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handoutMasterIdLst>
    <p:handoutMasterId r:id="rId93"/>
  </p:handout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416" r:id="rId13"/>
    <p:sldId id="417" r:id="rId14"/>
    <p:sldId id="418" r:id="rId15"/>
    <p:sldId id="421" r:id="rId16"/>
    <p:sldId id="419" r:id="rId17"/>
    <p:sldId id="420" r:id="rId18"/>
    <p:sldId id="323" r:id="rId19"/>
    <p:sldId id="324" r:id="rId20"/>
    <p:sldId id="325" r:id="rId21"/>
    <p:sldId id="326" r:id="rId22"/>
    <p:sldId id="422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424" r:id="rId32"/>
    <p:sldId id="425" r:id="rId33"/>
    <p:sldId id="426" r:id="rId34"/>
    <p:sldId id="427" r:id="rId35"/>
    <p:sldId id="429" r:id="rId36"/>
    <p:sldId id="430" r:id="rId37"/>
    <p:sldId id="431" r:id="rId38"/>
    <p:sldId id="428" r:id="rId39"/>
    <p:sldId id="433" r:id="rId40"/>
    <p:sldId id="434" r:id="rId41"/>
    <p:sldId id="435" r:id="rId42"/>
    <p:sldId id="437" r:id="rId43"/>
    <p:sldId id="439" r:id="rId44"/>
    <p:sldId id="440" r:id="rId45"/>
    <p:sldId id="442" r:id="rId46"/>
    <p:sldId id="441" r:id="rId47"/>
    <p:sldId id="438" r:id="rId48"/>
    <p:sldId id="445" r:id="rId49"/>
    <p:sldId id="446" r:id="rId50"/>
    <p:sldId id="447" r:id="rId51"/>
    <p:sldId id="443" r:id="rId52"/>
    <p:sldId id="444" r:id="rId53"/>
    <p:sldId id="448" r:id="rId54"/>
    <p:sldId id="455" r:id="rId55"/>
    <p:sldId id="450" r:id="rId56"/>
    <p:sldId id="451" r:id="rId57"/>
    <p:sldId id="449" r:id="rId58"/>
    <p:sldId id="452" r:id="rId59"/>
    <p:sldId id="454" r:id="rId60"/>
    <p:sldId id="453" r:id="rId61"/>
    <p:sldId id="456" r:id="rId62"/>
    <p:sldId id="458" r:id="rId63"/>
    <p:sldId id="459" r:id="rId64"/>
    <p:sldId id="460" r:id="rId65"/>
    <p:sldId id="461" r:id="rId66"/>
    <p:sldId id="457" r:id="rId67"/>
    <p:sldId id="339" r:id="rId68"/>
    <p:sldId id="340" r:id="rId69"/>
    <p:sldId id="403" r:id="rId70"/>
    <p:sldId id="402" r:id="rId71"/>
    <p:sldId id="341" r:id="rId72"/>
    <p:sldId id="404" r:id="rId73"/>
    <p:sldId id="406" r:id="rId74"/>
    <p:sldId id="405" r:id="rId75"/>
    <p:sldId id="407" r:id="rId76"/>
    <p:sldId id="408" r:id="rId77"/>
    <p:sldId id="410" r:id="rId78"/>
    <p:sldId id="409" r:id="rId79"/>
    <p:sldId id="411" r:id="rId80"/>
    <p:sldId id="412" r:id="rId81"/>
    <p:sldId id="413" r:id="rId82"/>
    <p:sldId id="343" r:id="rId83"/>
    <p:sldId id="344" r:id="rId84"/>
    <p:sldId id="345" r:id="rId85"/>
    <p:sldId id="414" r:id="rId86"/>
    <p:sldId id="346" r:id="rId87"/>
    <p:sldId id="348" r:id="rId88"/>
    <p:sldId id="415" r:id="rId89"/>
    <p:sldId id="349" r:id="rId90"/>
    <p:sldId id="350" r:id="rId91"/>
  </p:sldIdLst>
  <p:sldSz cx="9118600" cy="68326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37" autoAdjust="0"/>
  </p:normalViewPr>
  <p:slideViewPr>
    <p:cSldViewPr>
      <p:cViewPr varScale="1">
        <p:scale>
          <a:sx n="67" d="100"/>
          <a:sy n="67" d="100"/>
        </p:scale>
        <p:origin x="14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26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C3EEA-5BD6-4C67-BC6B-2B645280033C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FD921-CA94-42C3-BC36-8302A0F6B2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1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738" y="0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02B49-064D-47FE-B030-B255DD133778}" type="datetimeFigureOut">
              <a:rPr lang="en-US" smtClean="0"/>
              <a:pPr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4013" y="525463"/>
            <a:ext cx="3508375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275" y="3330575"/>
            <a:ext cx="7435850" cy="3154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738" y="6657975"/>
            <a:ext cx="402907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52244-FA4F-46F5-A2BC-C464DDD9BA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Metamodeling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meta-modeling is the analysis, construction and development of the frames, rules, constraints, models and theories applicable and useful for modeling a predefined class of problems.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2244-FA4F-46F5-A2BC-C464DDD9BA15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0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oriented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52244-FA4F-46F5-A2BC-C464DDD9BA15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64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3895" y="2118106"/>
            <a:ext cx="7750810" cy="1434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67790" y="3826256"/>
            <a:ext cx="6383020" cy="170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80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80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5930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96079" y="1571498"/>
            <a:ext cx="3966591" cy="4509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80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18600" cy="370205"/>
          </a:xfrm>
          <a:custGeom>
            <a:avLst/>
            <a:gdLst/>
            <a:ahLst/>
            <a:cxnLst/>
            <a:rect l="l" t="t" r="r" b="b"/>
            <a:pathLst>
              <a:path w="9118600" h="370205">
                <a:moveTo>
                  <a:pt x="0" y="369824"/>
                </a:moveTo>
                <a:lnTo>
                  <a:pt x="9118600" y="369823"/>
                </a:lnTo>
                <a:lnTo>
                  <a:pt x="9118600" y="0"/>
                </a:lnTo>
                <a:lnTo>
                  <a:pt x="0" y="0"/>
                </a:lnTo>
                <a:lnTo>
                  <a:pt x="0" y="369824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80145" y="49021"/>
            <a:ext cx="622554" cy="2476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4001" y="443229"/>
            <a:ext cx="8070596" cy="617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80B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748" y="1157223"/>
            <a:ext cx="8071103" cy="1986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6237" y="6665304"/>
            <a:ext cx="125857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29373" y="6674646"/>
            <a:ext cx="198755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65392" y="6354318"/>
            <a:ext cx="2097278" cy="341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7638" y="6493255"/>
            <a:ext cx="125857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Arial"/>
                <a:cs typeface="Arial"/>
              </a:rPr>
              <a:t>© </a:t>
            </a:r>
            <a:r>
              <a:rPr sz="900" spc="-5" dirty="0">
                <a:latin typeface="Arial"/>
                <a:cs typeface="Arial"/>
              </a:rPr>
              <a:t>2013 IBM</a:t>
            </a:r>
            <a:r>
              <a:rPr sz="900" spc="-80" dirty="0">
                <a:latin typeface="Arial"/>
                <a:cs typeface="Arial"/>
              </a:rPr>
              <a:t> </a:t>
            </a:r>
            <a:r>
              <a:rPr sz="900" spc="-5" dirty="0">
                <a:latin typeface="Arial"/>
                <a:cs typeface="Arial"/>
              </a:rPr>
              <a:t>Corporation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6379" y="596900"/>
            <a:ext cx="8624570" cy="1905"/>
          </a:xfrm>
          <a:custGeom>
            <a:avLst/>
            <a:gdLst/>
            <a:ahLst/>
            <a:cxnLst/>
            <a:rect l="l" t="t" r="r" b="b"/>
            <a:pathLst>
              <a:path w="8624570" h="1904">
                <a:moveTo>
                  <a:pt x="8624316" y="0"/>
                </a:moveTo>
                <a:lnTo>
                  <a:pt x="0" y="1524"/>
                </a:lnTo>
              </a:path>
            </a:pathLst>
          </a:custGeom>
          <a:ln w="64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4178" y="63500"/>
            <a:ext cx="1143000" cy="45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2976626"/>
            <a:ext cx="9118600" cy="27256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02221" y="215900"/>
            <a:ext cx="2300477" cy="10050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91000" y="1279144"/>
            <a:ext cx="25874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z="4000" spc="-5" dirty="0" smtClean="0">
                <a:solidFill>
                  <a:srgbClr val="0070C0"/>
                </a:solidFill>
                <a:latin typeface="Arial"/>
                <a:cs typeface="Arial"/>
              </a:rPr>
              <a:t>BPM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98904" y="1888540"/>
            <a:ext cx="744659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pc="-5" dirty="0" smtClean="0">
                <a:solidFill>
                  <a:srgbClr val="0070C0"/>
                </a:solidFill>
              </a:rPr>
              <a:t>Business Process Management</a:t>
            </a:r>
            <a:endParaRPr spc="-5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309623"/>
            <a:ext cx="2190750" cy="923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0"/>
              </a:spcBef>
            </a:pPr>
            <a:r>
              <a:rPr sz="2400" spc="-5" dirty="0">
                <a:latin typeface="Arial"/>
                <a:cs typeface="Arial"/>
              </a:rPr>
              <a:t>–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Processes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8249" y="1857247"/>
            <a:ext cx="560705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52475" algn="l"/>
                <a:tab pos="1475740" algn="l"/>
                <a:tab pos="2689860" algn="l"/>
                <a:tab pos="4074160" algn="l"/>
                <a:tab pos="5339080" algn="l"/>
              </a:tabLst>
            </a:pPr>
            <a:r>
              <a:rPr sz="2400" spc="-5" dirty="0">
                <a:latin typeface="Arial"/>
                <a:cs typeface="Arial"/>
              </a:rPr>
              <a:t>are	the	central	nervous	system	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5580" y="2163571"/>
            <a:ext cx="7329170" cy="98806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algn="just">
              <a:lnSpc>
                <a:spcPts val="2410"/>
              </a:lnSpc>
              <a:spcBef>
                <a:spcPts val="470"/>
              </a:spcBef>
            </a:pPr>
            <a:r>
              <a:rPr sz="2400" spc="-5" dirty="0">
                <a:latin typeface="Arial"/>
                <a:cs typeface="Arial"/>
              </a:rPr>
              <a:t>organizations and </a:t>
            </a:r>
            <a:r>
              <a:rPr sz="2400" dirty="0">
                <a:latin typeface="Arial"/>
                <a:cs typeface="Arial"/>
              </a:rPr>
              <a:t>yet they </a:t>
            </a:r>
            <a:r>
              <a:rPr sz="2400" spc="-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always clearly  understood, defined, </a:t>
            </a:r>
            <a:r>
              <a:rPr sz="2400" dirty="0">
                <a:latin typeface="Arial"/>
                <a:cs typeface="Arial"/>
              </a:rPr>
              <a:t>documented, </a:t>
            </a:r>
            <a:r>
              <a:rPr sz="2400" spc="-5" dirty="0">
                <a:latin typeface="Arial"/>
                <a:cs typeface="Arial"/>
              </a:rPr>
              <a:t>communicated or  optimized.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77900" y="3797300"/>
            <a:ext cx="6858000" cy="1066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309623"/>
            <a:ext cx="8070215" cy="153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Process</a:t>
            </a:r>
            <a:endParaRPr sz="2800">
              <a:latin typeface="Arial"/>
              <a:cs typeface="Arial"/>
            </a:endParaRPr>
          </a:p>
          <a:p>
            <a:pPr marL="753745" marR="5080" indent="-284480" algn="just">
              <a:lnSpc>
                <a:spcPts val="2410"/>
              </a:lnSpc>
              <a:spcBef>
                <a:spcPts val="1420"/>
              </a:spcBef>
            </a:pPr>
            <a:r>
              <a:rPr sz="2400" spc="-5" dirty="0">
                <a:latin typeface="Arial"/>
                <a:cs typeface="Arial"/>
              </a:rPr>
              <a:t>–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business process is a repeating </a:t>
            </a:r>
            <a:r>
              <a:rPr sz="2400" dirty="0">
                <a:latin typeface="Arial"/>
                <a:cs typeface="Arial"/>
              </a:rPr>
              <a:t>set of </a:t>
            </a:r>
            <a:r>
              <a:rPr sz="2400" spc="-5" dirty="0">
                <a:latin typeface="Arial"/>
                <a:cs typeface="Arial"/>
              </a:rPr>
              <a:t>coordinated  </a:t>
            </a:r>
            <a:r>
              <a:rPr sz="2400" dirty="0">
                <a:latin typeface="Arial"/>
                <a:cs typeface="Arial"/>
              </a:rPr>
              <a:t>tasks </a:t>
            </a:r>
            <a:r>
              <a:rPr sz="2400" spc="-5" dirty="0">
                <a:latin typeface="Arial"/>
                <a:cs typeface="Arial"/>
              </a:rPr>
              <a:t>or activities and transactions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achieve  organizational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objectives.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pm-book-weske_001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83895" y="1883711"/>
            <a:ext cx="7750810" cy="30635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34997" y="6332808"/>
            <a:ext cx="2127673" cy="363773"/>
          </a:xfrm>
          <a:prstGeom prst="rect">
            <a:avLst/>
          </a:prstGeom>
        </p:spPr>
        <p:txBody>
          <a:bodyPr lIns="91147" tIns="45574" rIns="91147" bIns="45574"/>
          <a:lstStyle/>
          <a:p>
            <a:fld id="{F89C6F14-D839-4764-9DC3-3537E467C85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pm-book-weske_002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83895" y="1687590"/>
            <a:ext cx="7750810" cy="3455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34997" y="6332808"/>
            <a:ext cx="2127673" cy="363773"/>
          </a:xfrm>
          <a:prstGeom prst="rect">
            <a:avLst/>
          </a:prstGeom>
        </p:spPr>
        <p:txBody>
          <a:bodyPr lIns="91147" tIns="45574" rIns="91147" bIns="45574"/>
          <a:lstStyle/>
          <a:p>
            <a:fld id="{F89C6F14-D839-4764-9DC3-3537E467C85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41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pm-book-weske_003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683895" y="1092900"/>
            <a:ext cx="7750810" cy="464680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34997" y="6332808"/>
            <a:ext cx="2127673" cy="363773"/>
          </a:xfrm>
          <a:prstGeom prst="rect">
            <a:avLst/>
          </a:prstGeom>
        </p:spPr>
        <p:txBody>
          <a:bodyPr lIns="91147" tIns="45574" rIns="91147" bIns="45574"/>
          <a:lstStyle/>
          <a:p>
            <a:fld id="{F89C6F14-D839-4764-9DC3-3537E467C85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pm-book-weske_004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204732" y="683260"/>
            <a:ext cx="6709137" cy="54660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34997" y="6332808"/>
            <a:ext cx="2127673" cy="363773"/>
          </a:xfrm>
          <a:prstGeom prst="rect">
            <a:avLst/>
          </a:prstGeom>
        </p:spPr>
        <p:txBody>
          <a:bodyPr lIns="91147" tIns="45574" rIns="91147" bIns="45574"/>
          <a:lstStyle/>
          <a:p>
            <a:fld id="{F89C6F14-D839-4764-9DC3-3537E467C85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3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367029"/>
            <a:ext cx="332994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5424" y="2268473"/>
            <a:ext cx="448309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that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11002" y="2268473"/>
            <a:ext cx="983615" cy="314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Arial"/>
                <a:cs typeface="Arial"/>
              </a:rPr>
              <a:t>provides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001" y="1157223"/>
            <a:ext cx="6224270" cy="16821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Benefits of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BPM</a:t>
            </a:r>
            <a:endParaRPr sz="2800" dirty="0">
              <a:latin typeface="Arial"/>
              <a:cs typeface="Arial"/>
            </a:endParaRPr>
          </a:p>
          <a:p>
            <a:pPr marL="753745" lvl="1" indent="-283845">
              <a:lnSpc>
                <a:spcPct val="100000"/>
              </a:lnSpc>
              <a:spcBef>
                <a:spcPts val="1640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spc="-5" dirty="0">
                <a:latin typeface="Arial"/>
                <a:cs typeface="Arial"/>
              </a:rPr>
              <a:t>Improves process quality, reliability and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output.</a:t>
            </a:r>
            <a:endParaRPr sz="2000" dirty="0">
              <a:latin typeface="Arial"/>
              <a:cs typeface="Arial"/>
            </a:endParaRPr>
          </a:p>
          <a:p>
            <a:pPr marL="753745" marR="5080" lvl="1" indent="-283845">
              <a:lnSpc>
                <a:spcPts val="2020"/>
              </a:lnSpc>
              <a:spcBef>
                <a:spcPts val="1730"/>
              </a:spcBef>
              <a:buChar char="–"/>
              <a:tabLst>
                <a:tab pos="753745" algn="l"/>
                <a:tab pos="754380" algn="l"/>
                <a:tab pos="1635125" algn="l"/>
                <a:tab pos="2163445" algn="l"/>
                <a:tab pos="3623310" algn="l"/>
                <a:tab pos="4745990" algn="l"/>
              </a:tabLst>
            </a:pPr>
            <a:r>
              <a:rPr sz="2000" spc="-5" dirty="0">
                <a:latin typeface="Arial"/>
                <a:cs typeface="Arial"/>
              </a:rPr>
              <a:t>H</a:t>
            </a:r>
            <a:r>
              <a:rPr sz="2000" spc="-10" dirty="0">
                <a:latin typeface="Arial"/>
                <a:cs typeface="Arial"/>
              </a:rPr>
              <a:t>elp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fo</a:t>
            </a:r>
            <a:r>
              <a:rPr sz="2000" spc="-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continuou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proces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improvement  foundations </a:t>
            </a:r>
            <a:r>
              <a:rPr sz="2000" spc="-5" dirty="0">
                <a:latin typeface="Arial"/>
                <a:cs typeface="Arial"/>
              </a:rPr>
              <a:t>for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BPR.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1227" y="3000768"/>
            <a:ext cx="7613015" cy="2509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545" indent="-283845">
              <a:lnSpc>
                <a:spcPct val="100000"/>
              </a:lnSpc>
              <a:buChar char="–"/>
              <a:tabLst>
                <a:tab pos="296545" algn="l"/>
                <a:tab pos="297180" algn="l"/>
              </a:tabLst>
            </a:pPr>
            <a:r>
              <a:rPr sz="2000" spc="-5" dirty="0">
                <a:latin typeface="Arial"/>
                <a:cs typeface="Arial"/>
              </a:rPr>
              <a:t>Maximizes process visibility that </a:t>
            </a:r>
            <a:r>
              <a:rPr sz="2000" spc="-10" dirty="0">
                <a:latin typeface="Arial"/>
                <a:cs typeface="Arial"/>
              </a:rPr>
              <a:t>helps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spc="-10" dirty="0">
                <a:latin typeface="Arial"/>
                <a:cs typeface="Arial"/>
              </a:rPr>
              <a:t>reducing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costs.</a:t>
            </a:r>
            <a:endParaRPr sz="2000" dirty="0">
              <a:latin typeface="Arial"/>
              <a:cs typeface="Arial"/>
            </a:endParaRPr>
          </a:p>
          <a:p>
            <a:pPr marL="296545" marR="5080" indent="-283845" algn="just">
              <a:lnSpc>
                <a:spcPct val="83900"/>
              </a:lnSpc>
              <a:spcBef>
                <a:spcPts val="1730"/>
              </a:spcBef>
              <a:buChar char="–"/>
              <a:tabLst>
                <a:tab pos="297180" algn="l"/>
              </a:tabLst>
            </a:pPr>
            <a:r>
              <a:rPr sz="2000" spc="-5" dirty="0">
                <a:latin typeface="Arial"/>
                <a:cs typeface="Arial"/>
              </a:rPr>
              <a:t>Improves strategic decision-making by providing correct  </a:t>
            </a:r>
            <a:r>
              <a:rPr sz="2000" spc="-10" dirty="0">
                <a:latin typeface="Arial"/>
                <a:cs typeface="Arial"/>
              </a:rPr>
              <a:t>information </a:t>
            </a:r>
            <a:r>
              <a:rPr sz="2000" spc="-5" dirty="0">
                <a:latin typeface="Arial"/>
                <a:cs typeface="Arial"/>
              </a:rPr>
              <a:t>at </a:t>
            </a:r>
            <a:r>
              <a:rPr sz="2000" spc="-10" dirty="0">
                <a:latin typeface="Arial"/>
                <a:cs typeface="Arial"/>
              </a:rPr>
              <a:t>correct </a:t>
            </a:r>
            <a:r>
              <a:rPr sz="2000" spc="-5" dirty="0">
                <a:latin typeface="Arial"/>
                <a:cs typeface="Arial"/>
              </a:rPr>
              <a:t>time. It </a:t>
            </a:r>
            <a:r>
              <a:rPr sz="2000" spc="-10" dirty="0">
                <a:latin typeface="Arial"/>
                <a:cs typeface="Arial"/>
              </a:rPr>
              <a:t>provides </a:t>
            </a:r>
            <a:r>
              <a:rPr sz="2000" spc="-5" dirty="0">
                <a:latin typeface="Arial"/>
                <a:cs typeface="Arial"/>
              </a:rPr>
              <a:t>end </a:t>
            </a:r>
            <a:r>
              <a:rPr sz="2000" spc="-10" dirty="0">
                <a:latin typeface="Arial"/>
                <a:cs typeface="Arial"/>
              </a:rPr>
              <a:t>to-end performance  </a:t>
            </a:r>
            <a:r>
              <a:rPr sz="2000" spc="-5" dirty="0">
                <a:latin typeface="Arial"/>
                <a:cs typeface="Arial"/>
              </a:rPr>
              <a:t>visibility and optimization of</a:t>
            </a:r>
            <a:r>
              <a:rPr sz="2000" spc="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resources.</a:t>
            </a:r>
            <a:endParaRPr sz="2000" dirty="0">
              <a:latin typeface="Arial"/>
              <a:cs typeface="Arial"/>
            </a:endParaRPr>
          </a:p>
          <a:p>
            <a:pPr marL="296545" marR="6350" indent="-283845" algn="just">
              <a:lnSpc>
                <a:spcPts val="2020"/>
              </a:lnSpc>
              <a:spcBef>
                <a:spcPts val="1735"/>
              </a:spcBef>
              <a:buChar char="–"/>
              <a:tabLst>
                <a:tab pos="297180" algn="l"/>
              </a:tabLst>
            </a:pPr>
            <a:r>
              <a:rPr sz="2000" spc="-5" dirty="0">
                <a:latin typeface="Arial"/>
                <a:cs typeface="Arial"/>
              </a:rPr>
              <a:t>Improves </a:t>
            </a:r>
            <a:r>
              <a:rPr sz="2000" spc="-10" dirty="0">
                <a:latin typeface="Arial"/>
                <a:cs typeface="Arial"/>
              </a:rPr>
              <a:t>operational efficiency </a:t>
            </a:r>
            <a:r>
              <a:rPr sz="2000" spc="-5" dirty="0">
                <a:latin typeface="Arial"/>
                <a:cs typeface="Arial"/>
              </a:rPr>
              <a:t>that </a:t>
            </a:r>
            <a:r>
              <a:rPr sz="2000" spc="-10" dirty="0">
                <a:latin typeface="Arial"/>
                <a:cs typeface="Arial"/>
              </a:rPr>
              <a:t>results </a:t>
            </a:r>
            <a:r>
              <a:rPr sz="2000" spc="-5" dirty="0">
                <a:latin typeface="Arial"/>
                <a:cs typeface="Arial"/>
              </a:rPr>
              <a:t>in the </a:t>
            </a:r>
            <a:r>
              <a:rPr sz="2000" spc="-10" dirty="0">
                <a:latin typeface="Arial"/>
                <a:cs typeface="Arial"/>
              </a:rPr>
              <a:t>avoidance of  </a:t>
            </a:r>
            <a:r>
              <a:rPr sz="2000" spc="-5" dirty="0">
                <a:latin typeface="Arial"/>
                <a:cs typeface="Arial"/>
              </a:rPr>
              <a:t>wastage and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loss.</a:t>
            </a:r>
            <a:endParaRPr sz="2000" dirty="0">
              <a:latin typeface="Arial"/>
              <a:cs typeface="Arial"/>
            </a:endParaRPr>
          </a:p>
          <a:p>
            <a:pPr marL="296545" indent="-283845">
              <a:lnSpc>
                <a:spcPct val="100000"/>
              </a:lnSpc>
              <a:spcBef>
                <a:spcPts val="1340"/>
              </a:spcBef>
              <a:buChar char="–"/>
              <a:tabLst>
                <a:tab pos="296545" algn="l"/>
                <a:tab pos="297180" algn="l"/>
              </a:tabLst>
            </a:pPr>
            <a:r>
              <a:rPr sz="2000" spc="-5" dirty="0">
                <a:latin typeface="Arial"/>
                <a:cs typeface="Arial"/>
              </a:rPr>
              <a:t>Consistent execution reduces process cycle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time.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082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367029"/>
            <a:ext cx="332994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7801" y="990346"/>
            <a:ext cx="7371080" cy="4927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Benefits of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BPM</a:t>
            </a:r>
            <a:endParaRPr sz="2800" dirty="0">
              <a:latin typeface="Arial"/>
              <a:cs typeface="Arial"/>
            </a:endParaRPr>
          </a:p>
          <a:p>
            <a:pPr marL="753745" lvl="1" indent="-283845">
              <a:lnSpc>
                <a:spcPct val="100000"/>
              </a:lnSpc>
              <a:spcBef>
                <a:spcPts val="1540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spc="-5" dirty="0">
                <a:latin typeface="Arial"/>
                <a:cs typeface="Arial"/>
              </a:rPr>
              <a:t>Improves </a:t>
            </a:r>
            <a:r>
              <a:rPr sz="2000" spc="-10" dirty="0">
                <a:latin typeface="Arial"/>
                <a:cs typeface="Arial"/>
              </a:rPr>
              <a:t>customer satisfaction </a:t>
            </a:r>
            <a:r>
              <a:rPr sz="2000" spc="-5" dirty="0">
                <a:latin typeface="Arial"/>
                <a:cs typeface="Arial"/>
              </a:rPr>
              <a:t>by delivering better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value.</a:t>
            </a:r>
            <a:endParaRPr sz="2000" dirty="0">
              <a:latin typeface="Arial"/>
              <a:cs typeface="Arial"/>
            </a:endParaRPr>
          </a:p>
          <a:p>
            <a:pPr marL="753745" lvl="1" indent="-283845">
              <a:lnSpc>
                <a:spcPct val="100000"/>
              </a:lnSpc>
              <a:spcBef>
                <a:spcPts val="1260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spc="-5" dirty="0">
                <a:latin typeface="Arial"/>
                <a:cs typeface="Arial"/>
              </a:rPr>
              <a:t>Promotes organizational flexibility and business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agility.</a:t>
            </a:r>
            <a:endParaRPr sz="2000" dirty="0">
              <a:latin typeface="Arial"/>
              <a:cs typeface="Arial"/>
            </a:endParaRPr>
          </a:p>
          <a:p>
            <a:pPr marL="753745" marR="711835" lvl="1" indent="-283845">
              <a:lnSpc>
                <a:spcPts val="1920"/>
              </a:lnSpc>
              <a:spcBef>
                <a:spcPts val="1730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spc="-5" dirty="0">
                <a:latin typeface="Arial"/>
                <a:cs typeface="Arial"/>
              </a:rPr>
              <a:t>Promotes communication and collaboration between  </a:t>
            </a:r>
            <a:r>
              <a:rPr sz="2000" spc="-10" dirty="0">
                <a:latin typeface="Arial"/>
                <a:cs typeface="Arial"/>
              </a:rPr>
              <a:t>departments.</a:t>
            </a:r>
            <a:endParaRPr sz="2000" dirty="0">
              <a:latin typeface="Arial"/>
              <a:cs typeface="Arial"/>
            </a:endParaRPr>
          </a:p>
          <a:p>
            <a:pPr marL="753745" lvl="1" indent="-283845">
              <a:lnSpc>
                <a:spcPct val="100000"/>
              </a:lnSpc>
              <a:spcBef>
                <a:spcPts val="1280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spc="-5" dirty="0">
                <a:latin typeface="Arial"/>
                <a:cs typeface="Arial"/>
              </a:rPr>
              <a:t>Helps in standardization of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procedures.</a:t>
            </a:r>
            <a:endParaRPr sz="2000" dirty="0">
              <a:latin typeface="Arial"/>
              <a:cs typeface="Arial"/>
            </a:endParaRPr>
          </a:p>
          <a:p>
            <a:pPr marL="753745" lvl="1" indent="-283845">
              <a:lnSpc>
                <a:spcPct val="100000"/>
              </a:lnSpc>
              <a:spcBef>
                <a:spcPts val="1260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spc="-5" dirty="0">
                <a:latin typeface="Arial"/>
                <a:cs typeface="Arial"/>
              </a:rPr>
              <a:t>Helps in measuring KPIs and thus improves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accountability.</a:t>
            </a:r>
            <a:endParaRPr sz="2000" dirty="0">
              <a:latin typeface="Arial"/>
              <a:cs typeface="Arial"/>
            </a:endParaRPr>
          </a:p>
          <a:p>
            <a:pPr marL="753745" marR="250825" lvl="1" indent="-283845">
              <a:lnSpc>
                <a:spcPts val="1920"/>
              </a:lnSpc>
              <a:spcBef>
                <a:spcPts val="1730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spc="-5" dirty="0">
                <a:latin typeface="Arial"/>
                <a:cs typeface="Arial"/>
              </a:rPr>
              <a:t>Promotes safe working conditions that </a:t>
            </a:r>
            <a:r>
              <a:rPr sz="2000" spc="-10" dirty="0">
                <a:latin typeface="Arial"/>
                <a:cs typeface="Arial"/>
              </a:rPr>
              <a:t>protects company  resources.</a:t>
            </a:r>
            <a:endParaRPr sz="2000" dirty="0">
              <a:latin typeface="Arial"/>
              <a:cs typeface="Arial"/>
            </a:endParaRPr>
          </a:p>
          <a:p>
            <a:pPr marL="753745" marR="63500" lvl="1" indent="-283845">
              <a:lnSpc>
                <a:spcPts val="1930"/>
              </a:lnSpc>
              <a:spcBef>
                <a:spcPts val="1735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spc="-5" dirty="0">
                <a:latin typeface="Arial"/>
                <a:cs typeface="Arial"/>
              </a:rPr>
              <a:t>Defines roles and responsibilities that enhances employee  satisfaction.</a:t>
            </a:r>
            <a:endParaRPr sz="2000" dirty="0">
              <a:latin typeface="Arial"/>
              <a:cs typeface="Arial"/>
            </a:endParaRPr>
          </a:p>
          <a:p>
            <a:pPr marL="753745" lvl="1" indent="-283845">
              <a:lnSpc>
                <a:spcPct val="100000"/>
              </a:lnSpc>
              <a:spcBef>
                <a:spcPts val="1280"/>
              </a:spcBef>
              <a:buChar char="–"/>
              <a:tabLst>
                <a:tab pos="753745" algn="l"/>
                <a:tab pos="754380" algn="l"/>
              </a:tabLst>
            </a:pPr>
            <a:r>
              <a:rPr sz="2000" spc="-5" dirty="0">
                <a:latin typeface="Arial"/>
                <a:cs typeface="Arial"/>
              </a:rPr>
              <a:t>Simplifies regulatory</a:t>
            </a:r>
            <a:r>
              <a:rPr sz="2000" spc="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compliance.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2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309623"/>
            <a:ext cx="719328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BPM Architecture – </a:t>
            </a:r>
            <a:r>
              <a:rPr sz="2800" spc="-5" dirty="0">
                <a:latin typeface="Arial"/>
                <a:cs typeface="Arial"/>
              </a:rPr>
              <a:t>Three </a:t>
            </a:r>
            <a:r>
              <a:rPr sz="2800" dirty="0">
                <a:latin typeface="Arial"/>
                <a:cs typeface="Arial"/>
              </a:rPr>
              <a:t>Phase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Approach</a:t>
            </a:r>
          </a:p>
        </p:txBody>
      </p:sp>
      <p:sp>
        <p:nvSpPr>
          <p:cNvPr id="4" name="object 4"/>
          <p:cNvSpPr/>
          <p:nvPr/>
        </p:nvSpPr>
        <p:spPr>
          <a:xfrm>
            <a:off x="3119882" y="3382009"/>
            <a:ext cx="171450" cy="161925"/>
          </a:xfrm>
          <a:custGeom>
            <a:avLst/>
            <a:gdLst/>
            <a:ahLst/>
            <a:cxnLst/>
            <a:rect l="l" t="t" r="r" b="b"/>
            <a:pathLst>
              <a:path w="171450" h="161925">
                <a:moveTo>
                  <a:pt x="171450" y="161543"/>
                </a:moveTo>
                <a:lnTo>
                  <a:pt x="9905" y="0"/>
                </a:lnTo>
                <a:lnTo>
                  <a:pt x="0" y="0"/>
                </a:lnTo>
                <a:lnTo>
                  <a:pt x="161543" y="161543"/>
                </a:lnTo>
                <a:lnTo>
                  <a:pt x="171450" y="161543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9788" y="3382009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C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6739" y="3382009"/>
            <a:ext cx="165100" cy="161925"/>
          </a:xfrm>
          <a:custGeom>
            <a:avLst/>
            <a:gdLst/>
            <a:ahLst/>
            <a:cxnLst/>
            <a:rect l="l" t="t" r="r" b="b"/>
            <a:pathLst>
              <a:path w="165100" h="161925">
                <a:moveTo>
                  <a:pt x="164592" y="161543"/>
                </a:moveTo>
                <a:lnTo>
                  <a:pt x="3048" y="0"/>
                </a:lnTo>
                <a:lnTo>
                  <a:pt x="0" y="0"/>
                </a:lnTo>
                <a:lnTo>
                  <a:pt x="161544" y="161543"/>
                </a:lnTo>
                <a:lnTo>
                  <a:pt x="164592" y="161543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23692" y="3382009"/>
            <a:ext cx="165100" cy="161925"/>
          </a:xfrm>
          <a:custGeom>
            <a:avLst/>
            <a:gdLst/>
            <a:ahLst/>
            <a:cxnLst/>
            <a:rect l="l" t="t" r="r" b="b"/>
            <a:pathLst>
              <a:path w="165100" h="161925">
                <a:moveTo>
                  <a:pt x="164592" y="161543"/>
                </a:moveTo>
                <a:lnTo>
                  <a:pt x="3048" y="0"/>
                </a:lnTo>
                <a:lnTo>
                  <a:pt x="0" y="0"/>
                </a:lnTo>
                <a:lnTo>
                  <a:pt x="161544" y="161543"/>
                </a:lnTo>
                <a:lnTo>
                  <a:pt x="164592" y="161543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19882" y="3382009"/>
            <a:ext cx="165735" cy="161925"/>
          </a:xfrm>
          <a:custGeom>
            <a:avLst/>
            <a:gdLst/>
            <a:ahLst/>
            <a:cxnLst/>
            <a:rect l="l" t="t" r="r" b="b"/>
            <a:pathLst>
              <a:path w="165735" h="161925">
                <a:moveTo>
                  <a:pt x="165353" y="161543"/>
                </a:moveTo>
                <a:lnTo>
                  <a:pt x="3809" y="0"/>
                </a:lnTo>
                <a:lnTo>
                  <a:pt x="0" y="0"/>
                </a:lnTo>
                <a:lnTo>
                  <a:pt x="161543" y="161543"/>
                </a:lnTo>
                <a:lnTo>
                  <a:pt x="165353" y="161543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09976" y="3382009"/>
            <a:ext cx="171450" cy="163195"/>
          </a:xfrm>
          <a:custGeom>
            <a:avLst/>
            <a:gdLst/>
            <a:ahLst/>
            <a:cxnLst/>
            <a:rect l="l" t="t" r="r" b="b"/>
            <a:pathLst>
              <a:path w="171450" h="163195">
                <a:moveTo>
                  <a:pt x="171450" y="161543"/>
                </a:moveTo>
                <a:lnTo>
                  <a:pt x="9906" y="0"/>
                </a:lnTo>
                <a:lnTo>
                  <a:pt x="0" y="1524"/>
                </a:lnTo>
                <a:lnTo>
                  <a:pt x="162306" y="163067"/>
                </a:lnTo>
                <a:lnTo>
                  <a:pt x="171450" y="161543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19882" y="3382009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18357" y="3382009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1543"/>
                </a:moveTo>
                <a:lnTo>
                  <a:pt x="1524" y="0"/>
                </a:lnTo>
                <a:lnTo>
                  <a:pt x="0" y="0"/>
                </a:lnTo>
                <a:lnTo>
                  <a:pt x="162305" y="162305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17595" y="3382009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2305"/>
                </a:moveTo>
                <a:lnTo>
                  <a:pt x="762" y="0"/>
                </a:lnTo>
                <a:lnTo>
                  <a:pt x="0" y="762"/>
                </a:lnTo>
                <a:lnTo>
                  <a:pt x="161543" y="162305"/>
                </a:lnTo>
                <a:lnTo>
                  <a:pt x="163067" y="162305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16072" y="3382771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7" y="161543"/>
                </a:moveTo>
                <a:lnTo>
                  <a:pt x="1524" y="0"/>
                </a:lnTo>
                <a:lnTo>
                  <a:pt x="0" y="0"/>
                </a:lnTo>
                <a:lnTo>
                  <a:pt x="161543" y="161543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14548" y="3382771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7" y="161543"/>
                </a:moveTo>
                <a:lnTo>
                  <a:pt x="1524" y="0"/>
                </a:lnTo>
                <a:lnTo>
                  <a:pt x="0" y="0"/>
                </a:lnTo>
                <a:lnTo>
                  <a:pt x="161543" y="161543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13023" y="3382771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1543"/>
                </a:moveTo>
                <a:lnTo>
                  <a:pt x="1524" y="0"/>
                </a:lnTo>
                <a:lnTo>
                  <a:pt x="0" y="762"/>
                </a:lnTo>
                <a:lnTo>
                  <a:pt x="161543" y="162305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11500" y="3383534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7" y="161543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3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09976" y="3383534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8" y="161543"/>
                </a:moveTo>
                <a:lnTo>
                  <a:pt x="1524" y="0"/>
                </a:lnTo>
                <a:lnTo>
                  <a:pt x="0" y="0"/>
                </a:lnTo>
                <a:lnTo>
                  <a:pt x="162306" y="161543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00832" y="3383534"/>
            <a:ext cx="171450" cy="163830"/>
          </a:xfrm>
          <a:custGeom>
            <a:avLst/>
            <a:gdLst/>
            <a:ahLst/>
            <a:cxnLst/>
            <a:rect l="l" t="t" r="r" b="b"/>
            <a:pathLst>
              <a:path w="171450" h="163829">
                <a:moveTo>
                  <a:pt x="171450" y="161543"/>
                </a:moveTo>
                <a:lnTo>
                  <a:pt x="9143" y="0"/>
                </a:lnTo>
                <a:lnTo>
                  <a:pt x="0" y="2286"/>
                </a:lnTo>
                <a:lnTo>
                  <a:pt x="161543" y="163829"/>
                </a:lnTo>
                <a:lnTo>
                  <a:pt x="171450" y="16154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09976" y="3383534"/>
            <a:ext cx="162560" cy="161925"/>
          </a:xfrm>
          <a:custGeom>
            <a:avLst/>
            <a:gdLst/>
            <a:ahLst/>
            <a:cxnLst/>
            <a:rect l="l" t="t" r="r" b="b"/>
            <a:pathLst>
              <a:path w="162560" h="161925">
                <a:moveTo>
                  <a:pt x="162306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09214" y="3383534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8" y="161543"/>
                </a:moveTo>
                <a:lnTo>
                  <a:pt x="762" y="0"/>
                </a:lnTo>
                <a:lnTo>
                  <a:pt x="0" y="762"/>
                </a:lnTo>
                <a:lnTo>
                  <a:pt x="161544" y="162305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07689" y="3384296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8" y="161543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3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06166" y="3384296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8" y="161543"/>
                </a:moveTo>
                <a:lnTo>
                  <a:pt x="1524" y="0"/>
                </a:lnTo>
                <a:lnTo>
                  <a:pt x="0" y="0"/>
                </a:lnTo>
                <a:lnTo>
                  <a:pt x="161544" y="162305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04642" y="3384296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8" y="162305"/>
                </a:moveTo>
                <a:lnTo>
                  <a:pt x="1524" y="0"/>
                </a:lnTo>
                <a:lnTo>
                  <a:pt x="0" y="762"/>
                </a:lnTo>
                <a:lnTo>
                  <a:pt x="162306" y="162305"/>
                </a:lnTo>
                <a:lnTo>
                  <a:pt x="163068" y="162305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03879" y="3385058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8" y="161543"/>
                </a:moveTo>
                <a:lnTo>
                  <a:pt x="762" y="0"/>
                </a:lnTo>
                <a:lnTo>
                  <a:pt x="0" y="0"/>
                </a:lnTo>
                <a:lnTo>
                  <a:pt x="161544" y="161543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02355" y="3385058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8" y="161543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5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00832" y="3385820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7" y="161543"/>
                </a:moveTo>
                <a:lnTo>
                  <a:pt x="1523" y="0"/>
                </a:lnTo>
                <a:lnTo>
                  <a:pt x="0" y="0"/>
                </a:lnTo>
                <a:lnTo>
                  <a:pt x="161543" y="161543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91688" y="3385820"/>
            <a:ext cx="170815" cy="165735"/>
          </a:xfrm>
          <a:custGeom>
            <a:avLst/>
            <a:gdLst/>
            <a:ahLst/>
            <a:cxnLst/>
            <a:rect l="l" t="t" r="r" b="b"/>
            <a:pathLst>
              <a:path w="170814" h="165735">
                <a:moveTo>
                  <a:pt x="170687" y="161543"/>
                </a:moveTo>
                <a:lnTo>
                  <a:pt x="9144" y="0"/>
                </a:lnTo>
                <a:lnTo>
                  <a:pt x="0" y="3809"/>
                </a:lnTo>
                <a:lnTo>
                  <a:pt x="162306" y="165353"/>
                </a:lnTo>
                <a:lnTo>
                  <a:pt x="170687" y="161543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00832" y="338582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00070" y="3385820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62305" y="161543"/>
                </a:moveTo>
                <a:lnTo>
                  <a:pt x="762" y="0"/>
                </a:lnTo>
                <a:lnTo>
                  <a:pt x="0" y="762"/>
                </a:lnTo>
                <a:lnTo>
                  <a:pt x="161543" y="162305"/>
                </a:lnTo>
                <a:lnTo>
                  <a:pt x="162305" y="161543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98545" y="3386582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1543"/>
                </a:moveTo>
                <a:lnTo>
                  <a:pt x="1524" y="0"/>
                </a:lnTo>
                <a:lnTo>
                  <a:pt x="0" y="0"/>
                </a:lnTo>
                <a:lnTo>
                  <a:pt x="161543" y="162305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97022" y="3386582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2305"/>
                </a:moveTo>
                <a:lnTo>
                  <a:pt x="1524" y="0"/>
                </a:lnTo>
                <a:lnTo>
                  <a:pt x="0" y="762"/>
                </a:lnTo>
                <a:lnTo>
                  <a:pt x="161543" y="162305"/>
                </a:lnTo>
                <a:lnTo>
                  <a:pt x="163067" y="162305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95498" y="3387344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1543"/>
                </a:moveTo>
                <a:lnTo>
                  <a:pt x="1524" y="0"/>
                </a:lnTo>
                <a:lnTo>
                  <a:pt x="0" y="761"/>
                </a:lnTo>
                <a:lnTo>
                  <a:pt x="162305" y="162305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94735" y="3388105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7" y="161544"/>
                </a:moveTo>
                <a:lnTo>
                  <a:pt x="762" y="0"/>
                </a:lnTo>
                <a:lnTo>
                  <a:pt x="0" y="0"/>
                </a:lnTo>
                <a:lnTo>
                  <a:pt x="161543" y="161544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93211" y="3388105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1543" y="162306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1688" y="3388867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2306" y="162306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83305" y="3389629"/>
            <a:ext cx="170815" cy="165735"/>
          </a:xfrm>
          <a:custGeom>
            <a:avLst/>
            <a:gdLst/>
            <a:ahLst/>
            <a:cxnLst/>
            <a:rect l="l" t="t" r="r" b="b"/>
            <a:pathLst>
              <a:path w="170814" h="165735">
                <a:moveTo>
                  <a:pt x="170688" y="161544"/>
                </a:moveTo>
                <a:lnTo>
                  <a:pt x="8382" y="0"/>
                </a:lnTo>
                <a:lnTo>
                  <a:pt x="0" y="3810"/>
                </a:lnTo>
                <a:lnTo>
                  <a:pt x="161544" y="165354"/>
                </a:lnTo>
                <a:lnTo>
                  <a:pt x="170688" y="161544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91688" y="3389629"/>
            <a:ext cx="162560" cy="161925"/>
          </a:xfrm>
          <a:custGeom>
            <a:avLst/>
            <a:gdLst/>
            <a:ahLst/>
            <a:cxnLst/>
            <a:rect l="l" t="t" r="r" b="b"/>
            <a:pathLst>
              <a:path w="162560" h="161925">
                <a:moveTo>
                  <a:pt x="162306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B4B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90926" y="3389629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8" y="161544"/>
                </a:moveTo>
                <a:lnTo>
                  <a:pt x="762" y="0"/>
                </a:lnTo>
                <a:lnTo>
                  <a:pt x="0" y="0"/>
                </a:lnTo>
                <a:lnTo>
                  <a:pt x="161544" y="161544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89401" y="3389629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8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88639" y="3390391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62306" y="161544"/>
                </a:moveTo>
                <a:lnTo>
                  <a:pt x="762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2306" y="161544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87116" y="3391153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85592" y="3391915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1544"/>
                </a:moveTo>
                <a:lnTo>
                  <a:pt x="1524" y="0"/>
                </a:lnTo>
                <a:lnTo>
                  <a:pt x="0" y="0"/>
                </a:lnTo>
                <a:lnTo>
                  <a:pt x="162306" y="16230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84829" y="3391915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2306"/>
                </a:moveTo>
                <a:lnTo>
                  <a:pt x="762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3068" y="162306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83305" y="3392678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75685" y="3393440"/>
            <a:ext cx="169545" cy="167005"/>
          </a:xfrm>
          <a:custGeom>
            <a:avLst/>
            <a:gdLst/>
            <a:ahLst/>
            <a:cxnLst/>
            <a:rect l="l" t="t" r="r" b="b"/>
            <a:pathLst>
              <a:path w="169544" h="167004">
                <a:moveTo>
                  <a:pt x="169163" y="161544"/>
                </a:moveTo>
                <a:lnTo>
                  <a:pt x="7619" y="0"/>
                </a:lnTo>
                <a:lnTo>
                  <a:pt x="0" y="4572"/>
                </a:lnTo>
                <a:lnTo>
                  <a:pt x="161543" y="166877"/>
                </a:lnTo>
                <a:lnTo>
                  <a:pt x="169163" y="161544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83305" y="339344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81782" y="3393440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7" y="161544"/>
                </a:moveTo>
                <a:lnTo>
                  <a:pt x="1523" y="0"/>
                </a:lnTo>
                <a:lnTo>
                  <a:pt x="0" y="762"/>
                </a:lnTo>
                <a:lnTo>
                  <a:pt x="162305" y="162306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081020" y="3394202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7" y="161544"/>
                </a:moveTo>
                <a:lnTo>
                  <a:pt x="762" y="0"/>
                </a:lnTo>
                <a:lnTo>
                  <a:pt x="0" y="762"/>
                </a:lnTo>
                <a:lnTo>
                  <a:pt x="161543" y="162306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79495" y="3394964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7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1543" y="162306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77972" y="3395726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7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1543" y="162306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076448" y="3396488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7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2305" y="162306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75685" y="3397250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7" y="161544"/>
                </a:moveTo>
                <a:lnTo>
                  <a:pt x="762" y="0"/>
                </a:lnTo>
                <a:lnTo>
                  <a:pt x="0" y="762"/>
                </a:lnTo>
                <a:lnTo>
                  <a:pt x="161543" y="163067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068066" y="3398011"/>
            <a:ext cx="169545" cy="167640"/>
          </a:xfrm>
          <a:custGeom>
            <a:avLst/>
            <a:gdLst/>
            <a:ahLst/>
            <a:cxnLst/>
            <a:rect l="l" t="t" r="r" b="b"/>
            <a:pathLst>
              <a:path w="169544" h="167639">
                <a:moveTo>
                  <a:pt x="169163" y="162305"/>
                </a:moveTo>
                <a:lnTo>
                  <a:pt x="7620" y="0"/>
                </a:lnTo>
                <a:lnTo>
                  <a:pt x="0" y="6096"/>
                </a:lnTo>
                <a:lnTo>
                  <a:pt x="161544" y="167639"/>
                </a:lnTo>
                <a:lnTo>
                  <a:pt x="169163" y="162305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075685" y="3398011"/>
            <a:ext cx="161925" cy="162560"/>
          </a:xfrm>
          <a:custGeom>
            <a:avLst/>
            <a:gdLst/>
            <a:ahLst/>
            <a:cxnLst/>
            <a:rect l="l" t="t" r="r" b="b"/>
            <a:pathLst>
              <a:path w="161925" h="162560">
                <a:moveTo>
                  <a:pt x="161543" y="162305"/>
                </a:moveTo>
                <a:lnTo>
                  <a:pt x="0" y="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074161" y="3398011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7" y="162305"/>
                </a:moveTo>
                <a:lnTo>
                  <a:pt x="1524" y="0"/>
                </a:lnTo>
                <a:lnTo>
                  <a:pt x="0" y="1524"/>
                </a:lnTo>
                <a:lnTo>
                  <a:pt x="161543" y="163067"/>
                </a:lnTo>
                <a:lnTo>
                  <a:pt x="163067" y="162305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072638" y="3399535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7" y="161543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5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071114" y="3400297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8" y="161543"/>
                </a:moveTo>
                <a:lnTo>
                  <a:pt x="1524" y="0"/>
                </a:lnTo>
                <a:lnTo>
                  <a:pt x="0" y="1524"/>
                </a:lnTo>
                <a:lnTo>
                  <a:pt x="161544" y="163067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69589" y="3401821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1543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5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068066" y="3402584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8" y="161543"/>
                </a:moveTo>
                <a:lnTo>
                  <a:pt x="1524" y="0"/>
                </a:lnTo>
                <a:lnTo>
                  <a:pt x="0" y="1524"/>
                </a:lnTo>
                <a:lnTo>
                  <a:pt x="161544" y="163067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061207" y="3404108"/>
            <a:ext cx="168910" cy="167640"/>
          </a:xfrm>
          <a:custGeom>
            <a:avLst/>
            <a:gdLst/>
            <a:ahLst/>
            <a:cxnLst/>
            <a:rect l="l" t="t" r="r" b="b"/>
            <a:pathLst>
              <a:path w="168910" h="167639">
                <a:moveTo>
                  <a:pt x="168401" y="161543"/>
                </a:moveTo>
                <a:lnTo>
                  <a:pt x="6857" y="0"/>
                </a:lnTo>
                <a:lnTo>
                  <a:pt x="0" y="6095"/>
                </a:lnTo>
                <a:lnTo>
                  <a:pt x="161543" y="167639"/>
                </a:lnTo>
                <a:lnTo>
                  <a:pt x="168401" y="161543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68066" y="340410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066542" y="3404108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8" y="161543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3067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065017" y="3404870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8" y="162305"/>
                </a:moveTo>
                <a:lnTo>
                  <a:pt x="1524" y="0"/>
                </a:lnTo>
                <a:lnTo>
                  <a:pt x="0" y="1524"/>
                </a:lnTo>
                <a:lnTo>
                  <a:pt x="161544" y="163067"/>
                </a:lnTo>
                <a:lnTo>
                  <a:pt x="163068" y="162305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063494" y="3406394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7" y="161543"/>
                </a:moveTo>
                <a:lnTo>
                  <a:pt x="1523" y="0"/>
                </a:lnTo>
                <a:lnTo>
                  <a:pt x="0" y="1523"/>
                </a:lnTo>
                <a:lnTo>
                  <a:pt x="161543" y="163067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62732" y="3407917"/>
            <a:ext cx="162560" cy="163195"/>
          </a:xfrm>
          <a:custGeom>
            <a:avLst/>
            <a:gdLst/>
            <a:ahLst/>
            <a:cxnLst/>
            <a:rect l="l" t="t" r="r" b="b"/>
            <a:pathLst>
              <a:path w="162560" h="163195">
                <a:moveTo>
                  <a:pt x="162305" y="161544"/>
                </a:moveTo>
                <a:lnTo>
                  <a:pt x="762" y="0"/>
                </a:lnTo>
                <a:lnTo>
                  <a:pt x="0" y="762"/>
                </a:lnTo>
                <a:lnTo>
                  <a:pt x="161543" y="163068"/>
                </a:lnTo>
                <a:lnTo>
                  <a:pt x="162305" y="161544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61207" y="340867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7" y="162306"/>
                </a:moveTo>
                <a:lnTo>
                  <a:pt x="1524" y="0"/>
                </a:lnTo>
                <a:lnTo>
                  <a:pt x="0" y="1524"/>
                </a:lnTo>
                <a:lnTo>
                  <a:pt x="161543" y="163068"/>
                </a:lnTo>
                <a:lnTo>
                  <a:pt x="163067" y="162306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54350" y="3410203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168401" y="161544"/>
                </a:moveTo>
                <a:lnTo>
                  <a:pt x="6858" y="0"/>
                </a:lnTo>
                <a:lnTo>
                  <a:pt x="0" y="6858"/>
                </a:lnTo>
                <a:lnTo>
                  <a:pt x="162305" y="168401"/>
                </a:lnTo>
                <a:lnTo>
                  <a:pt x="168401" y="161544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61207" y="3410203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59683" y="3410203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7" y="161544"/>
                </a:moveTo>
                <a:lnTo>
                  <a:pt x="1524" y="0"/>
                </a:lnTo>
                <a:lnTo>
                  <a:pt x="0" y="1524"/>
                </a:lnTo>
                <a:lnTo>
                  <a:pt x="161543" y="163068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58160" y="3411728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7" y="161544"/>
                </a:moveTo>
                <a:lnTo>
                  <a:pt x="1524" y="0"/>
                </a:lnTo>
                <a:lnTo>
                  <a:pt x="0" y="1524"/>
                </a:lnTo>
                <a:lnTo>
                  <a:pt x="162305" y="163068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57398" y="3413252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7" y="161544"/>
                </a:moveTo>
                <a:lnTo>
                  <a:pt x="762" y="0"/>
                </a:lnTo>
                <a:lnTo>
                  <a:pt x="0" y="762"/>
                </a:lnTo>
                <a:lnTo>
                  <a:pt x="161543" y="163068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55873" y="3414014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7" y="162306"/>
                </a:moveTo>
                <a:lnTo>
                  <a:pt x="1524" y="0"/>
                </a:lnTo>
                <a:lnTo>
                  <a:pt x="0" y="1524"/>
                </a:lnTo>
                <a:lnTo>
                  <a:pt x="161543" y="163068"/>
                </a:lnTo>
                <a:lnTo>
                  <a:pt x="163067" y="162306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054350" y="3415538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7" y="161544"/>
                </a:moveTo>
                <a:lnTo>
                  <a:pt x="1524" y="0"/>
                </a:lnTo>
                <a:lnTo>
                  <a:pt x="0" y="1524"/>
                </a:lnTo>
                <a:lnTo>
                  <a:pt x="162305" y="163067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049016" y="3417061"/>
            <a:ext cx="167640" cy="169545"/>
          </a:xfrm>
          <a:custGeom>
            <a:avLst/>
            <a:gdLst/>
            <a:ahLst/>
            <a:cxnLst/>
            <a:rect l="l" t="t" r="r" b="b"/>
            <a:pathLst>
              <a:path w="167639" h="169545">
                <a:moveTo>
                  <a:pt x="167639" y="161543"/>
                </a:moveTo>
                <a:lnTo>
                  <a:pt x="5334" y="0"/>
                </a:lnTo>
                <a:lnTo>
                  <a:pt x="0" y="7620"/>
                </a:lnTo>
                <a:lnTo>
                  <a:pt x="161544" y="169163"/>
                </a:lnTo>
                <a:lnTo>
                  <a:pt x="167639" y="161543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054350" y="3417061"/>
            <a:ext cx="162560" cy="161925"/>
          </a:xfrm>
          <a:custGeom>
            <a:avLst/>
            <a:gdLst/>
            <a:ahLst/>
            <a:cxnLst/>
            <a:rect l="l" t="t" r="r" b="b"/>
            <a:pathLst>
              <a:path w="162560" h="161925">
                <a:moveTo>
                  <a:pt x="162305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053588" y="3417061"/>
            <a:ext cx="163195" cy="163830"/>
          </a:xfrm>
          <a:custGeom>
            <a:avLst/>
            <a:gdLst/>
            <a:ahLst/>
            <a:cxnLst/>
            <a:rect l="l" t="t" r="r" b="b"/>
            <a:pathLst>
              <a:path w="163194" h="163829">
                <a:moveTo>
                  <a:pt x="163067" y="161543"/>
                </a:moveTo>
                <a:lnTo>
                  <a:pt x="762" y="0"/>
                </a:lnTo>
                <a:lnTo>
                  <a:pt x="0" y="2286"/>
                </a:lnTo>
                <a:lnTo>
                  <a:pt x="161544" y="163829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52064" y="3419347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8" y="161543"/>
                </a:moveTo>
                <a:lnTo>
                  <a:pt x="1524" y="0"/>
                </a:lnTo>
                <a:lnTo>
                  <a:pt x="0" y="1524"/>
                </a:lnTo>
                <a:lnTo>
                  <a:pt x="161544" y="163067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50539" y="3420871"/>
            <a:ext cx="163195" cy="163830"/>
          </a:xfrm>
          <a:custGeom>
            <a:avLst/>
            <a:gdLst/>
            <a:ahLst/>
            <a:cxnLst/>
            <a:rect l="l" t="t" r="r" b="b"/>
            <a:pathLst>
              <a:path w="163194" h="163829">
                <a:moveTo>
                  <a:pt x="163068" y="161543"/>
                </a:moveTo>
                <a:lnTo>
                  <a:pt x="1524" y="0"/>
                </a:lnTo>
                <a:lnTo>
                  <a:pt x="0" y="2286"/>
                </a:lnTo>
                <a:lnTo>
                  <a:pt x="161544" y="163829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49016" y="3423158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8" y="161543"/>
                </a:moveTo>
                <a:lnTo>
                  <a:pt x="1524" y="0"/>
                </a:lnTo>
                <a:lnTo>
                  <a:pt x="0" y="1524"/>
                </a:lnTo>
                <a:lnTo>
                  <a:pt x="161544" y="163067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44444" y="3424682"/>
            <a:ext cx="166370" cy="170180"/>
          </a:xfrm>
          <a:custGeom>
            <a:avLst/>
            <a:gdLst/>
            <a:ahLst/>
            <a:cxnLst/>
            <a:rect l="l" t="t" r="r" b="b"/>
            <a:pathLst>
              <a:path w="166369" h="170179">
                <a:moveTo>
                  <a:pt x="166115" y="161543"/>
                </a:moveTo>
                <a:lnTo>
                  <a:pt x="4571" y="0"/>
                </a:lnTo>
                <a:lnTo>
                  <a:pt x="0" y="8381"/>
                </a:lnTo>
                <a:lnTo>
                  <a:pt x="161543" y="169925"/>
                </a:lnTo>
                <a:lnTo>
                  <a:pt x="166115" y="161543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49016" y="342468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47492" y="3424682"/>
            <a:ext cx="163195" cy="163830"/>
          </a:xfrm>
          <a:custGeom>
            <a:avLst/>
            <a:gdLst/>
            <a:ahLst/>
            <a:cxnLst/>
            <a:rect l="l" t="t" r="r" b="b"/>
            <a:pathLst>
              <a:path w="163194" h="163829">
                <a:moveTo>
                  <a:pt x="163068" y="161543"/>
                </a:moveTo>
                <a:lnTo>
                  <a:pt x="1524" y="0"/>
                </a:lnTo>
                <a:lnTo>
                  <a:pt x="0" y="2285"/>
                </a:lnTo>
                <a:lnTo>
                  <a:pt x="162306" y="163829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46729" y="3426967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5">
                <a:moveTo>
                  <a:pt x="163068" y="161544"/>
                </a:moveTo>
                <a:lnTo>
                  <a:pt x="762" y="0"/>
                </a:lnTo>
                <a:lnTo>
                  <a:pt x="0" y="1524"/>
                </a:lnTo>
                <a:lnTo>
                  <a:pt x="161544" y="163068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45205" y="3428491"/>
            <a:ext cx="163195" cy="163830"/>
          </a:xfrm>
          <a:custGeom>
            <a:avLst/>
            <a:gdLst/>
            <a:ahLst/>
            <a:cxnLst/>
            <a:rect l="l" t="t" r="r" b="b"/>
            <a:pathLst>
              <a:path w="163194" h="163829">
                <a:moveTo>
                  <a:pt x="163068" y="161544"/>
                </a:moveTo>
                <a:lnTo>
                  <a:pt x="1524" y="0"/>
                </a:lnTo>
                <a:lnTo>
                  <a:pt x="0" y="2286"/>
                </a:lnTo>
                <a:lnTo>
                  <a:pt x="161544" y="163830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044444" y="3430778"/>
            <a:ext cx="162560" cy="163830"/>
          </a:xfrm>
          <a:custGeom>
            <a:avLst/>
            <a:gdLst/>
            <a:ahLst/>
            <a:cxnLst/>
            <a:rect l="l" t="t" r="r" b="b"/>
            <a:pathLst>
              <a:path w="162560" h="163829">
                <a:moveTo>
                  <a:pt x="162305" y="161544"/>
                </a:moveTo>
                <a:lnTo>
                  <a:pt x="761" y="0"/>
                </a:lnTo>
                <a:lnTo>
                  <a:pt x="0" y="2286"/>
                </a:lnTo>
                <a:lnTo>
                  <a:pt x="161543" y="163830"/>
                </a:lnTo>
                <a:lnTo>
                  <a:pt x="162305" y="161544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039872" y="3433064"/>
            <a:ext cx="166370" cy="170180"/>
          </a:xfrm>
          <a:custGeom>
            <a:avLst/>
            <a:gdLst/>
            <a:ahLst/>
            <a:cxnLst/>
            <a:rect l="l" t="t" r="r" b="b"/>
            <a:pathLst>
              <a:path w="166369" h="170179">
                <a:moveTo>
                  <a:pt x="166115" y="161544"/>
                </a:moveTo>
                <a:lnTo>
                  <a:pt x="4572" y="0"/>
                </a:lnTo>
                <a:lnTo>
                  <a:pt x="0" y="8382"/>
                </a:lnTo>
                <a:lnTo>
                  <a:pt x="161543" y="169925"/>
                </a:lnTo>
                <a:lnTo>
                  <a:pt x="166115" y="16154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044444" y="343306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042920" y="3433064"/>
            <a:ext cx="163195" cy="163830"/>
          </a:xfrm>
          <a:custGeom>
            <a:avLst/>
            <a:gdLst/>
            <a:ahLst/>
            <a:cxnLst/>
            <a:rect l="l" t="t" r="r" b="b"/>
            <a:pathLst>
              <a:path w="163194" h="163829">
                <a:moveTo>
                  <a:pt x="163067" y="161544"/>
                </a:moveTo>
                <a:lnTo>
                  <a:pt x="1524" y="0"/>
                </a:lnTo>
                <a:lnTo>
                  <a:pt x="0" y="2286"/>
                </a:lnTo>
                <a:lnTo>
                  <a:pt x="161543" y="163830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041395" y="3435350"/>
            <a:ext cx="163195" cy="165100"/>
          </a:xfrm>
          <a:custGeom>
            <a:avLst/>
            <a:gdLst/>
            <a:ahLst/>
            <a:cxnLst/>
            <a:rect l="l" t="t" r="r" b="b"/>
            <a:pathLst>
              <a:path w="163194" h="165100">
                <a:moveTo>
                  <a:pt x="163067" y="161544"/>
                </a:moveTo>
                <a:lnTo>
                  <a:pt x="1524" y="0"/>
                </a:lnTo>
                <a:lnTo>
                  <a:pt x="0" y="3048"/>
                </a:lnTo>
                <a:lnTo>
                  <a:pt x="161543" y="164591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039872" y="3438397"/>
            <a:ext cx="163195" cy="165100"/>
          </a:xfrm>
          <a:custGeom>
            <a:avLst/>
            <a:gdLst/>
            <a:ahLst/>
            <a:cxnLst/>
            <a:rect l="l" t="t" r="r" b="b"/>
            <a:pathLst>
              <a:path w="163194" h="165100">
                <a:moveTo>
                  <a:pt x="163067" y="161543"/>
                </a:moveTo>
                <a:lnTo>
                  <a:pt x="1524" y="0"/>
                </a:lnTo>
                <a:lnTo>
                  <a:pt x="0" y="3048"/>
                </a:lnTo>
                <a:lnTo>
                  <a:pt x="161543" y="164591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036823" y="3441446"/>
            <a:ext cx="165100" cy="170815"/>
          </a:xfrm>
          <a:custGeom>
            <a:avLst/>
            <a:gdLst/>
            <a:ahLst/>
            <a:cxnLst/>
            <a:rect l="l" t="t" r="r" b="b"/>
            <a:pathLst>
              <a:path w="165100" h="170814">
                <a:moveTo>
                  <a:pt x="164591" y="161543"/>
                </a:moveTo>
                <a:lnTo>
                  <a:pt x="3048" y="0"/>
                </a:lnTo>
                <a:lnTo>
                  <a:pt x="0" y="9143"/>
                </a:lnTo>
                <a:lnTo>
                  <a:pt x="161543" y="170687"/>
                </a:lnTo>
                <a:lnTo>
                  <a:pt x="164591" y="161543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039872" y="344144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38348" y="3441446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4" h="166370">
                <a:moveTo>
                  <a:pt x="163067" y="161543"/>
                </a:moveTo>
                <a:lnTo>
                  <a:pt x="1524" y="0"/>
                </a:lnTo>
                <a:lnTo>
                  <a:pt x="0" y="4571"/>
                </a:lnTo>
                <a:lnTo>
                  <a:pt x="161543" y="166115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036823" y="3446017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4" h="166370">
                <a:moveTo>
                  <a:pt x="163067" y="161544"/>
                </a:moveTo>
                <a:lnTo>
                  <a:pt x="1524" y="0"/>
                </a:lnTo>
                <a:lnTo>
                  <a:pt x="0" y="4572"/>
                </a:lnTo>
                <a:lnTo>
                  <a:pt x="161543" y="166116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034538" y="3450590"/>
            <a:ext cx="163830" cy="170815"/>
          </a:xfrm>
          <a:custGeom>
            <a:avLst/>
            <a:gdLst/>
            <a:ahLst/>
            <a:cxnLst/>
            <a:rect l="l" t="t" r="r" b="b"/>
            <a:pathLst>
              <a:path w="163830" h="170814">
                <a:moveTo>
                  <a:pt x="163829" y="161544"/>
                </a:moveTo>
                <a:lnTo>
                  <a:pt x="2286" y="0"/>
                </a:lnTo>
                <a:lnTo>
                  <a:pt x="0" y="9144"/>
                </a:lnTo>
                <a:lnTo>
                  <a:pt x="161544" y="170687"/>
                </a:lnTo>
                <a:lnTo>
                  <a:pt x="163829" y="16154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036823" y="345059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3035300" y="3450590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4" h="166370">
                <a:moveTo>
                  <a:pt x="163067" y="161544"/>
                </a:moveTo>
                <a:lnTo>
                  <a:pt x="1524" y="0"/>
                </a:lnTo>
                <a:lnTo>
                  <a:pt x="0" y="4572"/>
                </a:lnTo>
                <a:lnTo>
                  <a:pt x="161544" y="166115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3034538" y="3455161"/>
            <a:ext cx="162560" cy="166370"/>
          </a:xfrm>
          <a:custGeom>
            <a:avLst/>
            <a:gdLst/>
            <a:ahLst/>
            <a:cxnLst/>
            <a:rect l="l" t="t" r="r" b="b"/>
            <a:pathLst>
              <a:path w="162560" h="166370">
                <a:moveTo>
                  <a:pt x="162306" y="161543"/>
                </a:moveTo>
                <a:lnTo>
                  <a:pt x="762" y="0"/>
                </a:lnTo>
                <a:lnTo>
                  <a:pt x="0" y="4572"/>
                </a:lnTo>
                <a:lnTo>
                  <a:pt x="161544" y="166115"/>
                </a:lnTo>
                <a:lnTo>
                  <a:pt x="162306" y="161543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033014" y="3459734"/>
            <a:ext cx="163195" cy="171450"/>
          </a:xfrm>
          <a:custGeom>
            <a:avLst/>
            <a:gdLst/>
            <a:ahLst/>
            <a:cxnLst/>
            <a:rect l="l" t="t" r="r" b="b"/>
            <a:pathLst>
              <a:path w="163194" h="171450">
                <a:moveTo>
                  <a:pt x="163068" y="161543"/>
                </a:moveTo>
                <a:lnTo>
                  <a:pt x="1524" y="0"/>
                </a:lnTo>
                <a:lnTo>
                  <a:pt x="0" y="9905"/>
                </a:lnTo>
                <a:lnTo>
                  <a:pt x="161544" y="171450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034538" y="345973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032251" y="3469640"/>
            <a:ext cx="162560" cy="171450"/>
          </a:xfrm>
          <a:custGeom>
            <a:avLst/>
            <a:gdLst/>
            <a:ahLst/>
            <a:cxnLst/>
            <a:rect l="l" t="t" r="r" b="b"/>
            <a:pathLst>
              <a:path w="162560" h="171450">
                <a:moveTo>
                  <a:pt x="162306" y="161544"/>
                </a:moveTo>
                <a:lnTo>
                  <a:pt x="762" y="0"/>
                </a:lnTo>
                <a:lnTo>
                  <a:pt x="0" y="9906"/>
                </a:lnTo>
                <a:lnTo>
                  <a:pt x="161544" y="171450"/>
                </a:lnTo>
                <a:lnTo>
                  <a:pt x="162306" y="161544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033014" y="346964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032251" y="3479546"/>
            <a:ext cx="161925" cy="551815"/>
          </a:xfrm>
          <a:custGeom>
            <a:avLst/>
            <a:gdLst/>
            <a:ahLst/>
            <a:cxnLst/>
            <a:rect l="l" t="t" r="r" b="b"/>
            <a:pathLst>
              <a:path w="161925" h="551814">
                <a:moveTo>
                  <a:pt x="161544" y="551688"/>
                </a:moveTo>
                <a:lnTo>
                  <a:pt x="161544" y="161543"/>
                </a:lnTo>
                <a:lnTo>
                  <a:pt x="0" y="0"/>
                </a:lnTo>
                <a:lnTo>
                  <a:pt x="0" y="390143"/>
                </a:lnTo>
                <a:lnTo>
                  <a:pt x="161544" y="551688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32251" y="347954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32251" y="3869690"/>
            <a:ext cx="162560" cy="171450"/>
          </a:xfrm>
          <a:custGeom>
            <a:avLst/>
            <a:gdLst/>
            <a:ahLst/>
            <a:cxnLst/>
            <a:rect l="l" t="t" r="r" b="b"/>
            <a:pathLst>
              <a:path w="162560" h="171450">
                <a:moveTo>
                  <a:pt x="162306" y="171450"/>
                </a:moveTo>
                <a:lnTo>
                  <a:pt x="161544" y="161544"/>
                </a:lnTo>
                <a:lnTo>
                  <a:pt x="0" y="0"/>
                </a:lnTo>
                <a:lnTo>
                  <a:pt x="762" y="9906"/>
                </a:lnTo>
                <a:lnTo>
                  <a:pt x="162306" y="17145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032251" y="386969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33014" y="3879596"/>
            <a:ext cx="163195" cy="171450"/>
          </a:xfrm>
          <a:custGeom>
            <a:avLst/>
            <a:gdLst/>
            <a:ahLst/>
            <a:cxnLst/>
            <a:rect l="l" t="t" r="r" b="b"/>
            <a:pathLst>
              <a:path w="163194" h="171450">
                <a:moveTo>
                  <a:pt x="163068" y="171450"/>
                </a:moveTo>
                <a:lnTo>
                  <a:pt x="161544" y="161543"/>
                </a:lnTo>
                <a:lnTo>
                  <a:pt x="0" y="0"/>
                </a:lnTo>
                <a:lnTo>
                  <a:pt x="1524" y="9905"/>
                </a:lnTo>
                <a:lnTo>
                  <a:pt x="163068" y="1714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33014" y="387959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034538" y="3889502"/>
            <a:ext cx="163830" cy="170815"/>
          </a:xfrm>
          <a:custGeom>
            <a:avLst/>
            <a:gdLst/>
            <a:ahLst/>
            <a:cxnLst/>
            <a:rect l="l" t="t" r="r" b="b"/>
            <a:pathLst>
              <a:path w="163830" h="170814">
                <a:moveTo>
                  <a:pt x="163829" y="170687"/>
                </a:moveTo>
                <a:lnTo>
                  <a:pt x="161544" y="161544"/>
                </a:lnTo>
                <a:lnTo>
                  <a:pt x="0" y="0"/>
                </a:lnTo>
                <a:lnTo>
                  <a:pt x="2286" y="9144"/>
                </a:lnTo>
                <a:lnTo>
                  <a:pt x="163829" y="170687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034538" y="388950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034538" y="3889502"/>
            <a:ext cx="162560" cy="166370"/>
          </a:xfrm>
          <a:custGeom>
            <a:avLst/>
            <a:gdLst/>
            <a:ahLst/>
            <a:cxnLst/>
            <a:rect l="l" t="t" r="r" b="b"/>
            <a:pathLst>
              <a:path w="162560" h="166370">
                <a:moveTo>
                  <a:pt x="162306" y="166115"/>
                </a:moveTo>
                <a:lnTo>
                  <a:pt x="161544" y="161544"/>
                </a:lnTo>
                <a:lnTo>
                  <a:pt x="0" y="0"/>
                </a:lnTo>
                <a:lnTo>
                  <a:pt x="762" y="4572"/>
                </a:lnTo>
                <a:lnTo>
                  <a:pt x="162306" y="166115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035300" y="3894073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4" h="166370">
                <a:moveTo>
                  <a:pt x="163067" y="166115"/>
                </a:moveTo>
                <a:lnTo>
                  <a:pt x="161544" y="161543"/>
                </a:lnTo>
                <a:lnTo>
                  <a:pt x="0" y="0"/>
                </a:lnTo>
                <a:lnTo>
                  <a:pt x="1524" y="4572"/>
                </a:lnTo>
                <a:lnTo>
                  <a:pt x="163067" y="166115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036823" y="3898646"/>
            <a:ext cx="165100" cy="170815"/>
          </a:xfrm>
          <a:custGeom>
            <a:avLst/>
            <a:gdLst/>
            <a:ahLst/>
            <a:cxnLst/>
            <a:rect l="l" t="t" r="r" b="b"/>
            <a:pathLst>
              <a:path w="165100" h="170814">
                <a:moveTo>
                  <a:pt x="164591" y="170687"/>
                </a:moveTo>
                <a:lnTo>
                  <a:pt x="161543" y="161543"/>
                </a:lnTo>
                <a:lnTo>
                  <a:pt x="0" y="0"/>
                </a:lnTo>
                <a:lnTo>
                  <a:pt x="3048" y="9143"/>
                </a:lnTo>
                <a:lnTo>
                  <a:pt x="164591" y="17068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036823" y="389864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036823" y="3898646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4" h="166370">
                <a:moveTo>
                  <a:pt x="163067" y="166115"/>
                </a:moveTo>
                <a:lnTo>
                  <a:pt x="161543" y="161543"/>
                </a:lnTo>
                <a:lnTo>
                  <a:pt x="0" y="0"/>
                </a:lnTo>
                <a:lnTo>
                  <a:pt x="1524" y="4571"/>
                </a:lnTo>
                <a:lnTo>
                  <a:pt x="163067" y="166115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038348" y="3903217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4" h="166370">
                <a:moveTo>
                  <a:pt x="163067" y="166116"/>
                </a:moveTo>
                <a:lnTo>
                  <a:pt x="161543" y="161544"/>
                </a:lnTo>
                <a:lnTo>
                  <a:pt x="0" y="0"/>
                </a:lnTo>
                <a:lnTo>
                  <a:pt x="1524" y="4572"/>
                </a:lnTo>
                <a:lnTo>
                  <a:pt x="163067" y="166116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039872" y="3907790"/>
            <a:ext cx="166370" cy="170180"/>
          </a:xfrm>
          <a:custGeom>
            <a:avLst/>
            <a:gdLst/>
            <a:ahLst/>
            <a:cxnLst/>
            <a:rect l="l" t="t" r="r" b="b"/>
            <a:pathLst>
              <a:path w="166369" h="170179">
                <a:moveTo>
                  <a:pt x="166115" y="169925"/>
                </a:moveTo>
                <a:lnTo>
                  <a:pt x="161543" y="161544"/>
                </a:lnTo>
                <a:lnTo>
                  <a:pt x="0" y="0"/>
                </a:lnTo>
                <a:lnTo>
                  <a:pt x="4572" y="8382"/>
                </a:lnTo>
                <a:lnTo>
                  <a:pt x="166115" y="169925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039872" y="390779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039872" y="3907790"/>
            <a:ext cx="163830" cy="166370"/>
          </a:xfrm>
          <a:custGeom>
            <a:avLst/>
            <a:gdLst/>
            <a:ahLst/>
            <a:cxnLst/>
            <a:rect l="l" t="t" r="r" b="b"/>
            <a:pathLst>
              <a:path w="163830" h="166370">
                <a:moveTo>
                  <a:pt x="163829" y="166115"/>
                </a:moveTo>
                <a:lnTo>
                  <a:pt x="161543" y="161544"/>
                </a:lnTo>
                <a:lnTo>
                  <a:pt x="0" y="0"/>
                </a:lnTo>
                <a:lnTo>
                  <a:pt x="2286" y="4572"/>
                </a:lnTo>
                <a:lnTo>
                  <a:pt x="163829" y="166115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042157" y="3912361"/>
            <a:ext cx="163830" cy="165735"/>
          </a:xfrm>
          <a:custGeom>
            <a:avLst/>
            <a:gdLst/>
            <a:ahLst/>
            <a:cxnLst/>
            <a:rect l="l" t="t" r="r" b="b"/>
            <a:pathLst>
              <a:path w="163830" h="165735">
                <a:moveTo>
                  <a:pt x="163829" y="165353"/>
                </a:moveTo>
                <a:lnTo>
                  <a:pt x="161543" y="161543"/>
                </a:lnTo>
                <a:lnTo>
                  <a:pt x="0" y="0"/>
                </a:lnTo>
                <a:lnTo>
                  <a:pt x="2286" y="3810"/>
                </a:lnTo>
                <a:lnTo>
                  <a:pt x="163829" y="16535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044444" y="3916171"/>
            <a:ext cx="166370" cy="170180"/>
          </a:xfrm>
          <a:custGeom>
            <a:avLst/>
            <a:gdLst/>
            <a:ahLst/>
            <a:cxnLst/>
            <a:rect l="l" t="t" r="r" b="b"/>
            <a:pathLst>
              <a:path w="166369" h="170179">
                <a:moveTo>
                  <a:pt x="166115" y="169925"/>
                </a:moveTo>
                <a:lnTo>
                  <a:pt x="161543" y="161543"/>
                </a:lnTo>
                <a:lnTo>
                  <a:pt x="0" y="0"/>
                </a:lnTo>
                <a:lnTo>
                  <a:pt x="4571" y="8381"/>
                </a:lnTo>
                <a:lnTo>
                  <a:pt x="166115" y="16992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044444" y="3916171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044444" y="3916171"/>
            <a:ext cx="163830" cy="166370"/>
          </a:xfrm>
          <a:custGeom>
            <a:avLst/>
            <a:gdLst/>
            <a:ahLst/>
            <a:cxnLst/>
            <a:rect l="l" t="t" r="r" b="b"/>
            <a:pathLst>
              <a:path w="163830" h="166370">
                <a:moveTo>
                  <a:pt x="163829" y="166115"/>
                </a:moveTo>
                <a:lnTo>
                  <a:pt x="161543" y="161543"/>
                </a:lnTo>
                <a:lnTo>
                  <a:pt x="0" y="0"/>
                </a:lnTo>
                <a:lnTo>
                  <a:pt x="2285" y="3810"/>
                </a:lnTo>
                <a:lnTo>
                  <a:pt x="163829" y="166115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046729" y="3919982"/>
            <a:ext cx="163830" cy="166370"/>
          </a:xfrm>
          <a:custGeom>
            <a:avLst/>
            <a:gdLst/>
            <a:ahLst/>
            <a:cxnLst/>
            <a:rect l="l" t="t" r="r" b="b"/>
            <a:pathLst>
              <a:path w="163830" h="166370">
                <a:moveTo>
                  <a:pt x="163830" y="166115"/>
                </a:moveTo>
                <a:lnTo>
                  <a:pt x="161544" y="162305"/>
                </a:lnTo>
                <a:lnTo>
                  <a:pt x="0" y="0"/>
                </a:lnTo>
                <a:lnTo>
                  <a:pt x="2286" y="4571"/>
                </a:lnTo>
                <a:lnTo>
                  <a:pt x="163830" y="166115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049016" y="3924553"/>
            <a:ext cx="167640" cy="169545"/>
          </a:xfrm>
          <a:custGeom>
            <a:avLst/>
            <a:gdLst/>
            <a:ahLst/>
            <a:cxnLst/>
            <a:rect l="l" t="t" r="r" b="b"/>
            <a:pathLst>
              <a:path w="167639" h="169545">
                <a:moveTo>
                  <a:pt x="167639" y="169163"/>
                </a:moveTo>
                <a:lnTo>
                  <a:pt x="161544" y="161544"/>
                </a:lnTo>
                <a:lnTo>
                  <a:pt x="0" y="0"/>
                </a:lnTo>
                <a:lnTo>
                  <a:pt x="5334" y="7620"/>
                </a:lnTo>
                <a:lnTo>
                  <a:pt x="167639" y="169163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3049016" y="3924553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054350" y="3932173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168401" y="168401"/>
                </a:moveTo>
                <a:lnTo>
                  <a:pt x="162305" y="161543"/>
                </a:lnTo>
                <a:lnTo>
                  <a:pt x="0" y="0"/>
                </a:lnTo>
                <a:lnTo>
                  <a:pt x="168401" y="168401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054350" y="3932173"/>
            <a:ext cx="162560" cy="161925"/>
          </a:xfrm>
          <a:custGeom>
            <a:avLst/>
            <a:gdLst/>
            <a:ahLst/>
            <a:cxnLst/>
            <a:rect l="l" t="t" r="r" b="b"/>
            <a:pathLst>
              <a:path w="162560" h="161925">
                <a:moveTo>
                  <a:pt x="162305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694173" y="3404108"/>
            <a:ext cx="168910" cy="167640"/>
          </a:xfrm>
          <a:custGeom>
            <a:avLst/>
            <a:gdLst/>
            <a:ahLst/>
            <a:cxnLst/>
            <a:rect l="l" t="t" r="r" b="b"/>
            <a:pathLst>
              <a:path w="168910" h="167639">
                <a:moveTo>
                  <a:pt x="168401" y="167639"/>
                </a:moveTo>
                <a:lnTo>
                  <a:pt x="6858" y="6095"/>
                </a:lnTo>
                <a:lnTo>
                  <a:pt x="0" y="0"/>
                </a:lnTo>
                <a:lnTo>
                  <a:pt x="161543" y="161543"/>
                </a:lnTo>
                <a:lnTo>
                  <a:pt x="168401" y="167639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701032" y="3410203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686553" y="3398011"/>
            <a:ext cx="169545" cy="167640"/>
          </a:xfrm>
          <a:custGeom>
            <a:avLst/>
            <a:gdLst/>
            <a:ahLst/>
            <a:cxnLst/>
            <a:rect l="l" t="t" r="r" b="b"/>
            <a:pathLst>
              <a:path w="169545" h="167639">
                <a:moveTo>
                  <a:pt x="169163" y="167639"/>
                </a:moveTo>
                <a:lnTo>
                  <a:pt x="7620" y="6096"/>
                </a:lnTo>
                <a:lnTo>
                  <a:pt x="0" y="0"/>
                </a:lnTo>
                <a:lnTo>
                  <a:pt x="161544" y="162305"/>
                </a:lnTo>
                <a:lnTo>
                  <a:pt x="169163" y="167639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694173" y="340410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678171" y="3393440"/>
            <a:ext cx="170180" cy="167005"/>
          </a:xfrm>
          <a:custGeom>
            <a:avLst/>
            <a:gdLst/>
            <a:ahLst/>
            <a:cxnLst/>
            <a:rect l="l" t="t" r="r" b="b"/>
            <a:pathLst>
              <a:path w="170179" h="167004">
                <a:moveTo>
                  <a:pt x="169925" y="166877"/>
                </a:moveTo>
                <a:lnTo>
                  <a:pt x="8381" y="4572"/>
                </a:lnTo>
                <a:lnTo>
                  <a:pt x="0" y="0"/>
                </a:lnTo>
                <a:lnTo>
                  <a:pt x="161543" y="161544"/>
                </a:lnTo>
                <a:lnTo>
                  <a:pt x="169925" y="166877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686553" y="3398011"/>
            <a:ext cx="161925" cy="162560"/>
          </a:xfrm>
          <a:custGeom>
            <a:avLst/>
            <a:gdLst/>
            <a:ahLst/>
            <a:cxnLst/>
            <a:rect l="l" t="t" r="r" b="b"/>
            <a:pathLst>
              <a:path w="161925" h="162560">
                <a:moveTo>
                  <a:pt x="161544" y="162305"/>
                </a:moveTo>
                <a:lnTo>
                  <a:pt x="0" y="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681982" y="3395726"/>
            <a:ext cx="166370" cy="165100"/>
          </a:xfrm>
          <a:custGeom>
            <a:avLst/>
            <a:gdLst/>
            <a:ahLst/>
            <a:cxnLst/>
            <a:rect l="l" t="t" r="r" b="b"/>
            <a:pathLst>
              <a:path w="166370" h="165100">
                <a:moveTo>
                  <a:pt x="166115" y="164591"/>
                </a:moveTo>
                <a:lnTo>
                  <a:pt x="4571" y="2286"/>
                </a:lnTo>
                <a:lnTo>
                  <a:pt x="0" y="0"/>
                </a:lnTo>
                <a:lnTo>
                  <a:pt x="162305" y="161544"/>
                </a:lnTo>
                <a:lnTo>
                  <a:pt x="166115" y="164591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678171" y="3393440"/>
            <a:ext cx="166370" cy="163830"/>
          </a:xfrm>
          <a:custGeom>
            <a:avLst/>
            <a:gdLst/>
            <a:ahLst/>
            <a:cxnLst/>
            <a:rect l="l" t="t" r="r" b="b"/>
            <a:pathLst>
              <a:path w="166370" h="163829">
                <a:moveTo>
                  <a:pt x="166115" y="163830"/>
                </a:moveTo>
                <a:lnTo>
                  <a:pt x="3810" y="2286"/>
                </a:lnTo>
                <a:lnTo>
                  <a:pt x="0" y="0"/>
                </a:lnTo>
                <a:lnTo>
                  <a:pt x="161543" y="161544"/>
                </a:lnTo>
                <a:lnTo>
                  <a:pt x="166115" y="16383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669790" y="3389629"/>
            <a:ext cx="170180" cy="165735"/>
          </a:xfrm>
          <a:custGeom>
            <a:avLst/>
            <a:gdLst/>
            <a:ahLst/>
            <a:cxnLst/>
            <a:rect l="l" t="t" r="r" b="b"/>
            <a:pathLst>
              <a:path w="170179" h="165735">
                <a:moveTo>
                  <a:pt x="169925" y="165354"/>
                </a:moveTo>
                <a:lnTo>
                  <a:pt x="8382" y="3810"/>
                </a:lnTo>
                <a:lnTo>
                  <a:pt x="0" y="0"/>
                </a:lnTo>
                <a:lnTo>
                  <a:pt x="161544" y="161544"/>
                </a:lnTo>
                <a:lnTo>
                  <a:pt x="169925" y="165354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4678171" y="339344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674361" y="3391153"/>
            <a:ext cx="165735" cy="163830"/>
          </a:xfrm>
          <a:custGeom>
            <a:avLst/>
            <a:gdLst/>
            <a:ahLst/>
            <a:cxnLst/>
            <a:rect l="l" t="t" r="r" b="b"/>
            <a:pathLst>
              <a:path w="165735" h="163829">
                <a:moveTo>
                  <a:pt x="165353" y="163830"/>
                </a:moveTo>
                <a:lnTo>
                  <a:pt x="3810" y="2286"/>
                </a:lnTo>
                <a:lnTo>
                  <a:pt x="0" y="0"/>
                </a:lnTo>
                <a:lnTo>
                  <a:pt x="161543" y="161544"/>
                </a:lnTo>
                <a:lnTo>
                  <a:pt x="165353" y="163830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669790" y="3389629"/>
            <a:ext cx="166370" cy="163195"/>
          </a:xfrm>
          <a:custGeom>
            <a:avLst/>
            <a:gdLst/>
            <a:ahLst/>
            <a:cxnLst/>
            <a:rect l="l" t="t" r="r" b="b"/>
            <a:pathLst>
              <a:path w="166370" h="163195">
                <a:moveTo>
                  <a:pt x="166115" y="163068"/>
                </a:moveTo>
                <a:lnTo>
                  <a:pt x="4572" y="1524"/>
                </a:lnTo>
                <a:lnTo>
                  <a:pt x="0" y="0"/>
                </a:lnTo>
                <a:lnTo>
                  <a:pt x="161544" y="161544"/>
                </a:lnTo>
                <a:lnTo>
                  <a:pt x="166115" y="163068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4660646" y="3385820"/>
            <a:ext cx="170815" cy="165735"/>
          </a:xfrm>
          <a:custGeom>
            <a:avLst/>
            <a:gdLst/>
            <a:ahLst/>
            <a:cxnLst/>
            <a:rect l="l" t="t" r="r" b="b"/>
            <a:pathLst>
              <a:path w="170814" h="165735">
                <a:moveTo>
                  <a:pt x="170687" y="165353"/>
                </a:moveTo>
                <a:lnTo>
                  <a:pt x="9143" y="3809"/>
                </a:lnTo>
                <a:lnTo>
                  <a:pt x="0" y="0"/>
                </a:lnTo>
                <a:lnTo>
                  <a:pt x="161543" y="161543"/>
                </a:lnTo>
                <a:lnTo>
                  <a:pt x="170687" y="165353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4669790" y="3389629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B4B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4666741" y="3388105"/>
            <a:ext cx="165100" cy="163195"/>
          </a:xfrm>
          <a:custGeom>
            <a:avLst/>
            <a:gdLst/>
            <a:ahLst/>
            <a:cxnLst/>
            <a:rect l="l" t="t" r="r" b="b"/>
            <a:pathLst>
              <a:path w="165100" h="163195">
                <a:moveTo>
                  <a:pt x="164592" y="163068"/>
                </a:moveTo>
                <a:lnTo>
                  <a:pt x="3048" y="1524"/>
                </a:lnTo>
                <a:lnTo>
                  <a:pt x="0" y="0"/>
                </a:lnTo>
                <a:lnTo>
                  <a:pt x="161544" y="161544"/>
                </a:lnTo>
                <a:lnTo>
                  <a:pt x="164592" y="163068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663694" y="3387344"/>
            <a:ext cx="165100" cy="162560"/>
          </a:xfrm>
          <a:custGeom>
            <a:avLst/>
            <a:gdLst/>
            <a:ahLst/>
            <a:cxnLst/>
            <a:rect l="l" t="t" r="r" b="b"/>
            <a:pathLst>
              <a:path w="165100" h="162560">
                <a:moveTo>
                  <a:pt x="164591" y="162305"/>
                </a:moveTo>
                <a:lnTo>
                  <a:pt x="3047" y="761"/>
                </a:lnTo>
                <a:lnTo>
                  <a:pt x="0" y="0"/>
                </a:lnTo>
                <a:lnTo>
                  <a:pt x="161543" y="161543"/>
                </a:lnTo>
                <a:lnTo>
                  <a:pt x="164591" y="162305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660646" y="3385820"/>
            <a:ext cx="165100" cy="163195"/>
          </a:xfrm>
          <a:custGeom>
            <a:avLst/>
            <a:gdLst/>
            <a:ahLst/>
            <a:cxnLst/>
            <a:rect l="l" t="t" r="r" b="b"/>
            <a:pathLst>
              <a:path w="165100" h="163195">
                <a:moveTo>
                  <a:pt x="164591" y="163067"/>
                </a:moveTo>
                <a:lnTo>
                  <a:pt x="3048" y="1524"/>
                </a:lnTo>
                <a:lnTo>
                  <a:pt x="0" y="0"/>
                </a:lnTo>
                <a:lnTo>
                  <a:pt x="161543" y="161543"/>
                </a:lnTo>
                <a:lnTo>
                  <a:pt x="164591" y="163067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4651502" y="3383534"/>
            <a:ext cx="170815" cy="163830"/>
          </a:xfrm>
          <a:custGeom>
            <a:avLst/>
            <a:gdLst/>
            <a:ahLst/>
            <a:cxnLst/>
            <a:rect l="l" t="t" r="r" b="b"/>
            <a:pathLst>
              <a:path w="170814" h="163829">
                <a:moveTo>
                  <a:pt x="170687" y="163829"/>
                </a:moveTo>
                <a:lnTo>
                  <a:pt x="9144" y="2286"/>
                </a:lnTo>
                <a:lnTo>
                  <a:pt x="0" y="0"/>
                </a:lnTo>
                <a:lnTo>
                  <a:pt x="161544" y="161543"/>
                </a:lnTo>
                <a:lnTo>
                  <a:pt x="170687" y="163829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4660646" y="338582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658359" y="3385058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29" h="162560">
                <a:moveTo>
                  <a:pt x="163829" y="162305"/>
                </a:moveTo>
                <a:lnTo>
                  <a:pt x="2286" y="762"/>
                </a:lnTo>
                <a:lnTo>
                  <a:pt x="0" y="0"/>
                </a:lnTo>
                <a:lnTo>
                  <a:pt x="161543" y="162305"/>
                </a:lnTo>
                <a:lnTo>
                  <a:pt x="163829" y="162305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656073" y="3385058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29" h="162560">
                <a:moveTo>
                  <a:pt x="163829" y="162305"/>
                </a:moveTo>
                <a:lnTo>
                  <a:pt x="2286" y="0"/>
                </a:lnTo>
                <a:lnTo>
                  <a:pt x="0" y="0"/>
                </a:lnTo>
                <a:lnTo>
                  <a:pt x="161543" y="161543"/>
                </a:lnTo>
                <a:lnTo>
                  <a:pt x="163829" y="162305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653788" y="3384296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29" h="162560">
                <a:moveTo>
                  <a:pt x="163829" y="162305"/>
                </a:moveTo>
                <a:lnTo>
                  <a:pt x="2286" y="762"/>
                </a:lnTo>
                <a:lnTo>
                  <a:pt x="0" y="0"/>
                </a:lnTo>
                <a:lnTo>
                  <a:pt x="161544" y="161543"/>
                </a:lnTo>
                <a:lnTo>
                  <a:pt x="163829" y="162305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651502" y="3383534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29" h="162560">
                <a:moveTo>
                  <a:pt x="163830" y="162305"/>
                </a:moveTo>
                <a:lnTo>
                  <a:pt x="2286" y="762"/>
                </a:lnTo>
                <a:lnTo>
                  <a:pt x="0" y="0"/>
                </a:lnTo>
                <a:lnTo>
                  <a:pt x="161544" y="161543"/>
                </a:lnTo>
                <a:lnTo>
                  <a:pt x="163830" y="162305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641596" y="3382009"/>
            <a:ext cx="171450" cy="163195"/>
          </a:xfrm>
          <a:custGeom>
            <a:avLst/>
            <a:gdLst/>
            <a:ahLst/>
            <a:cxnLst/>
            <a:rect l="l" t="t" r="r" b="b"/>
            <a:pathLst>
              <a:path w="171450" h="163195">
                <a:moveTo>
                  <a:pt x="171450" y="163067"/>
                </a:moveTo>
                <a:lnTo>
                  <a:pt x="9905" y="1524"/>
                </a:lnTo>
                <a:lnTo>
                  <a:pt x="0" y="0"/>
                </a:lnTo>
                <a:lnTo>
                  <a:pt x="161543" y="161543"/>
                </a:lnTo>
                <a:lnTo>
                  <a:pt x="171450" y="163067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651502" y="338353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649215" y="3383534"/>
            <a:ext cx="163830" cy="161925"/>
          </a:xfrm>
          <a:custGeom>
            <a:avLst/>
            <a:gdLst/>
            <a:ahLst/>
            <a:cxnLst/>
            <a:rect l="l" t="t" r="r" b="b"/>
            <a:pathLst>
              <a:path w="163829" h="161925">
                <a:moveTo>
                  <a:pt x="163830" y="161543"/>
                </a:moveTo>
                <a:lnTo>
                  <a:pt x="2286" y="0"/>
                </a:lnTo>
                <a:lnTo>
                  <a:pt x="0" y="0"/>
                </a:lnTo>
                <a:lnTo>
                  <a:pt x="162306" y="161543"/>
                </a:lnTo>
                <a:lnTo>
                  <a:pt x="163830" y="16154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647691" y="3382771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29" h="162560">
                <a:moveTo>
                  <a:pt x="163830" y="162305"/>
                </a:moveTo>
                <a:lnTo>
                  <a:pt x="1524" y="762"/>
                </a:lnTo>
                <a:lnTo>
                  <a:pt x="0" y="0"/>
                </a:lnTo>
                <a:lnTo>
                  <a:pt x="161544" y="161543"/>
                </a:lnTo>
                <a:lnTo>
                  <a:pt x="163830" y="16230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645405" y="3382771"/>
            <a:ext cx="163830" cy="161925"/>
          </a:xfrm>
          <a:custGeom>
            <a:avLst/>
            <a:gdLst/>
            <a:ahLst/>
            <a:cxnLst/>
            <a:rect l="l" t="t" r="r" b="b"/>
            <a:pathLst>
              <a:path w="163829" h="161925">
                <a:moveTo>
                  <a:pt x="163830" y="161543"/>
                </a:moveTo>
                <a:lnTo>
                  <a:pt x="2286" y="0"/>
                </a:lnTo>
                <a:lnTo>
                  <a:pt x="0" y="0"/>
                </a:lnTo>
                <a:lnTo>
                  <a:pt x="161544" y="161543"/>
                </a:lnTo>
                <a:lnTo>
                  <a:pt x="163830" y="161543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643882" y="3382771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7" y="161543"/>
                </a:moveTo>
                <a:lnTo>
                  <a:pt x="1523" y="0"/>
                </a:lnTo>
                <a:lnTo>
                  <a:pt x="0" y="0"/>
                </a:lnTo>
                <a:lnTo>
                  <a:pt x="161543" y="161543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641596" y="3382009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29" h="162560">
                <a:moveTo>
                  <a:pt x="163829" y="162305"/>
                </a:moveTo>
                <a:lnTo>
                  <a:pt x="2286" y="762"/>
                </a:lnTo>
                <a:lnTo>
                  <a:pt x="0" y="0"/>
                </a:lnTo>
                <a:lnTo>
                  <a:pt x="161543" y="161543"/>
                </a:lnTo>
                <a:lnTo>
                  <a:pt x="163829" y="162305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631690" y="3382009"/>
            <a:ext cx="171450" cy="161925"/>
          </a:xfrm>
          <a:custGeom>
            <a:avLst/>
            <a:gdLst/>
            <a:ahLst/>
            <a:cxnLst/>
            <a:rect l="l" t="t" r="r" b="b"/>
            <a:pathLst>
              <a:path w="171450" h="161925">
                <a:moveTo>
                  <a:pt x="171450" y="161543"/>
                </a:moveTo>
                <a:lnTo>
                  <a:pt x="9906" y="0"/>
                </a:lnTo>
                <a:lnTo>
                  <a:pt x="0" y="0"/>
                </a:lnTo>
                <a:lnTo>
                  <a:pt x="161544" y="161543"/>
                </a:lnTo>
                <a:lnTo>
                  <a:pt x="171450" y="161543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641596" y="3382009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640071" y="3382009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7" y="161543"/>
                </a:moveTo>
                <a:lnTo>
                  <a:pt x="1524" y="0"/>
                </a:lnTo>
                <a:lnTo>
                  <a:pt x="0" y="0"/>
                </a:lnTo>
                <a:lnTo>
                  <a:pt x="161543" y="161543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638547" y="3382009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7" y="161543"/>
                </a:moveTo>
                <a:lnTo>
                  <a:pt x="1524" y="0"/>
                </a:lnTo>
                <a:lnTo>
                  <a:pt x="0" y="0"/>
                </a:lnTo>
                <a:lnTo>
                  <a:pt x="161543" y="161543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637023" y="3382009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7" y="161543"/>
                </a:moveTo>
                <a:lnTo>
                  <a:pt x="1524" y="0"/>
                </a:lnTo>
                <a:lnTo>
                  <a:pt x="0" y="0"/>
                </a:lnTo>
                <a:lnTo>
                  <a:pt x="161543" y="161543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634738" y="3382009"/>
            <a:ext cx="163830" cy="161925"/>
          </a:xfrm>
          <a:custGeom>
            <a:avLst/>
            <a:gdLst/>
            <a:ahLst/>
            <a:cxnLst/>
            <a:rect l="l" t="t" r="r" b="b"/>
            <a:pathLst>
              <a:path w="163829" h="161925">
                <a:moveTo>
                  <a:pt x="163829" y="161543"/>
                </a:moveTo>
                <a:lnTo>
                  <a:pt x="2286" y="0"/>
                </a:lnTo>
                <a:lnTo>
                  <a:pt x="0" y="0"/>
                </a:lnTo>
                <a:lnTo>
                  <a:pt x="162306" y="161543"/>
                </a:lnTo>
                <a:lnTo>
                  <a:pt x="163829" y="161543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633214" y="3382009"/>
            <a:ext cx="163830" cy="161925"/>
          </a:xfrm>
          <a:custGeom>
            <a:avLst/>
            <a:gdLst/>
            <a:ahLst/>
            <a:cxnLst/>
            <a:rect l="l" t="t" r="r" b="b"/>
            <a:pathLst>
              <a:path w="163829" h="161925">
                <a:moveTo>
                  <a:pt x="163830" y="161543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3"/>
                </a:lnTo>
                <a:lnTo>
                  <a:pt x="163830" y="161543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631690" y="3382009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8" y="161543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3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129788" y="3382009"/>
            <a:ext cx="1663700" cy="161925"/>
          </a:xfrm>
          <a:custGeom>
            <a:avLst/>
            <a:gdLst/>
            <a:ahLst/>
            <a:cxnLst/>
            <a:rect l="l" t="t" r="r" b="b"/>
            <a:pathLst>
              <a:path w="1663700" h="161925">
                <a:moveTo>
                  <a:pt x="1663446" y="161543"/>
                </a:moveTo>
                <a:lnTo>
                  <a:pt x="1501902" y="0"/>
                </a:lnTo>
                <a:lnTo>
                  <a:pt x="0" y="0"/>
                </a:lnTo>
                <a:lnTo>
                  <a:pt x="161544" y="161543"/>
                </a:lnTo>
                <a:lnTo>
                  <a:pt x="1663446" y="161543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631690" y="3382009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193795" y="3543553"/>
            <a:ext cx="1696974" cy="585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3376929" y="3603752"/>
            <a:ext cx="1331595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Analytical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4922011" y="4345178"/>
            <a:ext cx="171450" cy="162560"/>
          </a:xfrm>
          <a:custGeom>
            <a:avLst/>
            <a:gdLst/>
            <a:ahLst/>
            <a:cxnLst/>
            <a:rect l="l" t="t" r="r" b="b"/>
            <a:pathLst>
              <a:path w="171450" h="162560">
                <a:moveTo>
                  <a:pt x="171450" y="161544"/>
                </a:moveTo>
                <a:lnTo>
                  <a:pt x="9905" y="0"/>
                </a:lnTo>
                <a:lnTo>
                  <a:pt x="0" y="762"/>
                </a:lnTo>
                <a:lnTo>
                  <a:pt x="161543" y="162306"/>
                </a:lnTo>
                <a:lnTo>
                  <a:pt x="171450" y="161544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931917" y="434517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9C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4928870" y="4345178"/>
            <a:ext cx="165100" cy="161925"/>
          </a:xfrm>
          <a:custGeom>
            <a:avLst/>
            <a:gdLst/>
            <a:ahLst/>
            <a:cxnLst/>
            <a:rect l="l" t="t" r="r" b="b"/>
            <a:pathLst>
              <a:path w="165100" h="161925">
                <a:moveTo>
                  <a:pt x="164591" y="161544"/>
                </a:moveTo>
                <a:lnTo>
                  <a:pt x="3047" y="0"/>
                </a:lnTo>
                <a:lnTo>
                  <a:pt x="0" y="0"/>
                </a:lnTo>
                <a:lnTo>
                  <a:pt x="161543" y="161544"/>
                </a:lnTo>
                <a:lnTo>
                  <a:pt x="164591" y="161544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4925059" y="4345178"/>
            <a:ext cx="165735" cy="162560"/>
          </a:xfrm>
          <a:custGeom>
            <a:avLst/>
            <a:gdLst/>
            <a:ahLst/>
            <a:cxnLst/>
            <a:rect l="l" t="t" r="r" b="b"/>
            <a:pathLst>
              <a:path w="165735" h="162560">
                <a:moveTo>
                  <a:pt x="165353" y="161544"/>
                </a:moveTo>
                <a:lnTo>
                  <a:pt x="3810" y="0"/>
                </a:lnTo>
                <a:lnTo>
                  <a:pt x="0" y="762"/>
                </a:lnTo>
                <a:lnTo>
                  <a:pt x="161543" y="162306"/>
                </a:lnTo>
                <a:lnTo>
                  <a:pt x="165353" y="161544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4922011" y="4345940"/>
            <a:ext cx="165100" cy="161925"/>
          </a:xfrm>
          <a:custGeom>
            <a:avLst/>
            <a:gdLst/>
            <a:ahLst/>
            <a:cxnLst/>
            <a:rect l="l" t="t" r="r" b="b"/>
            <a:pathLst>
              <a:path w="165100" h="161925">
                <a:moveTo>
                  <a:pt x="164591" y="161544"/>
                </a:moveTo>
                <a:lnTo>
                  <a:pt x="3048" y="0"/>
                </a:lnTo>
                <a:lnTo>
                  <a:pt x="0" y="0"/>
                </a:lnTo>
                <a:lnTo>
                  <a:pt x="161543" y="161544"/>
                </a:lnTo>
                <a:lnTo>
                  <a:pt x="164591" y="1615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4912105" y="4345940"/>
            <a:ext cx="171450" cy="163195"/>
          </a:xfrm>
          <a:custGeom>
            <a:avLst/>
            <a:gdLst/>
            <a:ahLst/>
            <a:cxnLst/>
            <a:rect l="l" t="t" r="r" b="b"/>
            <a:pathLst>
              <a:path w="171450" h="163195">
                <a:moveTo>
                  <a:pt x="171450" y="161544"/>
                </a:moveTo>
                <a:lnTo>
                  <a:pt x="9906" y="0"/>
                </a:lnTo>
                <a:lnTo>
                  <a:pt x="0" y="1524"/>
                </a:lnTo>
                <a:lnTo>
                  <a:pt x="161544" y="163068"/>
                </a:lnTo>
                <a:lnTo>
                  <a:pt x="171450" y="161544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4922011" y="434594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4920488" y="4345940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7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4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4918964" y="4345940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8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4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917440" y="4345940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8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916678" y="4346702"/>
            <a:ext cx="162560" cy="161925"/>
          </a:xfrm>
          <a:custGeom>
            <a:avLst/>
            <a:gdLst/>
            <a:ahLst/>
            <a:cxnLst/>
            <a:rect l="l" t="t" r="r" b="b"/>
            <a:pathLst>
              <a:path w="162560" h="161925">
                <a:moveTo>
                  <a:pt x="162306" y="161544"/>
                </a:moveTo>
                <a:lnTo>
                  <a:pt x="762" y="0"/>
                </a:lnTo>
                <a:lnTo>
                  <a:pt x="0" y="0"/>
                </a:lnTo>
                <a:lnTo>
                  <a:pt x="161544" y="161544"/>
                </a:lnTo>
                <a:lnTo>
                  <a:pt x="162306" y="161544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4915153" y="4346702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8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4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4913629" y="4346702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8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4" y="16230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4912105" y="4346702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8" y="162306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3068" y="162306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902961" y="4347464"/>
            <a:ext cx="170815" cy="163830"/>
          </a:xfrm>
          <a:custGeom>
            <a:avLst/>
            <a:gdLst/>
            <a:ahLst/>
            <a:cxnLst/>
            <a:rect l="l" t="t" r="r" b="b"/>
            <a:pathLst>
              <a:path w="170814" h="163829">
                <a:moveTo>
                  <a:pt x="170687" y="161544"/>
                </a:moveTo>
                <a:lnTo>
                  <a:pt x="9143" y="0"/>
                </a:lnTo>
                <a:lnTo>
                  <a:pt x="0" y="2286"/>
                </a:lnTo>
                <a:lnTo>
                  <a:pt x="161543" y="163830"/>
                </a:lnTo>
                <a:lnTo>
                  <a:pt x="170687" y="161544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912105" y="434746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910582" y="4347464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7" y="161544"/>
                </a:moveTo>
                <a:lnTo>
                  <a:pt x="1523" y="0"/>
                </a:lnTo>
                <a:lnTo>
                  <a:pt x="0" y="0"/>
                </a:lnTo>
                <a:lnTo>
                  <a:pt x="161543" y="161544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909820" y="4347464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62305" y="161544"/>
                </a:moveTo>
                <a:lnTo>
                  <a:pt x="762" y="0"/>
                </a:lnTo>
                <a:lnTo>
                  <a:pt x="0" y="762"/>
                </a:lnTo>
                <a:lnTo>
                  <a:pt x="161543" y="162306"/>
                </a:lnTo>
                <a:lnTo>
                  <a:pt x="162305" y="161544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908296" y="4348226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7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3" y="161544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906771" y="4348226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3" y="162306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905247" y="4348226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2306"/>
                </a:moveTo>
                <a:lnTo>
                  <a:pt x="1524" y="0"/>
                </a:lnTo>
                <a:lnTo>
                  <a:pt x="0" y="762"/>
                </a:lnTo>
                <a:lnTo>
                  <a:pt x="161543" y="162306"/>
                </a:lnTo>
                <a:lnTo>
                  <a:pt x="163067" y="162306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904485" y="4348988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62305" y="161544"/>
                </a:moveTo>
                <a:lnTo>
                  <a:pt x="762" y="0"/>
                </a:lnTo>
                <a:lnTo>
                  <a:pt x="0" y="0"/>
                </a:lnTo>
                <a:lnTo>
                  <a:pt x="161543" y="162306"/>
                </a:lnTo>
                <a:lnTo>
                  <a:pt x="162305" y="161544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902961" y="4348988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2306"/>
                </a:moveTo>
                <a:lnTo>
                  <a:pt x="1524" y="0"/>
                </a:lnTo>
                <a:lnTo>
                  <a:pt x="0" y="762"/>
                </a:lnTo>
                <a:lnTo>
                  <a:pt x="161543" y="162306"/>
                </a:lnTo>
                <a:lnTo>
                  <a:pt x="163067" y="162306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893817" y="4349750"/>
            <a:ext cx="170815" cy="165100"/>
          </a:xfrm>
          <a:custGeom>
            <a:avLst/>
            <a:gdLst/>
            <a:ahLst/>
            <a:cxnLst/>
            <a:rect l="l" t="t" r="r" b="b"/>
            <a:pathLst>
              <a:path w="170814" h="165100">
                <a:moveTo>
                  <a:pt x="170687" y="161544"/>
                </a:moveTo>
                <a:lnTo>
                  <a:pt x="9144" y="0"/>
                </a:lnTo>
                <a:lnTo>
                  <a:pt x="0" y="3048"/>
                </a:lnTo>
                <a:lnTo>
                  <a:pt x="161544" y="164591"/>
                </a:lnTo>
                <a:lnTo>
                  <a:pt x="170687" y="161544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902961" y="434975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901438" y="4349750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4" y="162305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899914" y="4349750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8" y="162305"/>
                </a:moveTo>
                <a:lnTo>
                  <a:pt x="1524" y="0"/>
                </a:lnTo>
                <a:lnTo>
                  <a:pt x="0" y="762"/>
                </a:lnTo>
                <a:lnTo>
                  <a:pt x="162306" y="162305"/>
                </a:lnTo>
                <a:lnTo>
                  <a:pt x="163068" y="162305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899152" y="4350511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8" y="161543"/>
                </a:moveTo>
                <a:lnTo>
                  <a:pt x="762" y="0"/>
                </a:lnTo>
                <a:lnTo>
                  <a:pt x="0" y="762"/>
                </a:lnTo>
                <a:lnTo>
                  <a:pt x="161544" y="162305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897628" y="4351273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8" y="161543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3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896103" y="4351273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8" y="161543"/>
                </a:moveTo>
                <a:lnTo>
                  <a:pt x="1524" y="0"/>
                </a:lnTo>
                <a:lnTo>
                  <a:pt x="0" y="762"/>
                </a:lnTo>
                <a:lnTo>
                  <a:pt x="162306" y="162305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895341" y="4352035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8" y="161543"/>
                </a:moveTo>
                <a:lnTo>
                  <a:pt x="762" y="0"/>
                </a:lnTo>
                <a:lnTo>
                  <a:pt x="0" y="762"/>
                </a:lnTo>
                <a:lnTo>
                  <a:pt x="161544" y="162305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893817" y="4352797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8" y="161543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3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885435" y="4352797"/>
            <a:ext cx="170180" cy="166370"/>
          </a:xfrm>
          <a:custGeom>
            <a:avLst/>
            <a:gdLst/>
            <a:ahLst/>
            <a:cxnLst/>
            <a:rect l="l" t="t" r="r" b="b"/>
            <a:pathLst>
              <a:path w="170179" h="166370">
                <a:moveTo>
                  <a:pt x="169925" y="161543"/>
                </a:moveTo>
                <a:lnTo>
                  <a:pt x="8381" y="0"/>
                </a:lnTo>
                <a:lnTo>
                  <a:pt x="0" y="4572"/>
                </a:lnTo>
                <a:lnTo>
                  <a:pt x="161543" y="166115"/>
                </a:lnTo>
                <a:lnTo>
                  <a:pt x="169925" y="161543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893817" y="4352797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B4B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892294" y="4352797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1543"/>
                </a:moveTo>
                <a:lnTo>
                  <a:pt x="1523" y="0"/>
                </a:lnTo>
                <a:lnTo>
                  <a:pt x="0" y="762"/>
                </a:lnTo>
                <a:lnTo>
                  <a:pt x="162305" y="162305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4891532" y="4353559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1543"/>
                </a:moveTo>
                <a:lnTo>
                  <a:pt x="762" y="0"/>
                </a:lnTo>
                <a:lnTo>
                  <a:pt x="0" y="762"/>
                </a:lnTo>
                <a:lnTo>
                  <a:pt x="161543" y="162305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4890008" y="4354321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1543"/>
                </a:moveTo>
                <a:lnTo>
                  <a:pt x="1524" y="0"/>
                </a:lnTo>
                <a:lnTo>
                  <a:pt x="0" y="0"/>
                </a:lnTo>
                <a:lnTo>
                  <a:pt x="161543" y="162305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4889246" y="4354321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62305" y="162305"/>
                </a:moveTo>
                <a:lnTo>
                  <a:pt x="762" y="0"/>
                </a:lnTo>
                <a:lnTo>
                  <a:pt x="0" y="762"/>
                </a:lnTo>
                <a:lnTo>
                  <a:pt x="161543" y="162305"/>
                </a:lnTo>
                <a:lnTo>
                  <a:pt x="162305" y="162305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887721" y="4355084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1543"/>
                </a:moveTo>
                <a:lnTo>
                  <a:pt x="1524" y="0"/>
                </a:lnTo>
                <a:lnTo>
                  <a:pt x="0" y="762"/>
                </a:lnTo>
                <a:lnTo>
                  <a:pt x="161543" y="162305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886197" y="4355846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1543"/>
                </a:moveTo>
                <a:lnTo>
                  <a:pt x="1524" y="0"/>
                </a:lnTo>
                <a:lnTo>
                  <a:pt x="0" y="762"/>
                </a:lnTo>
                <a:lnTo>
                  <a:pt x="162305" y="162305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4885435" y="4356608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1543"/>
                </a:moveTo>
                <a:lnTo>
                  <a:pt x="762" y="0"/>
                </a:lnTo>
                <a:lnTo>
                  <a:pt x="0" y="762"/>
                </a:lnTo>
                <a:lnTo>
                  <a:pt x="161543" y="162305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4877053" y="4357370"/>
            <a:ext cx="170180" cy="166370"/>
          </a:xfrm>
          <a:custGeom>
            <a:avLst/>
            <a:gdLst/>
            <a:ahLst/>
            <a:cxnLst/>
            <a:rect l="l" t="t" r="r" b="b"/>
            <a:pathLst>
              <a:path w="170179" h="166370">
                <a:moveTo>
                  <a:pt x="169925" y="161543"/>
                </a:moveTo>
                <a:lnTo>
                  <a:pt x="8382" y="0"/>
                </a:lnTo>
                <a:lnTo>
                  <a:pt x="0" y="4571"/>
                </a:lnTo>
                <a:lnTo>
                  <a:pt x="161544" y="166115"/>
                </a:lnTo>
                <a:lnTo>
                  <a:pt x="169925" y="161543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4885435" y="435737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4883911" y="4357370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1543"/>
                </a:moveTo>
                <a:lnTo>
                  <a:pt x="1524" y="0"/>
                </a:lnTo>
                <a:lnTo>
                  <a:pt x="0" y="762"/>
                </a:lnTo>
                <a:lnTo>
                  <a:pt x="161543" y="162305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4882388" y="4358132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1543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5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4881626" y="4358894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60">
                <a:moveTo>
                  <a:pt x="162306" y="161543"/>
                </a:moveTo>
                <a:lnTo>
                  <a:pt x="762" y="0"/>
                </a:lnTo>
                <a:lnTo>
                  <a:pt x="0" y="761"/>
                </a:lnTo>
                <a:lnTo>
                  <a:pt x="161544" y="162305"/>
                </a:lnTo>
                <a:lnTo>
                  <a:pt x="162306" y="161543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4880102" y="4359655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8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4878578" y="4360417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8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4877053" y="4361179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8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4869434" y="4361941"/>
            <a:ext cx="169545" cy="167005"/>
          </a:xfrm>
          <a:custGeom>
            <a:avLst/>
            <a:gdLst/>
            <a:ahLst/>
            <a:cxnLst/>
            <a:rect l="l" t="t" r="r" b="b"/>
            <a:pathLst>
              <a:path w="169545" h="167004">
                <a:moveTo>
                  <a:pt x="169163" y="161544"/>
                </a:moveTo>
                <a:lnTo>
                  <a:pt x="7619" y="0"/>
                </a:lnTo>
                <a:lnTo>
                  <a:pt x="0" y="5334"/>
                </a:lnTo>
                <a:lnTo>
                  <a:pt x="162305" y="166878"/>
                </a:lnTo>
                <a:lnTo>
                  <a:pt x="169163" y="161544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4877053" y="4361941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875529" y="4361941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068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3068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874005" y="4362703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068" y="162306"/>
                </a:moveTo>
                <a:lnTo>
                  <a:pt x="1524" y="0"/>
                </a:lnTo>
                <a:lnTo>
                  <a:pt x="0" y="1524"/>
                </a:lnTo>
                <a:lnTo>
                  <a:pt x="161544" y="163068"/>
                </a:lnTo>
                <a:lnTo>
                  <a:pt x="163068" y="162306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4872482" y="4364228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067" y="161544"/>
                </a:moveTo>
                <a:lnTo>
                  <a:pt x="1523" y="0"/>
                </a:lnTo>
                <a:lnTo>
                  <a:pt x="0" y="762"/>
                </a:lnTo>
                <a:lnTo>
                  <a:pt x="161543" y="163068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4870958" y="4364990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067" y="162306"/>
                </a:moveTo>
                <a:lnTo>
                  <a:pt x="1524" y="0"/>
                </a:lnTo>
                <a:lnTo>
                  <a:pt x="0" y="1524"/>
                </a:lnTo>
                <a:lnTo>
                  <a:pt x="161543" y="163068"/>
                </a:lnTo>
                <a:lnTo>
                  <a:pt x="163067" y="162306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4869434" y="4366514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2305" y="162306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4862576" y="4367276"/>
            <a:ext cx="169545" cy="168910"/>
          </a:xfrm>
          <a:custGeom>
            <a:avLst/>
            <a:gdLst/>
            <a:ahLst/>
            <a:cxnLst/>
            <a:rect l="l" t="t" r="r" b="b"/>
            <a:pathLst>
              <a:path w="169545" h="168910">
                <a:moveTo>
                  <a:pt x="169163" y="161544"/>
                </a:moveTo>
                <a:lnTo>
                  <a:pt x="6858" y="0"/>
                </a:lnTo>
                <a:lnTo>
                  <a:pt x="0" y="6858"/>
                </a:lnTo>
                <a:lnTo>
                  <a:pt x="161544" y="168401"/>
                </a:lnTo>
                <a:lnTo>
                  <a:pt x="169163" y="161544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4869434" y="4367276"/>
            <a:ext cx="162560" cy="161925"/>
          </a:xfrm>
          <a:custGeom>
            <a:avLst/>
            <a:gdLst/>
            <a:ahLst/>
            <a:cxnLst/>
            <a:rect l="l" t="t" r="r" b="b"/>
            <a:pathLst>
              <a:path w="162560" h="161925">
                <a:moveTo>
                  <a:pt x="162305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4868671" y="4367276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067" y="161544"/>
                </a:moveTo>
                <a:lnTo>
                  <a:pt x="762" y="0"/>
                </a:lnTo>
                <a:lnTo>
                  <a:pt x="0" y="1524"/>
                </a:lnTo>
                <a:lnTo>
                  <a:pt x="161543" y="163068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4867147" y="4368800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067" y="161544"/>
                </a:moveTo>
                <a:lnTo>
                  <a:pt x="1524" y="0"/>
                </a:lnTo>
                <a:lnTo>
                  <a:pt x="0" y="1524"/>
                </a:lnTo>
                <a:lnTo>
                  <a:pt x="161543" y="163067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4865623" y="4370323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1543"/>
                </a:moveTo>
                <a:lnTo>
                  <a:pt x="1524" y="0"/>
                </a:lnTo>
                <a:lnTo>
                  <a:pt x="0" y="762"/>
                </a:lnTo>
                <a:lnTo>
                  <a:pt x="161543" y="162305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4864100" y="4371085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067" y="161543"/>
                </a:moveTo>
                <a:lnTo>
                  <a:pt x="1524" y="0"/>
                </a:lnTo>
                <a:lnTo>
                  <a:pt x="0" y="1524"/>
                </a:lnTo>
                <a:lnTo>
                  <a:pt x="161544" y="163067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4862576" y="437260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068" y="161543"/>
                </a:moveTo>
                <a:lnTo>
                  <a:pt x="1524" y="0"/>
                </a:lnTo>
                <a:lnTo>
                  <a:pt x="0" y="1524"/>
                </a:lnTo>
                <a:lnTo>
                  <a:pt x="161544" y="163067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4856479" y="4374134"/>
            <a:ext cx="167640" cy="168910"/>
          </a:xfrm>
          <a:custGeom>
            <a:avLst/>
            <a:gdLst/>
            <a:ahLst/>
            <a:cxnLst/>
            <a:rect l="l" t="t" r="r" b="b"/>
            <a:pathLst>
              <a:path w="167639" h="168910">
                <a:moveTo>
                  <a:pt x="167640" y="161543"/>
                </a:moveTo>
                <a:lnTo>
                  <a:pt x="6096" y="0"/>
                </a:lnTo>
                <a:lnTo>
                  <a:pt x="0" y="6857"/>
                </a:lnTo>
                <a:lnTo>
                  <a:pt x="161544" y="168401"/>
                </a:lnTo>
                <a:lnTo>
                  <a:pt x="167640" y="161543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4862576" y="437413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4861814" y="4374134"/>
            <a:ext cx="162560" cy="163195"/>
          </a:xfrm>
          <a:custGeom>
            <a:avLst/>
            <a:gdLst/>
            <a:ahLst/>
            <a:cxnLst/>
            <a:rect l="l" t="t" r="r" b="b"/>
            <a:pathLst>
              <a:path w="162560" h="163195">
                <a:moveTo>
                  <a:pt x="162306" y="161543"/>
                </a:moveTo>
                <a:lnTo>
                  <a:pt x="762" y="0"/>
                </a:lnTo>
                <a:lnTo>
                  <a:pt x="0" y="762"/>
                </a:lnTo>
                <a:lnTo>
                  <a:pt x="161544" y="163067"/>
                </a:lnTo>
                <a:lnTo>
                  <a:pt x="162306" y="161543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4860290" y="4374896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068" y="162305"/>
                </a:moveTo>
                <a:lnTo>
                  <a:pt x="1524" y="0"/>
                </a:lnTo>
                <a:lnTo>
                  <a:pt x="0" y="1524"/>
                </a:lnTo>
                <a:lnTo>
                  <a:pt x="161544" y="163067"/>
                </a:lnTo>
                <a:lnTo>
                  <a:pt x="163068" y="162305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4858765" y="4376420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068" y="161543"/>
                </a:moveTo>
                <a:lnTo>
                  <a:pt x="1524" y="0"/>
                </a:lnTo>
                <a:lnTo>
                  <a:pt x="0" y="1524"/>
                </a:lnTo>
                <a:lnTo>
                  <a:pt x="161544" y="163067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4858003" y="4377944"/>
            <a:ext cx="162560" cy="163195"/>
          </a:xfrm>
          <a:custGeom>
            <a:avLst/>
            <a:gdLst/>
            <a:ahLst/>
            <a:cxnLst/>
            <a:rect l="l" t="t" r="r" b="b"/>
            <a:pathLst>
              <a:path w="162560" h="163195">
                <a:moveTo>
                  <a:pt x="162306" y="161543"/>
                </a:moveTo>
                <a:lnTo>
                  <a:pt x="762" y="0"/>
                </a:lnTo>
                <a:lnTo>
                  <a:pt x="0" y="1523"/>
                </a:lnTo>
                <a:lnTo>
                  <a:pt x="161544" y="163067"/>
                </a:lnTo>
                <a:lnTo>
                  <a:pt x="162306" y="161543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4856479" y="4379467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068" y="161544"/>
                </a:moveTo>
                <a:lnTo>
                  <a:pt x="1524" y="0"/>
                </a:lnTo>
                <a:lnTo>
                  <a:pt x="0" y="1524"/>
                </a:lnTo>
                <a:lnTo>
                  <a:pt x="161544" y="163068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4851146" y="4380991"/>
            <a:ext cx="167005" cy="169545"/>
          </a:xfrm>
          <a:custGeom>
            <a:avLst/>
            <a:gdLst/>
            <a:ahLst/>
            <a:cxnLst/>
            <a:rect l="l" t="t" r="r" b="b"/>
            <a:pathLst>
              <a:path w="167004" h="169545">
                <a:moveTo>
                  <a:pt x="166877" y="161544"/>
                </a:moveTo>
                <a:lnTo>
                  <a:pt x="5333" y="0"/>
                </a:lnTo>
                <a:lnTo>
                  <a:pt x="0" y="7620"/>
                </a:lnTo>
                <a:lnTo>
                  <a:pt x="161543" y="169163"/>
                </a:lnTo>
                <a:lnTo>
                  <a:pt x="166877" y="161544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4856479" y="4380991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4854955" y="4380991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068" y="161544"/>
                </a:moveTo>
                <a:lnTo>
                  <a:pt x="1524" y="0"/>
                </a:lnTo>
                <a:lnTo>
                  <a:pt x="0" y="1524"/>
                </a:lnTo>
                <a:lnTo>
                  <a:pt x="161544" y="163068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4853432" y="4382515"/>
            <a:ext cx="163195" cy="163830"/>
          </a:xfrm>
          <a:custGeom>
            <a:avLst/>
            <a:gdLst/>
            <a:ahLst/>
            <a:cxnLst/>
            <a:rect l="l" t="t" r="r" b="b"/>
            <a:pathLst>
              <a:path w="163195" h="163829">
                <a:moveTo>
                  <a:pt x="163067" y="161544"/>
                </a:moveTo>
                <a:lnTo>
                  <a:pt x="1523" y="0"/>
                </a:lnTo>
                <a:lnTo>
                  <a:pt x="0" y="2286"/>
                </a:lnTo>
                <a:lnTo>
                  <a:pt x="161543" y="163830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851908" y="4384802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067" y="161544"/>
                </a:moveTo>
                <a:lnTo>
                  <a:pt x="1524" y="0"/>
                </a:lnTo>
                <a:lnTo>
                  <a:pt x="0" y="1524"/>
                </a:lnTo>
                <a:lnTo>
                  <a:pt x="162305" y="163068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851146" y="4386326"/>
            <a:ext cx="163195" cy="163830"/>
          </a:xfrm>
          <a:custGeom>
            <a:avLst/>
            <a:gdLst/>
            <a:ahLst/>
            <a:cxnLst/>
            <a:rect l="l" t="t" r="r" b="b"/>
            <a:pathLst>
              <a:path w="163195" h="163829">
                <a:moveTo>
                  <a:pt x="163067" y="161544"/>
                </a:moveTo>
                <a:lnTo>
                  <a:pt x="762" y="0"/>
                </a:lnTo>
                <a:lnTo>
                  <a:pt x="0" y="2286"/>
                </a:lnTo>
                <a:lnTo>
                  <a:pt x="161543" y="163829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4845811" y="4388611"/>
            <a:ext cx="167005" cy="169545"/>
          </a:xfrm>
          <a:custGeom>
            <a:avLst/>
            <a:gdLst/>
            <a:ahLst/>
            <a:cxnLst/>
            <a:rect l="l" t="t" r="r" b="b"/>
            <a:pathLst>
              <a:path w="167004" h="169545">
                <a:moveTo>
                  <a:pt x="166877" y="161543"/>
                </a:moveTo>
                <a:lnTo>
                  <a:pt x="5334" y="0"/>
                </a:lnTo>
                <a:lnTo>
                  <a:pt x="0" y="7620"/>
                </a:lnTo>
                <a:lnTo>
                  <a:pt x="161543" y="169163"/>
                </a:lnTo>
                <a:lnTo>
                  <a:pt x="166877" y="161543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4851146" y="4388611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4849621" y="4388611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067" y="161543"/>
                </a:moveTo>
                <a:lnTo>
                  <a:pt x="1524" y="0"/>
                </a:lnTo>
                <a:lnTo>
                  <a:pt x="0" y="1524"/>
                </a:lnTo>
                <a:lnTo>
                  <a:pt x="161543" y="163067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848097" y="4390135"/>
            <a:ext cx="163195" cy="163830"/>
          </a:xfrm>
          <a:custGeom>
            <a:avLst/>
            <a:gdLst/>
            <a:ahLst/>
            <a:cxnLst/>
            <a:rect l="l" t="t" r="r" b="b"/>
            <a:pathLst>
              <a:path w="163195" h="163829">
                <a:moveTo>
                  <a:pt x="163067" y="161543"/>
                </a:moveTo>
                <a:lnTo>
                  <a:pt x="1524" y="0"/>
                </a:lnTo>
                <a:lnTo>
                  <a:pt x="0" y="2286"/>
                </a:lnTo>
                <a:lnTo>
                  <a:pt x="162305" y="163829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4847335" y="4392421"/>
            <a:ext cx="163195" cy="163830"/>
          </a:xfrm>
          <a:custGeom>
            <a:avLst/>
            <a:gdLst/>
            <a:ahLst/>
            <a:cxnLst/>
            <a:rect l="l" t="t" r="r" b="b"/>
            <a:pathLst>
              <a:path w="163195" h="163829">
                <a:moveTo>
                  <a:pt x="163067" y="161543"/>
                </a:moveTo>
                <a:lnTo>
                  <a:pt x="762" y="0"/>
                </a:lnTo>
                <a:lnTo>
                  <a:pt x="0" y="2286"/>
                </a:lnTo>
                <a:lnTo>
                  <a:pt x="161543" y="163829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4845811" y="4394708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163067" y="161543"/>
                </a:moveTo>
                <a:lnTo>
                  <a:pt x="1524" y="0"/>
                </a:lnTo>
                <a:lnTo>
                  <a:pt x="0" y="1524"/>
                </a:lnTo>
                <a:lnTo>
                  <a:pt x="161543" y="163067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4842002" y="4396232"/>
            <a:ext cx="165735" cy="170180"/>
          </a:xfrm>
          <a:custGeom>
            <a:avLst/>
            <a:gdLst/>
            <a:ahLst/>
            <a:cxnLst/>
            <a:rect l="l" t="t" r="r" b="b"/>
            <a:pathLst>
              <a:path w="165735" h="170179">
                <a:moveTo>
                  <a:pt x="165353" y="161543"/>
                </a:moveTo>
                <a:lnTo>
                  <a:pt x="3810" y="0"/>
                </a:lnTo>
                <a:lnTo>
                  <a:pt x="0" y="8381"/>
                </a:lnTo>
                <a:lnTo>
                  <a:pt x="161544" y="169925"/>
                </a:lnTo>
                <a:lnTo>
                  <a:pt x="165353" y="16154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4845811" y="439623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4844288" y="4396232"/>
            <a:ext cx="163195" cy="165100"/>
          </a:xfrm>
          <a:custGeom>
            <a:avLst/>
            <a:gdLst/>
            <a:ahLst/>
            <a:cxnLst/>
            <a:rect l="l" t="t" r="r" b="b"/>
            <a:pathLst>
              <a:path w="163195" h="165100">
                <a:moveTo>
                  <a:pt x="163067" y="161543"/>
                </a:moveTo>
                <a:lnTo>
                  <a:pt x="1524" y="0"/>
                </a:lnTo>
                <a:lnTo>
                  <a:pt x="0" y="3047"/>
                </a:lnTo>
                <a:lnTo>
                  <a:pt x="162306" y="164591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4843526" y="4399279"/>
            <a:ext cx="163195" cy="165100"/>
          </a:xfrm>
          <a:custGeom>
            <a:avLst/>
            <a:gdLst/>
            <a:ahLst/>
            <a:cxnLst/>
            <a:rect l="l" t="t" r="r" b="b"/>
            <a:pathLst>
              <a:path w="163195" h="165100">
                <a:moveTo>
                  <a:pt x="163068" y="161544"/>
                </a:moveTo>
                <a:lnTo>
                  <a:pt x="762" y="0"/>
                </a:lnTo>
                <a:lnTo>
                  <a:pt x="0" y="3048"/>
                </a:lnTo>
                <a:lnTo>
                  <a:pt x="161544" y="164592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4842002" y="4402328"/>
            <a:ext cx="163195" cy="163830"/>
          </a:xfrm>
          <a:custGeom>
            <a:avLst/>
            <a:gdLst/>
            <a:ahLst/>
            <a:cxnLst/>
            <a:rect l="l" t="t" r="r" b="b"/>
            <a:pathLst>
              <a:path w="163195" h="163829">
                <a:moveTo>
                  <a:pt x="163068" y="161544"/>
                </a:moveTo>
                <a:lnTo>
                  <a:pt x="1524" y="0"/>
                </a:lnTo>
                <a:lnTo>
                  <a:pt x="0" y="2286"/>
                </a:lnTo>
                <a:lnTo>
                  <a:pt x="161544" y="163830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4838953" y="4404614"/>
            <a:ext cx="165100" cy="170815"/>
          </a:xfrm>
          <a:custGeom>
            <a:avLst/>
            <a:gdLst/>
            <a:ahLst/>
            <a:cxnLst/>
            <a:rect l="l" t="t" r="r" b="b"/>
            <a:pathLst>
              <a:path w="165100" h="170814">
                <a:moveTo>
                  <a:pt x="164592" y="161544"/>
                </a:moveTo>
                <a:lnTo>
                  <a:pt x="3048" y="0"/>
                </a:lnTo>
                <a:lnTo>
                  <a:pt x="0" y="9144"/>
                </a:lnTo>
                <a:lnTo>
                  <a:pt x="161544" y="170687"/>
                </a:lnTo>
                <a:lnTo>
                  <a:pt x="164592" y="161544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842002" y="440461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840478" y="4404614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5" h="166370">
                <a:moveTo>
                  <a:pt x="163068" y="161544"/>
                </a:moveTo>
                <a:lnTo>
                  <a:pt x="1524" y="0"/>
                </a:lnTo>
                <a:lnTo>
                  <a:pt x="0" y="4572"/>
                </a:lnTo>
                <a:lnTo>
                  <a:pt x="161544" y="166115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4838953" y="4409185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5" h="166370">
                <a:moveTo>
                  <a:pt x="163068" y="161543"/>
                </a:moveTo>
                <a:lnTo>
                  <a:pt x="1524" y="0"/>
                </a:lnTo>
                <a:lnTo>
                  <a:pt x="0" y="4572"/>
                </a:lnTo>
                <a:lnTo>
                  <a:pt x="161544" y="166115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4835905" y="4413758"/>
            <a:ext cx="165100" cy="171450"/>
          </a:xfrm>
          <a:custGeom>
            <a:avLst/>
            <a:gdLst/>
            <a:ahLst/>
            <a:cxnLst/>
            <a:rect l="l" t="t" r="r" b="b"/>
            <a:pathLst>
              <a:path w="165100" h="171450">
                <a:moveTo>
                  <a:pt x="164592" y="161543"/>
                </a:moveTo>
                <a:lnTo>
                  <a:pt x="3048" y="0"/>
                </a:lnTo>
                <a:lnTo>
                  <a:pt x="0" y="9143"/>
                </a:lnTo>
                <a:lnTo>
                  <a:pt x="161544" y="171450"/>
                </a:lnTo>
                <a:lnTo>
                  <a:pt x="164592" y="16154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838953" y="441375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837429" y="4413758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5" h="166370">
                <a:moveTo>
                  <a:pt x="163068" y="161543"/>
                </a:moveTo>
                <a:lnTo>
                  <a:pt x="1524" y="0"/>
                </a:lnTo>
                <a:lnTo>
                  <a:pt x="0" y="4571"/>
                </a:lnTo>
                <a:lnTo>
                  <a:pt x="161544" y="166115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835905" y="4418329"/>
            <a:ext cx="163195" cy="167005"/>
          </a:xfrm>
          <a:custGeom>
            <a:avLst/>
            <a:gdLst/>
            <a:ahLst/>
            <a:cxnLst/>
            <a:rect l="l" t="t" r="r" b="b"/>
            <a:pathLst>
              <a:path w="163195" h="167004">
                <a:moveTo>
                  <a:pt x="163068" y="161544"/>
                </a:moveTo>
                <a:lnTo>
                  <a:pt x="1524" y="0"/>
                </a:lnTo>
                <a:lnTo>
                  <a:pt x="0" y="4572"/>
                </a:lnTo>
                <a:lnTo>
                  <a:pt x="161544" y="166878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834382" y="4422902"/>
            <a:ext cx="163195" cy="171450"/>
          </a:xfrm>
          <a:custGeom>
            <a:avLst/>
            <a:gdLst/>
            <a:ahLst/>
            <a:cxnLst/>
            <a:rect l="l" t="t" r="r" b="b"/>
            <a:pathLst>
              <a:path w="163195" h="171450">
                <a:moveTo>
                  <a:pt x="163067" y="162306"/>
                </a:moveTo>
                <a:lnTo>
                  <a:pt x="1523" y="0"/>
                </a:lnTo>
                <a:lnTo>
                  <a:pt x="0" y="9906"/>
                </a:lnTo>
                <a:lnTo>
                  <a:pt x="162305" y="171450"/>
                </a:lnTo>
                <a:lnTo>
                  <a:pt x="163067" y="162306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835905" y="4422902"/>
            <a:ext cx="161925" cy="162560"/>
          </a:xfrm>
          <a:custGeom>
            <a:avLst/>
            <a:gdLst/>
            <a:ahLst/>
            <a:cxnLst/>
            <a:rect l="l" t="t" r="r" b="b"/>
            <a:pathLst>
              <a:path w="161925" h="162560">
                <a:moveTo>
                  <a:pt x="161544" y="162306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834382" y="4432808"/>
            <a:ext cx="162560" cy="171450"/>
          </a:xfrm>
          <a:custGeom>
            <a:avLst/>
            <a:gdLst/>
            <a:ahLst/>
            <a:cxnLst/>
            <a:rect l="l" t="t" r="r" b="b"/>
            <a:pathLst>
              <a:path w="162560" h="171450">
                <a:moveTo>
                  <a:pt x="162305" y="161543"/>
                </a:moveTo>
                <a:lnTo>
                  <a:pt x="0" y="0"/>
                </a:lnTo>
                <a:lnTo>
                  <a:pt x="0" y="9905"/>
                </a:lnTo>
                <a:lnTo>
                  <a:pt x="161543" y="171450"/>
                </a:lnTo>
                <a:lnTo>
                  <a:pt x="162305" y="161543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4834382" y="4432808"/>
            <a:ext cx="162560" cy="161925"/>
          </a:xfrm>
          <a:custGeom>
            <a:avLst/>
            <a:gdLst/>
            <a:ahLst/>
            <a:cxnLst/>
            <a:rect l="l" t="t" r="r" b="b"/>
            <a:pathLst>
              <a:path w="162560" h="161925">
                <a:moveTo>
                  <a:pt x="162305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4834382" y="4442714"/>
            <a:ext cx="161925" cy="552450"/>
          </a:xfrm>
          <a:custGeom>
            <a:avLst/>
            <a:gdLst/>
            <a:ahLst/>
            <a:cxnLst/>
            <a:rect l="l" t="t" r="r" b="b"/>
            <a:pathLst>
              <a:path w="161925" h="552450">
                <a:moveTo>
                  <a:pt x="161543" y="552450"/>
                </a:moveTo>
                <a:lnTo>
                  <a:pt x="161543" y="161544"/>
                </a:lnTo>
                <a:lnTo>
                  <a:pt x="0" y="0"/>
                </a:lnTo>
                <a:lnTo>
                  <a:pt x="0" y="390906"/>
                </a:lnTo>
                <a:lnTo>
                  <a:pt x="161543" y="55245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4834382" y="444271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4834382" y="4833620"/>
            <a:ext cx="162560" cy="171450"/>
          </a:xfrm>
          <a:custGeom>
            <a:avLst/>
            <a:gdLst/>
            <a:ahLst/>
            <a:cxnLst/>
            <a:rect l="l" t="t" r="r" b="b"/>
            <a:pathLst>
              <a:path w="162560" h="171450">
                <a:moveTo>
                  <a:pt x="162305" y="171450"/>
                </a:moveTo>
                <a:lnTo>
                  <a:pt x="161543" y="161543"/>
                </a:lnTo>
                <a:lnTo>
                  <a:pt x="0" y="0"/>
                </a:lnTo>
                <a:lnTo>
                  <a:pt x="0" y="9905"/>
                </a:lnTo>
                <a:lnTo>
                  <a:pt x="162305" y="171450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4834382" y="483362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4834382" y="4843526"/>
            <a:ext cx="163195" cy="171450"/>
          </a:xfrm>
          <a:custGeom>
            <a:avLst/>
            <a:gdLst/>
            <a:ahLst/>
            <a:cxnLst/>
            <a:rect l="l" t="t" r="r" b="b"/>
            <a:pathLst>
              <a:path w="163195" h="171450">
                <a:moveTo>
                  <a:pt x="163067" y="171450"/>
                </a:moveTo>
                <a:lnTo>
                  <a:pt x="162305" y="161544"/>
                </a:lnTo>
                <a:lnTo>
                  <a:pt x="0" y="0"/>
                </a:lnTo>
                <a:lnTo>
                  <a:pt x="1523" y="9906"/>
                </a:lnTo>
                <a:lnTo>
                  <a:pt x="163067" y="17145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4834382" y="4843526"/>
            <a:ext cx="162560" cy="161925"/>
          </a:xfrm>
          <a:custGeom>
            <a:avLst/>
            <a:gdLst/>
            <a:ahLst/>
            <a:cxnLst/>
            <a:rect l="l" t="t" r="r" b="b"/>
            <a:pathLst>
              <a:path w="162560" h="161925">
                <a:moveTo>
                  <a:pt x="162305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4835905" y="4853432"/>
            <a:ext cx="165100" cy="170815"/>
          </a:xfrm>
          <a:custGeom>
            <a:avLst/>
            <a:gdLst/>
            <a:ahLst/>
            <a:cxnLst/>
            <a:rect l="l" t="t" r="r" b="b"/>
            <a:pathLst>
              <a:path w="165100" h="170814">
                <a:moveTo>
                  <a:pt x="164592" y="170687"/>
                </a:moveTo>
                <a:lnTo>
                  <a:pt x="161544" y="161543"/>
                </a:lnTo>
                <a:lnTo>
                  <a:pt x="0" y="0"/>
                </a:lnTo>
                <a:lnTo>
                  <a:pt x="3048" y="9143"/>
                </a:lnTo>
                <a:lnTo>
                  <a:pt x="164592" y="170687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4835905" y="485343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4835905" y="4853432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5" h="166370">
                <a:moveTo>
                  <a:pt x="163068" y="166115"/>
                </a:moveTo>
                <a:lnTo>
                  <a:pt x="161544" y="161543"/>
                </a:lnTo>
                <a:lnTo>
                  <a:pt x="0" y="0"/>
                </a:lnTo>
                <a:lnTo>
                  <a:pt x="1524" y="4571"/>
                </a:lnTo>
                <a:lnTo>
                  <a:pt x="163068" y="166115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4837429" y="4858003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5" h="166370">
                <a:moveTo>
                  <a:pt x="163068" y="166116"/>
                </a:moveTo>
                <a:lnTo>
                  <a:pt x="161544" y="161544"/>
                </a:lnTo>
                <a:lnTo>
                  <a:pt x="0" y="0"/>
                </a:lnTo>
                <a:lnTo>
                  <a:pt x="1524" y="4572"/>
                </a:lnTo>
                <a:lnTo>
                  <a:pt x="163068" y="166116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4838953" y="4862576"/>
            <a:ext cx="165100" cy="170815"/>
          </a:xfrm>
          <a:custGeom>
            <a:avLst/>
            <a:gdLst/>
            <a:ahLst/>
            <a:cxnLst/>
            <a:rect l="l" t="t" r="r" b="b"/>
            <a:pathLst>
              <a:path w="165100" h="170814">
                <a:moveTo>
                  <a:pt x="164592" y="170687"/>
                </a:moveTo>
                <a:lnTo>
                  <a:pt x="161544" y="161544"/>
                </a:lnTo>
                <a:lnTo>
                  <a:pt x="0" y="0"/>
                </a:lnTo>
                <a:lnTo>
                  <a:pt x="3048" y="9144"/>
                </a:lnTo>
                <a:lnTo>
                  <a:pt x="164592" y="170687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4838953" y="486257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4838953" y="4862576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5" h="166370">
                <a:moveTo>
                  <a:pt x="163068" y="166115"/>
                </a:moveTo>
                <a:lnTo>
                  <a:pt x="161544" y="161544"/>
                </a:lnTo>
                <a:lnTo>
                  <a:pt x="0" y="0"/>
                </a:lnTo>
                <a:lnTo>
                  <a:pt x="1524" y="4572"/>
                </a:lnTo>
                <a:lnTo>
                  <a:pt x="163068" y="166115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840478" y="4867147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5" h="166370">
                <a:moveTo>
                  <a:pt x="163068" y="166115"/>
                </a:moveTo>
                <a:lnTo>
                  <a:pt x="161544" y="161543"/>
                </a:lnTo>
                <a:lnTo>
                  <a:pt x="0" y="0"/>
                </a:lnTo>
                <a:lnTo>
                  <a:pt x="1524" y="4572"/>
                </a:lnTo>
                <a:lnTo>
                  <a:pt x="163068" y="166115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4842002" y="4871720"/>
            <a:ext cx="165735" cy="170180"/>
          </a:xfrm>
          <a:custGeom>
            <a:avLst/>
            <a:gdLst/>
            <a:ahLst/>
            <a:cxnLst/>
            <a:rect l="l" t="t" r="r" b="b"/>
            <a:pathLst>
              <a:path w="165735" h="170179">
                <a:moveTo>
                  <a:pt x="165353" y="169925"/>
                </a:moveTo>
                <a:lnTo>
                  <a:pt x="161544" y="161543"/>
                </a:lnTo>
                <a:lnTo>
                  <a:pt x="0" y="0"/>
                </a:lnTo>
                <a:lnTo>
                  <a:pt x="3810" y="8381"/>
                </a:lnTo>
                <a:lnTo>
                  <a:pt x="165353" y="169925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4842002" y="487172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4842002" y="4871720"/>
            <a:ext cx="163830" cy="165735"/>
          </a:xfrm>
          <a:custGeom>
            <a:avLst/>
            <a:gdLst/>
            <a:ahLst/>
            <a:cxnLst/>
            <a:rect l="l" t="t" r="r" b="b"/>
            <a:pathLst>
              <a:path w="163829" h="165735">
                <a:moveTo>
                  <a:pt x="163830" y="165353"/>
                </a:moveTo>
                <a:lnTo>
                  <a:pt x="161544" y="161543"/>
                </a:lnTo>
                <a:lnTo>
                  <a:pt x="0" y="0"/>
                </a:lnTo>
                <a:lnTo>
                  <a:pt x="2286" y="3809"/>
                </a:lnTo>
                <a:lnTo>
                  <a:pt x="163830" y="165353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844288" y="4875529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5" h="166370">
                <a:moveTo>
                  <a:pt x="163067" y="166116"/>
                </a:moveTo>
                <a:lnTo>
                  <a:pt x="161544" y="161544"/>
                </a:lnTo>
                <a:lnTo>
                  <a:pt x="0" y="0"/>
                </a:lnTo>
                <a:lnTo>
                  <a:pt x="1524" y="4572"/>
                </a:lnTo>
                <a:lnTo>
                  <a:pt x="163067" y="16611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4845811" y="4880102"/>
            <a:ext cx="167005" cy="169545"/>
          </a:xfrm>
          <a:custGeom>
            <a:avLst/>
            <a:gdLst/>
            <a:ahLst/>
            <a:cxnLst/>
            <a:rect l="l" t="t" r="r" b="b"/>
            <a:pathLst>
              <a:path w="167004" h="169545">
                <a:moveTo>
                  <a:pt x="166877" y="169163"/>
                </a:moveTo>
                <a:lnTo>
                  <a:pt x="161543" y="161544"/>
                </a:lnTo>
                <a:lnTo>
                  <a:pt x="0" y="0"/>
                </a:lnTo>
                <a:lnTo>
                  <a:pt x="5334" y="7620"/>
                </a:lnTo>
                <a:lnTo>
                  <a:pt x="166877" y="16916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4845811" y="488010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4845811" y="4880102"/>
            <a:ext cx="165100" cy="165735"/>
          </a:xfrm>
          <a:custGeom>
            <a:avLst/>
            <a:gdLst/>
            <a:ahLst/>
            <a:cxnLst/>
            <a:rect l="l" t="t" r="r" b="b"/>
            <a:pathLst>
              <a:path w="165100" h="165735">
                <a:moveTo>
                  <a:pt x="164591" y="165353"/>
                </a:moveTo>
                <a:lnTo>
                  <a:pt x="161543" y="161544"/>
                </a:lnTo>
                <a:lnTo>
                  <a:pt x="0" y="0"/>
                </a:lnTo>
                <a:lnTo>
                  <a:pt x="2286" y="3810"/>
                </a:lnTo>
                <a:lnTo>
                  <a:pt x="164591" y="16535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4848097" y="4883911"/>
            <a:ext cx="165100" cy="165735"/>
          </a:xfrm>
          <a:custGeom>
            <a:avLst/>
            <a:gdLst/>
            <a:ahLst/>
            <a:cxnLst/>
            <a:rect l="l" t="t" r="r" b="b"/>
            <a:pathLst>
              <a:path w="165100" h="165735">
                <a:moveTo>
                  <a:pt x="164591" y="165353"/>
                </a:moveTo>
                <a:lnTo>
                  <a:pt x="162305" y="161543"/>
                </a:lnTo>
                <a:lnTo>
                  <a:pt x="0" y="0"/>
                </a:lnTo>
                <a:lnTo>
                  <a:pt x="3048" y="3810"/>
                </a:lnTo>
                <a:lnTo>
                  <a:pt x="164591" y="165353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4851146" y="4887721"/>
            <a:ext cx="167005" cy="169545"/>
          </a:xfrm>
          <a:custGeom>
            <a:avLst/>
            <a:gdLst/>
            <a:ahLst/>
            <a:cxnLst/>
            <a:rect l="l" t="t" r="r" b="b"/>
            <a:pathLst>
              <a:path w="167004" h="169545">
                <a:moveTo>
                  <a:pt x="166877" y="169163"/>
                </a:moveTo>
                <a:lnTo>
                  <a:pt x="161543" y="161543"/>
                </a:lnTo>
                <a:lnTo>
                  <a:pt x="0" y="0"/>
                </a:lnTo>
                <a:lnTo>
                  <a:pt x="5333" y="7619"/>
                </a:lnTo>
                <a:lnTo>
                  <a:pt x="166877" y="169163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4851146" y="4887721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4856479" y="4895341"/>
            <a:ext cx="167640" cy="168910"/>
          </a:xfrm>
          <a:custGeom>
            <a:avLst/>
            <a:gdLst/>
            <a:ahLst/>
            <a:cxnLst/>
            <a:rect l="l" t="t" r="r" b="b"/>
            <a:pathLst>
              <a:path w="167639" h="168910">
                <a:moveTo>
                  <a:pt x="167640" y="168402"/>
                </a:moveTo>
                <a:lnTo>
                  <a:pt x="161544" y="161544"/>
                </a:lnTo>
                <a:lnTo>
                  <a:pt x="0" y="0"/>
                </a:lnTo>
                <a:lnTo>
                  <a:pt x="6096" y="6858"/>
                </a:lnTo>
                <a:lnTo>
                  <a:pt x="167640" y="168402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4856479" y="4895341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6502400" y="437413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6487921" y="4361941"/>
            <a:ext cx="169545" cy="167005"/>
          </a:xfrm>
          <a:custGeom>
            <a:avLst/>
            <a:gdLst/>
            <a:ahLst/>
            <a:cxnLst/>
            <a:rect l="l" t="t" r="r" b="b"/>
            <a:pathLst>
              <a:path w="169545" h="167004">
                <a:moveTo>
                  <a:pt x="169163" y="166878"/>
                </a:moveTo>
                <a:lnTo>
                  <a:pt x="7620" y="5334"/>
                </a:lnTo>
                <a:lnTo>
                  <a:pt x="0" y="0"/>
                </a:lnTo>
                <a:lnTo>
                  <a:pt x="161544" y="161544"/>
                </a:lnTo>
                <a:lnTo>
                  <a:pt x="169163" y="166878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6495541" y="436727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6480302" y="4357370"/>
            <a:ext cx="169545" cy="166370"/>
          </a:xfrm>
          <a:custGeom>
            <a:avLst/>
            <a:gdLst/>
            <a:ahLst/>
            <a:cxnLst/>
            <a:rect l="l" t="t" r="r" b="b"/>
            <a:pathLst>
              <a:path w="169545" h="166370">
                <a:moveTo>
                  <a:pt x="169164" y="166115"/>
                </a:moveTo>
                <a:lnTo>
                  <a:pt x="7620" y="4571"/>
                </a:lnTo>
                <a:lnTo>
                  <a:pt x="0" y="0"/>
                </a:lnTo>
                <a:lnTo>
                  <a:pt x="161544" y="161543"/>
                </a:lnTo>
                <a:lnTo>
                  <a:pt x="169164" y="166115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6487921" y="4361941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6484111" y="4359655"/>
            <a:ext cx="165735" cy="163830"/>
          </a:xfrm>
          <a:custGeom>
            <a:avLst/>
            <a:gdLst/>
            <a:ahLst/>
            <a:cxnLst/>
            <a:rect l="l" t="t" r="r" b="b"/>
            <a:pathLst>
              <a:path w="165734" h="163829">
                <a:moveTo>
                  <a:pt x="165354" y="163830"/>
                </a:moveTo>
                <a:lnTo>
                  <a:pt x="3810" y="2286"/>
                </a:lnTo>
                <a:lnTo>
                  <a:pt x="0" y="0"/>
                </a:lnTo>
                <a:lnTo>
                  <a:pt x="161544" y="161544"/>
                </a:lnTo>
                <a:lnTo>
                  <a:pt x="165354" y="16383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6480302" y="4357370"/>
            <a:ext cx="165735" cy="163830"/>
          </a:xfrm>
          <a:custGeom>
            <a:avLst/>
            <a:gdLst/>
            <a:ahLst/>
            <a:cxnLst/>
            <a:rect l="l" t="t" r="r" b="b"/>
            <a:pathLst>
              <a:path w="165734" h="163829">
                <a:moveTo>
                  <a:pt x="165353" y="163829"/>
                </a:moveTo>
                <a:lnTo>
                  <a:pt x="3809" y="2285"/>
                </a:lnTo>
                <a:lnTo>
                  <a:pt x="0" y="0"/>
                </a:lnTo>
                <a:lnTo>
                  <a:pt x="161544" y="161543"/>
                </a:lnTo>
                <a:lnTo>
                  <a:pt x="165353" y="16382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6471920" y="4352797"/>
            <a:ext cx="170180" cy="166370"/>
          </a:xfrm>
          <a:custGeom>
            <a:avLst/>
            <a:gdLst/>
            <a:ahLst/>
            <a:cxnLst/>
            <a:rect l="l" t="t" r="r" b="b"/>
            <a:pathLst>
              <a:path w="170179" h="166370">
                <a:moveTo>
                  <a:pt x="169925" y="166115"/>
                </a:moveTo>
                <a:lnTo>
                  <a:pt x="8381" y="4572"/>
                </a:lnTo>
                <a:lnTo>
                  <a:pt x="0" y="0"/>
                </a:lnTo>
                <a:lnTo>
                  <a:pt x="161544" y="161543"/>
                </a:lnTo>
                <a:lnTo>
                  <a:pt x="169925" y="166115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480302" y="435737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475729" y="4355084"/>
            <a:ext cx="166370" cy="163830"/>
          </a:xfrm>
          <a:custGeom>
            <a:avLst/>
            <a:gdLst/>
            <a:ahLst/>
            <a:cxnLst/>
            <a:rect l="l" t="t" r="r" b="b"/>
            <a:pathLst>
              <a:path w="166370" h="163829">
                <a:moveTo>
                  <a:pt x="166116" y="163829"/>
                </a:moveTo>
                <a:lnTo>
                  <a:pt x="4572" y="2286"/>
                </a:lnTo>
                <a:lnTo>
                  <a:pt x="0" y="0"/>
                </a:lnTo>
                <a:lnTo>
                  <a:pt x="161544" y="161543"/>
                </a:lnTo>
                <a:lnTo>
                  <a:pt x="166116" y="163829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471920" y="4352797"/>
            <a:ext cx="165735" cy="163830"/>
          </a:xfrm>
          <a:custGeom>
            <a:avLst/>
            <a:gdLst/>
            <a:ahLst/>
            <a:cxnLst/>
            <a:rect l="l" t="t" r="r" b="b"/>
            <a:pathLst>
              <a:path w="165734" h="163829">
                <a:moveTo>
                  <a:pt x="165353" y="163829"/>
                </a:moveTo>
                <a:lnTo>
                  <a:pt x="3809" y="2286"/>
                </a:lnTo>
                <a:lnTo>
                  <a:pt x="0" y="0"/>
                </a:lnTo>
                <a:lnTo>
                  <a:pt x="161544" y="161543"/>
                </a:lnTo>
                <a:lnTo>
                  <a:pt x="165353" y="163829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6462776" y="4349750"/>
            <a:ext cx="170815" cy="165100"/>
          </a:xfrm>
          <a:custGeom>
            <a:avLst/>
            <a:gdLst/>
            <a:ahLst/>
            <a:cxnLst/>
            <a:rect l="l" t="t" r="r" b="b"/>
            <a:pathLst>
              <a:path w="170815" h="165100">
                <a:moveTo>
                  <a:pt x="170688" y="164591"/>
                </a:moveTo>
                <a:lnTo>
                  <a:pt x="9144" y="3048"/>
                </a:lnTo>
                <a:lnTo>
                  <a:pt x="0" y="0"/>
                </a:lnTo>
                <a:lnTo>
                  <a:pt x="161544" y="161544"/>
                </a:lnTo>
                <a:lnTo>
                  <a:pt x="170688" y="164591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6471920" y="4352797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B4B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6468871" y="4352035"/>
            <a:ext cx="165100" cy="162560"/>
          </a:xfrm>
          <a:custGeom>
            <a:avLst/>
            <a:gdLst/>
            <a:ahLst/>
            <a:cxnLst/>
            <a:rect l="l" t="t" r="r" b="b"/>
            <a:pathLst>
              <a:path w="165100" h="162560">
                <a:moveTo>
                  <a:pt x="164592" y="162305"/>
                </a:moveTo>
                <a:lnTo>
                  <a:pt x="3048" y="762"/>
                </a:lnTo>
                <a:lnTo>
                  <a:pt x="0" y="0"/>
                </a:lnTo>
                <a:lnTo>
                  <a:pt x="161544" y="161543"/>
                </a:lnTo>
                <a:lnTo>
                  <a:pt x="164592" y="162305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6465823" y="4350511"/>
            <a:ext cx="165100" cy="163195"/>
          </a:xfrm>
          <a:custGeom>
            <a:avLst/>
            <a:gdLst/>
            <a:ahLst/>
            <a:cxnLst/>
            <a:rect l="l" t="t" r="r" b="b"/>
            <a:pathLst>
              <a:path w="165100" h="163195">
                <a:moveTo>
                  <a:pt x="164592" y="163067"/>
                </a:moveTo>
                <a:lnTo>
                  <a:pt x="3048" y="1524"/>
                </a:lnTo>
                <a:lnTo>
                  <a:pt x="0" y="0"/>
                </a:lnTo>
                <a:lnTo>
                  <a:pt x="161544" y="161543"/>
                </a:lnTo>
                <a:lnTo>
                  <a:pt x="164592" y="163067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6462776" y="4349750"/>
            <a:ext cx="165100" cy="162560"/>
          </a:xfrm>
          <a:custGeom>
            <a:avLst/>
            <a:gdLst/>
            <a:ahLst/>
            <a:cxnLst/>
            <a:rect l="l" t="t" r="r" b="b"/>
            <a:pathLst>
              <a:path w="165100" h="162560">
                <a:moveTo>
                  <a:pt x="164592" y="162305"/>
                </a:moveTo>
                <a:lnTo>
                  <a:pt x="3048" y="762"/>
                </a:lnTo>
                <a:lnTo>
                  <a:pt x="0" y="0"/>
                </a:lnTo>
                <a:lnTo>
                  <a:pt x="161544" y="161544"/>
                </a:lnTo>
                <a:lnTo>
                  <a:pt x="164592" y="162305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6453632" y="4347464"/>
            <a:ext cx="170815" cy="163830"/>
          </a:xfrm>
          <a:custGeom>
            <a:avLst/>
            <a:gdLst/>
            <a:ahLst/>
            <a:cxnLst/>
            <a:rect l="l" t="t" r="r" b="b"/>
            <a:pathLst>
              <a:path w="170815" h="163829">
                <a:moveTo>
                  <a:pt x="170688" y="163830"/>
                </a:moveTo>
                <a:lnTo>
                  <a:pt x="9144" y="2286"/>
                </a:lnTo>
                <a:lnTo>
                  <a:pt x="0" y="0"/>
                </a:lnTo>
                <a:lnTo>
                  <a:pt x="161544" y="161544"/>
                </a:lnTo>
                <a:lnTo>
                  <a:pt x="170688" y="163830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6462776" y="434975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6460490" y="4348988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29" h="162560">
                <a:moveTo>
                  <a:pt x="163829" y="162306"/>
                </a:moveTo>
                <a:lnTo>
                  <a:pt x="2285" y="762"/>
                </a:lnTo>
                <a:lnTo>
                  <a:pt x="0" y="0"/>
                </a:lnTo>
                <a:lnTo>
                  <a:pt x="161543" y="161544"/>
                </a:lnTo>
                <a:lnTo>
                  <a:pt x="163829" y="162306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6458203" y="4348226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29" h="162560">
                <a:moveTo>
                  <a:pt x="163829" y="162306"/>
                </a:moveTo>
                <a:lnTo>
                  <a:pt x="2286" y="762"/>
                </a:lnTo>
                <a:lnTo>
                  <a:pt x="0" y="0"/>
                </a:lnTo>
                <a:lnTo>
                  <a:pt x="161544" y="161544"/>
                </a:lnTo>
                <a:lnTo>
                  <a:pt x="163829" y="162306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6455917" y="4347464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29" h="162560">
                <a:moveTo>
                  <a:pt x="163829" y="162306"/>
                </a:moveTo>
                <a:lnTo>
                  <a:pt x="2285" y="762"/>
                </a:lnTo>
                <a:lnTo>
                  <a:pt x="0" y="0"/>
                </a:lnTo>
                <a:lnTo>
                  <a:pt x="161543" y="162306"/>
                </a:lnTo>
                <a:lnTo>
                  <a:pt x="163829" y="162306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6453632" y="4347464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29" h="162560">
                <a:moveTo>
                  <a:pt x="163829" y="162306"/>
                </a:moveTo>
                <a:lnTo>
                  <a:pt x="2286" y="0"/>
                </a:lnTo>
                <a:lnTo>
                  <a:pt x="0" y="0"/>
                </a:lnTo>
                <a:lnTo>
                  <a:pt x="161544" y="161544"/>
                </a:lnTo>
                <a:lnTo>
                  <a:pt x="163829" y="162306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6443726" y="4345940"/>
            <a:ext cx="171450" cy="163195"/>
          </a:xfrm>
          <a:custGeom>
            <a:avLst/>
            <a:gdLst/>
            <a:ahLst/>
            <a:cxnLst/>
            <a:rect l="l" t="t" r="r" b="b"/>
            <a:pathLst>
              <a:path w="171450" h="163195">
                <a:moveTo>
                  <a:pt x="171450" y="163068"/>
                </a:moveTo>
                <a:lnTo>
                  <a:pt x="9905" y="1524"/>
                </a:lnTo>
                <a:lnTo>
                  <a:pt x="0" y="0"/>
                </a:lnTo>
                <a:lnTo>
                  <a:pt x="161544" y="161544"/>
                </a:lnTo>
                <a:lnTo>
                  <a:pt x="171450" y="16306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453632" y="434746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6451346" y="4346702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29" h="162560">
                <a:moveTo>
                  <a:pt x="163829" y="162306"/>
                </a:moveTo>
                <a:lnTo>
                  <a:pt x="2285" y="762"/>
                </a:lnTo>
                <a:lnTo>
                  <a:pt x="0" y="0"/>
                </a:lnTo>
                <a:lnTo>
                  <a:pt x="161544" y="161544"/>
                </a:lnTo>
                <a:lnTo>
                  <a:pt x="163829" y="162306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6449059" y="4346702"/>
            <a:ext cx="163830" cy="161925"/>
          </a:xfrm>
          <a:custGeom>
            <a:avLst/>
            <a:gdLst/>
            <a:ahLst/>
            <a:cxnLst/>
            <a:rect l="l" t="t" r="r" b="b"/>
            <a:pathLst>
              <a:path w="163829" h="161925">
                <a:moveTo>
                  <a:pt x="163830" y="161544"/>
                </a:moveTo>
                <a:lnTo>
                  <a:pt x="2286" y="0"/>
                </a:lnTo>
                <a:lnTo>
                  <a:pt x="0" y="0"/>
                </a:lnTo>
                <a:lnTo>
                  <a:pt x="162306" y="161544"/>
                </a:lnTo>
                <a:lnTo>
                  <a:pt x="163830" y="161544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6447535" y="4346702"/>
            <a:ext cx="163830" cy="161925"/>
          </a:xfrm>
          <a:custGeom>
            <a:avLst/>
            <a:gdLst/>
            <a:ahLst/>
            <a:cxnLst/>
            <a:rect l="l" t="t" r="r" b="b"/>
            <a:pathLst>
              <a:path w="163829" h="161925">
                <a:moveTo>
                  <a:pt x="163830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4"/>
                </a:lnTo>
                <a:lnTo>
                  <a:pt x="163830" y="161544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6445250" y="4345940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29" h="162560">
                <a:moveTo>
                  <a:pt x="163829" y="162306"/>
                </a:moveTo>
                <a:lnTo>
                  <a:pt x="2285" y="762"/>
                </a:lnTo>
                <a:lnTo>
                  <a:pt x="0" y="0"/>
                </a:lnTo>
                <a:lnTo>
                  <a:pt x="161544" y="161544"/>
                </a:lnTo>
                <a:lnTo>
                  <a:pt x="163829" y="162306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6443726" y="4345940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8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4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6433820" y="4345178"/>
            <a:ext cx="171450" cy="162560"/>
          </a:xfrm>
          <a:custGeom>
            <a:avLst/>
            <a:gdLst/>
            <a:ahLst/>
            <a:cxnLst/>
            <a:rect l="l" t="t" r="r" b="b"/>
            <a:pathLst>
              <a:path w="171450" h="162560">
                <a:moveTo>
                  <a:pt x="171450" y="162306"/>
                </a:moveTo>
                <a:lnTo>
                  <a:pt x="9905" y="762"/>
                </a:lnTo>
                <a:lnTo>
                  <a:pt x="0" y="0"/>
                </a:lnTo>
                <a:lnTo>
                  <a:pt x="161544" y="161544"/>
                </a:lnTo>
                <a:lnTo>
                  <a:pt x="171450" y="162306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6443726" y="434594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6442202" y="4345940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8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4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6439915" y="4345940"/>
            <a:ext cx="163830" cy="161925"/>
          </a:xfrm>
          <a:custGeom>
            <a:avLst/>
            <a:gdLst/>
            <a:ahLst/>
            <a:cxnLst/>
            <a:rect l="l" t="t" r="r" b="b"/>
            <a:pathLst>
              <a:path w="163829" h="161925">
                <a:moveTo>
                  <a:pt x="163829" y="161544"/>
                </a:moveTo>
                <a:lnTo>
                  <a:pt x="2285" y="0"/>
                </a:lnTo>
                <a:lnTo>
                  <a:pt x="0" y="0"/>
                </a:lnTo>
                <a:lnTo>
                  <a:pt x="162305" y="161544"/>
                </a:lnTo>
                <a:lnTo>
                  <a:pt x="163829" y="161544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6438391" y="4345178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29" h="162560">
                <a:moveTo>
                  <a:pt x="163829" y="162306"/>
                </a:moveTo>
                <a:lnTo>
                  <a:pt x="1524" y="762"/>
                </a:lnTo>
                <a:lnTo>
                  <a:pt x="0" y="0"/>
                </a:lnTo>
                <a:lnTo>
                  <a:pt x="161543" y="162306"/>
                </a:lnTo>
                <a:lnTo>
                  <a:pt x="163829" y="162306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6436867" y="4345178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5" h="162560">
                <a:moveTo>
                  <a:pt x="163067" y="162306"/>
                </a:moveTo>
                <a:lnTo>
                  <a:pt x="1524" y="0"/>
                </a:lnTo>
                <a:lnTo>
                  <a:pt x="0" y="0"/>
                </a:lnTo>
                <a:lnTo>
                  <a:pt x="161543" y="161544"/>
                </a:lnTo>
                <a:lnTo>
                  <a:pt x="163067" y="162306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6435344" y="4345178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7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4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433820" y="4345178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5" h="161925">
                <a:moveTo>
                  <a:pt x="163068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4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4931917" y="4345178"/>
            <a:ext cx="1663700" cy="161925"/>
          </a:xfrm>
          <a:custGeom>
            <a:avLst/>
            <a:gdLst/>
            <a:ahLst/>
            <a:cxnLst/>
            <a:rect l="l" t="t" r="r" b="b"/>
            <a:pathLst>
              <a:path w="1663700" h="161925">
                <a:moveTo>
                  <a:pt x="1663446" y="161544"/>
                </a:moveTo>
                <a:lnTo>
                  <a:pt x="1501902" y="0"/>
                </a:lnTo>
                <a:lnTo>
                  <a:pt x="0" y="0"/>
                </a:lnTo>
                <a:lnTo>
                  <a:pt x="161544" y="161544"/>
                </a:lnTo>
                <a:lnTo>
                  <a:pt x="1663446" y="161544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433820" y="4345178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995926" y="4506721"/>
            <a:ext cx="1696974" cy="5859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 txBox="1"/>
          <p:nvPr/>
        </p:nvSpPr>
        <p:spPr>
          <a:xfrm>
            <a:off x="5127244" y="4566920"/>
            <a:ext cx="143383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Executable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7" name="object 337"/>
          <p:cNvSpPr/>
          <p:nvPr/>
        </p:nvSpPr>
        <p:spPr>
          <a:xfrm>
            <a:off x="1361186" y="2568955"/>
            <a:ext cx="171450" cy="162560"/>
          </a:xfrm>
          <a:custGeom>
            <a:avLst/>
            <a:gdLst/>
            <a:ahLst/>
            <a:cxnLst/>
            <a:rect l="l" t="t" r="r" b="b"/>
            <a:pathLst>
              <a:path w="171450" h="162560">
                <a:moveTo>
                  <a:pt x="171450" y="161544"/>
                </a:moveTo>
                <a:lnTo>
                  <a:pt x="9906" y="0"/>
                </a:lnTo>
                <a:lnTo>
                  <a:pt x="0" y="0"/>
                </a:lnTo>
                <a:lnTo>
                  <a:pt x="161544" y="162306"/>
                </a:lnTo>
                <a:lnTo>
                  <a:pt x="171450" y="161544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1371091" y="2568955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9C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1368044" y="2568955"/>
            <a:ext cx="165100" cy="161925"/>
          </a:xfrm>
          <a:custGeom>
            <a:avLst/>
            <a:gdLst/>
            <a:ahLst/>
            <a:cxnLst/>
            <a:rect l="l" t="t" r="r" b="b"/>
            <a:pathLst>
              <a:path w="165100" h="161925">
                <a:moveTo>
                  <a:pt x="164592" y="161544"/>
                </a:moveTo>
                <a:lnTo>
                  <a:pt x="3048" y="0"/>
                </a:lnTo>
                <a:lnTo>
                  <a:pt x="0" y="0"/>
                </a:lnTo>
                <a:lnTo>
                  <a:pt x="161544" y="161544"/>
                </a:lnTo>
                <a:lnTo>
                  <a:pt x="164592" y="161544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1364233" y="2568955"/>
            <a:ext cx="165735" cy="161925"/>
          </a:xfrm>
          <a:custGeom>
            <a:avLst/>
            <a:gdLst/>
            <a:ahLst/>
            <a:cxnLst/>
            <a:rect l="l" t="t" r="r" b="b"/>
            <a:pathLst>
              <a:path w="165734" h="161925">
                <a:moveTo>
                  <a:pt x="165354" y="161544"/>
                </a:moveTo>
                <a:lnTo>
                  <a:pt x="3810" y="0"/>
                </a:lnTo>
                <a:lnTo>
                  <a:pt x="0" y="0"/>
                </a:lnTo>
                <a:lnTo>
                  <a:pt x="161544" y="161544"/>
                </a:lnTo>
                <a:lnTo>
                  <a:pt x="165354" y="161544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1361186" y="2568955"/>
            <a:ext cx="165100" cy="162560"/>
          </a:xfrm>
          <a:custGeom>
            <a:avLst/>
            <a:gdLst/>
            <a:ahLst/>
            <a:cxnLst/>
            <a:rect l="l" t="t" r="r" b="b"/>
            <a:pathLst>
              <a:path w="165100" h="162560">
                <a:moveTo>
                  <a:pt x="164591" y="161544"/>
                </a:moveTo>
                <a:lnTo>
                  <a:pt x="3047" y="0"/>
                </a:lnTo>
                <a:lnTo>
                  <a:pt x="0" y="0"/>
                </a:lnTo>
                <a:lnTo>
                  <a:pt x="161544" y="162306"/>
                </a:lnTo>
                <a:lnTo>
                  <a:pt x="164591" y="161544"/>
                </a:lnTo>
                <a:close/>
              </a:path>
            </a:pathLst>
          </a:custGeom>
          <a:solidFill>
            <a:srgbClr val="9E9E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1351280" y="2568955"/>
            <a:ext cx="171450" cy="163830"/>
          </a:xfrm>
          <a:custGeom>
            <a:avLst/>
            <a:gdLst/>
            <a:ahLst/>
            <a:cxnLst/>
            <a:rect l="l" t="t" r="r" b="b"/>
            <a:pathLst>
              <a:path w="171450" h="163830">
                <a:moveTo>
                  <a:pt x="171450" y="162306"/>
                </a:moveTo>
                <a:lnTo>
                  <a:pt x="9906" y="0"/>
                </a:lnTo>
                <a:lnTo>
                  <a:pt x="0" y="1524"/>
                </a:lnTo>
                <a:lnTo>
                  <a:pt x="161544" y="163830"/>
                </a:lnTo>
                <a:lnTo>
                  <a:pt x="171450" y="162306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1361186" y="2568955"/>
            <a:ext cx="161925" cy="162560"/>
          </a:xfrm>
          <a:custGeom>
            <a:avLst/>
            <a:gdLst/>
            <a:ahLst/>
            <a:cxnLst/>
            <a:rect l="l" t="t" r="r" b="b"/>
            <a:pathLst>
              <a:path w="161925" h="162560">
                <a:moveTo>
                  <a:pt x="161544" y="162306"/>
                </a:moveTo>
                <a:lnTo>
                  <a:pt x="0" y="0"/>
                </a:lnTo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1359661" y="2568955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2306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3068" y="162306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1358138" y="2569717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4" h="161925">
                <a:moveTo>
                  <a:pt x="163068" y="161543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3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1356613" y="2569717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4" h="161925">
                <a:moveTo>
                  <a:pt x="163068" y="161543"/>
                </a:moveTo>
                <a:lnTo>
                  <a:pt x="1524" y="0"/>
                </a:lnTo>
                <a:lnTo>
                  <a:pt x="0" y="0"/>
                </a:lnTo>
                <a:lnTo>
                  <a:pt x="162306" y="161543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1355852" y="2569717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1543"/>
                </a:moveTo>
                <a:lnTo>
                  <a:pt x="762" y="0"/>
                </a:lnTo>
                <a:lnTo>
                  <a:pt x="0" y="761"/>
                </a:lnTo>
                <a:lnTo>
                  <a:pt x="161544" y="162305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A2A2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1354327" y="2570479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4" h="161925">
                <a:moveTo>
                  <a:pt x="163068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4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1352803" y="2570479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4" h="161925">
                <a:moveTo>
                  <a:pt x="163068" y="161544"/>
                </a:moveTo>
                <a:lnTo>
                  <a:pt x="1523" y="0"/>
                </a:lnTo>
                <a:lnTo>
                  <a:pt x="0" y="0"/>
                </a:lnTo>
                <a:lnTo>
                  <a:pt x="161544" y="161544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1351280" y="2570479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4" y="16230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1342136" y="2570479"/>
            <a:ext cx="170815" cy="165100"/>
          </a:xfrm>
          <a:custGeom>
            <a:avLst/>
            <a:gdLst/>
            <a:ahLst/>
            <a:cxnLst/>
            <a:rect l="l" t="t" r="r" b="b"/>
            <a:pathLst>
              <a:path w="170815" h="165100">
                <a:moveTo>
                  <a:pt x="170687" y="162306"/>
                </a:moveTo>
                <a:lnTo>
                  <a:pt x="9143" y="0"/>
                </a:lnTo>
                <a:lnTo>
                  <a:pt x="0" y="3048"/>
                </a:lnTo>
                <a:lnTo>
                  <a:pt x="161544" y="164592"/>
                </a:lnTo>
                <a:lnTo>
                  <a:pt x="170687" y="162306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1351280" y="2570479"/>
            <a:ext cx="161925" cy="162560"/>
          </a:xfrm>
          <a:custGeom>
            <a:avLst/>
            <a:gdLst/>
            <a:ahLst/>
            <a:cxnLst/>
            <a:rect l="l" t="t" r="r" b="b"/>
            <a:pathLst>
              <a:path w="161925" h="162560">
                <a:moveTo>
                  <a:pt x="161544" y="162306"/>
                </a:moveTo>
                <a:lnTo>
                  <a:pt x="0" y="0"/>
                </a:lnTo>
              </a:path>
            </a:pathLst>
          </a:custGeom>
          <a:ln w="31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1349755" y="2570479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2306"/>
                </a:moveTo>
                <a:lnTo>
                  <a:pt x="1524" y="0"/>
                </a:lnTo>
                <a:lnTo>
                  <a:pt x="0" y="762"/>
                </a:lnTo>
                <a:lnTo>
                  <a:pt x="162306" y="162306"/>
                </a:lnTo>
                <a:lnTo>
                  <a:pt x="163068" y="162306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1348994" y="2571242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4" h="161925">
                <a:moveTo>
                  <a:pt x="163068" y="161543"/>
                </a:moveTo>
                <a:lnTo>
                  <a:pt x="762" y="0"/>
                </a:lnTo>
                <a:lnTo>
                  <a:pt x="0" y="0"/>
                </a:lnTo>
                <a:lnTo>
                  <a:pt x="161544" y="161543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1347469" y="2571242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1543"/>
                </a:moveTo>
                <a:lnTo>
                  <a:pt x="1524" y="0"/>
                </a:lnTo>
                <a:lnTo>
                  <a:pt x="0" y="761"/>
                </a:lnTo>
                <a:lnTo>
                  <a:pt x="161544" y="162305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A8A8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1345946" y="2572004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4" h="161925">
                <a:moveTo>
                  <a:pt x="163068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4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1344422" y="2572004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7" y="161544"/>
                </a:moveTo>
                <a:lnTo>
                  <a:pt x="1523" y="0"/>
                </a:lnTo>
                <a:lnTo>
                  <a:pt x="0" y="762"/>
                </a:lnTo>
                <a:lnTo>
                  <a:pt x="162305" y="162306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AAAAA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1343660" y="2572766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4" h="161925">
                <a:moveTo>
                  <a:pt x="163067" y="161543"/>
                </a:moveTo>
                <a:lnTo>
                  <a:pt x="762" y="0"/>
                </a:lnTo>
                <a:lnTo>
                  <a:pt x="0" y="0"/>
                </a:lnTo>
                <a:lnTo>
                  <a:pt x="161544" y="161543"/>
                </a:lnTo>
                <a:lnTo>
                  <a:pt x="163067" y="161543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1342136" y="2572766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1543"/>
                </a:moveTo>
                <a:lnTo>
                  <a:pt x="1524" y="0"/>
                </a:lnTo>
                <a:lnTo>
                  <a:pt x="0" y="761"/>
                </a:lnTo>
                <a:lnTo>
                  <a:pt x="161544" y="162305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1332991" y="2573527"/>
            <a:ext cx="170815" cy="165100"/>
          </a:xfrm>
          <a:custGeom>
            <a:avLst/>
            <a:gdLst/>
            <a:ahLst/>
            <a:cxnLst/>
            <a:rect l="l" t="t" r="r" b="b"/>
            <a:pathLst>
              <a:path w="170815" h="165100">
                <a:moveTo>
                  <a:pt x="170687" y="161544"/>
                </a:moveTo>
                <a:lnTo>
                  <a:pt x="9143" y="0"/>
                </a:lnTo>
                <a:lnTo>
                  <a:pt x="0" y="3048"/>
                </a:lnTo>
                <a:lnTo>
                  <a:pt x="161544" y="164592"/>
                </a:lnTo>
                <a:lnTo>
                  <a:pt x="170687" y="161544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1342136" y="2573527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1340611" y="2573527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4" h="161925">
                <a:moveTo>
                  <a:pt x="163068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4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1339850" y="2573527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59" h="162560">
                <a:moveTo>
                  <a:pt x="162306" y="161544"/>
                </a:moveTo>
                <a:lnTo>
                  <a:pt x="762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2306" y="161544"/>
                </a:lnTo>
                <a:close/>
              </a:path>
            </a:pathLst>
          </a:custGeom>
          <a:solidFill>
            <a:srgbClr val="AEAE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1338325" y="2574289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4" y="16230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1336802" y="2574289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2306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3068" y="162306"/>
                </a:lnTo>
                <a:close/>
              </a:path>
            </a:pathLst>
          </a:custGeom>
          <a:solidFill>
            <a:srgbClr val="B0B0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1335277" y="2575051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2306" y="16230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1334516" y="2575814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4" h="161925">
                <a:moveTo>
                  <a:pt x="163067" y="161544"/>
                </a:moveTo>
                <a:lnTo>
                  <a:pt x="761" y="0"/>
                </a:lnTo>
                <a:lnTo>
                  <a:pt x="0" y="0"/>
                </a:lnTo>
                <a:lnTo>
                  <a:pt x="161544" y="161544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1332991" y="2575814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1324610" y="2576576"/>
            <a:ext cx="170180" cy="165735"/>
          </a:xfrm>
          <a:custGeom>
            <a:avLst/>
            <a:gdLst/>
            <a:ahLst/>
            <a:cxnLst/>
            <a:rect l="l" t="t" r="r" b="b"/>
            <a:pathLst>
              <a:path w="170180" h="165735">
                <a:moveTo>
                  <a:pt x="169925" y="161544"/>
                </a:moveTo>
                <a:lnTo>
                  <a:pt x="8381" y="0"/>
                </a:lnTo>
                <a:lnTo>
                  <a:pt x="0" y="3810"/>
                </a:lnTo>
                <a:lnTo>
                  <a:pt x="161544" y="165354"/>
                </a:lnTo>
                <a:lnTo>
                  <a:pt x="169925" y="161544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1332991" y="257657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B4B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1331467" y="2576576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2306" y="16230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1330705" y="2577338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1544"/>
                </a:moveTo>
                <a:lnTo>
                  <a:pt x="762" y="0"/>
                </a:lnTo>
                <a:lnTo>
                  <a:pt x="0" y="0"/>
                </a:lnTo>
                <a:lnTo>
                  <a:pt x="161544" y="16230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B5B5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1329182" y="2577338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2306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3068" y="162306"/>
                </a:lnTo>
                <a:close/>
              </a:path>
            </a:pathLst>
          </a:custGeom>
          <a:solidFill>
            <a:srgbClr val="B6B6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1328419" y="2578100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59" h="162560">
                <a:moveTo>
                  <a:pt x="162306" y="161544"/>
                </a:moveTo>
                <a:lnTo>
                  <a:pt x="762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2306" y="161544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1326896" y="2578861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1325372" y="2579623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7" y="161544"/>
                </a:moveTo>
                <a:lnTo>
                  <a:pt x="1523" y="0"/>
                </a:lnTo>
                <a:lnTo>
                  <a:pt x="0" y="762"/>
                </a:lnTo>
                <a:lnTo>
                  <a:pt x="162305" y="162306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B9B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1324610" y="2580385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4" h="161925">
                <a:moveTo>
                  <a:pt x="163067" y="161544"/>
                </a:moveTo>
                <a:lnTo>
                  <a:pt x="762" y="0"/>
                </a:lnTo>
                <a:lnTo>
                  <a:pt x="0" y="0"/>
                </a:lnTo>
                <a:lnTo>
                  <a:pt x="161544" y="161544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BABA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1316227" y="2580385"/>
            <a:ext cx="170180" cy="167005"/>
          </a:xfrm>
          <a:custGeom>
            <a:avLst/>
            <a:gdLst/>
            <a:ahLst/>
            <a:cxnLst/>
            <a:rect l="l" t="t" r="r" b="b"/>
            <a:pathLst>
              <a:path w="170180" h="167005">
                <a:moveTo>
                  <a:pt x="169926" y="161544"/>
                </a:moveTo>
                <a:lnTo>
                  <a:pt x="8382" y="0"/>
                </a:lnTo>
                <a:lnTo>
                  <a:pt x="0" y="5333"/>
                </a:lnTo>
                <a:lnTo>
                  <a:pt x="161544" y="166877"/>
                </a:lnTo>
                <a:lnTo>
                  <a:pt x="169926" y="161544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1324610" y="2580385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1323086" y="2580385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4">
                <a:moveTo>
                  <a:pt x="163068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3068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1321561" y="2581148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4">
                <a:moveTo>
                  <a:pt x="163068" y="162306"/>
                </a:moveTo>
                <a:lnTo>
                  <a:pt x="1524" y="0"/>
                </a:lnTo>
                <a:lnTo>
                  <a:pt x="0" y="762"/>
                </a:lnTo>
                <a:lnTo>
                  <a:pt x="162306" y="163068"/>
                </a:lnTo>
                <a:lnTo>
                  <a:pt x="163068" y="162306"/>
                </a:lnTo>
                <a:close/>
              </a:path>
            </a:pathLst>
          </a:custGeom>
          <a:solidFill>
            <a:srgbClr val="BCBC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1320800" y="2581910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4">
                <a:moveTo>
                  <a:pt x="163068" y="162306"/>
                </a:moveTo>
                <a:lnTo>
                  <a:pt x="762" y="0"/>
                </a:lnTo>
                <a:lnTo>
                  <a:pt x="0" y="1523"/>
                </a:lnTo>
                <a:lnTo>
                  <a:pt x="161544" y="163067"/>
                </a:lnTo>
                <a:lnTo>
                  <a:pt x="163068" y="162306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1319275" y="2583433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1317752" y="2584195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1543"/>
                </a:moveTo>
                <a:lnTo>
                  <a:pt x="1524" y="0"/>
                </a:lnTo>
                <a:lnTo>
                  <a:pt x="0" y="761"/>
                </a:lnTo>
                <a:lnTo>
                  <a:pt x="161544" y="162305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1316227" y="2584957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1308608" y="2585720"/>
            <a:ext cx="169545" cy="167005"/>
          </a:xfrm>
          <a:custGeom>
            <a:avLst/>
            <a:gdLst/>
            <a:ahLst/>
            <a:cxnLst/>
            <a:rect l="l" t="t" r="r" b="b"/>
            <a:pathLst>
              <a:path w="169544" h="167005">
                <a:moveTo>
                  <a:pt x="169164" y="161543"/>
                </a:moveTo>
                <a:lnTo>
                  <a:pt x="7619" y="0"/>
                </a:lnTo>
                <a:lnTo>
                  <a:pt x="0" y="5333"/>
                </a:lnTo>
                <a:lnTo>
                  <a:pt x="162306" y="166877"/>
                </a:lnTo>
                <a:lnTo>
                  <a:pt x="169164" y="161543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1316227" y="258572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1314703" y="2585720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1543"/>
                </a:moveTo>
                <a:lnTo>
                  <a:pt x="1523" y="0"/>
                </a:lnTo>
                <a:lnTo>
                  <a:pt x="0" y="761"/>
                </a:lnTo>
                <a:lnTo>
                  <a:pt x="161544" y="162305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1313180" y="2586482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4">
                <a:moveTo>
                  <a:pt x="163068" y="161544"/>
                </a:moveTo>
                <a:lnTo>
                  <a:pt x="1524" y="0"/>
                </a:lnTo>
                <a:lnTo>
                  <a:pt x="0" y="1524"/>
                </a:lnTo>
                <a:lnTo>
                  <a:pt x="162306" y="163068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C2C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1311655" y="2588005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30" h="162560">
                <a:moveTo>
                  <a:pt x="163830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2306" y="162306"/>
                </a:lnTo>
                <a:lnTo>
                  <a:pt x="163830" y="161544"/>
                </a:lnTo>
                <a:close/>
              </a:path>
            </a:pathLst>
          </a:custGeom>
          <a:solidFill>
            <a:srgbClr val="C3C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1310132" y="2588767"/>
            <a:ext cx="163830" cy="163195"/>
          </a:xfrm>
          <a:custGeom>
            <a:avLst/>
            <a:gdLst/>
            <a:ahLst/>
            <a:cxnLst/>
            <a:rect l="l" t="t" r="r" b="b"/>
            <a:pathLst>
              <a:path w="163830" h="163194">
                <a:moveTo>
                  <a:pt x="163830" y="161543"/>
                </a:moveTo>
                <a:lnTo>
                  <a:pt x="1524" y="0"/>
                </a:lnTo>
                <a:lnTo>
                  <a:pt x="0" y="1523"/>
                </a:lnTo>
                <a:lnTo>
                  <a:pt x="162306" y="163067"/>
                </a:lnTo>
                <a:lnTo>
                  <a:pt x="163830" y="161543"/>
                </a:lnTo>
                <a:close/>
              </a:path>
            </a:pathLst>
          </a:custGeom>
          <a:solidFill>
            <a:srgbClr val="C4C4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1308608" y="2590292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30" h="162560">
                <a:moveTo>
                  <a:pt x="163830" y="161543"/>
                </a:moveTo>
                <a:lnTo>
                  <a:pt x="1524" y="0"/>
                </a:lnTo>
                <a:lnTo>
                  <a:pt x="0" y="761"/>
                </a:lnTo>
                <a:lnTo>
                  <a:pt x="162306" y="162305"/>
                </a:lnTo>
                <a:lnTo>
                  <a:pt x="163830" y="161543"/>
                </a:lnTo>
                <a:close/>
              </a:path>
            </a:pathLst>
          </a:custGeom>
          <a:solidFill>
            <a:srgbClr val="C5C5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object 393"/>
          <p:cNvSpPr/>
          <p:nvPr/>
        </p:nvSpPr>
        <p:spPr>
          <a:xfrm>
            <a:off x="1301750" y="2591054"/>
            <a:ext cx="169545" cy="167640"/>
          </a:xfrm>
          <a:custGeom>
            <a:avLst/>
            <a:gdLst/>
            <a:ahLst/>
            <a:cxnLst/>
            <a:rect l="l" t="t" r="r" b="b"/>
            <a:pathLst>
              <a:path w="169544" h="167639">
                <a:moveTo>
                  <a:pt x="169163" y="161544"/>
                </a:moveTo>
                <a:lnTo>
                  <a:pt x="6857" y="0"/>
                </a:lnTo>
                <a:lnTo>
                  <a:pt x="0" y="6096"/>
                </a:lnTo>
                <a:lnTo>
                  <a:pt x="161544" y="167640"/>
                </a:lnTo>
                <a:lnTo>
                  <a:pt x="169163" y="161544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1308608" y="2591054"/>
            <a:ext cx="162560" cy="161925"/>
          </a:xfrm>
          <a:custGeom>
            <a:avLst/>
            <a:gdLst/>
            <a:ahLst/>
            <a:cxnLst/>
            <a:rect l="l" t="t" r="r" b="b"/>
            <a:pathLst>
              <a:path w="162559" h="161925">
                <a:moveTo>
                  <a:pt x="162306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1307846" y="2591054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4">
                <a:moveTo>
                  <a:pt x="163068" y="161544"/>
                </a:moveTo>
                <a:lnTo>
                  <a:pt x="762" y="0"/>
                </a:lnTo>
                <a:lnTo>
                  <a:pt x="0" y="1524"/>
                </a:lnTo>
                <a:lnTo>
                  <a:pt x="161544" y="163068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object 396"/>
          <p:cNvSpPr/>
          <p:nvPr/>
        </p:nvSpPr>
        <p:spPr>
          <a:xfrm>
            <a:off x="1306322" y="2592577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4">
                <a:moveTo>
                  <a:pt x="163067" y="161544"/>
                </a:moveTo>
                <a:lnTo>
                  <a:pt x="1523" y="0"/>
                </a:lnTo>
                <a:lnTo>
                  <a:pt x="0" y="762"/>
                </a:lnTo>
                <a:lnTo>
                  <a:pt x="161544" y="163068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C7C7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1304797" y="2593339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4">
                <a:moveTo>
                  <a:pt x="163068" y="162306"/>
                </a:moveTo>
                <a:lnTo>
                  <a:pt x="1524" y="0"/>
                </a:lnTo>
                <a:lnTo>
                  <a:pt x="0" y="1524"/>
                </a:lnTo>
                <a:lnTo>
                  <a:pt x="161544" y="163068"/>
                </a:lnTo>
                <a:lnTo>
                  <a:pt x="163068" y="162306"/>
                </a:lnTo>
                <a:close/>
              </a:path>
            </a:pathLst>
          </a:custGeom>
          <a:solidFill>
            <a:srgbClr val="C8C8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object 398"/>
          <p:cNvSpPr/>
          <p:nvPr/>
        </p:nvSpPr>
        <p:spPr>
          <a:xfrm>
            <a:off x="1303274" y="2594864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4">
                <a:moveTo>
                  <a:pt x="163068" y="161544"/>
                </a:moveTo>
                <a:lnTo>
                  <a:pt x="1524" y="0"/>
                </a:lnTo>
                <a:lnTo>
                  <a:pt x="0" y="1524"/>
                </a:lnTo>
                <a:lnTo>
                  <a:pt x="161544" y="163068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C9C9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1301750" y="2596388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1544"/>
                </a:moveTo>
                <a:lnTo>
                  <a:pt x="1524" y="0"/>
                </a:lnTo>
                <a:lnTo>
                  <a:pt x="0" y="762"/>
                </a:lnTo>
                <a:lnTo>
                  <a:pt x="161544" y="16230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1295653" y="2597150"/>
            <a:ext cx="167640" cy="169545"/>
          </a:xfrm>
          <a:custGeom>
            <a:avLst/>
            <a:gdLst/>
            <a:ahLst/>
            <a:cxnLst/>
            <a:rect l="l" t="t" r="r" b="b"/>
            <a:pathLst>
              <a:path w="167640" h="169544">
                <a:moveTo>
                  <a:pt x="167639" y="161544"/>
                </a:moveTo>
                <a:lnTo>
                  <a:pt x="6095" y="0"/>
                </a:lnTo>
                <a:lnTo>
                  <a:pt x="0" y="6857"/>
                </a:lnTo>
                <a:lnTo>
                  <a:pt x="161544" y="169163"/>
                </a:lnTo>
                <a:lnTo>
                  <a:pt x="167639" y="161544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1301750" y="259715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1300988" y="2597150"/>
            <a:ext cx="162560" cy="163195"/>
          </a:xfrm>
          <a:custGeom>
            <a:avLst/>
            <a:gdLst/>
            <a:ahLst/>
            <a:cxnLst/>
            <a:rect l="l" t="t" r="r" b="b"/>
            <a:pathLst>
              <a:path w="162559" h="163194">
                <a:moveTo>
                  <a:pt x="162306" y="161544"/>
                </a:moveTo>
                <a:lnTo>
                  <a:pt x="762" y="0"/>
                </a:lnTo>
                <a:lnTo>
                  <a:pt x="0" y="1524"/>
                </a:lnTo>
                <a:lnTo>
                  <a:pt x="161544" y="163068"/>
                </a:lnTo>
                <a:lnTo>
                  <a:pt x="162306" y="161544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1299463" y="2598673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4">
                <a:moveTo>
                  <a:pt x="163068" y="161544"/>
                </a:moveTo>
                <a:lnTo>
                  <a:pt x="1524" y="0"/>
                </a:lnTo>
                <a:lnTo>
                  <a:pt x="0" y="1524"/>
                </a:lnTo>
                <a:lnTo>
                  <a:pt x="161544" y="163068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1297939" y="2600198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4">
                <a:moveTo>
                  <a:pt x="163068" y="161544"/>
                </a:moveTo>
                <a:lnTo>
                  <a:pt x="1524" y="0"/>
                </a:lnTo>
                <a:lnTo>
                  <a:pt x="0" y="1524"/>
                </a:lnTo>
                <a:lnTo>
                  <a:pt x="162306" y="163068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CDCD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1297177" y="2601722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4">
                <a:moveTo>
                  <a:pt x="163068" y="161544"/>
                </a:moveTo>
                <a:lnTo>
                  <a:pt x="762" y="0"/>
                </a:lnTo>
                <a:lnTo>
                  <a:pt x="0" y="1523"/>
                </a:lnTo>
                <a:lnTo>
                  <a:pt x="161544" y="163067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CECE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1295653" y="2603245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4">
                <a:moveTo>
                  <a:pt x="163068" y="161543"/>
                </a:moveTo>
                <a:lnTo>
                  <a:pt x="1523" y="0"/>
                </a:lnTo>
                <a:lnTo>
                  <a:pt x="0" y="761"/>
                </a:lnTo>
                <a:lnTo>
                  <a:pt x="161544" y="163067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CFC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object 407"/>
          <p:cNvSpPr/>
          <p:nvPr/>
        </p:nvSpPr>
        <p:spPr>
          <a:xfrm>
            <a:off x="1290319" y="2604007"/>
            <a:ext cx="167005" cy="169545"/>
          </a:xfrm>
          <a:custGeom>
            <a:avLst/>
            <a:gdLst/>
            <a:ahLst/>
            <a:cxnLst/>
            <a:rect l="l" t="t" r="r" b="b"/>
            <a:pathLst>
              <a:path w="167005" h="169544">
                <a:moveTo>
                  <a:pt x="166878" y="162306"/>
                </a:moveTo>
                <a:lnTo>
                  <a:pt x="5334" y="0"/>
                </a:lnTo>
                <a:lnTo>
                  <a:pt x="0" y="7620"/>
                </a:lnTo>
                <a:lnTo>
                  <a:pt x="161544" y="169164"/>
                </a:lnTo>
                <a:lnTo>
                  <a:pt x="166878" y="162306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1295653" y="2604007"/>
            <a:ext cx="161925" cy="162560"/>
          </a:xfrm>
          <a:custGeom>
            <a:avLst/>
            <a:gdLst/>
            <a:ahLst/>
            <a:cxnLst/>
            <a:rect l="l" t="t" r="r" b="b"/>
            <a:pathLst>
              <a:path w="161925" h="162560">
                <a:moveTo>
                  <a:pt x="161544" y="162306"/>
                </a:moveTo>
                <a:lnTo>
                  <a:pt x="0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object 409"/>
          <p:cNvSpPr/>
          <p:nvPr/>
        </p:nvSpPr>
        <p:spPr>
          <a:xfrm>
            <a:off x="1294130" y="2604007"/>
            <a:ext cx="163195" cy="163830"/>
          </a:xfrm>
          <a:custGeom>
            <a:avLst/>
            <a:gdLst/>
            <a:ahLst/>
            <a:cxnLst/>
            <a:rect l="l" t="t" r="r" b="b"/>
            <a:pathLst>
              <a:path w="163194" h="163830">
                <a:moveTo>
                  <a:pt x="163068" y="162306"/>
                </a:moveTo>
                <a:lnTo>
                  <a:pt x="1524" y="0"/>
                </a:lnTo>
                <a:lnTo>
                  <a:pt x="0" y="2286"/>
                </a:lnTo>
                <a:lnTo>
                  <a:pt x="161544" y="163830"/>
                </a:lnTo>
                <a:lnTo>
                  <a:pt x="163068" y="162306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1292605" y="2606294"/>
            <a:ext cx="163195" cy="163830"/>
          </a:xfrm>
          <a:custGeom>
            <a:avLst/>
            <a:gdLst/>
            <a:ahLst/>
            <a:cxnLst/>
            <a:rect l="l" t="t" r="r" b="b"/>
            <a:pathLst>
              <a:path w="163194" h="163830">
                <a:moveTo>
                  <a:pt x="163068" y="161543"/>
                </a:moveTo>
                <a:lnTo>
                  <a:pt x="1524" y="0"/>
                </a:lnTo>
                <a:lnTo>
                  <a:pt x="0" y="1523"/>
                </a:lnTo>
                <a:lnTo>
                  <a:pt x="162306" y="163829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D1D1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1291844" y="2607817"/>
            <a:ext cx="163195" cy="163830"/>
          </a:xfrm>
          <a:custGeom>
            <a:avLst/>
            <a:gdLst/>
            <a:ahLst/>
            <a:cxnLst/>
            <a:rect l="l" t="t" r="r" b="b"/>
            <a:pathLst>
              <a:path w="163194" h="163830">
                <a:moveTo>
                  <a:pt x="163068" y="162305"/>
                </a:moveTo>
                <a:lnTo>
                  <a:pt x="762" y="0"/>
                </a:lnTo>
                <a:lnTo>
                  <a:pt x="0" y="2285"/>
                </a:lnTo>
                <a:lnTo>
                  <a:pt x="161544" y="163829"/>
                </a:lnTo>
                <a:lnTo>
                  <a:pt x="163068" y="162305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1290319" y="2610104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4">
                <a:moveTo>
                  <a:pt x="163068" y="161544"/>
                </a:moveTo>
                <a:lnTo>
                  <a:pt x="1524" y="0"/>
                </a:lnTo>
                <a:lnTo>
                  <a:pt x="0" y="1524"/>
                </a:lnTo>
                <a:lnTo>
                  <a:pt x="161544" y="163068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1284986" y="2611627"/>
            <a:ext cx="167005" cy="170180"/>
          </a:xfrm>
          <a:custGeom>
            <a:avLst/>
            <a:gdLst/>
            <a:ahLst/>
            <a:cxnLst/>
            <a:rect l="l" t="t" r="r" b="b"/>
            <a:pathLst>
              <a:path w="167005" h="170180">
                <a:moveTo>
                  <a:pt x="166877" y="161544"/>
                </a:moveTo>
                <a:lnTo>
                  <a:pt x="5333" y="0"/>
                </a:lnTo>
                <a:lnTo>
                  <a:pt x="0" y="8382"/>
                </a:lnTo>
                <a:lnTo>
                  <a:pt x="161544" y="169925"/>
                </a:lnTo>
                <a:lnTo>
                  <a:pt x="166877" y="161544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object 414"/>
          <p:cNvSpPr/>
          <p:nvPr/>
        </p:nvSpPr>
        <p:spPr>
          <a:xfrm>
            <a:off x="1290319" y="2611627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1288796" y="2611627"/>
            <a:ext cx="163195" cy="163830"/>
          </a:xfrm>
          <a:custGeom>
            <a:avLst/>
            <a:gdLst/>
            <a:ahLst/>
            <a:cxnLst/>
            <a:rect l="l" t="t" r="r" b="b"/>
            <a:pathLst>
              <a:path w="163194" h="163830">
                <a:moveTo>
                  <a:pt x="163068" y="161544"/>
                </a:moveTo>
                <a:lnTo>
                  <a:pt x="1524" y="0"/>
                </a:lnTo>
                <a:lnTo>
                  <a:pt x="0" y="2286"/>
                </a:lnTo>
                <a:lnTo>
                  <a:pt x="161544" y="163830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1288033" y="2613914"/>
            <a:ext cx="162560" cy="163830"/>
          </a:xfrm>
          <a:custGeom>
            <a:avLst/>
            <a:gdLst/>
            <a:ahLst/>
            <a:cxnLst/>
            <a:rect l="l" t="t" r="r" b="b"/>
            <a:pathLst>
              <a:path w="162559" h="163830">
                <a:moveTo>
                  <a:pt x="162306" y="161544"/>
                </a:moveTo>
                <a:lnTo>
                  <a:pt x="762" y="0"/>
                </a:lnTo>
                <a:lnTo>
                  <a:pt x="0" y="2286"/>
                </a:lnTo>
                <a:lnTo>
                  <a:pt x="161544" y="163830"/>
                </a:lnTo>
                <a:lnTo>
                  <a:pt x="162306" y="161544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1286510" y="2616200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4" h="163194">
                <a:moveTo>
                  <a:pt x="163067" y="161544"/>
                </a:moveTo>
                <a:lnTo>
                  <a:pt x="1523" y="0"/>
                </a:lnTo>
                <a:lnTo>
                  <a:pt x="0" y="1524"/>
                </a:lnTo>
                <a:lnTo>
                  <a:pt x="161544" y="163068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1284986" y="2617723"/>
            <a:ext cx="163195" cy="163830"/>
          </a:xfrm>
          <a:custGeom>
            <a:avLst/>
            <a:gdLst/>
            <a:ahLst/>
            <a:cxnLst/>
            <a:rect l="l" t="t" r="r" b="b"/>
            <a:pathLst>
              <a:path w="163194" h="163830">
                <a:moveTo>
                  <a:pt x="163068" y="161544"/>
                </a:moveTo>
                <a:lnTo>
                  <a:pt x="1524" y="0"/>
                </a:lnTo>
                <a:lnTo>
                  <a:pt x="0" y="2286"/>
                </a:lnTo>
                <a:lnTo>
                  <a:pt x="161544" y="163829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1281175" y="2620010"/>
            <a:ext cx="165735" cy="170180"/>
          </a:xfrm>
          <a:custGeom>
            <a:avLst/>
            <a:gdLst/>
            <a:ahLst/>
            <a:cxnLst/>
            <a:rect l="l" t="t" r="r" b="b"/>
            <a:pathLst>
              <a:path w="165734" h="170180">
                <a:moveTo>
                  <a:pt x="165354" y="161543"/>
                </a:moveTo>
                <a:lnTo>
                  <a:pt x="3810" y="0"/>
                </a:lnTo>
                <a:lnTo>
                  <a:pt x="0" y="8381"/>
                </a:lnTo>
                <a:lnTo>
                  <a:pt x="161544" y="169925"/>
                </a:lnTo>
                <a:lnTo>
                  <a:pt x="165354" y="16154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1284986" y="262001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1284224" y="2620010"/>
            <a:ext cx="162560" cy="165100"/>
          </a:xfrm>
          <a:custGeom>
            <a:avLst/>
            <a:gdLst/>
            <a:ahLst/>
            <a:cxnLst/>
            <a:rect l="l" t="t" r="r" b="b"/>
            <a:pathLst>
              <a:path w="162559" h="165100">
                <a:moveTo>
                  <a:pt x="162306" y="161543"/>
                </a:moveTo>
                <a:lnTo>
                  <a:pt x="762" y="0"/>
                </a:lnTo>
                <a:lnTo>
                  <a:pt x="0" y="3047"/>
                </a:lnTo>
                <a:lnTo>
                  <a:pt x="161544" y="164591"/>
                </a:lnTo>
                <a:lnTo>
                  <a:pt x="162306" y="161543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object 422"/>
          <p:cNvSpPr/>
          <p:nvPr/>
        </p:nvSpPr>
        <p:spPr>
          <a:xfrm>
            <a:off x="1282700" y="2623057"/>
            <a:ext cx="163195" cy="163830"/>
          </a:xfrm>
          <a:custGeom>
            <a:avLst/>
            <a:gdLst/>
            <a:ahLst/>
            <a:cxnLst/>
            <a:rect l="l" t="t" r="r" b="b"/>
            <a:pathLst>
              <a:path w="163194" h="163830">
                <a:moveTo>
                  <a:pt x="163068" y="161544"/>
                </a:moveTo>
                <a:lnTo>
                  <a:pt x="1524" y="0"/>
                </a:lnTo>
                <a:lnTo>
                  <a:pt x="0" y="2286"/>
                </a:lnTo>
                <a:lnTo>
                  <a:pt x="161544" y="163830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object 423"/>
          <p:cNvSpPr/>
          <p:nvPr/>
        </p:nvSpPr>
        <p:spPr>
          <a:xfrm>
            <a:off x="1281175" y="2625344"/>
            <a:ext cx="163195" cy="165100"/>
          </a:xfrm>
          <a:custGeom>
            <a:avLst/>
            <a:gdLst/>
            <a:ahLst/>
            <a:cxnLst/>
            <a:rect l="l" t="t" r="r" b="b"/>
            <a:pathLst>
              <a:path w="163194" h="165100">
                <a:moveTo>
                  <a:pt x="163068" y="161543"/>
                </a:moveTo>
                <a:lnTo>
                  <a:pt x="1524" y="0"/>
                </a:lnTo>
                <a:lnTo>
                  <a:pt x="0" y="3047"/>
                </a:lnTo>
                <a:lnTo>
                  <a:pt x="161544" y="164591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DADA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1278127" y="2628392"/>
            <a:ext cx="165100" cy="170815"/>
          </a:xfrm>
          <a:custGeom>
            <a:avLst/>
            <a:gdLst/>
            <a:ahLst/>
            <a:cxnLst/>
            <a:rect l="l" t="t" r="r" b="b"/>
            <a:pathLst>
              <a:path w="165100" h="170814">
                <a:moveTo>
                  <a:pt x="164592" y="161543"/>
                </a:moveTo>
                <a:lnTo>
                  <a:pt x="3048" y="0"/>
                </a:lnTo>
                <a:lnTo>
                  <a:pt x="0" y="9143"/>
                </a:lnTo>
                <a:lnTo>
                  <a:pt x="161544" y="170687"/>
                </a:lnTo>
                <a:lnTo>
                  <a:pt x="164592" y="161543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1281175" y="262839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1279652" y="2628392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4" h="166369">
                <a:moveTo>
                  <a:pt x="163068" y="161543"/>
                </a:moveTo>
                <a:lnTo>
                  <a:pt x="1524" y="0"/>
                </a:lnTo>
                <a:lnTo>
                  <a:pt x="0" y="4571"/>
                </a:lnTo>
                <a:lnTo>
                  <a:pt x="161544" y="166115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1278127" y="2632964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4" h="166369">
                <a:moveTo>
                  <a:pt x="163068" y="161544"/>
                </a:moveTo>
                <a:lnTo>
                  <a:pt x="1524" y="0"/>
                </a:lnTo>
                <a:lnTo>
                  <a:pt x="0" y="4572"/>
                </a:lnTo>
                <a:lnTo>
                  <a:pt x="161544" y="166115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object 428"/>
          <p:cNvSpPr/>
          <p:nvPr/>
        </p:nvSpPr>
        <p:spPr>
          <a:xfrm>
            <a:off x="1275080" y="2637535"/>
            <a:ext cx="165100" cy="170815"/>
          </a:xfrm>
          <a:custGeom>
            <a:avLst/>
            <a:gdLst/>
            <a:ahLst/>
            <a:cxnLst/>
            <a:rect l="l" t="t" r="r" b="b"/>
            <a:pathLst>
              <a:path w="165100" h="170814">
                <a:moveTo>
                  <a:pt x="164592" y="161543"/>
                </a:moveTo>
                <a:lnTo>
                  <a:pt x="3047" y="0"/>
                </a:lnTo>
                <a:lnTo>
                  <a:pt x="0" y="9143"/>
                </a:lnTo>
                <a:lnTo>
                  <a:pt x="162306" y="170687"/>
                </a:lnTo>
                <a:lnTo>
                  <a:pt x="164592" y="16154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1278127" y="2637535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1276603" y="2637535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4" h="166369">
                <a:moveTo>
                  <a:pt x="163068" y="161543"/>
                </a:moveTo>
                <a:lnTo>
                  <a:pt x="1523" y="0"/>
                </a:lnTo>
                <a:lnTo>
                  <a:pt x="0" y="4571"/>
                </a:lnTo>
                <a:lnTo>
                  <a:pt x="161544" y="166115"/>
                </a:lnTo>
                <a:lnTo>
                  <a:pt x="163068" y="161543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1275080" y="2642107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4" h="166369">
                <a:moveTo>
                  <a:pt x="163068" y="161544"/>
                </a:moveTo>
                <a:lnTo>
                  <a:pt x="1524" y="0"/>
                </a:lnTo>
                <a:lnTo>
                  <a:pt x="0" y="4572"/>
                </a:lnTo>
                <a:lnTo>
                  <a:pt x="162306" y="166116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1273555" y="2646679"/>
            <a:ext cx="163830" cy="171450"/>
          </a:xfrm>
          <a:custGeom>
            <a:avLst/>
            <a:gdLst/>
            <a:ahLst/>
            <a:cxnLst/>
            <a:rect l="l" t="t" r="r" b="b"/>
            <a:pathLst>
              <a:path w="163830" h="171450">
                <a:moveTo>
                  <a:pt x="163830" y="161544"/>
                </a:moveTo>
                <a:lnTo>
                  <a:pt x="1524" y="0"/>
                </a:lnTo>
                <a:lnTo>
                  <a:pt x="0" y="9906"/>
                </a:lnTo>
                <a:lnTo>
                  <a:pt x="162306" y="171450"/>
                </a:lnTo>
                <a:lnTo>
                  <a:pt x="163830" y="161544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object 433"/>
          <p:cNvSpPr/>
          <p:nvPr/>
        </p:nvSpPr>
        <p:spPr>
          <a:xfrm>
            <a:off x="1275080" y="2646679"/>
            <a:ext cx="162560" cy="161925"/>
          </a:xfrm>
          <a:custGeom>
            <a:avLst/>
            <a:gdLst/>
            <a:ahLst/>
            <a:cxnLst/>
            <a:rect l="l" t="t" r="r" b="b"/>
            <a:pathLst>
              <a:path w="162559" h="161925">
                <a:moveTo>
                  <a:pt x="162306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1273555" y="2656585"/>
            <a:ext cx="162560" cy="171450"/>
          </a:xfrm>
          <a:custGeom>
            <a:avLst/>
            <a:gdLst/>
            <a:ahLst/>
            <a:cxnLst/>
            <a:rect l="l" t="t" r="r" b="b"/>
            <a:pathLst>
              <a:path w="162559" h="171450">
                <a:moveTo>
                  <a:pt x="162306" y="161543"/>
                </a:moveTo>
                <a:lnTo>
                  <a:pt x="0" y="0"/>
                </a:lnTo>
                <a:lnTo>
                  <a:pt x="0" y="9906"/>
                </a:lnTo>
                <a:lnTo>
                  <a:pt x="161544" y="171450"/>
                </a:lnTo>
                <a:lnTo>
                  <a:pt x="162306" y="161543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1273555" y="2656585"/>
            <a:ext cx="162560" cy="161925"/>
          </a:xfrm>
          <a:custGeom>
            <a:avLst/>
            <a:gdLst/>
            <a:ahLst/>
            <a:cxnLst/>
            <a:rect l="l" t="t" r="r" b="b"/>
            <a:pathLst>
              <a:path w="162559" h="161925">
                <a:moveTo>
                  <a:pt x="162306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1273555" y="2666492"/>
            <a:ext cx="161925" cy="552450"/>
          </a:xfrm>
          <a:custGeom>
            <a:avLst/>
            <a:gdLst/>
            <a:ahLst/>
            <a:cxnLst/>
            <a:rect l="l" t="t" r="r" b="b"/>
            <a:pathLst>
              <a:path w="161925" h="552450">
                <a:moveTo>
                  <a:pt x="161544" y="552449"/>
                </a:moveTo>
                <a:lnTo>
                  <a:pt x="161544" y="161543"/>
                </a:lnTo>
                <a:lnTo>
                  <a:pt x="0" y="0"/>
                </a:lnTo>
                <a:lnTo>
                  <a:pt x="0" y="390143"/>
                </a:lnTo>
                <a:lnTo>
                  <a:pt x="161544" y="552449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1273555" y="2666492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object 438"/>
          <p:cNvSpPr/>
          <p:nvPr/>
        </p:nvSpPr>
        <p:spPr>
          <a:xfrm>
            <a:off x="1273555" y="3056635"/>
            <a:ext cx="162560" cy="172720"/>
          </a:xfrm>
          <a:custGeom>
            <a:avLst/>
            <a:gdLst/>
            <a:ahLst/>
            <a:cxnLst/>
            <a:rect l="l" t="t" r="r" b="b"/>
            <a:pathLst>
              <a:path w="162559" h="172719">
                <a:moveTo>
                  <a:pt x="162306" y="172212"/>
                </a:moveTo>
                <a:lnTo>
                  <a:pt x="161544" y="162305"/>
                </a:lnTo>
                <a:lnTo>
                  <a:pt x="0" y="0"/>
                </a:lnTo>
                <a:lnTo>
                  <a:pt x="0" y="10667"/>
                </a:lnTo>
                <a:lnTo>
                  <a:pt x="162306" y="172212"/>
                </a:lnTo>
                <a:close/>
              </a:path>
            </a:pathLst>
          </a:custGeom>
          <a:solidFill>
            <a:srgbClr val="E1E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1273555" y="3056635"/>
            <a:ext cx="161925" cy="162560"/>
          </a:xfrm>
          <a:custGeom>
            <a:avLst/>
            <a:gdLst/>
            <a:ahLst/>
            <a:cxnLst/>
            <a:rect l="l" t="t" r="r" b="b"/>
            <a:pathLst>
              <a:path w="161925" h="162560">
                <a:moveTo>
                  <a:pt x="161544" y="162305"/>
                </a:moveTo>
                <a:lnTo>
                  <a:pt x="0" y="0"/>
                </a:lnTo>
              </a:path>
            </a:pathLst>
          </a:custGeom>
          <a:ln w="317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1273555" y="3067304"/>
            <a:ext cx="163830" cy="170815"/>
          </a:xfrm>
          <a:custGeom>
            <a:avLst/>
            <a:gdLst/>
            <a:ahLst/>
            <a:cxnLst/>
            <a:rect l="l" t="t" r="r" b="b"/>
            <a:pathLst>
              <a:path w="163830" h="170814">
                <a:moveTo>
                  <a:pt x="163830" y="170687"/>
                </a:moveTo>
                <a:lnTo>
                  <a:pt x="162306" y="161544"/>
                </a:lnTo>
                <a:lnTo>
                  <a:pt x="0" y="0"/>
                </a:lnTo>
                <a:lnTo>
                  <a:pt x="1524" y="9144"/>
                </a:lnTo>
                <a:lnTo>
                  <a:pt x="163830" y="170687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1273555" y="3067304"/>
            <a:ext cx="162560" cy="161925"/>
          </a:xfrm>
          <a:custGeom>
            <a:avLst/>
            <a:gdLst/>
            <a:ahLst/>
            <a:cxnLst/>
            <a:rect l="l" t="t" r="r" b="b"/>
            <a:pathLst>
              <a:path w="162559" h="161925">
                <a:moveTo>
                  <a:pt x="162306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1275080" y="3076448"/>
            <a:ext cx="165100" cy="171450"/>
          </a:xfrm>
          <a:custGeom>
            <a:avLst/>
            <a:gdLst/>
            <a:ahLst/>
            <a:cxnLst/>
            <a:rect l="l" t="t" r="r" b="b"/>
            <a:pathLst>
              <a:path w="165100" h="171450">
                <a:moveTo>
                  <a:pt x="164592" y="171450"/>
                </a:moveTo>
                <a:lnTo>
                  <a:pt x="162306" y="161543"/>
                </a:lnTo>
                <a:lnTo>
                  <a:pt x="0" y="0"/>
                </a:lnTo>
                <a:lnTo>
                  <a:pt x="3047" y="9905"/>
                </a:lnTo>
                <a:lnTo>
                  <a:pt x="164592" y="17145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object 443"/>
          <p:cNvSpPr/>
          <p:nvPr/>
        </p:nvSpPr>
        <p:spPr>
          <a:xfrm>
            <a:off x="1275080" y="3076448"/>
            <a:ext cx="162560" cy="161925"/>
          </a:xfrm>
          <a:custGeom>
            <a:avLst/>
            <a:gdLst/>
            <a:ahLst/>
            <a:cxnLst/>
            <a:rect l="l" t="t" r="r" b="b"/>
            <a:pathLst>
              <a:path w="162559" h="161925">
                <a:moveTo>
                  <a:pt x="162306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1275080" y="3076448"/>
            <a:ext cx="163195" cy="167005"/>
          </a:xfrm>
          <a:custGeom>
            <a:avLst/>
            <a:gdLst/>
            <a:ahLst/>
            <a:cxnLst/>
            <a:rect l="l" t="t" r="r" b="b"/>
            <a:pathLst>
              <a:path w="163194" h="167005">
                <a:moveTo>
                  <a:pt x="163068" y="166877"/>
                </a:moveTo>
                <a:lnTo>
                  <a:pt x="162306" y="161543"/>
                </a:lnTo>
                <a:lnTo>
                  <a:pt x="0" y="0"/>
                </a:lnTo>
                <a:lnTo>
                  <a:pt x="1524" y="4572"/>
                </a:lnTo>
                <a:lnTo>
                  <a:pt x="163068" y="166877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1276603" y="3081020"/>
            <a:ext cx="163195" cy="167005"/>
          </a:xfrm>
          <a:custGeom>
            <a:avLst/>
            <a:gdLst/>
            <a:ahLst/>
            <a:cxnLst/>
            <a:rect l="l" t="t" r="r" b="b"/>
            <a:pathLst>
              <a:path w="163194" h="167005">
                <a:moveTo>
                  <a:pt x="163068" y="166877"/>
                </a:moveTo>
                <a:lnTo>
                  <a:pt x="161544" y="162305"/>
                </a:lnTo>
                <a:lnTo>
                  <a:pt x="0" y="0"/>
                </a:lnTo>
                <a:lnTo>
                  <a:pt x="1523" y="5333"/>
                </a:lnTo>
                <a:lnTo>
                  <a:pt x="163068" y="166877"/>
                </a:lnTo>
                <a:close/>
              </a:path>
            </a:pathLst>
          </a:custGeom>
          <a:solidFill>
            <a:srgbClr val="DEDE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1278127" y="3086354"/>
            <a:ext cx="165100" cy="170180"/>
          </a:xfrm>
          <a:custGeom>
            <a:avLst/>
            <a:gdLst/>
            <a:ahLst/>
            <a:cxnLst/>
            <a:rect l="l" t="t" r="r" b="b"/>
            <a:pathLst>
              <a:path w="165100" h="170179">
                <a:moveTo>
                  <a:pt x="164592" y="169925"/>
                </a:moveTo>
                <a:lnTo>
                  <a:pt x="161544" y="161544"/>
                </a:lnTo>
                <a:lnTo>
                  <a:pt x="0" y="0"/>
                </a:lnTo>
                <a:lnTo>
                  <a:pt x="3048" y="8382"/>
                </a:lnTo>
                <a:lnTo>
                  <a:pt x="164592" y="169925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1278127" y="308635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1278127" y="3086354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4" h="166370">
                <a:moveTo>
                  <a:pt x="163068" y="166116"/>
                </a:moveTo>
                <a:lnTo>
                  <a:pt x="161544" y="161544"/>
                </a:lnTo>
                <a:lnTo>
                  <a:pt x="0" y="0"/>
                </a:lnTo>
                <a:lnTo>
                  <a:pt x="1524" y="3810"/>
                </a:lnTo>
                <a:lnTo>
                  <a:pt x="163068" y="166116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1279652" y="3090164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4" h="166370">
                <a:moveTo>
                  <a:pt x="163068" y="166115"/>
                </a:moveTo>
                <a:lnTo>
                  <a:pt x="161544" y="162306"/>
                </a:lnTo>
                <a:lnTo>
                  <a:pt x="0" y="0"/>
                </a:lnTo>
                <a:lnTo>
                  <a:pt x="1524" y="4572"/>
                </a:lnTo>
                <a:lnTo>
                  <a:pt x="163068" y="166115"/>
                </a:lnTo>
                <a:close/>
              </a:path>
            </a:pathLst>
          </a:custGeom>
          <a:solidFill>
            <a:srgbClr val="DCDC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1281175" y="3094735"/>
            <a:ext cx="165735" cy="170815"/>
          </a:xfrm>
          <a:custGeom>
            <a:avLst/>
            <a:gdLst/>
            <a:ahLst/>
            <a:cxnLst/>
            <a:rect l="l" t="t" r="r" b="b"/>
            <a:pathLst>
              <a:path w="165734" h="170814">
                <a:moveTo>
                  <a:pt x="165354" y="170687"/>
                </a:moveTo>
                <a:lnTo>
                  <a:pt x="161544" y="161543"/>
                </a:lnTo>
                <a:lnTo>
                  <a:pt x="0" y="0"/>
                </a:lnTo>
                <a:lnTo>
                  <a:pt x="3810" y="9143"/>
                </a:lnTo>
                <a:lnTo>
                  <a:pt x="165354" y="170687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1281175" y="3094735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DBDB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1281175" y="3094735"/>
            <a:ext cx="163830" cy="166370"/>
          </a:xfrm>
          <a:custGeom>
            <a:avLst/>
            <a:gdLst/>
            <a:ahLst/>
            <a:cxnLst/>
            <a:rect l="l" t="t" r="r" b="b"/>
            <a:pathLst>
              <a:path w="163830" h="166370">
                <a:moveTo>
                  <a:pt x="163830" y="166115"/>
                </a:moveTo>
                <a:lnTo>
                  <a:pt x="161544" y="161543"/>
                </a:lnTo>
                <a:lnTo>
                  <a:pt x="0" y="0"/>
                </a:lnTo>
                <a:lnTo>
                  <a:pt x="2286" y="4572"/>
                </a:lnTo>
                <a:lnTo>
                  <a:pt x="163830" y="166115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1283461" y="3099307"/>
            <a:ext cx="163195" cy="166370"/>
          </a:xfrm>
          <a:custGeom>
            <a:avLst/>
            <a:gdLst/>
            <a:ahLst/>
            <a:cxnLst/>
            <a:rect l="l" t="t" r="r" b="b"/>
            <a:pathLst>
              <a:path w="163194" h="166370">
                <a:moveTo>
                  <a:pt x="163068" y="166115"/>
                </a:moveTo>
                <a:lnTo>
                  <a:pt x="161544" y="161543"/>
                </a:lnTo>
                <a:lnTo>
                  <a:pt x="0" y="0"/>
                </a:lnTo>
                <a:lnTo>
                  <a:pt x="1524" y="4571"/>
                </a:lnTo>
                <a:lnTo>
                  <a:pt x="163068" y="166115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1284986" y="3103879"/>
            <a:ext cx="167005" cy="169545"/>
          </a:xfrm>
          <a:custGeom>
            <a:avLst/>
            <a:gdLst/>
            <a:ahLst/>
            <a:cxnLst/>
            <a:rect l="l" t="t" r="r" b="b"/>
            <a:pathLst>
              <a:path w="167005" h="169545">
                <a:moveTo>
                  <a:pt x="166877" y="169164"/>
                </a:moveTo>
                <a:lnTo>
                  <a:pt x="161544" y="161544"/>
                </a:lnTo>
                <a:lnTo>
                  <a:pt x="0" y="0"/>
                </a:lnTo>
                <a:lnTo>
                  <a:pt x="5333" y="7620"/>
                </a:lnTo>
                <a:lnTo>
                  <a:pt x="166877" y="16916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1284986" y="3103879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D8D8D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1284986" y="3103879"/>
            <a:ext cx="165100" cy="165735"/>
          </a:xfrm>
          <a:custGeom>
            <a:avLst/>
            <a:gdLst/>
            <a:ahLst/>
            <a:cxnLst/>
            <a:rect l="l" t="t" r="r" b="b"/>
            <a:pathLst>
              <a:path w="165100" h="165735">
                <a:moveTo>
                  <a:pt x="164591" y="165354"/>
                </a:moveTo>
                <a:lnTo>
                  <a:pt x="161544" y="161544"/>
                </a:lnTo>
                <a:lnTo>
                  <a:pt x="0" y="0"/>
                </a:lnTo>
                <a:lnTo>
                  <a:pt x="3047" y="3810"/>
                </a:lnTo>
                <a:lnTo>
                  <a:pt x="164591" y="165354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1288033" y="3107689"/>
            <a:ext cx="163830" cy="165735"/>
          </a:xfrm>
          <a:custGeom>
            <a:avLst/>
            <a:gdLst/>
            <a:ahLst/>
            <a:cxnLst/>
            <a:rect l="l" t="t" r="r" b="b"/>
            <a:pathLst>
              <a:path w="163830" h="165735">
                <a:moveTo>
                  <a:pt x="163830" y="165354"/>
                </a:moveTo>
                <a:lnTo>
                  <a:pt x="161544" y="161544"/>
                </a:lnTo>
                <a:lnTo>
                  <a:pt x="0" y="0"/>
                </a:lnTo>
                <a:lnTo>
                  <a:pt x="2286" y="3810"/>
                </a:lnTo>
                <a:lnTo>
                  <a:pt x="163830" y="165354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1290319" y="3111500"/>
            <a:ext cx="167005" cy="169545"/>
          </a:xfrm>
          <a:custGeom>
            <a:avLst/>
            <a:gdLst/>
            <a:ahLst/>
            <a:cxnLst/>
            <a:rect l="l" t="t" r="r" b="b"/>
            <a:pathLst>
              <a:path w="167005" h="169545">
                <a:moveTo>
                  <a:pt x="166878" y="169163"/>
                </a:moveTo>
                <a:lnTo>
                  <a:pt x="161544" y="161544"/>
                </a:lnTo>
                <a:lnTo>
                  <a:pt x="0" y="0"/>
                </a:lnTo>
                <a:lnTo>
                  <a:pt x="5334" y="7620"/>
                </a:lnTo>
                <a:lnTo>
                  <a:pt x="166878" y="169163"/>
                </a:lnTo>
                <a:close/>
              </a:path>
            </a:pathLst>
          </a:custGeom>
          <a:solidFill>
            <a:srgbClr val="D4D4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1290319" y="311150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D4D4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1295653" y="3119120"/>
            <a:ext cx="167640" cy="168910"/>
          </a:xfrm>
          <a:custGeom>
            <a:avLst/>
            <a:gdLst/>
            <a:ahLst/>
            <a:cxnLst/>
            <a:rect l="l" t="t" r="r" b="b"/>
            <a:pathLst>
              <a:path w="167640" h="168910">
                <a:moveTo>
                  <a:pt x="167639" y="168401"/>
                </a:moveTo>
                <a:lnTo>
                  <a:pt x="161544" y="161543"/>
                </a:lnTo>
                <a:lnTo>
                  <a:pt x="0" y="0"/>
                </a:lnTo>
                <a:lnTo>
                  <a:pt x="6095" y="6857"/>
                </a:lnTo>
                <a:lnTo>
                  <a:pt x="167639" y="168401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1295653" y="3119120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D0D0D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2934716" y="2591054"/>
            <a:ext cx="169545" cy="167640"/>
          </a:xfrm>
          <a:custGeom>
            <a:avLst/>
            <a:gdLst/>
            <a:ahLst/>
            <a:cxnLst/>
            <a:rect l="l" t="t" r="r" b="b"/>
            <a:pathLst>
              <a:path w="169544" h="167639">
                <a:moveTo>
                  <a:pt x="169163" y="167639"/>
                </a:moveTo>
                <a:lnTo>
                  <a:pt x="6858" y="6095"/>
                </a:lnTo>
                <a:lnTo>
                  <a:pt x="0" y="0"/>
                </a:lnTo>
                <a:lnTo>
                  <a:pt x="161544" y="161544"/>
                </a:lnTo>
                <a:lnTo>
                  <a:pt x="169163" y="167639"/>
                </a:lnTo>
                <a:close/>
              </a:path>
            </a:pathLst>
          </a:custGeom>
          <a:solidFill>
            <a:srgbClr val="CBCB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2941573" y="2597150"/>
            <a:ext cx="162560" cy="161925"/>
          </a:xfrm>
          <a:custGeom>
            <a:avLst/>
            <a:gdLst/>
            <a:ahLst/>
            <a:cxnLst/>
            <a:rect l="l" t="t" r="r" b="b"/>
            <a:pathLst>
              <a:path w="162560" h="161925">
                <a:moveTo>
                  <a:pt x="162305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CBCBC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2927095" y="2585720"/>
            <a:ext cx="169545" cy="167005"/>
          </a:xfrm>
          <a:custGeom>
            <a:avLst/>
            <a:gdLst/>
            <a:ahLst/>
            <a:cxnLst/>
            <a:rect l="l" t="t" r="r" b="b"/>
            <a:pathLst>
              <a:path w="169544" h="167005">
                <a:moveTo>
                  <a:pt x="169163" y="166878"/>
                </a:moveTo>
                <a:lnTo>
                  <a:pt x="7619" y="5334"/>
                </a:lnTo>
                <a:lnTo>
                  <a:pt x="0" y="0"/>
                </a:lnTo>
                <a:lnTo>
                  <a:pt x="162305" y="161544"/>
                </a:lnTo>
                <a:lnTo>
                  <a:pt x="169163" y="166878"/>
                </a:lnTo>
                <a:close/>
              </a:path>
            </a:pathLst>
          </a:custGeom>
          <a:solidFill>
            <a:srgbClr val="C6C6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2934716" y="2591054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C6C6C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2919476" y="2580385"/>
            <a:ext cx="170180" cy="167005"/>
          </a:xfrm>
          <a:custGeom>
            <a:avLst/>
            <a:gdLst/>
            <a:ahLst/>
            <a:cxnLst/>
            <a:rect l="l" t="t" r="r" b="b"/>
            <a:pathLst>
              <a:path w="170180" h="167005">
                <a:moveTo>
                  <a:pt x="169925" y="166878"/>
                </a:moveTo>
                <a:lnTo>
                  <a:pt x="7620" y="5334"/>
                </a:lnTo>
                <a:lnTo>
                  <a:pt x="0" y="0"/>
                </a:lnTo>
                <a:lnTo>
                  <a:pt x="161544" y="161544"/>
                </a:lnTo>
                <a:lnTo>
                  <a:pt x="169925" y="166878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2927095" y="2585720"/>
            <a:ext cx="162560" cy="161925"/>
          </a:xfrm>
          <a:custGeom>
            <a:avLst/>
            <a:gdLst/>
            <a:ahLst/>
            <a:cxnLst/>
            <a:rect l="l" t="t" r="r" b="b"/>
            <a:pathLst>
              <a:path w="162560" h="161925">
                <a:moveTo>
                  <a:pt x="162305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C1C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2923285" y="2583433"/>
            <a:ext cx="166370" cy="163830"/>
          </a:xfrm>
          <a:custGeom>
            <a:avLst/>
            <a:gdLst/>
            <a:ahLst/>
            <a:cxnLst/>
            <a:rect l="l" t="t" r="r" b="b"/>
            <a:pathLst>
              <a:path w="166369" h="163830">
                <a:moveTo>
                  <a:pt x="166115" y="163830"/>
                </a:moveTo>
                <a:lnTo>
                  <a:pt x="3810" y="2286"/>
                </a:lnTo>
                <a:lnTo>
                  <a:pt x="0" y="0"/>
                </a:lnTo>
                <a:lnTo>
                  <a:pt x="161543" y="161544"/>
                </a:lnTo>
                <a:lnTo>
                  <a:pt x="166115" y="16383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2919476" y="2580385"/>
            <a:ext cx="165735" cy="165100"/>
          </a:xfrm>
          <a:custGeom>
            <a:avLst/>
            <a:gdLst/>
            <a:ahLst/>
            <a:cxnLst/>
            <a:rect l="l" t="t" r="r" b="b"/>
            <a:pathLst>
              <a:path w="165735" h="165100">
                <a:moveTo>
                  <a:pt x="165353" y="164592"/>
                </a:moveTo>
                <a:lnTo>
                  <a:pt x="3810" y="3048"/>
                </a:lnTo>
                <a:lnTo>
                  <a:pt x="0" y="0"/>
                </a:lnTo>
                <a:lnTo>
                  <a:pt x="161544" y="161544"/>
                </a:lnTo>
                <a:lnTo>
                  <a:pt x="165353" y="16459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2911094" y="2576576"/>
            <a:ext cx="170180" cy="165735"/>
          </a:xfrm>
          <a:custGeom>
            <a:avLst/>
            <a:gdLst/>
            <a:ahLst/>
            <a:cxnLst/>
            <a:rect l="l" t="t" r="r" b="b"/>
            <a:pathLst>
              <a:path w="170180" h="165735">
                <a:moveTo>
                  <a:pt x="169925" y="165353"/>
                </a:moveTo>
                <a:lnTo>
                  <a:pt x="8381" y="3809"/>
                </a:lnTo>
                <a:lnTo>
                  <a:pt x="0" y="0"/>
                </a:lnTo>
                <a:lnTo>
                  <a:pt x="161543" y="161543"/>
                </a:lnTo>
                <a:lnTo>
                  <a:pt x="169925" y="165353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2919476" y="2580385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BBBB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2914904" y="2578861"/>
            <a:ext cx="166370" cy="163195"/>
          </a:xfrm>
          <a:custGeom>
            <a:avLst/>
            <a:gdLst/>
            <a:ahLst/>
            <a:cxnLst/>
            <a:rect l="l" t="t" r="r" b="b"/>
            <a:pathLst>
              <a:path w="166369" h="163194">
                <a:moveTo>
                  <a:pt x="166116" y="163068"/>
                </a:moveTo>
                <a:lnTo>
                  <a:pt x="4572" y="1524"/>
                </a:lnTo>
                <a:lnTo>
                  <a:pt x="0" y="0"/>
                </a:lnTo>
                <a:lnTo>
                  <a:pt x="161544" y="161544"/>
                </a:lnTo>
                <a:lnTo>
                  <a:pt x="166116" y="163068"/>
                </a:lnTo>
                <a:close/>
              </a:path>
            </a:pathLst>
          </a:custGeom>
          <a:solidFill>
            <a:srgbClr val="BBBB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2911094" y="2576576"/>
            <a:ext cx="165735" cy="163830"/>
          </a:xfrm>
          <a:custGeom>
            <a:avLst/>
            <a:gdLst/>
            <a:ahLst/>
            <a:cxnLst/>
            <a:rect l="l" t="t" r="r" b="b"/>
            <a:pathLst>
              <a:path w="165735" h="163830">
                <a:moveTo>
                  <a:pt x="165353" y="163829"/>
                </a:moveTo>
                <a:lnTo>
                  <a:pt x="3809" y="2285"/>
                </a:lnTo>
                <a:lnTo>
                  <a:pt x="0" y="0"/>
                </a:lnTo>
                <a:lnTo>
                  <a:pt x="161543" y="161543"/>
                </a:lnTo>
                <a:lnTo>
                  <a:pt x="165353" y="163829"/>
                </a:lnTo>
                <a:close/>
              </a:path>
            </a:pathLst>
          </a:custGeom>
          <a:solidFill>
            <a:srgbClr val="B7B7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2901950" y="2573527"/>
            <a:ext cx="170815" cy="165100"/>
          </a:xfrm>
          <a:custGeom>
            <a:avLst/>
            <a:gdLst/>
            <a:ahLst/>
            <a:cxnLst/>
            <a:rect l="l" t="t" r="r" b="b"/>
            <a:pathLst>
              <a:path w="170814" h="165100">
                <a:moveTo>
                  <a:pt x="170687" y="164591"/>
                </a:moveTo>
                <a:lnTo>
                  <a:pt x="9144" y="3047"/>
                </a:lnTo>
                <a:lnTo>
                  <a:pt x="0" y="0"/>
                </a:lnTo>
                <a:lnTo>
                  <a:pt x="161544" y="161544"/>
                </a:lnTo>
                <a:lnTo>
                  <a:pt x="170687" y="164591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2911094" y="2576576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3"/>
                </a:moveTo>
                <a:lnTo>
                  <a:pt x="0" y="0"/>
                </a:lnTo>
              </a:path>
            </a:pathLst>
          </a:custGeom>
          <a:ln w="3175">
            <a:solidFill>
              <a:srgbClr val="B4B4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2908045" y="2575051"/>
            <a:ext cx="165100" cy="163195"/>
          </a:xfrm>
          <a:custGeom>
            <a:avLst/>
            <a:gdLst/>
            <a:ahLst/>
            <a:cxnLst/>
            <a:rect l="l" t="t" r="r" b="b"/>
            <a:pathLst>
              <a:path w="165100" h="163194">
                <a:moveTo>
                  <a:pt x="164591" y="163067"/>
                </a:moveTo>
                <a:lnTo>
                  <a:pt x="3048" y="1523"/>
                </a:lnTo>
                <a:lnTo>
                  <a:pt x="0" y="0"/>
                </a:lnTo>
                <a:lnTo>
                  <a:pt x="161543" y="162305"/>
                </a:lnTo>
                <a:lnTo>
                  <a:pt x="164591" y="163067"/>
                </a:lnTo>
                <a:close/>
              </a:path>
            </a:pathLst>
          </a:custGeom>
          <a:solidFill>
            <a:srgbClr val="B4B4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2904998" y="2574289"/>
            <a:ext cx="165100" cy="163195"/>
          </a:xfrm>
          <a:custGeom>
            <a:avLst/>
            <a:gdLst/>
            <a:ahLst/>
            <a:cxnLst/>
            <a:rect l="l" t="t" r="r" b="b"/>
            <a:pathLst>
              <a:path w="165100" h="163194">
                <a:moveTo>
                  <a:pt x="164591" y="163068"/>
                </a:moveTo>
                <a:lnTo>
                  <a:pt x="3048" y="762"/>
                </a:lnTo>
                <a:lnTo>
                  <a:pt x="0" y="0"/>
                </a:lnTo>
                <a:lnTo>
                  <a:pt x="161543" y="161544"/>
                </a:lnTo>
                <a:lnTo>
                  <a:pt x="164591" y="163068"/>
                </a:lnTo>
                <a:close/>
              </a:path>
            </a:pathLst>
          </a:custGeom>
          <a:solidFill>
            <a:srgbClr val="B1B1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2901950" y="2573527"/>
            <a:ext cx="165100" cy="162560"/>
          </a:xfrm>
          <a:custGeom>
            <a:avLst/>
            <a:gdLst/>
            <a:ahLst/>
            <a:cxnLst/>
            <a:rect l="l" t="t" r="r" b="b"/>
            <a:pathLst>
              <a:path w="165100" h="162560">
                <a:moveTo>
                  <a:pt x="164591" y="162305"/>
                </a:moveTo>
                <a:lnTo>
                  <a:pt x="3048" y="761"/>
                </a:lnTo>
                <a:lnTo>
                  <a:pt x="0" y="0"/>
                </a:lnTo>
                <a:lnTo>
                  <a:pt x="161544" y="161544"/>
                </a:lnTo>
                <a:lnTo>
                  <a:pt x="164591" y="162305"/>
                </a:lnTo>
                <a:close/>
              </a:path>
            </a:pathLst>
          </a:custGeom>
          <a:solidFill>
            <a:srgbClr val="AFAF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2892805" y="2570479"/>
            <a:ext cx="170815" cy="165100"/>
          </a:xfrm>
          <a:custGeom>
            <a:avLst/>
            <a:gdLst/>
            <a:ahLst/>
            <a:cxnLst/>
            <a:rect l="l" t="t" r="r" b="b"/>
            <a:pathLst>
              <a:path w="170814" h="165100">
                <a:moveTo>
                  <a:pt x="170688" y="164592"/>
                </a:moveTo>
                <a:lnTo>
                  <a:pt x="9144" y="3047"/>
                </a:lnTo>
                <a:lnTo>
                  <a:pt x="0" y="0"/>
                </a:lnTo>
                <a:lnTo>
                  <a:pt x="161544" y="162306"/>
                </a:lnTo>
                <a:lnTo>
                  <a:pt x="170688" y="164592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2901950" y="2573527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4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ADADA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2899664" y="2572766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30" h="162560">
                <a:moveTo>
                  <a:pt x="163830" y="162306"/>
                </a:moveTo>
                <a:lnTo>
                  <a:pt x="2286" y="761"/>
                </a:lnTo>
                <a:lnTo>
                  <a:pt x="0" y="0"/>
                </a:lnTo>
                <a:lnTo>
                  <a:pt x="161544" y="161544"/>
                </a:lnTo>
                <a:lnTo>
                  <a:pt x="163830" y="162306"/>
                </a:lnTo>
                <a:close/>
              </a:path>
            </a:pathLst>
          </a:custGeom>
          <a:solidFill>
            <a:srgbClr val="ADAD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2897377" y="2572004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30" h="162560">
                <a:moveTo>
                  <a:pt x="163830" y="162306"/>
                </a:moveTo>
                <a:lnTo>
                  <a:pt x="2286" y="762"/>
                </a:lnTo>
                <a:lnTo>
                  <a:pt x="0" y="0"/>
                </a:lnTo>
                <a:lnTo>
                  <a:pt x="161544" y="161544"/>
                </a:lnTo>
                <a:lnTo>
                  <a:pt x="163830" y="162306"/>
                </a:lnTo>
                <a:close/>
              </a:path>
            </a:pathLst>
          </a:custGeom>
          <a:solidFill>
            <a:srgbClr val="ABAB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2895092" y="2571242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30" h="162560">
                <a:moveTo>
                  <a:pt x="163830" y="162306"/>
                </a:moveTo>
                <a:lnTo>
                  <a:pt x="2286" y="762"/>
                </a:lnTo>
                <a:lnTo>
                  <a:pt x="0" y="0"/>
                </a:lnTo>
                <a:lnTo>
                  <a:pt x="161544" y="161544"/>
                </a:lnTo>
                <a:lnTo>
                  <a:pt x="163830" y="162306"/>
                </a:lnTo>
                <a:close/>
              </a:path>
            </a:pathLst>
          </a:custGeom>
          <a:solidFill>
            <a:srgbClr val="A9A9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2892805" y="2570479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30" h="162560">
                <a:moveTo>
                  <a:pt x="163830" y="162306"/>
                </a:moveTo>
                <a:lnTo>
                  <a:pt x="2286" y="762"/>
                </a:lnTo>
                <a:lnTo>
                  <a:pt x="0" y="0"/>
                </a:lnTo>
                <a:lnTo>
                  <a:pt x="161544" y="162306"/>
                </a:lnTo>
                <a:lnTo>
                  <a:pt x="163830" y="162306"/>
                </a:lnTo>
                <a:close/>
              </a:path>
            </a:pathLst>
          </a:custGeom>
          <a:solidFill>
            <a:srgbClr val="A7A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2882900" y="2568955"/>
            <a:ext cx="171450" cy="163830"/>
          </a:xfrm>
          <a:custGeom>
            <a:avLst/>
            <a:gdLst/>
            <a:ahLst/>
            <a:cxnLst/>
            <a:rect l="l" t="t" r="r" b="b"/>
            <a:pathLst>
              <a:path w="171450" h="163830">
                <a:moveTo>
                  <a:pt x="171450" y="163830"/>
                </a:moveTo>
                <a:lnTo>
                  <a:pt x="9905" y="1524"/>
                </a:lnTo>
                <a:lnTo>
                  <a:pt x="0" y="0"/>
                </a:lnTo>
                <a:lnTo>
                  <a:pt x="161544" y="162306"/>
                </a:lnTo>
                <a:lnTo>
                  <a:pt x="171450" y="16383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2892805" y="2570479"/>
            <a:ext cx="161925" cy="162560"/>
          </a:xfrm>
          <a:custGeom>
            <a:avLst/>
            <a:gdLst/>
            <a:ahLst/>
            <a:cxnLst/>
            <a:rect l="l" t="t" r="r" b="b"/>
            <a:pathLst>
              <a:path w="161925" h="162560">
                <a:moveTo>
                  <a:pt x="161544" y="162306"/>
                </a:moveTo>
                <a:lnTo>
                  <a:pt x="0" y="0"/>
                </a:lnTo>
              </a:path>
            </a:pathLst>
          </a:custGeom>
          <a:ln w="31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2890520" y="2570479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30" h="162560">
                <a:moveTo>
                  <a:pt x="163829" y="162306"/>
                </a:moveTo>
                <a:lnTo>
                  <a:pt x="2285" y="0"/>
                </a:lnTo>
                <a:lnTo>
                  <a:pt x="0" y="0"/>
                </a:lnTo>
                <a:lnTo>
                  <a:pt x="161543" y="161544"/>
                </a:lnTo>
                <a:lnTo>
                  <a:pt x="163829" y="162306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2888995" y="2570479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4" h="161925">
                <a:moveTo>
                  <a:pt x="163067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3" y="161544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2886710" y="2569717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30" h="162560">
                <a:moveTo>
                  <a:pt x="163829" y="162306"/>
                </a:moveTo>
                <a:lnTo>
                  <a:pt x="2286" y="762"/>
                </a:lnTo>
                <a:lnTo>
                  <a:pt x="0" y="0"/>
                </a:lnTo>
                <a:lnTo>
                  <a:pt x="161543" y="161544"/>
                </a:lnTo>
                <a:lnTo>
                  <a:pt x="163829" y="162306"/>
                </a:lnTo>
                <a:close/>
              </a:path>
            </a:pathLst>
          </a:custGeom>
          <a:solidFill>
            <a:srgbClr val="A3A3A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2884423" y="2569717"/>
            <a:ext cx="163830" cy="161925"/>
          </a:xfrm>
          <a:custGeom>
            <a:avLst/>
            <a:gdLst/>
            <a:ahLst/>
            <a:cxnLst/>
            <a:rect l="l" t="t" r="r" b="b"/>
            <a:pathLst>
              <a:path w="163830" h="161925">
                <a:moveTo>
                  <a:pt x="163829" y="161544"/>
                </a:moveTo>
                <a:lnTo>
                  <a:pt x="2286" y="0"/>
                </a:lnTo>
                <a:lnTo>
                  <a:pt x="0" y="0"/>
                </a:lnTo>
                <a:lnTo>
                  <a:pt x="162305" y="161544"/>
                </a:lnTo>
                <a:lnTo>
                  <a:pt x="163829" y="161544"/>
                </a:lnTo>
                <a:close/>
              </a:path>
            </a:pathLst>
          </a:custGeom>
          <a:solidFill>
            <a:srgbClr val="A1A1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2882900" y="2568955"/>
            <a:ext cx="163830" cy="162560"/>
          </a:xfrm>
          <a:custGeom>
            <a:avLst/>
            <a:gdLst/>
            <a:ahLst/>
            <a:cxnLst/>
            <a:rect l="l" t="t" r="r" b="b"/>
            <a:pathLst>
              <a:path w="163830" h="162560">
                <a:moveTo>
                  <a:pt x="163829" y="162306"/>
                </a:moveTo>
                <a:lnTo>
                  <a:pt x="1524" y="762"/>
                </a:lnTo>
                <a:lnTo>
                  <a:pt x="0" y="0"/>
                </a:lnTo>
                <a:lnTo>
                  <a:pt x="161544" y="162306"/>
                </a:lnTo>
                <a:lnTo>
                  <a:pt x="163829" y="162306"/>
                </a:lnTo>
                <a:close/>
              </a:path>
            </a:pathLst>
          </a:custGeom>
          <a:solidFill>
            <a:srgbClr val="A0A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2872994" y="2568955"/>
            <a:ext cx="171450" cy="162560"/>
          </a:xfrm>
          <a:custGeom>
            <a:avLst/>
            <a:gdLst/>
            <a:ahLst/>
            <a:cxnLst/>
            <a:rect l="l" t="t" r="r" b="b"/>
            <a:pathLst>
              <a:path w="171450" h="162560">
                <a:moveTo>
                  <a:pt x="171450" y="162306"/>
                </a:moveTo>
                <a:lnTo>
                  <a:pt x="9905" y="0"/>
                </a:lnTo>
                <a:lnTo>
                  <a:pt x="0" y="0"/>
                </a:lnTo>
                <a:lnTo>
                  <a:pt x="161543" y="161544"/>
                </a:lnTo>
                <a:lnTo>
                  <a:pt x="171450" y="162306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2882900" y="2568955"/>
            <a:ext cx="161925" cy="162560"/>
          </a:xfrm>
          <a:custGeom>
            <a:avLst/>
            <a:gdLst/>
            <a:ahLst/>
            <a:cxnLst/>
            <a:rect l="l" t="t" r="r" b="b"/>
            <a:pathLst>
              <a:path w="161925" h="162560">
                <a:moveTo>
                  <a:pt x="161544" y="162306"/>
                </a:moveTo>
                <a:lnTo>
                  <a:pt x="0" y="0"/>
                </a:lnTo>
              </a:path>
            </a:pathLst>
          </a:custGeom>
          <a:ln w="3175">
            <a:solidFill>
              <a:srgbClr val="9F9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object 494"/>
          <p:cNvSpPr/>
          <p:nvPr/>
        </p:nvSpPr>
        <p:spPr>
          <a:xfrm>
            <a:off x="2881376" y="2568955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2306"/>
                </a:moveTo>
                <a:lnTo>
                  <a:pt x="1524" y="0"/>
                </a:lnTo>
                <a:lnTo>
                  <a:pt x="0" y="0"/>
                </a:lnTo>
                <a:lnTo>
                  <a:pt x="161544" y="162306"/>
                </a:lnTo>
                <a:lnTo>
                  <a:pt x="163068" y="162306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2879851" y="2568955"/>
            <a:ext cx="163195" cy="162560"/>
          </a:xfrm>
          <a:custGeom>
            <a:avLst/>
            <a:gdLst/>
            <a:ahLst/>
            <a:cxnLst/>
            <a:rect l="l" t="t" r="r" b="b"/>
            <a:pathLst>
              <a:path w="163194" h="162560">
                <a:moveTo>
                  <a:pt x="163068" y="162306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4"/>
                </a:lnTo>
                <a:lnTo>
                  <a:pt x="163068" y="162306"/>
                </a:lnTo>
                <a:close/>
              </a:path>
            </a:pathLst>
          </a:custGeom>
          <a:solidFill>
            <a:srgbClr val="9D9D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2877566" y="2568955"/>
            <a:ext cx="163830" cy="161925"/>
          </a:xfrm>
          <a:custGeom>
            <a:avLst/>
            <a:gdLst/>
            <a:ahLst/>
            <a:cxnLst/>
            <a:rect l="l" t="t" r="r" b="b"/>
            <a:pathLst>
              <a:path w="163830" h="161925">
                <a:moveTo>
                  <a:pt x="163830" y="161544"/>
                </a:moveTo>
                <a:lnTo>
                  <a:pt x="2286" y="0"/>
                </a:lnTo>
                <a:lnTo>
                  <a:pt x="0" y="0"/>
                </a:lnTo>
                <a:lnTo>
                  <a:pt x="161544" y="161544"/>
                </a:lnTo>
                <a:lnTo>
                  <a:pt x="163830" y="161544"/>
                </a:lnTo>
                <a:close/>
              </a:path>
            </a:pathLst>
          </a:custGeom>
          <a:solidFill>
            <a:srgbClr val="9C9C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2876042" y="2568955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4" h="161925">
                <a:moveTo>
                  <a:pt x="163068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4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9B9B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2874517" y="2568955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4" h="161925">
                <a:moveTo>
                  <a:pt x="163068" y="161544"/>
                </a:moveTo>
                <a:lnTo>
                  <a:pt x="1524" y="0"/>
                </a:lnTo>
                <a:lnTo>
                  <a:pt x="0" y="0"/>
                </a:lnTo>
                <a:lnTo>
                  <a:pt x="161544" y="161544"/>
                </a:lnTo>
                <a:lnTo>
                  <a:pt x="163068" y="161544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object 499"/>
          <p:cNvSpPr/>
          <p:nvPr/>
        </p:nvSpPr>
        <p:spPr>
          <a:xfrm>
            <a:off x="2872994" y="2568955"/>
            <a:ext cx="163195" cy="161925"/>
          </a:xfrm>
          <a:custGeom>
            <a:avLst/>
            <a:gdLst/>
            <a:ahLst/>
            <a:cxnLst/>
            <a:rect l="l" t="t" r="r" b="b"/>
            <a:pathLst>
              <a:path w="163194" h="161925">
                <a:moveTo>
                  <a:pt x="163067" y="161544"/>
                </a:moveTo>
                <a:lnTo>
                  <a:pt x="1523" y="0"/>
                </a:lnTo>
                <a:lnTo>
                  <a:pt x="0" y="0"/>
                </a:lnTo>
                <a:lnTo>
                  <a:pt x="161543" y="161544"/>
                </a:lnTo>
                <a:lnTo>
                  <a:pt x="163067" y="16154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1371091" y="2568955"/>
            <a:ext cx="1663700" cy="161925"/>
          </a:xfrm>
          <a:custGeom>
            <a:avLst/>
            <a:gdLst/>
            <a:ahLst/>
            <a:cxnLst/>
            <a:rect l="l" t="t" r="r" b="b"/>
            <a:pathLst>
              <a:path w="1663700" h="161925">
                <a:moveTo>
                  <a:pt x="1663445" y="161544"/>
                </a:moveTo>
                <a:lnTo>
                  <a:pt x="1501902" y="0"/>
                </a:lnTo>
                <a:lnTo>
                  <a:pt x="0" y="0"/>
                </a:lnTo>
                <a:lnTo>
                  <a:pt x="161544" y="161544"/>
                </a:lnTo>
                <a:lnTo>
                  <a:pt x="1663445" y="161544"/>
                </a:lnTo>
                <a:close/>
              </a:path>
            </a:pathLst>
          </a:custGeom>
          <a:solidFill>
            <a:srgbClr val="9898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2872994" y="2568955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161543" y="161544"/>
                </a:moveTo>
                <a:lnTo>
                  <a:pt x="0" y="0"/>
                </a:lnTo>
              </a:path>
            </a:pathLst>
          </a:custGeom>
          <a:ln w="3175">
            <a:solidFill>
              <a:srgbClr val="98989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1435100" y="2730500"/>
            <a:ext cx="1696973" cy="5859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object 503"/>
          <p:cNvSpPr txBox="1"/>
          <p:nvPr/>
        </p:nvSpPr>
        <p:spPr>
          <a:xfrm>
            <a:off x="1566417" y="2790697"/>
            <a:ext cx="14351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spc="-5" dirty="0">
                <a:latin typeface="Arial"/>
                <a:cs typeface="Arial"/>
              </a:rPr>
              <a:t>Descriptive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Modeling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4" name="object 504"/>
          <p:cNvSpPr/>
          <p:nvPr/>
        </p:nvSpPr>
        <p:spPr>
          <a:xfrm>
            <a:off x="3114548" y="3019298"/>
            <a:ext cx="496824" cy="524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3114548" y="3019298"/>
            <a:ext cx="497205" cy="524510"/>
          </a:xfrm>
          <a:custGeom>
            <a:avLst/>
            <a:gdLst/>
            <a:ahLst/>
            <a:cxnLst/>
            <a:rect l="l" t="t" r="r" b="b"/>
            <a:pathLst>
              <a:path w="497204" h="524510">
                <a:moveTo>
                  <a:pt x="357377" y="524255"/>
                </a:moveTo>
                <a:lnTo>
                  <a:pt x="496824" y="366522"/>
                </a:lnTo>
                <a:lnTo>
                  <a:pt x="430529" y="366522"/>
                </a:lnTo>
                <a:lnTo>
                  <a:pt x="430529" y="301751"/>
                </a:lnTo>
                <a:lnTo>
                  <a:pt x="427101" y="247452"/>
                </a:lnTo>
                <a:lnTo>
                  <a:pt x="417213" y="196370"/>
                </a:lnTo>
                <a:lnTo>
                  <a:pt x="401461" y="149351"/>
                </a:lnTo>
                <a:lnTo>
                  <a:pt x="380440" y="107244"/>
                </a:lnTo>
                <a:lnTo>
                  <a:pt x="354748" y="70894"/>
                </a:lnTo>
                <a:lnTo>
                  <a:pt x="324978" y="41147"/>
                </a:lnTo>
                <a:lnTo>
                  <a:pt x="291728" y="18852"/>
                </a:lnTo>
                <a:lnTo>
                  <a:pt x="255594" y="4854"/>
                </a:lnTo>
                <a:lnTo>
                  <a:pt x="217169" y="0"/>
                </a:lnTo>
                <a:lnTo>
                  <a:pt x="0" y="0"/>
                </a:lnTo>
                <a:lnTo>
                  <a:pt x="0" y="157734"/>
                </a:lnTo>
                <a:lnTo>
                  <a:pt x="217169" y="157734"/>
                </a:lnTo>
                <a:lnTo>
                  <a:pt x="243399" y="168985"/>
                </a:lnTo>
                <a:lnTo>
                  <a:pt x="264699" y="199739"/>
                </a:lnTo>
                <a:lnTo>
                  <a:pt x="278999" y="245494"/>
                </a:lnTo>
                <a:lnTo>
                  <a:pt x="284225" y="301751"/>
                </a:lnTo>
                <a:lnTo>
                  <a:pt x="284225" y="366522"/>
                </a:lnTo>
                <a:lnTo>
                  <a:pt x="217169" y="366522"/>
                </a:lnTo>
                <a:lnTo>
                  <a:pt x="357377" y="524255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4894579" y="3983228"/>
            <a:ext cx="496824" cy="52349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4894579" y="3983228"/>
            <a:ext cx="497205" cy="523875"/>
          </a:xfrm>
          <a:custGeom>
            <a:avLst/>
            <a:gdLst/>
            <a:ahLst/>
            <a:cxnLst/>
            <a:rect l="l" t="t" r="r" b="b"/>
            <a:pathLst>
              <a:path w="497204" h="523875">
                <a:moveTo>
                  <a:pt x="356616" y="523494"/>
                </a:moveTo>
                <a:lnTo>
                  <a:pt x="496824" y="365760"/>
                </a:lnTo>
                <a:lnTo>
                  <a:pt x="429768" y="365760"/>
                </a:lnTo>
                <a:lnTo>
                  <a:pt x="429768" y="300989"/>
                </a:lnTo>
                <a:lnTo>
                  <a:pt x="426340" y="246917"/>
                </a:lnTo>
                <a:lnTo>
                  <a:pt x="416459" y="196011"/>
                </a:lnTo>
                <a:lnTo>
                  <a:pt x="400727" y="149126"/>
                </a:lnTo>
                <a:lnTo>
                  <a:pt x="379745" y="107113"/>
                </a:lnTo>
                <a:lnTo>
                  <a:pt x="354116" y="70827"/>
                </a:lnTo>
                <a:lnTo>
                  <a:pt x="324442" y="41119"/>
                </a:lnTo>
                <a:lnTo>
                  <a:pt x="291325" y="18844"/>
                </a:lnTo>
                <a:lnTo>
                  <a:pt x="255367" y="4853"/>
                </a:lnTo>
                <a:lnTo>
                  <a:pt x="217170" y="0"/>
                </a:lnTo>
                <a:lnTo>
                  <a:pt x="0" y="0"/>
                </a:lnTo>
                <a:lnTo>
                  <a:pt x="0" y="157734"/>
                </a:lnTo>
                <a:lnTo>
                  <a:pt x="217170" y="157734"/>
                </a:lnTo>
                <a:lnTo>
                  <a:pt x="242958" y="168973"/>
                </a:lnTo>
                <a:lnTo>
                  <a:pt x="264033" y="199644"/>
                </a:lnTo>
                <a:lnTo>
                  <a:pt x="278249" y="245173"/>
                </a:lnTo>
                <a:lnTo>
                  <a:pt x="283464" y="300989"/>
                </a:lnTo>
                <a:lnTo>
                  <a:pt x="283464" y="365760"/>
                </a:lnTo>
                <a:lnTo>
                  <a:pt x="217170" y="365760"/>
                </a:lnTo>
                <a:lnTo>
                  <a:pt x="356616" y="523494"/>
                </a:lnTo>
                <a:close/>
              </a:path>
            </a:pathLst>
          </a:custGeom>
          <a:ln w="9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object 50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09" name="object 50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385823"/>
            <a:ext cx="8070850" cy="2599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Descriptive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Modeling</a:t>
            </a:r>
            <a:endParaRPr sz="2800">
              <a:latin typeface="Arial"/>
              <a:cs typeface="Arial"/>
            </a:endParaRPr>
          </a:p>
          <a:p>
            <a:pPr marL="753745" marR="5080" lvl="1" indent="-283845" algn="just">
              <a:lnSpc>
                <a:spcPts val="2410"/>
              </a:lnSpc>
              <a:spcBef>
                <a:spcPts val="1420"/>
              </a:spcBef>
              <a:buFont typeface="Arial"/>
              <a:buChar char="–"/>
              <a:tabLst>
                <a:tab pos="754380" algn="l"/>
              </a:tabLst>
            </a:pPr>
            <a:r>
              <a:rPr sz="2400" b="1" spc="-5" dirty="0">
                <a:latin typeface="Arial"/>
                <a:cs typeface="Arial"/>
              </a:rPr>
              <a:t>Descriptive Modeling </a:t>
            </a:r>
            <a:r>
              <a:rPr sz="2400" spc="-5" dirty="0">
                <a:latin typeface="Arial"/>
                <a:cs typeface="Arial"/>
              </a:rPr>
              <a:t>is a High level model  describing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process based on business  requirements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is easily communicated across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organization.</a:t>
            </a:r>
            <a:endParaRPr sz="2400">
              <a:latin typeface="Arial"/>
              <a:cs typeface="Arial"/>
            </a:endParaRPr>
          </a:p>
          <a:p>
            <a:pPr marL="753745" marR="5715" lvl="1" indent="-283845" algn="just">
              <a:lnSpc>
                <a:spcPts val="2410"/>
              </a:lnSpc>
              <a:spcBef>
                <a:spcPts val="1140"/>
              </a:spcBef>
              <a:buChar char="–"/>
              <a:tabLst>
                <a:tab pos="75438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used </a:t>
            </a:r>
            <a:r>
              <a:rPr sz="2400" dirty="0">
                <a:latin typeface="Arial"/>
                <a:cs typeface="Arial"/>
              </a:rPr>
              <a:t>to specify visions </a:t>
            </a:r>
            <a:r>
              <a:rPr sz="2400" spc="-5" dirty="0">
                <a:latin typeface="Arial"/>
                <a:cs typeface="Arial"/>
              </a:rPr>
              <a:t>and goals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business and  associated </a:t>
            </a:r>
            <a:r>
              <a:rPr sz="2400" dirty="0">
                <a:latin typeface="Arial"/>
                <a:cs typeface="Arial"/>
              </a:rPr>
              <a:t>Key </a:t>
            </a:r>
            <a:r>
              <a:rPr sz="2400" spc="-5" dirty="0">
                <a:latin typeface="Arial"/>
                <a:cs typeface="Arial"/>
              </a:rPr>
              <a:t>Performance Indicators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(KPI).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309623"/>
            <a:ext cx="8070850" cy="3212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What is BPM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?</a:t>
            </a:r>
          </a:p>
          <a:p>
            <a:pPr marL="753745" marR="5080" lvl="1" indent="-283845" algn="just">
              <a:lnSpc>
                <a:spcPts val="2410"/>
              </a:lnSpc>
              <a:spcBef>
                <a:spcPts val="1420"/>
              </a:spcBef>
              <a:buFont typeface="Arial"/>
              <a:buChar char="–"/>
              <a:tabLst>
                <a:tab pos="754380" algn="l"/>
              </a:tabLst>
            </a:pPr>
            <a:r>
              <a:rPr sz="2400" b="1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usiness </a:t>
            </a: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rocess is defined </a:t>
            </a:r>
            <a:r>
              <a:rPr sz="2400" dirty="0">
                <a:latin typeface="Arial"/>
                <a:cs typeface="Arial"/>
              </a:rPr>
              <a:t>set of </a:t>
            </a:r>
            <a:r>
              <a:rPr sz="2400" spc="-5" dirty="0">
                <a:latin typeface="Arial"/>
                <a:cs typeface="Arial"/>
              </a:rPr>
              <a:t>business activities 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represent </a:t>
            </a:r>
            <a:r>
              <a:rPr sz="2400" dirty="0">
                <a:latin typeface="Arial"/>
                <a:cs typeface="Arial"/>
              </a:rPr>
              <a:t>the steps </a:t>
            </a:r>
            <a:r>
              <a:rPr sz="2400" spc="-5" dirty="0">
                <a:latin typeface="Arial"/>
                <a:cs typeface="Arial"/>
              </a:rPr>
              <a:t>required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achieve a  business objective.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includes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flow and use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information and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resources.</a:t>
            </a:r>
          </a:p>
          <a:p>
            <a:pPr marL="753745" marR="5080" lvl="1" indent="-283845" algn="just">
              <a:lnSpc>
                <a:spcPts val="2410"/>
              </a:lnSpc>
              <a:spcBef>
                <a:spcPts val="1140"/>
              </a:spcBef>
              <a:buFont typeface="Arial"/>
              <a:buChar char="–"/>
              <a:tabLst>
                <a:tab pos="754380" algn="l"/>
              </a:tabLst>
            </a:pPr>
            <a:r>
              <a:rPr sz="2400" b="1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usiness </a:t>
            </a: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rocess 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anagement, BPM is a systematic  approach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is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make an organization’s  workflow </a:t>
            </a:r>
            <a:r>
              <a:rPr sz="2400" dirty="0">
                <a:latin typeface="Arial"/>
                <a:cs typeface="Arial"/>
              </a:rPr>
              <a:t>effective, efficient </a:t>
            </a:r>
            <a:r>
              <a:rPr sz="2400" spc="-5" dirty="0">
                <a:latin typeface="Arial"/>
                <a:cs typeface="Arial"/>
              </a:rPr>
              <a:t>and responsive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changing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environment.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367029"/>
            <a:ext cx="332994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385823"/>
            <a:ext cx="8068309" cy="229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Analytical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Modeling</a:t>
            </a:r>
          </a:p>
          <a:p>
            <a:pPr marL="753745" marR="5080" lvl="1" indent="-283845">
              <a:lnSpc>
                <a:spcPts val="2410"/>
              </a:lnSpc>
              <a:spcBef>
                <a:spcPts val="1420"/>
              </a:spcBef>
              <a:buFont typeface="Arial"/>
              <a:buChar char="–"/>
              <a:tabLst>
                <a:tab pos="754380" algn="l"/>
              </a:tabLst>
            </a:pPr>
            <a:r>
              <a:rPr sz="2400" b="1" spc="-5" dirty="0">
                <a:latin typeface="Arial"/>
                <a:cs typeface="Arial"/>
              </a:rPr>
              <a:t>Analytical Modeling </a:t>
            </a:r>
            <a:r>
              <a:rPr sz="2400" spc="-5" dirty="0">
                <a:latin typeface="Arial"/>
                <a:cs typeface="Arial"/>
              </a:rPr>
              <a:t>is analytical and a more detailed  modeling, showing all pertinent activities and flow  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detail process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requirements.</a:t>
            </a:r>
            <a:endParaRPr sz="2400" dirty="0">
              <a:latin typeface="Arial"/>
              <a:cs typeface="Arial"/>
            </a:endParaRPr>
          </a:p>
          <a:p>
            <a:pPr marL="753745" marR="643890" lvl="1" indent="-283845">
              <a:lnSpc>
                <a:spcPts val="2410"/>
              </a:lnSpc>
              <a:spcBef>
                <a:spcPts val="1140"/>
              </a:spcBef>
              <a:buChar char="–"/>
              <a:tabLst>
                <a:tab pos="754380" algn="l"/>
              </a:tabLst>
            </a:pPr>
            <a:r>
              <a:rPr sz="2400" spc="-5" dirty="0">
                <a:latin typeface="Arial"/>
                <a:cs typeface="Arial"/>
              </a:rPr>
              <a:t>This phase </a:t>
            </a:r>
            <a:r>
              <a:rPr sz="2400" dirty="0">
                <a:latin typeface="Arial"/>
                <a:cs typeface="Arial"/>
              </a:rPr>
              <a:t>focuses </a:t>
            </a:r>
            <a:r>
              <a:rPr sz="2400" spc="-5" dirty="0">
                <a:latin typeface="Arial"/>
                <a:cs typeface="Arial"/>
              </a:rPr>
              <a:t>on process requirements and  functional requirements </a:t>
            </a:r>
            <a:r>
              <a:rPr sz="2400" dirty="0">
                <a:latin typeface="Arial"/>
                <a:cs typeface="Arial"/>
              </a:rPr>
              <a:t>of the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business.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233423"/>
            <a:ext cx="8071484" cy="2149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Executable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Modeling</a:t>
            </a:r>
            <a:endParaRPr sz="2800">
              <a:latin typeface="Arial"/>
              <a:cs typeface="Arial"/>
            </a:endParaRPr>
          </a:p>
          <a:p>
            <a:pPr marL="753745" marR="5080" indent="-284480" algn="just">
              <a:lnSpc>
                <a:spcPct val="83800"/>
              </a:lnSpc>
              <a:spcBef>
                <a:spcPts val="1415"/>
              </a:spcBef>
            </a:pPr>
            <a:r>
              <a:rPr sz="2400" spc="-5" dirty="0">
                <a:latin typeface="Arial"/>
                <a:cs typeface="Arial"/>
              </a:rPr>
              <a:t>– </a:t>
            </a:r>
            <a:r>
              <a:rPr sz="2400" b="1" spc="-5" dirty="0">
                <a:latin typeface="Arial"/>
                <a:cs typeface="Arial"/>
              </a:rPr>
              <a:t>Executable Modeling </a:t>
            </a:r>
            <a:r>
              <a:rPr sz="2400" spc="-5" dirty="0">
                <a:latin typeface="Arial"/>
                <a:cs typeface="Arial"/>
              </a:rPr>
              <a:t>is a model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details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functional requirements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implement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executable  process application by developing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requirements  and build a solution </a:t>
            </a:r>
            <a:r>
              <a:rPr sz="2400" dirty="0">
                <a:latin typeface="Arial"/>
                <a:cs typeface="Arial"/>
              </a:rPr>
              <a:t>implementation for </a:t>
            </a:r>
            <a:r>
              <a:rPr sz="2400" spc="-5" dirty="0">
                <a:latin typeface="Arial"/>
                <a:cs typeface="Arial"/>
              </a:rPr>
              <a:t>functional  aspects on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business.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pm-book-weske_005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1188902" y="683260"/>
            <a:ext cx="6740798" cy="54660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34997" y="6332808"/>
            <a:ext cx="2127673" cy="363773"/>
          </a:xfrm>
          <a:prstGeom prst="rect">
            <a:avLst/>
          </a:prstGeom>
        </p:spPr>
        <p:txBody>
          <a:bodyPr lIns="91147" tIns="45574" rIns="91147" bIns="45574"/>
          <a:lstStyle/>
          <a:p>
            <a:fld id="{F89C6F14-D839-4764-9DC3-3537E467C85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12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262001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BPM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Lifecycle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78100" y="2197100"/>
            <a:ext cx="30480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367029"/>
            <a:ext cx="332994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408432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BPM Lifecycle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activities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1700" y="1816100"/>
            <a:ext cx="6781800" cy="4613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367029"/>
            <a:ext cx="332994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178559"/>
            <a:ext cx="8069580" cy="4479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Discover Stage – Major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activities</a:t>
            </a:r>
          </a:p>
          <a:p>
            <a:pPr marL="753745" lvl="1" indent="-283845">
              <a:lnSpc>
                <a:spcPct val="100000"/>
              </a:lnSpc>
              <a:spcBef>
                <a:spcPts val="1120"/>
              </a:spcBef>
              <a:buChar char="–"/>
              <a:tabLst>
                <a:tab pos="754380" algn="l"/>
              </a:tabLst>
            </a:pPr>
            <a:r>
              <a:rPr sz="2400" spc="-5" dirty="0">
                <a:latin typeface="Arial"/>
                <a:cs typeface="Arial"/>
              </a:rPr>
              <a:t>Find how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work is being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done.</a:t>
            </a:r>
            <a:endParaRPr sz="2400" dirty="0">
              <a:latin typeface="Arial"/>
              <a:cs typeface="Arial"/>
            </a:endParaRPr>
          </a:p>
          <a:p>
            <a:pPr marL="753745" marR="5080" lvl="1" indent="-283845" algn="just">
              <a:lnSpc>
                <a:spcPts val="2580"/>
              </a:lnSpc>
              <a:spcBef>
                <a:spcPts val="1185"/>
              </a:spcBef>
              <a:buChar char="–"/>
              <a:tabLst>
                <a:tab pos="754380" algn="l"/>
              </a:tabLst>
            </a:pPr>
            <a:r>
              <a:rPr sz="2400" spc="-5" dirty="0">
                <a:latin typeface="Arial"/>
                <a:cs typeface="Arial"/>
              </a:rPr>
              <a:t>Interview every person involved with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process  under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analysis.</a:t>
            </a:r>
            <a:endParaRPr sz="2400" dirty="0">
              <a:latin typeface="Arial"/>
              <a:cs typeface="Arial"/>
            </a:endParaRPr>
          </a:p>
          <a:p>
            <a:pPr marL="753745" marR="6985" lvl="1" indent="-283845" algn="just">
              <a:lnSpc>
                <a:spcPts val="2580"/>
              </a:lnSpc>
              <a:spcBef>
                <a:spcPts val="1150"/>
              </a:spcBef>
              <a:buChar char="–"/>
              <a:tabLst>
                <a:tab pos="754380" algn="l"/>
              </a:tabLst>
            </a:pPr>
            <a:r>
              <a:rPr sz="2400" dirty="0">
                <a:latin typeface="Arial"/>
                <a:cs typeface="Arial"/>
              </a:rPr>
              <a:t>Gather </a:t>
            </a:r>
            <a:r>
              <a:rPr sz="2400" spc="-5" dirty="0">
                <a:latin typeface="Arial"/>
                <a:cs typeface="Arial"/>
              </a:rPr>
              <a:t>information about how people and </a:t>
            </a:r>
            <a:r>
              <a:rPr sz="2400" dirty="0">
                <a:latin typeface="Arial"/>
                <a:cs typeface="Arial"/>
              </a:rPr>
              <a:t>systems  </a:t>
            </a:r>
            <a:r>
              <a:rPr sz="2400" spc="-5" dirty="0">
                <a:latin typeface="Arial"/>
                <a:cs typeface="Arial"/>
              </a:rPr>
              <a:t>are handling each </a:t>
            </a:r>
            <a:r>
              <a:rPr sz="2400" dirty="0">
                <a:latin typeface="Arial"/>
                <a:cs typeface="Arial"/>
              </a:rPr>
              <a:t>activity to </a:t>
            </a:r>
            <a:r>
              <a:rPr sz="2400" spc="-5" dirty="0">
                <a:latin typeface="Arial"/>
                <a:cs typeface="Arial"/>
              </a:rPr>
              <a:t>achieve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goals.</a:t>
            </a:r>
            <a:endParaRPr sz="2400" dirty="0">
              <a:latin typeface="Arial"/>
              <a:cs typeface="Arial"/>
            </a:endParaRPr>
          </a:p>
          <a:p>
            <a:pPr marL="753745" marR="5080" lvl="1" indent="-283845" algn="just">
              <a:lnSpc>
                <a:spcPts val="2580"/>
              </a:lnSpc>
              <a:spcBef>
                <a:spcPts val="1145"/>
              </a:spcBef>
              <a:buChar char="–"/>
              <a:tabLst>
                <a:tab pos="754380" algn="l"/>
              </a:tabLst>
            </a:pPr>
            <a:r>
              <a:rPr sz="2400" spc="-5" dirty="0">
                <a:latin typeface="Arial"/>
                <a:cs typeface="Arial"/>
              </a:rPr>
              <a:t>Diagnose paper work </a:t>
            </a:r>
            <a:r>
              <a:rPr sz="2400" dirty="0">
                <a:latin typeface="Arial"/>
                <a:cs typeface="Arial"/>
              </a:rPr>
              <a:t>that it's </a:t>
            </a:r>
            <a:r>
              <a:rPr sz="2400" spc="-5" dirty="0">
                <a:latin typeface="Arial"/>
                <a:cs typeface="Arial"/>
              </a:rPr>
              <a:t>being done inside </a:t>
            </a:r>
            <a:r>
              <a:rPr sz="2400" dirty="0">
                <a:latin typeface="Arial"/>
                <a:cs typeface="Arial"/>
              </a:rPr>
              <a:t>the  process.</a:t>
            </a:r>
          </a:p>
          <a:p>
            <a:pPr marL="753745" marR="5715" lvl="1" indent="-283845" algn="just">
              <a:lnSpc>
                <a:spcPts val="2580"/>
              </a:lnSpc>
              <a:spcBef>
                <a:spcPts val="1145"/>
              </a:spcBef>
              <a:buChar char="–"/>
              <a:tabLst>
                <a:tab pos="754380" algn="l"/>
              </a:tabLst>
            </a:pPr>
            <a:r>
              <a:rPr sz="2400" dirty="0">
                <a:latin typeface="Arial"/>
                <a:cs typeface="Arial"/>
              </a:rPr>
              <a:t>Collect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structure the </a:t>
            </a:r>
            <a:r>
              <a:rPr sz="2400" spc="-5" dirty="0">
                <a:latin typeface="Arial"/>
                <a:cs typeface="Arial"/>
              </a:rPr>
              <a:t>interviews answers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find  out a </a:t>
            </a:r>
            <a:r>
              <a:rPr sz="2400" dirty="0">
                <a:latin typeface="Arial"/>
                <a:cs typeface="Arial"/>
              </a:rPr>
              <a:t>textual </a:t>
            </a:r>
            <a:r>
              <a:rPr sz="2400" spc="-5" dirty="0">
                <a:latin typeface="Arial"/>
                <a:cs typeface="Arial"/>
              </a:rPr>
              <a:t>description about how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work is done  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company.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8070215" cy="153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Formalize Stage – </a:t>
            </a:r>
            <a:r>
              <a:rPr sz="2800" spc="-5" dirty="0">
                <a:latin typeface="Arial"/>
                <a:cs typeface="Arial"/>
              </a:rPr>
              <a:t>Major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activities</a:t>
            </a:r>
          </a:p>
          <a:p>
            <a:pPr marL="753745" marR="5080" indent="-284480" algn="just">
              <a:lnSpc>
                <a:spcPts val="2410"/>
              </a:lnSpc>
              <a:spcBef>
                <a:spcPts val="1420"/>
              </a:spcBef>
            </a:pPr>
            <a:r>
              <a:rPr sz="2400" spc="-5" dirty="0">
                <a:latin typeface="Arial"/>
                <a:cs typeface="Arial"/>
              </a:rPr>
              <a:t>– This stage is performed by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business analyst with  a aim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create and </a:t>
            </a:r>
            <a:r>
              <a:rPr sz="2400" dirty="0">
                <a:latin typeface="Arial"/>
                <a:cs typeface="Arial"/>
              </a:rPr>
              <a:t>validate </a:t>
            </a:r>
            <a:r>
              <a:rPr sz="2400" spc="-5" dirty="0">
                <a:latin typeface="Arial"/>
                <a:cs typeface="Arial"/>
              </a:rPr>
              <a:t>a formal model using a  formal language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model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discovered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367029"/>
            <a:ext cx="332994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71677" y="1699164"/>
          <a:ext cx="7631987" cy="6746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1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5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061"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1076960" algn="l"/>
                          <a:tab pos="2040889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his	stage	creates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and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ct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1233805" algn="l"/>
                          <a:tab pos="175641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records	all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the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technical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562">
                <a:tc>
                  <a:txBody>
                    <a:bodyPr/>
                    <a:lstStyle/>
                    <a:p>
                      <a:pPr marR="91440" algn="r">
                        <a:lnSpc>
                          <a:spcPts val="2430"/>
                        </a:lnSpc>
                        <a:tabLst>
                          <a:tab pos="1192530" algn="l"/>
                          <a:tab pos="2520950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details	needed	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243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run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243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Organization’s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43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business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24001" y="1157223"/>
            <a:ext cx="6342380" cy="153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Implement Stage – Major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activities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Times New Roman"/>
              <a:cs typeface="Times New Roman"/>
            </a:endParaRPr>
          </a:p>
          <a:p>
            <a:pPr marL="753745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process as per definition in </a:t>
            </a:r>
            <a:r>
              <a:rPr sz="2400" dirty="0">
                <a:latin typeface="Arial"/>
                <a:cs typeface="Arial"/>
              </a:rPr>
              <a:t>textual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cases.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367029"/>
            <a:ext cx="332994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7747634" cy="153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Runtime Stage – </a:t>
            </a:r>
            <a:r>
              <a:rPr sz="2800" spc="-5" dirty="0">
                <a:latin typeface="Arial"/>
                <a:cs typeface="Arial"/>
              </a:rPr>
              <a:t>Major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activities</a:t>
            </a:r>
          </a:p>
          <a:p>
            <a:pPr marL="753745" marR="5080" indent="-284480">
              <a:lnSpc>
                <a:spcPts val="2410"/>
              </a:lnSpc>
              <a:spcBef>
                <a:spcPts val="1420"/>
              </a:spcBef>
            </a:pPr>
            <a:r>
              <a:rPr sz="2400" spc="-5" dirty="0">
                <a:latin typeface="Arial"/>
                <a:cs typeface="Arial"/>
              </a:rPr>
              <a:t>– This stage aims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environment configuration and  observes execution improvements so as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promote  business </a:t>
            </a:r>
            <a:r>
              <a:rPr sz="2400" dirty="0">
                <a:latin typeface="Arial"/>
                <a:cs typeface="Arial"/>
              </a:rPr>
              <a:t>effectiveness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efficiency.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367029"/>
            <a:ext cx="332994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b="0" dirty="0">
                <a:latin typeface="Arial"/>
                <a:cs typeface="Arial"/>
              </a:rPr>
              <a:t>Monitor Stage – </a:t>
            </a:r>
            <a:r>
              <a:rPr b="0" spc="-5" dirty="0">
                <a:latin typeface="Arial"/>
                <a:cs typeface="Arial"/>
              </a:rPr>
              <a:t>Major</a:t>
            </a:r>
            <a:r>
              <a:rPr b="0" spc="-6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activities</a:t>
            </a:r>
          </a:p>
          <a:p>
            <a:pPr marL="753745" marR="5080" lvl="1" indent="-283845">
              <a:lnSpc>
                <a:spcPts val="2410"/>
              </a:lnSpc>
              <a:spcBef>
                <a:spcPts val="1420"/>
              </a:spcBef>
              <a:buChar char="–"/>
              <a:tabLst>
                <a:tab pos="754380" algn="l"/>
                <a:tab pos="1562100" algn="l"/>
                <a:tab pos="2540000" algn="l"/>
                <a:tab pos="3416300" algn="l"/>
                <a:tab pos="3903345" algn="l"/>
                <a:tab pos="5271135" algn="l"/>
                <a:tab pos="6588125" algn="l"/>
                <a:tab pos="7803515" algn="l"/>
              </a:tabLst>
            </a:pPr>
            <a:r>
              <a:rPr sz="2400" spc="-5" dirty="0">
                <a:latin typeface="Arial"/>
                <a:cs typeface="Arial"/>
              </a:rPr>
              <a:t>This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stage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aims</a:t>
            </a:r>
            <a:r>
              <a:rPr sz="2400" dirty="0">
                <a:latin typeface="Arial"/>
                <a:cs typeface="Arial"/>
              </a:rPr>
              <a:t>	at	</a:t>
            </a:r>
            <a:r>
              <a:rPr sz="2400" spc="-5" dirty="0">
                <a:latin typeface="Arial"/>
                <a:cs typeface="Arial"/>
              </a:rPr>
              <a:t>applying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relevant</a:t>
            </a:r>
            <a:r>
              <a:rPr sz="2400" dirty="0">
                <a:latin typeface="Arial"/>
                <a:cs typeface="Arial"/>
              </a:rPr>
              <a:t>	metrics	to  </a:t>
            </a:r>
            <a:r>
              <a:rPr sz="2400" spc="-5" dirty="0">
                <a:latin typeface="Arial"/>
                <a:cs typeface="Arial"/>
              </a:rPr>
              <a:t>evaluate processes and </a:t>
            </a:r>
            <a:r>
              <a:rPr sz="2400" dirty="0">
                <a:latin typeface="Arial"/>
                <a:cs typeface="Arial"/>
              </a:rPr>
              <a:t>"Process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Mining".</a:t>
            </a:r>
            <a:endParaRPr sz="2400">
              <a:latin typeface="Arial"/>
              <a:cs typeface="Arial"/>
            </a:endParaRPr>
          </a:p>
          <a:p>
            <a:pPr marL="753745" marR="6350" lvl="1" indent="-283845">
              <a:lnSpc>
                <a:spcPts val="2410"/>
              </a:lnSpc>
              <a:spcBef>
                <a:spcPts val="1140"/>
              </a:spcBef>
              <a:buChar char="–"/>
              <a:tabLst>
                <a:tab pos="754380" algn="l"/>
                <a:tab pos="1464945" algn="l"/>
                <a:tab pos="1820545" algn="l"/>
                <a:tab pos="3345179" algn="l"/>
                <a:tab pos="3803015" algn="l"/>
                <a:tab pos="4362450" algn="l"/>
                <a:tab pos="5701030" algn="l"/>
                <a:tab pos="6802120" algn="l"/>
                <a:tab pos="7192009" algn="l"/>
              </a:tabLst>
            </a:pPr>
            <a:r>
              <a:rPr sz="2400" spc="-5" dirty="0">
                <a:latin typeface="Arial"/>
                <a:cs typeface="Arial"/>
              </a:rPr>
              <a:t>This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performed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by</a:t>
            </a:r>
            <a:r>
              <a:rPr sz="2400" dirty="0">
                <a:latin typeface="Arial"/>
                <a:cs typeface="Arial"/>
              </a:rPr>
              <a:t>	the	</a:t>
            </a:r>
            <a:r>
              <a:rPr sz="2400" spc="-5" dirty="0">
                <a:latin typeface="Arial"/>
                <a:cs typeface="Arial"/>
              </a:rPr>
              <a:t>business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analyst</a:t>
            </a:r>
            <a:r>
              <a:rPr sz="2400" dirty="0">
                <a:latin typeface="Arial"/>
                <a:cs typeface="Arial"/>
              </a:rPr>
              <a:t>	to	</a:t>
            </a:r>
            <a:r>
              <a:rPr sz="2400" spc="-5" dirty="0">
                <a:latin typeface="Arial"/>
                <a:cs typeface="Arial"/>
              </a:rPr>
              <a:t>gather  perspectives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real </a:t>
            </a:r>
            <a:r>
              <a:rPr sz="2400" dirty="0">
                <a:latin typeface="Arial"/>
                <a:cs typeface="Arial"/>
              </a:rPr>
              <a:t>time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information.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443229"/>
            <a:ext cx="807059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r>
              <a:rPr lang="en-IN" spc="-5" dirty="0" smtClean="0"/>
              <a:t/>
            </a:r>
            <a:br>
              <a:rPr lang="en-IN" spc="-5" dirty="0" smtClean="0"/>
            </a:b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2717800" cy="426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What is BPM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9300" y="1892300"/>
            <a:ext cx="7413497" cy="3915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7748905" cy="184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Improve Stage – Major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activities</a:t>
            </a:r>
          </a:p>
          <a:p>
            <a:pPr marL="753745" marR="5080" indent="-284480">
              <a:lnSpc>
                <a:spcPts val="2410"/>
              </a:lnSpc>
              <a:spcBef>
                <a:spcPts val="1420"/>
              </a:spcBef>
            </a:pPr>
            <a:r>
              <a:rPr sz="2400" spc="-5" dirty="0">
                <a:latin typeface="Arial"/>
                <a:cs typeface="Arial"/>
              </a:rPr>
              <a:t>– This stage suggests iteration in order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re-engineer  the </a:t>
            </a:r>
            <a:r>
              <a:rPr sz="2400" dirty="0">
                <a:latin typeface="Arial"/>
                <a:cs typeface="Arial"/>
              </a:rPr>
              <a:t>current </a:t>
            </a:r>
            <a:r>
              <a:rPr sz="2400" spc="-5" dirty="0">
                <a:latin typeface="Arial"/>
                <a:cs typeface="Arial"/>
              </a:rPr>
              <a:t>or new business process with a defined  scope, goal or new requirements </a:t>
            </a:r>
            <a:r>
              <a:rPr sz="2400" dirty="0">
                <a:latin typeface="Arial"/>
                <a:cs typeface="Arial"/>
              </a:rPr>
              <a:t>to meet current  </a:t>
            </a:r>
            <a:r>
              <a:rPr sz="2400" spc="-5" dirty="0">
                <a:latin typeface="Arial"/>
                <a:cs typeface="Arial"/>
              </a:rPr>
              <a:t>business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needs.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00" y="547013"/>
            <a:ext cx="8378951" cy="861774"/>
          </a:xfrm>
        </p:spPr>
        <p:txBody>
          <a:bodyPr/>
          <a:lstStyle/>
          <a:p>
            <a:r>
              <a:rPr lang="en-IN" dirty="0" smtClean="0"/>
              <a:t>    </a:t>
            </a:r>
            <a:r>
              <a:rPr lang="en-IN" dirty="0" err="1" smtClean="0"/>
              <a:t>bpm</a:t>
            </a:r>
            <a:r>
              <a:rPr lang="en-IN" dirty="0" smtClean="0"/>
              <a:t> is characterized by many Administration </a:t>
            </a:r>
            <a:r>
              <a:rPr lang="en-IN" dirty="0"/>
              <a:t>&amp; </a:t>
            </a:r>
            <a:r>
              <a:rPr lang="en-IN" dirty="0" smtClean="0"/>
              <a:t>Stakeholders with </a:t>
            </a:r>
            <a:r>
              <a:rPr lang="en-IN" dirty="0" err="1" smtClean="0"/>
              <a:t>dff</a:t>
            </a:r>
            <a:r>
              <a:rPr lang="en-IN" dirty="0" smtClean="0"/>
              <a:t> knowledge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215900" y="1325811"/>
            <a:ext cx="8686800" cy="5437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165" marR="5080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b="1" spc="-5" dirty="0" smtClean="0">
                <a:latin typeface="Arial"/>
                <a:cs typeface="Arial"/>
              </a:rPr>
              <a:t>Chief Process Officer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Arial"/>
                <a:cs typeface="Arial"/>
              </a:rPr>
              <a:t>Accountable for standardizing the business processes.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Arial"/>
                <a:cs typeface="Arial"/>
              </a:rPr>
              <a:t>Development of business processes in the context of changing market requirements.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Arial"/>
                <a:cs typeface="Arial"/>
              </a:rPr>
              <a:t>Acknowledges the significance of BPM at the top level management.</a:t>
            </a:r>
          </a:p>
          <a:p>
            <a:pPr marL="812165" marR="5080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b="1" spc="-5" dirty="0" smtClean="0">
                <a:latin typeface="Arial"/>
                <a:cs typeface="Arial"/>
              </a:rPr>
              <a:t>Business Engineer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Arial"/>
                <a:cs typeface="Arial"/>
              </a:rPr>
              <a:t>Business domain experts in charge of defining strategic goals of the company.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Arial"/>
                <a:cs typeface="Arial"/>
              </a:rPr>
              <a:t>Non-technical educational background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Arial"/>
                <a:cs typeface="Arial"/>
              </a:rPr>
              <a:t>Convenient &amp; simple to use notations to communicate with stakeholders.    </a:t>
            </a:r>
          </a:p>
          <a:p>
            <a:pPr marL="753745" marR="5080" indent="-284480">
              <a:lnSpc>
                <a:spcPts val="2410"/>
              </a:lnSpc>
              <a:spcBef>
                <a:spcPts val="1420"/>
              </a:spcBef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2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547013"/>
            <a:ext cx="8071103" cy="430887"/>
          </a:xfrm>
        </p:spPr>
        <p:txBody>
          <a:bodyPr/>
          <a:lstStyle/>
          <a:p>
            <a:r>
              <a:rPr lang="en-IN" dirty="0"/>
              <a:t>Administration &amp; Stakeholders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0" y="1087437"/>
            <a:ext cx="8826500" cy="4821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165" marR="5080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b="1" spc="-5" dirty="0" smtClean="0">
                <a:latin typeface="Arial"/>
                <a:cs typeface="Arial"/>
              </a:rPr>
              <a:t>Process Designer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Arial"/>
                <a:cs typeface="Arial"/>
              </a:rPr>
              <a:t>Accountable for modelling the business processes by interacting with domain experts &amp; other stakeholders.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Arial"/>
                <a:cs typeface="Arial"/>
              </a:rPr>
              <a:t>Desired Qualities: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Analytical capabilities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Communication skills</a:t>
            </a:r>
          </a:p>
          <a:p>
            <a:pPr marL="812165" marR="5080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b="1" spc="-5" dirty="0" smtClean="0">
                <a:latin typeface="Arial"/>
                <a:cs typeface="Arial"/>
              </a:rPr>
              <a:t>Process Participant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Arial"/>
                <a:cs typeface="Arial"/>
              </a:rPr>
              <a:t>carry out actual operational work during the enactment of business process instances.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Arial"/>
                <a:cs typeface="Arial"/>
              </a:rPr>
              <a:t>Plays vital role during business process modelling.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Have knowledge about activities &amp; their interrelationships</a:t>
            </a:r>
          </a:p>
        </p:txBody>
      </p:sp>
    </p:spTree>
    <p:extLst>
      <p:ext uri="{BB962C8B-B14F-4D97-AF65-F5344CB8AC3E}">
        <p14:creationId xmlns:p14="http://schemas.microsoft.com/office/powerpoint/2010/main" val="277761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547013"/>
            <a:ext cx="8071103" cy="430887"/>
          </a:xfrm>
        </p:spPr>
        <p:txBody>
          <a:bodyPr/>
          <a:lstStyle/>
          <a:p>
            <a:r>
              <a:rPr lang="en-IN" dirty="0"/>
              <a:t>Administration &amp; Stakeholders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0" y="1087437"/>
            <a:ext cx="8978900" cy="4770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165" marR="5080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b="1" spc="-5" dirty="0" smtClean="0">
                <a:latin typeface="Arial"/>
                <a:cs typeface="Arial"/>
              </a:rPr>
              <a:t>Knowledge Worker 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Arial"/>
                <a:cs typeface="Arial"/>
              </a:rPr>
              <a:t>Process participants who employ software systems to execute activities in a business process.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Arial"/>
                <a:cs typeface="Arial"/>
              </a:rPr>
              <a:t>Have detailed knowledge of the application domain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Arial"/>
                <a:cs typeface="Arial"/>
              </a:rPr>
              <a:t>Can perform activities or parts of Business process independently.</a:t>
            </a:r>
          </a:p>
          <a:p>
            <a:pPr marL="812165" marR="5080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b="1" spc="-5" dirty="0" smtClean="0">
                <a:latin typeface="Arial"/>
                <a:cs typeface="Arial"/>
              </a:rPr>
              <a:t>Process Responsible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Arial"/>
                <a:cs typeface="Arial"/>
              </a:rPr>
              <a:t>BP Model is allocated, and responsible for its correct &amp; efficient execution of all business processes using this model.  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Arial"/>
                <a:cs typeface="Arial"/>
              </a:rPr>
              <a:t>Accountable for detecting inefficiencies in the process and for improving it.</a:t>
            </a:r>
            <a:endParaRPr lang="en-IN" sz="2000" spc="-5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27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547013"/>
            <a:ext cx="8071103" cy="430887"/>
          </a:xfrm>
        </p:spPr>
        <p:txBody>
          <a:bodyPr/>
          <a:lstStyle/>
          <a:p>
            <a:r>
              <a:rPr lang="en-IN" dirty="0"/>
              <a:t>Administration &amp; Stakeholders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0" y="1087437"/>
            <a:ext cx="8978900" cy="31803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165" marR="5080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b="1" spc="-5" dirty="0" smtClean="0">
                <a:latin typeface="Arial"/>
                <a:cs typeface="Arial"/>
              </a:rPr>
              <a:t>System Architect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Arial"/>
                <a:cs typeface="Arial"/>
              </a:rPr>
              <a:t>Developing &amp; configuring BPM systems so that business processes works in the context of information systems. </a:t>
            </a:r>
          </a:p>
          <a:p>
            <a:pPr marL="812165" marR="5080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b="1" spc="-5" dirty="0" smtClean="0">
                <a:latin typeface="Arial"/>
                <a:cs typeface="Arial"/>
              </a:rPr>
              <a:t>Developers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b="1" spc="-5" dirty="0" smtClean="0">
                <a:latin typeface="Arial"/>
                <a:cs typeface="Arial"/>
              </a:rPr>
              <a:t>IT </a:t>
            </a:r>
            <a:r>
              <a:rPr lang="en-IN" sz="2400" spc="-5" dirty="0" smtClean="0">
                <a:latin typeface="Arial"/>
                <a:cs typeface="Arial"/>
              </a:rPr>
              <a:t>professionals who create software </a:t>
            </a:r>
            <a:r>
              <a:rPr lang="en-IN" sz="2400" spc="-5" dirty="0" err="1" smtClean="0">
                <a:latin typeface="Arial"/>
                <a:cs typeface="Arial"/>
              </a:rPr>
              <a:t>artifacts</a:t>
            </a:r>
            <a:r>
              <a:rPr lang="en-IN" sz="2400" spc="-5" dirty="0" smtClean="0">
                <a:latin typeface="Arial"/>
                <a:cs typeface="Arial"/>
              </a:rPr>
              <a:t>( </a:t>
            </a:r>
            <a:r>
              <a:rPr lang="en-IN" sz="2400" spc="-5" smtClean="0">
                <a:latin typeface="Arial"/>
                <a:cs typeface="Arial"/>
              </a:rPr>
              <a:t>digital environment) </a:t>
            </a:r>
            <a:r>
              <a:rPr lang="en-IN" sz="2400" spc="-5" dirty="0" smtClean="0">
                <a:latin typeface="Arial"/>
                <a:cs typeface="Arial"/>
              </a:rPr>
              <a:t>needed to implement business processes.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Arial"/>
                <a:cs typeface="Arial"/>
              </a:rPr>
              <a:t>Implementations of interfaces to existing software systems.</a:t>
            </a:r>
          </a:p>
        </p:txBody>
      </p:sp>
    </p:spTree>
    <p:extLst>
      <p:ext uri="{BB962C8B-B14F-4D97-AF65-F5344CB8AC3E}">
        <p14:creationId xmlns:p14="http://schemas.microsoft.com/office/powerpoint/2010/main" val="37619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547013"/>
            <a:ext cx="8071103" cy="430887"/>
          </a:xfrm>
        </p:spPr>
        <p:txBody>
          <a:bodyPr/>
          <a:lstStyle/>
          <a:p>
            <a:r>
              <a:rPr lang="en-IN" dirty="0" smtClean="0"/>
              <a:t>Classification of Business Processes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0" y="1087437"/>
            <a:ext cx="8978900" cy="5309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165" marR="5080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b="1" spc="-5" dirty="0" smtClean="0">
                <a:latin typeface="Arial"/>
                <a:cs typeface="Arial"/>
              </a:rPr>
              <a:t>Organisational versus operational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At the highest level,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the strategy of company is stated, which describes its long term concepts to develop a sustainable competitive advantage in the market.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>
                <a:latin typeface="Arial"/>
                <a:cs typeface="Arial"/>
              </a:rPr>
              <a:t>e</a:t>
            </a:r>
            <a:r>
              <a:rPr lang="en-IN" sz="2000" spc="-5" dirty="0" smtClean="0">
                <a:latin typeface="Arial"/>
                <a:cs typeface="Arial"/>
              </a:rPr>
              <a:t>.g. cost leadership for products in a certain domain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endParaRPr lang="en-IN" sz="2000" spc="-5" dirty="0" smtClean="0">
              <a:latin typeface="Arial"/>
              <a:cs typeface="Arial"/>
            </a:endParaRP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At the second level, 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business strategy is reduced to operational goals</a:t>
            </a:r>
            <a:endParaRPr lang="en-IN" sz="2000" spc="-5" dirty="0">
              <a:latin typeface="Arial"/>
              <a:cs typeface="Arial"/>
            </a:endParaRP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Each goal is divided into set of sub goals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e.g. reducing the cost for supplied materials  </a:t>
            </a:r>
            <a:endParaRPr lang="en-IN" sz="2000" spc="-5" dirty="0">
              <a:latin typeface="Arial"/>
              <a:cs typeface="Arial"/>
            </a:endParaRP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endParaRPr lang="en-IN" sz="2000" spc="-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693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547013"/>
            <a:ext cx="8071103" cy="430887"/>
          </a:xfrm>
        </p:spPr>
        <p:txBody>
          <a:bodyPr/>
          <a:lstStyle/>
          <a:p>
            <a:r>
              <a:rPr lang="en-IN" dirty="0" smtClean="0"/>
              <a:t>Classification of Business Processes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0" y="1087437"/>
            <a:ext cx="8978900" cy="36676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165" marR="5080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b="1" spc="-5" dirty="0" smtClean="0">
                <a:latin typeface="Arial"/>
                <a:cs typeface="Arial"/>
              </a:rPr>
              <a:t>Organisational versus operational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At the third level, 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i="1" spc="-5" dirty="0" smtClean="0">
                <a:latin typeface="Arial"/>
                <a:cs typeface="Arial"/>
              </a:rPr>
              <a:t>Organisational business processes</a:t>
            </a:r>
            <a:r>
              <a:rPr lang="en-IN" sz="2000" spc="-5" dirty="0" smtClean="0">
                <a:latin typeface="Arial"/>
                <a:cs typeface="Arial"/>
              </a:rPr>
              <a:t> are specified in textual forms by their inputs, their outputs, their expected results, and their dependencies on other business organisational process.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Act as supplier or consumer processes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e.g. to handle incoming raw materials provided by set of suppliers.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endParaRPr lang="en-IN" sz="2000" spc="-5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2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547013"/>
            <a:ext cx="8071103" cy="430887"/>
          </a:xfrm>
        </p:spPr>
        <p:txBody>
          <a:bodyPr/>
          <a:lstStyle/>
          <a:p>
            <a:r>
              <a:rPr lang="en-IN" dirty="0" smtClean="0"/>
              <a:t>Classification of Business Processes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0" y="1096701"/>
            <a:ext cx="8978900" cy="5129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165" marR="5080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b="1" spc="-5" dirty="0" smtClean="0">
                <a:latin typeface="Arial"/>
                <a:cs typeface="Arial"/>
              </a:rPr>
              <a:t>Organisational versus operational</a:t>
            </a:r>
            <a:endParaRPr lang="en-IN" sz="2000" spc="-5" dirty="0">
              <a:latin typeface="Arial"/>
              <a:cs typeface="Arial"/>
            </a:endParaRP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At the fourth &amp; fifth level,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i="1" spc="-5" dirty="0" smtClean="0">
                <a:latin typeface="Arial"/>
                <a:cs typeface="Arial"/>
              </a:rPr>
              <a:t>Operational Business process </a:t>
            </a:r>
            <a:r>
              <a:rPr lang="en-IN" sz="2000" spc="-5" dirty="0" smtClean="0">
                <a:latin typeface="Arial"/>
                <a:cs typeface="Arial"/>
              </a:rPr>
              <a:t>are the foundation for developing implemented business processes</a:t>
            </a:r>
            <a:r>
              <a:rPr lang="en-IN" sz="2000" i="1" spc="-5" dirty="0" smtClean="0">
                <a:latin typeface="Arial"/>
                <a:cs typeface="Arial"/>
              </a:rPr>
              <a:t>.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i="1" spc="-5" dirty="0">
                <a:latin typeface="Arial"/>
                <a:cs typeface="Arial"/>
              </a:rPr>
              <a:t>I</a:t>
            </a:r>
            <a:r>
              <a:rPr lang="en-IN" sz="2000" i="1" spc="-5" dirty="0" smtClean="0">
                <a:latin typeface="Arial"/>
                <a:cs typeface="Arial"/>
              </a:rPr>
              <a:t>mplemented </a:t>
            </a:r>
            <a:r>
              <a:rPr lang="en-IN" sz="2000" i="1" spc="-5" dirty="0">
                <a:latin typeface="Arial"/>
                <a:cs typeface="Arial"/>
              </a:rPr>
              <a:t>business </a:t>
            </a:r>
            <a:r>
              <a:rPr lang="en-IN" sz="2000" i="1" spc="-5" dirty="0" smtClean="0">
                <a:latin typeface="Arial"/>
                <a:cs typeface="Arial"/>
              </a:rPr>
              <a:t>processes</a:t>
            </a:r>
            <a:r>
              <a:rPr lang="en-IN" sz="2000" spc="-5" dirty="0" smtClean="0">
                <a:latin typeface="Arial"/>
                <a:cs typeface="Arial"/>
              </a:rPr>
              <a:t> possess </a:t>
            </a:r>
          </a:p>
          <a:p>
            <a:pPr marL="2183765" marR="5080" lvl="3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information on the execution of the process activities</a:t>
            </a:r>
          </a:p>
          <a:p>
            <a:pPr marL="2183765" marR="5080" lvl="3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Technical and organisational environment in which they will be executed. 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i="1" spc="-5" dirty="0">
                <a:latin typeface="Arial"/>
                <a:cs typeface="Arial"/>
              </a:rPr>
              <a:t>Business </a:t>
            </a:r>
            <a:r>
              <a:rPr lang="en-IN" sz="2000" i="1" spc="-5" dirty="0" smtClean="0">
                <a:latin typeface="Arial"/>
                <a:cs typeface="Arial"/>
              </a:rPr>
              <a:t>process </a:t>
            </a:r>
            <a:r>
              <a:rPr lang="en-IN" sz="2000" spc="-5" dirty="0" smtClean="0">
                <a:latin typeface="Arial"/>
                <a:cs typeface="Arial"/>
              </a:rPr>
              <a:t>are implemented  by</a:t>
            </a:r>
          </a:p>
          <a:p>
            <a:pPr marL="2183765" marR="5080" lvl="3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Written procedures and policies of the organisation to use of process enactment platforms.</a:t>
            </a:r>
          </a:p>
          <a:p>
            <a:pPr marL="1383665" marR="5080" lvl="2">
              <a:lnSpc>
                <a:spcPts val="2410"/>
              </a:lnSpc>
              <a:spcBef>
                <a:spcPts val="1420"/>
              </a:spcBef>
            </a:pPr>
            <a:endParaRPr lang="en-IN" sz="2000" spc="-5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7293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pm-book-weske_006.pn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728222" y="683260"/>
            <a:ext cx="7660574" cy="54660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34997" y="6332808"/>
            <a:ext cx="2127673" cy="363773"/>
          </a:xfrm>
          <a:prstGeom prst="rect">
            <a:avLst/>
          </a:prstGeom>
        </p:spPr>
        <p:txBody>
          <a:bodyPr lIns="91147" tIns="45574" rIns="91147" bIns="45574"/>
          <a:lstStyle/>
          <a:p>
            <a:fld id="{F89C6F14-D839-4764-9DC3-3537E467C85D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5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547013"/>
            <a:ext cx="8071103" cy="430887"/>
          </a:xfrm>
        </p:spPr>
        <p:txBody>
          <a:bodyPr/>
          <a:lstStyle/>
          <a:p>
            <a:r>
              <a:rPr lang="en-IN" dirty="0" smtClean="0"/>
              <a:t>Classification of Business Processes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0" y="1096701"/>
            <a:ext cx="8978900" cy="4642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165" marR="5080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b="1" spc="-5" dirty="0" smtClean="0">
                <a:latin typeface="Arial"/>
                <a:cs typeface="Arial"/>
              </a:rPr>
              <a:t>Intraorganisational versus process choreographies</a:t>
            </a:r>
            <a:endParaRPr lang="en-IN" sz="2000" spc="-5" dirty="0">
              <a:latin typeface="Arial"/>
              <a:cs typeface="Arial"/>
            </a:endParaRP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Intraorganisational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If there is no interaction with business processes done by other parties.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Primary focus is the reorganisation of the internal processes by removing activities that do not offer value.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Process choreographies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Business processes communicate with other business processes in other organisations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endParaRPr lang="en-IN" sz="2000" spc="-5" dirty="0" smtClean="0">
              <a:latin typeface="Arial"/>
              <a:cs typeface="Arial"/>
            </a:endParaRPr>
          </a:p>
          <a:p>
            <a:pPr marL="1383665" marR="5080" lvl="2">
              <a:lnSpc>
                <a:spcPts val="2410"/>
              </a:lnSpc>
              <a:spcBef>
                <a:spcPts val="1420"/>
              </a:spcBef>
            </a:pPr>
            <a:endParaRPr lang="en-IN" sz="2000" spc="-5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29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8018780" cy="237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What is BPM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753745" lvl="1" indent="-283845">
              <a:lnSpc>
                <a:spcPct val="100000"/>
              </a:lnSpc>
              <a:buFont typeface="Arial"/>
              <a:buChar char="–"/>
              <a:tabLst>
                <a:tab pos="754380" algn="l"/>
              </a:tabLst>
            </a:pPr>
            <a:r>
              <a:rPr sz="2400" b="1" spc="-5" dirty="0">
                <a:latin typeface="Arial"/>
                <a:cs typeface="Arial"/>
              </a:rPr>
              <a:t>"BPM shifts Project thinking to Process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thinking.“</a:t>
            </a:r>
            <a:endParaRPr sz="2400">
              <a:latin typeface="Arial"/>
              <a:cs typeface="Arial"/>
            </a:endParaRPr>
          </a:p>
          <a:p>
            <a:pPr marL="753745" marR="389890" lvl="1" indent="-283845">
              <a:lnSpc>
                <a:spcPts val="2410"/>
              </a:lnSpc>
              <a:spcBef>
                <a:spcPts val="1140"/>
              </a:spcBef>
              <a:buChar char="–"/>
              <a:tabLst>
                <a:tab pos="754380" algn="l"/>
              </a:tabLst>
            </a:pPr>
            <a:r>
              <a:rPr sz="2400" dirty="0">
                <a:latin typeface="Arial"/>
                <a:cs typeface="Arial"/>
              </a:rPr>
              <a:t>A key part to BPM transformation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reorganize  information resources as substantially independent  reusable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services.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1157223"/>
            <a:ext cx="8071103" cy="430887"/>
          </a:xfrm>
        </p:spPr>
        <p:txBody>
          <a:bodyPr/>
          <a:lstStyle/>
          <a:p>
            <a:r>
              <a:rPr lang="en-IN" dirty="0" smtClean="0"/>
              <a:t>Degree of Automation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-88900" y="1745804"/>
            <a:ext cx="8978900" cy="4026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165" marR="5080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b="1" spc="-5" dirty="0" smtClean="0">
                <a:latin typeface="Arial"/>
                <a:cs typeface="Arial"/>
              </a:rPr>
              <a:t>Manual vs Automated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There are fully automated processes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>
                <a:latin typeface="Arial"/>
                <a:cs typeface="Arial"/>
              </a:rPr>
              <a:t>purchasing an online ticket using interface</a:t>
            </a:r>
            <a:r>
              <a:rPr lang="en-IN" sz="2000" spc="-5" dirty="0" smtClean="0">
                <a:latin typeface="Arial"/>
                <a:cs typeface="Arial"/>
              </a:rPr>
              <a:t> 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Processes with less manual work 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Processing an insurance claim, where documents are submitted manually</a:t>
            </a:r>
          </a:p>
          <a:p>
            <a:pPr marL="1383665" marR="5080" lvl="2">
              <a:lnSpc>
                <a:spcPts val="2410"/>
              </a:lnSpc>
              <a:spcBef>
                <a:spcPts val="1420"/>
              </a:spcBef>
            </a:pPr>
            <a:endParaRPr lang="en-IN" sz="2000" spc="-5" dirty="0" smtClean="0">
              <a:latin typeface="Arial"/>
              <a:cs typeface="Arial"/>
            </a:endParaRP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endParaRPr lang="en-IN" sz="2000" spc="-5" dirty="0" smtClean="0">
              <a:latin typeface="Arial"/>
              <a:cs typeface="Arial"/>
            </a:endParaRPr>
          </a:p>
          <a:p>
            <a:pPr marL="1383665" marR="5080" lvl="2">
              <a:lnSpc>
                <a:spcPts val="2410"/>
              </a:lnSpc>
              <a:spcBef>
                <a:spcPts val="1420"/>
              </a:spcBef>
            </a:pPr>
            <a:endParaRPr lang="en-IN" sz="2000" spc="-5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357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1157223"/>
            <a:ext cx="8071103" cy="430887"/>
          </a:xfrm>
        </p:spPr>
        <p:txBody>
          <a:bodyPr/>
          <a:lstStyle/>
          <a:p>
            <a:r>
              <a:rPr lang="en-IN" dirty="0" smtClean="0"/>
              <a:t>Degree of Repetition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-88900" y="1745804"/>
            <a:ext cx="8978900" cy="37189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165" marR="5080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endParaRPr lang="en-IN" sz="2400" b="1" spc="-5" dirty="0" smtClean="0">
              <a:latin typeface="Arial"/>
              <a:cs typeface="Arial"/>
            </a:endParaRP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Highly repetitive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With/Without human involvement</a:t>
            </a:r>
          </a:p>
          <a:p>
            <a:pPr marL="2183765" marR="5080" lvl="3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Online air ticketing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Less repetitive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Claiming for insurance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endParaRPr lang="en-IN" sz="2000" spc="-5" dirty="0" smtClean="0">
              <a:latin typeface="Arial"/>
              <a:cs typeface="Arial"/>
            </a:endParaRPr>
          </a:p>
          <a:p>
            <a:pPr marL="1383665" marR="5080" lvl="2">
              <a:lnSpc>
                <a:spcPts val="2410"/>
              </a:lnSpc>
              <a:spcBef>
                <a:spcPts val="1420"/>
              </a:spcBef>
            </a:pPr>
            <a:endParaRPr lang="en-IN" sz="2000" spc="-5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4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1157223"/>
            <a:ext cx="8071103" cy="430887"/>
          </a:xfrm>
        </p:spPr>
        <p:txBody>
          <a:bodyPr/>
          <a:lstStyle/>
          <a:p>
            <a:r>
              <a:rPr lang="en-IN" dirty="0" smtClean="0"/>
              <a:t>Degree of Structuring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-241300" y="1570385"/>
            <a:ext cx="8978900" cy="433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165" marR="5080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endParaRPr lang="en-IN" sz="2400" b="1" spc="-5" dirty="0" smtClean="0">
              <a:latin typeface="Arial"/>
              <a:cs typeface="Arial"/>
            </a:endParaRP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Arial"/>
                <a:cs typeface="Arial"/>
              </a:rPr>
              <a:t>Structured- </a:t>
            </a:r>
            <a:r>
              <a:rPr lang="en-IN" sz="2000" spc="-5" dirty="0" smtClean="0">
                <a:latin typeface="Arial"/>
                <a:cs typeface="Arial"/>
              </a:rPr>
              <a:t>business process model lays down the activities and their execution constraints in a complete fashion.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e.g. money transfer  request with upper limit constraint.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endParaRPr lang="en-IN" sz="2400" spc="-5" dirty="0" smtClean="0">
              <a:latin typeface="Arial"/>
              <a:cs typeface="Arial"/>
            </a:endParaRP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spc="-5" dirty="0" smtClean="0">
                <a:latin typeface="Arial"/>
                <a:cs typeface="Arial"/>
              </a:rPr>
              <a:t>Production </a:t>
            </a:r>
            <a:r>
              <a:rPr lang="en-IN" sz="2400" spc="-5" dirty="0">
                <a:latin typeface="Arial"/>
                <a:cs typeface="Arial"/>
              </a:rPr>
              <a:t>Overflow</a:t>
            </a:r>
            <a:r>
              <a:rPr lang="en-IN" sz="2000" spc="-5" dirty="0">
                <a:latin typeface="Arial"/>
                <a:cs typeface="Arial"/>
              </a:rPr>
              <a:t> </a:t>
            </a:r>
            <a:r>
              <a:rPr lang="en-IN" sz="2000" spc="-5" dirty="0" smtClean="0">
                <a:latin typeface="Arial"/>
                <a:cs typeface="Arial"/>
              </a:rPr>
              <a:t>- </a:t>
            </a:r>
            <a:r>
              <a:rPr lang="en-IN" sz="2000" spc="-5" dirty="0" err="1" smtClean="0">
                <a:latin typeface="Arial"/>
                <a:cs typeface="Arial"/>
              </a:rPr>
              <a:t>Leymann</a:t>
            </a:r>
            <a:r>
              <a:rPr lang="en-IN" sz="2000" spc="-5" dirty="0" smtClean="0">
                <a:latin typeface="Arial"/>
                <a:cs typeface="Arial"/>
              </a:rPr>
              <a:t> &amp; Roller have organised business processes based on dimensions, structure and repetition.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Well structured and highly repetitive.</a:t>
            </a:r>
          </a:p>
          <a:p>
            <a:pPr marL="1383665" marR="5080" lvl="2">
              <a:lnSpc>
                <a:spcPts val="2410"/>
              </a:lnSpc>
              <a:spcBef>
                <a:spcPts val="1420"/>
              </a:spcBef>
            </a:pPr>
            <a:endParaRPr lang="en-IN" sz="2000" spc="-5" dirty="0" smtClean="0">
              <a:latin typeface="Arial"/>
              <a:cs typeface="Arial"/>
            </a:endParaRPr>
          </a:p>
          <a:p>
            <a:pPr marL="1383665" marR="5080" lvl="2">
              <a:lnSpc>
                <a:spcPts val="2410"/>
              </a:lnSpc>
              <a:spcBef>
                <a:spcPts val="1420"/>
              </a:spcBef>
            </a:pPr>
            <a:endParaRPr lang="en-IN" sz="2000" spc="-5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68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1157223"/>
            <a:ext cx="8071103" cy="430887"/>
          </a:xfrm>
        </p:spPr>
        <p:txBody>
          <a:bodyPr/>
          <a:lstStyle/>
          <a:p>
            <a:r>
              <a:rPr lang="en-IN" dirty="0" smtClean="0"/>
              <a:t>Degree of Structuring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-241300" y="1570385"/>
            <a:ext cx="8978900" cy="4950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 marR="5080" lvl="1">
              <a:lnSpc>
                <a:spcPts val="2410"/>
              </a:lnSpc>
              <a:spcBef>
                <a:spcPts val="1420"/>
              </a:spcBef>
            </a:pPr>
            <a:endParaRPr lang="en-IN" sz="2000" spc="-5" dirty="0" smtClean="0">
              <a:latin typeface="Arial"/>
              <a:cs typeface="Arial"/>
            </a:endParaRP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If process participants with the experience and competence to decide on their working procedures carry out business process activities, structured processes are more of a </a:t>
            </a:r>
            <a:r>
              <a:rPr lang="en-IN" sz="2000" i="1" spc="-5" dirty="0" smtClean="0">
                <a:latin typeface="Arial"/>
                <a:cs typeface="Arial"/>
              </a:rPr>
              <a:t>hindrance</a:t>
            </a:r>
            <a:r>
              <a:rPr lang="en-IN" sz="2000" spc="-5" dirty="0" smtClean="0">
                <a:latin typeface="Arial"/>
                <a:cs typeface="Arial"/>
              </a:rPr>
              <a:t> than an advantage.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Skip certain process activities that 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knowledge worker does not need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execute steps in a concurrent manner that are ordered sequentially.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Is impossible in structured Business Process.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endParaRPr lang="en-IN" sz="2000" spc="-5" dirty="0" smtClean="0">
              <a:latin typeface="Arial"/>
              <a:cs typeface="Arial"/>
            </a:endParaRPr>
          </a:p>
          <a:p>
            <a:pPr marL="1383665" marR="5080" lvl="2">
              <a:lnSpc>
                <a:spcPts val="2410"/>
              </a:lnSpc>
              <a:spcBef>
                <a:spcPts val="1420"/>
              </a:spcBef>
            </a:pPr>
            <a:endParaRPr lang="en-IN" sz="2000" spc="-5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593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1157223"/>
            <a:ext cx="8071103" cy="430887"/>
          </a:xfrm>
        </p:spPr>
        <p:txBody>
          <a:bodyPr/>
          <a:lstStyle/>
          <a:p>
            <a:r>
              <a:rPr lang="en-IN" dirty="0" smtClean="0"/>
              <a:t>Degree of Structuring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-241300" y="1570385"/>
            <a:ext cx="8978900" cy="4950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 marR="5080" lvl="1">
              <a:lnSpc>
                <a:spcPts val="2410"/>
              </a:lnSpc>
              <a:spcBef>
                <a:spcPts val="1420"/>
              </a:spcBef>
            </a:pPr>
            <a:endParaRPr lang="en-IN" sz="2000" spc="-5" dirty="0" smtClean="0">
              <a:latin typeface="Arial"/>
              <a:cs typeface="Arial"/>
            </a:endParaRP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Ad hoc processes for Unstructured parts of Business processes  to support knowledge worker</a:t>
            </a:r>
          </a:p>
          <a:p>
            <a:pPr marL="2183765" marR="5080" lvl="3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Business processes models can define processes in a more flexible manner.</a:t>
            </a:r>
          </a:p>
          <a:p>
            <a:pPr marL="2183765" marR="5080" lvl="3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So that activities can be executed in any order or even multiple times until the goals are achieved.</a:t>
            </a:r>
          </a:p>
          <a:p>
            <a:pPr marL="2183765" marR="5080" lvl="3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>
                <a:latin typeface="Arial"/>
                <a:cs typeface="Arial"/>
              </a:rPr>
              <a:t>e</a:t>
            </a:r>
            <a:r>
              <a:rPr lang="en-IN" sz="2000" spc="-5" dirty="0" smtClean="0">
                <a:latin typeface="Arial"/>
                <a:cs typeface="Arial"/>
              </a:rPr>
              <a:t>.g. Requirement Gathering, Case Handling,</a:t>
            </a:r>
          </a:p>
          <a:p>
            <a:pPr marL="2640965" marR="5080" lvl="4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Fine-grained data dependencies are used to control the performance of the business process. </a:t>
            </a:r>
          </a:p>
          <a:p>
            <a:pPr marL="2183765" marR="5080" lvl="3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endParaRPr lang="en-IN" sz="2000" spc="-5" dirty="0" smtClean="0">
              <a:latin typeface="Arial"/>
              <a:cs typeface="Arial"/>
            </a:endParaRPr>
          </a:p>
          <a:p>
            <a:pPr marL="1383665" marR="5080" lvl="2">
              <a:lnSpc>
                <a:spcPts val="2410"/>
              </a:lnSpc>
              <a:spcBef>
                <a:spcPts val="1420"/>
              </a:spcBef>
            </a:pPr>
            <a:endParaRPr lang="en-IN" sz="2000" spc="-5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45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1157223"/>
            <a:ext cx="8071103" cy="430887"/>
          </a:xfrm>
        </p:spPr>
        <p:txBody>
          <a:bodyPr/>
          <a:lstStyle/>
          <a:p>
            <a:r>
              <a:rPr lang="en-IN" dirty="0" smtClean="0"/>
              <a:t>Goals, Structure &amp; Organisation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-774700" y="1262132"/>
            <a:ext cx="9372600" cy="52783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 marR="5080" lvl="1">
              <a:lnSpc>
                <a:spcPts val="2410"/>
              </a:lnSpc>
              <a:spcBef>
                <a:spcPts val="1420"/>
              </a:spcBef>
            </a:pPr>
            <a:endParaRPr lang="en-IN" sz="2000" spc="-5" dirty="0" smtClean="0">
              <a:latin typeface="Arial"/>
              <a:cs typeface="Arial"/>
            </a:endParaRP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400" b="1" spc="-5" dirty="0" smtClean="0">
                <a:latin typeface="Arial"/>
                <a:cs typeface="Arial"/>
              </a:rPr>
              <a:t>Goal of BPM</a:t>
            </a:r>
          </a:p>
          <a:p>
            <a:pPr marL="2183765" marR="5080" lvl="3" indent="-342900"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pc="-5" dirty="0" smtClean="0">
                <a:latin typeface="Arial"/>
                <a:cs typeface="Arial"/>
              </a:rPr>
              <a:t>Better Understanding of the operations of the company performs &amp; their relationships.</a:t>
            </a:r>
          </a:p>
          <a:p>
            <a:pPr marL="2183765" marR="5080" lvl="3" indent="-342900"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pc="-5" dirty="0" smtClean="0">
                <a:latin typeface="Arial"/>
                <a:cs typeface="Arial"/>
              </a:rPr>
              <a:t>Recognizing the activities and their relationships and depicting them by Business Process models helps stakeholders </a:t>
            </a:r>
          </a:p>
          <a:p>
            <a:pPr marL="2640965" marR="5080" lvl="4" indent="-342900"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pc="-5" dirty="0" smtClean="0">
                <a:latin typeface="Arial"/>
                <a:cs typeface="Arial"/>
              </a:rPr>
              <a:t>Efficient and effective communication </a:t>
            </a:r>
          </a:p>
          <a:p>
            <a:pPr marL="2183765" marR="5080" lvl="3" indent="-342900"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pc="-5" dirty="0" smtClean="0">
                <a:latin typeface="Arial"/>
                <a:cs typeface="Arial"/>
              </a:rPr>
              <a:t>Flexibility- the ability to change</a:t>
            </a:r>
          </a:p>
          <a:p>
            <a:pPr marL="2640965" marR="5080" lvl="4" indent="-342900"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pc="-5" dirty="0" smtClean="0">
                <a:latin typeface="Arial"/>
                <a:cs typeface="Arial"/>
              </a:rPr>
              <a:t>Organisational environment </a:t>
            </a:r>
          </a:p>
          <a:p>
            <a:pPr marL="2640965" marR="5080" lvl="4" indent="-342900"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pc="-5" dirty="0" smtClean="0">
                <a:latin typeface="Arial"/>
                <a:cs typeface="Arial"/>
              </a:rPr>
              <a:t>Software layer without changing the overall business process.</a:t>
            </a:r>
          </a:p>
          <a:p>
            <a:pPr marL="2183765" marR="5080" lvl="3" indent="-342900"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pc="-5" dirty="0" smtClean="0">
                <a:latin typeface="Arial"/>
                <a:cs typeface="Arial"/>
              </a:rPr>
              <a:t>Enables continuous process improvement </a:t>
            </a:r>
          </a:p>
          <a:p>
            <a:pPr marL="2183765" marR="5080" lvl="3" indent="-342900"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pc="-5" dirty="0" smtClean="0">
                <a:latin typeface="Arial"/>
                <a:cs typeface="Arial"/>
              </a:rPr>
              <a:t>Narrows the gap between business processes that a company performs and the realization of these processes in software.</a:t>
            </a:r>
          </a:p>
        </p:txBody>
      </p:sp>
    </p:spTree>
    <p:extLst>
      <p:ext uri="{BB962C8B-B14F-4D97-AF65-F5344CB8AC3E}">
        <p14:creationId xmlns:p14="http://schemas.microsoft.com/office/powerpoint/2010/main" val="40604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28" y="1054100"/>
            <a:ext cx="8265372" cy="5547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53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1157223"/>
            <a:ext cx="8071103" cy="430887"/>
          </a:xfrm>
        </p:spPr>
        <p:txBody>
          <a:bodyPr/>
          <a:lstStyle/>
          <a:p>
            <a:r>
              <a:rPr lang="en-IN" dirty="0" smtClean="0"/>
              <a:t>Business Process Modelling Foundation</a:t>
            </a:r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-241300" y="1570385"/>
            <a:ext cx="8978900" cy="4310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 marR="5080" lvl="1">
              <a:lnSpc>
                <a:spcPts val="2410"/>
              </a:lnSpc>
              <a:spcBef>
                <a:spcPts val="1420"/>
              </a:spcBef>
            </a:pPr>
            <a:endParaRPr lang="en-IN" sz="2000" spc="-5" dirty="0" smtClean="0">
              <a:latin typeface="Arial"/>
              <a:cs typeface="Arial"/>
            </a:endParaRPr>
          </a:p>
          <a:p>
            <a:pPr marL="1269365" marR="5080" lvl="1" indent="-342900" algn="just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Introduces </a:t>
            </a:r>
            <a:r>
              <a:rPr lang="en-IN" sz="2000" i="1" spc="-5" dirty="0">
                <a:latin typeface="Arial"/>
                <a:cs typeface="Arial"/>
              </a:rPr>
              <a:t>f</a:t>
            </a:r>
            <a:r>
              <a:rPr lang="en-IN" sz="2000" i="1" spc="-5" dirty="0" smtClean="0">
                <a:latin typeface="Arial"/>
                <a:cs typeface="Arial"/>
              </a:rPr>
              <a:t>oundation of business process </a:t>
            </a:r>
            <a:r>
              <a:rPr lang="en-IN" sz="2000" spc="-5" dirty="0" smtClean="0">
                <a:latin typeface="Arial"/>
                <a:cs typeface="Arial"/>
              </a:rPr>
              <a:t>modelling by analysing abstraction concepts and introducing the main subdomains of business process modelling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pc="-5" dirty="0" smtClean="0">
                <a:latin typeface="Arial"/>
                <a:cs typeface="Arial"/>
              </a:rPr>
              <a:t>Modelling functions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pc="-5" dirty="0" smtClean="0">
                <a:latin typeface="Arial"/>
                <a:cs typeface="Arial"/>
              </a:rPr>
              <a:t>Processes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pc="-5" dirty="0" smtClean="0">
                <a:latin typeface="Arial"/>
                <a:cs typeface="Arial"/>
              </a:rPr>
              <a:t>Data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pc="-5" dirty="0" smtClean="0">
                <a:latin typeface="Arial"/>
                <a:cs typeface="Arial"/>
              </a:rPr>
              <a:t>Organisation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pc="-5" dirty="0" smtClean="0">
                <a:latin typeface="Arial"/>
                <a:cs typeface="Arial"/>
              </a:rPr>
              <a:t>Operation</a:t>
            </a:r>
          </a:p>
          <a:p>
            <a:pPr marL="2640965" marR="5080" lvl="4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endParaRPr lang="en-IN" spc="-5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6183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1157223"/>
            <a:ext cx="8071103" cy="430887"/>
          </a:xfrm>
        </p:spPr>
        <p:txBody>
          <a:bodyPr/>
          <a:lstStyle/>
          <a:p>
            <a:r>
              <a:rPr lang="en-IN" dirty="0" smtClean="0"/>
              <a:t>Conceptual Model &amp; Terminology</a:t>
            </a:r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-241300" y="1570385"/>
            <a:ext cx="8978900" cy="353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 marR="5080" lvl="1">
              <a:lnSpc>
                <a:spcPts val="2410"/>
              </a:lnSpc>
              <a:spcBef>
                <a:spcPts val="1420"/>
              </a:spcBef>
            </a:pPr>
            <a:endParaRPr lang="en-IN" sz="2000" spc="-5" dirty="0" smtClean="0">
              <a:latin typeface="Arial"/>
              <a:cs typeface="Arial"/>
            </a:endParaRP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Business processes comprise of activities whose coordinated execution realizes some business goal.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These activities can be</a:t>
            </a:r>
          </a:p>
          <a:p>
            <a:pPr marL="2183765" marR="5080" lvl="3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System activities</a:t>
            </a:r>
          </a:p>
          <a:p>
            <a:pPr marL="2183765" marR="5080" lvl="3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User interaction activities</a:t>
            </a:r>
          </a:p>
          <a:p>
            <a:pPr marL="2183765" marR="5080" lvl="3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Manual activities</a:t>
            </a:r>
          </a:p>
          <a:p>
            <a:pPr marL="2640965" marR="5080" lvl="4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smtClean="0">
                <a:latin typeface="Arial"/>
                <a:cs typeface="Arial"/>
              </a:rPr>
              <a:t>e.g. sending a parcel to a business partner  </a:t>
            </a:r>
            <a:endParaRPr lang="en-IN" sz="2000" spc="-5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958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500" y="1080413"/>
            <a:ext cx="8071103" cy="430887"/>
          </a:xfrm>
        </p:spPr>
        <p:txBody>
          <a:bodyPr/>
          <a:lstStyle/>
          <a:p>
            <a:r>
              <a:rPr lang="en-IN" dirty="0" smtClean="0"/>
              <a:t>Conceptual Model &amp; Terminology</a:t>
            </a:r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-317500" y="1130300"/>
            <a:ext cx="8978900" cy="5668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 marR="5080" lvl="1">
              <a:lnSpc>
                <a:spcPts val="2410"/>
              </a:lnSpc>
              <a:spcBef>
                <a:spcPts val="1420"/>
              </a:spcBef>
            </a:pPr>
            <a:endParaRPr lang="en-IN" sz="2000" spc="-5" dirty="0" smtClean="0">
              <a:latin typeface="Arial"/>
              <a:cs typeface="Arial"/>
            </a:endParaRP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System activities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Do not involve human user; performed by information systems.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>
                <a:latin typeface="Arial"/>
                <a:cs typeface="Arial"/>
              </a:rPr>
              <a:t>e</a:t>
            </a:r>
            <a:r>
              <a:rPr lang="en-IN" sz="2000" spc="-5" dirty="0" smtClean="0">
                <a:latin typeface="Arial"/>
                <a:cs typeface="Arial"/>
              </a:rPr>
              <a:t>.g. recovering stock information from a stock broker application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e.g. checking the balance of a bank account  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User interaction activities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Done by knowledge workers using information systems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Requires applications with appropriate user interfaces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e.g. entering data on an insurance claim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Manual activities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Not sustained by information systems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e.g. sending a parcel to a business partner  </a:t>
            </a:r>
          </a:p>
        </p:txBody>
      </p:sp>
    </p:spTree>
    <p:extLst>
      <p:ext uri="{BB962C8B-B14F-4D97-AF65-F5344CB8AC3E}">
        <p14:creationId xmlns:p14="http://schemas.microsoft.com/office/powerpoint/2010/main" val="379447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367029"/>
            <a:ext cx="33299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r>
              <a:rPr lang="en-IN" spc="-5" dirty="0" smtClean="0"/>
              <a:t/>
            </a:r>
            <a:br>
              <a:rPr lang="en-IN" spc="-5" dirty="0" smtClean="0"/>
            </a:b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8070850" cy="3050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Business Process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Model</a:t>
            </a:r>
            <a:endParaRPr sz="2800">
              <a:latin typeface="Arial"/>
              <a:cs typeface="Arial"/>
            </a:endParaRPr>
          </a:p>
          <a:p>
            <a:pPr marL="753745" marR="5080" lvl="1" indent="-283845" algn="just">
              <a:lnSpc>
                <a:spcPts val="2410"/>
              </a:lnSpc>
              <a:spcBef>
                <a:spcPts val="1420"/>
              </a:spcBef>
              <a:buFont typeface="Arial"/>
              <a:buChar char="–"/>
              <a:tabLst>
                <a:tab pos="754380" algn="l"/>
              </a:tabLst>
            </a:pPr>
            <a:r>
              <a:rPr sz="2400" b="1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usiness </a:t>
            </a: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spc="-5" dirty="0">
                <a:latin typeface="Arial"/>
                <a:cs typeface="Arial"/>
              </a:rPr>
              <a:t>rocess 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spc="-5" dirty="0">
                <a:latin typeface="Arial"/>
                <a:cs typeface="Arial"/>
              </a:rPr>
              <a:t>odel is an Illustrated description 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business </a:t>
            </a:r>
            <a:r>
              <a:rPr sz="2400" dirty="0">
                <a:latin typeface="Arial"/>
                <a:cs typeface="Arial"/>
              </a:rPr>
              <a:t>processes, </a:t>
            </a:r>
            <a:r>
              <a:rPr sz="2400" spc="-5" dirty="0">
                <a:latin typeface="Arial"/>
                <a:cs typeface="Arial"/>
              </a:rPr>
              <a:t>usually created with flow  diagrams.</a:t>
            </a:r>
            <a:endParaRPr sz="2400">
              <a:latin typeface="Arial"/>
              <a:cs typeface="Arial"/>
            </a:endParaRPr>
          </a:p>
          <a:p>
            <a:pPr marL="753745" marR="5080" lvl="1" indent="-283845" algn="just">
              <a:lnSpc>
                <a:spcPts val="2410"/>
              </a:lnSpc>
              <a:spcBef>
                <a:spcPts val="1140"/>
              </a:spcBef>
              <a:buChar char="–"/>
              <a:tabLst>
                <a:tab pos="754380" algn="l"/>
              </a:tabLst>
            </a:pPr>
            <a:r>
              <a:rPr sz="2400" spc="-5" dirty="0">
                <a:latin typeface="Arial"/>
                <a:cs typeface="Arial"/>
              </a:rPr>
              <a:t>The model contains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relationship between  </a:t>
            </a:r>
            <a:r>
              <a:rPr sz="2400" dirty="0">
                <a:latin typeface="Arial"/>
                <a:cs typeface="Arial"/>
              </a:rPr>
              <a:t>activities, processes, sub-processes </a:t>
            </a:r>
            <a:r>
              <a:rPr sz="2400" spc="-5" dirty="0">
                <a:latin typeface="Arial"/>
                <a:cs typeface="Arial"/>
              </a:rPr>
              <a:t>and information,  as well as roles,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organization and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resources.</a:t>
            </a:r>
            <a:endParaRPr sz="2400">
              <a:latin typeface="Arial"/>
              <a:cs typeface="Arial"/>
            </a:endParaRPr>
          </a:p>
          <a:p>
            <a:pPr marL="753745" lvl="1" indent="-283845">
              <a:lnSpc>
                <a:spcPct val="100000"/>
              </a:lnSpc>
              <a:spcBef>
                <a:spcPts val="670"/>
              </a:spcBef>
              <a:buChar char="–"/>
              <a:tabLst>
                <a:tab pos="754380" algn="l"/>
              </a:tabLst>
            </a:pP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also </a:t>
            </a:r>
            <a:r>
              <a:rPr sz="2400" dirty="0">
                <a:latin typeface="Arial"/>
                <a:cs typeface="Arial"/>
              </a:rPr>
              <a:t>termed </a:t>
            </a:r>
            <a:r>
              <a:rPr sz="2400" spc="-5" dirty="0">
                <a:latin typeface="Arial"/>
                <a:cs typeface="Arial"/>
              </a:rPr>
              <a:t>as "Business </a:t>
            </a:r>
            <a:r>
              <a:rPr sz="2400" dirty="0">
                <a:latin typeface="Arial"/>
                <a:cs typeface="Arial"/>
              </a:rPr>
              <a:t>Process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Mapping".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4500" y="1080413"/>
            <a:ext cx="8071103" cy="430887"/>
          </a:xfrm>
        </p:spPr>
        <p:txBody>
          <a:bodyPr/>
          <a:lstStyle/>
          <a:p>
            <a:r>
              <a:rPr lang="en-IN" dirty="0" smtClean="0"/>
              <a:t>Conceptual Model &amp; Terminology</a:t>
            </a:r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-317500" y="1130300"/>
            <a:ext cx="8978900" cy="4821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6465" marR="5080" lvl="1">
              <a:lnSpc>
                <a:spcPts val="2410"/>
              </a:lnSpc>
              <a:spcBef>
                <a:spcPts val="1420"/>
              </a:spcBef>
            </a:pPr>
            <a:endParaRPr lang="en-IN" sz="2000" spc="-5" dirty="0" smtClean="0">
              <a:latin typeface="Arial"/>
              <a:cs typeface="Arial"/>
            </a:endParaRP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System workflow &amp; human Interaction Workflow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Workflow management system ensure </a:t>
            </a:r>
            <a:r>
              <a:rPr lang="en-IN" sz="2000" spc="-5" dirty="0">
                <a:latin typeface="Arial"/>
                <a:cs typeface="Arial"/>
              </a:rPr>
              <a:t>that</a:t>
            </a:r>
            <a:endParaRPr lang="en-IN" sz="2000" spc="-5" dirty="0" smtClean="0">
              <a:latin typeface="Arial"/>
              <a:cs typeface="Arial"/>
            </a:endParaRP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activities of business process are performed in the order defined.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Information systems are initiated to realize the business functionality.</a:t>
            </a:r>
            <a:endParaRPr lang="en-IN" sz="2000" spc="-5" dirty="0">
              <a:latin typeface="Arial"/>
              <a:cs typeface="Arial"/>
            </a:endParaRP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Workflow is not in an “is-a” relationship </a:t>
            </a:r>
            <a:r>
              <a:rPr lang="en-IN" sz="2000" spc="-5" dirty="0">
                <a:latin typeface="Arial"/>
                <a:cs typeface="Arial"/>
              </a:rPr>
              <a:t>with business process </a:t>
            </a:r>
          </a:p>
          <a:p>
            <a:pPr marL="1726565" marR="5080" lvl="2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Is an association with business process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System activities can take part in any kind of workflow</a:t>
            </a:r>
          </a:p>
          <a:p>
            <a:pPr marL="1269365" marR="5080" lvl="1" indent="-342900">
              <a:lnSpc>
                <a:spcPts val="2410"/>
              </a:lnSpc>
              <a:spcBef>
                <a:spcPts val="1420"/>
              </a:spcBef>
              <a:buFont typeface="Arial" panose="020B0604020202020204" pitchFamily="34" charset="0"/>
              <a:buChar char="•"/>
            </a:pPr>
            <a:r>
              <a:rPr lang="en-IN" sz="2000" spc="-5" dirty="0" smtClean="0">
                <a:latin typeface="Arial"/>
                <a:cs typeface="Arial"/>
              </a:rPr>
              <a:t>User interaction activities and manual activities can only participate in human interaction workflows.</a:t>
            </a:r>
          </a:p>
        </p:txBody>
      </p:sp>
    </p:spTree>
    <p:extLst>
      <p:ext uri="{BB962C8B-B14F-4D97-AF65-F5344CB8AC3E}">
        <p14:creationId xmlns:p14="http://schemas.microsoft.com/office/powerpoint/2010/main" val="292572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1157223"/>
            <a:ext cx="8071103" cy="430887"/>
          </a:xfrm>
        </p:spPr>
        <p:txBody>
          <a:bodyPr/>
          <a:lstStyle/>
          <a:p>
            <a:r>
              <a:rPr lang="en-IN" dirty="0" smtClean="0"/>
              <a:t>Conceptual Model &amp; Terminology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1587500"/>
            <a:ext cx="8620125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87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Abstraction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1157223"/>
            <a:ext cx="8071103" cy="430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To capture the complexity in business process management, different abstraction </a:t>
            </a:r>
            <a:r>
              <a:rPr lang="en-US" sz="2000" b="0" dirty="0" smtClean="0"/>
              <a:t>concepts </a:t>
            </a:r>
            <a:r>
              <a:rPr lang="en-US" sz="2000" b="0" dirty="0"/>
              <a:t>are introduced. </a:t>
            </a: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u="sng" dirty="0" smtClean="0"/>
              <a:t>Horizontal </a:t>
            </a:r>
            <a:r>
              <a:rPr lang="en-US" sz="2000" b="0" u="sng" dirty="0"/>
              <a:t>abstraction </a:t>
            </a:r>
            <a:r>
              <a:rPr lang="en-US" sz="2000" b="0" u="sng" dirty="0" smtClean="0"/>
              <a:t>:</a:t>
            </a:r>
            <a:r>
              <a:rPr lang="en-US" sz="2000" b="0" dirty="0" smtClean="0"/>
              <a:t>A </a:t>
            </a:r>
            <a:r>
              <a:rPr lang="en-US" sz="2000" b="0" dirty="0"/>
              <a:t>traditional abstraction concept in </a:t>
            </a:r>
            <a:r>
              <a:rPr lang="en-US" sz="2000" b="0" dirty="0" smtClean="0"/>
              <a:t>computer science </a:t>
            </a:r>
            <a:r>
              <a:rPr lang="en-US" sz="2000" b="0" dirty="0"/>
              <a:t>is the separation of modelling levels, from instance level to model </a:t>
            </a:r>
            <a:r>
              <a:rPr lang="en-US" sz="2000" b="0" dirty="0" smtClean="0"/>
              <a:t>level to meta model level.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u="sng" dirty="0" smtClean="0"/>
              <a:t>Vertical abstraction</a:t>
            </a:r>
            <a:r>
              <a:rPr lang="en-US" sz="2000" b="0" dirty="0" smtClean="0"/>
              <a:t>: Even </a:t>
            </a:r>
            <a:r>
              <a:rPr lang="en-US" sz="2000" b="0" dirty="0"/>
              <a:t>when using horizontal abstraction, separate subdomains need to </a:t>
            </a:r>
            <a:r>
              <a:rPr lang="en-US" sz="2000" b="0" dirty="0" smtClean="0"/>
              <a:t>be investigated</a:t>
            </a:r>
            <a:r>
              <a:rPr lang="en-US" sz="2000" b="0" dirty="0"/>
              <a:t>. In order to follow the divide-and-conquer approach, these subdomains need to be represented separately. </a:t>
            </a: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83739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977900"/>
            <a:ext cx="8302752" cy="74481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u="sng" dirty="0" smtClean="0"/>
              <a:t>Aggregation </a:t>
            </a:r>
            <a:r>
              <a:rPr lang="en-US" sz="2000" b="0" u="sng" dirty="0"/>
              <a:t>abstraction:</a:t>
            </a:r>
            <a:r>
              <a:rPr lang="en-US" sz="2000" b="0" dirty="0"/>
              <a:t>  </a:t>
            </a:r>
            <a:r>
              <a:rPr lang="en-US" sz="2000" b="0" dirty="0" smtClean="0"/>
              <a:t>At </a:t>
            </a:r>
            <a:r>
              <a:rPr lang="en-US" sz="2000" b="0" dirty="0"/>
              <a:t>a higher level of abstraction, multiple elements of a lower level of abstraction can be grouped and represented by a single </a:t>
            </a:r>
            <a:r>
              <a:rPr lang="en-US" sz="2000" b="0" dirty="0" smtClean="0"/>
              <a:t>artifact.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</a:t>
            </a:r>
            <a:r>
              <a:rPr lang="en-US" sz="2000" b="0" dirty="0" smtClean="0"/>
              <a:t>he </a:t>
            </a:r>
            <a:r>
              <a:rPr lang="en-US" sz="2000" b="0" dirty="0"/>
              <a:t>coarse-grained business function aggregates activities of smaller</a:t>
            </a:r>
            <a:br>
              <a:rPr lang="en-US" sz="2000" b="0" dirty="0"/>
            </a:br>
            <a:r>
              <a:rPr lang="en-US" sz="2000" b="0" dirty="0"/>
              <a:t>granularity</a:t>
            </a:r>
            <a:r>
              <a:rPr lang="en-US" sz="2000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Aggregation </a:t>
            </a:r>
            <a:r>
              <a:rPr lang="en-US" sz="2000" b="0" dirty="0"/>
              <a:t>abstraction is different from horizontal abstraction, because all activities (the small-grained and the coarse-grained) are at one </a:t>
            </a:r>
            <a:r>
              <a:rPr lang="en-US" sz="2000" b="0" dirty="0" smtClean="0"/>
              <a:t>horizontal level </a:t>
            </a:r>
            <a:r>
              <a:rPr lang="en-US" sz="2000" b="0" dirty="0"/>
              <a:t>of abstraction, e.g., the instance </a:t>
            </a:r>
            <a:r>
              <a:rPr lang="en-US" sz="2000" b="0" dirty="0" smtClean="0"/>
              <a:t>level.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Aggregation </a:t>
            </a:r>
            <a:r>
              <a:rPr lang="en-US" sz="2000" b="0" dirty="0"/>
              <a:t>abstraction is primarily used in the functional </a:t>
            </a:r>
            <a:r>
              <a:rPr lang="en-US" sz="2000" b="0" dirty="0" smtClean="0"/>
              <a:t> subdomain</a:t>
            </a:r>
            <a:r>
              <a:rPr lang="en-US" sz="2000" b="0" dirty="0"/>
              <a:t>, where functions of smaller </a:t>
            </a:r>
            <a:r>
              <a:rPr lang="en-US" sz="2000" b="0" dirty="0" smtClean="0"/>
              <a:t>granularity are </a:t>
            </a:r>
            <a:r>
              <a:rPr lang="en-US" sz="2000" b="0" dirty="0"/>
              <a:t>combined to create functions of larger </a:t>
            </a:r>
            <a:r>
              <a:rPr lang="en-US" sz="2000" b="0" dirty="0" smtClean="0"/>
              <a:t>granularity.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e.g. a coarse-grained business function “order management” might aggregate many smaller-grained activities, like receiving an incoming order, checking the inventory, and confirming the order.</a:t>
            </a:r>
          </a:p>
          <a:p>
            <a:r>
              <a:rPr lang="en-US" sz="2000" b="0" dirty="0"/>
              <a:t/>
            </a:r>
            <a:br>
              <a:rPr lang="en-US" sz="2000" b="0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232656"/>
            <a:ext cx="5905500" cy="5460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58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977900"/>
            <a:ext cx="8302752" cy="57246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u="sng" dirty="0" smtClean="0"/>
          </a:p>
          <a:p>
            <a:r>
              <a:rPr lang="en-US" sz="2400" b="0" dirty="0" smtClean="0"/>
              <a:t>Horizontal Abstraction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Along the lines of the levels of abstraction identified by the Object Management Group, the </a:t>
            </a:r>
            <a:r>
              <a:rPr lang="en-US" sz="2000" b="0" dirty="0" smtClean="0"/>
              <a:t>meta model </a:t>
            </a:r>
            <a:r>
              <a:rPr lang="en-US" sz="2000" b="0" dirty="0"/>
              <a:t>level, the model level, and the instance level </a:t>
            </a:r>
            <a:r>
              <a:rPr lang="en-US" sz="2000" b="0" dirty="0" smtClean="0"/>
              <a:t>play important </a:t>
            </a:r>
            <a:r>
              <a:rPr lang="en-US" sz="2000" b="0" dirty="0"/>
              <a:t>roles in the design and analysis of complex systems in general </a:t>
            </a:r>
            <a:r>
              <a:rPr lang="en-US" sz="2000" b="0" dirty="0" smtClean="0"/>
              <a:t>and software </a:t>
            </a:r>
            <a:r>
              <a:rPr lang="en-US" sz="2000" b="0" dirty="0"/>
              <a:t>systems in particular</a:t>
            </a:r>
            <a:r>
              <a:rPr lang="en-US" sz="2000" b="0" dirty="0" smtClean="0"/>
              <a:t>.</a:t>
            </a:r>
          </a:p>
          <a:p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The </a:t>
            </a:r>
            <a:r>
              <a:rPr lang="en-US" sz="2000" b="0" dirty="0"/>
              <a:t>instance level reflects the </a:t>
            </a:r>
            <a:r>
              <a:rPr lang="en-US" sz="2000" dirty="0"/>
              <a:t>concrete entities </a:t>
            </a:r>
            <a:r>
              <a:rPr lang="en-US" sz="2000" b="0" dirty="0"/>
              <a:t>that are involved in </a:t>
            </a:r>
            <a:r>
              <a:rPr lang="en-US" sz="2000" b="0" dirty="0" smtClean="0"/>
              <a:t>business processes</a:t>
            </a:r>
            <a:r>
              <a:rPr lang="en-US" sz="2000" dirty="0"/>
              <a:t>. Executed activities</a:t>
            </a:r>
            <a:r>
              <a:rPr lang="en-US" sz="2000" b="0" dirty="0"/>
              <a:t>, concrete data values, and resources and </a:t>
            </a:r>
            <a:r>
              <a:rPr lang="en-US" sz="2000" b="0" dirty="0" smtClean="0"/>
              <a:t>persons are </a:t>
            </a:r>
            <a:r>
              <a:rPr lang="en-US" sz="2000" b="0" dirty="0"/>
              <a:t>represented at the </a:t>
            </a:r>
            <a:r>
              <a:rPr lang="en-US" sz="2000" b="0" i="1" u="sng" dirty="0"/>
              <a:t>instance level</a:t>
            </a:r>
            <a:r>
              <a:rPr lang="en-US" sz="2000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To organize the complexity of business process scenarios, a set of </a:t>
            </a:r>
            <a:r>
              <a:rPr lang="en-US" sz="2000" dirty="0" smtClean="0"/>
              <a:t>similar entities </a:t>
            </a:r>
            <a:r>
              <a:rPr lang="en-US" sz="2000" dirty="0"/>
              <a:t>at the instance level are identified and classified at the </a:t>
            </a:r>
            <a:r>
              <a:rPr lang="en-US" sz="2000" b="0" i="1" u="sng" dirty="0"/>
              <a:t>model </a:t>
            </a:r>
            <a:r>
              <a:rPr lang="en-US" sz="2000" b="0" i="1" u="sng" dirty="0" smtClean="0"/>
              <a:t>level.</a:t>
            </a:r>
          </a:p>
          <a:p>
            <a:pPr lvl="1"/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1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977900"/>
            <a:ext cx="8302752" cy="40626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u="sng" dirty="0" smtClean="0"/>
          </a:p>
          <a:p>
            <a:r>
              <a:rPr lang="en-US" sz="2400" b="0" dirty="0" smtClean="0"/>
              <a:t>Horizontal Abstraction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Models are expressed in </a:t>
            </a:r>
            <a:r>
              <a:rPr lang="en-US" sz="2000" b="0" dirty="0" err="1"/>
              <a:t>metamodels</a:t>
            </a:r>
            <a:r>
              <a:rPr lang="en-US" sz="2000" b="0" dirty="0"/>
              <a:t> that are associated with </a:t>
            </a:r>
            <a:r>
              <a:rPr lang="en-US" sz="2000" b="0" dirty="0" smtClean="0"/>
              <a:t>notations, often </a:t>
            </a:r>
            <a:r>
              <a:rPr lang="en-US" sz="2000" b="0" dirty="0"/>
              <a:t>of a graphical nature</a:t>
            </a:r>
            <a:r>
              <a:rPr lang="en-US" sz="2000" b="0" dirty="0" smtClean="0"/>
              <a:t>. </a:t>
            </a:r>
            <a:r>
              <a:rPr lang="en-US" sz="2000" b="0" dirty="0"/>
              <a:t>e</a:t>
            </a:r>
            <a:r>
              <a:rPr lang="en-US" sz="2000" b="0" dirty="0" smtClean="0"/>
              <a:t>.g. </a:t>
            </a:r>
            <a:r>
              <a:rPr lang="en-US" sz="2000" b="0" dirty="0" err="1" smtClean="0"/>
              <a:t>Petrinet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metamodel</a:t>
            </a:r>
            <a:r>
              <a:rPr lang="en-US" sz="2000" b="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The </a:t>
            </a:r>
            <a:r>
              <a:rPr lang="en-US" sz="2000" b="0" dirty="0"/>
              <a:t>complete </a:t>
            </a:r>
            <a:r>
              <a:rPr lang="en-US" sz="2000" dirty="0"/>
              <a:t>set of concepts and associations </a:t>
            </a:r>
            <a:r>
              <a:rPr lang="en-US" sz="2000" b="0" dirty="0"/>
              <a:t>between concepts is called </a:t>
            </a:r>
            <a:r>
              <a:rPr lang="en-US" sz="2000" b="0" dirty="0" smtClean="0"/>
              <a:t>meta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r>
              <a:rPr lang="en-US" sz="2000" b="0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1157223"/>
            <a:ext cx="8071103" cy="2154436"/>
          </a:xfrm>
        </p:spPr>
        <p:txBody>
          <a:bodyPr/>
          <a:lstStyle/>
          <a:p>
            <a:r>
              <a:rPr lang="en-US" dirty="0" smtClean="0"/>
              <a:t>Vertical Abstraction</a:t>
            </a:r>
          </a:p>
          <a:p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90" y="2197100"/>
            <a:ext cx="825001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475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1157223"/>
            <a:ext cx="8071103" cy="5232202"/>
          </a:xfrm>
        </p:spPr>
        <p:txBody>
          <a:bodyPr/>
          <a:lstStyle/>
          <a:p>
            <a:r>
              <a:rPr lang="en-US" dirty="0" smtClean="0"/>
              <a:t>Vertical Abstraction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Function modelling, data modelling, organization modelling, and modelling of the operational information technology landscape are required </a:t>
            </a:r>
            <a:endParaRPr lang="en-US" sz="2000" b="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to provide </a:t>
            </a:r>
            <a:r>
              <a:rPr lang="en-US" sz="2000" b="0" dirty="0"/>
              <a:t>a complete picture of a business process</a:t>
            </a:r>
            <a:r>
              <a:rPr lang="en-US" sz="2000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The specification of the work can be </a:t>
            </a:r>
            <a:r>
              <a:rPr lang="en-US" sz="2000" b="0" dirty="0" smtClean="0"/>
              <a:t>done at </a:t>
            </a:r>
            <a:r>
              <a:rPr lang="en-US" sz="2000" b="0" dirty="0"/>
              <a:t>different aggregation levels, from coarse-grained business functions to </a:t>
            </a:r>
            <a:r>
              <a:rPr lang="en-US" sz="2000" b="0" dirty="0" smtClean="0"/>
              <a:t>fine granular functions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0" dirty="0" smtClean="0"/>
              <a:t>at </a:t>
            </a:r>
            <a:r>
              <a:rPr lang="en-US" sz="2000" b="0" dirty="0"/>
              <a:t>the operational level </a:t>
            </a:r>
            <a:endParaRPr lang="en-US" sz="2000" b="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realized by </a:t>
            </a:r>
            <a:r>
              <a:rPr lang="en-US" sz="2000" b="0" dirty="0" smtClean="0"/>
              <a:t>knowledge workers and information </a:t>
            </a:r>
            <a:r>
              <a:rPr lang="en-US" sz="2000" b="0" dirty="0"/>
              <a:t>systems.</a:t>
            </a:r>
            <a:endParaRPr lang="en-US" sz="4400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3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1157223"/>
            <a:ext cx="8071103" cy="4124206"/>
          </a:xfrm>
        </p:spPr>
        <p:txBody>
          <a:bodyPr/>
          <a:lstStyle/>
          <a:p>
            <a:r>
              <a:rPr lang="en-US" dirty="0" smtClean="0"/>
              <a:t>Vertical Abstraction</a:t>
            </a:r>
            <a:endParaRPr lang="en-US" sz="20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000" b="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b="0" dirty="0"/>
              <a:t>The </a:t>
            </a:r>
            <a:r>
              <a:rPr lang="en-US" sz="2000" dirty="0"/>
              <a:t>investigation and proper representation of data </a:t>
            </a:r>
            <a:r>
              <a:rPr lang="en-US" sz="2000" b="0" dirty="0"/>
              <a:t>in business </a:t>
            </a:r>
            <a:r>
              <a:rPr lang="en-US" sz="2000" b="0" dirty="0" smtClean="0"/>
              <a:t>processes is </a:t>
            </a:r>
            <a:r>
              <a:rPr lang="en-US" sz="2000" b="0" dirty="0"/>
              <a:t>important, because decisions made during a business process depend </a:t>
            </a:r>
            <a:r>
              <a:rPr lang="en-US" sz="2000" b="0" dirty="0" smtClean="0"/>
              <a:t>on </a:t>
            </a:r>
            <a:r>
              <a:rPr lang="en-US" sz="2000" dirty="0" smtClean="0"/>
              <a:t>particular </a:t>
            </a:r>
            <a:r>
              <a:rPr lang="en-US" sz="2000" dirty="0"/>
              <a:t>data values</a:t>
            </a:r>
            <a:r>
              <a:rPr lang="en-US" sz="2000" dirty="0" smtClean="0"/>
              <a:t>.</a:t>
            </a:r>
          </a:p>
          <a:p>
            <a:endParaRPr lang="en-US" sz="2000" b="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Data dependencies </a:t>
            </a:r>
            <a:r>
              <a:rPr lang="en-US" sz="2000" b="0" dirty="0"/>
              <a:t>between activities need to </a:t>
            </a:r>
            <a:r>
              <a:rPr lang="en-US" sz="2000" b="0" dirty="0" smtClean="0"/>
              <a:t>be taken </a:t>
            </a:r>
            <a:r>
              <a:rPr lang="en-US" sz="2000" b="0" dirty="0"/>
              <a:t>into account in process design, to avoid situations in which a function requires certain data not available at that time</a:t>
            </a:r>
            <a:r>
              <a:rPr lang="en-US" sz="2000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e.g. in a credit approval business process, the type </a:t>
            </a:r>
            <a:r>
              <a:rPr lang="en-US" sz="2000" b="0" dirty="0" smtClean="0"/>
              <a:t>of approval </a:t>
            </a:r>
            <a:r>
              <a:rPr lang="en-US" sz="2000" b="0" dirty="0"/>
              <a:t>depends on the credit amount requested. </a:t>
            </a:r>
            <a:endParaRPr lang="en-US" sz="20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7418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367029"/>
            <a:ext cx="332994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058000"/>
              </p:ext>
            </p:extLst>
          </p:nvPr>
        </p:nvGraphicFramePr>
        <p:xfrm>
          <a:off x="596900" y="1769893"/>
          <a:ext cx="8354805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5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5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7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526">
                <a:tc>
                  <a:txBody>
                    <a:bodyPr/>
                    <a:lstStyle/>
                    <a:p>
                      <a:pPr marR="116205" algn="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735965" algn="l"/>
                          <a:tab pos="2221230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–</a:t>
                      </a:r>
                      <a:r>
                        <a:rPr sz="2400" spc="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	Business	Process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120269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Model	typically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2400" dirty="0" smtClean="0">
                          <a:latin typeface="Arial"/>
                          <a:cs typeface="Arial"/>
                        </a:rPr>
                        <a:t>c</a:t>
                      </a:r>
                      <a:r>
                        <a:rPr sz="2400" dirty="0" smtClean="0">
                          <a:latin typeface="Arial"/>
                          <a:cs typeface="Arial"/>
                        </a:rPr>
                        <a:t>onsist</a:t>
                      </a:r>
                      <a:r>
                        <a:rPr lang="en-IN" sz="2400" dirty="0" smtClean="0">
                          <a:latin typeface="Arial"/>
                          <a:cs typeface="Arial"/>
                        </a:rPr>
                        <a:t> of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274">
                <a:tc>
                  <a:txBody>
                    <a:bodyPr/>
                    <a:lstStyle/>
                    <a:p>
                      <a:pPr marR="156210" algn="r">
                        <a:lnSpc>
                          <a:spcPts val="2430"/>
                        </a:lnSpc>
                        <a:tabLst>
                          <a:tab pos="165925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workflow	diagrams,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ts val="2430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descriptions,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430"/>
                        </a:lnSpc>
                      </a:pPr>
                      <a:r>
                        <a:rPr lang="en-US" sz="2400" spc="-5" dirty="0" smtClean="0">
                          <a:latin typeface="Arial"/>
                          <a:cs typeface="Arial"/>
                        </a:rPr>
                        <a:t>I</a:t>
                      </a:r>
                      <a:r>
                        <a:rPr sz="2400" spc="-5" dirty="0" smtClean="0">
                          <a:latin typeface="Arial"/>
                          <a:cs typeface="Arial"/>
                        </a:rPr>
                        <a:t>nput</a:t>
                      </a:r>
                      <a:r>
                        <a:rPr lang="en-IN" sz="2400" spc="-5" dirty="0" smtClean="0">
                          <a:latin typeface="Arial"/>
                          <a:cs typeface="Arial"/>
                        </a:rPr>
                        <a:t>-output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2430"/>
                        </a:lnSpc>
                      </a:pP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68300" y="2116450"/>
            <a:ext cx="8070215" cy="28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endParaRPr sz="28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 dirty="0">
              <a:latin typeface="Times New Roman"/>
              <a:cs typeface="Times New Roman"/>
            </a:endParaRPr>
          </a:p>
          <a:p>
            <a:pPr marL="753745" marR="5080" indent="-284480" algn="just">
              <a:lnSpc>
                <a:spcPts val="2410"/>
              </a:lnSpc>
              <a:spcBef>
                <a:spcPts val="1145"/>
              </a:spcBef>
            </a:pPr>
            <a:endParaRPr lang="en-IN" sz="2400" b="1" dirty="0" smtClean="0">
              <a:latin typeface="Arial"/>
              <a:cs typeface="Arial"/>
            </a:endParaRPr>
          </a:p>
          <a:p>
            <a:pPr marL="753745" marR="5080" indent="-284480" algn="just">
              <a:lnSpc>
                <a:spcPts val="2410"/>
              </a:lnSpc>
              <a:spcBef>
                <a:spcPts val="1145"/>
              </a:spcBef>
            </a:pPr>
            <a:endParaRPr lang="en-IN" sz="2400" b="1" dirty="0">
              <a:latin typeface="Arial"/>
              <a:cs typeface="Arial"/>
            </a:endParaRPr>
          </a:p>
          <a:p>
            <a:pPr marL="812165" marR="5080" indent="-342900" algn="just">
              <a:lnSpc>
                <a:spcPts val="2410"/>
              </a:lnSpc>
              <a:spcBef>
                <a:spcPts val="1145"/>
              </a:spcBef>
              <a:buFont typeface="Arial" panose="020B0604020202020204" pitchFamily="34" charset="0"/>
              <a:buChar char="•"/>
            </a:pPr>
            <a:r>
              <a:rPr sz="2400" b="1" dirty="0" smtClean="0">
                <a:latin typeface="Arial"/>
                <a:cs typeface="Arial"/>
              </a:rPr>
              <a:t>KPI </a:t>
            </a:r>
            <a:r>
              <a:rPr sz="2400" spc="-5" dirty="0">
                <a:latin typeface="Arial"/>
                <a:cs typeface="Arial"/>
              </a:rPr>
              <a:t>are indicators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descriptive </a:t>
            </a:r>
            <a:r>
              <a:rPr sz="2400" dirty="0">
                <a:latin typeface="Arial"/>
                <a:cs typeface="Arial"/>
              </a:rPr>
              <a:t>time, cost </a:t>
            </a:r>
            <a:r>
              <a:rPr sz="2400" spc="-5" dirty="0">
                <a:latin typeface="Arial"/>
                <a:cs typeface="Arial"/>
              </a:rPr>
              <a:t>or </a:t>
            </a:r>
            <a:r>
              <a:rPr sz="2400" spc="-5" dirty="0" smtClean="0">
                <a:latin typeface="Arial"/>
                <a:cs typeface="Arial"/>
              </a:rPr>
              <a:t>quality</a:t>
            </a:r>
            <a:r>
              <a:rPr lang="en-IN" sz="2400" spc="-5" dirty="0" smtClean="0">
                <a:latin typeface="Arial"/>
                <a:cs typeface="Arial"/>
              </a:rPr>
              <a:t> </a:t>
            </a:r>
            <a:r>
              <a:rPr sz="2400" spc="-5" dirty="0" smtClean="0">
                <a:latin typeface="Arial"/>
                <a:cs typeface="Arial"/>
              </a:rPr>
              <a:t>indicators </a:t>
            </a:r>
            <a:r>
              <a:rPr sz="2400" spc="-5" dirty="0">
                <a:latin typeface="Arial"/>
                <a:cs typeface="Arial"/>
              </a:rPr>
              <a:t>used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capture the performance of a </a:t>
            </a:r>
            <a:r>
              <a:rPr sz="2400" dirty="0" smtClean="0">
                <a:latin typeface="Arial"/>
                <a:cs typeface="Arial"/>
              </a:rPr>
              <a:t>process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900" y="2469528"/>
            <a:ext cx="8763000" cy="1022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4380" marR="5080" indent="-635" algn="just">
              <a:lnSpc>
                <a:spcPct val="83700"/>
              </a:lnSpc>
            </a:pPr>
            <a:r>
              <a:rPr lang="en-US" sz="2400" b="1" spc="-5" dirty="0" smtClean="0">
                <a:latin typeface="Arial"/>
                <a:cs typeface="Arial"/>
              </a:rPr>
              <a:t>,K</a:t>
            </a:r>
            <a:r>
              <a:rPr lang="en-US" sz="2400" spc="-5" dirty="0" smtClean="0">
                <a:latin typeface="Arial"/>
                <a:cs typeface="Arial"/>
              </a:rPr>
              <a:t>ey </a:t>
            </a:r>
            <a:r>
              <a:rPr lang="en-US" sz="2400" b="1" spc="-5" dirty="0">
                <a:latin typeface="Arial"/>
                <a:cs typeface="Arial"/>
              </a:rPr>
              <a:t>P</a:t>
            </a:r>
            <a:r>
              <a:rPr lang="en-US" sz="2400" spc="-5" dirty="0">
                <a:latin typeface="Arial"/>
                <a:cs typeface="Arial"/>
              </a:rPr>
              <a:t>erformance </a:t>
            </a:r>
            <a:r>
              <a:rPr lang="en-US" sz="2400" b="1" dirty="0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ndicators(</a:t>
            </a:r>
            <a:r>
              <a:rPr lang="en-US" sz="2400" b="1" dirty="0">
                <a:latin typeface="Arial"/>
                <a:cs typeface="Arial"/>
              </a:rPr>
              <a:t>KPI</a:t>
            </a:r>
            <a:r>
              <a:rPr lang="en-US" sz="2400" dirty="0">
                <a:latin typeface="Arial"/>
                <a:cs typeface="Arial"/>
              </a:rPr>
              <a:t>) </a:t>
            </a:r>
            <a:r>
              <a:rPr lang="en-US" sz="2400" spc="-5" dirty="0">
                <a:latin typeface="Arial"/>
                <a:cs typeface="Arial"/>
              </a:rPr>
              <a:t>and data  </a:t>
            </a:r>
            <a:r>
              <a:rPr lang="en-US" sz="2400" dirty="0">
                <a:latin typeface="Arial"/>
                <a:cs typeface="Arial"/>
              </a:rPr>
              <a:t>that </a:t>
            </a:r>
            <a:r>
              <a:rPr lang="en-US" sz="2400" spc="-5" dirty="0">
                <a:latin typeface="Arial"/>
                <a:cs typeface="Arial"/>
              </a:rPr>
              <a:t>provide both overview and detailed information  about an organization's business</a:t>
            </a:r>
            <a:r>
              <a:rPr lang="en-US" sz="2400" spc="50" dirty="0">
                <a:latin typeface="Arial"/>
                <a:cs typeface="Arial"/>
              </a:rPr>
              <a:t> </a:t>
            </a:r>
            <a:r>
              <a:rPr lang="en-US" sz="2400" dirty="0">
                <a:latin typeface="Arial"/>
                <a:cs typeface="Arial"/>
              </a:rPr>
              <a:t>processes.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505744" y="1130300"/>
            <a:ext cx="44672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lang="en-US" sz="2800" dirty="0">
                <a:latin typeface="Arial"/>
                <a:cs typeface="Arial"/>
              </a:rPr>
              <a:t>Business Process</a:t>
            </a:r>
            <a:r>
              <a:rPr lang="en-US" sz="2800" spc="-90" dirty="0">
                <a:latin typeface="Arial"/>
                <a:cs typeface="Arial"/>
              </a:rPr>
              <a:t> </a:t>
            </a:r>
            <a:r>
              <a:rPr lang="en-US" sz="2800" dirty="0">
                <a:latin typeface="Arial"/>
                <a:cs typeface="Arial"/>
              </a:rPr>
              <a:t>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1157222"/>
            <a:ext cx="8302752" cy="2277547"/>
          </a:xfrm>
        </p:spPr>
        <p:txBody>
          <a:bodyPr/>
          <a:lstStyle/>
          <a:p>
            <a:r>
              <a:rPr lang="en-IN" sz="2400" dirty="0" smtClean="0"/>
              <a:t>From Business Functions to Business processes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Top-level </a:t>
            </a:r>
            <a:r>
              <a:rPr lang="en-US" sz="2000" b="0" dirty="0"/>
              <a:t>business functions are broken down to functions of </a:t>
            </a:r>
            <a:r>
              <a:rPr lang="en-US" sz="2000" b="0" dirty="0" smtClean="0"/>
              <a:t>smaller granularity </a:t>
            </a:r>
            <a:r>
              <a:rPr lang="en-US" sz="2000" b="0" dirty="0"/>
              <a:t>and, ultimately, to activities of </a:t>
            </a:r>
            <a:r>
              <a:rPr lang="en-US" sz="2000" b="0" dirty="0" smtClean="0"/>
              <a:t>operational business                                      processes.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 smtClean="0"/>
              <a:t>Functional </a:t>
            </a:r>
            <a:r>
              <a:rPr lang="en-US" sz="2000" b="0" dirty="0"/>
              <a:t>decomposition is the technique of choice.</a:t>
            </a:r>
          </a:p>
        </p:txBody>
      </p:sp>
    </p:spTree>
    <p:extLst>
      <p:ext uri="{BB962C8B-B14F-4D97-AF65-F5344CB8AC3E}">
        <p14:creationId xmlns:p14="http://schemas.microsoft.com/office/powerpoint/2010/main" val="13243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406"/>
            <a:ext cx="9081433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83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5" y="444500"/>
            <a:ext cx="8679195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77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61" y="362697"/>
            <a:ext cx="1405151" cy="43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59"/>
            <a:r>
              <a:rPr sz="2800" spc="-10" dirty="0"/>
              <a:t>E</a:t>
            </a:r>
            <a:r>
              <a:rPr sz="2800" dirty="0"/>
              <a:t>xa</a:t>
            </a:r>
            <a:r>
              <a:rPr sz="2800" spc="-10" dirty="0"/>
              <a:t>m</a:t>
            </a:r>
            <a:r>
              <a:rPr sz="2800" dirty="0"/>
              <a:t>p</a:t>
            </a:r>
            <a:r>
              <a:rPr sz="2800" spc="-5" dirty="0"/>
              <a:t>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28925" y="918099"/>
            <a:ext cx="3360584" cy="5437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462" marR="118365" indent="-341803">
              <a:buChar char="•"/>
              <a:tabLst>
                <a:tab pos="354462" algn="l"/>
                <a:tab pos="355095" algn="l"/>
              </a:tabLst>
            </a:pPr>
            <a:r>
              <a:rPr sz="2200" spc="-5" dirty="0">
                <a:latin typeface="Arial"/>
                <a:cs typeface="Arial"/>
              </a:rPr>
              <a:t>AnalyzeOrder, Simple  Check &amp; AdvCheck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are  linked to each other by  </a:t>
            </a:r>
            <a:r>
              <a:rPr sz="2200" b="1" spc="-5" dirty="0">
                <a:latin typeface="Arial"/>
                <a:cs typeface="Arial"/>
              </a:rPr>
              <a:t>execution</a:t>
            </a:r>
            <a:r>
              <a:rPr sz="2200" b="1" spc="-3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constraints</a:t>
            </a:r>
            <a:endParaRPr sz="2200" b="1" dirty="0">
              <a:latin typeface="Arial"/>
              <a:cs typeface="Arial"/>
            </a:endParaRPr>
          </a:p>
          <a:p>
            <a:pPr marL="354462" marR="5064" indent="-341803">
              <a:spcBef>
                <a:spcPts val="1401"/>
              </a:spcBef>
              <a:buChar char="•"/>
              <a:tabLst>
                <a:tab pos="354462" algn="l"/>
                <a:tab pos="355095" algn="l"/>
                <a:tab pos="1516591" algn="l"/>
              </a:tabLst>
            </a:pPr>
            <a:r>
              <a:rPr sz="2200" spc="-5" dirty="0">
                <a:latin typeface="Arial"/>
                <a:cs typeface="Arial"/>
              </a:rPr>
              <a:t>Process	begins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with  analyzing the order, and  then conducting either a  simplecheck or an  advcheck based on the  decision taken during  process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execution</a:t>
            </a:r>
            <a:endParaRPr sz="2200" dirty="0">
              <a:latin typeface="Arial"/>
              <a:cs typeface="Arial"/>
            </a:endParaRPr>
          </a:p>
          <a:p>
            <a:pPr marL="354462" marR="409530" indent="-341803">
              <a:spcBef>
                <a:spcPts val="1401"/>
              </a:spcBef>
              <a:buChar char="•"/>
              <a:tabLst>
                <a:tab pos="354462" algn="l"/>
                <a:tab pos="355095" algn="l"/>
              </a:tabLst>
            </a:pPr>
            <a:r>
              <a:rPr sz="2200" spc="-5" dirty="0">
                <a:latin typeface="Arial"/>
                <a:cs typeface="Arial"/>
              </a:rPr>
              <a:t>This process has a  dedicated start event  and a dedicated end  event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2100" y="683262"/>
            <a:ext cx="4484582" cy="5672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6237" y="6665304"/>
            <a:ext cx="12585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59">
              <a:lnSpc>
                <a:spcPts val="1007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565392" y="6354318"/>
            <a:ext cx="2097278" cy="206348"/>
          </a:xfrm>
          <a:prstGeom prst="rect">
            <a:avLst/>
          </a:prstGeom>
        </p:spPr>
        <p:txBody>
          <a:bodyPr vert="horz" wrap="square" lIns="0" tIns="36712" rIns="0" bIns="0" rtlCol="0">
            <a:spAutoFit/>
          </a:bodyPr>
          <a:lstStyle/>
          <a:p>
            <a:pPr marL="7596">
              <a:spcBef>
                <a:spcPts val="289"/>
              </a:spcBef>
            </a:pPr>
            <a:fld id="{81D60167-4931-47E6-BA6A-407CBD079E47}" type="slidenum">
              <a:rPr sz="1100" dirty="0">
                <a:latin typeface="Arial"/>
                <a:cs typeface="Arial"/>
              </a:rPr>
              <a:pPr marL="7596">
                <a:spcBef>
                  <a:spcPts val="289"/>
                </a:spcBef>
              </a:pPr>
              <a:t>63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6929373" y="6674646"/>
            <a:ext cx="19875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59">
              <a:lnSpc>
                <a:spcPts val="1211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260247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00"/>
            <a:r>
              <a:rPr spc="-10" dirty="0"/>
              <a:t>Order </a:t>
            </a:r>
            <a:r>
              <a:rPr spc="-5" dirty="0"/>
              <a:t>of</a:t>
            </a:r>
            <a:r>
              <a:rPr spc="-35" dirty="0"/>
              <a:t> </a:t>
            </a:r>
            <a:r>
              <a:rPr spc="-5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141" y="3229921"/>
            <a:ext cx="8381513" cy="164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462" marR="397504" indent="-341803">
              <a:buChar char="•"/>
              <a:tabLst>
                <a:tab pos="353829" algn="l"/>
                <a:tab pos="354462" algn="l"/>
                <a:tab pos="1756486" algn="l"/>
              </a:tabLst>
            </a:pPr>
            <a:r>
              <a:rPr sz="2400" spc="-5" dirty="0">
                <a:latin typeface="Arial"/>
                <a:cs typeface="Arial"/>
              </a:rPr>
              <a:t>Business	functions Receive Request,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Request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Analysis,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 Quota Management are shown in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figure.</a:t>
            </a:r>
            <a:endParaRPr sz="2400" dirty="0">
              <a:latin typeface="Arial"/>
              <a:cs typeface="Arial"/>
            </a:endParaRPr>
          </a:p>
          <a:p>
            <a:pPr marL="354462" marR="5064" indent="-341803">
              <a:spcBef>
                <a:spcPts val="1386"/>
              </a:spcBef>
              <a:buChar char="•"/>
              <a:tabLst>
                <a:tab pos="437380" algn="l"/>
                <a:tab pos="438014" algn="l"/>
              </a:tabLst>
            </a:pPr>
            <a:r>
              <a:rPr sz="2400" spc="-5" dirty="0">
                <a:latin typeface="Arial"/>
                <a:cs typeface="Arial"/>
              </a:rPr>
              <a:t>An </a:t>
            </a:r>
            <a:r>
              <a:rPr sz="2400" b="1" spc="-5" dirty="0">
                <a:latin typeface="Arial"/>
                <a:cs typeface="Arial"/>
              </a:rPr>
              <a:t>execution ordering relation </a:t>
            </a:r>
            <a:r>
              <a:rPr sz="2400" spc="-5" dirty="0">
                <a:latin typeface="Arial"/>
                <a:cs typeface="Arial"/>
              </a:rPr>
              <a:t>is represented since there is  a strict ordering between these business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functions.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2974" y="1358900"/>
            <a:ext cx="7446857" cy="138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26237" y="6665304"/>
            <a:ext cx="1258570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59">
              <a:lnSpc>
                <a:spcPts val="1007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4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565392" y="6354318"/>
            <a:ext cx="2097278" cy="206348"/>
          </a:xfrm>
          <a:prstGeom prst="rect">
            <a:avLst/>
          </a:prstGeom>
        </p:spPr>
        <p:txBody>
          <a:bodyPr vert="horz" wrap="square" lIns="0" tIns="36712" rIns="0" bIns="0" rtlCol="0">
            <a:spAutoFit/>
          </a:bodyPr>
          <a:lstStyle/>
          <a:p>
            <a:pPr marL="7596">
              <a:spcBef>
                <a:spcPts val="289"/>
              </a:spcBef>
            </a:pPr>
            <a:fld id="{81D60167-4931-47E6-BA6A-407CBD079E47}" type="slidenum">
              <a:rPr sz="1100" dirty="0">
                <a:latin typeface="Arial"/>
                <a:cs typeface="Arial"/>
              </a:rPr>
              <a:pPr marL="7596">
                <a:spcBef>
                  <a:spcPts val="289"/>
                </a:spcBef>
              </a:pPr>
              <a:t>64</a:t>
            </a:fld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6929373" y="6674646"/>
            <a:ext cx="198755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59">
              <a:lnSpc>
                <a:spcPts val="1211"/>
              </a:lnSpc>
            </a:pPr>
            <a:r>
              <a:rPr spc="-5" dirty="0"/>
              <a:t>Innovation Centre </a:t>
            </a:r>
            <a:r>
              <a:rPr dirty="0"/>
              <a:t>for</a:t>
            </a:r>
            <a:r>
              <a:rPr spc="-55" dirty="0"/>
              <a:t> </a:t>
            </a:r>
            <a:r>
              <a:rPr spc="-5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4602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376067"/>
            <a:ext cx="7848600" cy="6469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86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1157223"/>
            <a:ext cx="8378952" cy="33239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Business </a:t>
            </a:r>
            <a:r>
              <a:rPr lang="en-US" sz="2400" b="0" dirty="0"/>
              <a:t>functions are </a:t>
            </a:r>
            <a:r>
              <a:rPr lang="en-US" sz="2400" b="0" dirty="0" smtClean="0"/>
              <a:t>represented by </a:t>
            </a:r>
            <a:r>
              <a:rPr lang="en-US" sz="2400" dirty="0"/>
              <a:t>rectangles</a:t>
            </a:r>
            <a:r>
              <a:rPr lang="en-US" sz="2400" dirty="0" smtClean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W</a:t>
            </a:r>
            <a:r>
              <a:rPr lang="en-US" sz="2400" b="0" dirty="0" smtClean="0"/>
              <a:t>hile </a:t>
            </a:r>
            <a:r>
              <a:rPr lang="en-US" sz="2400" b="0" dirty="0"/>
              <a:t>functions of the </a:t>
            </a:r>
            <a:r>
              <a:rPr lang="en-US" sz="2400" dirty="0"/>
              <a:t>finest granularity </a:t>
            </a:r>
            <a:r>
              <a:rPr lang="en-US" sz="2400" b="0" dirty="0"/>
              <a:t>are represented </a:t>
            </a:r>
            <a:r>
              <a:rPr lang="en-US" sz="2400" b="0" dirty="0" smtClean="0"/>
              <a:t>by rectangles </a:t>
            </a:r>
            <a:r>
              <a:rPr lang="en-US" sz="2400" b="0" dirty="0"/>
              <a:t>with </a:t>
            </a:r>
            <a:r>
              <a:rPr lang="en-US" sz="2400" dirty="0"/>
              <a:t>rounded corners</a:t>
            </a:r>
            <a:r>
              <a:rPr lang="en-US" sz="2400" b="0" dirty="0"/>
              <a:t>. </a:t>
            </a:r>
            <a:endParaRPr lang="en-US" sz="24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 smtClean="0"/>
              <a:t>Functions </a:t>
            </a:r>
            <a:r>
              <a:rPr lang="en-US" sz="2400" b="0" dirty="0"/>
              <a:t>at the </a:t>
            </a:r>
            <a:r>
              <a:rPr lang="en-US" sz="2400" dirty="0"/>
              <a:t>leaf level </a:t>
            </a:r>
            <a:r>
              <a:rPr lang="en-US" sz="2400" b="0" dirty="0"/>
              <a:t>of the </a:t>
            </a:r>
            <a:r>
              <a:rPr lang="en-US" sz="2400" b="0" dirty="0" smtClean="0"/>
              <a:t>functional decomposition </a:t>
            </a:r>
            <a:r>
              <a:rPr lang="en-US" sz="2400" b="0" dirty="0"/>
              <a:t>are also called </a:t>
            </a:r>
            <a:r>
              <a:rPr lang="en-US" sz="2400" dirty="0"/>
              <a:t>activities.</a:t>
            </a:r>
            <a:r>
              <a:rPr lang="en-US" sz="2400" b="0" dirty="0"/>
              <a:t/>
            </a:r>
            <a:br>
              <a:rPr lang="en-US" sz="2400" b="0" dirty="0"/>
            </a:b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92491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233423"/>
            <a:ext cx="8071484" cy="290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BPMN</a:t>
            </a:r>
            <a:endParaRPr sz="2800" dirty="0">
              <a:latin typeface="Arial"/>
              <a:cs typeface="Arial"/>
            </a:endParaRPr>
          </a:p>
          <a:p>
            <a:pPr marL="753745" marR="5080" lvl="1" indent="-283845" algn="just">
              <a:lnSpc>
                <a:spcPct val="83800"/>
              </a:lnSpc>
              <a:spcBef>
                <a:spcPts val="1415"/>
              </a:spcBef>
              <a:buChar char="–"/>
              <a:tabLst>
                <a:tab pos="754380" algn="l"/>
              </a:tabLst>
            </a:pPr>
            <a:r>
              <a:rPr sz="2400" spc="-5" dirty="0">
                <a:latin typeface="Arial"/>
                <a:cs typeface="Arial"/>
              </a:rPr>
              <a:t>Business </a:t>
            </a:r>
            <a:r>
              <a:rPr sz="2400" dirty="0">
                <a:latin typeface="Arial"/>
                <a:cs typeface="Arial"/>
              </a:rPr>
              <a:t>Process </a:t>
            </a:r>
            <a:r>
              <a:rPr sz="2400" spc="-5" dirty="0">
                <a:latin typeface="Arial"/>
                <a:cs typeface="Arial"/>
              </a:rPr>
              <a:t>Model and Notation </a:t>
            </a:r>
            <a:r>
              <a:rPr sz="2400" dirty="0">
                <a:latin typeface="Arial"/>
                <a:cs typeface="Arial"/>
              </a:rPr>
              <a:t>(BPMN) </a:t>
            </a:r>
            <a:r>
              <a:rPr sz="2400" spc="-5" dirty="0">
                <a:latin typeface="Arial"/>
                <a:cs typeface="Arial"/>
              </a:rPr>
              <a:t>is a  </a:t>
            </a:r>
            <a:r>
              <a:rPr sz="2400" b="1" spc="-5" dirty="0">
                <a:latin typeface="Arial"/>
                <a:cs typeface="Arial"/>
              </a:rPr>
              <a:t>standard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business process modeling, and  provides a graphical </a:t>
            </a:r>
            <a:r>
              <a:rPr sz="2400" dirty="0">
                <a:latin typeface="Arial"/>
                <a:cs typeface="Arial"/>
              </a:rPr>
              <a:t>notation for </a:t>
            </a:r>
            <a:r>
              <a:rPr sz="2400" spc="-5" dirty="0">
                <a:latin typeface="Arial"/>
                <a:cs typeface="Arial"/>
              </a:rPr>
              <a:t>specifying business  processes based on a flow </a:t>
            </a:r>
            <a:r>
              <a:rPr sz="2400" dirty="0">
                <a:latin typeface="Arial"/>
                <a:cs typeface="Arial"/>
              </a:rPr>
              <a:t>chart </a:t>
            </a:r>
            <a:r>
              <a:rPr sz="2400" spc="-5" dirty="0">
                <a:latin typeface="Arial"/>
                <a:cs typeface="Arial"/>
              </a:rPr>
              <a:t>representational  technique.</a:t>
            </a:r>
            <a:endParaRPr sz="2400" dirty="0">
              <a:latin typeface="Arial"/>
              <a:cs typeface="Arial"/>
            </a:endParaRPr>
          </a:p>
          <a:p>
            <a:pPr marL="753745" marR="6350" lvl="1" indent="-283845" algn="just">
              <a:lnSpc>
                <a:spcPts val="2410"/>
              </a:lnSpc>
              <a:spcBef>
                <a:spcPts val="1145"/>
              </a:spcBef>
              <a:buChar char="–"/>
              <a:tabLst>
                <a:tab pos="754380" algn="l"/>
              </a:tabLst>
            </a:pPr>
            <a:r>
              <a:rPr sz="2400" dirty="0">
                <a:latin typeface="Arial"/>
                <a:cs typeface="Arial"/>
              </a:rPr>
              <a:t>BPMN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b="1" spc="-5" dirty="0">
                <a:latin typeface="Arial"/>
                <a:cs typeface="Arial"/>
              </a:rPr>
              <a:t>flow-chart based notation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b="1" spc="-5" dirty="0">
                <a:latin typeface="Arial"/>
                <a:cs typeface="Arial"/>
              </a:rPr>
              <a:t>efining  Business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Processes.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367029"/>
            <a:ext cx="332994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233423"/>
            <a:ext cx="7849870" cy="1842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BPMN</a:t>
            </a:r>
            <a:endParaRPr sz="2800" dirty="0">
              <a:latin typeface="Arial"/>
              <a:cs typeface="Arial"/>
            </a:endParaRPr>
          </a:p>
          <a:p>
            <a:pPr marL="753745" marR="5080" indent="-284480" algn="just">
              <a:lnSpc>
                <a:spcPts val="2410"/>
              </a:lnSpc>
              <a:spcBef>
                <a:spcPts val="1420"/>
              </a:spcBef>
            </a:pPr>
            <a:r>
              <a:rPr sz="2400" spc="-5" dirty="0">
                <a:latin typeface="Arial"/>
                <a:cs typeface="Arial"/>
              </a:rPr>
              <a:t>– </a:t>
            </a:r>
            <a:r>
              <a:rPr sz="2400" dirty="0">
                <a:latin typeface="Arial"/>
                <a:cs typeface="Arial"/>
              </a:rPr>
              <a:t>BPMN </a:t>
            </a:r>
            <a:r>
              <a:rPr sz="2400" spc="-5" dirty="0">
                <a:latin typeface="Arial"/>
                <a:cs typeface="Arial"/>
              </a:rPr>
              <a:t>is an agreement between multiple Modeling  tools vendors,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synchronize their views and  </a:t>
            </a:r>
            <a:r>
              <a:rPr sz="2400" b="1" spc="-5" dirty="0">
                <a:latin typeface="Arial"/>
                <a:cs typeface="Arial"/>
              </a:rPr>
              <a:t>standardize </a:t>
            </a:r>
            <a:r>
              <a:rPr sz="2400" b="1" dirty="0">
                <a:latin typeface="Arial"/>
                <a:cs typeface="Arial"/>
              </a:rPr>
              <a:t>to </a:t>
            </a:r>
            <a:r>
              <a:rPr sz="2400" b="1" spc="-5" dirty="0">
                <a:latin typeface="Arial"/>
                <a:cs typeface="Arial"/>
              </a:rPr>
              <a:t>use a single notation </a:t>
            </a:r>
            <a:r>
              <a:rPr sz="2400" dirty="0">
                <a:latin typeface="Arial"/>
                <a:cs typeface="Arial"/>
              </a:rPr>
              <a:t>for the </a:t>
            </a:r>
            <a:r>
              <a:rPr sz="2400" spc="-5" dirty="0">
                <a:latin typeface="Arial"/>
                <a:cs typeface="Arial"/>
              </a:rPr>
              <a:t>benefit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end-user understand and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training.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367029"/>
            <a:ext cx="332994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225295"/>
            <a:ext cx="6956425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ts val="283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Sample BPMN depiction for Credit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Report  Approval</a:t>
            </a:r>
          </a:p>
        </p:txBody>
      </p:sp>
      <p:sp>
        <p:nvSpPr>
          <p:cNvPr id="4" name="object 4"/>
          <p:cNvSpPr/>
          <p:nvPr/>
        </p:nvSpPr>
        <p:spPr>
          <a:xfrm>
            <a:off x="673100" y="2425700"/>
            <a:ext cx="7369302" cy="2227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23557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367029"/>
            <a:ext cx="332994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309623"/>
            <a:ext cx="7794625" cy="241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Business Process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  <a:p>
            <a:pPr marL="753745" marR="5080" indent="-284480">
              <a:lnSpc>
                <a:spcPts val="2830"/>
              </a:lnSpc>
              <a:spcBef>
                <a:spcPts val="1425"/>
              </a:spcBef>
            </a:pPr>
            <a:r>
              <a:rPr sz="2800" dirty="0">
                <a:latin typeface="Arial"/>
                <a:cs typeface="Arial"/>
              </a:rPr>
              <a:t>– </a:t>
            </a:r>
            <a:r>
              <a:rPr sz="2800" b="1" dirty="0">
                <a:latin typeface="Arial"/>
                <a:cs typeface="Arial"/>
              </a:rPr>
              <a:t>B</a:t>
            </a:r>
            <a:r>
              <a:rPr sz="2800" dirty="0">
                <a:latin typeface="Arial"/>
                <a:cs typeface="Arial"/>
              </a:rPr>
              <a:t>usiness </a:t>
            </a:r>
            <a:r>
              <a:rPr sz="2800" b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rocess </a:t>
            </a:r>
            <a:r>
              <a:rPr sz="2800" b="1" spc="-5" dirty="0">
                <a:latin typeface="Arial"/>
                <a:cs typeface="Arial"/>
              </a:rPr>
              <a:t>D</a:t>
            </a:r>
            <a:r>
              <a:rPr sz="2800" spc="-5" dirty="0">
                <a:latin typeface="Arial"/>
                <a:cs typeface="Arial"/>
              </a:rPr>
              <a:t>esign, BPD is the  </a:t>
            </a:r>
            <a:r>
              <a:rPr sz="2800" dirty="0">
                <a:latin typeface="Arial"/>
                <a:cs typeface="Arial"/>
              </a:rPr>
              <a:t>systematic working by which an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organization  understands, defines and documents the  business activities that enable it to function  efficiently, effectively and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economically.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001" y="714057"/>
            <a:ext cx="8070596" cy="492443"/>
          </a:xfrm>
        </p:spPr>
        <p:txBody>
          <a:bodyPr/>
          <a:lstStyle/>
          <a:p>
            <a:r>
              <a:rPr lang="en-US" sz="3200" dirty="0" smtClean="0"/>
              <a:t>Why use BPMN to design processes?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1634172"/>
            <a:ext cx="8071103" cy="258532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BPMN 2.0 </a:t>
            </a:r>
            <a:r>
              <a:rPr lang="en-US" sz="2400" b="0" dirty="0" smtClean="0"/>
              <a:t>is the official way to design and share processes between almost all BPMS in the market.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/>
              <a:t>BPMN is an </a:t>
            </a:r>
            <a:r>
              <a:rPr lang="en-US" sz="2400" dirty="0" smtClean="0"/>
              <a:t>OMG(object management group) standard</a:t>
            </a:r>
            <a:r>
              <a:rPr lang="en-US" sz="2400" b="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/>
              <a:t>It provides businesses with the capability of </a:t>
            </a:r>
            <a:r>
              <a:rPr lang="en-US" sz="2400" dirty="0" smtClean="0"/>
              <a:t>understanding their internal business procedures </a:t>
            </a:r>
            <a:r>
              <a:rPr lang="en-US" sz="2400" b="0" dirty="0" smtClean="0"/>
              <a:t>in a graphical notation.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8684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367029"/>
            <a:ext cx="332994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7803515" cy="3630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spc="-10" dirty="0" smtClean="0">
                <a:latin typeface="Arial"/>
                <a:cs typeface="Arial"/>
              </a:rPr>
              <a:t>BPEL</a:t>
            </a:r>
            <a:r>
              <a:rPr lang="en-US" sz="2800" spc="-10" dirty="0" smtClean="0">
                <a:latin typeface="Arial"/>
                <a:cs typeface="Arial"/>
              </a:rPr>
              <a:t>(</a:t>
            </a:r>
            <a:r>
              <a:rPr lang="en-US" sz="2800" spc="-5" dirty="0">
                <a:latin typeface="Arial"/>
                <a:cs typeface="Arial"/>
              </a:rPr>
              <a:t>Business </a:t>
            </a:r>
            <a:r>
              <a:rPr lang="en-US" sz="2800" dirty="0">
                <a:latin typeface="Arial"/>
                <a:cs typeface="Arial"/>
              </a:rPr>
              <a:t>Process </a:t>
            </a:r>
            <a:r>
              <a:rPr lang="en-US" sz="2800" spc="-5" dirty="0">
                <a:latin typeface="Arial"/>
                <a:cs typeface="Arial"/>
              </a:rPr>
              <a:t>Execution </a:t>
            </a:r>
            <a:r>
              <a:rPr lang="en-US" sz="2800" spc="-5" dirty="0" smtClean="0">
                <a:latin typeface="Arial"/>
                <a:cs typeface="Arial"/>
              </a:rPr>
              <a:t>Language)</a:t>
            </a:r>
            <a:endParaRPr sz="2800" dirty="0">
              <a:latin typeface="Arial"/>
              <a:cs typeface="Arial"/>
            </a:endParaRPr>
          </a:p>
          <a:p>
            <a:pPr marL="812165" marR="5080" indent="-342900" algn="just">
              <a:lnSpc>
                <a:spcPct val="83800"/>
              </a:lnSpc>
              <a:spcBef>
                <a:spcPts val="1415"/>
              </a:spcBef>
              <a:buFont typeface="Arial" panose="020B0604020202020204" pitchFamily="34" charset="0"/>
              <a:buChar char="•"/>
            </a:pPr>
            <a:r>
              <a:rPr sz="2400" spc="-5" dirty="0" smtClean="0">
                <a:latin typeface="Arial"/>
                <a:cs typeface="Arial"/>
              </a:rPr>
              <a:t>is </a:t>
            </a:r>
            <a:r>
              <a:rPr sz="2400" spc="-5" dirty="0">
                <a:latin typeface="Arial"/>
                <a:cs typeface="Arial"/>
              </a:rPr>
              <a:t>a  </a:t>
            </a:r>
            <a:r>
              <a:rPr sz="2400" b="1" spc="-5" dirty="0">
                <a:latin typeface="Arial"/>
                <a:cs typeface="Arial"/>
              </a:rPr>
              <a:t>business process Modeling language </a:t>
            </a:r>
            <a:r>
              <a:rPr sz="2400" dirty="0" smtClean="0">
                <a:latin typeface="Arial"/>
                <a:cs typeface="Arial"/>
              </a:rPr>
              <a:t>for </a:t>
            </a:r>
            <a:r>
              <a:rPr sz="2400" spc="-5" dirty="0" smtClean="0">
                <a:latin typeface="Arial"/>
                <a:cs typeface="Arial"/>
              </a:rPr>
              <a:t>specifying </a:t>
            </a:r>
            <a:r>
              <a:rPr sz="2400" spc="-5" dirty="0">
                <a:latin typeface="Arial"/>
                <a:cs typeface="Arial"/>
              </a:rPr>
              <a:t>business process behavior </a:t>
            </a:r>
            <a:r>
              <a:rPr sz="2400" spc="-5" dirty="0" smtClean="0">
                <a:latin typeface="Arial"/>
                <a:cs typeface="Arial"/>
              </a:rPr>
              <a:t>based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Web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Services</a:t>
            </a:r>
            <a:r>
              <a:rPr sz="2400" dirty="0" smtClean="0">
                <a:latin typeface="Arial"/>
                <a:cs typeface="Arial"/>
              </a:rPr>
              <a:t>.</a:t>
            </a:r>
            <a:endParaRPr lang="en-US" sz="2400" dirty="0" smtClean="0">
              <a:latin typeface="Arial"/>
              <a:cs typeface="Arial"/>
            </a:endParaRPr>
          </a:p>
          <a:p>
            <a:pPr marL="812165" marR="5080" indent="-342900" algn="just">
              <a:lnSpc>
                <a:spcPct val="83800"/>
              </a:lnSpc>
              <a:spcBef>
                <a:spcPts val="1415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/>
                <a:cs typeface="Arial"/>
              </a:rPr>
              <a:t>Is serialized in XML and aims to enable high level state transition interactions of a process (programming).</a:t>
            </a:r>
          </a:p>
          <a:p>
            <a:pPr marL="812165" marR="5080" indent="-342900" algn="just">
              <a:lnSpc>
                <a:spcPct val="83800"/>
              </a:lnSpc>
              <a:spcBef>
                <a:spcPts val="1415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Arial"/>
              <a:cs typeface="Arial"/>
            </a:endParaRPr>
          </a:p>
          <a:p>
            <a:pPr marL="469265" marR="5080">
              <a:lnSpc>
                <a:spcPct val="83800"/>
              </a:lnSpc>
              <a:spcBef>
                <a:spcPts val="1415"/>
              </a:spcBef>
            </a:pPr>
            <a:endParaRPr lang="en-US" sz="2400" dirty="0" smtClean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0" y="367029"/>
            <a:ext cx="67022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BPM </a:t>
            </a:r>
            <a:r>
              <a:rPr lang="en-US" sz="3600" spc="-5" dirty="0" smtClean="0"/>
              <a:t>Notation Symbols</a:t>
            </a:r>
            <a:endParaRPr sz="36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7769099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lang="en-US" sz="2800" dirty="0" smtClean="0">
                <a:latin typeface="Arial"/>
                <a:cs typeface="Arial"/>
              </a:rPr>
              <a:t>Core elements from BPMN</a:t>
            </a: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r>
              <a:rPr lang="en-US" sz="2800" dirty="0" smtClean="0">
                <a:latin typeface="Arial"/>
                <a:cs typeface="Arial"/>
              </a:rPr>
              <a:t>Activity</a:t>
            </a: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r>
              <a:rPr lang="en-US" sz="2800" dirty="0" smtClean="0">
                <a:latin typeface="Arial"/>
                <a:cs typeface="Arial"/>
              </a:rPr>
              <a:t>Event</a:t>
            </a: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r>
              <a:rPr lang="en-US" sz="2800" dirty="0" smtClean="0">
                <a:latin typeface="Arial"/>
                <a:cs typeface="Arial"/>
              </a:rPr>
              <a:t>Gateway</a:t>
            </a: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r>
              <a:rPr lang="en-US" sz="2800" dirty="0" smtClean="0">
                <a:latin typeface="Arial"/>
                <a:cs typeface="Arial"/>
              </a:rPr>
              <a:t>Flow</a:t>
            </a: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r>
              <a:rPr lang="en-US" sz="2800" dirty="0" smtClean="0">
                <a:latin typeface="Arial"/>
                <a:cs typeface="Arial"/>
              </a:rPr>
              <a:t>Pool</a:t>
            </a: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r>
              <a:rPr lang="en-US" sz="2800" dirty="0" smtClean="0">
                <a:latin typeface="Arial"/>
                <a:cs typeface="Arial"/>
              </a:rPr>
              <a:t>Lane</a:t>
            </a:r>
          </a:p>
          <a:p>
            <a:pPr marL="469900" lvl="1">
              <a:tabLst>
                <a:tab pos="353695" algn="l"/>
                <a:tab pos="354330" algn="l"/>
              </a:tabLst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19530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367029"/>
            <a:ext cx="332994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457898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BPMN – Notation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Symbols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827" y="1968500"/>
            <a:ext cx="8313420" cy="4419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17908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0" y="367029"/>
            <a:ext cx="67022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BPM </a:t>
            </a:r>
            <a:r>
              <a:rPr lang="en-US" sz="3600" spc="-5" dirty="0" smtClean="0"/>
              <a:t>Notation Symbols</a:t>
            </a:r>
            <a:endParaRPr sz="36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7769099" cy="5478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lang="en-US" sz="2800" dirty="0" smtClean="0">
                <a:latin typeface="Arial"/>
                <a:cs typeface="Arial"/>
              </a:rPr>
              <a:t>Activity</a:t>
            </a: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r>
              <a:rPr lang="en-US" sz="2400" dirty="0" smtClean="0">
                <a:latin typeface="Arial"/>
                <a:cs typeface="Arial"/>
              </a:rPr>
              <a:t>Is work that is performed within a business process.</a:t>
            </a: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r>
              <a:rPr lang="en-US" sz="2400" dirty="0" smtClean="0">
                <a:latin typeface="Arial"/>
                <a:cs typeface="Arial"/>
              </a:rPr>
              <a:t>Can be atomic or non-atomic(compound)</a:t>
            </a: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r>
              <a:rPr lang="en-US" sz="2400" dirty="0" smtClean="0">
                <a:latin typeface="Arial"/>
                <a:cs typeface="Arial"/>
              </a:rPr>
              <a:t>Can be performed once or can have internally defined loops.</a:t>
            </a: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r>
              <a:rPr lang="en-US" sz="2400" dirty="0" smtClean="0">
                <a:latin typeface="Arial"/>
                <a:cs typeface="Arial"/>
              </a:rPr>
              <a:t>Notation- Rounded rectangles</a:t>
            </a: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r>
              <a:rPr lang="en-US" sz="2400" dirty="0" smtClean="0">
                <a:latin typeface="Arial"/>
                <a:cs typeface="Arial"/>
              </a:rPr>
              <a:t>Types of activities:</a:t>
            </a:r>
          </a:p>
          <a:p>
            <a:pPr marL="1268095" lvl="2" indent="-340995">
              <a:buChar char="•"/>
              <a:tabLst>
                <a:tab pos="353695" algn="l"/>
                <a:tab pos="354330" algn="l"/>
              </a:tabLst>
            </a:pPr>
            <a:r>
              <a:rPr lang="en-US" sz="2400" dirty="0" smtClean="0">
                <a:latin typeface="Arial"/>
                <a:cs typeface="Arial"/>
              </a:rPr>
              <a:t>Tasks</a:t>
            </a:r>
          </a:p>
          <a:p>
            <a:pPr marL="1268095" lvl="2" indent="-340995">
              <a:buChar char="•"/>
              <a:tabLst>
                <a:tab pos="353695" algn="l"/>
                <a:tab pos="354330" algn="l"/>
              </a:tabLst>
            </a:pPr>
            <a:r>
              <a:rPr lang="en-US" sz="2400" dirty="0" smtClean="0">
                <a:latin typeface="Arial"/>
                <a:cs typeface="Arial"/>
              </a:rPr>
              <a:t>Sub-processes</a:t>
            </a:r>
          </a:p>
          <a:p>
            <a:pPr marL="927100" lvl="2">
              <a:tabLst>
                <a:tab pos="353695" algn="l"/>
                <a:tab pos="354330" algn="l"/>
              </a:tabLst>
            </a:pPr>
            <a:endParaRPr lang="en-US" sz="2800" dirty="0" smtClean="0">
              <a:latin typeface="Arial"/>
              <a:cs typeface="Arial"/>
            </a:endParaRP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endParaRPr lang="en-US" sz="2800" dirty="0" smtClean="0">
              <a:latin typeface="Arial"/>
              <a:cs typeface="Arial"/>
            </a:endParaRP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endParaRPr lang="en-US" sz="2800" dirty="0" smtClean="0">
              <a:latin typeface="Arial"/>
              <a:cs typeface="Arial"/>
            </a:endParaRPr>
          </a:p>
          <a:p>
            <a:pPr marL="469900" lvl="1">
              <a:tabLst>
                <a:tab pos="353695" algn="l"/>
                <a:tab pos="354330" algn="l"/>
              </a:tabLst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178300" y="4483100"/>
            <a:ext cx="9144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ask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73700" y="4483100"/>
            <a:ext cx="1600200" cy="914400"/>
            <a:chOff x="5473700" y="4483100"/>
            <a:chExt cx="1600200" cy="914400"/>
          </a:xfrm>
        </p:grpSpPr>
        <p:sp>
          <p:nvSpPr>
            <p:cNvPr id="7" name="Rounded Rectangle 6"/>
            <p:cNvSpPr/>
            <p:nvPr/>
          </p:nvSpPr>
          <p:spPr>
            <a:xfrm>
              <a:off x="5473700" y="4483100"/>
              <a:ext cx="1600200" cy="9144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Sub-Process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45200" y="5016500"/>
              <a:ext cx="3429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+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7302500" y="4483100"/>
            <a:ext cx="11430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Looped Task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0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0" y="367029"/>
            <a:ext cx="67022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BPM </a:t>
            </a:r>
            <a:r>
              <a:rPr lang="en-US" sz="3600" spc="-5" dirty="0" smtClean="0"/>
              <a:t>Notation Symbols- Activity</a:t>
            </a:r>
            <a:endParaRPr sz="36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7769099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lang="en-US" sz="2800" dirty="0" smtClean="0">
                <a:latin typeface="Arial"/>
                <a:cs typeface="Arial"/>
              </a:rPr>
              <a:t>Tasks</a:t>
            </a: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r>
              <a:rPr lang="en-US" sz="2400" dirty="0" smtClean="0">
                <a:latin typeface="Arial"/>
                <a:cs typeface="Arial"/>
              </a:rPr>
              <a:t>Is an atomic activity that is included within a process.</a:t>
            </a: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r>
              <a:rPr lang="en-US" sz="2400" dirty="0" smtClean="0">
                <a:latin typeface="Arial"/>
                <a:cs typeface="Arial"/>
              </a:rPr>
              <a:t>Is used when the work in the process is not broken down to a finer level of Process model detail.</a:t>
            </a: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r>
              <a:rPr lang="en-US" sz="2400" dirty="0" smtClean="0">
                <a:latin typeface="Arial"/>
                <a:cs typeface="Arial"/>
              </a:rPr>
              <a:t>There are specialized type of tasks for sending and receiving or user based tasks.</a:t>
            </a:r>
            <a:r>
              <a:rPr lang="en-US" sz="2800" dirty="0" smtClean="0">
                <a:latin typeface="Arial"/>
                <a:cs typeface="Arial"/>
              </a:rPr>
              <a:t> </a:t>
            </a:r>
          </a:p>
          <a:p>
            <a:pPr marL="927100" lvl="2">
              <a:tabLst>
                <a:tab pos="353695" algn="l"/>
                <a:tab pos="354330" algn="l"/>
              </a:tabLst>
            </a:pPr>
            <a:endParaRPr lang="en-US" sz="2800" dirty="0" smtClean="0">
              <a:latin typeface="Arial"/>
              <a:cs typeface="Arial"/>
            </a:endParaRP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endParaRPr lang="en-US" sz="2800" dirty="0" smtClean="0">
              <a:latin typeface="Arial"/>
              <a:cs typeface="Arial"/>
            </a:endParaRP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endParaRPr lang="en-US" sz="2800" dirty="0" smtClean="0">
              <a:latin typeface="Arial"/>
              <a:cs typeface="Arial"/>
            </a:endParaRPr>
          </a:p>
          <a:p>
            <a:pPr marL="469900" lvl="1">
              <a:tabLst>
                <a:tab pos="353695" algn="l"/>
                <a:tab pos="354330" algn="l"/>
              </a:tabLst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25700" y="4483100"/>
            <a:ext cx="117348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Send Invoice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30700" y="4483100"/>
            <a:ext cx="17526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Receive appointment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16700" y="4483100"/>
            <a:ext cx="1143000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Fill order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6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0" y="367029"/>
            <a:ext cx="6702299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/>
              <a:t>BPM </a:t>
            </a:r>
            <a:r>
              <a:rPr lang="en-US" sz="3600" spc="-5" dirty="0" smtClean="0"/>
              <a:t>Notation Symbols- Activity</a:t>
            </a:r>
            <a:endParaRPr sz="3600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7769099" cy="3631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lang="en-US" sz="2800" dirty="0" smtClean="0">
                <a:latin typeface="Arial"/>
                <a:cs typeface="Arial"/>
              </a:rPr>
              <a:t>Sub-Processes</a:t>
            </a: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r>
              <a:rPr lang="en-US" sz="2400" dirty="0" smtClean="0">
                <a:latin typeface="Arial"/>
                <a:cs typeface="Arial"/>
              </a:rPr>
              <a:t>Enable hierarchical process development</a:t>
            </a: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r>
              <a:rPr lang="en-US" sz="2400" dirty="0" smtClean="0">
                <a:latin typeface="Arial"/>
                <a:cs typeface="Arial"/>
              </a:rPr>
              <a:t>Is a Compound activity (</a:t>
            </a:r>
            <a:r>
              <a:rPr lang="en-US" sz="2400" dirty="0">
                <a:latin typeface="Arial"/>
                <a:cs typeface="Arial"/>
              </a:rPr>
              <a:t>can be </a:t>
            </a:r>
            <a:r>
              <a:rPr lang="en-US" sz="2400" dirty="0" smtClean="0">
                <a:latin typeface="Arial"/>
                <a:cs typeface="Arial"/>
              </a:rPr>
              <a:t>broken down into finer level of detail through a set of sub-activities) that is included within a process.</a:t>
            </a:r>
            <a:endParaRPr lang="en-US" sz="2800" dirty="0" smtClean="0">
              <a:latin typeface="Arial"/>
              <a:cs typeface="Arial"/>
            </a:endParaRPr>
          </a:p>
          <a:p>
            <a:pPr marL="927100" lvl="2">
              <a:tabLst>
                <a:tab pos="353695" algn="l"/>
                <a:tab pos="354330" algn="l"/>
              </a:tabLst>
            </a:pPr>
            <a:endParaRPr lang="en-US" sz="2800" dirty="0" smtClean="0">
              <a:latin typeface="Arial"/>
              <a:cs typeface="Arial"/>
            </a:endParaRP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endParaRPr lang="en-US" sz="2800" dirty="0" smtClean="0">
              <a:latin typeface="Arial"/>
              <a:cs typeface="Arial"/>
            </a:endParaRPr>
          </a:p>
          <a:p>
            <a:pPr marL="810895" lvl="1" indent="-340995">
              <a:buChar char="•"/>
              <a:tabLst>
                <a:tab pos="353695" algn="l"/>
                <a:tab pos="354330" algn="l"/>
              </a:tabLst>
            </a:pPr>
            <a:endParaRPr lang="en-US" sz="2800" dirty="0" smtClean="0">
              <a:latin typeface="Arial"/>
              <a:cs typeface="Arial"/>
            </a:endParaRPr>
          </a:p>
          <a:p>
            <a:pPr marL="469900" lvl="1">
              <a:tabLst>
                <a:tab pos="353695" algn="l"/>
                <a:tab pos="354330" algn="l"/>
              </a:tabLst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19020" y="3111500"/>
            <a:ext cx="1706880" cy="991686"/>
            <a:chOff x="5473700" y="4483100"/>
            <a:chExt cx="1706880" cy="1372686"/>
          </a:xfrm>
        </p:grpSpPr>
        <p:sp>
          <p:nvSpPr>
            <p:cNvPr id="11" name="Rounded Rectangle 10"/>
            <p:cNvSpPr/>
            <p:nvPr/>
          </p:nvSpPr>
          <p:spPr>
            <a:xfrm>
              <a:off x="5473700" y="4483100"/>
              <a:ext cx="1706880" cy="137268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Collapsed Sub -Process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28080" y="5473700"/>
              <a:ext cx="342900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tx1"/>
                  </a:solidFill>
                </a:rPr>
                <a:t>+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object 4"/>
          <p:cNvSpPr/>
          <p:nvPr/>
        </p:nvSpPr>
        <p:spPr>
          <a:xfrm>
            <a:off x="1838198" y="4406900"/>
            <a:ext cx="5540502" cy="1679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2501900" y="4406900"/>
            <a:ext cx="2101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Expanded Sub- Process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106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512234"/>
            <a:ext cx="4740275" cy="6320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581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5817"/>
            <a:ext cx="9118600" cy="4929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5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E:\UPES\SOA\BPM notations\Business-PROCESS-DIAGRAMS-swim-lane-diagram-Hiring-process-examp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424180"/>
            <a:ext cx="8534400" cy="642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17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7790815" cy="229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Business Process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Software</a:t>
            </a:r>
            <a:endParaRPr sz="2800">
              <a:latin typeface="Arial"/>
              <a:cs typeface="Arial"/>
            </a:endParaRPr>
          </a:p>
          <a:p>
            <a:pPr marL="753745" marR="116839" lvl="1" indent="-283845" algn="just">
              <a:lnSpc>
                <a:spcPts val="2410"/>
              </a:lnSpc>
              <a:spcBef>
                <a:spcPts val="1420"/>
              </a:spcBef>
              <a:buChar char="–"/>
              <a:tabLst>
                <a:tab pos="754380" algn="l"/>
              </a:tabLst>
            </a:pPr>
            <a:r>
              <a:rPr sz="2400" dirty="0">
                <a:latin typeface="Arial"/>
                <a:cs typeface="Arial"/>
              </a:rPr>
              <a:t>Software that </a:t>
            </a:r>
            <a:r>
              <a:rPr sz="2400" spc="-5" dirty="0">
                <a:latin typeface="Arial"/>
                <a:cs typeface="Arial"/>
              </a:rPr>
              <a:t>allows users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create </a:t>
            </a:r>
            <a:r>
              <a:rPr sz="2400" dirty="0">
                <a:latin typeface="Arial"/>
                <a:cs typeface="Arial"/>
              </a:rPr>
              <a:t>BPM </a:t>
            </a:r>
            <a:r>
              <a:rPr sz="2400" spc="-5" dirty="0">
                <a:latin typeface="Arial"/>
                <a:cs typeface="Arial"/>
              </a:rPr>
              <a:t>diagrams  and integrate process </a:t>
            </a:r>
            <a:r>
              <a:rPr sz="2400" dirty="0">
                <a:latin typeface="Arial"/>
                <a:cs typeface="Arial"/>
              </a:rPr>
              <a:t>content </a:t>
            </a:r>
            <a:r>
              <a:rPr sz="2400" spc="-5" dirty="0">
                <a:latin typeface="Arial"/>
                <a:cs typeface="Arial"/>
              </a:rPr>
              <a:t>with critical business  entities </a:t>
            </a:r>
            <a:r>
              <a:rPr sz="2400" dirty="0">
                <a:latin typeface="Arial"/>
                <a:cs typeface="Arial"/>
              </a:rPr>
              <a:t>viz., Departments,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Resources.</a:t>
            </a:r>
            <a:endParaRPr sz="2400">
              <a:latin typeface="Arial"/>
              <a:cs typeface="Arial"/>
            </a:endParaRPr>
          </a:p>
          <a:p>
            <a:pPr marL="753745" marR="5080" lvl="1" indent="-283845">
              <a:lnSpc>
                <a:spcPts val="2410"/>
              </a:lnSpc>
              <a:spcBef>
                <a:spcPts val="1140"/>
              </a:spcBef>
              <a:buChar char="–"/>
              <a:tabLst>
                <a:tab pos="754380" algn="l"/>
              </a:tabLst>
            </a:pPr>
            <a:r>
              <a:rPr sz="2400" spc="-5" dirty="0">
                <a:latin typeface="Arial"/>
                <a:cs typeface="Arial"/>
              </a:rPr>
              <a:t>E.g.. BPM for IBM, Process Maker, Oracle </a:t>
            </a:r>
            <a:r>
              <a:rPr sz="2400" spc="-10" dirty="0">
                <a:latin typeface="Arial"/>
                <a:cs typeface="Arial"/>
              </a:rPr>
              <a:t>Business  </a:t>
            </a:r>
            <a:r>
              <a:rPr sz="2400" spc="-5" dirty="0">
                <a:latin typeface="Arial"/>
                <a:cs typeface="Arial"/>
              </a:rPr>
              <a:t>Process Management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Suite.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E:\UPES\SOA\BPM notations\Collaboration_Diagram_Public_Process_for_Cab_Book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900" y="368300"/>
            <a:ext cx="9191625" cy="650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21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BPM and BPMN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1157223"/>
            <a:ext cx="8071103" cy="517064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BPM</a:t>
            </a:r>
            <a:endParaRPr lang="en-US" b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Helps to </a:t>
            </a:r>
            <a:r>
              <a:rPr lang="en-US" sz="2800" b="1" dirty="0" smtClean="0"/>
              <a:t>increase efficiency by focusing </a:t>
            </a:r>
            <a:r>
              <a:rPr lang="en-US" sz="2800" dirty="0" smtClean="0"/>
              <a:t>on business process with visibility.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dirty="0" smtClean="0"/>
              <a:t>Expected result is “Process Improvement” which brings financial benefits, customer &amp; employee satisfaction.</a:t>
            </a:r>
          </a:p>
          <a:p>
            <a:pPr lvl="1"/>
            <a:endParaRPr lang="en-US" sz="2800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BPMN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Collection </a:t>
            </a:r>
            <a:r>
              <a:rPr lang="en-US" sz="2800" b="1" dirty="0" smtClean="0"/>
              <a:t>of  standardized notations </a:t>
            </a:r>
            <a:r>
              <a:rPr lang="en-US" sz="2800" dirty="0" smtClean="0"/>
              <a:t>which adds value to the whole process as it adorns the process from a diagrammatic perspective.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0387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178559"/>
            <a:ext cx="8070215" cy="2098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 algn="ctr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Where does </a:t>
            </a:r>
            <a:r>
              <a:rPr lang="en-US" sz="2800" spc="-5" dirty="0" smtClean="0">
                <a:latin typeface="Arial"/>
                <a:cs typeface="Arial"/>
              </a:rPr>
              <a:t>SOA </a:t>
            </a:r>
            <a:r>
              <a:rPr sz="2800" spc="-5" dirty="0" smtClean="0">
                <a:latin typeface="Arial"/>
                <a:cs typeface="Arial"/>
              </a:rPr>
              <a:t>fit in</a:t>
            </a:r>
            <a:r>
              <a:rPr sz="2800" spc="-55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BPM</a:t>
            </a:r>
            <a:endParaRPr sz="2800" dirty="0">
              <a:latin typeface="Arial"/>
              <a:cs typeface="Arial"/>
            </a:endParaRPr>
          </a:p>
          <a:p>
            <a:pPr marL="753745" marR="6350" lvl="1" indent="-283845">
              <a:lnSpc>
                <a:spcPts val="2580"/>
              </a:lnSpc>
              <a:spcBef>
                <a:spcPts val="1460"/>
              </a:spcBef>
              <a:buChar char="–"/>
              <a:tabLst>
                <a:tab pos="754380" algn="l"/>
              </a:tabLst>
            </a:pPr>
            <a:r>
              <a:rPr sz="2400" spc="-5" dirty="0">
                <a:latin typeface="Arial"/>
                <a:cs typeface="Arial"/>
              </a:rPr>
              <a:t>SOA is a way of executing BPM more efficiently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effectively.</a:t>
            </a:r>
            <a:endParaRPr sz="2400" dirty="0">
              <a:latin typeface="Arial"/>
              <a:cs typeface="Arial"/>
            </a:endParaRPr>
          </a:p>
          <a:p>
            <a:pPr marL="753745" marR="5080" lvl="1" indent="-283845">
              <a:lnSpc>
                <a:spcPts val="2580"/>
              </a:lnSpc>
              <a:spcBef>
                <a:spcPts val="1145"/>
              </a:spcBef>
              <a:buChar char="–"/>
              <a:tabLst>
                <a:tab pos="754380" algn="l"/>
                <a:tab pos="1640839" algn="l"/>
                <a:tab pos="3036570" algn="l"/>
                <a:tab pos="3703954" algn="l"/>
                <a:tab pos="5539105" algn="l"/>
                <a:tab pos="6035040" algn="l"/>
                <a:tab pos="7497445" algn="l"/>
              </a:tabLst>
            </a:pPr>
            <a:r>
              <a:rPr sz="2400" dirty="0">
                <a:latin typeface="Arial"/>
                <a:cs typeface="Arial"/>
              </a:rPr>
              <a:t>SOA	</a:t>
            </a:r>
            <a:r>
              <a:rPr sz="2400" spc="-5" dirty="0">
                <a:latin typeface="Arial"/>
                <a:cs typeface="Arial"/>
              </a:rPr>
              <a:t>provides	the	architecture	to	provision	how  processes exchange data in a flexible manner </a:t>
            </a:r>
            <a:r>
              <a:rPr sz="2400" spc="3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across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56055" y="3264261"/>
          <a:ext cx="7347456" cy="1025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992">
                <a:tc>
                  <a:txBody>
                    <a:bodyPr/>
                    <a:lstStyle/>
                    <a:p>
                      <a:pPr marL="22225">
                        <a:lnSpc>
                          <a:spcPts val="2425"/>
                        </a:lnSpc>
                        <a:tabLst>
                          <a:tab pos="1635125" algn="l"/>
                        </a:tabLst>
                      </a:pPr>
                      <a:r>
                        <a:rPr sz="2400" spc="-5" dirty="0" smtClean="0">
                          <a:latin typeface="Arial"/>
                          <a:cs typeface="Arial"/>
                        </a:rPr>
                        <a:t>business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processes,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2425"/>
                        </a:lnSpc>
                        <a:tabLst>
                          <a:tab pos="1045844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both	in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42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company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42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and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22">
                <a:tc>
                  <a:txBody>
                    <a:bodyPr/>
                    <a:lstStyle/>
                    <a:p>
                      <a:pPr marL="22225">
                        <a:lnSpc>
                          <a:spcPts val="2520"/>
                        </a:lnSpc>
                        <a:tabLst>
                          <a:tab pos="195770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collaborating	companies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ts val="252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following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2235" algn="r">
                        <a:lnSpc>
                          <a:spcPts val="2520"/>
                        </a:lnSpc>
                        <a:tabLst>
                          <a:tab pos="628650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the	value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520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chain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22225">
                        <a:lnSpc>
                          <a:spcPts val="2515"/>
                        </a:lnSpc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2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" dirty="0">
                          <a:latin typeface="Arial"/>
                          <a:cs typeface="Arial"/>
                        </a:rPr>
                        <a:t>closely.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81202" y="4337557"/>
            <a:ext cx="7613015" cy="137665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296545" marR="5080" indent="-284480" algn="just">
              <a:lnSpc>
                <a:spcPts val="2580"/>
              </a:lnSpc>
              <a:spcBef>
                <a:spcPts val="335"/>
              </a:spcBef>
            </a:pPr>
            <a:r>
              <a:rPr sz="2400" spc="-5" dirty="0">
                <a:latin typeface="Arial"/>
                <a:cs typeface="Arial"/>
              </a:rPr>
              <a:t>– </a:t>
            </a:r>
            <a:r>
              <a:rPr sz="2400" dirty="0">
                <a:latin typeface="Arial"/>
                <a:cs typeface="Arial"/>
              </a:rPr>
              <a:t>SOA </a:t>
            </a:r>
            <a:r>
              <a:rPr sz="2400" spc="-5" dirty="0">
                <a:latin typeface="Arial"/>
                <a:cs typeface="Arial"/>
              </a:rPr>
              <a:t>unifies business processes by </a:t>
            </a:r>
            <a:r>
              <a:rPr sz="2400" dirty="0">
                <a:latin typeface="Arial"/>
                <a:cs typeface="Arial"/>
              </a:rPr>
              <a:t>structuring </a:t>
            </a:r>
            <a:r>
              <a:rPr sz="2400" spc="-5" dirty="0">
                <a:latin typeface="Arial"/>
                <a:cs typeface="Arial"/>
              </a:rPr>
              <a:t>large  applications as an ad-hoc collection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smaller  modules called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"</a:t>
            </a:r>
            <a:r>
              <a:rPr sz="2400" b="1" spc="-5">
                <a:latin typeface="Arial"/>
                <a:cs typeface="Arial"/>
              </a:rPr>
              <a:t>services</a:t>
            </a:r>
            <a:r>
              <a:rPr sz="2400" b="1" spc="-5" smtClean="0">
                <a:latin typeface="Arial"/>
                <a:cs typeface="Arial"/>
              </a:rPr>
              <a:t>".</a:t>
            </a:r>
            <a:r>
              <a:rPr lang="en-IN" sz="2400" b="1" spc="-5" dirty="0" smtClean="0">
                <a:latin typeface="Arial"/>
                <a:cs typeface="Arial"/>
              </a:rPr>
              <a:t>(service </a:t>
            </a:r>
            <a:r>
              <a:rPr lang="en-IN" sz="2400" b="1" spc="-5" smtClean="0">
                <a:latin typeface="Arial"/>
                <a:cs typeface="Arial"/>
              </a:rPr>
              <a:t>oriented architecture)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178559"/>
            <a:ext cx="8068309" cy="419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Where does SOA fit in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BPM</a:t>
            </a:r>
            <a:endParaRPr sz="2800">
              <a:latin typeface="Arial"/>
              <a:cs typeface="Arial"/>
            </a:endParaRPr>
          </a:p>
          <a:p>
            <a:pPr marL="753745" marR="5080" lvl="1" indent="-283845">
              <a:lnSpc>
                <a:spcPts val="2580"/>
              </a:lnSpc>
              <a:spcBef>
                <a:spcPts val="1460"/>
              </a:spcBef>
              <a:buChar char="–"/>
              <a:tabLst>
                <a:tab pos="754380" algn="l"/>
              </a:tabLst>
            </a:pPr>
            <a:r>
              <a:rPr sz="2400" dirty="0">
                <a:latin typeface="Arial"/>
                <a:cs typeface="Arial"/>
              </a:rPr>
              <a:t>XML </a:t>
            </a:r>
            <a:r>
              <a:rPr sz="2400" spc="-5" dirty="0">
                <a:latin typeface="Arial"/>
                <a:cs typeface="Arial"/>
              </a:rPr>
              <a:t>has been used extensively in </a:t>
            </a:r>
            <a:r>
              <a:rPr sz="2400" dirty="0">
                <a:latin typeface="Arial"/>
                <a:cs typeface="Arial"/>
              </a:rPr>
              <a:t>SOA to </a:t>
            </a:r>
            <a:r>
              <a:rPr sz="2400" spc="-5" dirty="0">
                <a:latin typeface="Arial"/>
                <a:cs typeface="Arial"/>
              </a:rPr>
              <a:t>create data  which is wrapped in neat descriptive</a:t>
            </a:r>
            <a:r>
              <a:rPr sz="2400" spc="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containers.</a:t>
            </a:r>
            <a:endParaRPr sz="2400">
              <a:latin typeface="Arial"/>
              <a:cs typeface="Arial"/>
            </a:endParaRPr>
          </a:p>
          <a:p>
            <a:pPr marL="753745" marR="306705" lvl="1" indent="-283845">
              <a:lnSpc>
                <a:spcPts val="2580"/>
              </a:lnSpc>
              <a:spcBef>
                <a:spcPts val="1145"/>
              </a:spcBef>
              <a:buChar char="–"/>
              <a:tabLst>
                <a:tab pos="754380" algn="l"/>
              </a:tabLst>
            </a:pPr>
            <a:r>
              <a:rPr sz="2400" spc="-5" dirty="0">
                <a:latin typeface="Arial"/>
                <a:cs typeface="Arial"/>
              </a:rPr>
              <a:t>The services are described by </a:t>
            </a:r>
            <a:r>
              <a:rPr sz="2400" dirty="0">
                <a:latin typeface="Arial"/>
                <a:cs typeface="Arial"/>
              </a:rPr>
              <a:t>Web </a:t>
            </a:r>
            <a:r>
              <a:rPr sz="2400" spc="-5" dirty="0">
                <a:latin typeface="Arial"/>
                <a:cs typeface="Arial"/>
              </a:rPr>
              <a:t>Service  Description Language(WSDL) and </a:t>
            </a:r>
            <a:r>
              <a:rPr sz="2400" dirty="0">
                <a:latin typeface="Arial"/>
                <a:cs typeface="Arial"/>
              </a:rPr>
              <a:t>SOAP </a:t>
            </a:r>
            <a:r>
              <a:rPr sz="2400" spc="-5" dirty="0">
                <a:latin typeface="Arial"/>
                <a:cs typeface="Arial"/>
              </a:rPr>
              <a:t>a protocol 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exchanging </a:t>
            </a:r>
            <a:r>
              <a:rPr sz="2400" dirty="0">
                <a:latin typeface="Arial"/>
                <a:cs typeface="Arial"/>
              </a:rPr>
              <a:t>XML </a:t>
            </a:r>
            <a:r>
              <a:rPr sz="2400" spc="-5" dirty="0">
                <a:latin typeface="Arial"/>
                <a:cs typeface="Arial"/>
              </a:rPr>
              <a:t>based messages over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internet using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HTTP/HTTPS.</a:t>
            </a:r>
            <a:endParaRPr sz="2400">
              <a:latin typeface="Arial"/>
              <a:cs typeface="Arial"/>
            </a:endParaRPr>
          </a:p>
          <a:p>
            <a:pPr marL="753745" marR="205104" lvl="1" indent="-283845" algn="just">
              <a:lnSpc>
                <a:spcPct val="89800"/>
              </a:lnSpc>
              <a:spcBef>
                <a:spcPts val="1105"/>
              </a:spcBef>
              <a:buChar char="–"/>
              <a:tabLst>
                <a:tab pos="754380" algn="l"/>
              </a:tabLst>
            </a:pPr>
            <a:r>
              <a:rPr sz="2400" spc="-5" dirty="0">
                <a:latin typeface="Arial"/>
                <a:cs typeface="Arial"/>
              </a:rPr>
              <a:t>The goal </a:t>
            </a:r>
            <a:r>
              <a:rPr sz="2400" dirty="0">
                <a:latin typeface="Arial"/>
                <a:cs typeface="Arial"/>
              </a:rPr>
              <a:t>of SOA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allow programs or applications 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strung together </a:t>
            </a:r>
            <a:r>
              <a:rPr sz="2400" dirty="0">
                <a:latin typeface="Arial"/>
                <a:cs typeface="Arial"/>
              </a:rPr>
              <a:t>to form </a:t>
            </a:r>
            <a:r>
              <a:rPr sz="2400" spc="-5" dirty="0">
                <a:latin typeface="Arial"/>
                <a:cs typeface="Arial"/>
              </a:rPr>
              <a:t>new adhoc applications  which are built almost entirely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existing </a:t>
            </a:r>
            <a:r>
              <a:rPr sz="2400" dirty="0">
                <a:latin typeface="Arial"/>
                <a:cs typeface="Arial"/>
              </a:rPr>
              <a:t>software  </a:t>
            </a:r>
            <a:r>
              <a:rPr sz="2400" spc="-5" dirty="0">
                <a:latin typeface="Arial"/>
                <a:cs typeface="Arial"/>
              </a:rPr>
              <a:t>systems.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8068945" cy="2293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spc="-5" dirty="0">
                <a:latin typeface="Arial"/>
                <a:cs typeface="Arial"/>
              </a:rPr>
              <a:t>Where does SOA fit in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BPM</a:t>
            </a:r>
            <a:endParaRPr sz="2800">
              <a:latin typeface="Arial"/>
              <a:cs typeface="Arial"/>
            </a:endParaRPr>
          </a:p>
          <a:p>
            <a:pPr marL="753745" marR="5080" lvl="1" indent="-283845" algn="just">
              <a:lnSpc>
                <a:spcPts val="2410"/>
              </a:lnSpc>
              <a:spcBef>
                <a:spcPts val="1420"/>
              </a:spcBef>
              <a:buChar char="–"/>
              <a:tabLst>
                <a:tab pos="754380" algn="l"/>
              </a:tabLst>
            </a:pPr>
            <a:r>
              <a:rPr sz="2400" spc="-5" dirty="0">
                <a:latin typeface="Arial"/>
                <a:cs typeface="Arial"/>
              </a:rPr>
              <a:t>Use of Web Service Business Execution Language  </a:t>
            </a:r>
            <a:r>
              <a:rPr sz="2400" dirty="0">
                <a:latin typeface="Arial"/>
                <a:cs typeface="Arial"/>
              </a:rPr>
              <a:t>(WS-BEL) </a:t>
            </a:r>
            <a:r>
              <a:rPr sz="2400" spc="-5" dirty="0">
                <a:latin typeface="Arial"/>
                <a:cs typeface="Arial"/>
              </a:rPr>
              <a:t>helps in processes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exclusively import </a:t>
            </a:r>
            <a:r>
              <a:rPr sz="2400" dirty="0">
                <a:latin typeface="Arial"/>
                <a:cs typeface="Arial"/>
              </a:rPr>
              <a:t>/  </a:t>
            </a:r>
            <a:r>
              <a:rPr sz="2400" spc="-5" dirty="0">
                <a:latin typeface="Arial"/>
                <a:cs typeface="Arial"/>
              </a:rPr>
              <a:t>export functionality by using web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interfaces.</a:t>
            </a:r>
            <a:endParaRPr sz="2400">
              <a:latin typeface="Arial"/>
              <a:cs typeface="Arial"/>
            </a:endParaRPr>
          </a:p>
          <a:p>
            <a:pPr marL="753745" marR="5715" lvl="1" indent="-283845" algn="just">
              <a:lnSpc>
                <a:spcPts val="2410"/>
              </a:lnSpc>
              <a:spcBef>
                <a:spcPts val="1140"/>
              </a:spcBef>
              <a:buChar char="–"/>
              <a:tabLst>
                <a:tab pos="754380" algn="l"/>
              </a:tabLst>
            </a:pPr>
            <a:r>
              <a:rPr sz="2400" dirty="0">
                <a:latin typeface="Arial"/>
                <a:cs typeface="Arial"/>
              </a:rPr>
              <a:t>Software </a:t>
            </a:r>
            <a:r>
              <a:rPr sz="2400" spc="-5" dirty="0">
                <a:latin typeface="Arial"/>
                <a:cs typeface="Arial"/>
              </a:rPr>
              <a:t>reuse is one goal without reconfiguring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existing application.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Comparison- BPM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1516777"/>
            <a:ext cx="8071103" cy="1292662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0" dirty="0" smtClean="0"/>
              <a:t> BPM </a:t>
            </a:r>
            <a:r>
              <a:rPr lang="en-US" b="0" dirty="0" smtClean="0"/>
              <a:t>provides the </a:t>
            </a:r>
            <a:r>
              <a:rPr lang="en-US" dirty="0" smtClean="0"/>
              <a:t>higher level abstraction </a:t>
            </a:r>
            <a:r>
              <a:rPr lang="en-US" b="0" dirty="0" smtClean="0"/>
              <a:t>for defining businesses processes and SOA provides the </a:t>
            </a:r>
            <a:r>
              <a:rPr lang="en-US" dirty="0" smtClean="0"/>
              <a:t>services for performing them.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367029"/>
            <a:ext cx="332994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BPM and</a:t>
            </a:r>
            <a:r>
              <a:rPr spc="-75" dirty="0"/>
              <a:t> </a:t>
            </a:r>
            <a:r>
              <a:rPr spc="-5" dirty="0"/>
              <a:t>SOA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550926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BPM and SOA comparison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chart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0700" y="1892300"/>
            <a:ext cx="8043672" cy="45118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BPM and</a:t>
            </a:r>
            <a:r>
              <a:rPr spc="-75" dirty="0"/>
              <a:t> </a:t>
            </a:r>
            <a:r>
              <a:rPr spc="-5" dirty="0"/>
              <a:t>SOA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225295"/>
            <a:ext cx="7451090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marR="5080" indent="-340995">
              <a:lnSpc>
                <a:spcPts val="283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Relation between Services Layer &amp;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Business  Layer</a:t>
            </a:r>
          </a:p>
        </p:txBody>
      </p:sp>
      <p:sp>
        <p:nvSpPr>
          <p:cNvPr id="4" name="object 4"/>
          <p:cNvSpPr/>
          <p:nvPr/>
        </p:nvSpPr>
        <p:spPr>
          <a:xfrm>
            <a:off x="596900" y="2120900"/>
            <a:ext cx="80010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Layer and </a:t>
            </a:r>
            <a:r>
              <a:rPr lang="en-US" dirty="0"/>
              <a:t>B</a:t>
            </a:r>
            <a:r>
              <a:rPr lang="en-US" dirty="0" smtClean="0"/>
              <a:t>usiness Layer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748" y="1157223"/>
            <a:ext cx="8071103" cy="38779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Process and service independence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 smtClean="0"/>
              <a:t>SOA inherently allows provisioning to provide a loosely coupled integration platform that allows application instance to change and evolve without affecting the core integration technology.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606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001" y="367029"/>
            <a:ext cx="3329940" cy="617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BPM and</a:t>
            </a:r>
            <a:r>
              <a:rPr spc="-75" dirty="0"/>
              <a:t> </a:t>
            </a:r>
            <a:r>
              <a:rPr spc="-5" dirty="0"/>
              <a:t>SOA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8070850" cy="3354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Process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Implementation</a:t>
            </a:r>
          </a:p>
          <a:p>
            <a:pPr marL="753745" marR="5080" lvl="1" indent="-283845" algn="just">
              <a:lnSpc>
                <a:spcPts val="2410"/>
              </a:lnSpc>
              <a:spcBef>
                <a:spcPts val="1420"/>
              </a:spcBef>
              <a:buChar char="–"/>
              <a:tabLst>
                <a:tab pos="754380" algn="l"/>
              </a:tabLst>
            </a:pPr>
            <a:r>
              <a:rPr sz="2400" dirty="0">
                <a:latin typeface="Arial"/>
                <a:cs typeface="Arial"/>
              </a:rPr>
              <a:t>BPM </a:t>
            </a:r>
            <a:r>
              <a:rPr sz="2400" spc="-5" dirty="0">
                <a:latin typeface="Arial"/>
                <a:cs typeface="Arial"/>
              </a:rPr>
              <a:t>does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modeling, </a:t>
            </a:r>
            <a:r>
              <a:rPr sz="2400" dirty="0">
                <a:latin typeface="Arial"/>
                <a:cs typeface="Arial"/>
              </a:rPr>
              <a:t>simulation, </a:t>
            </a:r>
            <a:r>
              <a:rPr sz="2400" spc="-5" dirty="0">
                <a:latin typeface="Arial"/>
                <a:cs typeface="Arial"/>
              </a:rPr>
              <a:t>and redesign </a:t>
            </a:r>
            <a:r>
              <a:rPr sz="2400" dirty="0">
                <a:latin typeface="Arial"/>
                <a:cs typeface="Arial"/>
              </a:rPr>
              <a:t>of  processes. SOA infrastructure orchestrates </a:t>
            </a:r>
            <a:r>
              <a:rPr sz="2400" spc="-5" dirty="0">
                <a:latin typeface="Arial"/>
                <a:cs typeface="Arial"/>
              </a:rPr>
              <a:t>business  processes and mediates service</a:t>
            </a:r>
            <a:r>
              <a:rPr sz="2400" spc="9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providers.</a:t>
            </a:r>
            <a:endParaRPr sz="2400" dirty="0">
              <a:latin typeface="Arial"/>
              <a:cs typeface="Arial"/>
            </a:endParaRPr>
          </a:p>
          <a:p>
            <a:pPr marL="753745" marR="5080" lvl="1" indent="-283845" algn="just">
              <a:lnSpc>
                <a:spcPts val="2410"/>
              </a:lnSpc>
              <a:spcBef>
                <a:spcPts val="1140"/>
              </a:spcBef>
              <a:buChar char="–"/>
              <a:tabLst>
                <a:tab pos="754380" algn="l"/>
              </a:tabLst>
            </a:pPr>
            <a:r>
              <a:rPr sz="2400" spc="-5" dirty="0">
                <a:latin typeface="Arial"/>
                <a:cs typeface="Arial"/>
              </a:rPr>
              <a:t>Services are exposed,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be used in various  processes. Service changes should </a:t>
            </a:r>
            <a:r>
              <a:rPr sz="2400" dirty="0">
                <a:latin typeface="Arial"/>
                <a:cs typeface="Arial"/>
              </a:rPr>
              <a:t>not </a:t>
            </a:r>
            <a:r>
              <a:rPr sz="2400" spc="-5" dirty="0">
                <a:latin typeface="Arial"/>
                <a:cs typeface="Arial"/>
              </a:rPr>
              <a:t>impact  processes. </a:t>
            </a:r>
            <a:r>
              <a:rPr sz="2400" dirty="0">
                <a:latin typeface="Arial"/>
                <a:cs typeface="Arial"/>
              </a:rPr>
              <a:t>Process </a:t>
            </a:r>
            <a:r>
              <a:rPr sz="2400" spc="-5" dirty="0">
                <a:latin typeface="Arial"/>
                <a:cs typeface="Arial"/>
              </a:rPr>
              <a:t>changes reuse various services  as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needed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lang="en-US" sz="2400" spc="-5" dirty="0" smtClean="0">
              <a:latin typeface="Arial"/>
              <a:cs typeface="Arial"/>
            </a:endParaRPr>
          </a:p>
          <a:p>
            <a:pPr marL="753745" marR="5080" lvl="1" indent="-283845" algn="just">
              <a:lnSpc>
                <a:spcPts val="2410"/>
              </a:lnSpc>
              <a:spcBef>
                <a:spcPts val="1140"/>
              </a:spcBef>
              <a:buChar char="–"/>
              <a:tabLst>
                <a:tab pos="754380" algn="l"/>
              </a:tabLst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 smtClean="0"/>
              <a:t>BPM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7428865" cy="22903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Business Process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Re-Engineering</a:t>
            </a:r>
          </a:p>
          <a:p>
            <a:pPr marL="753745" marR="5080" lvl="1" indent="-283845">
              <a:lnSpc>
                <a:spcPts val="2410"/>
              </a:lnSpc>
              <a:spcBef>
                <a:spcPts val="1420"/>
              </a:spcBef>
              <a:buChar char="–"/>
              <a:tabLst>
                <a:tab pos="754380" algn="l"/>
              </a:tabLst>
            </a:pPr>
            <a:r>
              <a:rPr sz="2400" spc="-5" dirty="0">
                <a:latin typeface="Arial"/>
                <a:cs typeface="Arial"/>
              </a:rPr>
              <a:t>The realignment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business process strategies  through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use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an analytic tool and an intense  consultation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process.</a:t>
            </a:r>
          </a:p>
          <a:p>
            <a:pPr marL="753745" marR="212090" lvl="1" indent="-283845">
              <a:lnSpc>
                <a:spcPts val="2410"/>
              </a:lnSpc>
              <a:spcBef>
                <a:spcPts val="1140"/>
              </a:spcBef>
              <a:buChar char="–"/>
              <a:tabLst>
                <a:tab pos="754380" algn="l"/>
              </a:tabLst>
            </a:pPr>
            <a:r>
              <a:rPr sz="2400" dirty="0">
                <a:latin typeface="Arial"/>
                <a:cs typeface="Arial"/>
              </a:rPr>
              <a:t>BPR </a:t>
            </a:r>
            <a:r>
              <a:rPr sz="2400" spc="-5" dirty="0" smtClean="0">
                <a:latin typeface="Arial"/>
                <a:cs typeface="Arial"/>
              </a:rPr>
              <a:t>involves </a:t>
            </a:r>
            <a:r>
              <a:rPr sz="2400" spc="-5" dirty="0">
                <a:latin typeface="Arial"/>
                <a:cs typeface="Arial"/>
              </a:rPr>
              <a:t>a great deal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risk due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change  management.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BPM and</a:t>
            </a:r>
            <a:r>
              <a:rPr spc="-75" dirty="0"/>
              <a:t> </a:t>
            </a:r>
            <a:r>
              <a:rPr spc="-5" dirty="0"/>
              <a:t>SOA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001" y="1157223"/>
            <a:ext cx="5827395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3695" indent="-340995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2800" dirty="0">
                <a:latin typeface="Arial"/>
                <a:cs typeface="Arial"/>
              </a:rPr>
              <a:t>Relationship between BPM &amp;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SOA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1700" y="1587500"/>
            <a:ext cx="7543800" cy="50703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10"/>
              </a:lnSpc>
            </a:pPr>
            <a:r>
              <a:rPr dirty="0"/>
              <a:t>© </a:t>
            </a:r>
            <a:r>
              <a:rPr spc="-5" dirty="0"/>
              <a:t>2013 IBM</a:t>
            </a:r>
            <a:r>
              <a:rPr spc="-80" dirty="0"/>
              <a:t> </a:t>
            </a:r>
            <a:r>
              <a:rPr spc="-5" dirty="0"/>
              <a:t>Corporation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10"/>
              </a:lnSpc>
            </a:pPr>
            <a:r>
              <a:rPr spc="-5" dirty="0"/>
              <a:t>Innovation Centre for</a:t>
            </a:r>
            <a:r>
              <a:rPr spc="-10" dirty="0"/>
              <a:t> </a:t>
            </a:r>
            <a:r>
              <a:rPr spc="-5" dirty="0"/>
              <a:t>Education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6634</TotalTime>
  <Words>3475</Words>
  <Application>Microsoft Office PowerPoint</Application>
  <PresentationFormat>Custom</PresentationFormat>
  <Paragraphs>582</Paragraphs>
  <Slides>90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4" baseType="lpstr">
      <vt:lpstr>Arial</vt:lpstr>
      <vt:lpstr>Calibri</vt:lpstr>
      <vt:lpstr>Times New Roman</vt:lpstr>
      <vt:lpstr>Office Theme</vt:lpstr>
      <vt:lpstr>Business Process Management</vt:lpstr>
      <vt:lpstr>BPM</vt:lpstr>
      <vt:lpstr>BPM </vt:lpstr>
      <vt:lpstr>BPM</vt:lpstr>
      <vt:lpstr>BPM </vt:lpstr>
      <vt:lpstr>BPM</vt:lpstr>
      <vt:lpstr>BPM</vt:lpstr>
      <vt:lpstr>BPM</vt:lpstr>
      <vt:lpstr>BPM</vt:lpstr>
      <vt:lpstr>BPM</vt:lpstr>
      <vt:lpstr>BPM</vt:lpstr>
      <vt:lpstr>PowerPoint Presentation</vt:lpstr>
      <vt:lpstr>PowerPoint Presentation</vt:lpstr>
      <vt:lpstr>PowerPoint Presentation</vt:lpstr>
      <vt:lpstr>PowerPoint Presentation</vt:lpstr>
      <vt:lpstr>BPM</vt:lpstr>
      <vt:lpstr>BPM</vt:lpstr>
      <vt:lpstr>BPM</vt:lpstr>
      <vt:lpstr>BPM</vt:lpstr>
      <vt:lpstr>BPM</vt:lpstr>
      <vt:lpstr>BPM</vt:lpstr>
      <vt:lpstr>PowerPoint Presentation</vt:lpstr>
      <vt:lpstr>BPM</vt:lpstr>
      <vt:lpstr>BPM</vt:lpstr>
      <vt:lpstr>BPM</vt:lpstr>
      <vt:lpstr>BPM</vt:lpstr>
      <vt:lpstr>BPM</vt:lpstr>
      <vt:lpstr>BPM</vt:lpstr>
      <vt:lpstr>BPM</vt:lpstr>
      <vt:lpstr>BPM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BPM</vt:lpstr>
      <vt:lpstr>BPM</vt:lpstr>
      <vt:lpstr>BPM</vt:lpstr>
      <vt:lpstr>BPM</vt:lpstr>
      <vt:lpstr>BPM</vt:lpstr>
      <vt:lpstr>BPM</vt:lpstr>
      <vt:lpstr>BPM</vt:lpstr>
      <vt:lpstr>BPM</vt:lpstr>
      <vt:lpstr>BPM</vt:lpstr>
      <vt:lpstr>BPM</vt:lpstr>
      <vt:lpstr>BPM</vt:lpstr>
      <vt:lpstr>BPM</vt:lpstr>
      <vt:lpstr>Abstraction concepts</vt:lpstr>
      <vt:lpstr>Abstraction concepts</vt:lpstr>
      <vt:lpstr>Abstraction concepts</vt:lpstr>
      <vt:lpstr>Abstraction concepts</vt:lpstr>
      <vt:lpstr>Abstraction concepts</vt:lpstr>
      <vt:lpstr>Abstraction concepts</vt:lpstr>
      <vt:lpstr>Abstraction concepts</vt:lpstr>
      <vt:lpstr>Abstraction concepts</vt:lpstr>
      <vt:lpstr>BPM</vt:lpstr>
      <vt:lpstr>PowerPoint Presentation</vt:lpstr>
      <vt:lpstr>PowerPoint Presentation</vt:lpstr>
      <vt:lpstr>Example</vt:lpstr>
      <vt:lpstr>Order of execution</vt:lpstr>
      <vt:lpstr>PowerPoint Presentation</vt:lpstr>
      <vt:lpstr>Notations</vt:lpstr>
      <vt:lpstr>BPM</vt:lpstr>
      <vt:lpstr>BPM</vt:lpstr>
      <vt:lpstr>BPM</vt:lpstr>
      <vt:lpstr>Why use BPMN to design processes?</vt:lpstr>
      <vt:lpstr>BPM</vt:lpstr>
      <vt:lpstr>BPM Notation Symbols</vt:lpstr>
      <vt:lpstr>BPM</vt:lpstr>
      <vt:lpstr>BPM Notation Symbols</vt:lpstr>
      <vt:lpstr>BPM Notation Symbols- Activity</vt:lpstr>
      <vt:lpstr>BPM Notation Symbols- Activity</vt:lpstr>
      <vt:lpstr>PowerPoint Presentation</vt:lpstr>
      <vt:lpstr>Sample Diagram</vt:lpstr>
      <vt:lpstr>PowerPoint Presentation</vt:lpstr>
      <vt:lpstr>PowerPoint Presentation</vt:lpstr>
      <vt:lpstr>BPM and BPMN</vt:lpstr>
      <vt:lpstr>BPM</vt:lpstr>
      <vt:lpstr>BPM</vt:lpstr>
      <vt:lpstr>BPM</vt:lpstr>
      <vt:lpstr>Comparison- BPM</vt:lpstr>
      <vt:lpstr>BPM and SOA</vt:lpstr>
      <vt:lpstr>BPM and SOA</vt:lpstr>
      <vt:lpstr>Service Layer and Business Layer</vt:lpstr>
      <vt:lpstr>BPM and SOA</vt:lpstr>
      <vt:lpstr>BPM and SOA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to come here ( Change title txt color according to the segment code color on slide 3)</dc:title>
  <dc:creator>Deepak Kumar Sharma</dc:creator>
  <cp:lastModifiedBy>Ankita Shukla</cp:lastModifiedBy>
  <cp:revision>167</cp:revision>
  <cp:lastPrinted>2016-03-30T03:17:17Z</cp:lastPrinted>
  <dcterms:created xsi:type="dcterms:W3CDTF">2016-03-16T16:51:47Z</dcterms:created>
  <dcterms:modified xsi:type="dcterms:W3CDTF">2018-08-28T04:26:16Z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2013-05-10T00:00:00Z</vt:filetime>
  </property>
  <property fmtid="{D5CDD505-2E9C-101B-9397-08002B2CF9AE}" pid="3" name="Creator">
    <vt:lpwstr>Acrobat PDFMaker 7.0 for PowerPoint</vt:lpwstr>
  </property>
  <property fmtid="{D5CDD505-2E9C-101B-9397-08002B2CF9AE}" pid="4" name="LastSaved">
    <vt:filetime>2016-03-16T00:00:00Z</vt:filetime>
  </property>
</Properties>
</file>