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5" r:id="rId4"/>
    <p:sldId id="296" r:id="rId5"/>
    <p:sldId id="297" r:id="rId6"/>
    <p:sldId id="298" r:id="rId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500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 u="heavy">
                <a:solidFill>
                  <a:srgbClr val="7030A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 u="heavy">
                <a:solidFill>
                  <a:srgbClr val="7030A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 u="heavy">
                <a:solidFill>
                  <a:srgbClr val="7030A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2741" y="420878"/>
            <a:ext cx="7852917" cy="9728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 u="heavy">
                <a:solidFill>
                  <a:srgbClr val="7030A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9343" y="1191005"/>
            <a:ext cx="8932545" cy="3935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065">
              <a:lnSpc>
                <a:spcPct val="100000"/>
              </a:lnSpc>
            </a:pPr>
            <a:r>
              <a:rPr spc="10" dirty="0"/>
              <a:t>Direct </a:t>
            </a:r>
            <a:r>
              <a:rPr spc="15" dirty="0"/>
              <a:t>Memory </a:t>
            </a:r>
            <a:r>
              <a:rPr spc="10" dirty="0"/>
              <a:t>Access</a:t>
            </a:r>
            <a:r>
              <a:rPr spc="-25" dirty="0"/>
              <a:t> </a:t>
            </a:r>
            <a:r>
              <a:rPr spc="15" dirty="0"/>
              <a:t>(DMA)</a:t>
            </a:r>
          </a:p>
        </p:txBody>
      </p:sp>
      <p:sp>
        <p:nvSpPr>
          <p:cNvPr id="3" name="object 3"/>
          <p:cNvSpPr/>
          <p:nvPr/>
        </p:nvSpPr>
        <p:spPr>
          <a:xfrm>
            <a:off x="380" y="5769102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09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876" y="977646"/>
            <a:ext cx="9547225" cy="649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marR="5080" indent="-377190" algn="just">
              <a:lnSpc>
                <a:spcPts val="3960"/>
              </a:lnSpc>
              <a:buFont typeface="Arial"/>
              <a:buChar char="•"/>
              <a:tabLst>
                <a:tab pos="390525" algn="l"/>
              </a:tabLst>
            </a:pPr>
            <a:r>
              <a:rPr sz="2200" b="1" dirty="0">
                <a:latin typeface="Verdana"/>
                <a:cs typeface="Verdana"/>
              </a:rPr>
              <a:t>For </a:t>
            </a:r>
            <a:r>
              <a:rPr sz="2200" b="1" spc="-5" dirty="0">
                <a:latin typeface="Verdana"/>
                <a:cs typeface="Verdana"/>
              </a:rPr>
              <a:t>I/O </a:t>
            </a:r>
            <a:r>
              <a:rPr sz="2200" b="1" dirty="0">
                <a:latin typeface="Verdana"/>
                <a:cs typeface="Verdana"/>
              </a:rPr>
              <a:t>transfer, Processor determines </a:t>
            </a:r>
            <a:r>
              <a:rPr sz="2200" b="1" spc="-5" dirty="0">
                <a:latin typeface="Verdana"/>
                <a:cs typeface="Verdana"/>
              </a:rPr>
              <a:t>the </a:t>
            </a:r>
            <a:r>
              <a:rPr sz="2200" b="1" dirty="0">
                <a:latin typeface="Verdana"/>
                <a:cs typeface="Verdana"/>
              </a:rPr>
              <a:t>status of I/O  devices,</a:t>
            </a:r>
            <a:r>
              <a:rPr sz="2200" b="1" spc="-114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by</a:t>
            </a:r>
            <a:endParaRPr sz="2200">
              <a:latin typeface="Verdana"/>
              <a:cs typeface="Verdana"/>
            </a:endParaRPr>
          </a:p>
          <a:p>
            <a:pPr marL="1018540" lvl="1" indent="-502920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1017905" algn="l"/>
                <a:tab pos="1019175" algn="l"/>
              </a:tabLst>
            </a:pPr>
            <a:r>
              <a:rPr sz="2200" b="1" spc="-5" dirty="0">
                <a:latin typeface="Verdana"/>
                <a:cs typeface="Verdana"/>
              </a:rPr>
              <a:t>Polling</a:t>
            </a:r>
            <a:endParaRPr sz="2200">
              <a:latin typeface="Verdana"/>
              <a:cs typeface="Verdana"/>
            </a:endParaRPr>
          </a:p>
          <a:p>
            <a:pPr marL="1018540" lvl="1" indent="-50292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1017905" algn="l"/>
                <a:tab pos="1019175" algn="l"/>
              </a:tabLst>
            </a:pPr>
            <a:r>
              <a:rPr sz="2200" b="1" spc="-5" dirty="0">
                <a:latin typeface="Verdana"/>
                <a:cs typeface="Verdana"/>
              </a:rPr>
              <a:t>Waiting for Interrupt</a:t>
            </a:r>
            <a:r>
              <a:rPr sz="2200" b="1" spc="-1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signal</a:t>
            </a:r>
            <a:endParaRPr sz="22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2700">
              <a:latin typeface="Times New Roman"/>
              <a:cs typeface="Times New Roman"/>
            </a:endParaRPr>
          </a:p>
          <a:p>
            <a:pPr marL="389890" marR="8890" indent="-377190" algn="just">
              <a:lnSpc>
                <a:spcPct val="150000"/>
              </a:lnSpc>
              <a:buFont typeface="Arial"/>
              <a:buChar char="•"/>
              <a:tabLst>
                <a:tab pos="390525" algn="l"/>
              </a:tabLst>
            </a:pPr>
            <a:r>
              <a:rPr sz="2200" b="1" dirty="0">
                <a:latin typeface="Verdana"/>
                <a:cs typeface="Verdana"/>
              </a:rPr>
              <a:t>Considerable overhead is incurred in above I/O transfer  </a:t>
            </a:r>
            <a:r>
              <a:rPr sz="2200" b="1" spc="-5" dirty="0">
                <a:latin typeface="Verdana"/>
                <a:cs typeface="Verdana"/>
              </a:rPr>
              <a:t>processing</a:t>
            </a:r>
            <a:endParaRPr sz="2200">
              <a:latin typeface="Verdana"/>
              <a:cs typeface="Verdana"/>
            </a:endParaRPr>
          </a:p>
          <a:p>
            <a:pPr marL="389890" marR="6350" indent="-377190" algn="just">
              <a:lnSpc>
                <a:spcPct val="160000"/>
              </a:lnSpc>
              <a:spcBef>
                <a:spcPts val="459"/>
              </a:spcBef>
              <a:buFont typeface="Arial"/>
              <a:buChar char="•"/>
              <a:tabLst>
                <a:tab pos="389890" algn="l"/>
              </a:tabLst>
            </a:pPr>
            <a:r>
              <a:rPr sz="2200" b="1" dirty="0">
                <a:latin typeface="Verdana"/>
                <a:cs typeface="Verdana"/>
              </a:rPr>
              <a:t>To transfer large blocks of data </a:t>
            </a:r>
            <a:r>
              <a:rPr sz="2200" b="1" spc="-5" dirty="0">
                <a:latin typeface="Verdana"/>
                <a:cs typeface="Verdana"/>
              </a:rPr>
              <a:t>at </a:t>
            </a:r>
            <a:r>
              <a:rPr sz="2200" b="1" dirty="0">
                <a:latin typeface="Verdana"/>
                <a:cs typeface="Verdana"/>
              </a:rPr>
              <a:t>high Speed, between  </a:t>
            </a:r>
            <a:r>
              <a:rPr sz="2200" b="1" spc="-5" dirty="0">
                <a:latin typeface="Verdana"/>
                <a:cs typeface="Verdana"/>
              </a:rPr>
              <a:t>EXTERNAL devices </a:t>
            </a:r>
            <a:r>
              <a:rPr sz="2200" b="1" dirty="0">
                <a:latin typeface="Verdana"/>
                <a:cs typeface="Verdana"/>
              </a:rPr>
              <a:t>&amp; </a:t>
            </a:r>
            <a:r>
              <a:rPr sz="2200" b="1" spc="-5" dirty="0">
                <a:latin typeface="Verdana"/>
                <a:cs typeface="Verdana"/>
              </a:rPr>
              <a:t>Main Memory, DMA approach is  </a:t>
            </a:r>
            <a:r>
              <a:rPr sz="2200" b="1" dirty="0">
                <a:latin typeface="Verdana"/>
                <a:cs typeface="Verdana"/>
              </a:rPr>
              <a:t>often</a:t>
            </a:r>
            <a:r>
              <a:rPr sz="2200" b="1" spc="-10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used</a:t>
            </a:r>
            <a:endParaRPr sz="2200">
              <a:latin typeface="Verdana"/>
              <a:cs typeface="Verdana"/>
            </a:endParaRPr>
          </a:p>
          <a:p>
            <a:pPr marL="389890" marR="5715" indent="-377190" algn="just">
              <a:lnSpc>
                <a:spcPct val="150000"/>
              </a:lnSpc>
              <a:spcBef>
                <a:spcPts val="595"/>
              </a:spcBef>
              <a:buFont typeface="Arial"/>
              <a:buChar char="•"/>
              <a:tabLst>
                <a:tab pos="390525" algn="l"/>
              </a:tabLst>
            </a:pPr>
            <a:r>
              <a:rPr sz="2200" b="1" dirty="0">
                <a:latin typeface="Verdana"/>
                <a:cs typeface="Verdana"/>
              </a:rPr>
              <a:t>DMA controller allows data transfer directly between I/O  </a:t>
            </a:r>
            <a:r>
              <a:rPr sz="2200" b="1" spc="-5" dirty="0">
                <a:latin typeface="Verdana"/>
                <a:cs typeface="Verdana"/>
              </a:rPr>
              <a:t>device and Memory, with minimal </a:t>
            </a:r>
            <a:r>
              <a:rPr sz="2200" b="1" dirty="0">
                <a:latin typeface="Verdana"/>
                <a:cs typeface="Verdana"/>
              </a:rPr>
              <a:t>intervention of  processor.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26" y="229869"/>
            <a:ext cx="623760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>
                <a:latin typeface="Arial"/>
                <a:cs typeface="Arial"/>
              </a:rPr>
              <a:t>Direct Memory Access</a:t>
            </a:r>
            <a:r>
              <a:rPr spc="-215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(DMA)</a:t>
            </a:r>
          </a:p>
        </p:txBody>
      </p:sp>
      <p:sp>
        <p:nvSpPr>
          <p:cNvPr id="3" name="object 3"/>
          <p:cNvSpPr/>
          <p:nvPr/>
        </p:nvSpPr>
        <p:spPr>
          <a:xfrm>
            <a:off x="380" y="2941320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10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" y="5769102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09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343" y="932942"/>
            <a:ext cx="9379585" cy="593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marR="5080" indent="-377190">
              <a:lnSpc>
                <a:spcPct val="150000"/>
              </a:lnSpc>
              <a:buFont typeface="Arial"/>
              <a:buChar char="•"/>
              <a:tabLst>
                <a:tab pos="389255" algn="l"/>
                <a:tab pos="389890" algn="l"/>
                <a:tab pos="1247140" algn="l"/>
                <a:tab pos="2922270" algn="l"/>
                <a:tab pos="3712210" algn="l"/>
                <a:tab pos="4208780" algn="l"/>
                <a:tab pos="4540250" algn="l"/>
                <a:tab pos="6336030" algn="l"/>
                <a:tab pos="7003415" algn="l"/>
                <a:tab pos="7372350" algn="l"/>
                <a:tab pos="7777480" algn="l"/>
              </a:tabLst>
            </a:pPr>
            <a:r>
              <a:rPr sz="2200" b="1" dirty="0">
                <a:latin typeface="Verdana"/>
                <a:cs typeface="Verdana"/>
              </a:rPr>
              <a:t>DMA	controller	</a:t>
            </a:r>
            <a:r>
              <a:rPr sz="2200" b="1" spc="5" dirty="0">
                <a:latin typeface="Verdana"/>
                <a:cs typeface="Verdana"/>
              </a:rPr>
              <a:t>a</a:t>
            </a:r>
            <a:r>
              <a:rPr sz="2200" b="1" dirty="0">
                <a:latin typeface="Verdana"/>
                <a:cs typeface="Verdana"/>
              </a:rPr>
              <a:t>cts	</a:t>
            </a:r>
            <a:r>
              <a:rPr sz="2200" b="1" spc="-5" dirty="0">
                <a:latin typeface="Verdana"/>
                <a:cs typeface="Verdana"/>
              </a:rPr>
              <a:t>a</a:t>
            </a:r>
            <a:r>
              <a:rPr sz="2200" b="1" dirty="0">
                <a:latin typeface="Verdana"/>
                <a:cs typeface="Verdana"/>
              </a:rPr>
              <a:t>s	a	Processor,	but	it	</a:t>
            </a:r>
            <a:r>
              <a:rPr sz="2200" b="1" spc="-5" dirty="0">
                <a:latin typeface="Verdana"/>
                <a:cs typeface="Verdana"/>
              </a:rPr>
              <a:t>i</a:t>
            </a:r>
            <a:r>
              <a:rPr sz="2200" b="1" dirty="0">
                <a:latin typeface="Verdana"/>
                <a:cs typeface="Verdana"/>
              </a:rPr>
              <a:t>s	controlled  by</a:t>
            </a:r>
            <a:r>
              <a:rPr sz="2200" b="1" spc="-10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CPU</a:t>
            </a:r>
            <a:endParaRPr sz="2200">
              <a:latin typeface="Verdana"/>
              <a:cs typeface="Verdana"/>
            </a:endParaRPr>
          </a:p>
          <a:p>
            <a:pPr marL="389890" marR="5715" indent="-377190">
              <a:lnSpc>
                <a:spcPct val="150000"/>
              </a:lnSpc>
              <a:spcBef>
                <a:spcPts val="525"/>
              </a:spcBef>
              <a:buFont typeface="Arial"/>
              <a:buChar char="•"/>
              <a:tabLst>
                <a:tab pos="389255" algn="l"/>
                <a:tab pos="389890" algn="l"/>
                <a:tab pos="934085" algn="l"/>
                <a:tab pos="2209800" algn="l"/>
                <a:tab pos="3632200" algn="l"/>
                <a:tab pos="4104004" algn="l"/>
                <a:tab pos="4452620" algn="l"/>
                <a:tab pos="5449570" algn="l"/>
                <a:tab pos="5922010" algn="l"/>
                <a:tab pos="7151370" algn="l"/>
                <a:tab pos="7824470" algn="l"/>
              </a:tabLst>
            </a:pPr>
            <a:r>
              <a:rPr sz="2200" b="1" dirty="0">
                <a:latin typeface="Verdana"/>
                <a:cs typeface="Verdana"/>
              </a:rPr>
              <a:t>To	initiate	transfer	of	a	block	of	words,	the	processor  sends </a:t>
            </a:r>
            <a:r>
              <a:rPr sz="2200" b="1" spc="-5" dirty="0">
                <a:latin typeface="Verdana"/>
                <a:cs typeface="Verdana"/>
              </a:rPr>
              <a:t>the following data to controller</a:t>
            </a:r>
            <a:endParaRPr sz="2200">
              <a:latin typeface="Verdana"/>
              <a:cs typeface="Verdana"/>
            </a:endParaRPr>
          </a:p>
          <a:p>
            <a:pPr marL="829944" lvl="1" indent="-314325">
              <a:lnSpc>
                <a:spcPct val="100000"/>
              </a:lnSpc>
              <a:spcBef>
                <a:spcPts val="1845"/>
              </a:spcBef>
              <a:buFont typeface="Arial"/>
              <a:buChar char="–"/>
              <a:tabLst>
                <a:tab pos="829944" algn="l"/>
                <a:tab pos="830580" algn="l"/>
              </a:tabLst>
            </a:pPr>
            <a:r>
              <a:rPr sz="2200" b="1" spc="-5" dirty="0">
                <a:latin typeface="Verdana"/>
                <a:cs typeface="Verdana"/>
              </a:rPr>
              <a:t>The starting address </a:t>
            </a:r>
            <a:r>
              <a:rPr sz="2200" b="1" dirty="0">
                <a:latin typeface="Verdana"/>
                <a:cs typeface="Verdana"/>
              </a:rPr>
              <a:t>of </a:t>
            </a:r>
            <a:r>
              <a:rPr sz="2200" b="1" spc="-5" dirty="0">
                <a:latin typeface="Verdana"/>
                <a:cs typeface="Verdana"/>
              </a:rPr>
              <a:t>the memory</a:t>
            </a:r>
            <a:r>
              <a:rPr sz="2200" b="1" spc="-1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block</a:t>
            </a:r>
            <a:endParaRPr sz="2200">
              <a:latin typeface="Verdana"/>
              <a:cs typeface="Verdana"/>
            </a:endParaRPr>
          </a:p>
          <a:p>
            <a:pPr marL="925194" lvl="1" indent="-409575">
              <a:lnSpc>
                <a:spcPct val="100000"/>
              </a:lnSpc>
              <a:spcBef>
                <a:spcPts val="1845"/>
              </a:spcBef>
              <a:buFont typeface="Arial"/>
              <a:buChar char="–"/>
              <a:tabLst>
                <a:tab pos="925194" algn="l"/>
                <a:tab pos="925830" algn="l"/>
              </a:tabLst>
            </a:pPr>
            <a:r>
              <a:rPr sz="2200" b="1" spc="-5" dirty="0">
                <a:latin typeface="Verdana"/>
                <a:cs typeface="Verdana"/>
              </a:rPr>
              <a:t>The word</a:t>
            </a:r>
            <a:r>
              <a:rPr sz="2200" b="1" spc="-6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count</a:t>
            </a:r>
            <a:endParaRPr sz="2200">
              <a:latin typeface="Verdana"/>
              <a:cs typeface="Verdana"/>
            </a:endParaRPr>
          </a:p>
          <a:p>
            <a:pPr marL="829944" marR="5080" lvl="1" indent="-314325">
              <a:lnSpc>
                <a:spcPct val="150000"/>
              </a:lnSpc>
              <a:spcBef>
                <a:spcPts val="525"/>
              </a:spcBef>
              <a:buFont typeface="Arial"/>
              <a:buChar char="–"/>
              <a:tabLst>
                <a:tab pos="925194" algn="l"/>
                <a:tab pos="925830" algn="l"/>
              </a:tabLst>
            </a:pPr>
            <a:r>
              <a:rPr sz="2200" b="1" dirty="0">
                <a:latin typeface="Verdana"/>
                <a:cs typeface="Verdana"/>
              </a:rPr>
              <a:t>Control </a:t>
            </a:r>
            <a:r>
              <a:rPr sz="2200" b="1" spc="-5" dirty="0">
                <a:latin typeface="Verdana"/>
                <a:cs typeface="Verdana"/>
              </a:rPr>
              <a:t>to </a:t>
            </a:r>
            <a:r>
              <a:rPr sz="2200" b="1" dirty="0">
                <a:latin typeface="Verdana"/>
                <a:cs typeface="Verdana"/>
              </a:rPr>
              <a:t>specify the </a:t>
            </a:r>
            <a:r>
              <a:rPr sz="2200" b="1" spc="-5" dirty="0">
                <a:latin typeface="Verdana"/>
                <a:cs typeface="Verdana"/>
              </a:rPr>
              <a:t>mode </a:t>
            </a:r>
            <a:r>
              <a:rPr sz="2200" b="1" dirty="0">
                <a:latin typeface="Verdana"/>
                <a:cs typeface="Verdana"/>
              </a:rPr>
              <a:t>of transfer such </a:t>
            </a:r>
            <a:r>
              <a:rPr sz="2200" b="1" spc="-5" dirty="0">
                <a:latin typeface="Verdana"/>
                <a:cs typeface="Verdana"/>
              </a:rPr>
              <a:t>as </a:t>
            </a:r>
            <a:r>
              <a:rPr sz="2200" b="1" dirty="0">
                <a:latin typeface="Verdana"/>
                <a:cs typeface="Verdana"/>
              </a:rPr>
              <a:t>read  </a:t>
            </a:r>
            <a:r>
              <a:rPr sz="2200" b="1" spc="-5" dirty="0">
                <a:latin typeface="Verdana"/>
                <a:cs typeface="Verdana"/>
              </a:rPr>
              <a:t>or</a:t>
            </a:r>
            <a:r>
              <a:rPr sz="2200" b="1" spc="-9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write</a:t>
            </a:r>
            <a:endParaRPr sz="2200">
              <a:latin typeface="Verdana"/>
              <a:cs typeface="Verdana"/>
            </a:endParaRPr>
          </a:p>
          <a:p>
            <a:pPr marL="925194" lvl="1" indent="-409575">
              <a:lnSpc>
                <a:spcPct val="100000"/>
              </a:lnSpc>
              <a:spcBef>
                <a:spcPts val="1845"/>
              </a:spcBef>
              <a:buFont typeface="Arial"/>
              <a:buChar char="–"/>
              <a:tabLst>
                <a:tab pos="925194" algn="l"/>
                <a:tab pos="925830" algn="l"/>
              </a:tabLst>
            </a:pPr>
            <a:r>
              <a:rPr sz="2200" b="1" dirty="0">
                <a:latin typeface="Verdana"/>
                <a:cs typeface="Verdana"/>
              </a:rPr>
              <a:t>A </a:t>
            </a:r>
            <a:r>
              <a:rPr sz="2200" b="1" spc="-5" dirty="0">
                <a:latin typeface="Verdana"/>
                <a:cs typeface="Verdana"/>
              </a:rPr>
              <a:t>control to start the DMA</a:t>
            </a:r>
            <a:r>
              <a:rPr sz="2200" b="1" spc="1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transfer</a:t>
            </a:r>
            <a:endParaRPr sz="2200">
              <a:latin typeface="Verdana"/>
              <a:cs typeface="Verdana"/>
            </a:endParaRPr>
          </a:p>
          <a:p>
            <a:pPr marL="389890" marR="5715" indent="-377190">
              <a:lnSpc>
                <a:spcPct val="150000"/>
              </a:lnSpc>
              <a:spcBef>
                <a:spcPts val="525"/>
              </a:spcBef>
              <a:buFont typeface="Arial"/>
              <a:buChar char="•"/>
              <a:tabLst>
                <a:tab pos="389255" algn="l"/>
                <a:tab pos="389890" algn="l"/>
                <a:tab pos="1287780" algn="l"/>
                <a:tab pos="3004185" algn="l"/>
                <a:tab pos="4620895" algn="l"/>
                <a:tab pos="5319395" algn="l"/>
                <a:tab pos="7084059" algn="l"/>
                <a:tab pos="7850505" algn="l"/>
              </a:tabLst>
            </a:pPr>
            <a:r>
              <a:rPr sz="2200" b="1" dirty="0">
                <a:latin typeface="Verdana"/>
                <a:cs typeface="Verdana"/>
              </a:rPr>
              <a:t>DMA	controller	performs	</a:t>
            </a:r>
            <a:r>
              <a:rPr sz="2200" b="1" spc="5" dirty="0">
                <a:latin typeface="Verdana"/>
                <a:cs typeface="Verdana"/>
              </a:rPr>
              <a:t>t</a:t>
            </a:r>
            <a:r>
              <a:rPr sz="2200" b="1" dirty="0">
                <a:latin typeface="Verdana"/>
                <a:cs typeface="Verdana"/>
              </a:rPr>
              <a:t>he	requested	</a:t>
            </a:r>
            <a:r>
              <a:rPr sz="2200" b="1" spc="-5" dirty="0">
                <a:latin typeface="Verdana"/>
                <a:cs typeface="Verdana"/>
              </a:rPr>
              <a:t>I</a:t>
            </a:r>
            <a:r>
              <a:rPr sz="2200" b="1" dirty="0">
                <a:latin typeface="Verdana"/>
                <a:cs typeface="Verdana"/>
              </a:rPr>
              <a:t>/O	operation  </a:t>
            </a:r>
            <a:r>
              <a:rPr sz="2200" b="1" spc="-5" dirty="0">
                <a:latin typeface="Verdana"/>
                <a:cs typeface="Verdana"/>
              </a:rPr>
              <a:t>and </a:t>
            </a:r>
            <a:r>
              <a:rPr sz="2200" b="1" dirty="0">
                <a:latin typeface="Verdana"/>
                <a:cs typeface="Verdana"/>
              </a:rPr>
              <a:t>sends a </a:t>
            </a:r>
            <a:r>
              <a:rPr sz="2200" b="1" spc="-5" dirty="0">
                <a:latin typeface="Verdana"/>
                <a:cs typeface="Verdana"/>
              </a:rPr>
              <a:t>interrupt to the </a:t>
            </a:r>
            <a:r>
              <a:rPr sz="2200" b="1" dirty="0">
                <a:latin typeface="Verdana"/>
                <a:cs typeface="Verdana"/>
              </a:rPr>
              <a:t>processor upon</a:t>
            </a:r>
            <a:r>
              <a:rPr sz="2200" b="1" spc="1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completion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2738" y="330200"/>
            <a:ext cx="122682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8519" algn="l"/>
              </a:tabLst>
            </a:pPr>
            <a:r>
              <a:rPr sz="2200" spc="-5" dirty="0">
                <a:latin typeface="Verdana"/>
                <a:cs typeface="Verdana"/>
              </a:rPr>
              <a:t>3</a:t>
            </a:r>
            <a:r>
              <a:rPr sz="2200" dirty="0">
                <a:latin typeface="Verdana"/>
                <a:cs typeface="Verdana"/>
              </a:rPr>
              <a:t>1	</a:t>
            </a:r>
            <a:r>
              <a:rPr sz="2200" spc="-5" dirty="0">
                <a:latin typeface="Verdana"/>
                <a:cs typeface="Verdana"/>
              </a:rPr>
              <a:t>30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2476" y="330200"/>
            <a:ext cx="20320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7385" y="330200"/>
            <a:ext cx="20320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Verdana"/>
                <a:cs typeface="Verdana"/>
              </a:rPr>
              <a:t>0</a:t>
            </a:r>
            <a:endParaRPr sz="22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81221" y="694181"/>
          <a:ext cx="5699758" cy="402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019"/>
                <a:gridCol w="754380"/>
                <a:gridCol w="2095500"/>
                <a:gridCol w="922019"/>
                <a:gridCol w="1005840"/>
              </a:tblGrid>
              <a:tr h="402335"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950" b="1" spc="20" dirty="0">
                          <a:solidFill>
                            <a:srgbClr val="C00000"/>
                          </a:solidFill>
                          <a:latin typeface="Verdana"/>
                          <a:cs typeface="Verdana"/>
                        </a:rPr>
                        <a:t>IRQ</a:t>
                      </a:r>
                      <a:endParaRPr sz="19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4477">
                      <a:solidFill>
                        <a:srgbClr val="000000"/>
                      </a:solidFill>
                      <a:prstDash val="solid"/>
                    </a:lnL>
                    <a:lnR w="14477">
                      <a:solidFill>
                        <a:srgbClr val="000000"/>
                      </a:solidFill>
                      <a:prstDash val="solid"/>
                    </a:lnR>
                    <a:lnT w="14477">
                      <a:solidFill>
                        <a:srgbClr val="000000"/>
                      </a:solidFill>
                      <a:prstDash val="solid"/>
                    </a:lnT>
                    <a:lnB w="1447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950" b="1" spc="15" dirty="0">
                          <a:solidFill>
                            <a:srgbClr val="C00000"/>
                          </a:solidFill>
                          <a:latin typeface="Verdana"/>
                          <a:cs typeface="Verdana"/>
                        </a:rPr>
                        <a:t>IE</a:t>
                      </a:r>
                      <a:endParaRPr sz="19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4477">
                      <a:solidFill>
                        <a:srgbClr val="000000"/>
                      </a:solidFill>
                      <a:prstDash val="solid"/>
                    </a:lnL>
                    <a:lnR w="14477">
                      <a:solidFill>
                        <a:srgbClr val="000000"/>
                      </a:solidFill>
                      <a:prstDash val="solid"/>
                    </a:lnR>
                    <a:lnT w="14477">
                      <a:solidFill>
                        <a:srgbClr val="000000"/>
                      </a:solidFill>
                      <a:prstDash val="solid"/>
                    </a:lnT>
                    <a:lnB w="1447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9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4477">
                      <a:solidFill>
                        <a:srgbClr val="000000"/>
                      </a:solidFill>
                      <a:prstDash val="solid"/>
                    </a:lnL>
                    <a:lnR w="14477">
                      <a:solidFill>
                        <a:srgbClr val="000000"/>
                      </a:solidFill>
                      <a:prstDash val="solid"/>
                    </a:lnR>
                    <a:lnT w="14477">
                      <a:solidFill>
                        <a:srgbClr val="000000"/>
                      </a:solidFill>
                      <a:prstDash val="solid"/>
                    </a:lnT>
                    <a:lnB w="1447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950" b="1" spc="25" dirty="0">
                          <a:solidFill>
                            <a:srgbClr val="C00000"/>
                          </a:solidFill>
                          <a:latin typeface="Verdana"/>
                          <a:cs typeface="Verdana"/>
                        </a:rPr>
                        <a:t>R/W</a:t>
                      </a:r>
                      <a:endParaRPr sz="19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4477">
                      <a:solidFill>
                        <a:srgbClr val="000000"/>
                      </a:solidFill>
                      <a:prstDash val="solid"/>
                    </a:lnL>
                    <a:lnR w="14477">
                      <a:solidFill>
                        <a:srgbClr val="000000"/>
                      </a:solidFill>
                      <a:prstDash val="solid"/>
                    </a:lnR>
                    <a:lnT w="14477">
                      <a:solidFill>
                        <a:srgbClr val="000000"/>
                      </a:solidFill>
                      <a:prstDash val="solid"/>
                    </a:lnT>
                    <a:lnB w="1447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950" b="1" spc="20" dirty="0">
                          <a:solidFill>
                            <a:srgbClr val="C00000"/>
                          </a:solidFill>
                          <a:latin typeface="Verdana"/>
                          <a:cs typeface="Verdana"/>
                        </a:rPr>
                        <a:t>Done</a:t>
                      </a:r>
                      <a:endParaRPr sz="19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4477">
                      <a:solidFill>
                        <a:srgbClr val="000000"/>
                      </a:solidFill>
                      <a:prstDash val="solid"/>
                    </a:lnL>
                    <a:lnR w="14477">
                      <a:solidFill>
                        <a:srgbClr val="000000"/>
                      </a:solidFill>
                      <a:prstDash val="solid"/>
                    </a:lnR>
                    <a:lnT w="14477">
                      <a:solidFill>
                        <a:srgbClr val="000000"/>
                      </a:solidFill>
                      <a:prstDash val="solid"/>
                    </a:lnT>
                    <a:lnB w="1447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688460" y="14485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4">
                <a:moveTo>
                  <a:pt x="0" y="0"/>
                </a:moveTo>
                <a:lnTo>
                  <a:pt x="0" y="416813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88220" y="14485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4">
                <a:moveTo>
                  <a:pt x="0" y="0"/>
                </a:moveTo>
                <a:lnTo>
                  <a:pt x="0" y="416813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1221" y="1455800"/>
            <a:ext cx="5714365" cy="0"/>
          </a:xfrm>
          <a:custGeom>
            <a:avLst/>
            <a:gdLst/>
            <a:ahLst/>
            <a:cxnLst/>
            <a:rect l="l" t="t" r="r" b="b"/>
            <a:pathLst>
              <a:path w="5714365">
                <a:moveTo>
                  <a:pt x="0" y="0"/>
                </a:moveTo>
                <a:lnTo>
                  <a:pt x="5714237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81221" y="1858136"/>
            <a:ext cx="5714365" cy="0"/>
          </a:xfrm>
          <a:custGeom>
            <a:avLst/>
            <a:gdLst/>
            <a:ahLst/>
            <a:cxnLst/>
            <a:rect l="l" t="t" r="r" b="b"/>
            <a:pathLst>
              <a:path w="5714365">
                <a:moveTo>
                  <a:pt x="0" y="0"/>
                </a:moveTo>
                <a:lnTo>
                  <a:pt x="5714237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460" y="2202942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4">
                <a:moveTo>
                  <a:pt x="0" y="0"/>
                </a:moveTo>
                <a:lnTo>
                  <a:pt x="0" y="416813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72041" y="2202942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4">
                <a:moveTo>
                  <a:pt x="0" y="0"/>
                </a:moveTo>
                <a:lnTo>
                  <a:pt x="0" y="416814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81221" y="2210180"/>
            <a:ext cx="5798185" cy="0"/>
          </a:xfrm>
          <a:custGeom>
            <a:avLst/>
            <a:gdLst/>
            <a:ahLst/>
            <a:cxnLst/>
            <a:rect l="l" t="t" r="r" b="b"/>
            <a:pathLst>
              <a:path w="5798184">
                <a:moveTo>
                  <a:pt x="0" y="0"/>
                </a:moveTo>
                <a:lnTo>
                  <a:pt x="579805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1221" y="2612517"/>
            <a:ext cx="5798185" cy="0"/>
          </a:xfrm>
          <a:custGeom>
            <a:avLst/>
            <a:gdLst/>
            <a:ahLst/>
            <a:cxnLst/>
            <a:rect l="l" t="t" r="r" b="b"/>
            <a:pathLst>
              <a:path w="5798184">
                <a:moveTo>
                  <a:pt x="0" y="0"/>
                </a:moveTo>
                <a:lnTo>
                  <a:pt x="579805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524" y="732538"/>
            <a:ext cx="7888605" cy="396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Verdana"/>
                <a:cs typeface="Verdana"/>
              </a:rPr>
              <a:t>Status and</a:t>
            </a:r>
            <a:r>
              <a:rPr sz="2200" b="1" spc="-8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Control</a:t>
            </a:r>
            <a:endParaRPr sz="2200">
              <a:latin typeface="Verdana"/>
              <a:cs typeface="Verdana"/>
            </a:endParaRPr>
          </a:p>
          <a:p>
            <a:pPr marL="109220" marR="5266055" indent="-97155">
              <a:lnSpc>
                <a:spcPct val="240000"/>
              </a:lnSpc>
            </a:pPr>
            <a:r>
              <a:rPr sz="2200" b="1" dirty="0">
                <a:latin typeface="Verdana"/>
                <a:cs typeface="Verdana"/>
              </a:rPr>
              <a:t>Starting</a:t>
            </a:r>
            <a:r>
              <a:rPr sz="2200" b="1" spc="-7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address  </a:t>
            </a:r>
            <a:r>
              <a:rPr sz="2200" b="1" spc="-5" dirty="0">
                <a:latin typeface="Verdana"/>
                <a:cs typeface="Verdana"/>
              </a:rPr>
              <a:t>Word</a:t>
            </a:r>
            <a:r>
              <a:rPr sz="2200" b="1" spc="-7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count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461135" algn="l"/>
              </a:tabLst>
            </a:pPr>
            <a:r>
              <a:rPr sz="2200" b="1" dirty="0">
                <a:latin typeface="Verdana"/>
                <a:cs typeface="Verdana"/>
              </a:rPr>
              <a:t>In </a:t>
            </a:r>
            <a:r>
              <a:rPr sz="2200" b="1" spc="-5" dirty="0">
                <a:latin typeface="Verdana"/>
                <a:cs typeface="Verdana"/>
              </a:rPr>
              <a:t>DMA	</a:t>
            </a:r>
            <a:r>
              <a:rPr sz="2200" b="1" dirty="0">
                <a:latin typeface="Verdana"/>
                <a:cs typeface="Verdana"/>
              </a:rPr>
              <a:t>interface</a:t>
            </a:r>
            <a:endParaRPr sz="2200">
              <a:latin typeface="Verdana"/>
              <a:cs typeface="Verdana"/>
            </a:endParaRPr>
          </a:p>
          <a:p>
            <a:pPr marL="485140" indent="-472440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484505" algn="l"/>
                <a:tab pos="485140" algn="l"/>
              </a:tabLst>
            </a:pPr>
            <a:r>
              <a:rPr sz="2200" b="1" spc="-5" dirty="0">
                <a:latin typeface="Verdana"/>
                <a:cs typeface="Verdana"/>
              </a:rPr>
              <a:t>First </a:t>
            </a:r>
            <a:r>
              <a:rPr sz="2200" b="1" dirty="0">
                <a:latin typeface="Verdana"/>
                <a:cs typeface="Verdana"/>
              </a:rPr>
              <a:t>register </a:t>
            </a:r>
            <a:r>
              <a:rPr sz="2200" b="1" spc="-5" dirty="0">
                <a:latin typeface="Verdana"/>
                <a:cs typeface="Verdana"/>
              </a:rPr>
              <a:t>stores </a:t>
            </a:r>
            <a:r>
              <a:rPr sz="2200" b="1" dirty="0">
                <a:latin typeface="Verdana"/>
                <a:cs typeface="Verdana"/>
              </a:rPr>
              <a:t>the </a:t>
            </a:r>
            <a:r>
              <a:rPr sz="2200" b="1" spc="-5" dirty="0">
                <a:latin typeface="Verdana"/>
                <a:cs typeface="Verdana"/>
              </a:rPr>
              <a:t>starting </a:t>
            </a:r>
            <a:r>
              <a:rPr sz="2200" b="1" dirty="0">
                <a:latin typeface="Verdana"/>
                <a:cs typeface="Verdana"/>
              </a:rPr>
              <a:t>address</a:t>
            </a:r>
            <a:endParaRPr sz="2200">
              <a:latin typeface="Verdana"/>
              <a:cs typeface="Verdana"/>
            </a:endParaRPr>
          </a:p>
          <a:p>
            <a:pPr marL="485140" indent="-472440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484505" algn="l"/>
                <a:tab pos="485140" algn="l"/>
              </a:tabLst>
            </a:pPr>
            <a:r>
              <a:rPr sz="2200" b="1" spc="-5" dirty="0">
                <a:latin typeface="Verdana"/>
                <a:cs typeface="Verdana"/>
              </a:rPr>
              <a:t>Second register stores Word</a:t>
            </a:r>
            <a:r>
              <a:rPr sz="2200" b="1" spc="-1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count</a:t>
            </a:r>
            <a:endParaRPr sz="2200">
              <a:latin typeface="Verdana"/>
              <a:cs typeface="Verdana"/>
            </a:endParaRPr>
          </a:p>
          <a:p>
            <a:pPr marL="485140" indent="-472440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484505" algn="l"/>
                <a:tab pos="485140" algn="l"/>
              </a:tabLst>
            </a:pPr>
            <a:r>
              <a:rPr sz="2200" b="1" dirty="0">
                <a:latin typeface="Verdana"/>
                <a:cs typeface="Verdana"/>
              </a:rPr>
              <a:t>Third </a:t>
            </a:r>
            <a:r>
              <a:rPr sz="2200" b="1" spc="-5" dirty="0">
                <a:latin typeface="Verdana"/>
                <a:cs typeface="Verdana"/>
              </a:rPr>
              <a:t>register contains status and control</a:t>
            </a:r>
            <a:r>
              <a:rPr sz="2200" b="1" spc="4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flags</a:t>
            </a:r>
            <a:endParaRPr sz="2200">
              <a:latin typeface="Verdana"/>
              <a:cs typeface="Verdana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15161" y="4885182"/>
          <a:ext cx="8465819" cy="2551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861"/>
                <a:gridCol w="4304918"/>
                <a:gridCol w="1844040"/>
              </a:tblGrid>
              <a:tr h="402335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950" b="1" spc="10" dirty="0">
                          <a:latin typeface="Arial"/>
                          <a:cs typeface="Arial"/>
                        </a:rPr>
                        <a:t>Bits </a:t>
                      </a:r>
                      <a:r>
                        <a:rPr sz="1950" b="1" spc="1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95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b="1" spc="15" dirty="0">
                          <a:latin typeface="Arial"/>
                          <a:cs typeface="Arial"/>
                        </a:rPr>
                        <a:t>Flags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477">
                      <a:solidFill>
                        <a:srgbClr val="000000"/>
                      </a:solidFill>
                      <a:prstDash val="solid"/>
                    </a:lnL>
                    <a:lnR w="13716">
                      <a:solidFill>
                        <a:srgbClr val="000000"/>
                      </a:solidFill>
                      <a:prstDash val="solid"/>
                    </a:lnR>
                    <a:lnT w="14478">
                      <a:solidFill>
                        <a:srgbClr val="000000"/>
                      </a:solidFill>
                      <a:prstDash val="solid"/>
                    </a:lnT>
                    <a:lnB w="1447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328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9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716">
                      <a:solidFill>
                        <a:srgbClr val="000000"/>
                      </a:solidFill>
                      <a:prstDash val="solid"/>
                    </a:lnL>
                    <a:lnR w="14477">
                      <a:solidFill>
                        <a:srgbClr val="000000"/>
                      </a:solidFill>
                      <a:prstDash val="solid"/>
                    </a:lnR>
                    <a:lnT w="14478">
                      <a:solidFill>
                        <a:srgbClr val="000000"/>
                      </a:solidFill>
                      <a:prstDash val="solid"/>
                    </a:lnT>
                    <a:lnB w="1447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9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477">
                      <a:solidFill>
                        <a:srgbClr val="000000"/>
                      </a:solidFill>
                      <a:prstDash val="solid"/>
                    </a:lnL>
                    <a:lnR w="14477">
                      <a:solidFill>
                        <a:srgbClr val="000000"/>
                      </a:solidFill>
                      <a:prstDash val="solid"/>
                    </a:lnR>
                    <a:lnT w="14478">
                      <a:solidFill>
                        <a:srgbClr val="000000"/>
                      </a:solidFill>
                      <a:prstDash val="solid"/>
                    </a:lnT>
                    <a:lnB w="1447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1965">
                <a:tc>
                  <a:txBody>
                    <a:bodyPr/>
                    <a:lstStyle/>
                    <a:p>
                      <a:pPr marR="8636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950" b="1" spc="25" dirty="0">
                          <a:solidFill>
                            <a:srgbClr val="C00000"/>
                          </a:solidFill>
                          <a:latin typeface="Verdana"/>
                          <a:cs typeface="Verdana"/>
                        </a:rPr>
                        <a:t>R/W</a:t>
                      </a:r>
                      <a:endParaRPr sz="19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4477">
                      <a:solidFill>
                        <a:srgbClr val="000000"/>
                      </a:solidFill>
                      <a:prstDash val="solid"/>
                    </a:lnL>
                    <a:lnR w="13716">
                      <a:solidFill>
                        <a:srgbClr val="000000"/>
                      </a:solidFill>
                      <a:prstDash val="solid"/>
                    </a:lnR>
                    <a:lnT w="14478">
                      <a:solidFill>
                        <a:srgbClr val="000000"/>
                      </a:solidFill>
                      <a:prstDash val="solid"/>
                    </a:lnT>
                    <a:lnB w="13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00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950" b="1" spc="15" dirty="0">
                          <a:latin typeface="Arial"/>
                          <a:cs typeface="Arial"/>
                        </a:rPr>
                        <a:t>READ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716">
                      <a:solidFill>
                        <a:srgbClr val="000000"/>
                      </a:solidFill>
                      <a:prstDash val="solid"/>
                    </a:lnL>
                    <a:lnR w="14477">
                      <a:solidFill>
                        <a:srgbClr val="000000"/>
                      </a:solidFill>
                      <a:prstDash val="solid"/>
                    </a:lnR>
                    <a:lnT w="14478">
                      <a:solidFill>
                        <a:srgbClr val="000000"/>
                      </a:solidFill>
                      <a:prstDash val="solid"/>
                    </a:lnT>
                    <a:lnB w="13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05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950" b="1" spc="10" dirty="0">
                          <a:latin typeface="Arial"/>
                          <a:cs typeface="Arial"/>
                        </a:rPr>
                        <a:t>WRITE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477">
                      <a:solidFill>
                        <a:srgbClr val="000000"/>
                      </a:solidFill>
                      <a:prstDash val="solid"/>
                    </a:lnL>
                    <a:lnR w="14477">
                      <a:solidFill>
                        <a:srgbClr val="000000"/>
                      </a:solidFill>
                      <a:prstDash val="solid"/>
                    </a:lnR>
                    <a:lnT w="14478">
                      <a:solidFill>
                        <a:srgbClr val="000000"/>
                      </a:solidFill>
                      <a:prstDash val="solid"/>
                    </a:lnT>
                    <a:lnB w="1371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1584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950" b="1" spc="20" dirty="0">
                          <a:solidFill>
                            <a:srgbClr val="C00000"/>
                          </a:solidFill>
                          <a:latin typeface="Verdana"/>
                          <a:cs typeface="Verdana"/>
                        </a:rPr>
                        <a:t>Done</a:t>
                      </a:r>
                      <a:endParaRPr sz="19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4477">
                      <a:solidFill>
                        <a:srgbClr val="000000"/>
                      </a:solidFill>
                      <a:prstDash val="solid"/>
                    </a:lnL>
                    <a:lnR w="13716">
                      <a:solidFill>
                        <a:srgbClr val="000000"/>
                      </a:solidFill>
                      <a:prstDash val="solid"/>
                    </a:lnR>
                    <a:lnT w="13716">
                      <a:solidFill>
                        <a:srgbClr val="000000"/>
                      </a:solidFill>
                      <a:prstDash val="solid"/>
                    </a:lnT>
                    <a:lnB w="13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950" b="1" spc="15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1950" b="1" spc="10" dirty="0">
                          <a:latin typeface="Arial"/>
                          <a:cs typeface="Arial"/>
                        </a:rPr>
                        <a:t>transfer</a:t>
                      </a:r>
                      <a:r>
                        <a:rPr sz="195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b="1" spc="10" dirty="0">
                          <a:latin typeface="Arial"/>
                          <a:cs typeface="Arial"/>
                        </a:rPr>
                        <a:t>finishes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716">
                      <a:solidFill>
                        <a:srgbClr val="000000"/>
                      </a:solidFill>
                      <a:prstDash val="solid"/>
                    </a:lnL>
                    <a:lnR w="14477">
                      <a:solidFill>
                        <a:srgbClr val="000000"/>
                      </a:solidFill>
                      <a:prstDash val="solid"/>
                    </a:lnR>
                    <a:lnT w="13716">
                      <a:solidFill>
                        <a:srgbClr val="000000"/>
                      </a:solidFill>
                      <a:prstDash val="solid"/>
                    </a:lnT>
                    <a:lnB w="13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477">
                      <a:solidFill>
                        <a:srgbClr val="000000"/>
                      </a:solidFill>
                      <a:prstDash val="solid"/>
                    </a:lnL>
                    <a:lnR w="14477">
                      <a:solidFill>
                        <a:srgbClr val="000000"/>
                      </a:solidFill>
                      <a:prstDash val="solid"/>
                    </a:lnR>
                    <a:lnT w="13716">
                      <a:solidFill>
                        <a:srgbClr val="000000"/>
                      </a:solidFill>
                      <a:prstDash val="solid"/>
                    </a:lnT>
                    <a:lnB w="1371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1584">
                <a:tc>
                  <a:txBody>
                    <a:bodyPr/>
                    <a:lstStyle/>
                    <a:p>
                      <a:pPr marR="19304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950" b="1" spc="15" dirty="0">
                          <a:solidFill>
                            <a:srgbClr val="C00000"/>
                          </a:solidFill>
                          <a:latin typeface="Verdana"/>
                          <a:cs typeface="Verdana"/>
                        </a:rPr>
                        <a:t>IRQ</a:t>
                      </a:r>
                      <a:endParaRPr sz="19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4477">
                      <a:solidFill>
                        <a:srgbClr val="000000"/>
                      </a:solidFill>
                      <a:prstDash val="solid"/>
                    </a:lnL>
                    <a:lnR w="13716">
                      <a:solidFill>
                        <a:srgbClr val="000000"/>
                      </a:solidFill>
                      <a:prstDash val="solid"/>
                    </a:lnR>
                    <a:lnT w="13716">
                      <a:solidFill>
                        <a:srgbClr val="000000"/>
                      </a:solidFill>
                      <a:prstDash val="solid"/>
                    </a:lnT>
                    <a:lnB w="13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13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50" b="1" spc="10" dirty="0">
                          <a:latin typeface="Arial"/>
                          <a:cs typeface="Arial"/>
                        </a:rPr>
                        <a:t>Interrupt</a:t>
                      </a:r>
                      <a:r>
                        <a:rPr sz="195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b="1" spc="15" dirty="0">
                          <a:latin typeface="Arial"/>
                          <a:cs typeface="Arial"/>
                        </a:rPr>
                        <a:t>request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716">
                      <a:solidFill>
                        <a:srgbClr val="000000"/>
                      </a:solidFill>
                      <a:prstDash val="solid"/>
                    </a:lnL>
                    <a:lnR w="14477">
                      <a:solidFill>
                        <a:srgbClr val="000000"/>
                      </a:solidFill>
                      <a:prstDash val="solid"/>
                    </a:lnR>
                    <a:lnT w="13716">
                      <a:solidFill>
                        <a:srgbClr val="000000"/>
                      </a:solidFill>
                      <a:prstDash val="solid"/>
                    </a:lnT>
                    <a:lnB w="13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477">
                      <a:solidFill>
                        <a:srgbClr val="000000"/>
                      </a:solidFill>
                      <a:prstDash val="solid"/>
                    </a:lnL>
                    <a:lnR w="14477">
                      <a:solidFill>
                        <a:srgbClr val="000000"/>
                      </a:solidFill>
                      <a:prstDash val="solid"/>
                    </a:lnR>
                    <a:lnT w="13716">
                      <a:solidFill>
                        <a:srgbClr val="000000"/>
                      </a:solidFill>
                      <a:prstDash val="solid"/>
                    </a:lnT>
                    <a:lnB w="1371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4088">
                <a:tc>
                  <a:txBody>
                    <a:bodyPr/>
                    <a:lstStyle/>
                    <a:p>
                      <a:pPr marR="26098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950" b="1" spc="10" dirty="0">
                          <a:solidFill>
                            <a:srgbClr val="C00000"/>
                          </a:solidFill>
                          <a:latin typeface="Verdana"/>
                          <a:cs typeface="Verdana"/>
                        </a:rPr>
                        <a:t>IE</a:t>
                      </a:r>
                      <a:endParaRPr sz="19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4478">
                      <a:solidFill>
                        <a:srgbClr val="000000"/>
                      </a:solidFill>
                      <a:prstDash val="solid"/>
                    </a:lnL>
                    <a:lnR w="13716">
                      <a:solidFill>
                        <a:srgbClr val="000000"/>
                      </a:solidFill>
                      <a:prstDash val="solid"/>
                    </a:lnR>
                    <a:lnT w="13716">
                      <a:solidFill>
                        <a:srgbClr val="000000"/>
                      </a:solidFill>
                      <a:prstDash val="solid"/>
                    </a:lnT>
                    <a:lnB w="13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 marR="152400">
                        <a:lnSpc>
                          <a:spcPct val="101499"/>
                        </a:lnSpc>
                        <a:spcBef>
                          <a:spcPts val="280"/>
                        </a:spcBef>
                      </a:pPr>
                      <a:r>
                        <a:rPr sz="1950" b="1" spc="15" dirty="0">
                          <a:latin typeface="Arial"/>
                          <a:cs typeface="Arial"/>
                        </a:rPr>
                        <a:t>Raise </a:t>
                      </a:r>
                      <a:r>
                        <a:rPr sz="1950" b="1" spc="10" dirty="0">
                          <a:latin typeface="Arial"/>
                          <a:cs typeface="Arial"/>
                        </a:rPr>
                        <a:t>interrupt (enable) after</a:t>
                      </a:r>
                      <a:r>
                        <a:rPr sz="195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b="1" spc="15" dirty="0">
                          <a:latin typeface="Arial"/>
                          <a:cs typeface="Arial"/>
                        </a:rPr>
                        <a:t>Data  </a:t>
                      </a:r>
                      <a:r>
                        <a:rPr sz="1950" b="1" dirty="0">
                          <a:latin typeface="Arial"/>
                          <a:cs typeface="Arial"/>
                        </a:rPr>
                        <a:t>Transfer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716">
                      <a:solidFill>
                        <a:srgbClr val="000000"/>
                      </a:solidFill>
                      <a:prstDash val="solid"/>
                    </a:lnL>
                    <a:lnR w="14477">
                      <a:solidFill>
                        <a:srgbClr val="000000"/>
                      </a:solidFill>
                      <a:prstDash val="solid"/>
                    </a:lnR>
                    <a:lnT w="13716">
                      <a:solidFill>
                        <a:srgbClr val="000000"/>
                      </a:solidFill>
                      <a:prstDash val="solid"/>
                    </a:lnT>
                    <a:lnB w="137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477">
                      <a:solidFill>
                        <a:srgbClr val="000000"/>
                      </a:solidFill>
                      <a:prstDash val="solid"/>
                    </a:lnL>
                    <a:lnR w="14477">
                      <a:solidFill>
                        <a:srgbClr val="000000"/>
                      </a:solidFill>
                      <a:prstDash val="solid"/>
                    </a:lnR>
                    <a:lnT w="13716">
                      <a:solidFill>
                        <a:srgbClr val="000000"/>
                      </a:solidFill>
                      <a:prstDash val="solid"/>
                    </a:lnT>
                    <a:lnB w="1371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6504" y="938783"/>
            <a:ext cx="2459355" cy="118110"/>
          </a:xfrm>
          <a:custGeom>
            <a:avLst/>
            <a:gdLst/>
            <a:ahLst/>
            <a:cxnLst/>
            <a:rect l="l" t="t" r="r" b="b"/>
            <a:pathLst>
              <a:path w="2459354" h="118109">
                <a:moveTo>
                  <a:pt x="2458974" y="118110"/>
                </a:moveTo>
                <a:lnTo>
                  <a:pt x="2458974" y="6096"/>
                </a:lnTo>
                <a:lnTo>
                  <a:pt x="2452878" y="0"/>
                </a:lnTo>
                <a:lnTo>
                  <a:pt x="6095" y="0"/>
                </a:lnTo>
                <a:lnTo>
                  <a:pt x="0" y="6096"/>
                </a:lnTo>
                <a:lnTo>
                  <a:pt x="0" y="118110"/>
                </a:lnTo>
                <a:lnTo>
                  <a:pt x="13716" y="118110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3" y="28194"/>
                </a:lnTo>
                <a:lnTo>
                  <a:pt x="2430780" y="28194"/>
                </a:lnTo>
                <a:lnTo>
                  <a:pt x="2430780" y="13716"/>
                </a:lnTo>
                <a:lnTo>
                  <a:pt x="2444496" y="28194"/>
                </a:lnTo>
                <a:lnTo>
                  <a:pt x="2444496" y="118110"/>
                </a:lnTo>
                <a:lnTo>
                  <a:pt x="2458974" y="118110"/>
                </a:lnTo>
                <a:close/>
              </a:path>
              <a:path w="2459354" h="118109">
                <a:moveTo>
                  <a:pt x="28193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3" y="28194"/>
                </a:lnTo>
                <a:close/>
              </a:path>
              <a:path w="2459354" h="118109">
                <a:moveTo>
                  <a:pt x="28193" y="118110"/>
                </a:moveTo>
                <a:lnTo>
                  <a:pt x="28193" y="28194"/>
                </a:lnTo>
                <a:lnTo>
                  <a:pt x="13716" y="28194"/>
                </a:lnTo>
                <a:lnTo>
                  <a:pt x="13716" y="118110"/>
                </a:lnTo>
                <a:lnTo>
                  <a:pt x="28193" y="118110"/>
                </a:lnTo>
                <a:close/>
              </a:path>
              <a:path w="2459354" h="118109">
                <a:moveTo>
                  <a:pt x="2444496" y="28194"/>
                </a:moveTo>
                <a:lnTo>
                  <a:pt x="2430780" y="13716"/>
                </a:lnTo>
                <a:lnTo>
                  <a:pt x="2430780" y="28194"/>
                </a:lnTo>
                <a:lnTo>
                  <a:pt x="2444496" y="28194"/>
                </a:lnTo>
                <a:close/>
              </a:path>
              <a:path w="2459354" h="118109">
                <a:moveTo>
                  <a:pt x="2444496" y="118110"/>
                </a:moveTo>
                <a:lnTo>
                  <a:pt x="2444496" y="28194"/>
                </a:lnTo>
                <a:lnTo>
                  <a:pt x="2430780" y="28194"/>
                </a:lnTo>
                <a:lnTo>
                  <a:pt x="2430780" y="118110"/>
                </a:lnTo>
                <a:lnTo>
                  <a:pt x="2444496" y="118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86044" y="938783"/>
            <a:ext cx="2459355" cy="118110"/>
          </a:xfrm>
          <a:custGeom>
            <a:avLst/>
            <a:gdLst/>
            <a:ahLst/>
            <a:cxnLst/>
            <a:rect l="l" t="t" r="r" b="b"/>
            <a:pathLst>
              <a:path w="2459354" h="118109">
                <a:moveTo>
                  <a:pt x="2458974" y="118109"/>
                </a:moveTo>
                <a:lnTo>
                  <a:pt x="2458974" y="6096"/>
                </a:lnTo>
                <a:lnTo>
                  <a:pt x="2452878" y="0"/>
                </a:lnTo>
                <a:lnTo>
                  <a:pt x="6095" y="0"/>
                </a:lnTo>
                <a:lnTo>
                  <a:pt x="0" y="6096"/>
                </a:lnTo>
                <a:lnTo>
                  <a:pt x="0" y="118110"/>
                </a:lnTo>
                <a:lnTo>
                  <a:pt x="13716" y="118110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3" y="28194"/>
                </a:lnTo>
                <a:lnTo>
                  <a:pt x="2430780" y="28194"/>
                </a:lnTo>
                <a:lnTo>
                  <a:pt x="2430780" y="13716"/>
                </a:lnTo>
                <a:lnTo>
                  <a:pt x="2444496" y="28194"/>
                </a:lnTo>
                <a:lnTo>
                  <a:pt x="2444496" y="118109"/>
                </a:lnTo>
                <a:lnTo>
                  <a:pt x="2458974" y="118109"/>
                </a:lnTo>
                <a:close/>
              </a:path>
              <a:path w="2459354" h="118109">
                <a:moveTo>
                  <a:pt x="28193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3" y="28194"/>
                </a:lnTo>
                <a:close/>
              </a:path>
              <a:path w="2459354" h="118109">
                <a:moveTo>
                  <a:pt x="28193" y="118110"/>
                </a:moveTo>
                <a:lnTo>
                  <a:pt x="28193" y="28194"/>
                </a:lnTo>
                <a:lnTo>
                  <a:pt x="13716" y="28194"/>
                </a:lnTo>
                <a:lnTo>
                  <a:pt x="13716" y="118110"/>
                </a:lnTo>
                <a:lnTo>
                  <a:pt x="28193" y="118110"/>
                </a:lnTo>
                <a:close/>
              </a:path>
              <a:path w="2459354" h="118109">
                <a:moveTo>
                  <a:pt x="2444496" y="28194"/>
                </a:moveTo>
                <a:lnTo>
                  <a:pt x="2430780" y="13716"/>
                </a:lnTo>
                <a:lnTo>
                  <a:pt x="2430780" y="28194"/>
                </a:lnTo>
                <a:lnTo>
                  <a:pt x="2444496" y="28194"/>
                </a:lnTo>
                <a:close/>
              </a:path>
              <a:path w="2459354" h="118109">
                <a:moveTo>
                  <a:pt x="2444496" y="118109"/>
                </a:moveTo>
                <a:lnTo>
                  <a:pt x="2444496" y="28194"/>
                </a:lnTo>
                <a:lnTo>
                  <a:pt x="2430780" y="28194"/>
                </a:lnTo>
                <a:lnTo>
                  <a:pt x="2430780" y="118109"/>
                </a:lnTo>
                <a:lnTo>
                  <a:pt x="2444496" y="118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0601" y="1056894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593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380" y="1056894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594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47214" y="1385315"/>
            <a:ext cx="125730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latin typeface="Arial"/>
                <a:cs typeface="Arial"/>
              </a:rPr>
              <a:t>Processor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00140" y="1056894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593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30920" y="1056894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594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2444" y="1385315"/>
            <a:ext cx="1645285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latin typeface="Arial"/>
                <a:cs typeface="Arial"/>
              </a:rPr>
              <a:t>Main</a:t>
            </a:r>
            <a:r>
              <a:rPr sz="1950" b="1" spc="-8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memory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2459" y="2530601"/>
            <a:ext cx="8543290" cy="411480"/>
          </a:xfrm>
          <a:custGeom>
            <a:avLst/>
            <a:gdLst/>
            <a:ahLst/>
            <a:cxnLst/>
            <a:rect l="l" t="t" r="r" b="b"/>
            <a:pathLst>
              <a:path w="8543290" h="411480">
                <a:moveTo>
                  <a:pt x="429768" y="273558"/>
                </a:moveTo>
                <a:lnTo>
                  <a:pt x="429768" y="9144"/>
                </a:lnTo>
                <a:lnTo>
                  <a:pt x="425958" y="3810"/>
                </a:lnTo>
                <a:lnTo>
                  <a:pt x="420624" y="2286"/>
                </a:lnTo>
                <a:lnTo>
                  <a:pt x="416052" y="0"/>
                </a:lnTo>
                <a:lnTo>
                  <a:pt x="409956" y="762"/>
                </a:lnTo>
                <a:lnTo>
                  <a:pt x="406146" y="5334"/>
                </a:lnTo>
                <a:lnTo>
                  <a:pt x="0" y="411480"/>
                </a:lnTo>
                <a:lnTo>
                  <a:pt x="38099" y="411480"/>
                </a:lnTo>
                <a:lnTo>
                  <a:pt x="401574" y="48006"/>
                </a:lnTo>
                <a:lnTo>
                  <a:pt x="401574" y="14478"/>
                </a:lnTo>
                <a:lnTo>
                  <a:pt x="425196" y="24384"/>
                </a:lnTo>
                <a:lnTo>
                  <a:pt x="425196" y="273558"/>
                </a:lnTo>
                <a:lnTo>
                  <a:pt x="429768" y="273558"/>
                </a:lnTo>
                <a:close/>
              </a:path>
              <a:path w="8543290" h="411480">
                <a:moveTo>
                  <a:pt x="425196" y="24384"/>
                </a:moveTo>
                <a:lnTo>
                  <a:pt x="401574" y="14478"/>
                </a:lnTo>
                <a:lnTo>
                  <a:pt x="401574" y="48006"/>
                </a:lnTo>
                <a:lnTo>
                  <a:pt x="425196" y="24384"/>
                </a:lnTo>
                <a:close/>
              </a:path>
              <a:path w="8543290" h="411480">
                <a:moveTo>
                  <a:pt x="425196" y="273558"/>
                </a:moveTo>
                <a:lnTo>
                  <a:pt x="425196" y="24384"/>
                </a:lnTo>
                <a:lnTo>
                  <a:pt x="401574" y="48006"/>
                </a:lnTo>
                <a:lnTo>
                  <a:pt x="401574" y="294894"/>
                </a:lnTo>
                <a:lnTo>
                  <a:pt x="407670" y="300990"/>
                </a:lnTo>
                <a:lnTo>
                  <a:pt x="415290" y="300990"/>
                </a:lnTo>
                <a:lnTo>
                  <a:pt x="415290" y="273558"/>
                </a:lnTo>
                <a:lnTo>
                  <a:pt x="425196" y="273558"/>
                </a:lnTo>
                <a:close/>
              </a:path>
              <a:path w="8543290" h="411480">
                <a:moveTo>
                  <a:pt x="8126730" y="273558"/>
                </a:moveTo>
                <a:lnTo>
                  <a:pt x="415290" y="273558"/>
                </a:lnTo>
                <a:lnTo>
                  <a:pt x="429768" y="287274"/>
                </a:lnTo>
                <a:lnTo>
                  <a:pt x="429768" y="300990"/>
                </a:lnTo>
                <a:lnTo>
                  <a:pt x="8113014" y="300990"/>
                </a:lnTo>
                <a:lnTo>
                  <a:pt x="8113014" y="287274"/>
                </a:lnTo>
                <a:lnTo>
                  <a:pt x="8126730" y="273558"/>
                </a:lnTo>
                <a:close/>
              </a:path>
              <a:path w="8543290" h="411480">
                <a:moveTo>
                  <a:pt x="429768" y="300990"/>
                </a:moveTo>
                <a:lnTo>
                  <a:pt x="429768" y="287274"/>
                </a:lnTo>
                <a:lnTo>
                  <a:pt x="415290" y="273558"/>
                </a:lnTo>
                <a:lnTo>
                  <a:pt x="415290" y="300990"/>
                </a:lnTo>
                <a:lnTo>
                  <a:pt x="429768" y="300990"/>
                </a:lnTo>
                <a:close/>
              </a:path>
              <a:path w="8543290" h="411480">
                <a:moveTo>
                  <a:pt x="8542782" y="411480"/>
                </a:moveTo>
                <a:lnTo>
                  <a:pt x="8136636" y="5334"/>
                </a:lnTo>
                <a:lnTo>
                  <a:pt x="8132826" y="762"/>
                </a:lnTo>
                <a:lnTo>
                  <a:pt x="8126730" y="0"/>
                </a:lnTo>
                <a:lnTo>
                  <a:pt x="8121396" y="2286"/>
                </a:lnTo>
                <a:lnTo>
                  <a:pt x="8116824" y="3810"/>
                </a:lnTo>
                <a:lnTo>
                  <a:pt x="8113014" y="9144"/>
                </a:lnTo>
                <a:lnTo>
                  <a:pt x="8113014" y="273558"/>
                </a:lnTo>
                <a:lnTo>
                  <a:pt x="8117586" y="273558"/>
                </a:lnTo>
                <a:lnTo>
                  <a:pt x="8117586" y="24384"/>
                </a:lnTo>
                <a:lnTo>
                  <a:pt x="8141208" y="14478"/>
                </a:lnTo>
                <a:lnTo>
                  <a:pt x="8141208" y="48006"/>
                </a:lnTo>
                <a:lnTo>
                  <a:pt x="8504682" y="411480"/>
                </a:lnTo>
                <a:lnTo>
                  <a:pt x="8542782" y="411480"/>
                </a:lnTo>
                <a:close/>
              </a:path>
              <a:path w="8543290" h="411480">
                <a:moveTo>
                  <a:pt x="8126730" y="300990"/>
                </a:moveTo>
                <a:lnTo>
                  <a:pt x="8126730" y="273558"/>
                </a:lnTo>
                <a:lnTo>
                  <a:pt x="8113014" y="287274"/>
                </a:lnTo>
                <a:lnTo>
                  <a:pt x="8113014" y="300990"/>
                </a:lnTo>
                <a:lnTo>
                  <a:pt x="8126730" y="300990"/>
                </a:lnTo>
                <a:close/>
              </a:path>
              <a:path w="8543290" h="411480">
                <a:moveTo>
                  <a:pt x="8141208" y="48006"/>
                </a:moveTo>
                <a:lnTo>
                  <a:pt x="8141208" y="14478"/>
                </a:lnTo>
                <a:lnTo>
                  <a:pt x="8117586" y="24384"/>
                </a:lnTo>
                <a:lnTo>
                  <a:pt x="8141208" y="48006"/>
                </a:lnTo>
                <a:close/>
              </a:path>
              <a:path w="8543290" h="411480">
                <a:moveTo>
                  <a:pt x="8141208" y="294894"/>
                </a:moveTo>
                <a:lnTo>
                  <a:pt x="8141208" y="48006"/>
                </a:lnTo>
                <a:lnTo>
                  <a:pt x="8117586" y="24384"/>
                </a:lnTo>
                <a:lnTo>
                  <a:pt x="8117586" y="273558"/>
                </a:lnTo>
                <a:lnTo>
                  <a:pt x="8126730" y="273558"/>
                </a:lnTo>
                <a:lnTo>
                  <a:pt x="8126730" y="300990"/>
                </a:lnTo>
                <a:lnTo>
                  <a:pt x="8135112" y="300990"/>
                </a:lnTo>
                <a:lnTo>
                  <a:pt x="8141208" y="294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6504" y="1999488"/>
            <a:ext cx="2459355" cy="140970"/>
          </a:xfrm>
          <a:custGeom>
            <a:avLst/>
            <a:gdLst/>
            <a:ahLst/>
            <a:cxnLst/>
            <a:rect l="l" t="t" r="r" b="b"/>
            <a:pathLst>
              <a:path w="2459354" h="140969">
                <a:moveTo>
                  <a:pt x="28194" y="112775"/>
                </a:moveTo>
                <a:lnTo>
                  <a:pt x="28194" y="0"/>
                </a:lnTo>
                <a:lnTo>
                  <a:pt x="0" y="0"/>
                </a:lnTo>
                <a:lnTo>
                  <a:pt x="0" y="134874"/>
                </a:lnTo>
                <a:lnTo>
                  <a:pt x="6096" y="140970"/>
                </a:lnTo>
                <a:lnTo>
                  <a:pt x="13716" y="140970"/>
                </a:lnTo>
                <a:lnTo>
                  <a:pt x="13716" y="112775"/>
                </a:lnTo>
                <a:lnTo>
                  <a:pt x="28194" y="112775"/>
                </a:lnTo>
                <a:close/>
              </a:path>
              <a:path w="2459354" h="140969">
                <a:moveTo>
                  <a:pt x="2444496" y="112775"/>
                </a:moveTo>
                <a:lnTo>
                  <a:pt x="13716" y="112775"/>
                </a:lnTo>
                <a:lnTo>
                  <a:pt x="28194" y="126492"/>
                </a:lnTo>
                <a:lnTo>
                  <a:pt x="28194" y="140970"/>
                </a:lnTo>
                <a:lnTo>
                  <a:pt x="2430780" y="140969"/>
                </a:lnTo>
                <a:lnTo>
                  <a:pt x="2430780" y="126491"/>
                </a:lnTo>
                <a:lnTo>
                  <a:pt x="2444496" y="112775"/>
                </a:lnTo>
                <a:close/>
              </a:path>
              <a:path w="2459354" h="140969">
                <a:moveTo>
                  <a:pt x="28194" y="140970"/>
                </a:moveTo>
                <a:lnTo>
                  <a:pt x="28194" y="126492"/>
                </a:lnTo>
                <a:lnTo>
                  <a:pt x="13716" y="112775"/>
                </a:lnTo>
                <a:lnTo>
                  <a:pt x="13716" y="140970"/>
                </a:lnTo>
                <a:lnTo>
                  <a:pt x="28194" y="140970"/>
                </a:lnTo>
                <a:close/>
              </a:path>
              <a:path w="2459354" h="140969">
                <a:moveTo>
                  <a:pt x="2458974" y="134873"/>
                </a:moveTo>
                <a:lnTo>
                  <a:pt x="2458974" y="0"/>
                </a:lnTo>
                <a:lnTo>
                  <a:pt x="2430780" y="0"/>
                </a:lnTo>
                <a:lnTo>
                  <a:pt x="2430780" y="112775"/>
                </a:lnTo>
                <a:lnTo>
                  <a:pt x="2444496" y="112775"/>
                </a:lnTo>
                <a:lnTo>
                  <a:pt x="2444496" y="140969"/>
                </a:lnTo>
                <a:lnTo>
                  <a:pt x="2452878" y="140969"/>
                </a:lnTo>
                <a:lnTo>
                  <a:pt x="2458974" y="134873"/>
                </a:lnTo>
                <a:close/>
              </a:path>
              <a:path w="2459354" h="140969">
                <a:moveTo>
                  <a:pt x="2444496" y="140969"/>
                </a:moveTo>
                <a:lnTo>
                  <a:pt x="2444496" y="112775"/>
                </a:lnTo>
                <a:lnTo>
                  <a:pt x="2430780" y="126491"/>
                </a:lnTo>
                <a:lnTo>
                  <a:pt x="2430780" y="140969"/>
                </a:lnTo>
                <a:lnTo>
                  <a:pt x="2444496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86044" y="1999488"/>
            <a:ext cx="2459355" cy="140970"/>
          </a:xfrm>
          <a:custGeom>
            <a:avLst/>
            <a:gdLst/>
            <a:ahLst/>
            <a:cxnLst/>
            <a:rect l="l" t="t" r="r" b="b"/>
            <a:pathLst>
              <a:path w="2459354" h="140969">
                <a:moveTo>
                  <a:pt x="28194" y="112775"/>
                </a:moveTo>
                <a:lnTo>
                  <a:pt x="28194" y="0"/>
                </a:lnTo>
                <a:lnTo>
                  <a:pt x="0" y="0"/>
                </a:lnTo>
                <a:lnTo>
                  <a:pt x="0" y="134874"/>
                </a:lnTo>
                <a:lnTo>
                  <a:pt x="6096" y="140970"/>
                </a:lnTo>
                <a:lnTo>
                  <a:pt x="13716" y="140970"/>
                </a:lnTo>
                <a:lnTo>
                  <a:pt x="13716" y="112775"/>
                </a:lnTo>
                <a:lnTo>
                  <a:pt x="28194" y="112775"/>
                </a:lnTo>
                <a:close/>
              </a:path>
              <a:path w="2459354" h="140969">
                <a:moveTo>
                  <a:pt x="2444496" y="112775"/>
                </a:moveTo>
                <a:lnTo>
                  <a:pt x="13716" y="112775"/>
                </a:lnTo>
                <a:lnTo>
                  <a:pt x="28194" y="126492"/>
                </a:lnTo>
                <a:lnTo>
                  <a:pt x="28194" y="140970"/>
                </a:lnTo>
                <a:lnTo>
                  <a:pt x="2430780" y="140969"/>
                </a:lnTo>
                <a:lnTo>
                  <a:pt x="2430780" y="126491"/>
                </a:lnTo>
                <a:lnTo>
                  <a:pt x="2444496" y="112775"/>
                </a:lnTo>
                <a:close/>
              </a:path>
              <a:path w="2459354" h="140969">
                <a:moveTo>
                  <a:pt x="28194" y="140970"/>
                </a:moveTo>
                <a:lnTo>
                  <a:pt x="28194" y="126492"/>
                </a:lnTo>
                <a:lnTo>
                  <a:pt x="13716" y="112775"/>
                </a:lnTo>
                <a:lnTo>
                  <a:pt x="13716" y="140970"/>
                </a:lnTo>
                <a:lnTo>
                  <a:pt x="28194" y="140970"/>
                </a:lnTo>
                <a:close/>
              </a:path>
              <a:path w="2459354" h="140969">
                <a:moveTo>
                  <a:pt x="2458974" y="134873"/>
                </a:moveTo>
                <a:lnTo>
                  <a:pt x="2458974" y="0"/>
                </a:lnTo>
                <a:lnTo>
                  <a:pt x="2430780" y="0"/>
                </a:lnTo>
                <a:lnTo>
                  <a:pt x="2430780" y="112775"/>
                </a:lnTo>
                <a:lnTo>
                  <a:pt x="2444496" y="112775"/>
                </a:lnTo>
                <a:lnTo>
                  <a:pt x="2444496" y="140969"/>
                </a:lnTo>
                <a:lnTo>
                  <a:pt x="2452878" y="140969"/>
                </a:lnTo>
                <a:lnTo>
                  <a:pt x="2458974" y="134873"/>
                </a:lnTo>
                <a:close/>
              </a:path>
              <a:path w="2459354" h="140969">
                <a:moveTo>
                  <a:pt x="2444496" y="140969"/>
                </a:moveTo>
                <a:lnTo>
                  <a:pt x="2444496" y="112775"/>
                </a:lnTo>
                <a:lnTo>
                  <a:pt x="2430780" y="126491"/>
                </a:lnTo>
                <a:lnTo>
                  <a:pt x="2430780" y="140969"/>
                </a:lnTo>
                <a:lnTo>
                  <a:pt x="2444496" y="140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8460" y="2128266"/>
            <a:ext cx="29845" cy="670560"/>
          </a:xfrm>
          <a:custGeom>
            <a:avLst/>
            <a:gdLst/>
            <a:ahLst/>
            <a:cxnLst/>
            <a:rect l="l" t="t" r="r" b="b"/>
            <a:pathLst>
              <a:path w="29844" h="670560">
                <a:moveTo>
                  <a:pt x="0" y="670560"/>
                </a:moveTo>
                <a:lnTo>
                  <a:pt x="29718" y="670560"/>
                </a:lnTo>
                <a:lnTo>
                  <a:pt x="29718" y="0"/>
                </a:lnTo>
                <a:lnTo>
                  <a:pt x="0" y="0"/>
                </a:lnTo>
                <a:lnTo>
                  <a:pt x="0" y="670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8460" y="2128266"/>
            <a:ext cx="29845" cy="670560"/>
          </a:xfrm>
          <a:custGeom>
            <a:avLst/>
            <a:gdLst/>
            <a:ahLst/>
            <a:cxnLst/>
            <a:rect l="l" t="t" r="r" b="b"/>
            <a:pathLst>
              <a:path w="29844" h="670560">
                <a:moveTo>
                  <a:pt x="0" y="670560"/>
                </a:moveTo>
                <a:lnTo>
                  <a:pt x="29718" y="670560"/>
                </a:lnTo>
                <a:lnTo>
                  <a:pt x="29718" y="0"/>
                </a:lnTo>
                <a:lnTo>
                  <a:pt x="0" y="0"/>
                </a:lnTo>
                <a:lnTo>
                  <a:pt x="0" y="670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9523" y="2125979"/>
            <a:ext cx="29845" cy="671830"/>
          </a:xfrm>
          <a:custGeom>
            <a:avLst/>
            <a:gdLst/>
            <a:ahLst/>
            <a:cxnLst/>
            <a:rect l="l" t="t" r="r" b="b"/>
            <a:pathLst>
              <a:path w="29845" h="671830">
                <a:moveTo>
                  <a:pt x="0" y="671322"/>
                </a:moveTo>
                <a:lnTo>
                  <a:pt x="29718" y="671322"/>
                </a:lnTo>
                <a:lnTo>
                  <a:pt x="29718" y="0"/>
                </a:lnTo>
                <a:lnTo>
                  <a:pt x="0" y="0"/>
                </a:lnTo>
                <a:lnTo>
                  <a:pt x="0" y="6713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9523" y="2125979"/>
            <a:ext cx="29845" cy="671830"/>
          </a:xfrm>
          <a:custGeom>
            <a:avLst/>
            <a:gdLst/>
            <a:ahLst/>
            <a:cxnLst/>
            <a:rect l="l" t="t" r="r" b="b"/>
            <a:pathLst>
              <a:path w="29845" h="671830">
                <a:moveTo>
                  <a:pt x="0" y="671322"/>
                </a:moveTo>
                <a:lnTo>
                  <a:pt x="29718" y="671322"/>
                </a:lnTo>
                <a:lnTo>
                  <a:pt x="29718" y="0"/>
                </a:lnTo>
                <a:lnTo>
                  <a:pt x="0" y="0"/>
                </a:lnTo>
                <a:lnTo>
                  <a:pt x="0" y="6713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7680" y="2942082"/>
            <a:ext cx="8832850" cy="708025"/>
          </a:xfrm>
          <a:custGeom>
            <a:avLst/>
            <a:gdLst/>
            <a:ahLst/>
            <a:cxnLst/>
            <a:rect l="l" t="t" r="r" b="b"/>
            <a:pathLst>
              <a:path w="8832850" h="708025">
                <a:moveTo>
                  <a:pt x="182879" y="0"/>
                </a:moveTo>
                <a:lnTo>
                  <a:pt x="144779" y="0"/>
                </a:lnTo>
                <a:lnTo>
                  <a:pt x="6095" y="138683"/>
                </a:lnTo>
                <a:lnTo>
                  <a:pt x="0" y="144017"/>
                </a:lnTo>
                <a:lnTo>
                  <a:pt x="0" y="152399"/>
                </a:lnTo>
                <a:lnTo>
                  <a:pt x="6095" y="157733"/>
                </a:lnTo>
                <a:lnTo>
                  <a:pt x="25145" y="176783"/>
                </a:lnTo>
                <a:lnTo>
                  <a:pt x="25145" y="138683"/>
                </a:lnTo>
                <a:lnTo>
                  <a:pt x="34670" y="148208"/>
                </a:lnTo>
                <a:lnTo>
                  <a:pt x="182879" y="0"/>
                </a:lnTo>
                <a:close/>
              </a:path>
              <a:path w="8832850" h="708025">
                <a:moveTo>
                  <a:pt x="34670" y="148208"/>
                </a:moveTo>
                <a:lnTo>
                  <a:pt x="25145" y="138683"/>
                </a:lnTo>
                <a:lnTo>
                  <a:pt x="25145" y="157733"/>
                </a:lnTo>
                <a:lnTo>
                  <a:pt x="34670" y="148208"/>
                </a:lnTo>
                <a:close/>
              </a:path>
              <a:path w="8832850" h="708025">
                <a:moveTo>
                  <a:pt x="569976" y="683513"/>
                </a:moveTo>
                <a:lnTo>
                  <a:pt x="34670" y="148208"/>
                </a:lnTo>
                <a:lnTo>
                  <a:pt x="25145" y="157733"/>
                </a:lnTo>
                <a:lnTo>
                  <a:pt x="25145" y="176783"/>
                </a:lnTo>
                <a:lnTo>
                  <a:pt x="546354" y="697991"/>
                </a:lnTo>
                <a:lnTo>
                  <a:pt x="546354" y="692657"/>
                </a:lnTo>
                <a:lnTo>
                  <a:pt x="569976" y="683513"/>
                </a:lnTo>
                <a:close/>
              </a:path>
              <a:path w="8832850" h="708025">
                <a:moveTo>
                  <a:pt x="8285988" y="659858"/>
                </a:moveTo>
                <a:lnTo>
                  <a:pt x="8285988" y="413003"/>
                </a:lnTo>
                <a:lnTo>
                  <a:pt x="8279892" y="406907"/>
                </a:lnTo>
                <a:lnTo>
                  <a:pt x="552450" y="406907"/>
                </a:lnTo>
                <a:lnTo>
                  <a:pt x="546354" y="413003"/>
                </a:lnTo>
                <a:lnTo>
                  <a:pt x="546354" y="659891"/>
                </a:lnTo>
                <a:lnTo>
                  <a:pt x="560069" y="673607"/>
                </a:lnTo>
                <a:lnTo>
                  <a:pt x="560069" y="434339"/>
                </a:lnTo>
                <a:lnTo>
                  <a:pt x="574547" y="420623"/>
                </a:lnTo>
                <a:lnTo>
                  <a:pt x="574547" y="434339"/>
                </a:lnTo>
                <a:lnTo>
                  <a:pt x="8257794" y="434339"/>
                </a:lnTo>
                <a:lnTo>
                  <a:pt x="8257794" y="420623"/>
                </a:lnTo>
                <a:lnTo>
                  <a:pt x="8271510" y="434339"/>
                </a:lnTo>
                <a:lnTo>
                  <a:pt x="8271510" y="674357"/>
                </a:lnTo>
                <a:lnTo>
                  <a:pt x="8285988" y="659858"/>
                </a:lnTo>
                <a:close/>
              </a:path>
              <a:path w="8832850" h="708025">
                <a:moveTo>
                  <a:pt x="569976" y="704305"/>
                </a:moveTo>
                <a:lnTo>
                  <a:pt x="569976" y="683513"/>
                </a:lnTo>
                <a:lnTo>
                  <a:pt x="546354" y="692657"/>
                </a:lnTo>
                <a:lnTo>
                  <a:pt x="546354" y="697991"/>
                </a:lnTo>
                <a:lnTo>
                  <a:pt x="550926" y="702563"/>
                </a:lnTo>
                <a:lnTo>
                  <a:pt x="554736" y="707135"/>
                </a:lnTo>
                <a:lnTo>
                  <a:pt x="560832" y="707897"/>
                </a:lnTo>
                <a:lnTo>
                  <a:pt x="565404" y="705611"/>
                </a:lnTo>
                <a:lnTo>
                  <a:pt x="569976" y="704305"/>
                </a:lnTo>
                <a:close/>
              </a:path>
              <a:path w="8832850" h="708025">
                <a:moveTo>
                  <a:pt x="574547" y="434339"/>
                </a:moveTo>
                <a:lnTo>
                  <a:pt x="574547" y="420623"/>
                </a:lnTo>
                <a:lnTo>
                  <a:pt x="560069" y="434339"/>
                </a:lnTo>
                <a:lnTo>
                  <a:pt x="574547" y="434339"/>
                </a:lnTo>
                <a:close/>
              </a:path>
              <a:path w="8832850" h="708025">
                <a:moveTo>
                  <a:pt x="574547" y="698753"/>
                </a:moveTo>
                <a:lnTo>
                  <a:pt x="574547" y="434339"/>
                </a:lnTo>
                <a:lnTo>
                  <a:pt x="560069" y="434339"/>
                </a:lnTo>
                <a:lnTo>
                  <a:pt x="560069" y="673607"/>
                </a:lnTo>
                <a:lnTo>
                  <a:pt x="569976" y="683513"/>
                </a:lnTo>
                <a:lnTo>
                  <a:pt x="569976" y="704305"/>
                </a:lnTo>
                <a:lnTo>
                  <a:pt x="570738" y="704087"/>
                </a:lnTo>
                <a:lnTo>
                  <a:pt x="574547" y="698753"/>
                </a:lnTo>
                <a:close/>
              </a:path>
              <a:path w="8832850" h="708025">
                <a:moveTo>
                  <a:pt x="8271510" y="434339"/>
                </a:moveTo>
                <a:lnTo>
                  <a:pt x="8257794" y="420623"/>
                </a:lnTo>
                <a:lnTo>
                  <a:pt x="8257794" y="434339"/>
                </a:lnTo>
                <a:lnTo>
                  <a:pt x="8271510" y="434339"/>
                </a:lnTo>
                <a:close/>
              </a:path>
              <a:path w="8832850" h="708025">
                <a:moveTo>
                  <a:pt x="8271510" y="674357"/>
                </a:moveTo>
                <a:lnTo>
                  <a:pt x="8271510" y="434339"/>
                </a:lnTo>
                <a:lnTo>
                  <a:pt x="8257794" y="434339"/>
                </a:lnTo>
                <a:lnTo>
                  <a:pt x="8257794" y="698753"/>
                </a:lnTo>
                <a:lnTo>
                  <a:pt x="8261604" y="704087"/>
                </a:lnTo>
                <a:lnTo>
                  <a:pt x="8262366" y="704341"/>
                </a:lnTo>
                <a:lnTo>
                  <a:pt x="8262366" y="683513"/>
                </a:lnTo>
                <a:lnTo>
                  <a:pt x="8271510" y="674357"/>
                </a:lnTo>
                <a:close/>
              </a:path>
              <a:path w="8832850" h="708025">
                <a:moveTo>
                  <a:pt x="8806434" y="177545"/>
                </a:moveTo>
                <a:lnTo>
                  <a:pt x="8806434" y="157733"/>
                </a:lnTo>
                <a:lnTo>
                  <a:pt x="8796922" y="148208"/>
                </a:lnTo>
                <a:lnTo>
                  <a:pt x="8262366" y="683513"/>
                </a:lnTo>
                <a:lnTo>
                  <a:pt x="8285988" y="692657"/>
                </a:lnTo>
                <a:lnTo>
                  <a:pt x="8285988" y="697991"/>
                </a:lnTo>
                <a:lnTo>
                  <a:pt x="8806434" y="177545"/>
                </a:lnTo>
                <a:close/>
              </a:path>
              <a:path w="8832850" h="708025">
                <a:moveTo>
                  <a:pt x="8285988" y="697991"/>
                </a:moveTo>
                <a:lnTo>
                  <a:pt x="8285988" y="692657"/>
                </a:lnTo>
                <a:lnTo>
                  <a:pt x="8262366" y="683513"/>
                </a:lnTo>
                <a:lnTo>
                  <a:pt x="8262366" y="704341"/>
                </a:lnTo>
                <a:lnTo>
                  <a:pt x="8266176" y="705611"/>
                </a:lnTo>
                <a:lnTo>
                  <a:pt x="8271510" y="707897"/>
                </a:lnTo>
                <a:lnTo>
                  <a:pt x="8277606" y="707135"/>
                </a:lnTo>
                <a:lnTo>
                  <a:pt x="8281416" y="702563"/>
                </a:lnTo>
                <a:lnTo>
                  <a:pt x="8285988" y="697991"/>
                </a:lnTo>
                <a:close/>
              </a:path>
              <a:path w="8832850" h="708025">
                <a:moveTo>
                  <a:pt x="8832342" y="152399"/>
                </a:moveTo>
                <a:lnTo>
                  <a:pt x="8832342" y="144017"/>
                </a:lnTo>
                <a:lnTo>
                  <a:pt x="8826246" y="138683"/>
                </a:lnTo>
                <a:lnTo>
                  <a:pt x="8687562" y="0"/>
                </a:lnTo>
                <a:lnTo>
                  <a:pt x="8648920" y="0"/>
                </a:lnTo>
                <a:lnTo>
                  <a:pt x="8796922" y="148208"/>
                </a:lnTo>
                <a:lnTo>
                  <a:pt x="8806434" y="138683"/>
                </a:lnTo>
                <a:lnTo>
                  <a:pt x="8806434" y="177545"/>
                </a:lnTo>
                <a:lnTo>
                  <a:pt x="8826246" y="157733"/>
                </a:lnTo>
                <a:lnTo>
                  <a:pt x="8832342" y="152399"/>
                </a:lnTo>
                <a:close/>
              </a:path>
              <a:path w="8832850" h="708025">
                <a:moveTo>
                  <a:pt x="8806434" y="157733"/>
                </a:moveTo>
                <a:lnTo>
                  <a:pt x="8806434" y="138683"/>
                </a:lnTo>
                <a:lnTo>
                  <a:pt x="8796922" y="148208"/>
                </a:lnTo>
                <a:lnTo>
                  <a:pt x="8806434" y="157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38421" y="2961132"/>
            <a:ext cx="1520189" cy="300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96895" y="3385565"/>
            <a:ext cx="31115" cy="499109"/>
          </a:xfrm>
          <a:custGeom>
            <a:avLst/>
            <a:gdLst/>
            <a:ahLst/>
            <a:cxnLst/>
            <a:rect l="l" t="t" r="r" b="b"/>
            <a:pathLst>
              <a:path w="31114" h="499110">
                <a:moveTo>
                  <a:pt x="0" y="499110"/>
                </a:moveTo>
                <a:lnTo>
                  <a:pt x="30786" y="499110"/>
                </a:lnTo>
                <a:lnTo>
                  <a:pt x="30786" y="0"/>
                </a:lnTo>
                <a:lnTo>
                  <a:pt x="0" y="0"/>
                </a:lnTo>
                <a:lnTo>
                  <a:pt x="0" y="499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96895" y="3385565"/>
            <a:ext cx="31115" cy="499109"/>
          </a:xfrm>
          <a:custGeom>
            <a:avLst/>
            <a:gdLst/>
            <a:ahLst/>
            <a:cxnLst/>
            <a:rect l="l" t="t" r="r" b="b"/>
            <a:pathLst>
              <a:path w="31114" h="499110">
                <a:moveTo>
                  <a:pt x="0" y="499110"/>
                </a:moveTo>
                <a:lnTo>
                  <a:pt x="30786" y="499110"/>
                </a:lnTo>
                <a:lnTo>
                  <a:pt x="30786" y="0"/>
                </a:lnTo>
                <a:lnTo>
                  <a:pt x="0" y="0"/>
                </a:lnTo>
                <a:lnTo>
                  <a:pt x="0" y="499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26045" y="3383279"/>
            <a:ext cx="29845" cy="501650"/>
          </a:xfrm>
          <a:custGeom>
            <a:avLst/>
            <a:gdLst/>
            <a:ahLst/>
            <a:cxnLst/>
            <a:rect l="l" t="t" r="r" b="b"/>
            <a:pathLst>
              <a:path w="29845" h="501650">
                <a:moveTo>
                  <a:pt x="0" y="501395"/>
                </a:moveTo>
                <a:lnTo>
                  <a:pt x="29496" y="501395"/>
                </a:lnTo>
                <a:lnTo>
                  <a:pt x="29496" y="0"/>
                </a:lnTo>
                <a:lnTo>
                  <a:pt x="0" y="0"/>
                </a:lnTo>
                <a:lnTo>
                  <a:pt x="0" y="501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26045" y="3383279"/>
            <a:ext cx="29845" cy="501650"/>
          </a:xfrm>
          <a:custGeom>
            <a:avLst/>
            <a:gdLst/>
            <a:ahLst/>
            <a:cxnLst/>
            <a:rect l="l" t="t" r="r" b="b"/>
            <a:pathLst>
              <a:path w="29845" h="501650">
                <a:moveTo>
                  <a:pt x="0" y="501395"/>
                </a:moveTo>
                <a:lnTo>
                  <a:pt x="29496" y="501395"/>
                </a:lnTo>
                <a:lnTo>
                  <a:pt x="29496" y="0"/>
                </a:lnTo>
                <a:lnTo>
                  <a:pt x="0" y="0"/>
                </a:lnTo>
                <a:lnTo>
                  <a:pt x="0" y="501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37725" y="3383279"/>
            <a:ext cx="29845" cy="501650"/>
          </a:xfrm>
          <a:custGeom>
            <a:avLst/>
            <a:gdLst/>
            <a:ahLst/>
            <a:cxnLst/>
            <a:rect l="l" t="t" r="r" b="b"/>
            <a:pathLst>
              <a:path w="29845" h="501650">
                <a:moveTo>
                  <a:pt x="0" y="501395"/>
                </a:moveTo>
                <a:lnTo>
                  <a:pt x="29496" y="501395"/>
                </a:lnTo>
                <a:lnTo>
                  <a:pt x="29496" y="0"/>
                </a:lnTo>
                <a:lnTo>
                  <a:pt x="0" y="0"/>
                </a:lnTo>
                <a:lnTo>
                  <a:pt x="0" y="501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37725" y="3383279"/>
            <a:ext cx="29845" cy="501650"/>
          </a:xfrm>
          <a:custGeom>
            <a:avLst/>
            <a:gdLst/>
            <a:ahLst/>
            <a:cxnLst/>
            <a:rect l="l" t="t" r="r" b="b"/>
            <a:pathLst>
              <a:path w="29845" h="501650">
                <a:moveTo>
                  <a:pt x="0" y="501395"/>
                </a:moveTo>
                <a:lnTo>
                  <a:pt x="29496" y="501395"/>
                </a:lnTo>
                <a:lnTo>
                  <a:pt x="29496" y="0"/>
                </a:lnTo>
                <a:lnTo>
                  <a:pt x="0" y="0"/>
                </a:lnTo>
                <a:lnTo>
                  <a:pt x="0" y="501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81765" y="3383279"/>
            <a:ext cx="29845" cy="501650"/>
          </a:xfrm>
          <a:custGeom>
            <a:avLst/>
            <a:gdLst/>
            <a:ahLst/>
            <a:cxnLst/>
            <a:rect l="l" t="t" r="r" b="b"/>
            <a:pathLst>
              <a:path w="29845" h="501650">
                <a:moveTo>
                  <a:pt x="0" y="501395"/>
                </a:moveTo>
                <a:lnTo>
                  <a:pt x="29496" y="501395"/>
                </a:lnTo>
                <a:lnTo>
                  <a:pt x="29496" y="0"/>
                </a:lnTo>
                <a:lnTo>
                  <a:pt x="0" y="0"/>
                </a:lnTo>
                <a:lnTo>
                  <a:pt x="0" y="501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81765" y="3383279"/>
            <a:ext cx="29845" cy="501650"/>
          </a:xfrm>
          <a:custGeom>
            <a:avLst/>
            <a:gdLst/>
            <a:ahLst/>
            <a:cxnLst/>
            <a:rect l="l" t="t" r="r" b="b"/>
            <a:pathLst>
              <a:path w="29845" h="501650">
                <a:moveTo>
                  <a:pt x="0" y="501395"/>
                </a:moveTo>
                <a:lnTo>
                  <a:pt x="29496" y="501395"/>
                </a:lnTo>
                <a:lnTo>
                  <a:pt x="29496" y="0"/>
                </a:lnTo>
                <a:lnTo>
                  <a:pt x="0" y="0"/>
                </a:lnTo>
                <a:lnTo>
                  <a:pt x="0" y="501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57300" y="3970020"/>
            <a:ext cx="1508760" cy="754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50441" y="3963161"/>
            <a:ext cx="1523238" cy="7688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50441" y="3963161"/>
            <a:ext cx="1523365" cy="768985"/>
          </a:xfrm>
          <a:custGeom>
            <a:avLst/>
            <a:gdLst/>
            <a:ahLst/>
            <a:cxnLst/>
            <a:rect l="l" t="t" r="r" b="b"/>
            <a:pathLst>
              <a:path w="1523364" h="768985">
                <a:moveTo>
                  <a:pt x="1523238" y="765810"/>
                </a:moveTo>
                <a:lnTo>
                  <a:pt x="1523238" y="3048"/>
                </a:lnTo>
                <a:lnTo>
                  <a:pt x="1520190" y="0"/>
                </a:lnTo>
                <a:lnTo>
                  <a:pt x="3047" y="0"/>
                </a:lnTo>
                <a:lnTo>
                  <a:pt x="0" y="3048"/>
                </a:lnTo>
                <a:lnTo>
                  <a:pt x="0" y="765810"/>
                </a:lnTo>
                <a:lnTo>
                  <a:pt x="3048" y="768858"/>
                </a:lnTo>
                <a:lnTo>
                  <a:pt x="6857" y="768858"/>
                </a:lnTo>
                <a:lnTo>
                  <a:pt x="6858" y="14478"/>
                </a:lnTo>
                <a:lnTo>
                  <a:pt x="14478" y="6858"/>
                </a:lnTo>
                <a:lnTo>
                  <a:pt x="14478" y="14478"/>
                </a:lnTo>
                <a:lnTo>
                  <a:pt x="1508760" y="14478"/>
                </a:lnTo>
                <a:lnTo>
                  <a:pt x="1508760" y="6858"/>
                </a:lnTo>
                <a:lnTo>
                  <a:pt x="1515618" y="14478"/>
                </a:lnTo>
                <a:lnTo>
                  <a:pt x="1515618" y="768858"/>
                </a:lnTo>
                <a:lnTo>
                  <a:pt x="1520190" y="768858"/>
                </a:lnTo>
                <a:lnTo>
                  <a:pt x="1523238" y="765810"/>
                </a:lnTo>
                <a:close/>
              </a:path>
              <a:path w="1523364" h="768985">
                <a:moveTo>
                  <a:pt x="14478" y="14478"/>
                </a:moveTo>
                <a:lnTo>
                  <a:pt x="14478" y="6858"/>
                </a:lnTo>
                <a:lnTo>
                  <a:pt x="6858" y="14478"/>
                </a:lnTo>
                <a:lnTo>
                  <a:pt x="14478" y="14478"/>
                </a:lnTo>
                <a:close/>
              </a:path>
              <a:path w="1523364" h="768985">
                <a:moveTo>
                  <a:pt x="14478" y="754380"/>
                </a:moveTo>
                <a:lnTo>
                  <a:pt x="14478" y="14478"/>
                </a:lnTo>
                <a:lnTo>
                  <a:pt x="6858" y="14478"/>
                </a:lnTo>
                <a:lnTo>
                  <a:pt x="6858" y="754380"/>
                </a:lnTo>
                <a:lnTo>
                  <a:pt x="14478" y="754380"/>
                </a:lnTo>
                <a:close/>
              </a:path>
              <a:path w="1523364" h="768985">
                <a:moveTo>
                  <a:pt x="1515618" y="754380"/>
                </a:moveTo>
                <a:lnTo>
                  <a:pt x="6858" y="754380"/>
                </a:lnTo>
                <a:lnTo>
                  <a:pt x="14478" y="761238"/>
                </a:lnTo>
                <a:lnTo>
                  <a:pt x="14478" y="768858"/>
                </a:lnTo>
                <a:lnTo>
                  <a:pt x="1508760" y="768858"/>
                </a:lnTo>
                <a:lnTo>
                  <a:pt x="1508760" y="761238"/>
                </a:lnTo>
                <a:lnTo>
                  <a:pt x="1515618" y="754380"/>
                </a:lnTo>
                <a:close/>
              </a:path>
              <a:path w="1523364" h="768985">
                <a:moveTo>
                  <a:pt x="14478" y="768858"/>
                </a:moveTo>
                <a:lnTo>
                  <a:pt x="14478" y="761238"/>
                </a:lnTo>
                <a:lnTo>
                  <a:pt x="6858" y="754380"/>
                </a:lnTo>
                <a:lnTo>
                  <a:pt x="6857" y="768858"/>
                </a:lnTo>
                <a:lnTo>
                  <a:pt x="14478" y="768858"/>
                </a:lnTo>
                <a:close/>
              </a:path>
              <a:path w="1523364" h="768985">
                <a:moveTo>
                  <a:pt x="1515618" y="14478"/>
                </a:moveTo>
                <a:lnTo>
                  <a:pt x="1508760" y="6858"/>
                </a:lnTo>
                <a:lnTo>
                  <a:pt x="1508760" y="14478"/>
                </a:lnTo>
                <a:lnTo>
                  <a:pt x="1515618" y="14478"/>
                </a:lnTo>
                <a:close/>
              </a:path>
              <a:path w="1523364" h="768985">
                <a:moveTo>
                  <a:pt x="1515618" y="754380"/>
                </a:moveTo>
                <a:lnTo>
                  <a:pt x="1515618" y="14478"/>
                </a:lnTo>
                <a:lnTo>
                  <a:pt x="1508760" y="14478"/>
                </a:lnTo>
                <a:lnTo>
                  <a:pt x="1508760" y="754380"/>
                </a:lnTo>
                <a:lnTo>
                  <a:pt x="1515618" y="754380"/>
                </a:lnTo>
                <a:close/>
              </a:path>
              <a:path w="1523364" h="768985">
                <a:moveTo>
                  <a:pt x="1515618" y="768858"/>
                </a:moveTo>
                <a:lnTo>
                  <a:pt x="1515618" y="754380"/>
                </a:lnTo>
                <a:lnTo>
                  <a:pt x="1508760" y="761238"/>
                </a:lnTo>
                <a:lnTo>
                  <a:pt x="1508760" y="768858"/>
                </a:lnTo>
                <a:lnTo>
                  <a:pt x="1515618" y="768858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508252" y="4072305"/>
            <a:ext cx="1019175" cy="54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 marR="5080" indent="-31750">
              <a:lnSpc>
                <a:spcPct val="100600"/>
              </a:lnSpc>
            </a:pPr>
            <a:r>
              <a:rPr sz="1750" dirty="0">
                <a:latin typeface="Arial"/>
                <a:cs typeface="Arial"/>
              </a:rPr>
              <a:t>Disk/DMA  controller</a:t>
            </a:r>
            <a:endParaRPr sz="1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66944" y="3956303"/>
            <a:ext cx="1537335" cy="782955"/>
          </a:xfrm>
          <a:custGeom>
            <a:avLst/>
            <a:gdLst/>
            <a:ahLst/>
            <a:cxnLst/>
            <a:rect l="l" t="t" r="r" b="b"/>
            <a:pathLst>
              <a:path w="1537334" h="782954">
                <a:moveTo>
                  <a:pt x="1536954" y="776477"/>
                </a:moveTo>
                <a:lnTo>
                  <a:pt x="1536954" y="6095"/>
                </a:lnTo>
                <a:lnTo>
                  <a:pt x="1530858" y="0"/>
                </a:lnTo>
                <a:lnTo>
                  <a:pt x="6095" y="0"/>
                </a:lnTo>
                <a:lnTo>
                  <a:pt x="0" y="6095"/>
                </a:lnTo>
                <a:lnTo>
                  <a:pt x="0" y="776477"/>
                </a:lnTo>
                <a:lnTo>
                  <a:pt x="6096" y="782573"/>
                </a:lnTo>
                <a:lnTo>
                  <a:pt x="13716" y="782573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508760" y="28193"/>
                </a:lnTo>
                <a:lnTo>
                  <a:pt x="1508760" y="13715"/>
                </a:lnTo>
                <a:lnTo>
                  <a:pt x="1522476" y="28193"/>
                </a:lnTo>
                <a:lnTo>
                  <a:pt x="1522476" y="782573"/>
                </a:lnTo>
                <a:lnTo>
                  <a:pt x="1530858" y="782573"/>
                </a:lnTo>
                <a:lnTo>
                  <a:pt x="1536954" y="776477"/>
                </a:lnTo>
                <a:close/>
              </a:path>
              <a:path w="1537334" h="782954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537334" h="782954">
                <a:moveTo>
                  <a:pt x="28193" y="754379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754379"/>
                </a:lnTo>
                <a:lnTo>
                  <a:pt x="28193" y="754379"/>
                </a:lnTo>
                <a:close/>
              </a:path>
              <a:path w="1537334" h="782954">
                <a:moveTo>
                  <a:pt x="1522476" y="754379"/>
                </a:moveTo>
                <a:lnTo>
                  <a:pt x="13716" y="754379"/>
                </a:lnTo>
                <a:lnTo>
                  <a:pt x="28194" y="768095"/>
                </a:lnTo>
                <a:lnTo>
                  <a:pt x="28194" y="782573"/>
                </a:lnTo>
                <a:lnTo>
                  <a:pt x="1508760" y="782573"/>
                </a:lnTo>
                <a:lnTo>
                  <a:pt x="1508760" y="768095"/>
                </a:lnTo>
                <a:lnTo>
                  <a:pt x="1522476" y="754379"/>
                </a:lnTo>
                <a:close/>
              </a:path>
              <a:path w="1537334" h="782954">
                <a:moveTo>
                  <a:pt x="28194" y="782573"/>
                </a:moveTo>
                <a:lnTo>
                  <a:pt x="28194" y="768095"/>
                </a:lnTo>
                <a:lnTo>
                  <a:pt x="13716" y="754379"/>
                </a:lnTo>
                <a:lnTo>
                  <a:pt x="13716" y="782573"/>
                </a:lnTo>
                <a:lnTo>
                  <a:pt x="28194" y="782573"/>
                </a:lnTo>
                <a:close/>
              </a:path>
              <a:path w="1537334" h="782954">
                <a:moveTo>
                  <a:pt x="1522476" y="28193"/>
                </a:moveTo>
                <a:lnTo>
                  <a:pt x="1508760" y="13715"/>
                </a:lnTo>
                <a:lnTo>
                  <a:pt x="1508760" y="28193"/>
                </a:lnTo>
                <a:lnTo>
                  <a:pt x="1522476" y="28193"/>
                </a:lnTo>
                <a:close/>
              </a:path>
              <a:path w="1537334" h="782954">
                <a:moveTo>
                  <a:pt x="1522476" y="754379"/>
                </a:moveTo>
                <a:lnTo>
                  <a:pt x="1522476" y="28193"/>
                </a:lnTo>
                <a:lnTo>
                  <a:pt x="1508760" y="28193"/>
                </a:lnTo>
                <a:lnTo>
                  <a:pt x="1508760" y="754379"/>
                </a:lnTo>
                <a:lnTo>
                  <a:pt x="1522476" y="754379"/>
                </a:lnTo>
                <a:close/>
              </a:path>
              <a:path w="1537334" h="782954">
                <a:moveTo>
                  <a:pt x="1522476" y="782573"/>
                </a:moveTo>
                <a:lnTo>
                  <a:pt x="1522476" y="754379"/>
                </a:lnTo>
                <a:lnTo>
                  <a:pt x="1508760" y="768095"/>
                </a:lnTo>
                <a:lnTo>
                  <a:pt x="1508760" y="782573"/>
                </a:lnTo>
                <a:lnTo>
                  <a:pt x="1522476" y="782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693155" y="4208017"/>
            <a:ext cx="682625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5" dirty="0">
                <a:latin typeface="Arial"/>
                <a:cs typeface="Arial"/>
              </a:rPr>
              <a:t>Printer</a:t>
            </a:r>
            <a:endParaRPr sz="17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10983" y="3956303"/>
            <a:ext cx="1537335" cy="782955"/>
          </a:xfrm>
          <a:custGeom>
            <a:avLst/>
            <a:gdLst/>
            <a:ahLst/>
            <a:cxnLst/>
            <a:rect l="l" t="t" r="r" b="b"/>
            <a:pathLst>
              <a:path w="1537334" h="782954">
                <a:moveTo>
                  <a:pt x="1536954" y="776477"/>
                </a:moveTo>
                <a:lnTo>
                  <a:pt x="1536954" y="6095"/>
                </a:lnTo>
                <a:lnTo>
                  <a:pt x="1530858" y="0"/>
                </a:lnTo>
                <a:lnTo>
                  <a:pt x="6095" y="0"/>
                </a:lnTo>
                <a:lnTo>
                  <a:pt x="0" y="6095"/>
                </a:lnTo>
                <a:lnTo>
                  <a:pt x="0" y="776477"/>
                </a:lnTo>
                <a:lnTo>
                  <a:pt x="6096" y="782573"/>
                </a:lnTo>
                <a:lnTo>
                  <a:pt x="13716" y="782573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508760" y="28193"/>
                </a:lnTo>
                <a:lnTo>
                  <a:pt x="1508760" y="13715"/>
                </a:lnTo>
                <a:lnTo>
                  <a:pt x="1522476" y="28193"/>
                </a:lnTo>
                <a:lnTo>
                  <a:pt x="1522476" y="782573"/>
                </a:lnTo>
                <a:lnTo>
                  <a:pt x="1530858" y="782573"/>
                </a:lnTo>
                <a:lnTo>
                  <a:pt x="1536954" y="776477"/>
                </a:lnTo>
                <a:close/>
              </a:path>
              <a:path w="1537334" h="782954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537334" h="782954">
                <a:moveTo>
                  <a:pt x="28193" y="754379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754379"/>
                </a:lnTo>
                <a:lnTo>
                  <a:pt x="28193" y="754379"/>
                </a:lnTo>
                <a:close/>
              </a:path>
              <a:path w="1537334" h="782954">
                <a:moveTo>
                  <a:pt x="1522476" y="754379"/>
                </a:moveTo>
                <a:lnTo>
                  <a:pt x="13716" y="754379"/>
                </a:lnTo>
                <a:lnTo>
                  <a:pt x="28194" y="768095"/>
                </a:lnTo>
                <a:lnTo>
                  <a:pt x="28194" y="782573"/>
                </a:lnTo>
                <a:lnTo>
                  <a:pt x="1508760" y="782573"/>
                </a:lnTo>
                <a:lnTo>
                  <a:pt x="1508760" y="768095"/>
                </a:lnTo>
                <a:lnTo>
                  <a:pt x="1522476" y="754379"/>
                </a:lnTo>
                <a:close/>
              </a:path>
              <a:path w="1537334" h="782954">
                <a:moveTo>
                  <a:pt x="28194" y="782573"/>
                </a:moveTo>
                <a:lnTo>
                  <a:pt x="28194" y="768095"/>
                </a:lnTo>
                <a:lnTo>
                  <a:pt x="13716" y="754379"/>
                </a:lnTo>
                <a:lnTo>
                  <a:pt x="13716" y="782573"/>
                </a:lnTo>
                <a:lnTo>
                  <a:pt x="28194" y="782573"/>
                </a:lnTo>
                <a:close/>
              </a:path>
              <a:path w="1537334" h="782954">
                <a:moveTo>
                  <a:pt x="1522476" y="28193"/>
                </a:moveTo>
                <a:lnTo>
                  <a:pt x="1508760" y="13715"/>
                </a:lnTo>
                <a:lnTo>
                  <a:pt x="1508760" y="28193"/>
                </a:lnTo>
                <a:lnTo>
                  <a:pt x="1522476" y="28193"/>
                </a:lnTo>
                <a:close/>
              </a:path>
              <a:path w="1537334" h="782954">
                <a:moveTo>
                  <a:pt x="1522476" y="754379"/>
                </a:moveTo>
                <a:lnTo>
                  <a:pt x="1522476" y="28193"/>
                </a:lnTo>
                <a:lnTo>
                  <a:pt x="1508760" y="28193"/>
                </a:lnTo>
                <a:lnTo>
                  <a:pt x="1508760" y="754379"/>
                </a:lnTo>
                <a:lnTo>
                  <a:pt x="1522476" y="754379"/>
                </a:lnTo>
                <a:close/>
              </a:path>
              <a:path w="1537334" h="782954">
                <a:moveTo>
                  <a:pt x="1522476" y="782573"/>
                </a:moveTo>
                <a:lnTo>
                  <a:pt x="1522476" y="754379"/>
                </a:lnTo>
                <a:lnTo>
                  <a:pt x="1508760" y="768095"/>
                </a:lnTo>
                <a:lnTo>
                  <a:pt x="1508760" y="782573"/>
                </a:lnTo>
                <a:lnTo>
                  <a:pt x="1522476" y="782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387843" y="4208017"/>
            <a:ext cx="98171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latin typeface="Arial"/>
                <a:cs typeface="Arial"/>
              </a:rPr>
              <a:t>Keyboard</a:t>
            </a:r>
            <a:endParaRPr sz="17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268979" y="3970020"/>
            <a:ext cx="1508760" cy="754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62121" y="3963161"/>
            <a:ext cx="1523238" cy="7688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62121" y="3963161"/>
            <a:ext cx="1523365" cy="768985"/>
          </a:xfrm>
          <a:custGeom>
            <a:avLst/>
            <a:gdLst/>
            <a:ahLst/>
            <a:cxnLst/>
            <a:rect l="l" t="t" r="r" b="b"/>
            <a:pathLst>
              <a:path w="1523364" h="768985">
                <a:moveTo>
                  <a:pt x="1523238" y="765810"/>
                </a:moveTo>
                <a:lnTo>
                  <a:pt x="1523238" y="3048"/>
                </a:lnTo>
                <a:lnTo>
                  <a:pt x="1520190" y="0"/>
                </a:lnTo>
                <a:lnTo>
                  <a:pt x="3047" y="0"/>
                </a:lnTo>
                <a:lnTo>
                  <a:pt x="0" y="3048"/>
                </a:lnTo>
                <a:lnTo>
                  <a:pt x="0" y="765810"/>
                </a:lnTo>
                <a:lnTo>
                  <a:pt x="3048" y="768858"/>
                </a:lnTo>
                <a:lnTo>
                  <a:pt x="6857" y="768858"/>
                </a:lnTo>
                <a:lnTo>
                  <a:pt x="6858" y="14478"/>
                </a:lnTo>
                <a:lnTo>
                  <a:pt x="14478" y="6858"/>
                </a:lnTo>
                <a:lnTo>
                  <a:pt x="14478" y="14478"/>
                </a:lnTo>
                <a:lnTo>
                  <a:pt x="1508760" y="14478"/>
                </a:lnTo>
                <a:lnTo>
                  <a:pt x="1508760" y="6858"/>
                </a:lnTo>
                <a:lnTo>
                  <a:pt x="1515618" y="14478"/>
                </a:lnTo>
                <a:lnTo>
                  <a:pt x="1515618" y="768858"/>
                </a:lnTo>
                <a:lnTo>
                  <a:pt x="1520190" y="768858"/>
                </a:lnTo>
                <a:lnTo>
                  <a:pt x="1523238" y="765810"/>
                </a:lnTo>
                <a:close/>
              </a:path>
              <a:path w="1523364" h="768985">
                <a:moveTo>
                  <a:pt x="14478" y="14478"/>
                </a:moveTo>
                <a:lnTo>
                  <a:pt x="14478" y="6858"/>
                </a:lnTo>
                <a:lnTo>
                  <a:pt x="6858" y="14478"/>
                </a:lnTo>
                <a:lnTo>
                  <a:pt x="14478" y="14478"/>
                </a:lnTo>
                <a:close/>
              </a:path>
              <a:path w="1523364" h="768985">
                <a:moveTo>
                  <a:pt x="14478" y="754380"/>
                </a:moveTo>
                <a:lnTo>
                  <a:pt x="14478" y="14478"/>
                </a:lnTo>
                <a:lnTo>
                  <a:pt x="6858" y="14478"/>
                </a:lnTo>
                <a:lnTo>
                  <a:pt x="6858" y="754380"/>
                </a:lnTo>
                <a:lnTo>
                  <a:pt x="14478" y="754380"/>
                </a:lnTo>
                <a:close/>
              </a:path>
              <a:path w="1523364" h="768985">
                <a:moveTo>
                  <a:pt x="1515618" y="754380"/>
                </a:moveTo>
                <a:lnTo>
                  <a:pt x="6858" y="754380"/>
                </a:lnTo>
                <a:lnTo>
                  <a:pt x="14478" y="761238"/>
                </a:lnTo>
                <a:lnTo>
                  <a:pt x="14478" y="768858"/>
                </a:lnTo>
                <a:lnTo>
                  <a:pt x="1508760" y="768858"/>
                </a:lnTo>
                <a:lnTo>
                  <a:pt x="1508760" y="761238"/>
                </a:lnTo>
                <a:lnTo>
                  <a:pt x="1515618" y="754380"/>
                </a:lnTo>
                <a:close/>
              </a:path>
              <a:path w="1523364" h="768985">
                <a:moveTo>
                  <a:pt x="14478" y="768858"/>
                </a:moveTo>
                <a:lnTo>
                  <a:pt x="14478" y="761238"/>
                </a:lnTo>
                <a:lnTo>
                  <a:pt x="6858" y="754380"/>
                </a:lnTo>
                <a:lnTo>
                  <a:pt x="6857" y="768858"/>
                </a:lnTo>
                <a:lnTo>
                  <a:pt x="14478" y="768858"/>
                </a:lnTo>
                <a:close/>
              </a:path>
              <a:path w="1523364" h="768985">
                <a:moveTo>
                  <a:pt x="1515618" y="14478"/>
                </a:moveTo>
                <a:lnTo>
                  <a:pt x="1508760" y="6858"/>
                </a:lnTo>
                <a:lnTo>
                  <a:pt x="1508760" y="14478"/>
                </a:lnTo>
                <a:lnTo>
                  <a:pt x="1515618" y="14478"/>
                </a:lnTo>
                <a:close/>
              </a:path>
              <a:path w="1523364" h="768985">
                <a:moveTo>
                  <a:pt x="1515618" y="754380"/>
                </a:moveTo>
                <a:lnTo>
                  <a:pt x="1515618" y="14478"/>
                </a:lnTo>
                <a:lnTo>
                  <a:pt x="1508760" y="14478"/>
                </a:lnTo>
                <a:lnTo>
                  <a:pt x="1508760" y="754380"/>
                </a:lnTo>
                <a:lnTo>
                  <a:pt x="1515618" y="754380"/>
                </a:lnTo>
                <a:close/>
              </a:path>
              <a:path w="1523364" h="768985">
                <a:moveTo>
                  <a:pt x="1515618" y="768858"/>
                </a:moveTo>
                <a:lnTo>
                  <a:pt x="1515618" y="754380"/>
                </a:lnTo>
                <a:lnTo>
                  <a:pt x="1508760" y="761238"/>
                </a:lnTo>
                <a:lnTo>
                  <a:pt x="1508760" y="768858"/>
                </a:lnTo>
                <a:lnTo>
                  <a:pt x="1515618" y="768858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551173" y="4073905"/>
            <a:ext cx="944244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algn="ctr">
              <a:lnSpc>
                <a:spcPct val="100000"/>
              </a:lnSpc>
            </a:pPr>
            <a:r>
              <a:rPr sz="1750" spc="5" dirty="0">
                <a:latin typeface="Arial"/>
                <a:cs typeface="Arial"/>
              </a:rPr>
              <a:t>DMA</a:t>
            </a:r>
            <a:endParaRPr sz="1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750" dirty="0">
                <a:latin typeface="Arial"/>
                <a:cs typeface="Arial"/>
              </a:rPr>
              <a:t>controller</a:t>
            </a:r>
            <a:endParaRPr sz="17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62683" y="4724400"/>
            <a:ext cx="28575" cy="102870"/>
          </a:xfrm>
          <a:custGeom>
            <a:avLst/>
            <a:gdLst/>
            <a:ahLst/>
            <a:cxnLst/>
            <a:rect l="l" t="t" r="r" b="b"/>
            <a:pathLst>
              <a:path w="28575" h="102870">
                <a:moveTo>
                  <a:pt x="0" y="102869"/>
                </a:moveTo>
                <a:lnTo>
                  <a:pt x="28194" y="102869"/>
                </a:lnTo>
                <a:lnTo>
                  <a:pt x="28194" y="0"/>
                </a:lnTo>
                <a:lnTo>
                  <a:pt x="0" y="0"/>
                </a:lnTo>
                <a:lnTo>
                  <a:pt x="0" y="102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62683" y="4724400"/>
            <a:ext cx="28575" cy="102870"/>
          </a:xfrm>
          <a:custGeom>
            <a:avLst/>
            <a:gdLst/>
            <a:ahLst/>
            <a:cxnLst/>
            <a:rect l="l" t="t" r="r" b="b"/>
            <a:pathLst>
              <a:path w="28575" h="102870">
                <a:moveTo>
                  <a:pt x="0" y="102869"/>
                </a:moveTo>
                <a:lnTo>
                  <a:pt x="28194" y="102869"/>
                </a:lnTo>
                <a:lnTo>
                  <a:pt x="28194" y="0"/>
                </a:lnTo>
                <a:lnTo>
                  <a:pt x="0" y="0"/>
                </a:lnTo>
                <a:lnTo>
                  <a:pt x="0" y="102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49423" y="4724400"/>
            <a:ext cx="28575" cy="102870"/>
          </a:xfrm>
          <a:custGeom>
            <a:avLst/>
            <a:gdLst/>
            <a:ahLst/>
            <a:cxnLst/>
            <a:rect l="l" t="t" r="r" b="b"/>
            <a:pathLst>
              <a:path w="28575" h="102870">
                <a:moveTo>
                  <a:pt x="0" y="102869"/>
                </a:moveTo>
                <a:lnTo>
                  <a:pt x="28194" y="102869"/>
                </a:lnTo>
                <a:lnTo>
                  <a:pt x="28194" y="0"/>
                </a:lnTo>
                <a:lnTo>
                  <a:pt x="0" y="0"/>
                </a:lnTo>
                <a:lnTo>
                  <a:pt x="0" y="102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49423" y="4724400"/>
            <a:ext cx="28575" cy="102870"/>
          </a:xfrm>
          <a:custGeom>
            <a:avLst/>
            <a:gdLst/>
            <a:ahLst/>
            <a:cxnLst/>
            <a:rect l="l" t="t" r="r" b="b"/>
            <a:pathLst>
              <a:path w="28575" h="102870">
                <a:moveTo>
                  <a:pt x="0" y="102869"/>
                </a:moveTo>
                <a:lnTo>
                  <a:pt x="28194" y="102869"/>
                </a:lnTo>
                <a:lnTo>
                  <a:pt x="28194" y="0"/>
                </a:lnTo>
                <a:lnTo>
                  <a:pt x="0" y="0"/>
                </a:lnTo>
                <a:lnTo>
                  <a:pt x="0" y="102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96439" y="3884676"/>
            <a:ext cx="29209" cy="87630"/>
          </a:xfrm>
          <a:custGeom>
            <a:avLst/>
            <a:gdLst/>
            <a:ahLst/>
            <a:cxnLst/>
            <a:rect l="l" t="t" r="r" b="b"/>
            <a:pathLst>
              <a:path w="29210" h="87629">
                <a:moveTo>
                  <a:pt x="0" y="87629"/>
                </a:moveTo>
                <a:lnTo>
                  <a:pt x="28649" y="87629"/>
                </a:lnTo>
                <a:lnTo>
                  <a:pt x="28649" y="0"/>
                </a:lnTo>
                <a:lnTo>
                  <a:pt x="0" y="0"/>
                </a:lnTo>
                <a:lnTo>
                  <a:pt x="0" y="87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96439" y="3884676"/>
            <a:ext cx="29209" cy="87630"/>
          </a:xfrm>
          <a:custGeom>
            <a:avLst/>
            <a:gdLst/>
            <a:ahLst/>
            <a:cxnLst/>
            <a:rect l="l" t="t" r="r" b="b"/>
            <a:pathLst>
              <a:path w="29210" h="87629">
                <a:moveTo>
                  <a:pt x="0" y="87629"/>
                </a:moveTo>
                <a:lnTo>
                  <a:pt x="28649" y="87629"/>
                </a:lnTo>
                <a:lnTo>
                  <a:pt x="28649" y="0"/>
                </a:lnTo>
                <a:lnTo>
                  <a:pt x="0" y="0"/>
                </a:lnTo>
                <a:lnTo>
                  <a:pt x="0" y="87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25823" y="3884676"/>
            <a:ext cx="28575" cy="86360"/>
          </a:xfrm>
          <a:custGeom>
            <a:avLst/>
            <a:gdLst/>
            <a:ahLst/>
            <a:cxnLst/>
            <a:rect l="l" t="t" r="r" b="b"/>
            <a:pathLst>
              <a:path w="28575" h="86360">
                <a:moveTo>
                  <a:pt x="0" y="86106"/>
                </a:moveTo>
                <a:lnTo>
                  <a:pt x="28417" y="86106"/>
                </a:lnTo>
                <a:lnTo>
                  <a:pt x="28417" y="0"/>
                </a:lnTo>
                <a:lnTo>
                  <a:pt x="0" y="0"/>
                </a:lnTo>
                <a:lnTo>
                  <a:pt x="0" y="86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25823" y="3884676"/>
            <a:ext cx="28575" cy="86360"/>
          </a:xfrm>
          <a:custGeom>
            <a:avLst/>
            <a:gdLst/>
            <a:ahLst/>
            <a:cxnLst/>
            <a:rect l="l" t="t" r="r" b="b"/>
            <a:pathLst>
              <a:path w="28575" h="86360">
                <a:moveTo>
                  <a:pt x="0" y="86106"/>
                </a:moveTo>
                <a:lnTo>
                  <a:pt x="28417" y="86106"/>
                </a:lnTo>
                <a:lnTo>
                  <a:pt x="28417" y="0"/>
                </a:lnTo>
                <a:lnTo>
                  <a:pt x="0" y="0"/>
                </a:lnTo>
                <a:lnTo>
                  <a:pt x="0" y="86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37503" y="3884676"/>
            <a:ext cx="28575" cy="86360"/>
          </a:xfrm>
          <a:custGeom>
            <a:avLst/>
            <a:gdLst/>
            <a:ahLst/>
            <a:cxnLst/>
            <a:rect l="l" t="t" r="r" b="b"/>
            <a:pathLst>
              <a:path w="28575" h="86360">
                <a:moveTo>
                  <a:pt x="0" y="86106"/>
                </a:moveTo>
                <a:lnTo>
                  <a:pt x="28417" y="86106"/>
                </a:lnTo>
                <a:lnTo>
                  <a:pt x="28417" y="0"/>
                </a:lnTo>
                <a:lnTo>
                  <a:pt x="0" y="0"/>
                </a:lnTo>
                <a:lnTo>
                  <a:pt x="0" y="86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37503" y="3884676"/>
            <a:ext cx="28575" cy="86360"/>
          </a:xfrm>
          <a:custGeom>
            <a:avLst/>
            <a:gdLst/>
            <a:ahLst/>
            <a:cxnLst/>
            <a:rect l="l" t="t" r="r" b="b"/>
            <a:pathLst>
              <a:path w="28575" h="86360">
                <a:moveTo>
                  <a:pt x="0" y="86106"/>
                </a:moveTo>
                <a:lnTo>
                  <a:pt x="28417" y="86106"/>
                </a:lnTo>
                <a:lnTo>
                  <a:pt x="28417" y="0"/>
                </a:lnTo>
                <a:lnTo>
                  <a:pt x="0" y="0"/>
                </a:lnTo>
                <a:lnTo>
                  <a:pt x="0" y="86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81543" y="3884676"/>
            <a:ext cx="28575" cy="86360"/>
          </a:xfrm>
          <a:custGeom>
            <a:avLst/>
            <a:gdLst/>
            <a:ahLst/>
            <a:cxnLst/>
            <a:rect l="l" t="t" r="r" b="b"/>
            <a:pathLst>
              <a:path w="28575" h="86360">
                <a:moveTo>
                  <a:pt x="0" y="86106"/>
                </a:moveTo>
                <a:lnTo>
                  <a:pt x="28417" y="86106"/>
                </a:lnTo>
                <a:lnTo>
                  <a:pt x="28417" y="0"/>
                </a:lnTo>
                <a:lnTo>
                  <a:pt x="0" y="0"/>
                </a:lnTo>
                <a:lnTo>
                  <a:pt x="0" y="86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81543" y="3884676"/>
            <a:ext cx="28575" cy="86360"/>
          </a:xfrm>
          <a:custGeom>
            <a:avLst/>
            <a:gdLst/>
            <a:ahLst/>
            <a:cxnLst/>
            <a:rect l="l" t="t" r="r" b="b"/>
            <a:pathLst>
              <a:path w="28575" h="86360">
                <a:moveTo>
                  <a:pt x="0" y="86106"/>
                </a:moveTo>
                <a:lnTo>
                  <a:pt x="28417" y="86106"/>
                </a:lnTo>
                <a:lnTo>
                  <a:pt x="28417" y="0"/>
                </a:lnTo>
                <a:lnTo>
                  <a:pt x="0" y="0"/>
                </a:lnTo>
                <a:lnTo>
                  <a:pt x="0" y="86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10253" y="4726685"/>
            <a:ext cx="29209" cy="100965"/>
          </a:xfrm>
          <a:custGeom>
            <a:avLst/>
            <a:gdLst/>
            <a:ahLst/>
            <a:cxnLst/>
            <a:rect l="l" t="t" r="r" b="b"/>
            <a:pathLst>
              <a:path w="29210" h="100964">
                <a:moveTo>
                  <a:pt x="0" y="100584"/>
                </a:moveTo>
                <a:lnTo>
                  <a:pt x="29108" y="100584"/>
                </a:lnTo>
                <a:lnTo>
                  <a:pt x="29108" y="0"/>
                </a:lnTo>
                <a:lnTo>
                  <a:pt x="0" y="0"/>
                </a:lnTo>
                <a:lnTo>
                  <a:pt x="0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10253" y="4726685"/>
            <a:ext cx="29209" cy="100965"/>
          </a:xfrm>
          <a:custGeom>
            <a:avLst/>
            <a:gdLst/>
            <a:ahLst/>
            <a:cxnLst/>
            <a:rect l="l" t="t" r="r" b="b"/>
            <a:pathLst>
              <a:path w="29210" h="100964">
                <a:moveTo>
                  <a:pt x="0" y="100584"/>
                </a:moveTo>
                <a:lnTo>
                  <a:pt x="29108" y="100584"/>
                </a:lnTo>
                <a:lnTo>
                  <a:pt x="29108" y="0"/>
                </a:lnTo>
                <a:lnTo>
                  <a:pt x="0" y="0"/>
                </a:lnTo>
                <a:lnTo>
                  <a:pt x="0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4483" y="5213603"/>
            <a:ext cx="1034415" cy="556260"/>
          </a:xfrm>
          <a:custGeom>
            <a:avLst/>
            <a:gdLst/>
            <a:ahLst/>
            <a:cxnLst/>
            <a:rect l="l" t="t" r="r" b="b"/>
            <a:pathLst>
              <a:path w="1034414" h="556260">
                <a:moveTo>
                  <a:pt x="1034034" y="556259"/>
                </a:moveTo>
                <a:lnTo>
                  <a:pt x="1034034" y="6096"/>
                </a:lnTo>
                <a:lnTo>
                  <a:pt x="1027938" y="0"/>
                </a:lnTo>
                <a:lnTo>
                  <a:pt x="6095" y="0"/>
                </a:lnTo>
                <a:lnTo>
                  <a:pt x="0" y="6096"/>
                </a:lnTo>
                <a:lnTo>
                  <a:pt x="0" y="556259"/>
                </a:lnTo>
                <a:lnTo>
                  <a:pt x="13716" y="556259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3" y="28194"/>
                </a:lnTo>
                <a:lnTo>
                  <a:pt x="1005840" y="28194"/>
                </a:lnTo>
                <a:lnTo>
                  <a:pt x="1005840" y="13716"/>
                </a:lnTo>
                <a:lnTo>
                  <a:pt x="1019556" y="28194"/>
                </a:lnTo>
                <a:lnTo>
                  <a:pt x="1019556" y="556259"/>
                </a:lnTo>
                <a:lnTo>
                  <a:pt x="1034034" y="556259"/>
                </a:lnTo>
                <a:close/>
              </a:path>
              <a:path w="1034414" h="556260">
                <a:moveTo>
                  <a:pt x="28193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3" y="28194"/>
                </a:lnTo>
                <a:close/>
              </a:path>
              <a:path w="1034414" h="556260">
                <a:moveTo>
                  <a:pt x="28194" y="556259"/>
                </a:moveTo>
                <a:lnTo>
                  <a:pt x="28193" y="28194"/>
                </a:lnTo>
                <a:lnTo>
                  <a:pt x="13716" y="28194"/>
                </a:lnTo>
                <a:lnTo>
                  <a:pt x="13716" y="556259"/>
                </a:lnTo>
                <a:lnTo>
                  <a:pt x="28194" y="556259"/>
                </a:lnTo>
                <a:close/>
              </a:path>
              <a:path w="1034414" h="556260">
                <a:moveTo>
                  <a:pt x="1019556" y="28194"/>
                </a:moveTo>
                <a:lnTo>
                  <a:pt x="1005840" y="13716"/>
                </a:lnTo>
                <a:lnTo>
                  <a:pt x="1005840" y="28194"/>
                </a:lnTo>
                <a:lnTo>
                  <a:pt x="1019556" y="28194"/>
                </a:lnTo>
                <a:close/>
              </a:path>
              <a:path w="1034414" h="556260">
                <a:moveTo>
                  <a:pt x="1019556" y="556259"/>
                </a:moveTo>
                <a:lnTo>
                  <a:pt x="1019556" y="28194"/>
                </a:lnTo>
                <a:lnTo>
                  <a:pt x="1005840" y="28194"/>
                </a:lnTo>
                <a:lnTo>
                  <a:pt x="1005840" y="556259"/>
                </a:lnTo>
                <a:lnTo>
                  <a:pt x="1019556" y="55625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083817" y="5366766"/>
            <a:ext cx="513715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Disk</a:t>
            </a:r>
            <a:endParaRPr sz="19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081783" y="5213603"/>
            <a:ext cx="1034415" cy="556260"/>
          </a:xfrm>
          <a:custGeom>
            <a:avLst/>
            <a:gdLst/>
            <a:ahLst/>
            <a:cxnLst/>
            <a:rect l="l" t="t" r="r" b="b"/>
            <a:pathLst>
              <a:path w="1034414" h="556260">
                <a:moveTo>
                  <a:pt x="1034034" y="556259"/>
                </a:moveTo>
                <a:lnTo>
                  <a:pt x="1034034" y="6096"/>
                </a:lnTo>
                <a:lnTo>
                  <a:pt x="1027938" y="0"/>
                </a:lnTo>
                <a:lnTo>
                  <a:pt x="6095" y="0"/>
                </a:lnTo>
                <a:lnTo>
                  <a:pt x="0" y="6096"/>
                </a:lnTo>
                <a:lnTo>
                  <a:pt x="0" y="556259"/>
                </a:lnTo>
                <a:lnTo>
                  <a:pt x="13716" y="556259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3" y="28194"/>
                </a:lnTo>
                <a:lnTo>
                  <a:pt x="1005840" y="28194"/>
                </a:lnTo>
                <a:lnTo>
                  <a:pt x="1005840" y="13716"/>
                </a:lnTo>
                <a:lnTo>
                  <a:pt x="1019556" y="28194"/>
                </a:lnTo>
                <a:lnTo>
                  <a:pt x="1019556" y="556259"/>
                </a:lnTo>
                <a:lnTo>
                  <a:pt x="1034034" y="556259"/>
                </a:lnTo>
                <a:close/>
              </a:path>
              <a:path w="1034414" h="556260">
                <a:moveTo>
                  <a:pt x="28193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3" y="28194"/>
                </a:lnTo>
                <a:close/>
              </a:path>
              <a:path w="1034414" h="556260">
                <a:moveTo>
                  <a:pt x="28194" y="556259"/>
                </a:moveTo>
                <a:lnTo>
                  <a:pt x="28193" y="28194"/>
                </a:lnTo>
                <a:lnTo>
                  <a:pt x="13716" y="28194"/>
                </a:lnTo>
                <a:lnTo>
                  <a:pt x="13716" y="556259"/>
                </a:lnTo>
                <a:lnTo>
                  <a:pt x="28194" y="556259"/>
                </a:lnTo>
                <a:close/>
              </a:path>
              <a:path w="1034414" h="556260">
                <a:moveTo>
                  <a:pt x="1019556" y="28194"/>
                </a:moveTo>
                <a:lnTo>
                  <a:pt x="1005840" y="13716"/>
                </a:lnTo>
                <a:lnTo>
                  <a:pt x="1005840" y="28194"/>
                </a:lnTo>
                <a:lnTo>
                  <a:pt x="1019556" y="28194"/>
                </a:lnTo>
                <a:close/>
              </a:path>
              <a:path w="1034414" h="556260">
                <a:moveTo>
                  <a:pt x="1019556" y="556259"/>
                </a:moveTo>
                <a:lnTo>
                  <a:pt x="1019556" y="28194"/>
                </a:lnTo>
                <a:lnTo>
                  <a:pt x="1005840" y="28194"/>
                </a:lnTo>
                <a:lnTo>
                  <a:pt x="1005840" y="556259"/>
                </a:lnTo>
                <a:lnTo>
                  <a:pt x="1019556" y="55625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341117" y="5366766"/>
            <a:ext cx="513715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Arial"/>
                <a:cs typeface="Arial"/>
              </a:rPr>
              <a:t>Disk</a:t>
            </a:r>
            <a:endParaRPr sz="195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327403" y="4827270"/>
            <a:ext cx="363855" cy="400050"/>
          </a:xfrm>
          <a:custGeom>
            <a:avLst/>
            <a:gdLst/>
            <a:ahLst/>
            <a:cxnLst/>
            <a:rect l="l" t="t" r="r" b="b"/>
            <a:pathLst>
              <a:path w="363855" h="400050">
                <a:moveTo>
                  <a:pt x="348996" y="134874"/>
                </a:moveTo>
                <a:lnTo>
                  <a:pt x="6095" y="134874"/>
                </a:lnTo>
                <a:lnTo>
                  <a:pt x="0" y="140970"/>
                </a:lnTo>
                <a:lnTo>
                  <a:pt x="0" y="400050"/>
                </a:lnTo>
                <a:lnTo>
                  <a:pt x="13716" y="400050"/>
                </a:lnTo>
                <a:lnTo>
                  <a:pt x="13715" y="163068"/>
                </a:lnTo>
                <a:lnTo>
                  <a:pt x="28193" y="148590"/>
                </a:lnTo>
                <a:lnTo>
                  <a:pt x="28193" y="163068"/>
                </a:lnTo>
                <a:lnTo>
                  <a:pt x="335280" y="163068"/>
                </a:lnTo>
                <a:lnTo>
                  <a:pt x="335280" y="148590"/>
                </a:lnTo>
                <a:lnTo>
                  <a:pt x="348996" y="134874"/>
                </a:lnTo>
                <a:close/>
              </a:path>
              <a:path w="363855" h="400050">
                <a:moveTo>
                  <a:pt x="28193" y="163068"/>
                </a:moveTo>
                <a:lnTo>
                  <a:pt x="28193" y="148590"/>
                </a:lnTo>
                <a:lnTo>
                  <a:pt x="13715" y="163068"/>
                </a:lnTo>
                <a:lnTo>
                  <a:pt x="28193" y="163068"/>
                </a:lnTo>
                <a:close/>
              </a:path>
              <a:path w="363855" h="400050">
                <a:moveTo>
                  <a:pt x="28194" y="400050"/>
                </a:moveTo>
                <a:lnTo>
                  <a:pt x="28193" y="163068"/>
                </a:lnTo>
                <a:lnTo>
                  <a:pt x="13715" y="163068"/>
                </a:lnTo>
                <a:lnTo>
                  <a:pt x="13716" y="400050"/>
                </a:lnTo>
                <a:lnTo>
                  <a:pt x="28194" y="400050"/>
                </a:lnTo>
                <a:close/>
              </a:path>
              <a:path w="363855" h="400050">
                <a:moveTo>
                  <a:pt x="363474" y="156972"/>
                </a:moveTo>
                <a:lnTo>
                  <a:pt x="363473" y="0"/>
                </a:lnTo>
                <a:lnTo>
                  <a:pt x="335279" y="0"/>
                </a:lnTo>
                <a:lnTo>
                  <a:pt x="335280" y="134874"/>
                </a:lnTo>
                <a:lnTo>
                  <a:pt x="348996" y="134874"/>
                </a:lnTo>
                <a:lnTo>
                  <a:pt x="348996" y="163068"/>
                </a:lnTo>
                <a:lnTo>
                  <a:pt x="357378" y="163068"/>
                </a:lnTo>
                <a:lnTo>
                  <a:pt x="363474" y="156972"/>
                </a:lnTo>
                <a:close/>
              </a:path>
              <a:path w="363855" h="400050">
                <a:moveTo>
                  <a:pt x="348996" y="163068"/>
                </a:moveTo>
                <a:lnTo>
                  <a:pt x="348996" y="134874"/>
                </a:lnTo>
                <a:lnTo>
                  <a:pt x="335280" y="148590"/>
                </a:lnTo>
                <a:lnTo>
                  <a:pt x="335280" y="163068"/>
                </a:lnTo>
                <a:lnTo>
                  <a:pt x="348996" y="163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27403" y="4827270"/>
            <a:ext cx="363855" cy="400050"/>
          </a:xfrm>
          <a:custGeom>
            <a:avLst/>
            <a:gdLst/>
            <a:ahLst/>
            <a:cxnLst/>
            <a:rect l="l" t="t" r="r" b="b"/>
            <a:pathLst>
              <a:path w="363855" h="400050">
                <a:moveTo>
                  <a:pt x="348996" y="134874"/>
                </a:moveTo>
                <a:lnTo>
                  <a:pt x="6095" y="134874"/>
                </a:lnTo>
                <a:lnTo>
                  <a:pt x="0" y="140970"/>
                </a:lnTo>
                <a:lnTo>
                  <a:pt x="0" y="400050"/>
                </a:lnTo>
                <a:lnTo>
                  <a:pt x="13716" y="400050"/>
                </a:lnTo>
                <a:lnTo>
                  <a:pt x="13715" y="163068"/>
                </a:lnTo>
                <a:lnTo>
                  <a:pt x="28193" y="148590"/>
                </a:lnTo>
                <a:lnTo>
                  <a:pt x="28193" y="163068"/>
                </a:lnTo>
                <a:lnTo>
                  <a:pt x="335280" y="163068"/>
                </a:lnTo>
                <a:lnTo>
                  <a:pt x="335280" y="148590"/>
                </a:lnTo>
                <a:lnTo>
                  <a:pt x="348996" y="134874"/>
                </a:lnTo>
                <a:close/>
              </a:path>
              <a:path w="363855" h="400050">
                <a:moveTo>
                  <a:pt x="28193" y="163068"/>
                </a:moveTo>
                <a:lnTo>
                  <a:pt x="28193" y="148590"/>
                </a:lnTo>
                <a:lnTo>
                  <a:pt x="13715" y="163068"/>
                </a:lnTo>
                <a:lnTo>
                  <a:pt x="28193" y="163068"/>
                </a:lnTo>
                <a:close/>
              </a:path>
              <a:path w="363855" h="400050">
                <a:moveTo>
                  <a:pt x="28194" y="400050"/>
                </a:moveTo>
                <a:lnTo>
                  <a:pt x="28193" y="163068"/>
                </a:lnTo>
                <a:lnTo>
                  <a:pt x="13715" y="163068"/>
                </a:lnTo>
                <a:lnTo>
                  <a:pt x="13716" y="400050"/>
                </a:lnTo>
                <a:lnTo>
                  <a:pt x="28194" y="400050"/>
                </a:lnTo>
                <a:close/>
              </a:path>
              <a:path w="363855" h="400050">
                <a:moveTo>
                  <a:pt x="363474" y="156972"/>
                </a:moveTo>
                <a:lnTo>
                  <a:pt x="363473" y="0"/>
                </a:lnTo>
                <a:lnTo>
                  <a:pt x="335279" y="0"/>
                </a:lnTo>
                <a:lnTo>
                  <a:pt x="335280" y="134874"/>
                </a:lnTo>
                <a:lnTo>
                  <a:pt x="348996" y="134874"/>
                </a:lnTo>
                <a:lnTo>
                  <a:pt x="348996" y="163068"/>
                </a:lnTo>
                <a:lnTo>
                  <a:pt x="357378" y="163068"/>
                </a:lnTo>
                <a:lnTo>
                  <a:pt x="363474" y="156972"/>
                </a:lnTo>
                <a:close/>
              </a:path>
              <a:path w="363855" h="400050">
                <a:moveTo>
                  <a:pt x="348996" y="163068"/>
                </a:moveTo>
                <a:lnTo>
                  <a:pt x="348996" y="134874"/>
                </a:lnTo>
                <a:lnTo>
                  <a:pt x="335280" y="148590"/>
                </a:lnTo>
                <a:lnTo>
                  <a:pt x="335280" y="163068"/>
                </a:lnTo>
                <a:lnTo>
                  <a:pt x="348996" y="163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49423" y="4827270"/>
            <a:ext cx="363855" cy="400050"/>
          </a:xfrm>
          <a:custGeom>
            <a:avLst/>
            <a:gdLst/>
            <a:ahLst/>
            <a:cxnLst/>
            <a:rect l="l" t="t" r="r" b="b"/>
            <a:pathLst>
              <a:path w="363855" h="400050">
                <a:moveTo>
                  <a:pt x="28194" y="134874"/>
                </a:moveTo>
                <a:lnTo>
                  <a:pt x="28194" y="0"/>
                </a:lnTo>
                <a:lnTo>
                  <a:pt x="0" y="0"/>
                </a:lnTo>
                <a:lnTo>
                  <a:pt x="0" y="156972"/>
                </a:lnTo>
                <a:lnTo>
                  <a:pt x="6096" y="163068"/>
                </a:lnTo>
                <a:lnTo>
                  <a:pt x="13716" y="163068"/>
                </a:lnTo>
                <a:lnTo>
                  <a:pt x="13716" y="134874"/>
                </a:lnTo>
                <a:lnTo>
                  <a:pt x="28194" y="134874"/>
                </a:lnTo>
                <a:close/>
              </a:path>
              <a:path w="363855" h="400050">
                <a:moveTo>
                  <a:pt x="363474" y="400050"/>
                </a:moveTo>
                <a:lnTo>
                  <a:pt x="363474" y="140970"/>
                </a:lnTo>
                <a:lnTo>
                  <a:pt x="357378" y="134874"/>
                </a:lnTo>
                <a:lnTo>
                  <a:pt x="13716" y="134874"/>
                </a:lnTo>
                <a:lnTo>
                  <a:pt x="28194" y="148590"/>
                </a:lnTo>
                <a:lnTo>
                  <a:pt x="28194" y="163068"/>
                </a:lnTo>
                <a:lnTo>
                  <a:pt x="335280" y="163068"/>
                </a:lnTo>
                <a:lnTo>
                  <a:pt x="335280" y="148590"/>
                </a:lnTo>
                <a:lnTo>
                  <a:pt x="348996" y="163068"/>
                </a:lnTo>
                <a:lnTo>
                  <a:pt x="348996" y="400050"/>
                </a:lnTo>
                <a:lnTo>
                  <a:pt x="363474" y="400050"/>
                </a:lnTo>
                <a:close/>
              </a:path>
              <a:path w="363855" h="400050">
                <a:moveTo>
                  <a:pt x="28194" y="163068"/>
                </a:moveTo>
                <a:lnTo>
                  <a:pt x="28194" y="148590"/>
                </a:lnTo>
                <a:lnTo>
                  <a:pt x="13716" y="134874"/>
                </a:lnTo>
                <a:lnTo>
                  <a:pt x="13716" y="163068"/>
                </a:lnTo>
                <a:lnTo>
                  <a:pt x="28194" y="163068"/>
                </a:lnTo>
                <a:close/>
              </a:path>
              <a:path w="363855" h="400050">
                <a:moveTo>
                  <a:pt x="348996" y="163068"/>
                </a:moveTo>
                <a:lnTo>
                  <a:pt x="335280" y="148590"/>
                </a:lnTo>
                <a:lnTo>
                  <a:pt x="335280" y="163068"/>
                </a:lnTo>
                <a:lnTo>
                  <a:pt x="348996" y="163068"/>
                </a:lnTo>
                <a:close/>
              </a:path>
              <a:path w="363855" h="400050">
                <a:moveTo>
                  <a:pt x="348996" y="400050"/>
                </a:moveTo>
                <a:lnTo>
                  <a:pt x="348996" y="163068"/>
                </a:lnTo>
                <a:lnTo>
                  <a:pt x="335280" y="163068"/>
                </a:lnTo>
                <a:lnTo>
                  <a:pt x="335280" y="400050"/>
                </a:lnTo>
                <a:lnTo>
                  <a:pt x="348996" y="400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49423" y="4827270"/>
            <a:ext cx="363855" cy="400050"/>
          </a:xfrm>
          <a:custGeom>
            <a:avLst/>
            <a:gdLst/>
            <a:ahLst/>
            <a:cxnLst/>
            <a:rect l="l" t="t" r="r" b="b"/>
            <a:pathLst>
              <a:path w="363855" h="400050">
                <a:moveTo>
                  <a:pt x="28194" y="134874"/>
                </a:moveTo>
                <a:lnTo>
                  <a:pt x="28194" y="0"/>
                </a:lnTo>
                <a:lnTo>
                  <a:pt x="0" y="0"/>
                </a:lnTo>
                <a:lnTo>
                  <a:pt x="0" y="156972"/>
                </a:lnTo>
                <a:lnTo>
                  <a:pt x="6096" y="163068"/>
                </a:lnTo>
                <a:lnTo>
                  <a:pt x="13716" y="163068"/>
                </a:lnTo>
                <a:lnTo>
                  <a:pt x="13716" y="134874"/>
                </a:lnTo>
                <a:lnTo>
                  <a:pt x="28194" y="134874"/>
                </a:lnTo>
                <a:close/>
              </a:path>
              <a:path w="363855" h="400050">
                <a:moveTo>
                  <a:pt x="363474" y="400050"/>
                </a:moveTo>
                <a:lnTo>
                  <a:pt x="363474" y="140970"/>
                </a:lnTo>
                <a:lnTo>
                  <a:pt x="357378" y="134874"/>
                </a:lnTo>
                <a:lnTo>
                  <a:pt x="13716" y="134874"/>
                </a:lnTo>
                <a:lnTo>
                  <a:pt x="28194" y="148590"/>
                </a:lnTo>
                <a:lnTo>
                  <a:pt x="28194" y="163068"/>
                </a:lnTo>
                <a:lnTo>
                  <a:pt x="335280" y="163068"/>
                </a:lnTo>
                <a:lnTo>
                  <a:pt x="335280" y="148590"/>
                </a:lnTo>
                <a:lnTo>
                  <a:pt x="348996" y="163068"/>
                </a:lnTo>
                <a:lnTo>
                  <a:pt x="348996" y="400050"/>
                </a:lnTo>
                <a:lnTo>
                  <a:pt x="363474" y="400050"/>
                </a:lnTo>
                <a:close/>
              </a:path>
              <a:path w="363855" h="400050">
                <a:moveTo>
                  <a:pt x="28194" y="163068"/>
                </a:moveTo>
                <a:lnTo>
                  <a:pt x="28194" y="148590"/>
                </a:lnTo>
                <a:lnTo>
                  <a:pt x="13716" y="134874"/>
                </a:lnTo>
                <a:lnTo>
                  <a:pt x="13716" y="163068"/>
                </a:lnTo>
                <a:lnTo>
                  <a:pt x="28194" y="163068"/>
                </a:lnTo>
                <a:close/>
              </a:path>
              <a:path w="363855" h="400050">
                <a:moveTo>
                  <a:pt x="348996" y="163068"/>
                </a:moveTo>
                <a:lnTo>
                  <a:pt x="335280" y="148590"/>
                </a:lnTo>
                <a:lnTo>
                  <a:pt x="335280" y="163068"/>
                </a:lnTo>
                <a:lnTo>
                  <a:pt x="348996" y="163068"/>
                </a:lnTo>
                <a:close/>
              </a:path>
              <a:path w="363855" h="400050">
                <a:moveTo>
                  <a:pt x="348996" y="400050"/>
                </a:moveTo>
                <a:lnTo>
                  <a:pt x="348996" y="163068"/>
                </a:lnTo>
                <a:lnTo>
                  <a:pt x="335280" y="163068"/>
                </a:lnTo>
                <a:lnTo>
                  <a:pt x="335280" y="400050"/>
                </a:lnTo>
                <a:lnTo>
                  <a:pt x="348996" y="400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55264" y="5045964"/>
            <a:ext cx="1537335" cy="723900"/>
          </a:xfrm>
          <a:custGeom>
            <a:avLst/>
            <a:gdLst/>
            <a:ahLst/>
            <a:cxnLst/>
            <a:rect l="l" t="t" r="r" b="b"/>
            <a:pathLst>
              <a:path w="1537335" h="723900">
                <a:moveTo>
                  <a:pt x="1536954" y="723900"/>
                </a:moveTo>
                <a:lnTo>
                  <a:pt x="1536954" y="6096"/>
                </a:lnTo>
                <a:lnTo>
                  <a:pt x="1530858" y="0"/>
                </a:lnTo>
                <a:lnTo>
                  <a:pt x="6095" y="0"/>
                </a:lnTo>
                <a:lnTo>
                  <a:pt x="0" y="6096"/>
                </a:lnTo>
                <a:lnTo>
                  <a:pt x="0" y="723900"/>
                </a:lnTo>
                <a:lnTo>
                  <a:pt x="13716" y="723900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3" y="28194"/>
                </a:lnTo>
                <a:lnTo>
                  <a:pt x="1508760" y="28194"/>
                </a:lnTo>
                <a:lnTo>
                  <a:pt x="1508760" y="13716"/>
                </a:lnTo>
                <a:lnTo>
                  <a:pt x="1522476" y="28194"/>
                </a:lnTo>
                <a:lnTo>
                  <a:pt x="1522476" y="723900"/>
                </a:lnTo>
                <a:lnTo>
                  <a:pt x="1536954" y="723900"/>
                </a:lnTo>
                <a:close/>
              </a:path>
              <a:path w="1537335" h="723900">
                <a:moveTo>
                  <a:pt x="28193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3" y="28194"/>
                </a:lnTo>
                <a:close/>
              </a:path>
              <a:path w="1537335" h="723900">
                <a:moveTo>
                  <a:pt x="28194" y="723900"/>
                </a:moveTo>
                <a:lnTo>
                  <a:pt x="28193" y="28194"/>
                </a:lnTo>
                <a:lnTo>
                  <a:pt x="13716" y="28194"/>
                </a:lnTo>
                <a:lnTo>
                  <a:pt x="13716" y="723900"/>
                </a:lnTo>
                <a:lnTo>
                  <a:pt x="28194" y="723900"/>
                </a:lnTo>
                <a:close/>
              </a:path>
              <a:path w="1537335" h="723900">
                <a:moveTo>
                  <a:pt x="1522476" y="28194"/>
                </a:moveTo>
                <a:lnTo>
                  <a:pt x="1508760" y="13716"/>
                </a:lnTo>
                <a:lnTo>
                  <a:pt x="1508760" y="28194"/>
                </a:lnTo>
                <a:lnTo>
                  <a:pt x="1522476" y="28194"/>
                </a:lnTo>
                <a:close/>
              </a:path>
              <a:path w="1537335" h="723900">
                <a:moveTo>
                  <a:pt x="1522476" y="723900"/>
                </a:moveTo>
                <a:lnTo>
                  <a:pt x="1522476" y="28194"/>
                </a:lnTo>
                <a:lnTo>
                  <a:pt x="1508760" y="28194"/>
                </a:lnTo>
                <a:lnTo>
                  <a:pt x="1508760" y="723900"/>
                </a:lnTo>
                <a:lnTo>
                  <a:pt x="1522476" y="72390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576320" y="5161965"/>
            <a:ext cx="894080" cy="54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130">
              <a:lnSpc>
                <a:spcPct val="100600"/>
              </a:lnSpc>
            </a:pPr>
            <a:r>
              <a:rPr sz="1750" dirty="0">
                <a:latin typeface="Arial"/>
                <a:cs typeface="Arial"/>
              </a:rPr>
              <a:t>Network  </a:t>
            </a:r>
            <a:r>
              <a:rPr sz="1750" spc="-5" dirty="0">
                <a:latin typeface="Arial"/>
                <a:cs typeface="Arial"/>
              </a:rPr>
              <a:t>Interface</a:t>
            </a:r>
            <a:endParaRPr sz="175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008120" y="4827270"/>
            <a:ext cx="30480" cy="234950"/>
          </a:xfrm>
          <a:custGeom>
            <a:avLst/>
            <a:gdLst/>
            <a:ahLst/>
            <a:cxnLst/>
            <a:rect l="l" t="t" r="r" b="b"/>
            <a:pathLst>
              <a:path w="30479" h="234950">
                <a:moveTo>
                  <a:pt x="30327" y="0"/>
                </a:moveTo>
                <a:lnTo>
                  <a:pt x="2133" y="0"/>
                </a:lnTo>
                <a:lnTo>
                  <a:pt x="0" y="234695"/>
                </a:lnTo>
                <a:lnTo>
                  <a:pt x="28193" y="234695"/>
                </a:lnTo>
                <a:lnTo>
                  <a:pt x="303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08120" y="4827270"/>
            <a:ext cx="30480" cy="234950"/>
          </a:xfrm>
          <a:custGeom>
            <a:avLst/>
            <a:gdLst/>
            <a:ahLst/>
            <a:cxnLst/>
            <a:rect l="l" t="t" r="r" b="b"/>
            <a:pathLst>
              <a:path w="30479" h="234950">
                <a:moveTo>
                  <a:pt x="30327" y="0"/>
                </a:moveTo>
                <a:lnTo>
                  <a:pt x="2133" y="0"/>
                </a:lnTo>
                <a:lnTo>
                  <a:pt x="0" y="234695"/>
                </a:lnTo>
                <a:lnTo>
                  <a:pt x="28193" y="234695"/>
                </a:lnTo>
                <a:lnTo>
                  <a:pt x="303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093724" y="6282435"/>
            <a:ext cx="8485505" cy="40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u="heavy" spc="12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600" b="1" u="heavy" spc="20" dirty="0">
                <a:solidFill>
                  <a:srgbClr val="7030A0"/>
                </a:solidFill>
                <a:latin typeface="Verdana"/>
                <a:cs typeface="Verdana"/>
              </a:rPr>
              <a:t>Use of </a:t>
            </a:r>
            <a:r>
              <a:rPr sz="2600" b="1" u="heavy" spc="30" dirty="0">
                <a:solidFill>
                  <a:srgbClr val="7030A0"/>
                </a:solidFill>
                <a:latin typeface="Verdana"/>
                <a:cs typeface="Verdana"/>
              </a:rPr>
              <a:t>DMA </a:t>
            </a:r>
            <a:r>
              <a:rPr sz="2600" b="1" u="heavy" spc="20" dirty="0">
                <a:solidFill>
                  <a:srgbClr val="7030A0"/>
                </a:solidFill>
                <a:latin typeface="Verdana"/>
                <a:cs typeface="Verdana"/>
              </a:rPr>
              <a:t>Controller in </a:t>
            </a:r>
            <a:r>
              <a:rPr sz="2600" b="1" u="heavy" spc="25" dirty="0">
                <a:solidFill>
                  <a:srgbClr val="7030A0"/>
                </a:solidFill>
                <a:latin typeface="Verdana"/>
                <a:cs typeface="Verdana"/>
              </a:rPr>
              <a:t>a </a:t>
            </a:r>
            <a:r>
              <a:rPr sz="2600" b="1" u="heavy" spc="20" dirty="0">
                <a:solidFill>
                  <a:srgbClr val="7030A0"/>
                </a:solidFill>
                <a:latin typeface="Verdana"/>
                <a:cs typeface="Verdana"/>
              </a:rPr>
              <a:t>computer</a:t>
            </a:r>
            <a:r>
              <a:rPr sz="2600" b="1" u="heavy" spc="-15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600" b="1" u="heavy" spc="20" dirty="0">
                <a:solidFill>
                  <a:srgbClr val="7030A0"/>
                </a:solidFill>
                <a:latin typeface="Verdana"/>
                <a:cs typeface="Verdana"/>
              </a:rPr>
              <a:t>system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24483" y="5769864"/>
            <a:ext cx="1034415" cy="59055"/>
          </a:xfrm>
          <a:custGeom>
            <a:avLst/>
            <a:gdLst/>
            <a:ahLst/>
            <a:cxnLst/>
            <a:rect l="l" t="t" r="r" b="b"/>
            <a:pathLst>
              <a:path w="1034414" h="59054">
                <a:moveTo>
                  <a:pt x="28194" y="30480"/>
                </a:moveTo>
                <a:lnTo>
                  <a:pt x="28194" y="0"/>
                </a:lnTo>
                <a:lnTo>
                  <a:pt x="0" y="0"/>
                </a:lnTo>
                <a:lnTo>
                  <a:pt x="0" y="52578"/>
                </a:lnTo>
                <a:lnTo>
                  <a:pt x="6096" y="58674"/>
                </a:lnTo>
                <a:lnTo>
                  <a:pt x="13716" y="58674"/>
                </a:lnTo>
                <a:lnTo>
                  <a:pt x="13716" y="30480"/>
                </a:lnTo>
                <a:lnTo>
                  <a:pt x="28194" y="30480"/>
                </a:lnTo>
                <a:close/>
              </a:path>
              <a:path w="1034414" h="59054">
                <a:moveTo>
                  <a:pt x="1019556" y="30480"/>
                </a:moveTo>
                <a:lnTo>
                  <a:pt x="13716" y="30480"/>
                </a:lnTo>
                <a:lnTo>
                  <a:pt x="28194" y="44196"/>
                </a:lnTo>
                <a:lnTo>
                  <a:pt x="28194" y="58674"/>
                </a:lnTo>
                <a:lnTo>
                  <a:pt x="1005840" y="58674"/>
                </a:lnTo>
                <a:lnTo>
                  <a:pt x="1005840" y="44196"/>
                </a:lnTo>
                <a:lnTo>
                  <a:pt x="1019556" y="30480"/>
                </a:lnTo>
                <a:close/>
              </a:path>
              <a:path w="1034414" h="59054">
                <a:moveTo>
                  <a:pt x="28194" y="58674"/>
                </a:moveTo>
                <a:lnTo>
                  <a:pt x="28194" y="44196"/>
                </a:lnTo>
                <a:lnTo>
                  <a:pt x="13716" y="30480"/>
                </a:lnTo>
                <a:lnTo>
                  <a:pt x="13716" y="58674"/>
                </a:lnTo>
                <a:lnTo>
                  <a:pt x="28194" y="58674"/>
                </a:lnTo>
                <a:close/>
              </a:path>
              <a:path w="1034414" h="59054">
                <a:moveTo>
                  <a:pt x="1034034" y="52578"/>
                </a:moveTo>
                <a:lnTo>
                  <a:pt x="1034034" y="0"/>
                </a:lnTo>
                <a:lnTo>
                  <a:pt x="1005840" y="0"/>
                </a:lnTo>
                <a:lnTo>
                  <a:pt x="1005840" y="30480"/>
                </a:lnTo>
                <a:lnTo>
                  <a:pt x="1019556" y="30480"/>
                </a:lnTo>
                <a:lnTo>
                  <a:pt x="1019556" y="58674"/>
                </a:lnTo>
                <a:lnTo>
                  <a:pt x="1027938" y="58674"/>
                </a:lnTo>
                <a:lnTo>
                  <a:pt x="1034034" y="52578"/>
                </a:lnTo>
                <a:close/>
              </a:path>
              <a:path w="1034414" h="59054">
                <a:moveTo>
                  <a:pt x="1019556" y="58674"/>
                </a:moveTo>
                <a:lnTo>
                  <a:pt x="1019556" y="30480"/>
                </a:lnTo>
                <a:lnTo>
                  <a:pt x="1005840" y="44196"/>
                </a:lnTo>
                <a:lnTo>
                  <a:pt x="1005840" y="58674"/>
                </a:lnTo>
                <a:lnTo>
                  <a:pt x="1019556" y="5867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81783" y="5769864"/>
            <a:ext cx="1034415" cy="59055"/>
          </a:xfrm>
          <a:custGeom>
            <a:avLst/>
            <a:gdLst/>
            <a:ahLst/>
            <a:cxnLst/>
            <a:rect l="l" t="t" r="r" b="b"/>
            <a:pathLst>
              <a:path w="1034414" h="59054">
                <a:moveTo>
                  <a:pt x="28194" y="30480"/>
                </a:moveTo>
                <a:lnTo>
                  <a:pt x="28194" y="0"/>
                </a:lnTo>
                <a:lnTo>
                  <a:pt x="0" y="0"/>
                </a:lnTo>
                <a:lnTo>
                  <a:pt x="0" y="52578"/>
                </a:lnTo>
                <a:lnTo>
                  <a:pt x="6096" y="58674"/>
                </a:lnTo>
                <a:lnTo>
                  <a:pt x="13716" y="58674"/>
                </a:lnTo>
                <a:lnTo>
                  <a:pt x="13716" y="30480"/>
                </a:lnTo>
                <a:lnTo>
                  <a:pt x="28194" y="30480"/>
                </a:lnTo>
                <a:close/>
              </a:path>
              <a:path w="1034414" h="59054">
                <a:moveTo>
                  <a:pt x="1019556" y="30480"/>
                </a:moveTo>
                <a:lnTo>
                  <a:pt x="13716" y="30480"/>
                </a:lnTo>
                <a:lnTo>
                  <a:pt x="28194" y="44196"/>
                </a:lnTo>
                <a:lnTo>
                  <a:pt x="28194" y="58674"/>
                </a:lnTo>
                <a:lnTo>
                  <a:pt x="1005840" y="58674"/>
                </a:lnTo>
                <a:lnTo>
                  <a:pt x="1005840" y="44196"/>
                </a:lnTo>
                <a:lnTo>
                  <a:pt x="1019556" y="30480"/>
                </a:lnTo>
                <a:close/>
              </a:path>
              <a:path w="1034414" h="59054">
                <a:moveTo>
                  <a:pt x="28194" y="58674"/>
                </a:moveTo>
                <a:lnTo>
                  <a:pt x="28194" y="44196"/>
                </a:lnTo>
                <a:lnTo>
                  <a:pt x="13716" y="30480"/>
                </a:lnTo>
                <a:lnTo>
                  <a:pt x="13716" y="58674"/>
                </a:lnTo>
                <a:lnTo>
                  <a:pt x="28194" y="58674"/>
                </a:lnTo>
                <a:close/>
              </a:path>
              <a:path w="1034414" h="59054">
                <a:moveTo>
                  <a:pt x="1034034" y="52578"/>
                </a:moveTo>
                <a:lnTo>
                  <a:pt x="1034034" y="0"/>
                </a:lnTo>
                <a:lnTo>
                  <a:pt x="1005840" y="0"/>
                </a:lnTo>
                <a:lnTo>
                  <a:pt x="1005840" y="30480"/>
                </a:lnTo>
                <a:lnTo>
                  <a:pt x="1019556" y="30480"/>
                </a:lnTo>
                <a:lnTo>
                  <a:pt x="1019556" y="58674"/>
                </a:lnTo>
                <a:lnTo>
                  <a:pt x="1027938" y="58674"/>
                </a:lnTo>
                <a:lnTo>
                  <a:pt x="1034034" y="52578"/>
                </a:lnTo>
                <a:close/>
              </a:path>
              <a:path w="1034414" h="59054">
                <a:moveTo>
                  <a:pt x="1019556" y="58674"/>
                </a:moveTo>
                <a:lnTo>
                  <a:pt x="1019556" y="30480"/>
                </a:lnTo>
                <a:lnTo>
                  <a:pt x="1005840" y="44196"/>
                </a:lnTo>
                <a:lnTo>
                  <a:pt x="1005840" y="58674"/>
                </a:lnTo>
                <a:lnTo>
                  <a:pt x="1019556" y="5867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55264" y="5769864"/>
            <a:ext cx="1537335" cy="59055"/>
          </a:xfrm>
          <a:custGeom>
            <a:avLst/>
            <a:gdLst/>
            <a:ahLst/>
            <a:cxnLst/>
            <a:rect l="l" t="t" r="r" b="b"/>
            <a:pathLst>
              <a:path w="1537335" h="59054">
                <a:moveTo>
                  <a:pt x="28194" y="30479"/>
                </a:moveTo>
                <a:lnTo>
                  <a:pt x="28194" y="0"/>
                </a:lnTo>
                <a:lnTo>
                  <a:pt x="0" y="0"/>
                </a:lnTo>
                <a:lnTo>
                  <a:pt x="0" y="52577"/>
                </a:lnTo>
                <a:lnTo>
                  <a:pt x="6096" y="58673"/>
                </a:lnTo>
                <a:lnTo>
                  <a:pt x="13716" y="58673"/>
                </a:lnTo>
                <a:lnTo>
                  <a:pt x="13716" y="30479"/>
                </a:lnTo>
                <a:lnTo>
                  <a:pt x="28194" y="30479"/>
                </a:lnTo>
                <a:close/>
              </a:path>
              <a:path w="1537335" h="59054">
                <a:moveTo>
                  <a:pt x="1522476" y="30479"/>
                </a:moveTo>
                <a:lnTo>
                  <a:pt x="13716" y="30479"/>
                </a:lnTo>
                <a:lnTo>
                  <a:pt x="28194" y="44195"/>
                </a:lnTo>
                <a:lnTo>
                  <a:pt x="28194" y="58673"/>
                </a:lnTo>
                <a:lnTo>
                  <a:pt x="1508760" y="58673"/>
                </a:lnTo>
                <a:lnTo>
                  <a:pt x="1508760" y="44195"/>
                </a:lnTo>
                <a:lnTo>
                  <a:pt x="1522476" y="30479"/>
                </a:lnTo>
                <a:close/>
              </a:path>
              <a:path w="1537335" h="59054">
                <a:moveTo>
                  <a:pt x="28194" y="58673"/>
                </a:moveTo>
                <a:lnTo>
                  <a:pt x="28194" y="44195"/>
                </a:lnTo>
                <a:lnTo>
                  <a:pt x="13716" y="30479"/>
                </a:lnTo>
                <a:lnTo>
                  <a:pt x="13716" y="58673"/>
                </a:lnTo>
                <a:lnTo>
                  <a:pt x="28194" y="58673"/>
                </a:lnTo>
                <a:close/>
              </a:path>
              <a:path w="1537335" h="59054">
                <a:moveTo>
                  <a:pt x="1536954" y="52577"/>
                </a:moveTo>
                <a:lnTo>
                  <a:pt x="1536954" y="0"/>
                </a:lnTo>
                <a:lnTo>
                  <a:pt x="1508760" y="0"/>
                </a:lnTo>
                <a:lnTo>
                  <a:pt x="1508760" y="30479"/>
                </a:lnTo>
                <a:lnTo>
                  <a:pt x="1522476" y="30479"/>
                </a:lnTo>
                <a:lnTo>
                  <a:pt x="1522476" y="58673"/>
                </a:lnTo>
                <a:lnTo>
                  <a:pt x="1530858" y="58673"/>
                </a:lnTo>
                <a:lnTo>
                  <a:pt x="1536954" y="52577"/>
                </a:lnTo>
                <a:close/>
              </a:path>
              <a:path w="1537335" h="59054">
                <a:moveTo>
                  <a:pt x="1522476" y="58673"/>
                </a:moveTo>
                <a:lnTo>
                  <a:pt x="1522476" y="30479"/>
                </a:lnTo>
                <a:lnTo>
                  <a:pt x="1508760" y="44195"/>
                </a:lnTo>
                <a:lnTo>
                  <a:pt x="1508760" y="58673"/>
                </a:lnTo>
                <a:lnTo>
                  <a:pt x="1522476" y="5867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0433" y="262381"/>
            <a:ext cx="279908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1975" algn="l"/>
                <a:tab pos="1246505" algn="l"/>
              </a:tabLst>
            </a:pPr>
            <a:r>
              <a:rPr sz="2200" b="1" spc="-5" dirty="0">
                <a:latin typeface="Verdana"/>
                <a:cs typeface="Verdana"/>
              </a:rPr>
              <a:t>by	</a:t>
            </a:r>
            <a:r>
              <a:rPr sz="2200" b="1" dirty="0">
                <a:latin typeface="Verdana"/>
                <a:cs typeface="Verdana"/>
              </a:rPr>
              <a:t>the	</a:t>
            </a:r>
            <a:r>
              <a:rPr sz="2200" b="1" spc="-5" dirty="0">
                <a:latin typeface="Verdana"/>
                <a:cs typeface="Verdana"/>
              </a:rPr>
              <a:t>processor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6951" y="262381"/>
            <a:ext cx="32340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5175" algn="l"/>
                <a:tab pos="1652905" algn="l"/>
              </a:tabLst>
            </a:pPr>
            <a:r>
              <a:rPr sz="2200" b="1" spc="-5" dirty="0">
                <a:latin typeface="Verdana"/>
                <a:cs typeface="Verdana"/>
              </a:rPr>
              <a:t>an</a:t>
            </a:r>
            <a:r>
              <a:rPr sz="2200" b="1" dirty="0">
                <a:latin typeface="Verdana"/>
                <a:cs typeface="Verdana"/>
              </a:rPr>
              <a:t>d	</a:t>
            </a:r>
            <a:r>
              <a:rPr sz="2200" b="1" spc="5" dirty="0">
                <a:latin typeface="Verdana"/>
                <a:cs typeface="Verdana"/>
              </a:rPr>
              <a:t>D</a:t>
            </a:r>
            <a:r>
              <a:rPr sz="2200" b="1" spc="-5" dirty="0">
                <a:latin typeface="Verdana"/>
                <a:cs typeface="Verdana"/>
              </a:rPr>
              <a:t>M</a:t>
            </a:r>
            <a:r>
              <a:rPr sz="2200" b="1" dirty="0">
                <a:latin typeface="Verdana"/>
                <a:cs typeface="Verdana"/>
              </a:rPr>
              <a:t>A	Controller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524" y="94741"/>
            <a:ext cx="3219450" cy="101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marR="5080" indent="-377190">
              <a:lnSpc>
                <a:spcPct val="150000"/>
              </a:lnSpc>
              <a:buFont typeface="Arial"/>
              <a:buChar char="•"/>
              <a:tabLst>
                <a:tab pos="389255" algn="l"/>
                <a:tab pos="389890" algn="l"/>
                <a:tab pos="1822450" algn="l"/>
              </a:tabLst>
            </a:pPr>
            <a:r>
              <a:rPr sz="2200" b="1" spc="-5" dirty="0">
                <a:latin typeface="Verdana"/>
                <a:cs typeface="Verdana"/>
              </a:rPr>
              <a:t>Memor</a:t>
            </a:r>
            <a:r>
              <a:rPr sz="2200" b="1" dirty="0">
                <a:latin typeface="Verdana"/>
                <a:cs typeface="Verdana"/>
              </a:rPr>
              <a:t>y	</a:t>
            </a:r>
            <a:r>
              <a:rPr sz="2200" b="1" spc="-5" dirty="0">
                <a:latin typeface="Verdana"/>
                <a:cs typeface="Verdana"/>
              </a:rPr>
              <a:t>accesses  are</a:t>
            </a:r>
            <a:r>
              <a:rPr sz="2200" b="1" spc="-8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interwoven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0" y="1056894"/>
            <a:ext cx="10058400" cy="942975"/>
          </a:xfrm>
          <a:custGeom>
            <a:avLst/>
            <a:gdLst/>
            <a:ahLst/>
            <a:cxnLst/>
            <a:rect l="l" t="t" r="r" b="b"/>
            <a:pathLst>
              <a:path w="10058400" h="942975">
                <a:moveTo>
                  <a:pt x="0" y="0"/>
                </a:moveTo>
                <a:lnTo>
                  <a:pt x="0" y="942594"/>
                </a:lnTo>
                <a:lnTo>
                  <a:pt x="10058019" y="942594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60351" y="1335278"/>
            <a:ext cx="104076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7030A0"/>
                </a:solidFill>
                <a:latin typeface="Verdana"/>
                <a:cs typeface="Verdana"/>
              </a:rPr>
              <a:t>higher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0106" y="1335278"/>
            <a:ext cx="119316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7030A0"/>
                </a:solidFill>
                <a:latin typeface="Verdana"/>
                <a:cs typeface="Verdana"/>
              </a:rPr>
              <a:t>priority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3084" y="1335278"/>
            <a:ext cx="73787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7030A0"/>
                </a:solidFill>
                <a:latin typeface="Verdana"/>
                <a:cs typeface="Verdana"/>
              </a:rPr>
              <a:t>then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39834" y="1335278"/>
            <a:ext cx="1566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7030A0"/>
                </a:solidFill>
                <a:latin typeface="Verdana"/>
                <a:cs typeface="Verdana"/>
              </a:rPr>
              <a:t>processor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76423" y="1335278"/>
            <a:ext cx="72453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Verdana"/>
                <a:cs typeface="Verdana"/>
              </a:rPr>
              <a:t>over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5524" y="1167638"/>
            <a:ext cx="3435350" cy="101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marR="5080" indent="-377190">
              <a:lnSpc>
                <a:spcPct val="150000"/>
              </a:lnSpc>
              <a:buFont typeface="Arial"/>
              <a:buChar char="•"/>
              <a:tabLst>
                <a:tab pos="389255" algn="l"/>
                <a:tab pos="389890" algn="l"/>
                <a:tab pos="1219835" algn="l"/>
                <a:tab pos="1297940" algn="l"/>
                <a:tab pos="2667635" algn="l"/>
              </a:tabLst>
            </a:pPr>
            <a:r>
              <a:rPr sz="2200" b="1" dirty="0">
                <a:latin typeface="Verdana"/>
                <a:cs typeface="Verdana"/>
              </a:rPr>
              <a:t>DMA		devices	</a:t>
            </a:r>
            <a:r>
              <a:rPr sz="2200" b="1" dirty="0">
                <a:solidFill>
                  <a:srgbClr val="7030A0"/>
                </a:solidFill>
                <a:latin typeface="Verdana"/>
                <a:cs typeface="Verdana"/>
              </a:rPr>
              <a:t>have  </a:t>
            </a:r>
            <a:r>
              <a:rPr sz="2200" b="1" dirty="0">
                <a:latin typeface="Verdana"/>
                <a:cs typeface="Verdana"/>
              </a:rPr>
              <a:t>BUS	</a:t>
            </a:r>
            <a:r>
              <a:rPr sz="2200" b="1" spc="-5" dirty="0">
                <a:latin typeface="Verdana"/>
                <a:cs typeface="Verdana"/>
              </a:rPr>
              <a:t>control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5018" y="2408173"/>
            <a:ext cx="159448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Verdana"/>
                <a:cs typeface="Verdana"/>
              </a:rPr>
              <a:t>Controller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38900" y="2408173"/>
            <a:ext cx="273812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35100" algn="l"/>
              </a:tabLst>
            </a:pPr>
            <a:r>
              <a:rPr sz="2200" b="1" dirty="0">
                <a:latin typeface="Verdana"/>
                <a:cs typeface="Verdana"/>
              </a:rPr>
              <a:t>“steals”	</a:t>
            </a:r>
            <a:r>
              <a:rPr sz="2200" b="1" spc="-5" dirty="0">
                <a:latin typeface="Verdana"/>
                <a:cs typeface="Verdana"/>
              </a:rPr>
              <a:t>memory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5524" y="2240533"/>
            <a:ext cx="3810635" cy="101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marR="5080" indent="-377190">
              <a:lnSpc>
                <a:spcPct val="150000"/>
              </a:lnSpc>
              <a:buFont typeface="Arial"/>
              <a:buChar char="•"/>
              <a:tabLst>
                <a:tab pos="389255" algn="l"/>
                <a:tab pos="389890" algn="l"/>
                <a:tab pos="1385570" algn="l"/>
                <a:tab pos="1482090" algn="l"/>
                <a:tab pos="3082925" algn="l"/>
              </a:tabLst>
            </a:pPr>
            <a:r>
              <a:rPr sz="2200" b="1" dirty="0">
                <a:solidFill>
                  <a:srgbClr val="C00000"/>
                </a:solidFill>
                <a:latin typeface="Verdana"/>
                <a:cs typeface="Verdana"/>
              </a:rPr>
              <a:t>Cycle	Stealin</a:t>
            </a:r>
            <a:r>
              <a:rPr sz="2200" b="1" spc="-5" dirty="0">
                <a:solidFill>
                  <a:srgbClr val="C00000"/>
                </a:solidFill>
                <a:latin typeface="Verdana"/>
                <a:cs typeface="Verdana"/>
              </a:rPr>
              <a:t>g</a:t>
            </a:r>
            <a:r>
              <a:rPr sz="2200" b="1" dirty="0">
                <a:latin typeface="Verdana"/>
                <a:cs typeface="Verdana"/>
              </a:rPr>
              <a:t>:-	DMA  from		processor,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15256" y="2911094"/>
            <a:ext cx="113919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Verdana"/>
                <a:cs typeface="Verdana"/>
              </a:rPr>
              <a:t>though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75413" y="2911094"/>
            <a:ext cx="349821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00555" algn="l"/>
              </a:tabLst>
            </a:pPr>
            <a:r>
              <a:rPr sz="2200" b="1" dirty="0">
                <a:latin typeface="Verdana"/>
                <a:cs typeface="Verdana"/>
              </a:rPr>
              <a:t>processor	</a:t>
            </a:r>
            <a:r>
              <a:rPr sz="2200" b="1" spc="5" dirty="0">
                <a:latin typeface="Verdana"/>
                <a:cs typeface="Verdana"/>
              </a:rPr>
              <a:t>o</a:t>
            </a:r>
            <a:r>
              <a:rPr sz="2200" b="1" dirty="0">
                <a:latin typeface="Verdana"/>
                <a:cs typeface="Verdana"/>
              </a:rPr>
              <a:t>riginates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18162" y="2240533"/>
            <a:ext cx="984250" cy="101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" marR="5080" indent="-176530">
              <a:lnSpc>
                <a:spcPct val="150000"/>
              </a:lnSpc>
            </a:pPr>
            <a:r>
              <a:rPr sz="2200" b="1" dirty="0">
                <a:latin typeface="Verdana"/>
                <a:cs typeface="Verdana"/>
              </a:rPr>
              <a:t>cycles  most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2713" y="3414026"/>
            <a:ext cx="25444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Verdana"/>
                <a:cs typeface="Verdana"/>
              </a:rPr>
              <a:t>memory</a:t>
            </a:r>
            <a:r>
              <a:rPr sz="2200" b="1" spc="-10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access.</a:t>
            </a:r>
            <a:endParaRPr sz="2200">
              <a:latin typeface="Verdana"/>
              <a:cs typeface="Verdana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45999" y="3968549"/>
          <a:ext cx="9565631" cy="1987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5435"/>
                <a:gridCol w="3557457"/>
                <a:gridCol w="932739"/>
              </a:tblGrid>
              <a:tr h="457159">
                <a:tc>
                  <a:txBody>
                    <a:bodyPr/>
                    <a:lstStyle/>
                    <a:p>
                      <a:pPr marL="399415" indent="-37719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Arial"/>
                        <a:buChar char="•"/>
                        <a:tabLst>
                          <a:tab pos="398780" algn="l"/>
                          <a:tab pos="399415" algn="l"/>
                          <a:tab pos="1435735" algn="l"/>
                          <a:tab pos="1951989" algn="l"/>
                          <a:tab pos="2980690" algn="l"/>
                          <a:tab pos="4278630" algn="l"/>
                        </a:tabLst>
                      </a:pPr>
                      <a:r>
                        <a:rPr sz="2200" b="1" dirty="0">
                          <a:solidFill>
                            <a:srgbClr val="C00000"/>
                          </a:solidFill>
                          <a:latin typeface="Verdana"/>
                          <a:cs typeface="Verdana"/>
                        </a:rPr>
                        <a:t>Block	or	Burst	</a:t>
                      </a:r>
                      <a:r>
                        <a:rPr sz="2200" b="1" spc="-5" dirty="0">
                          <a:solidFill>
                            <a:srgbClr val="C00000"/>
                          </a:solidFill>
                          <a:latin typeface="Verdana"/>
                          <a:cs typeface="Verdana"/>
                        </a:rPr>
                        <a:t>mode</a:t>
                      </a:r>
                      <a:r>
                        <a:rPr sz="2200" b="1" spc="-5" dirty="0">
                          <a:latin typeface="Verdana"/>
                          <a:cs typeface="Verdana"/>
                        </a:rPr>
                        <a:t>:-	</a:t>
                      </a:r>
                      <a:r>
                        <a:rPr sz="2200" b="1" dirty="0">
                          <a:latin typeface="Verdana"/>
                          <a:cs typeface="Verdana"/>
                        </a:rPr>
                        <a:t>The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tabLst>
                          <a:tab pos="913765" algn="l"/>
                          <a:tab pos="2630170" algn="l"/>
                        </a:tabLst>
                      </a:pPr>
                      <a:r>
                        <a:rPr sz="2200" b="1" dirty="0">
                          <a:latin typeface="Verdana"/>
                          <a:cs typeface="Verdana"/>
                        </a:rPr>
                        <a:t>DMA	controller	</a:t>
                      </a:r>
                      <a:r>
                        <a:rPr sz="2200" b="1" spc="-5" dirty="0">
                          <a:latin typeface="Verdana"/>
                          <a:cs typeface="Verdana"/>
                        </a:rPr>
                        <a:t>may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200" b="1" dirty="0">
                          <a:latin typeface="Verdana"/>
                          <a:cs typeface="Verdana"/>
                        </a:rPr>
                        <a:t>given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1036995"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spc="-5" dirty="0">
                          <a:latin typeface="Verdana"/>
                          <a:cs typeface="Verdana"/>
                        </a:rPr>
                        <a:t>exclusive access </a:t>
                      </a:r>
                      <a:r>
                        <a:rPr sz="2200" b="1" dirty="0">
                          <a:latin typeface="Verdana"/>
                          <a:cs typeface="Verdana"/>
                        </a:rPr>
                        <a:t>to the </a:t>
                      </a:r>
                      <a:r>
                        <a:rPr sz="2200" b="1" spc="1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200" b="1" spc="-5" dirty="0">
                          <a:latin typeface="Verdana"/>
                          <a:cs typeface="Verdana"/>
                        </a:rPr>
                        <a:t>main</a:t>
                      </a:r>
                      <a:endParaRPr sz="2200">
                        <a:latin typeface="Verdana"/>
                        <a:cs typeface="Verdana"/>
                      </a:endParaRPr>
                    </a:p>
                    <a:p>
                      <a:pPr marL="39941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200" b="1" spc="-5" dirty="0">
                          <a:latin typeface="Verdana"/>
                          <a:cs typeface="Verdana"/>
                        </a:rPr>
                        <a:t>of data without</a:t>
                      </a:r>
                      <a:r>
                        <a:rPr sz="22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200" b="1" spc="-5" dirty="0">
                          <a:latin typeface="Verdana"/>
                          <a:cs typeface="Verdana"/>
                        </a:rPr>
                        <a:t>interruption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spc="-5" dirty="0">
                          <a:latin typeface="Verdana"/>
                          <a:cs typeface="Verdana"/>
                        </a:rPr>
                        <a:t>memory to transfer</a:t>
                      </a:r>
                      <a:r>
                        <a:rPr sz="2200" b="1" spc="7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200" b="1" dirty="0">
                          <a:latin typeface="Verdana"/>
                          <a:cs typeface="Verdana"/>
                        </a:rPr>
                        <a:t>a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spc="-5" dirty="0">
                          <a:latin typeface="Verdana"/>
                          <a:cs typeface="Verdana"/>
                        </a:rPr>
                        <a:t>block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493048">
                <a:tc>
                  <a:txBody>
                    <a:bodyPr/>
                    <a:lstStyle/>
                    <a:p>
                      <a:pPr marL="399415" indent="-377190">
                        <a:lnSpc>
                          <a:spcPct val="100000"/>
                        </a:lnSpc>
                        <a:spcBef>
                          <a:spcPts val="765"/>
                        </a:spcBef>
                        <a:buFont typeface="Arial"/>
                        <a:buChar char="•"/>
                        <a:tabLst>
                          <a:tab pos="398780" algn="l"/>
                          <a:tab pos="399415" algn="l"/>
                        </a:tabLst>
                      </a:pPr>
                      <a:r>
                        <a:rPr sz="2200" b="1" spc="-5" dirty="0">
                          <a:solidFill>
                            <a:srgbClr val="C00000"/>
                          </a:solidFill>
                          <a:latin typeface="Verdana"/>
                          <a:cs typeface="Verdana"/>
                        </a:rPr>
                        <a:t>Conflicts in</a:t>
                      </a:r>
                      <a:r>
                        <a:rPr sz="2200" b="1" spc="-55" dirty="0">
                          <a:solidFill>
                            <a:srgbClr val="C0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200" b="1" dirty="0">
                          <a:solidFill>
                            <a:srgbClr val="C00000"/>
                          </a:solidFill>
                          <a:latin typeface="Verdana"/>
                          <a:cs typeface="Verdana"/>
                        </a:rPr>
                        <a:t>DMA</a:t>
                      </a:r>
                      <a:r>
                        <a:rPr sz="2200" b="1" dirty="0">
                          <a:latin typeface="Verdana"/>
                          <a:cs typeface="Verdana"/>
                        </a:rPr>
                        <a:t>: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380" y="5769102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09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58444" y="6129782"/>
            <a:ext cx="9043035" cy="141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937260">
              <a:lnSpc>
                <a:spcPct val="100000"/>
              </a:lnSpc>
              <a:buChar char="-"/>
              <a:tabLst>
                <a:tab pos="1180465" algn="l"/>
              </a:tabLst>
            </a:pPr>
            <a:r>
              <a:rPr sz="2200" b="1" dirty="0">
                <a:latin typeface="Verdana"/>
                <a:cs typeface="Verdana"/>
              </a:rPr>
              <a:t>Processor </a:t>
            </a:r>
            <a:r>
              <a:rPr sz="2200" b="1" spc="-5" dirty="0">
                <a:latin typeface="Verdana"/>
                <a:cs typeface="Verdana"/>
              </a:rPr>
              <a:t>and</a:t>
            </a:r>
            <a:r>
              <a:rPr sz="2200" b="1" spc="-7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DMA,</a:t>
            </a:r>
            <a:endParaRPr sz="2200">
              <a:latin typeface="Verdana"/>
              <a:cs typeface="Verdana"/>
            </a:endParaRPr>
          </a:p>
          <a:p>
            <a:pPr marL="12700" marR="5080" indent="937260">
              <a:lnSpc>
                <a:spcPct val="150000"/>
              </a:lnSpc>
              <a:spcBef>
                <a:spcPts val="525"/>
              </a:spcBef>
              <a:buChar char="-"/>
              <a:tabLst>
                <a:tab pos="1237615" algn="l"/>
                <a:tab pos="1238250" algn="l"/>
                <a:tab pos="2047239" algn="l"/>
                <a:tab pos="2915920" algn="l"/>
                <a:tab pos="4869180" algn="l"/>
                <a:tab pos="5472430" algn="l"/>
                <a:tab pos="5946140" algn="l"/>
                <a:tab pos="6650355" algn="l"/>
                <a:tab pos="7315834" algn="l"/>
                <a:tab pos="8047990" algn="l"/>
                <a:tab pos="8517255" algn="l"/>
              </a:tabLst>
            </a:pPr>
            <a:r>
              <a:rPr sz="2200" b="1" dirty="0">
                <a:latin typeface="Verdana"/>
                <a:cs typeface="Verdana"/>
              </a:rPr>
              <a:t>Two	DMA	controllers,	</a:t>
            </a:r>
            <a:r>
              <a:rPr sz="2200" b="1" spc="5" dirty="0">
                <a:latin typeface="Verdana"/>
                <a:cs typeface="Verdana"/>
              </a:rPr>
              <a:t>t</a:t>
            </a:r>
            <a:r>
              <a:rPr sz="2200" b="1" dirty="0">
                <a:latin typeface="Verdana"/>
                <a:cs typeface="Verdana"/>
              </a:rPr>
              <a:t>ry	to	use	</a:t>
            </a:r>
            <a:r>
              <a:rPr sz="2200" b="1" spc="-5" dirty="0">
                <a:latin typeface="Verdana"/>
                <a:cs typeface="Verdana"/>
              </a:rPr>
              <a:t>t</a:t>
            </a:r>
            <a:r>
              <a:rPr sz="2200" b="1" dirty="0">
                <a:latin typeface="Verdana"/>
                <a:cs typeface="Verdana"/>
              </a:rPr>
              <a:t>he	Bus	</a:t>
            </a:r>
            <a:r>
              <a:rPr sz="2200" b="1" spc="5" dirty="0">
                <a:latin typeface="Verdana"/>
                <a:cs typeface="Verdana"/>
              </a:rPr>
              <a:t>a</a:t>
            </a:r>
            <a:r>
              <a:rPr sz="2200" b="1" dirty="0">
                <a:latin typeface="Verdana"/>
                <a:cs typeface="Verdana"/>
              </a:rPr>
              <a:t>t	</a:t>
            </a:r>
            <a:r>
              <a:rPr sz="2200" b="1" spc="-5" dirty="0">
                <a:latin typeface="Verdana"/>
                <a:cs typeface="Verdana"/>
              </a:rPr>
              <a:t>t</a:t>
            </a:r>
            <a:r>
              <a:rPr sz="2200" b="1" dirty="0">
                <a:latin typeface="Verdana"/>
                <a:cs typeface="Verdana"/>
              </a:rPr>
              <a:t>he  </a:t>
            </a:r>
            <a:r>
              <a:rPr sz="2200" b="1" spc="-5" dirty="0">
                <a:latin typeface="Verdana"/>
                <a:cs typeface="Verdana"/>
              </a:rPr>
              <a:t>same time to access the main</a:t>
            </a:r>
            <a:r>
              <a:rPr sz="2200" b="1" spc="-3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memory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4660" y="360781"/>
            <a:ext cx="6608445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0525" marR="5080" indent="-378460">
              <a:lnSpc>
                <a:spcPct val="100600"/>
              </a:lnSpc>
            </a:pPr>
            <a:r>
              <a:rPr u="heavy" spc="10" dirty="0">
                <a:solidFill>
                  <a:srgbClr val="C00000"/>
                </a:solidFill>
                <a:latin typeface="Arial"/>
                <a:cs typeface="Arial"/>
              </a:rPr>
              <a:t>DMA </a:t>
            </a:r>
            <a:r>
              <a:rPr u="heavy" spc="5" dirty="0">
                <a:solidFill>
                  <a:srgbClr val="C00000"/>
                </a:solidFill>
                <a:latin typeface="Arial"/>
                <a:cs typeface="Arial"/>
              </a:rPr>
              <a:t>and Interrupt</a:t>
            </a:r>
            <a:r>
              <a:rPr u="heavy" spc="-2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u="heavy" spc="5" dirty="0">
                <a:solidFill>
                  <a:srgbClr val="C00000"/>
                </a:solidFill>
                <a:latin typeface="Arial"/>
                <a:cs typeface="Arial"/>
              </a:rPr>
              <a:t>Breakpoints  During </a:t>
            </a:r>
            <a:r>
              <a:rPr u="heavy" spc="10" dirty="0">
                <a:solidFill>
                  <a:srgbClr val="C00000"/>
                </a:solidFill>
                <a:latin typeface="Arial"/>
                <a:cs typeface="Arial"/>
              </a:rPr>
              <a:t>an </a:t>
            </a:r>
            <a:r>
              <a:rPr u="heavy" spc="5" dirty="0">
                <a:solidFill>
                  <a:srgbClr val="C00000"/>
                </a:solidFill>
                <a:latin typeface="Arial"/>
                <a:cs typeface="Arial"/>
              </a:rPr>
              <a:t>Instruction</a:t>
            </a:r>
            <a:r>
              <a:rPr u="heavy" spc="-1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u="heavy" spc="5" dirty="0">
                <a:solidFill>
                  <a:srgbClr val="C00000"/>
                </a:solidFill>
                <a:latin typeface="Arial"/>
                <a:cs typeface="Arial"/>
              </a:rPr>
              <a:t>Cycle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1706879"/>
            <a:ext cx="9806940" cy="5296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197</Words>
  <Application>Microsoft Office PowerPoint</Application>
  <PresentationFormat>Custom</PresentationFormat>
  <Paragraphs>80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Direct Memory Access (DMA)</vt:lpstr>
      <vt:lpstr>Direct Memory Access (DMA)</vt:lpstr>
      <vt:lpstr>PowerPoint Presentation</vt:lpstr>
      <vt:lpstr>PowerPoint Presentation</vt:lpstr>
      <vt:lpstr>PowerPoint Presentation</vt:lpstr>
      <vt:lpstr>DMA and Interrupt Breakpoints  During an Instruction Cycle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Input Output Organization_APR_11.ppt [Compatibility Mode]</dc:title>
  <dc:creator>vplab</dc:creator>
  <cp:lastModifiedBy>Sunil Kumar</cp:lastModifiedBy>
  <cp:revision>1</cp:revision>
  <dcterms:created xsi:type="dcterms:W3CDTF">2016-07-20T04:31:55Z</dcterms:created>
  <dcterms:modified xsi:type="dcterms:W3CDTF">2016-08-01T06:43:15Z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2011-04-27T00:00:00Z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2016-07-20T00:00:00Z</vt:filetime>
  </property>
</Properties>
</file>