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4" r:id="rId14"/>
    <p:sldId id="270" r:id="rId15"/>
    <p:sldId id="271" r:id="rId16"/>
    <p:sldId id="272" r:id="rId17"/>
    <p:sldId id="273"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6C401-E8A0-4ACB-AC9B-9F3BD319F58B}"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215AA-7935-47AC-AC56-074D4232C8C6}" type="slidenum">
              <a:rPr lang="en-US" smtClean="0"/>
              <a:t>‹#›</a:t>
            </a:fld>
            <a:endParaRPr lang="en-US"/>
          </a:p>
        </p:txBody>
      </p:sp>
    </p:spTree>
    <p:extLst>
      <p:ext uri="{BB962C8B-B14F-4D97-AF65-F5344CB8AC3E}">
        <p14:creationId xmlns:p14="http://schemas.microsoft.com/office/powerpoint/2010/main" val="2855113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4ECA9F-CB2D-4063-AF16-60159966942E}" type="datetime1">
              <a:rPr lang="en-US" smtClean="0"/>
              <a:t>8/9/2018</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AEE913BB-DA8A-4281-B40C-1B988E4F7147}" type="datetime1">
              <a:rPr lang="en-US" smtClean="0"/>
              <a:t>8/9/2018</a:t>
            </a:fld>
            <a:endParaRPr lang="en-US" dirty="0"/>
          </a:p>
        </p:txBody>
      </p:sp>
      <p:sp>
        <p:nvSpPr>
          <p:cNvPr id="4" name="Footer Placeholder 3"/>
          <p:cNvSpPr>
            <a:spLocks noGrp="1"/>
          </p:cNvSpPr>
          <p:nvPr>
            <p:ph type="ftr" sz="quarter" idx="11"/>
          </p:nvPr>
        </p:nvSpPr>
        <p:spPr/>
        <p:txBody>
          <a:bodyPr/>
          <a:lstStyle/>
          <a:p>
            <a:r>
              <a:rPr lang="en-US" smtClean="0"/>
              <a:t>Department of Virtualization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73E36A-CF99-4FC5-B29F-6DB8AE35D2CD}" type="datetime1">
              <a:rPr lang="en-US" smtClean="0"/>
              <a:t>8/9/2018</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FEB9ED-A33C-4055-832A-31608C0C6F2D}" type="datetime1">
              <a:rPr lang="en-US" smtClean="0"/>
              <a:t>8/9/2018</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8FAB91-6CF8-44EA-9D55-CD099E4C45AA}" type="datetime1">
              <a:rPr lang="en-US" smtClean="0"/>
              <a:t>8/9/2018</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EC6524-6DA1-4C8E-B9E8-2D5DD93650B3}" type="datetime1">
              <a:rPr lang="en-US" smtClean="0"/>
              <a:t>8/9/2018</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D09426-44A0-4D66-8468-21F228545A29}" type="datetime1">
              <a:rPr lang="en-US" smtClean="0"/>
              <a:t>8/9/2018</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682D9-912E-4454-AB53-96A80B6E51F8}" type="datetime1">
              <a:rPr lang="en-US" smtClean="0"/>
              <a:t>8/9/2018</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B6DD64-F22B-4882-B7AD-E88FD53552B9}" type="datetime1">
              <a:rPr lang="en-US" smtClean="0"/>
              <a:t>8/9/2018</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chor="ct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9"/>
          <p:cNvSpPr>
            <a:spLocks noGrp="1"/>
          </p:cNvSpPr>
          <p:nvPr>
            <p:ph type="dt" sz="half" idx="10"/>
          </p:nvPr>
        </p:nvSpPr>
        <p:spPr>
          <a:xfrm>
            <a:off x="335409" y="6350001"/>
            <a:ext cx="1600200" cy="365125"/>
          </a:xfrm>
        </p:spPr>
        <p:txBody>
          <a:bodyPr/>
          <a:lstStyle/>
          <a:p>
            <a:fld id="{9B5DFB30-9F40-4B83-A67C-4F3726346856}" type="datetime1">
              <a:rPr lang="en-US" smtClean="0"/>
              <a:t>8/9/2018</a:t>
            </a:fld>
            <a:endParaRPr lang="en-US" dirty="0"/>
          </a:p>
        </p:txBody>
      </p:sp>
      <p:sp>
        <p:nvSpPr>
          <p:cNvPr id="11" name="Footer Placeholder 10"/>
          <p:cNvSpPr>
            <a:spLocks noGrp="1"/>
          </p:cNvSpPr>
          <p:nvPr>
            <p:ph type="ftr" sz="quarter" idx="11"/>
          </p:nvPr>
        </p:nvSpPr>
        <p:spPr>
          <a:xfrm>
            <a:off x="1935609" y="6350000"/>
            <a:ext cx="7543800" cy="365125"/>
          </a:xfrm>
        </p:spPr>
        <p:txBody>
          <a:bodyPr/>
          <a:lstStyle/>
          <a:p>
            <a:r>
              <a:rPr lang="en-US" smtClean="0"/>
              <a:t>Department of Virtualization</a:t>
            </a:r>
            <a:endParaRPr lang="en-US" dirty="0"/>
          </a:p>
        </p:txBody>
      </p:sp>
      <p:sp>
        <p:nvSpPr>
          <p:cNvPr id="12" name="Slide Number Placeholder 11"/>
          <p:cNvSpPr>
            <a:spLocks noGrp="1"/>
          </p:cNvSpPr>
          <p:nvPr>
            <p:ph type="sldNum" sz="quarter" idx="12"/>
          </p:nvPr>
        </p:nvSpPr>
        <p:spPr>
          <a:xfrm>
            <a:off x="10298591" y="6350000"/>
            <a:ext cx="1138063" cy="365125"/>
          </a:xfrm>
        </p:spPr>
        <p:txBody>
          <a:bodyPr/>
          <a:lstStyle>
            <a:lvl1pPr>
              <a:defRPr sz="1400"/>
            </a:lvl1pPr>
          </a:lstStyle>
          <a:p>
            <a:fld id="{D57F1E4F-1CFF-5643-939E-217C01CDF565}" type="slidenum">
              <a:rPr lang="en-US" smtClean="0"/>
              <a:pPr/>
              <a:t>‹#›</a:t>
            </a:fld>
            <a:endParaRPr lang="en-US" dirty="0"/>
          </a:p>
        </p:txBody>
      </p:sp>
      <p:cxnSp>
        <p:nvCxnSpPr>
          <p:cNvPr id="22" name="Straight Connector 21"/>
          <p:cNvCxnSpPr/>
          <p:nvPr userDrawn="1"/>
        </p:nvCxnSpPr>
        <p:spPr>
          <a:xfrm>
            <a:off x="103031" y="685800"/>
            <a:ext cx="11985938" cy="0"/>
          </a:xfrm>
          <a:prstGeom prst="line">
            <a:avLst/>
          </a:prstGeom>
          <a:ln w="285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03031" y="6298023"/>
            <a:ext cx="11985938" cy="0"/>
          </a:xfrm>
          <a:prstGeom prst="line">
            <a:avLst/>
          </a:prstGeom>
          <a:ln w="285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094506-6228-4681-A604-A098F7448237}" type="datetime1">
              <a:rPr lang="en-US" smtClean="0"/>
              <a:t>8/9/2018</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CAF3B3-F515-42D6-8122-E5C58653CED6}" type="datetime1">
              <a:rPr lang="en-US" smtClean="0"/>
              <a:t>8/9/2018</a:t>
            </a:fld>
            <a:endParaRPr lang="en-US" dirty="0"/>
          </a:p>
        </p:txBody>
      </p:sp>
      <p:sp>
        <p:nvSpPr>
          <p:cNvPr id="6" name="Footer Placeholder 5"/>
          <p:cNvSpPr>
            <a:spLocks noGrp="1"/>
          </p:cNvSpPr>
          <p:nvPr>
            <p:ph type="ftr" sz="quarter" idx="11"/>
          </p:nvPr>
        </p:nvSpPr>
        <p:spPr/>
        <p:txBody>
          <a:bodyPr/>
          <a:lstStyle/>
          <a:p>
            <a:r>
              <a:rPr lang="en-US" smtClean="0"/>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63A787-685E-4A6B-8108-12BE740F9A62}" type="datetime1">
              <a:rPr lang="en-US" smtClean="0"/>
              <a:t>8/9/2018</a:t>
            </a:fld>
            <a:endParaRPr lang="en-US" dirty="0"/>
          </a:p>
        </p:txBody>
      </p:sp>
      <p:sp>
        <p:nvSpPr>
          <p:cNvPr id="8" name="Footer Placeholder 7"/>
          <p:cNvSpPr>
            <a:spLocks noGrp="1"/>
          </p:cNvSpPr>
          <p:nvPr>
            <p:ph type="ftr" sz="quarter" idx="11"/>
          </p:nvPr>
        </p:nvSpPr>
        <p:spPr/>
        <p:txBody>
          <a:bodyPr/>
          <a:lstStyle/>
          <a:p>
            <a:r>
              <a:rPr lang="en-US" smtClean="0"/>
              <a:t>Department of Virtualization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C0A55D-A5E2-4C3D-86B0-F9341CB40CBF}" type="datetime1">
              <a:rPr lang="en-US" smtClean="0"/>
              <a:t>8/9/2018</a:t>
            </a:fld>
            <a:endParaRPr lang="en-US" dirty="0"/>
          </a:p>
        </p:txBody>
      </p:sp>
      <p:sp>
        <p:nvSpPr>
          <p:cNvPr id="4" name="Footer Placeholder 3"/>
          <p:cNvSpPr>
            <a:spLocks noGrp="1"/>
          </p:cNvSpPr>
          <p:nvPr>
            <p:ph type="ftr" sz="quarter" idx="11"/>
          </p:nvPr>
        </p:nvSpPr>
        <p:spPr/>
        <p:txBody>
          <a:bodyPr/>
          <a:lstStyle/>
          <a:p>
            <a:r>
              <a:rPr lang="en-US" smtClean="0"/>
              <a:t>Department of Virtualization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6" name="AutoShape 2" descr="Image result for upes logo"/>
          <p:cNvSpPr>
            <a:spLocks noChangeAspect="1" noChangeArrowheads="1"/>
          </p:cNvSpPr>
          <p:nvPr userDrawn="1"/>
        </p:nvSpPr>
        <p:spPr bwMode="auto">
          <a:xfrm>
            <a:off x="155575" y="-639763"/>
            <a:ext cx="1343025" cy="1343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sz="quarter" idx="13"/>
          </p:nvPr>
        </p:nvSpPr>
        <p:spPr>
          <a:xfrm>
            <a:off x="849313" y="876300"/>
            <a:ext cx="914400"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14712-60CF-4521-ACCD-815B0B0EFE6A}" type="datetime1">
              <a:rPr lang="en-US" smtClean="0"/>
              <a:t>8/9/2018</a:t>
            </a:fld>
            <a:endParaRPr lang="en-US" dirty="0"/>
          </a:p>
        </p:txBody>
      </p:sp>
      <p:sp>
        <p:nvSpPr>
          <p:cNvPr id="3" name="Footer Placeholder 2"/>
          <p:cNvSpPr>
            <a:spLocks noGrp="1"/>
          </p:cNvSpPr>
          <p:nvPr>
            <p:ph type="ftr" sz="quarter" idx="11"/>
          </p:nvPr>
        </p:nvSpPr>
        <p:spPr/>
        <p:txBody>
          <a:bodyPr/>
          <a:lstStyle/>
          <a:p>
            <a:r>
              <a:rPr lang="en-US" smtClean="0"/>
              <a:t>Department of Virtualization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FFD9E79-D8AE-4314-A8C8-6E53A845C5C4}" type="datetime1">
              <a:rPr lang="en-US" smtClean="0"/>
              <a:t>8/9/2018</a:t>
            </a:fld>
            <a:endParaRPr lang="en-US" dirty="0"/>
          </a:p>
        </p:txBody>
      </p:sp>
      <p:sp>
        <p:nvSpPr>
          <p:cNvPr id="6" name="Footer Placeholder 5"/>
          <p:cNvSpPr>
            <a:spLocks noGrp="1"/>
          </p:cNvSpPr>
          <p:nvPr>
            <p:ph type="ftr" sz="quarter" idx="11"/>
          </p:nvPr>
        </p:nvSpPr>
        <p:spPr/>
        <p:txBody>
          <a:bodyPr/>
          <a:lstStyle/>
          <a:p>
            <a:r>
              <a:rPr lang="en-US" smtClean="0"/>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F9AB5E-5935-4A89-95D2-FC05F88F2B2D}" type="datetime1">
              <a:rPr lang="en-US" smtClean="0"/>
              <a:t>8/9/2018</a:t>
            </a:fld>
            <a:endParaRPr lang="en-US" dirty="0"/>
          </a:p>
        </p:txBody>
      </p:sp>
      <p:sp>
        <p:nvSpPr>
          <p:cNvPr id="6" name="Footer Placeholder 5"/>
          <p:cNvSpPr>
            <a:spLocks noGrp="1"/>
          </p:cNvSpPr>
          <p:nvPr>
            <p:ph type="ftr" sz="quarter" idx="11"/>
          </p:nvPr>
        </p:nvSpPr>
        <p:spPr/>
        <p:txBody>
          <a:bodyPr/>
          <a:lstStyle/>
          <a:p>
            <a:r>
              <a:rPr lang="en-US" smtClean="0"/>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tx1">
                <a:lumMod val="95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4212" y="6221994"/>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BAC9A65-47E2-49DB-8C9C-BDAD73421B02}" type="datetime1">
              <a:rPr lang="en-US" smtClean="0"/>
              <a:t>8/9/2018</a:t>
            </a:fld>
            <a:endParaRPr lang="en-US" dirty="0"/>
          </a:p>
        </p:txBody>
      </p:sp>
      <p:sp>
        <p:nvSpPr>
          <p:cNvPr id="5" name="Footer Placeholder 4"/>
          <p:cNvSpPr>
            <a:spLocks noGrp="1"/>
          </p:cNvSpPr>
          <p:nvPr>
            <p:ph type="ftr" sz="quarter" idx="3"/>
          </p:nvPr>
        </p:nvSpPr>
        <p:spPr>
          <a:xfrm>
            <a:off x="2422859" y="6239711"/>
            <a:ext cx="7543800" cy="365125"/>
          </a:xfrm>
          <a:prstGeom prst="rect">
            <a:avLst/>
          </a:prstGeom>
        </p:spPr>
        <p:txBody>
          <a:bodyPr vert="horz" lIns="91440" tIns="45720" rIns="91440" bIns="45720" rtlCol="0" anchor="t"/>
          <a:lstStyle>
            <a:lvl1pPr algn="ctr">
              <a:defRPr sz="1000" b="0" i="0">
                <a:solidFill>
                  <a:schemeClr val="bg2">
                    <a:lumMod val="50000"/>
                  </a:schemeClr>
                </a:solidFill>
                <a:effectLst/>
                <a:latin typeface="+mn-lt"/>
              </a:defRPr>
            </a:lvl1pPr>
          </a:lstStyle>
          <a:p>
            <a:r>
              <a:rPr lang="en-US" smtClean="0"/>
              <a:t>Department of Virtualization</a:t>
            </a:r>
            <a:endParaRPr lang="en-US" dirty="0"/>
          </a:p>
        </p:txBody>
      </p:sp>
      <p:sp>
        <p:nvSpPr>
          <p:cNvPr id="6" name="Slide Number Placeholder 5"/>
          <p:cNvSpPr>
            <a:spLocks noGrp="1"/>
          </p:cNvSpPr>
          <p:nvPr>
            <p:ph type="sldNum" sz="quarter" idx="4"/>
          </p:nvPr>
        </p:nvSpPr>
        <p:spPr>
          <a:xfrm>
            <a:off x="11046580" y="6125712"/>
            <a:ext cx="1142245" cy="669925"/>
          </a:xfrm>
          <a:prstGeom prst="rect">
            <a:avLst/>
          </a:prstGeom>
        </p:spPr>
        <p:txBody>
          <a:bodyPr vert="horz" lIns="91440" tIns="45720" rIns="91440" bIns="45720" rtlCol="0" anchor="b"/>
          <a:lstStyle>
            <a:lvl1pPr algn="r">
              <a:defRPr sz="1200" b="0" i="0">
                <a:solidFill>
                  <a:schemeClr val="bg2">
                    <a:lumMod val="50000"/>
                  </a:schemeClr>
                </a:solidFill>
                <a:effectLst/>
                <a:latin typeface="+mn-lt"/>
              </a:defRPr>
            </a:lvl1pPr>
          </a:lstStyle>
          <a:p>
            <a:fld id="{D57F1E4F-1CFF-5643-939E-217C01CDF565}" type="slidenum">
              <a:rPr lang="en-US" smtClean="0"/>
              <a:pPr/>
              <a:t>‹#›</a:t>
            </a:fld>
            <a:endParaRPr lang="en-US" dirty="0"/>
          </a:p>
        </p:txBody>
      </p:sp>
      <p:pic>
        <p:nvPicPr>
          <p:cNvPr id="16" name="Picture 15"/>
          <p:cNvPicPr>
            <a:picLocks noChangeAspect="1"/>
          </p:cNvPicPr>
          <p:nvPr userDrawn="1"/>
        </p:nvPicPr>
        <p:blipFill>
          <a:blip r:embed="rId19"/>
          <a:stretch>
            <a:fillRect/>
          </a:stretch>
        </p:blipFill>
        <p:spPr>
          <a:xfrm>
            <a:off x="-1" y="0"/>
            <a:ext cx="965915" cy="699017"/>
          </a:xfrm>
          <a:prstGeom prst="rect">
            <a:avLst/>
          </a:prstGeom>
        </p:spPr>
      </p:pic>
      <p:pic>
        <p:nvPicPr>
          <p:cNvPr id="17" name="Picture 16"/>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1320037" y="3219"/>
            <a:ext cx="868788" cy="695798"/>
          </a:xfrm>
          <a:prstGeom prst="rect">
            <a:avLst/>
          </a:prstGeom>
        </p:spPr>
      </p:pic>
      <p:sp>
        <p:nvSpPr>
          <p:cNvPr id="18" name="TextBox 17"/>
          <p:cNvSpPr txBox="1"/>
          <p:nvPr userDrawn="1"/>
        </p:nvSpPr>
        <p:spPr>
          <a:xfrm>
            <a:off x="3429016" y="164842"/>
            <a:ext cx="4533364" cy="338554"/>
          </a:xfrm>
          <a:prstGeom prst="rect">
            <a:avLst/>
          </a:prstGeom>
          <a:noFill/>
        </p:spPr>
        <p:txBody>
          <a:bodyPr wrap="square" rtlCol="0">
            <a:spAutoFit/>
          </a:bodyPr>
          <a:lstStyle/>
          <a:p>
            <a:pPr algn="ctr"/>
            <a:r>
              <a:rPr lang="en-US" sz="1600" dirty="0" smtClean="0">
                <a:solidFill>
                  <a:schemeClr val="bg1"/>
                </a:solidFill>
              </a:rPr>
              <a:t>CSEG242-</a:t>
            </a:r>
            <a:r>
              <a:rPr lang="en-US" sz="1600" baseline="0" dirty="0" smtClean="0">
                <a:solidFill>
                  <a:schemeClr val="bg1"/>
                </a:solidFill>
              </a:rPr>
              <a:t> Design &amp; Analysis of Algorithms</a:t>
            </a:r>
            <a:endParaRPr lang="en-US" sz="1600" dirty="0">
              <a:solidFill>
                <a:schemeClr val="bg1"/>
              </a:solidFill>
            </a:endParaRPr>
          </a:p>
        </p:txBody>
      </p:sp>
      <p:cxnSp>
        <p:nvCxnSpPr>
          <p:cNvPr id="20" name="Straight Connector 19"/>
          <p:cNvCxnSpPr/>
          <p:nvPr userDrawn="1"/>
        </p:nvCxnSpPr>
        <p:spPr>
          <a:xfrm>
            <a:off x="103031" y="685800"/>
            <a:ext cx="11990231" cy="13217"/>
          </a:xfrm>
          <a:prstGeom prst="line">
            <a:avLst/>
          </a:prstGeom>
          <a:ln w="158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1138773"/>
          </a:xfrm>
          <a:prstGeom prst="rect">
            <a:avLst/>
          </a:prstGeom>
          <a:noFill/>
        </p:spPr>
        <p:txBody>
          <a:bodyPr wrap="square" rtlCol="0">
            <a:spAutoFit/>
          </a:bodyPr>
          <a:lstStyle/>
          <a:p>
            <a:pPr algn="ctr"/>
            <a:endParaRPr lang="en-US" altLang="en-US" sz="2800" b="1" dirty="0" smtClean="0">
              <a:solidFill>
                <a:srgbClr val="010000"/>
              </a:solidFill>
            </a:endParaRPr>
          </a:p>
          <a:p>
            <a:pPr algn="just"/>
            <a:r>
              <a:rPr lang="en-US" sz="2000" dirty="0">
                <a:solidFill>
                  <a:schemeClr val="bg1"/>
                </a:solidFill>
              </a:rPr>
              <a:t>Unit </a:t>
            </a:r>
            <a:r>
              <a:rPr lang="en-US" sz="2000" dirty="0" smtClean="0">
                <a:solidFill>
                  <a:schemeClr val="bg1"/>
                </a:solidFill>
              </a:rPr>
              <a:t>1: </a:t>
            </a:r>
            <a:r>
              <a:rPr lang="en-US" altLang="en-US" sz="2000" dirty="0" smtClean="0">
                <a:solidFill>
                  <a:srgbClr val="010000"/>
                </a:solidFill>
              </a:rPr>
              <a:t>Algorithm </a:t>
            </a:r>
            <a:r>
              <a:rPr lang="en-US" altLang="en-US" sz="2000" dirty="0">
                <a:solidFill>
                  <a:srgbClr val="010000"/>
                </a:solidFill>
              </a:rPr>
              <a:t>Basics &amp; </a:t>
            </a:r>
            <a:r>
              <a:rPr lang="en-US" altLang="en-US" sz="2000" dirty="0" smtClean="0">
                <a:solidFill>
                  <a:srgbClr val="010000"/>
                </a:solidFill>
              </a:rPr>
              <a:t>Analysis - Asymptotic notation</a:t>
            </a:r>
            <a:endParaRPr lang="en-US" sz="2000" dirty="0" smtClean="0">
              <a:solidFill>
                <a:schemeClr val="bg1"/>
              </a:solidFill>
            </a:endParaRPr>
          </a:p>
          <a:p>
            <a:endParaRPr lang="en-US" sz="2000" dirty="0">
              <a:solidFill>
                <a:schemeClr val="bg1"/>
              </a:solidFill>
            </a:endParaRPr>
          </a:p>
        </p:txBody>
      </p:sp>
      <p:sp>
        <p:nvSpPr>
          <p:cNvPr id="8" name="TextBox 7"/>
          <p:cNvSpPr txBox="1"/>
          <p:nvPr/>
        </p:nvSpPr>
        <p:spPr>
          <a:xfrm>
            <a:off x="1371600" y="4219448"/>
            <a:ext cx="9331234" cy="1015663"/>
          </a:xfrm>
          <a:prstGeom prst="rect">
            <a:avLst/>
          </a:prstGeom>
          <a:noFill/>
        </p:spPr>
        <p:txBody>
          <a:bodyPr wrap="square" rtlCol="0">
            <a:spAutoFit/>
          </a:bodyPr>
          <a:lstStyle/>
          <a:p>
            <a:r>
              <a:rPr lang="en-US" sz="2000" dirty="0" smtClean="0">
                <a:solidFill>
                  <a:schemeClr val="bg1"/>
                </a:solidFill>
              </a:rPr>
              <a:t>Name of the Faculty		: Dr. Anurag Jain</a:t>
            </a:r>
          </a:p>
          <a:p>
            <a:r>
              <a:rPr lang="en-US" sz="2000" dirty="0" smtClean="0">
                <a:solidFill>
                  <a:schemeClr val="bg1"/>
                </a:solidFill>
              </a:rPr>
              <a:t>Designation				: Assistant Professor (SG)</a:t>
            </a:r>
          </a:p>
          <a:p>
            <a:r>
              <a:rPr lang="en-US" sz="2000" dirty="0" smtClean="0">
                <a:solidFill>
                  <a:schemeClr val="bg1"/>
                </a:solidFill>
              </a:rPr>
              <a:t>Email id					: anurag.jain@ddn.upes.ac.in</a:t>
            </a:r>
          </a:p>
        </p:txBody>
      </p:sp>
    </p:spTree>
    <p:extLst>
      <p:ext uri="{BB962C8B-B14F-4D97-AF65-F5344CB8AC3E}">
        <p14:creationId xmlns:p14="http://schemas.microsoft.com/office/powerpoint/2010/main" val="2295940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10</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5673348"/>
          </a:xfrm>
          <a:prstGeom prst="rect">
            <a:avLst/>
          </a:prstGeom>
          <a:noFill/>
        </p:spPr>
        <p:txBody>
          <a:bodyPr wrap="square" rtlCol="0">
            <a:spAutoFit/>
          </a:bodyPr>
          <a:lstStyle/>
          <a:p>
            <a:pPr algn="ctr"/>
            <a:r>
              <a:rPr lang="en-US" sz="2800" dirty="0" smtClean="0">
                <a:solidFill>
                  <a:schemeClr val="bg1"/>
                </a:solidFill>
              </a:rPr>
              <a:t>Asymptotic Notation- Big Theta- examples</a:t>
            </a:r>
          </a:p>
          <a:p>
            <a:pPr algn="ctr"/>
            <a:endParaRPr lang="en-US" sz="2800" dirty="0">
              <a:solidFill>
                <a:schemeClr val="bg1"/>
              </a:solidFill>
            </a:endParaRPr>
          </a:p>
          <a:p>
            <a:pPr marL="342900" lvl="0"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Show that n</a:t>
            </a:r>
            <a:r>
              <a:rPr lang="en-US" altLang="en-US" sz="2000" baseline="30000" dirty="0" smtClean="0">
                <a:solidFill>
                  <a:schemeClr val="bg1"/>
                </a:solidFill>
                <a:latin typeface="+mj-lt"/>
              </a:rPr>
              <a:t>2</a:t>
            </a:r>
            <a:r>
              <a:rPr lang="en-US" altLang="en-US" sz="2000" dirty="0" smtClean="0">
                <a:solidFill>
                  <a:schemeClr val="bg1"/>
                </a:solidFill>
                <a:latin typeface="+mj-lt"/>
              </a:rPr>
              <a:t>/2 –n/2 = </a:t>
            </a:r>
            <a:r>
              <a:rPr lang="en-US" altLang="en-US" sz="2000" dirty="0" smtClean="0">
                <a:solidFill>
                  <a:schemeClr val="bg1"/>
                </a:solidFill>
                <a:latin typeface="Symbol" panose="05050102010706020507" pitchFamily="18" charset="2"/>
              </a:rPr>
              <a:t>Q(</a:t>
            </a:r>
            <a:r>
              <a:rPr lang="en-US" altLang="en-US" sz="2000" dirty="0">
                <a:solidFill>
                  <a:schemeClr val="bg1"/>
                </a:solidFill>
              </a:rPr>
              <a:t>n</a:t>
            </a:r>
            <a:r>
              <a:rPr lang="en-US" altLang="en-US" sz="2000" baseline="30000" dirty="0">
                <a:solidFill>
                  <a:schemeClr val="bg1"/>
                </a:solidFill>
              </a:rPr>
              <a:t>2</a:t>
            </a:r>
            <a:r>
              <a:rPr lang="en-US" altLang="en-US" sz="2000" dirty="0" smtClean="0">
                <a:solidFill>
                  <a:schemeClr val="bg1"/>
                </a:solidFill>
                <a:latin typeface="Symbol" panose="05050102010706020507" pitchFamily="18" charset="2"/>
              </a:rPr>
              <a:t>)</a:t>
            </a:r>
            <a:endParaRPr lang="en-US" altLang="en-US" sz="2000" dirty="0" smtClean="0">
              <a:solidFill>
                <a:schemeClr val="bg1"/>
              </a:solidFill>
              <a:latin typeface="+mj-lt"/>
            </a:endParaRPr>
          </a:p>
          <a:p>
            <a:pPr marL="1143000" lvl="2" indent="-228600" defTabSz="914400" fontAlgn="base">
              <a:lnSpc>
                <a:spcPct val="180000"/>
              </a:lnSpc>
              <a:spcBef>
                <a:spcPct val="20000"/>
              </a:spcBef>
              <a:spcAft>
                <a:spcPct val="0"/>
              </a:spcAft>
              <a:buFontTx/>
              <a:buChar char="•"/>
            </a:pPr>
            <a:r>
              <a:rPr lang="en-US" altLang="en-US" sz="2000" dirty="0">
                <a:solidFill>
                  <a:schemeClr val="bg1"/>
                </a:solidFill>
                <a:latin typeface="+mj-lt"/>
              </a:rPr>
              <a:t>½ n</a:t>
            </a:r>
            <a:r>
              <a:rPr lang="en-US" altLang="en-US" sz="2000" baseline="30000" dirty="0">
                <a:solidFill>
                  <a:schemeClr val="bg1"/>
                </a:solidFill>
                <a:latin typeface="+mj-lt"/>
              </a:rPr>
              <a:t>2</a:t>
            </a:r>
            <a:r>
              <a:rPr lang="en-US" altLang="en-US" sz="2000" dirty="0">
                <a:solidFill>
                  <a:schemeClr val="bg1"/>
                </a:solidFill>
                <a:latin typeface="+mj-lt"/>
              </a:rPr>
              <a:t> - ½ n </a:t>
            </a:r>
            <a:r>
              <a:rPr lang="en-US" altLang="en-US" sz="2000" dirty="0">
                <a:solidFill>
                  <a:schemeClr val="bg1"/>
                </a:solidFill>
                <a:latin typeface="+mj-lt"/>
                <a:sym typeface="Symbol" panose="05050102010706020507" pitchFamily="18" charset="2"/>
              </a:rPr>
              <a:t>≤ </a:t>
            </a:r>
            <a:r>
              <a:rPr lang="en-US" altLang="en-US" sz="2000" dirty="0">
                <a:solidFill>
                  <a:schemeClr val="bg1"/>
                </a:solidFill>
                <a:latin typeface="+mj-lt"/>
              </a:rPr>
              <a:t>½ n</a:t>
            </a:r>
            <a:r>
              <a:rPr lang="en-US" altLang="en-US" sz="2000" baseline="30000" dirty="0">
                <a:solidFill>
                  <a:schemeClr val="bg1"/>
                </a:solidFill>
                <a:latin typeface="+mj-lt"/>
              </a:rPr>
              <a:t>2</a:t>
            </a:r>
            <a:r>
              <a:rPr lang="en-US" altLang="en-US" sz="2000" dirty="0">
                <a:solidFill>
                  <a:schemeClr val="bg1"/>
                </a:solidFill>
                <a:latin typeface="+mj-lt"/>
              </a:rPr>
              <a:t> </a:t>
            </a:r>
            <a:r>
              <a:rPr lang="en-US" altLang="en-US" sz="2000" dirty="0">
                <a:solidFill>
                  <a:schemeClr val="bg1"/>
                </a:solidFill>
                <a:latin typeface="+mj-lt"/>
                <a:sym typeface="Symbol" panose="05050102010706020507" pitchFamily="18" charset="2"/>
              </a:rPr>
              <a:t>n ≥ 0       </a:t>
            </a:r>
            <a:r>
              <a:rPr lang="en-US" altLang="en-US" sz="2000" dirty="0">
                <a:solidFill>
                  <a:schemeClr val="bg1"/>
                </a:solidFill>
                <a:latin typeface="+mj-lt"/>
              </a:rPr>
              <a:t>c</a:t>
            </a:r>
            <a:r>
              <a:rPr lang="en-US" altLang="en-US" sz="2000" baseline="-25000" dirty="0">
                <a:solidFill>
                  <a:schemeClr val="bg1"/>
                </a:solidFill>
                <a:latin typeface="+mj-lt"/>
              </a:rPr>
              <a:t>2</a:t>
            </a:r>
            <a:r>
              <a:rPr lang="en-US" altLang="en-US" sz="2000" dirty="0">
                <a:solidFill>
                  <a:schemeClr val="bg1"/>
                </a:solidFill>
                <a:latin typeface="+mj-lt"/>
              </a:rPr>
              <a:t>= ½</a:t>
            </a:r>
          </a:p>
          <a:p>
            <a:pPr marL="1143000" lvl="2" indent="-228600" defTabSz="914400" fontAlgn="base">
              <a:lnSpc>
                <a:spcPct val="180000"/>
              </a:lnSpc>
              <a:spcBef>
                <a:spcPct val="20000"/>
              </a:spcBef>
              <a:spcAft>
                <a:spcPct val="0"/>
              </a:spcAft>
              <a:buFontTx/>
              <a:buChar char="•"/>
            </a:pPr>
            <a:r>
              <a:rPr lang="en-US" altLang="en-US" sz="2000" dirty="0">
                <a:solidFill>
                  <a:schemeClr val="bg1"/>
                </a:solidFill>
                <a:latin typeface="+mj-lt"/>
              </a:rPr>
              <a:t>½ n</a:t>
            </a:r>
            <a:r>
              <a:rPr lang="en-US" altLang="en-US" sz="2000" baseline="30000" dirty="0">
                <a:solidFill>
                  <a:schemeClr val="bg1"/>
                </a:solidFill>
                <a:latin typeface="+mj-lt"/>
              </a:rPr>
              <a:t>2</a:t>
            </a:r>
            <a:r>
              <a:rPr lang="en-US" altLang="en-US" sz="2000" dirty="0">
                <a:solidFill>
                  <a:schemeClr val="bg1"/>
                </a:solidFill>
                <a:latin typeface="+mj-lt"/>
              </a:rPr>
              <a:t> - ½ n </a:t>
            </a:r>
            <a:r>
              <a:rPr lang="en-US" altLang="en-US" sz="2000" dirty="0">
                <a:solidFill>
                  <a:schemeClr val="bg1"/>
                </a:solidFill>
                <a:latin typeface="+mj-lt"/>
                <a:sym typeface="Symbol" panose="05050102010706020507" pitchFamily="18" charset="2"/>
              </a:rPr>
              <a:t>≥ </a:t>
            </a:r>
            <a:r>
              <a:rPr lang="en-US" altLang="en-US" sz="2000" dirty="0">
                <a:solidFill>
                  <a:schemeClr val="bg1"/>
                </a:solidFill>
                <a:latin typeface="+mj-lt"/>
              </a:rPr>
              <a:t>½ n</a:t>
            </a:r>
            <a:r>
              <a:rPr lang="en-US" altLang="en-US" sz="2000" baseline="30000" dirty="0">
                <a:solidFill>
                  <a:schemeClr val="bg1"/>
                </a:solidFill>
                <a:latin typeface="+mj-lt"/>
              </a:rPr>
              <a:t>2</a:t>
            </a:r>
            <a:r>
              <a:rPr lang="en-US" altLang="en-US" sz="2000" dirty="0">
                <a:solidFill>
                  <a:schemeClr val="bg1"/>
                </a:solidFill>
                <a:latin typeface="+mj-lt"/>
              </a:rPr>
              <a:t> - ½ n * ½ n ( </a:t>
            </a:r>
            <a:r>
              <a:rPr lang="en-US" altLang="en-US" sz="2000" dirty="0">
                <a:solidFill>
                  <a:schemeClr val="bg1"/>
                </a:solidFill>
                <a:latin typeface="+mj-lt"/>
                <a:sym typeface="Symbol" panose="05050102010706020507" pitchFamily="18" charset="2"/>
              </a:rPr>
              <a:t>n ≥ 2 </a:t>
            </a:r>
            <a:r>
              <a:rPr lang="en-US" altLang="en-US" sz="2000" dirty="0">
                <a:solidFill>
                  <a:schemeClr val="bg1"/>
                </a:solidFill>
                <a:latin typeface="+mj-lt"/>
              </a:rPr>
              <a:t>) = ¼ n</a:t>
            </a:r>
            <a:r>
              <a:rPr lang="en-US" altLang="en-US" sz="2000" baseline="30000" dirty="0">
                <a:solidFill>
                  <a:schemeClr val="bg1"/>
                </a:solidFill>
                <a:latin typeface="+mj-lt"/>
              </a:rPr>
              <a:t>2</a:t>
            </a:r>
            <a:r>
              <a:rPr lang="en-US" altLang="en-US" sz="2000" dirty="0">
                <a:solidFill>
                  <a:schemeClr val="bg1"/>
                </a:solidFill>
                <a:latin typeface="+mj-lt"/>
              </a:rPr>
              <a:t> </a:t>
            </a:r>
            <a:r>
              <a:rPr lang="en-US" altLang="en-US" sz="2000" dirty="0" smtClean="0">
                <a:solidFill>
                  <a:schemeClr val="bg1"/>
                </a:solidFill>
                <a:latin typeface="+mj-lt"/>
              </a:rPr>
              <a:t> </a:t>
            </a:r>
            <a:r>
              <a:rPr lang="en-US" altLang="en-US" sz="2000" dirty="0" smtClean="0">
                <a:solidFill>
                  <a:schemeClr val="bg1"/>
                </a:solidFill>
                <a:latin typeface="+mj-lt"/>
                <a:sym typeface="Symbol" panose="05050102010706020507" pitchFamily="18" charset="2"/>
              </a:rPr>
              <a:t>   </a:t>
            </a:r>
            <a:r>
              <a:rPr lang="en-US" altLang="en-US" sz="2000" dirty="0">
                <a:solidFill>
                  <a:schemeClr val="bg1"/>
                </a:solidFill>
                <a:latin typeface="+mj-lt"/>
              </a:rPr>
              <a:t>c</a:t>
            </a:r>
            <a:r>
              <a:rPr lang="en-US" altLang="en-US" sz="2000" baseline="-25000" dirty="0">
                <a:solidFill>
                  <a:schemeClr val="bg1"/>
                </a:solidFill>
                <a:latin typeface="+mj-lt"/>
              </a:rPr>
              <a:t>1</a:t>
            </a:r>
            <a:r>
              <a:rPr lang="en-US" altLang="en-US" sz="2000" dirty="0">
                <a:solidFill>
                  <a:schemeClr val="bg1"/>
                </a:solidFill>
                <a:latin typeface="+mj-lt"/>
              </a:rPr>
              <a:t>= ¼ </a:t>
            </a:r>
            <a:endParaRPr lang="en-US" altLang="en-US" sz="2000" dirty="0" smtClean="0">
              <a:solidFill>
                <a:schemeClr val="bg1"/>
              </a:solidFill>
              <a:latin typeface="+mj-lt"/>
            </a:endParaRPr>
          </a:p>
          <a:p>
            <a:pPr marL="1143000" lvl="2" indent="-228600" defTabSz="914400" fontAlgn="base">
              <a:lnSpc>
                <a:spcPct val="180000"/>
              </a:lnSpc>
              <a:spcBef>
                <a:spcPct val="20000"/>
              </a:spcBef>
              <a:spcAft>
                <a:spcPct val="0"/>
              </a:spcAft>
              <a:buFontTx/>
              <a:buChar char="•"/>
            </a:pPr>
            <a:r>
              <a:rPr lang="en-US" altLang="en-US" sz="2000" dirty="0" smtClean="0">
                <a:solidFill>
                  <a:schemeClr val="bg1"/>
                </a:solidFill>
                <a:latin typeface="+mj-lt"/>
              </a:rPr>
              <a:t>So </a:t>
            </a:r>
            <a:r>
              <a:rPr lang="en-US" altLang="en-US" sz="2000" dirty="0">
                <a:solidFill>
                  <a:schemeClr val="bg1"/>
                </a:solidFill>
              </a:rPr>
              <a:t>c</a:t>
            </a:r>
            <a:r>
              <a:rPr lang="en-US" altLang="en-US" sz="2000" baseline="-25000" dirty="0">
                <a:solidFill>
                  <a:schemeClr val="bg1"/>
                </a:solidFill>
              </a:rPr>
              <a:t>1</a:t>
            </a:r>
            <a:r>
              <a:rPr lang="en-US" altLang="en-US" sz="2000" dirty="0">
                <a:solidFill>
                  <a:schemeClr val="bg1"/>
                </a:solidFill>
              </a:rPr>
              <a:t>= ¼ </a:t>
            </a:r>
            <a:r>
              <a:rPr lang="en-US" altLang="en-US" sz="2000" dirty="0" smtClean="0">
                <a:solidFill>
                  <a:schemeClr val="bg1"/>
                </a:solidFill>
              </a:rPr>
              <a:t>, </a:t>
            </a:r>
            <a:r>
              <a:rPr lang="en-US" altLang="en-US" sz="2000" dirty="0">
                <a:solidFill>
                  <a:schemeClr val="bg1"/>
                </a:solidFill>
              </a:rPr>
              <a:t>c</a:t>
            </a:r>
            <a:r>
              <a:rPr lang="en-US" altLang="en-US" sz="2000" baseline="-25000" dirty="0">
                <a:solidFill>
                  <a:schemeClr val="bg1"/>
                </a:solidFill>
              </a:rPr>
              <a:t>2</a:t>
            </a:r>
            <a:r>
              <a:rPr lang="en-US" altLang="en-US" sz="2000" dirty="0">
                <a:solidFill>
                  <a:schemeClr val="bg1"/>
                </a:solidFill>
              </a:rPr>
              <a:t>= </a:t>
            </a:r>
            <a:r>
              <a:rPr lang="en-US" altLang="en-US" sz="2000" dirty="0" smtClean="0">
                <a:solidFill>
                  <a:schemeClr val="bg1"/>
                </a:solidFill>
              </a:rPr>
              <a:t>½ and n</a:t>
            </a:r>
            <a:r>
              <a:rPr lang="en-US" altLang="en-US" sz="2000" baseline="-25000" dirty="0" smtClean="0">
                <a:solidFill>
                  <a:schemeClr val="bg1"/>
                </a:solidFill>
              </a:rPr>
              <a:t>0</a:t>
            </a:r>
            <a:r>
              <a:rPr lang="en-US" altLang="en-US" sz="2000" dirty="0" smtClean="0">
                <a:solidFill>
                  <a:schemeClr val="bg1"/>
                </a:solidFill>
              </a:rPr>
              <a:t>=2</a:t>
            </a:r>
            <a:endParaRPr lang="en-US" altLang="en-US" sz="2000" dirty="0">
              <a:solidFill>
                <a:schemeClr val="bg1"/>
              </a:solidFill>
            </a:endParaRPr>
          </a:p>
          <a:p>
            <a:pPr marL="342900" lvl="0" indent="-342900" defTabSz="914400" fontAlgn="base">
              <a:spcBef>
                <a:spcPct val="0"/>
              </a:spcBef>
              <a:spcAft>
                <a:spcPct val="0"/>
              </a:spcAft>
              <a:buFont typeface="Arial" panose="020B0604020202020204" pitchFamily="34" charset="0"/>
              <a:buChar char="•"/>
            </a:pPr>
            <a:endParaRPr lang="en-US" altLang="en-US" sz="2000" dirty="0" smtClean="0">
              <a:solidFill>
                <a:schemeClr val="bg1"/>
              </a:solidFill>
            </a:endParaRPr>
          </a:p>
          <a:p>
            <a:pPr marL="342900" lvl="0"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rPr>
              <a:t>Show </a:t>
            </a:r>
            <a:r>
              <a:rPr lang="en-US" altLang="en-US" sz="2000" dirty="0">
                <a:solidFill>
                  <a:schemeClr val="bg1"/>
                </a:solidFill>
              </a:rPr>
              <a:t>that </a:t>
            </a:r>
            <a:r>
              <a:rPr lang="en-US" altLang="en-US" sz="2000" dirty="0" smtClean="0">
                <a:solidFill>
                  <a:schemeClr val="bg1"/>
                </a:solidFill>
              </a:rPr>
              <a:t>n</a:t>
            </a:r>
            <a:r>
              <a:rPr lang="en-US" altLang="en-US" sz="2000" dirty="0" smtClean="0">
                <a:solidFill>
                  <a:schemeClr val="bg1"/>
                </a:solidFill>
                <a:latin typeface="+mj-lt"/>
              </a:rPr>
              <a:t> ≠ </a:t>
            </a:r>
            <a:r>
              <a:rPr lang="en-US" altLang="en-US" sz="2000" dirty="0">
                <a:solidFill>
                  <a:schemeClr val="bg1"/>
                </a:solidFill>
                <a:latin typeface="Symbol" panose="05050102010706020507" pitchFamily="18" charset="2"/>
              </a:rPr>
              <a:t>Q</a:t>
            </a:r>
            <a:r>
              <a:rPr lang="en-US" altLang="en-US" sz="2000" dirty="0" smtClean="0">
                <a:solidFill>
                  <a:schemeClr val="bg1"/>
                </a:solidFill>
                <a:latin typeface="Symbol" panose="05050102010706020507" pitchFamily="18" charset="2"/>
              </a:rPr>
              <a:t> </a:t>
            </a:r>
            <a:r>
              <a:rPr lang="en-US" altLang="en-US" sz="2000" dirty="0" smtClean="0">
                <a:solidFill>
                  <a:schemeClr val="bg1"/>
                </a:solidFill>
                <a:latin typeface="+mj-lt"/>
              </a:rPr>
              <a:t>(n</a:t>
            </a:r>
            <a:r>
              <a:rPr lang="en-US" altLang="en-US" sz="2000" baseline="30000" dirty="0" smtClean="0">
                <a:solidFill>
                  <a:schemeClr val="bg1"/>
                </a:solidFill>
                <a:latin typeface="+mj-lt"/>
              </a:rPr>
              <a:t>2</a:t>
            </a:r>
            <a:r>
              <a:rPr lang="en-US" altLang="en-US" sz="2000" dirty="0" smtClean="0">
                <a:solidFill>
                  <a:schemeClr val="bg1"/>
                </a:solidFill>
                <a:latin typeface="+mj-lt"/>
              </a:rPr>
              <a:t>): </a:t>
            </a:r>
          </a:p>
          <a:p>
            <a:pPr marL="800100" lvl="1" indent="-342900" defTabSz="914400" fontAlgn="base">
              <a:lnSpc>
                <a:spcPct val="180000"/>
              </a:lnSpc>
              <a:spcBef>
                <a:spcPct val="20000"/>
              </a:spcBef>
              <a:spcAft>
                <a:spcPct val="0"/>
              </a:spcAft>
              <a:buFont typeface="Arial" panose="020B0604020202020204" pitchFamily="34" charset="0"/>
              <a:buChar char="•"/>
            </a:pPr>
            <a:r>
              <a:rPr lang="en-US" altLang="en-US" sz="2000" dirty="0">
                <a:solidFill>
                  <a:srgbClr val="000000"/>
                </a:solidFill>
                <a:latin typeface="+mj-lt"/>
                <a:ea typeface="Ebrima" panose="02000000000000000000" pitchFamily="2" charset="0"/>
                <a:cs typeface="Ebrima" panose="02000000000000000000" pitchFamily="2" charset="0"/>
              </a:rPr>
              <a:t>c</a:t>
            </a:r>
            <a:r>
              <a:rPr lang="en-US" altLang="en-US" sz="2000" baseline="-25000" dirty="0" smtClean="0">
                <a:solidFill>
                  <a:srgbClr val="000000"/>
                </a:solidFill>
                <a:latin typeface="+mj-lt"/>
                <a:ea typeface="Ebrima" panose="02000000000000000000" pitchFamily="2" charset="0"/>
                <a:cs typeface="Ebrima" panose="02000000000000000000" pitchFamily="2" charset="0"/>
              </a:rPr>
              <a:t>1</a:t>
            </a:r>
            <a:r>
              <a:rPr lang="en-US" altLang="en-US" sz="2000" dirty="0" smtClean="0">
                <a:solidFill>
                  <a:srgbClr val="000000"/>
                </a:solidFill>
                <a:latin typeface="+mj-lt"/>
                <a:ea typeface="Ebrima" panose="02000000000000000000" pitchFamily="2" charset="0"/>
                <a:cs typeface="Ebrima" panose="02000000000000000000" pitchFamily="2" charset="0"/>
              </a:rPr>
              <a:t>*n</a:t>
            </a:r>
            <a:r>
              <a:rPr lang="en-US" altLang="en-US" sz="2000" baseline="30000" dirty="0" smtClean="0">
                <a:solidFill>
                  <a:srgbClr val="000000"/>
                </a:solidFill>
                <a:latin typeface="+mj-lt"/>
                <a:ea typeface="Ebrima" panose="02000000000000000000" pitchFamily="2" charset="0"/>
                <a:cs typeface="Ebrima" panose="02000000000000000000" pitchFamily="2" charset="0"/>
              </a:rPr>
              <a:t>2</a:t>
            </a:r>
            <a:r>
              <a:rPr lang="en-US" altLang="en-US" sz="2000" dirty="0" smtClean="0">
                <a:solidFill>
                  <a:srgbClr val="000000"/>
                </a:solidFill>
                <a:latin typeface="+mj-lt"/>
                <a:ea typeface="Ebrima" panose="02000000000000000000" pitchFamily="2" charset="0"/>
                <a:cs typeface="Ebrima" panose="02000000000000000000" pitchFamily="2" charset="0"/>
              </a:rPr>
              <a:t> </a:t>
            </a: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 n ≤ c</a:t>
            </a:r>
            <a:r>
              <a:rPr lang="en-US" altLang="en-US" sz="2000" baseline="-25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2</a:t>
            </a:r>
            <a:r>
              <a:rPr lang="en-US" altLang="en-US" sz="2000" dirty="0">
                <a:solidFill>
                  <a:srgbClr val="000000"/>
                </a:solidFill>
                <a:latin typeface="+mj-lt"/>
                <a:ea typeface="Ebrima" panose="02000000000000000000" pitchFamily="2" charset="0"/>
                <a:cs typeface="Ebrima" panose="02000000000000000000" pitchFamily="2" charset="0"/>
                <a:sym typeface="Symbol" panose="05050102010706020507" pitchFamily="18" charset="2"/>
              </a:rPr>
              <a:t>*</a:t>
            </a: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n</a:t>
            </a:r>
            <a:r>
              <a:rPr lang="en-US" altLang="en-US" sz="2000" baseline="30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2  </a:t>
            </a:r>
          </a:p>
          <a:p>
            <a:pPr marL="800100" lvl="1" indent="-342900" defTabSz="914400" fontAlgn="base">
              <a:lnSpc>
                <a:spcPct val="180000"/>
              </a:lnSpc>
              <a:spcBef>
                <a:spcPct val="20000"/>
              </a:spcBef>
              <a:spcAft>
                <a:spcPct val="0"/>
              </a:spcAft>
              <a:buFont typeface="Arial" panose="020B0604020202020204" pitchFamily="34" charset="0"/>
              <a:buChar char="•"/>
            </a:pP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only </a:t>
            </a:r>
            <a:r>
              <a:rPr lang="en-US" altLang="en-US" sz="2000" dirty="0">
                <a:solidFill>
                  <a:srgbClr val="000000"/>
                </a:solidFill>
                <a:latin typeface="+mj-lt"/>
                <a:ea typeface="Ebrima" panose="02000000000000000000" pitchFamily="2" charset="0"/>
                <a:cs typeface="Ebrima" panose="02000000000000000000" pitchFamily="2" charset="0"/>
                <a:sym typeface="Symbol" panose="05050102010706020507" pitchFamily="18" charset="2"/>
              </a:rPr>
              <a:t>holds for: n ≤ </a:t>
            </a: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1/</a:t>
            </a:r>
            <a:r>
              <a:rPr lang="en-US" altLang="en-US" sz="2000" dirty="0" smtClean="0">
                <a:solidFill>
                  <a:srgbClr val="000000"/>
                </a:solidFill>
                <a:latin typeface="+mj-lt"/>
                <a:ea typeface="Ebrima" panose="02000000000000000000" pitchFamily="2" charset="0"/>
                <a:cs typeface="Ebrima" panose="02000000000000000000" pitchFamily="2" charset="0"/>
              </a:rPr>
              <a:t>c</a:t>
            </a:r>
            <a:r>
              <a:rPr lang="en-US" altLang="en-US" sz="2000" baseline="-25000" dirty="0" smtClean="0">
                <a:solidFill>
                  <a:srgbClr val="000000"/>
                </a:solidFill>
                <a:latin typeface="+mj-lt"/>
                <a:ea typeface="Ebrima" panose="02000000000000000000" pitchFamily="2" charset="0"/>
                <a:cs typeface="Ebrima" panose="02000000000000000000" pitchFamily="2" charset="0"/>
              </a:rPr>
              <a:t>1</a:t>
            </a:r>
            <a:endParaRPr lang="en-US" altLang="en-US" sz="2000" dirty="0">
              <a:solidFill>
                <a:srgbClr val="000000"/>
              </a:solidFill>
              <a:latin typeface="+mj-lt"/>
              <a:ea typeface="Ebrima" panose="02000000000000000000" pitchFamily="2" charset="0"/>
              <a:cs typeface="Ebrima" panose="02000000000000000000" pitchFamily="2" charset="0"/>
              <a:sym typeface="Symbol" panose="05050102010706020507" pitchFamily="18" charset="2"/>
            </a:endParaRPr>
          </a:p>
          <a:p>
            <a:pPr marL="742950" lvl="1" indent="-285750" defTabSz="914400" fontAlgn="base">
              <a:lnSpc>
                <a:spcPct val="180000"/>
              </a:lnSpc>
              <a:spcBef>
                <a:spcPct val="20000"/>
              </a:spcBef>
              <a:spcAft>
                <a:spcPct val="0"/>
              </a:spcAft>
              <a:buFontTx/>
              <a:buChar char="–"/>
            </a:pPr>
            <a:endParaRPr lang="en-US" altLang="en-US" sz="2000" baseline="30000" dirty="0" smtClean="0">
              <a:solidFill>
                <a:srgbClr val="000000"/>
              </a:solidFill>
              <a:latin typeface="Arial"/>
              <a:sym typeface="Symbol" panose="05050102010706020507" pitchFamily="18" charset="2"/>
            </a:endParaRPr>
          </a:p>
          <a:p>
            <a:pPr marL="800100" lvl="1" indent="-342900" defTabSz="914400" fontAlgn="base">
              <a:spcBef>
                <a:spcPct val="0"/>
              </a:spcBef>
              <a:spcAft>
                <a:spcPct val="0"/>
              </a:spcAft>
              <a:buFont typeface="Arial" panose="020B0604020202020204" pitchFamily="34" charset="0"/>
              <a:buChar char="•"/>
            </a:pPr>
            <a:endParaRPr lang="en-US" altLang="en-US" sz="2000" dirty="0" smtClean="0">
              <a:solidFill>
                <a:schemeClr val="bg1"/>
              </a:solidFill>
              <a:latin typeface="+mj-lt"/>
            </a:endParaRPr>
          </a:p>
        </p:txBody>
      </p:sp>
    </p:spTree>
    <p:extLst>
      <p:ext uri="{BB962C8B-B14F-4D97-AF65-F5344CB8AC3E}">
        <p14:creationId xmlns:p14="http://schemas.microsoft.com/office/powerpoint/2010/main" val="666887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11</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5160387"/>
          </a:xfrm>
          <a:prstGeom prst="rect">
            <a:avLst/>
          </a:prstGeom>
          <a:noFill/>
        </p:spPr>
        <p:txBody>
          <a:bodyPr wrap="square" rtlCol="0">
            <a:spAutoFit/>
          </a:bodyPr>
          <a:lstStyle/>
          <a:p>
            <a:pPr algn="ctr"/>
            <a:r>
              <a:rPr lang="en-US" sz="2800" dirty="0" smtClean="0">
                <a:solidFill>
                  <a:schemeClr val="bg1"/>
                </a:solidFill>
              </a:rPr>
              <a:t>Asymptotic Notation- Big Theta- examples</a:t>
            </a:r>
          </a:p>
          <a:p>
            <a:pPr algn="ctr"/>
            <a:endParaRPr lang="en-US" sz="2800" dirty="0">
              <a:solidFill>
                <a:schemeClr val="bg1"/>
              </a:solidFill>
            </a:endParaRPr>
          </a:p>
          <a:p>
            <a:pPr marL="342900" lvl="0"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rPr>
              <a:t>Show </a:t>
            </a:r>
            <a:r>
              <a:rPr lang="en-US" altLang="en-US" sz="2000" dirty="0">
                <a:solidFill>
                  <a:schemeClr val="bg1"/>
                </a:solidFill>
              </a:rPr>
              <a:t>that </a:t>
            </a:r>
            <a:r>
              <a:rPr lang="en-US" altLang="en-US" sz="2000" dirty="0" smtClean="0">
                <a:solidFill>
                  <a:schemeClr val="bg1"/>
                </a:solidFill>
              </a:rPr>
              <a:t>6n</a:t>
            </a:r>
            <a:r>
              <a:rPr lang="en-US" altLang="en-US" sz="2000" baseline="30000" dirty="0" smtClean="0">
                <a:solidFill>
                  <a:schemeClr val="bg1"/>
                </a:solidFill>
              </a:rPr>
              <a:t>3</a:t>
            </a:r>
            <a:r>
              <a:rPr lang="en-US" altLang="en-US" sz="2000" dirty="0" smtClean="0">
                <a:solidFill>
                  <a:schemeClr val="bg1"/>
                </a:solidFill>
                <a:latin typeface="+mj-lt"/>
              </a:rPr>
              <a:t> ≠ </a:t>
            </a:r>
            <a:r>
              <a:rPr lang="en-US" altLang="en-US" sz="2000" dirty="0">
                <a:solidFill>
                  <a:schemeClr val="bg1"/>
                </a:solidFill>
                <a:latin typeface="Symbol" panose="05050102010706020507" pitchFamily="18" charset="2"/>
              </a:rPr>
              <a:t>Q</a:t>
            </a:r>
            <a:r>
              <a:rPr lang="en-US" altLang="en-US" sz="2000" dirty="0" smtClean="0">
                <a:solidFill>
                  <a:schemeClr val="bg1"/>
                </a:solidFill>
                <a:latin typeface="Symbol" panose="05050102010706020507" pitchFamily="18" charset="2"/>
              </a:rPr>
              <a:t> </a:t>
            </a:r>
            <a:r>
              <a:rPr lang="en-US" altLang="en-US" sz="2000" dirty="0" smtClean="0">
                <a:solidFill>
                  <a:schemeClr val="bg1"/>
                </a:solidFill>
                <a:latin typeface="+mj-lt"/>
              </a:rPr>
              <a:t>(n</a:t>
            </a:r>
            <a:r>
              <a:rPr lang="en-US" altLang="en-US" sz="2000" baseline="30000" dirty="0" smtClean="0">
                <a:solidFill>
                  <a:schemeClr val="bg1"/>
                </a:solidFill>
                <a:latin typeface="+mj-lt"/>
              </a:rPr>
              <a:t>2</a:t>
            </a:r>
            <a:r>
              <a:rPr lang="en-US" altLang="en-US" sz="2000" dirty="0" smtClean="0">
                <a:solidFill>
                  <a:schemeClr val="bg1"/>
                </a:solidFill>
                <a:latin typeface="+mj-lt"/>
              </a:rPr>
              <a:t>): </a:t>
            </a:r>
          </a:p>
          <a:p>
            <a:pPr marL="800100" lvl="1" indent="-342900" defTabSz="914400" fontAlgn="base">
              <a:lnSpc>
                <a:spcPct val="180000"/>
              </a:lnSpc>
              <a:spcBef>
                <a:spcPct val="20000"/>
              </a:spcBef>
              <a:spcAft>
                <a:spcPct val="0"/>
              </a:spcAft>
              <a:buFont typeface="Arial" panose="020B0604020202020204" pitchFamily="34" charset="0"/>
              <a:buChar char="•"/>
            </a:pPr>
            <a:r>
              <a:rPr lang="en-US" altLang="en-US" sz="2000" dirty="0">
                <a:solidFill>
                  <a:srgbClr val="000000"/>
                </a:solidFill>
                <a:latin typeface="+mj-lt"/>
                <a:ea typeface="Ebrima" panose="02000000000000000000" pitchFamily="2" charset="0"/>
                <a:cs typeface="Ebrima" panose="02000000000000000000" pitchFamily="2" charset="0"/>
              </a:rPr>
              <a:t>c</a:t>
            </a:r>
            <a:r>
              <a:rPr lang="en-US" altLang="en-US" sz="2000" baseline="-25000" dirty="0" smtClean="0">
                <a:solidFill>
                  <a:srgbClr val="000000"/>
                </a:solidFill>
                <a:latin typeface="+mj-lt"/>
                <a:ea typeface="Ebrima" panose="02000000000000000000" pitchFamily="2" charset="0"/>
                <a:cs typeface="Ebrima" panose="02000000000000000000" pitchFamily="2" charset="0"/>
              </a:rPr>
              <a:t>1</a:t>
            </a:r>
            <a:r>
              <a:rPr lang="en-US" altLang="en-US" sz="2000" dirty="0" smtClean="0">
                <a:solidFill>
                  <a:srgbClr val="000000"/>
                </a:solidFill>
                <a:latin typeface="+mj-lt"/>
                <a:ea typeface="Ebrima" panose="02000000000000000000" pitchFamily="2" charset="0"/>
                <a:cs typeface="Ebrima" panose="02000000000000000000" pitchFamily="2" charset="0"/>
              </a:rPr>
              <a:t>*n</a:t>
            </a:r>
            <a:r>
              <a:rPr lang="en-US" altLang="en-US" sz="2000" baseline="30000" dirty="0" smtClean="0">
                <a:solidFill>
                  <a:srgbClr val="000000"/>
                </a:solidFill>
                <a:latin typeface="+mj-lt"/>
                <a:ea typeface="Ebrima" panose="02000000000000000000" pitchFamily="2" charset="0"/>
                <a:cs typeface="Ebrima" panose="02000000000000000000" pitchFamily="2" charset="0"/>
              </a:rPr>
              <a:t>2</a:t>
            </a:r>
            <a:r>
              <a:rPr lang="en-US" altLang="en-US" sz="2000" dirty="0" smtClean="0">
                <a:solidFill>
                  <a:srgbClr val="000000"/>
                </a:solidFill>
                <a:latin typeface="+mj-lt"/>
                <a:ea typeface="Ebrima" panose="02000000000000000000" pitchFamily="2" charset="0"/>
                <a:cs typeface="Ebrima" panose="02000000000000000000" pitchFamily="2" charset="0"/>
              </a:rPr>
              <a:t> </a:t>
            </a: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 </a:t>
            </a:r>
            <a:r>
              <a:rPr lang="en-US" altLang="en-US" sz="2000" dirty="0">
                <a:solidFill>
                  <a:schemeClr val="bg1"/>
                </a:solidFill>
              </a:rPr>
              <a:t>6n</a:t>
            </a:r>
            <a:r>
              <a:rPr lang="en-US" altLang="en-US" sz="2000" baseline="30000" dirty="0">
                <a:solidFill>
                  <a:schemeClr val="bg1"/>
                </a:solidFill>
              </a:rPr>
              <a:t>3 </a:t>
            </a: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 c</a:t>
            </a:r>
            <a:r>
              <a:rPr lang="en-US" altLang="en-US" sz="2000" baseline="-25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2</a:t>
            </a:r>
            <a:r>
              <a:rPr lang="en-US" altLang="en-US" sz="2000" dirty="0">
                <a:solidFill>
                  <a:srgbClr val="000000"/>
                </a:solidFill>
                <a:latin typeface="+mj-lt"/>
                <a:ea typeface="Ebrima" panose="02000000000000000000" pitchFamily="2" charset="0"/>
                <a:cs typeface="Ebrima" panose="02000000000000000000" pitchFamily="2" charset="0"/>
                <a:sym typeface="Symbol" panose="05050102010706020507" pitchFamily="18" charset="2"/>
              </a:rPr>
              <a:t>*</a:t>
            </a: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n</a:t>
            </a:r>
            <a:r>
              <a:rPr lang="en-US" altLang="en-US" sz="2000" baseline="30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2  </a:t>
            </a:r>
          </a:p>
          <a:p>
            <a:pPr marL="800100" lvl="1" indent="-342900" defTabSz="914400" fontAlgn="base">
              <a:lnSpc>
                <a:spcPct val="180000"/>
              </a:lnSpc>
              <a:spcBef>
                <a:spcPct val="20000"/>
              </a:spcBef>
              <a:spcAft>
                <a:spcPct val="0"/>
              </a:spcAft>
              <a:buFont typeface="Arial" panose="020B0604020202020204" pitchFamily="34" charset="0"/>
              <a:buChar char="•"/>
            </a:pP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only </a:t>
            </a:r>
            <a:r>
              <a:rPr lang="en-US" altLang="en-US" sz="2000" dirty="0">
                <a:solidFill>
                  <a:srgbClr val="000000"/>
                </a:solidFill>
                <a:latin typeface="+mj-lt"/>
                <a:ea typeface="Ebrima" panose="02000000000000000000" pitchFamily="2" charset="0"/>
                <a:cs typeface="Ebrima" panose="02000000000000000000" pitchFamily="2" charset="0"/>
                <a:sym typeface="Symbol" panose="05050102010706020507" pitchFamily="18" charset="2"/>
              </a:rPr>
              <a:t>holds for: n ≤ </a:t>
            </a: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c</a:t>
            </a:r>
            <a:r>
              <a:rPr lang="en-US" altLang="en-US" sz="2000" baseline="-25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2</a:t>
            </a: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a:t>
            </a:r>
            <a:r>
              <a:rPr lang="en-US" altLang="en-US" sz="2000" dirty="0">
                <a:solidFill>
                  <a:srgbClr val="000000"/>
                </a:solidFill>
                <a:latin typeface="+mj-lt"/>
                <a:ea typeface="Ebrima" panose="02000000000000000000" pitchFamily="2" charset="0"/>
                <a:cs typeface="Ebrima" panose="02000000000000000000" pitchFamily="2" charset="0"/>
                <a:sym typeface="Symbol" panose="05050102010706020507" pitchFamily="18" charset="2"/>
              </a:rPr>
              <a:t>6</a:t>
            </a:r>
          </a:p>
          <a:p>
            <a:pPr marL="742950" lvl="1" indent="-285750" defTabSz="914400" fontAlgn="base">
              <a:lnSpc>
                <a:spcPct val="180000"/>
              </a:lnSpc>
              <a:spcBef>
                <a:spcPct val="20000"/>
              </a:spcBef>
              <a:spcAft>
                <a:spcPct val="0"/>
              </a:spcAft>
              <a:buFontTx/>
              <a:buChar char="–"/>
            </a:pPr>
            <a:endParaRPr lang="en-US" altLang="en-US" sz="2000" baseline="30000" dirty="0" smtClean="0">
              <a:solidFill>
                <a:srgbClr val="000000"/>
              </a:solidFill>
              <a:latin typeface="Arial"/>
              <a:sym typeface="Symbol" panose="05050102010706020507" pitchFamily="18" charset="2"/>
            </a:endParaRPr>
          </a:p>
          <a:p>
            <a:pPr marL="342900" lvl="0" indent="-342900" defTabSz="914400" fontAlgn="base">
              <a:spcBef>
                <a:spcPct val="0"/>
              </a:spcBef>
              <a:spcAft>
                <a:spcPct val="0"/>
              </a:spcAft>
              <a:buFont typeface="Arial" panose="020B0604020202020204" pitchFamily="34" charset="0"/>
              <a:buChar char="•"/>
            </a:pPr>
            <a:r>
              <a:rPr lang="en-US" altLang="en-US" sz="2000" dirty="0">
                <a:solidFill>
                  <a:schemeClr val="bg1"/>
                </a:solidFill>
              </a:rPr>
              <a:t>Show that </a:t>
            </a:r>
            <a:r>
              <a:rPr lang="en-US" altLang="en-US" sz="2000" dirty="0" smtClean="0">
                <a:solidFill>
                  <a:schemeClr val="bg1"/>
                </a:solidFill>
              </a:rPr>
              <a:t>n </a:t>
            </a:r>
            <a:r>
              <a:rPr lang="en-US" altLang="en-US" sz="2000" dirty="0">
                <a:solidFill>
                  <a:schemeClr val="bg1"/>
                </a:solidFill>
              </a:rPr>
              <a:t>≠ </a:t>
            </a:r>
            <a:r>
              <a:rPr lang="en-US" altLang="en-US" sz="2000" dirty="0">
                <a:solidFill>
                  <a:schemeClr val="bg1"/>
                </a:solidFill>
                <a:latin typeface="Symbol" panose="05050102010706020507" pitchFamily="18" charset="2"/>
              </a:rPr>
              <a:t>Q </a:t>
            </a:r>
            <a:r>
              <a:rPr lang="en-US" altLang="en-US" sz="2000" dirty="0" smtClean="0">
                <a:solidFill>
                  <a:schemeClr val="bg1"/>
                </a:solidFill>
              </a:rPr>
              <a:t>(</a:t>
            </a:r>
            <a:r>
              <a:rPr lang="en-US" altLang="en-US" sz="2000" dirty="0" err="1" smtClean="0">
                <a:solidFill>
                  <a:schemeClr val="bg1"/>
                </a:solidFill>
              </a:rPr>
              <a:t>logn</a:t>
            </a:r>
            <a:r>
              <a:rPr lang="en-US" altLang="en-US" sz="2000" dirty="0" smtClean="0">
                <a:solidFill>
                  <a:schemeClr val="bg1"/>
                </a:solidFill>
              </a:rPr>
              <a:t>): </a:t>
            </a:r>
            <a:endParaRPr lang="en-US" altLang="en-US" sz="2000" dirty="0">
              <a:solidFill>
                <a:schemeClr val="bg1"/>
              </a:solidFill>
            </a:endParaRPr>
          </a:p>
          <a:p>
            <a:pPr marL="800100" lvl="1" indent="-342900" defTabSz="914400" fontAlgn="base">
              <a:lnSpc>
                <a:spcPct val="180000"/>
              </a:lnSpc>
              <a:spcBef>
                <a:spcPct val="20000"/>
              </a:spcBef>
              <a:spcAft>
                <a:spcPct val="0"/>
              </a:spcAft>
              <a:buFont typeface="Arial" panose="020B0604020202020204" pitchFamily="34" charset="0"/>
              <a:buChar char="•"/>
            </a:pPr>
            <a:r>
              <a:rPr lang="en-US" altLang="en-US" sz="2000" dirty="0" smtClean="0">
                <a:solidFill>
                  <a:srgbClr val="000000"/>
                </a:solidFill>
                <a:ea typeface="Ebrima" panose="02000000000000000000" pitchFamily="2" charset="0"/>
                <a:cs typeface="Ebrima" panose="02000000000000000000" pitchFamily="2" charset="0"/>
              </a:rPr>
              <a:t>c</a:t>
            </a:r>
            <a:r>
              <a:rPr lang="en-US" altLang="en-US" sz="2000" baseline="-25000" dirty="0" smtClean="0">
                <a:solidFill>
                  <a:srgbClr val="000000"/>
                </a:solidFill>
                <a:ea typeface="Ebrima" panose="02000000000000000000" pitchFamily="2" charset="0"/>
                <a:cs typeface="Ebrima" panose="02000000000000000000" pitchFamily="2" charset="0"/>
              </a:rPr>
              <a:t>1</a:t>
            </a:r>
            <a:r>
              <a:rPr lang="en-US" altLang="en-US" sz="2000" dirty="0" smtClean="0">
                <a:solidFill>
                  <a:srgbClr val="000000"/>
                </a:solidFill>
                <a:ea typeface="Ebrima" panose="02000000000000000000" pitchFamily="2" charset="0"/>
                <a:cs typeface="Ebrima" panose="02000000000000000000" pitchFamily="2" charset="0"/>
              </a:rPr>
              <a:t>*</a:t>
            </a:r>
            <a:r>
              <a:rPr lang="en-US" altLang="en-US" sz="2000" dirty="0" err="1" smtClean="0">
                <a:solidFill>
                  <a:srgbClr val="000000"/>
                </a:solidFill>
                <a:ea typeface="Ebrima" panose="02000000000000000000" pitchFamily="2" charset="0"/>
                <a:cs typeface="Ebrima" panose="02000000000000000000" pitchFamily="2" charset="0"/>
              </a:rPr>
              <a:t>logn</a:t>
            </a:r>
            <a:r>
              <a:rPr lang="en-US" altLang="en-US" sz="2000" dirty="0" smtClean="0">
                <a:solidFill>
                  <a:srgbClr val="000000"/>
                </a:solidFill>
                <a:ea typeface="Ebrima" panose="02000000000000000000" pitchFamily="2" charset="0"/>
                <a:cs typeface="Ebrima" panose="02000000000000000000" pitchFamily="2" charset="0"/>
              </a:rPr>
              <a:t> </a:t>
            </a:r>
            <a:r>
              <a:rPr lang="en-US" altLang="en-US" sz="2000" dirty="0">
                <a:solidFill>
                  <a:srgbClr val="000000"/>
                </a:solidFill>
                <a:ea typeface="Ebrima" panose="02000000000000000000" pitchFamily="2" charset="0"/>
                <a:cs typeface="Ebrima" panose="02000000000000000000" pitchFamily="2" charset="0"/>
                <a:sym typeface="Symbol" panose="05050102010706020507" pitchFamily="18" charset="2"/>
              </a:rPr>
              <a:t>≤ </a:t>
            </a:r>
            <a:r>
              <a:rPr lang="en-US" altLang="en-US" sz="2000" dirty="0" smtClean="0">
                <a:solidFill>
                  <a:schemeClr val="bg1"/>
                </a:solidFill>
              </a:rPr>
              <a:t>n</a:t>
            </a:r>
            <a:r>
              <a:rPr lang="en-US" altLang="en-US" sz="2000" baseline="30000" dirty="0" smtClean="0">
                <a:solidFill>
                  <a:schemeClr val="bg1"/>
                </a:solidFill>
              </a:rPr>
              <a:t> </a:t>
            </a:r>
            <a:r>
              <a:rPr lang="en-US" altLang="en-US" sz="2000" dirty="0">
                <a:solidFill>
                  <a:srgbClr val="000000"/>
                </a:solidFill>
                <a:ea typeface="Ebrima" panose="02000000000000000000" pitchFamily="2" charset="0"/>
                <a:cs typeface="Ebrima" panose="02000000000000000000" pitchFamily="2" charset="0"/>
                <a:sym typeface="Symbol" panose="05050102010706020507" pitchFamily="18" charset="2"/>
              </a:rPr>
              <a:t>≤ </a:t>
            </a:r>
            <a:r>
              <a:rPr lang="en-US" altLang="en-US" sz="2000" dirty="0" smtClean="0">
                <a:solidFill>
                  <a:srgbClr val="000000"/>
                </a:solidFill>
                <a:ea typeface="Ebrima" panose="02000000000000000000" pitchFamily="2" charset="0"/>
                <a:cs typeface="Ebrima" panose="02000000000000000000" pitchFamily="2" charset="0"/>
                <a:sym typeface="Symbol" panose="05050102010706020507" pitchFamily="18" charset="2"/>
              </a:rPr>
              <a:t>c</a:t>
            </a:r>
            <a:r>
              <a:rPr lang="en-US" altLang="en-US" sz="2000" baseline="-25000" dirty="0" smtClean="0">
                <a:solidFill>
                  <a:srgbClr val="000000"/>
                </a:solidFill>
                <a:ea typeface="Ebrima" panose="02000000000000000000" pitchFamily="2" charset="0"/>
                <a:cs typeface="Ebrima" panose="02000000000000000000" pitchFamily="2" charset="0"/>
                <a:sym typeface="Symbol" panose="05050102010706020507" pitchFamily="18" charset="2"/>
              </a:rPr>
              <a:t>2</a:t>
            </a:r>
            <a:r>
              <a:rPr lang="en-US" altLang="en-US" sz="2000" dirty="0" smtClean="0">
                <a:solidFill>
                  <a:srgbClr val="000000"/>
                </a:solidFill>
                <a:ea typeface="Ebrima" panose="02000000000000000000" pitchFamily="2" charset="0"/>
                <a:cs typeface="Ebrima" panose="02000000000000000000" pitchFamily="2" charset="0"/>
                <a:sym typeface="Symbol" panose="05050102010706020507" pitchFamily="18" charset="2"/>
              </a:rPr>
              <a:t>*</a:t>
            </a:r>
            <a:r>
              <a:rPr lang="en-US" altLang="en-US" sz="2000" dirty="0" err="1" smtClean="0">
                <a:solidFill>
                  <a:srgbClr val="000000"/>
                </a:solidFill>
                <a:ea typeface="Ebrima" panose="02000000000000000000" pitchFamily="2" charset="0"/>
                <a:cs typeface="Ebrima" panose="02000000000000000000" pitchFamily="2" charset="0"/>
                <a:sym typeface="Symbol" panose="05050102010706020507" pitchFamily="18" charset="2"/>
              </a:rPr>
              <a:t>logn</a:t>
            </a:r>
            <a:endParaRPr lang="en-US" altLang="en-US" sz="2000" baseline="30000" dirty="0">
              <a:solidFill>
                <a:srgbClr val="000000"/>
              </a:solidFill>
              <a:ea typeface="Ebrima" panose="02000000000000000000" pitchFamily="2" charset="0"/>
              <a:cs typeface="Ebrima" panose="02000000000000000000" pitchFamily="2" charset="0"/>
              <a:sym typeface="Symbol" panose="05050102010706020507" pitchFamily="18" charset="2"/>
            </a:endParaRPr>
          </a:p>
          <a:p>
            <a:pPr marL="800100" lvl="1" indent="-342900" defTabSz="914400" fontAlgn="base">
              <a:lnSpc>
                <a:spcPct val="180000"/>
              </a:lnSpc>
              <a:spcBef>
                <a:spcPct val="20000"/>
              </a:spcBef>
              <a:spcAft>
                <a:spcPct val="0"/>
              </a:spcAft>
              <a:buFont typeface="Arial" panose="020B0604020202020204" pitchFamily="34" charset="0"/>
              <a:buChar char="•"/>
            </a:pPr>
            <a:r>
              <a:rPr lang="en-US" altLang="en-US" sz="2000" dirty="0">
                <a:solidFill>
                  <a:srgbClr val="000000"/>
                </a:solidFill>
                <a:ea typeface="Ebrima" panose="02000000000000000000" pitchFamily="2" charset="0"/>
                <a:cs typeface="Ebrima" panose="02000000000000000000" pitchFamily="2" charset="0"/>
                <a:sym typeface="Symbol" panose="05050102010706020507" pitchFamily="18" charset="2"/>
              </a:rPr>
              <a:t>only holds for: </a:t>
            </a:r>
            <a:r>
              <a:rPr lang="en-US" altLang="en-US" sz="2000" dirty="0" smtClean="0">
                <a:solidFill>
                  <a:srgbClr val="000000"/>
                </a:solidFill>
                <a:ea typeface="Ebrima" panose="02000000000000000000" pitchFamily="2" charset="0"/>
                <a:cs typeface="Ebrima" panose="02000000000000000000" pitchFamily="2" charset="0"/>
                <a:sym typeface="Symbol" panose="05050102010706020507" pitchFamily="18" charset="2"/>
              </a:rPr>
              <a:t>c</a:t>
            </a:r>
            <a:r>
              <a:rPr lang="en-US" altLang="en-US" sz="2000" baseline="-25000" dirty="0" smtClean="0">
                <a:solidFill>
                  <a:srgbClr val="000000"/>
                </a:solidFill>
                <a:ea typeface="Ebrima" panose="02000000000000000000" pitchFamily="2" charset="0"/>
                <a:cs typeface="Ebrima" panose="02000000000000000000" pitchFamily="2" charset="0"/>
                <a:sym typeface="Symbol" panose="05050102010706020507" pitchFamily="18" charset="2"/>
              </a:rPr>
              <a:t>2</a:t>
            </a:r>
            <a:r>
              <a:rPr lang="en-US" altLang="en-US" sz="2000" dirty="0" smtClean="0">
                <a:solidFill>
                  <a:srgbClr val="000000"/>
                </a:solidFill>
                <a:ea typeface="Ebrima" panose="02000000000000000000" pitchFamily="2" charset="0"/>
                <a:cs typeface="Ebrima" panose="02000000000000000000" pitchFamily="2" charset="0"/>
                <a:sym typeface="Symbol" panose="05050102010706020507" pitchFamily="18" charset="2"/>
              </a:rPr>
              <a:t> </a:t>
            </a:r>
            <a:r>
              <a:rPr lang="en-US" altLang="en-US" sz="2000" dirty="0">
                <a:solidFill>
                  <a:srgbClr val="000000"/>
                </a:solidFill>
                <a:ea typeface="Ebrima" panose="02000000000000000000" pitchFamily="2" charset="0"/>
                <a:cs typeface="Ebrima" panose="02000000000000000000" pitchFamily="2" charset="0"/>
                <a:sym typeface="Symbol" panose="05050102010706020507" pitchFamily="18" charset="2"/>
              </a:rPr>
              <a:t>≥</a:t>
            </a:r>
            <a:r>
              <a:rPr lang="en-US" altLang="en-US" sz="2000" dirty="0" smtClean="0">
                <a:solidFill>
                  <a:srgbClr val="000000"/>
                </a:solidFill>
                <a:ea typeface="Ebrima" panose="02000000000000000000" pitchFamily="2" charset="0"/>
                <a:cs typeface="Ebrima" panose="02000000000000000000" pitchFamily="2" charset="0"/>
                <a:sym typeface="Symbol" panose="05050102010706020507" pitchFamily="18" charset="2"/>
              </a:rPr>
              <a:t> n/</a:t>
            </a:r>
            <a:r>
              <a:rPr lang="en-US" altLang="en-US" sz="2000" dirty="0" err="1" smtClean="0">
                <a:solidFill>
                  <a:srgbClr val="000000"/>
                </a:solidFill>
                <a:ea typeface="Ebrima" panose="02000000000000000000" pitchFamily="2" charset="0"/>
                <a:cs typeface="Ebrima" panose="02000000000000000000" pitchFamily="2" charset="0"/>
                <a:sym typeface="Symbol" panose="05050102010706020507" pitchFamily="18" charset="2"/>
              </a:rPr>
              <a:t>logn</a:t>
            </a:r>
            <a:endParaRPr lang="en-US" altLang="en-US" sz="2000" dirty="0">
              <a:solidFill>
                <a:srgbClr val="000000"/>
              </a:solidFill>
              <a:ea typeface="Ebrima" panose="02000000000000000000" pitchFamily="2" charset="0"/>
              <a:cs typeface="Ebrima" panose="02000000000000000000" pitchFamily="2" charset="0"/>
              <a:sym typeface="Symbol" panose="05050102010706020507" pitchFamily="18" charset="2"/>
            </a:endParaRPr>
          </a:p>
          <a:p>
            <a:pPr marL="742950" lvl="1" indent="-285750" defTabSz="914400" fontAlgn="base">
              <a:lnSpc>
                <a:spcPct val="180000"/>
              </a:lnSpc>
              <a:spcBef>
                <a:spcPct val="20000"/>
              </a:spcBef>
              <a:spcAft>
                <a:spcPct val="0"/>
              </a:spcAft>
              <a:buFontTx/>
              <a:buChar char="–"/>
            </a:pPr>
            <a:endParaRPr lang="en-US" altLang="en-US" sz="2000" baseline="30000" dirty="0" smtClean="0">
              <a:solidFill>
                <a:srgbClr val="000000"/>
              </a:solidFill>
              <a:latin typeface="Arial"/>
              <a:sym typeface="Symbol" panose="05050102010706020507" pitchFamily="18" charset="2"/>
            </a:endParaRPr>
          </a:p>
          <a:p>
            <a:pPr marL="800100" lvl="1" indent="-342900" defTabSz="914400" fontAlgn="base">
              <a:spcBef>
                <a:spcPct val="0"/>
              </a:spcBef>
              <a:spcAft>
                <a:spcPct val="0"/>
              </a:spcAft>
              <a:buFont typeface="Arial" panose="020B0604020202020204" pitchFamily="34" charset="0"/>
              <a:buChar char="•"/>
            </a:pPr>
            <a:endParaRPr lang="en-US" altLang="en-US" sz="2000" dirty="0" smtClean="0">
              <a:solidFill>
                <a:schemeClr val="bg1"/>
              </a:solidFill>
              <a:latin typeface="+mj-lt"/>
            </a:endParaRPr>
          </a:p>
        </p:txBody>
      </p:sp>
    </p:spTree>
    <p:extLst>
      <p:ext uri="{BB962C8B-B14F-4D97-AF65-F5344CB8AC3E}">
        <p14:creationId xmlns:p14="http://schemas.microsoft.com/office/powerpoint/2010/main" val="1617777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12</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927460" y="705391"/>
                <a:ext cx="10371908" cy="5012526"/>
              </a:xfrm>
              <a:prstGeom prst="rect">
                <a:avLst/>
              </a:prstGeom>
              <a:noFill/>
            </p:spPr>
            <p:txBody>
              <a:bodyPr wrap="square" rtlCol="0">
                <a:spAutoFit/>
              </a:bodyPr>
              <a:lstStyle/>
              <a:p>
                <a:pPr algn="ctr"/>
                <a:r>
                  <a:rPr lang="en-US" sz="2800" dirty="0" smtClean="0">
                    <a:solidFill>
                      <a:schemeClr val="bg1"/>
                    </a:solidFill>
                  </a:rPr>
                  <a:t>Asymptotic Notation- Little oh &amp; Little omega</a:t>
                </a:r>
              </a:p>
              <a:p>
                <a:pPr algn="ctr"/>
                <a:endParaRPr lang="en-US" sz="2800" dirty="0">
                  <a:solidFill>
                    <a:schemeClr val="bg1"/>
                  </a:solidFill>
                </a:endParaRPr>
              </a:p>
              <a:p>
                <a:pPr algn="just" defTabSz="914400" fontAlgn="base">
                  <a:spcBef>
                    <a:spcPct val="0"/>
                  </a:spcBef>
                  <a:spcAft>
                    <a:spcPct val="0"/>
                  </a:spcAft>
                </a:pPr>
                <a:r>
                  <a:rPr lang="en-US" altLang="en-US" sz="2000" dirty="0">
                    <a:solidFill>
                      <a:srgbClr val="010000"/>
                    </a:solidFill>
                  </a:rPr>
                  <a:t>A function f(n) will be related to function g(n) through </a:t>
                </a:r>
                <a:r>
                  <a:rPr lang="en-US" altLang="en-US" sz="2000" b="1" dirty="0" smtClean="0">
                    <a:solidFill>
                      <a:srgbClr val="010000"/>
                    </a:solidFill>
                  </a:rPr>
                  <a:t>little oh</a:t>
                </a:r>
                <a:r>
                  <a:rPr lang="en-US" altLang="en-US" sz="2000" dirty="0" smtClean="0">
                    <a:solidFill>
                      <a:srgbClr val="010000"/>
                    </a:solidFill>
                  </a:rPr>
                  <a:t> </a:t>
                </a:r>
                <a:r>
                  <a:rPr lang="en-US" altLang="en-US" sz="2000" dirty="0">
                    <a:solidFill>
                      <a:srgbClr val="010000"/>
                    </a:solidFill>
                  </a:rPr>
                  <a:t>i.e. f(n)= </a:t>
                </a:r>
                <a:r>
                  <a:rPr lang="en-US" altLang="en-US" sz="2000" dirty="0">
                    <a:solidFill>
                      <a:schemeClr val="bg1"/>
                    </a:solidFill>
                    <a:latin typeface="Symbol" panose="05050102010706020507" pitchFamily="18" charset="2"/>
                  </a:rPr>
                  <a:t>o</a:t>
                </a:r>
                <a:r>
                  <a:rPr lang="en-US" altLang="en-US" sz="2000" dirty="0" smtClean="0">
                    <a:solidFill>
                      <a:schemeClr val="bg1"/>
                    </a:solidFill>
                  </a:rPr>
                  <a:t>(g(n</a:t>
                </a:r>
                <a:r>
                  <a:rPr lang="en-US" altLang="en-US" sz="2000" dirty="0">
                    <a:solidFill>
                      <a:schemeClr val="bg1"/>
                    </a:solidFill>
                  </a:rPr>
                  <a:t>)) </a:t>
                </a:r>
                <a:endParaRPr lang="en-US" altLang="en-US" sz="2000" dirty="0" smtClean="0">
                  <a:solidFill>
                    <a:schemeClr val="bg1"/>
                  </a:solidFill>
                </a:endParaRPr>
              </a:p>
              <a:p>
                <a:pPr algn="just" defTabSz="914400" fontAlgn="base">
                  <a:spcBef>
                    <a:spcPct val="0"/>
                  </a:spcBef>
                  <a:spcAft>
                    <a:spcPct val="0"/>
                  </a:spcAft>
                </a:pPr>
                <a:endParaRPr lang="en-US" altLang="en-US" sz="2000" dirty="0" smtClean="0">
                  <a:solidFill>
                    <a:schemeClr val="bg1"/>
                  </a:solidFill>
                </a:endParaRPr>
              </a:p>
              <a:p>
                <a:pPr algn="just" defTabSz="914400" fontAlgn="base">
                  <a:spcBef>
                    <a:spcPct val="0"/>
                  </a:spcBef>
                  <a:spcAft>
                    <a:spcPct val="0"/>
                  </a:spcAft>
                </a:pPr>
                <a:r>
                  <a:rPr lang="en-US" altLang="en-US" sz="2000" dirty="0" smtClean="0">
                    <a:solidFill>
                      <a:schemeClr val="bg1"/>
                    </a:solidFill>
                  </a:rPr>
                  <a:t>when </a:t>
                </a:r>
                <a14:m>
                  <m:oMath xmlns:m="http://schemas.openxmlformats.org/officeDocument/2006/math">
                    <m:func>
                      <m:funcPr>
                        <m:ctrlPr>
                          <a:rPr lang="en-US" altLang="en-US" sz="2000" i="1" smtClean="0">
                            <a:solidFill>
                              <a:schemeClr val="bg1"/>
                            </a:solidFill>
                            <a:latin typeface="Cambria Math" panose="02040503050406030204" pitchFamily="18" charset="0"/>
                          </a:rPr>
                        </m:ctrlPr>
                      </m:funcPr>
                      <m:fName>
                        <m:limLow>
                          <m:limLowPr>
                            <m:ctrlPr>
                              <a:rPr lang="en-US" altLang="en-US" sz="2000" i="1" smtClean="0">
                                <a:solidFill>
                                  <a:schemeClr val="bg1"/>
                                </a:solidFill>
                                <a:latin typeface="Cambria Math" panose="02040503050406030204" pitchFamily="18" charset="0"/>
                              </a:rPr>
                            </m:ctrlPr>
                          </m:limLowPr>
                          <m:e>
                            <m:r>
                              <m:rPr>
                                <m:sty m:val="p"/>
                              </m:rPr>
                              <a:rPr lang="en-US" altLang="en-US" sz="2000" i="0" smtClean="0">
                                <a:solidFill>
                                  <a:schemeClr val="bg1"/>
                                </a:solidFill>
                                <a:latin typeface="Cambria Math" panose="02040503050406030204" pitchFamily="18" charset="0"/>
                              </a:rPr>
                              <m:t>lim</m:t>
                            </m:r>
                          </m:e>
                          <m:lim>
                            <m:r>
                              <a:rPr lang="en-US" altLang="en-US" sz="2000" b="0" i="1" smtClean="0">
                                <a:solidFill>
                                  <a:schemeClr val="bg1"/>
                                </a:solidFill>
                                <a:latin typeface="Cambria Math" panose="02040503050406030204" pitchFamily="18" charset="0"/>
                              </a:rPr>
                              <m:t>𝑛</m:t>
                            </m:r>
                            <m:r>
                              <a:rPr lang="en-US" altLang="en-US" sz="2000" b="0" i="1" smtClean="0">
                                <a:solidFill>
                                  <a:schemeClr val="bg1"/>
                                </a:solidFill>
                                <a:latin typeface="Cambria Math" panose="02040503050406030204" pitchFamily="18" charset="0"/>
                              </a:rPr>
                              <m:t>→∞</m:t>
                            </m:r>
                          </m:lim>
                        </m:limLow>
                      </m:fName>
                      <m:e>
                        <m:f>
                          <m:fPr>
                            <m:ctrlPr>
                              <a:rPr lang="en-US" altLang="en-US" sz="2000" i="1" smtClean="0">
                                <a:solidFill>
                                  <a:schemeClr val="bg1"/>
                                </a:solidFill>
                                <a:latin typeface="Cambria Math" panose="02040503050406030204" pitchFamily="18" charset="0"/>
                              </a:rPr>
                            </m:ctrlPr>
                          </m:fPr>
                          <m:num>
                            <m:r>
                              <a:rPr lang="en-US" altLang="en-US" sz="2000" b="0" i="1" smtClean="0">
                                <a:solidFill>
                                  <a:schemeClr val="bg1"/>
                                </a:solidFill>
                                <a:latin typeface="Cambria Math" panose="02040503050406030204" pitchFamily="18" charset="0"/>
                              </a:rPr>
                              <m:t>𝑓</m:t>
                            </m:r>
                            <m:r>
                              <a:rPr lang="en-US" altLang="en-US" sz="2000" b="0" i="1" smtClean="0">
                                <a:solidFill>
                                  <a:schemeClr val="bg1"/>
                                </a:solidFill>
                                <a:latin typeface="Cambria Math" panose="02040503050406030204" pitchFamily="18" charset="0"/>
                              </a:rPr>
                              <m:t>(</m:t>
                            </m:r>
                            <m:r>
                              <a:rPr lang="en-US" altLang="en-US" sz="2000" b="0" i="1" smtClean="0">
                                <a:solidFill>
                                  <a:schemeClr val="bg1"/>
                                </a:solidFill>
                                <a:latin typeface="Cambria Math" panose="02040503050406030204" pitchFamily="18" charset="0"/>
                              </a:rPr>
                              <m:t>𝑛</m:t>
                            </m:r>
                            <m:r>
                              <a:rPr lang="en-US" altLang="en-US" sz="2000" b="0" i="1" smtClean="0">
                                <a:solidFill>
                                  <a:schemeClr val="bg1"/>
                                </a:solidFill>
                                <a:latin typeface="Cambria Math" panose="02040503050406030204" pitchFamily="18" charset="0"/>
                              </a:rPr>
                              <m:t>)</m:t>
                            </m:r>
                          </m:num>
                          <m:den>
                            <m:r>
                              <a:rPr lang="en-US" altLang="en-US" sz="2000" b="0" i="1" smtClean="0">
                                <a:solidFill>
                                  <a:schemeClr val="bg1"/>
                                </a:solidFill>
                                <a:latin typeface="Cambria Math" panose="02040503050406030204" pitchFamily="18" charset="0"/>
                              </a:rPr>
                              <m:t>𝑔</m:t>
                            </m:r>
                            <m:r>
                              <a:rPr lang="en-US" altLang="en-US" sz="2000" b="0" i="1" smtClean="0">
                                <a:solidFill>
                                  <a:schemeClr val="bg1"/>
                                </a:solidFill>
                                <a:latin typeface="Cambria Math" panose="02040503050406030204" pitchFamily="18" charset="0"/>
                              </a:rPr>
                              <m:t>(</m:t>
                            </m:r>
                            <m:r>
                              <a:rPr lang="en-US" altLang="en-US" sz="2000" b="0" i="1" smtClean="0">
                                <a:solidFill>
                                  <a:schemeClr val="bg1"/>
                                </a:solidFill>
                                <a:latin typeface="Cambria Math" panose="02040503050406030204" pitchFamily="18" charset="0"/>
                              </a:rPr>
                              <m:t>𝑛</m:t>
                            </m:r>
                            <m:r>
                              <a:rPr lang="en-US" altLang="en-US" sz="2000" b="0" i="1" smtClean="0">
                                <a:solidFill>
                                  <a:schemeClr val="bg1"/>
                                </a:solidFill>
                                <a:latin typeface="Cambria Math" panose="02040503050406030204" pitchFamily="18" charset="0"/>
                              </a:rPr>
                              <m:t>)</m:t>
                            </m:r>
                          </m:den>
                        </m:f>
                      </m:e>
                    </m:func>
                  </m:oMath>
                </a14:m>
                <a:r>
                  <a:rPr lang="en-US" altLang="en-US" sz="2000" dirty="0" smtClean="0">
                    <a:solidFill>
                      <a:schemeClr val="bg1"/>
                    </a:solidFill>
                  </a:rPr>
                  <a:t> = 0</a:t>
                </a:r>
              </a:p>
              <a:p>
                <a:pPr algn="just" defTabSz="914400" fontAlgn="base">
                  <a:spcBef>
                    <a:spcPct val="0"/>
                  </a:spcBef>
                  <a:spcAft>
                    <a:spcPct val="0"/>
                  </a:spcAft>
                </a:pPr>
                <a:endParaRPr lang="en-US" altLang="en-US" sz="2000" dirty="0" smtClean="0">
                  <a:solidFill>
                    <a:schemeClr val="bg1"/>
                  </a:solidFill>
                </a:endParaRPr>
              </a:p>
              <a:p>
                <a:pPr algn="just" defTabSz="914400" fontAlgn="base">
                  <a:spcBef>
                    <a:spcPct val="0"/>
                  </a:spcBef>
                  <a:spcAft>
                    <a:spcPct val="0"/>
                  </a:spcAft>
                </a:pPr>
                <a:r>
                  <a:rPr lang="en-US" altLang="en-US" sz="2000" dirty="0" smtClean="0">
                    <a:solidFill>
                      <a:schemeClr val="bg1"/>
                    </a:solidFill>
                  </a:rPr>
                  <a:t>e.g. f(n)=2n and g(n)=n</a:t>
                </a:r>
                <a:r>
                  <a:rPr lang="en-US" altLang="en-US" sz="2000" baseline="30000" dirty="0" smtClean="0">
                    <a:solidFill>
                      <a:schemeClr val="bg1"/>
                    </a:solidFill>
                  </a:rPr>
                  <a:t>2</a:t>
                </a:r>
                <a:r>
                  <a:rPr lang="en-US" altLang="en-US" sz="2000" dirty="0" smtClean="0">
                    <a:solidFill>
                      <a:schemeClr val="bg1"/>
                    </a:solidFill>
                  </a:rPr>
                  <a:t> then f(n)=o(g(n))</a:t>
                </a:r>
              </a:p>
              <a:p>
                <a:pPr algn="just" defTabSz="914400" fontAlgn="base">
                  <a:spcBef>
                    <a:spcPct val="0"/>
                  </a:spcBef>
                  <a:spcAft>
                    <a:spcPct val="0"/>
                  </a:spcAft>
                </a:pPr>
                <a:endParaRPr lang="en-US" altLang="en-US" sz="2000" baseline="30000" dirty="0">
                  <a:solidFill>
                    <a:schemeClr val="bg1"/>
                  </a:solidFill>
                </a:endParaRPr>
              </a:p>
              <a:p>
                <a:pPr algn="just" defTabSz="914400" fontAlgn="base">
                  <a:spcBef>
                    <a:spcPct val="0"/>
                  </a:spcBef>
                  <a:spcAft>
                    <a:spcPct val="0"/>
                  </a:spcAft>
                </a:pPr>
                <a:endParaRPr lang="en-US" altLang="en-US" sz="2000" baseline="30000" dirty="0" smtClean="0">
                  <a:solidFill>
                    <a:schemeClr val="bg1"/>
                  </a:solidFill>
                </a:endParaRPr>
              </a:p>
              <a:p>
                <a:pPr algn="just" defTabSz="914400" fontAlgn="base">
                  <a:spcBef>
                    <a:spcPct val="0"/>
                  </a:spcBef>
                  <a:spcAft>
                    <a:spcPct val="0"/>
                  </a:spcAft>
                </a:pPr>
                <a:r>
                  <a:rPr lang="en-US" altLang="en-US" sz="2000" dirty="0">
                    <a:solidFill>
                      <a:srgbClr val="010000"/>
                    </a:solidFill>
                  </a:rPr>
                  <a:t>A function f(n) will be related to function g(n) through </a:t>
                </a:r>
                <a:r>
                  <a:rPr lang="en-US" altLang="en-US" sz="2000" b="1" dirty="0">
                    <a:solidFill>
                      <a:srgbClr val="010000"/>
                    </a:solidFill>
                  </a:rPr>
                  <a:t>little </a:t>
                </a:r>
                <a:r>
                  <a:rPr lang="en-US" altLang="en-US" sz="2000" b="1" dirty="0" smtClean="0">
                    <a:solidFill>
                      <a:srgbClr val="010000"/>
                    </a:solidFill>
                  </a:rPr>
                  <a:t>omega</a:t>
                </a:r>
                <a:r>
                  <a:rPr lang="en-US" altLang="en-US" sz="2000" dirty="0" smtClean="0">
                    <a:solidFill>
                      <a:srgbClr val="010000"/>
                    </a:solidFill>
                  </a:rPr>
                  <a:t> </a:t>
                </a:r>
                <a:r>
                  <a:rPr lang="en-US" altLang="en-US" sz="2000" dirty="0">
                    <a:solidFill>
                      <a:srgbClr val="010000"/>
                    </a:solidFill>
                  </a:rPr>
                  <a:t>i.e. f(n)= </a:t>
                </a:r>
                <a:r>
                  <a:rPr lang="en-US" altLang="en-US" sz="2000" dirty="0">
                    <a:solidFill>
                      <a:schemeClr val="bg1"/>
                    </a:solidFill>
                    <a:latin typeface="Symbol" panose="05050102010706020507" pitchFamily="18" charset="2"/>
                  </a:rPr>
                  <a:t>w</a:t>
                </a:r>
                <a:r>
                  <a:rPr lang="en-US" altLang="en-US" sz="2000" dirty="0" smtClean="0">
                    <a:solidFill>
                      <a:schemeClr val="bg1"/>
                    </a:solidFill>
                  </a:rPr>
                  <a:t>(g(n</a:t>
                </a:r>
                <a:r>
                  <a:rPr lang="en-US" altLang="en-US" sz="2000" dirty="0">
                    <a:solidFill>
                      <a:schemeClr val="bg1"/>
                    </a:solidFill>
                  </a:rPr>
                  <a:t>)) </a:t>
                </a:r>
              </a:p>
              <a:p>
                <a:pPr algn="just" defTabSz="914400" fontAlgn="base">
                  <a:spcBef>
                    <a:spcPct val="0"/>
                  </a:spcBef>
                  <a:spcAft>
                    <a:spcPct val="0"/>
                  </a:spcAft>
                </a:pPr>
                <a:endParaRPr lang="en-US" altLang="en-US" sz="2000" dirty="0">
                  <a:solidFill>
                    <a:schemeClr val="bg1"/>
                  </a:solidFill>
                </a:endParaRPr>
              </a:p>
              <a:p>
                <a:pPr algn="just" defTabSz="914400" fontAlgn="base">
                  <a:spcBef>
                    <a:spcPct val="0"/>
                  </a:spcBef>
                  <a:spcAft>
                    <a:spcPct val="0"/>
                  </a:spcAft>
                </a:pPr>
                <a:r>
                  <a:rPr lang="en-US" altLang="en-US" sz="2000" dirty="0">
                    <a:solidFill>
                      <a:schemeClr val="bg1"/>
                    </a:solidFill>
                  </a:rPr>
                  <a:t>when </a:t>
                </a:r>
                <a14:m>
                  <m:oMath xmlns:m="http://schemas.openxmlformats.org/officeDocument/2006/math">
                    <m:func>
                      <m:funcPr>
                        <m:ctrlPr>
                          <a:rPr lang="en-US" altLang="en-US" sz="2000" i="1">
                            <a:solidFill>
                              <a:schemeClr val="bg1"/>
                            </a:solidFill>
                            <a:latin typeface="Cambria Math" panose="02040503050406030204" pitchFamily="18" charset="0"/>
                          </a:rPr>
                        </m:ctrlPr>
                      </m:funcPr>
                      <m:fName>
                        <m:limLow>
                          <m:limLowPr>
                            <m:ctrlPr>
                              <a:rPr lang="en-US" altLang="en-US" sz="2000" i="1">
                                <a:solidFill>
                                  <a:schemeClr val="bg1"/>
                                </a:solidFill>
                                <a:latin typeface="Cambria Math" panose="02040503050406030204" pitchFamily="18" charset="0"/>
                              </a:rPr>
                            </m:ctrlPr>
                          </m:limLowPr>
                          <m:e>
                            <m:r>
                              <m:rPr>
                                <m:sty m:val="p"/>
                              </m:rPr>
                              <a:rPr lang="en-US" altLang="en-US" sz="2000">
                                <a:solidFill>
                                  <a:schemeClr val="bg1"/>
                                </a:solidFill>
                                <a:latin typeface="Cambria Math" panose="02040503050406030204" pitchFamily="18" charset="0"/>
                              </a:rPr>
                              <m:t>lim</m:t>
                            </m:r>
                          </m:e>
                          <m:lim>
                            <m:r>
                              <a:rPr lang="en-US" altLang="en-US" sz="2000" i="1">
                                <a:solidFill>
                                  <a:schemeClr val="bg1"/>
                                </a:solidFill>
                                <a:latin typeface="Cambria Math" panose="02040503050406030204" pitchFamily="18" charset="0"/>
                              </a:rPr>
                              <m:t>𝑛</m:t>
                            </m:r>
                            <m:r>
                              <a:rPr lang="en-US" altLang="en-US" sz="2000" i="1">
                                <a:solidFill>
                                  <a:schemeClr val="bg1"/>
                                </a:solidFill>
                                <a:latin typeface="Cambria Math" panose="02040503050406030204" pitchFamily="18" charset="0"/>
                              </a:rPr>
                              <m:t>→∞</m:t>
                            </m:r>
                          </m:lim>
                        </m:limLow>
                      </m:fName>
                      <m:e>
                        <m:f>
                          <m:fPr>
                            <m:ctrlPr>
                              <a:rPr lang="en-US" altLang="en-US" sz="2000" i="1">
                                <a:solidFill>
                                  <a:schemeClr val="bg1"/>
                                </a:solidFill>
                                <a:latin typeface="Cambria Math" panose="02040503050406030204" pitchFamily="18" charset="0"/>
                              </a:rPr>
                            </m:ctrlPr>
                          </m:fPr>
                          <m:num>
                            <m:r>
                              <a:rPr lang="en-US" altLang="en-US" sz="2000" i="1">
                                <a:solidFill>
                                  <a:schemeClr val="bg1"/>
                                </a:solidFill>
                                <a:latin typeface="Cambria Math" panose="02040503050406030204" pitchFamily="18" charset="0"/>
                              </a:rPr>
                              <m:t>𝑓</m:t>
                            </m:r>
                            <m:r>
                              <a:rPr lang="en-US" altLang="en-US" sz="2000" i="1">
                                <a:solidFill>
                                  <a:schemeClr val="bg1"/>
                                </a:solidFill>
                                <a:latin typeface="Cambria Math" panose="02040503050406030204" pitchFamily="18" charset="0"/>
                              </a:rPr>
                              <m:t>(</m:t>
                            </m:r>
                            <m:r>
                              <a:rPr lang="en-US" altLang="en-US" sz="2000" i="1">
                                <a:solidFill>
                                  <a:schemeClr val="bg1"/>
                                </a:solidFill>
                                <a:latin typeface="Cambria Math" panose="02040503050406030204" pitchFamily="18" charset="0"/>
                              </a:rPr>
                              <m:t>𝑛</m:t>
                            </m:r>
                            <m:r>
                              <a:rPr lang="en-US" altLang="en-US" sz="2000" i="1">
                                <a:solidFill>
                                  <a:schemeClr val="bg1"/>
                                </a:solidFill>
                                <a:latin typeface="Cambria Math" panose="02040503050406030204" pitchFamily="18" charset="0"/>
                              </a:rPr>
                              <m:t>)</m:t>
                            </m:r>
                          </m:num>
                          <m:den>
                            <m:r>
                              <a:rPr lang="en-US" altLang="en-US" sz="2000" i="1">
                                <a:solidFill>
                                  <a:schemeClr val="bg1"/>
                                </a:solidFill>
                                <a:latin typeface="Cambria Math" panose="02040503050406030204" pitchFamily="18" charset="0"/>
                              </a:rPr>
                              <m:t>𝑔</m:t>
                            </m:r>
                            <m:r>
                              <a:rPr lang="en-US" altLang="en-US" sz="2000" i="1">
                                <a:solidFill>
                                  <a:schemeClr val="bg1"/>
                                </a:solidFill>
                                <a:latin typeface="Cambria Math" panose="02040503050406030204" pitchFamily="18" charset="0"/>
                              </a:rPr>
                              <m:t>(</m:t>
                            </m:r>
                            <m:r>
                              <a:rPr lang="en-US" altLang="en-US" sz="2000" i="1">
                                <a:solidFill>
                                  <a:schemeClr val="bg1"/>
                                </a:solidFill>
                                <a:latin typeface="Cambria Math" panose="02040503050406030204" pitchFamily="18" charset="0"/>
                              </a:rPr>
                              <m:t>𝑛</m:t>
                            </m:r>
                            <m:r>
                              <a:rPr lang="en-US" altLang="en-US" sz="2000" i="1">
                                <a:solidFill>
                                  <a:schemeClr val="bg1"/>
                                </a:solidFill>
                                <a:latin typeface="Cambria Math" panose="02040503050406030204" pitchFamily="18" charset="0"/>
                              </a:rPr>
                              <m:t>)</m:t>
                            </m:r>
                          </m:den>
                        </m:f>
                      </m:e>
                    </m:func>
                  </m:oMath>
                </a14:m>
                <a:r>
                  <a:rPr lang="en-US" altLang="en-US" sz="2000" dirty="0">
                    <a:solidFill>
                      <a:schemeClr val="bg1"/>
                    </a:solidFill>
                  </a:rPr>
                  <a:t> = </a:t>
                </a:r>
                <a14:m>
                  <m:oMath xmlns:m="http://schemas.openxmlformats.org/officeDocument/2006/math">
                    <m:r>
                      <a:rPr lang="en-US" altLang="en-US" sz="2000" i="1">
                        <a:solidFill>
                          <a:schemeClr val="bg1"/>
                        </a:solidFill>
                        <a:latin typeface="Cambria Math" panose="02040503050406030204" pitchFamily="18" charset="0"/>
                      </a:rPr>
                      <m:t>∞</m:t>
                    </m:r>
                  </m:oMath>
                </a14:m>
                <a:endParaRPr lang="en-US" altLang="en-US" sz="2000" dirty="0">
                  <a:solidFill>
                    <a:schemeClr val="bg1"/>
                  </a:solidFill>
                </a:endParaRPr>
              </a:p>
              <a:p>
                <a:pPr algn="just" defTabSz="914400" fontAlgn="base">
                  <a:spcBef>
                    <a:spcPct val="0"/>
                  </a:spcBef>
                  <a:spcAft>
                    <a:spcPct val="0"/>
                  </a:spcAft>
                </a:pPr>
                <a:endParaRPr lang="en-US" altLang="en-US" sz="2000" dirty="0">
                  <a:solidFill>
                    <a:schemeClr val="bg1"/>
                  </a:solidFill>
                </a:endParaRPr>
              </a:p>
              <a:p>
                <a:pPr algn="just" defTabSz="914400" fontAlgn="base">
                  <a:spcBef>
                    <a:spcPct val="0"/>
                  </a:spcBef>
                  <a:spcAft>
                    <a:spcPct val="0"/>
                  </a:spcAft>
                </a:pPr>
                <a:r>
                  <a:rPr lang="en-US" altLang="en-US" sz="2000" dirty="0">
                    <a:solidFill>
                      <a:schemeClr val="bg1"/>
                    </a:solidFill>
                  </a:rPr>
                  <a:t>e.g. f(n)=</a:t>
                </a:r>
                <a:r>
                  <a:rPr lang="en-US" altLang="en-US" sz="2000" dirty="0" smtClean="0">
                    <a:solidFill>
                      <a:schemeClr val="bg1"/>
                    </a:solidFill>
                  </a:rPr>
                  <a:t>2n</a:t>
                </a:r>
                <a:r>
                  <a:rPr lang="en-US" altLang="en-US" sz="2000" baseline="30000" dirty="0" smtClean="0">
                    <a:solidFill>
                      <a:schemeClr val="bg1"/>
                    </a:solidFill>
                  </a:rPr>
                  <a:t>3</a:t>
                </a:r>
                <a:r>
                  <a:rPr lang="en-US" altLang="en-US" sz="2000" dirty="0" smtClean="0">
                    <a:solidFill>
                      <a:schemeClr val="bg1"/>
                    </a:solidFill>
                  </a:rPr>
                  <a:t> </a:t>
                </a:r>
                <a:r>
                  <a:rPr lang="en-US" altLang="en-US" sz="2000" dirty="0">
                    <a:solidFill>
                      <a:schemeClr val="bg1"/>
                    </a:solidFill>
                  </a:rPr>
                  <a:t>and g(n)=n</a:t>
                </a:r>
                <a:r>
                  <a:rPr lang="en-US" altLang="en-US" sz="2000" baseline="30000" dirty="0">
                    <a:solidFill>
                      <a:schemeClr val="bg1"/>
                    </a:solidFill>
                  </a:rPr>
                  <a:t>2</a:t>
                </a:r>
                <a:r>
                  <a:rPr lang="en-US" altLang="en-US" sz="2000" dirty="0">
                    <a:solidFill>
                      <a:schemeClr val="bg1"/>
                    </a:solidFill>
                  </a:rPr>
                  <a:t> then f(n)=o(g(n))</a:t>
                </a:r>
                <a:endParaRPr lang="en-US" altLang="en-US" sz="2000" baseline="30000" dirty="0">
                  <a:solidFill>
                    <a:schemeClr val="bg1"/>
                  </a:solidFill>
                </a:endParaRPr>
              </a:p>
              <a:p>
                <a:pPr algn="just" defTabSz="914400" fontAlgn="base">
                  <a:spcBef>
                    <a:spcPct val="0"/>
                  </a:spcBef>
                  <a:spcAft>
                    <a:spcPct val="0"/>
                  </a:spcAft>
                </a:pPr>
                <a:endParaRPr lang="en-US" altLang="en-US" sz="2000" baseline="30000"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27460" y="705391"/>
                <a:ext cx="10371908" cy="5012526"/>
              </a:xfrm>
              <a:prstGeom prst="rect">
                <a:avLst/>
              </a:prstGeom>
              <a:blipFill>
                <a:blip r:embed="rId2"/>
                <a:stretch>
                  <a:fillRect l="-588" t="-1338"/>
                </a:stretch>
              </a:blipFill>
            </p:spPr>
            <p:txBody>
              <a:bodyPr/>
              <a:lstStyle/>
              <a:p>
                <a:r>
                  <a:rPr lang="en-US">
                    <a:noFill/>
                  </a:rPr>
                  <a:t> </a:t>
                </a:r>
              </a:p>
            </p:txBody>
          </p:sp>
        </mc:Fallback>
      </mc:AlternateContent>
    </p:spTree>
    <p:extLst>
      <p:ext uri="{BB962C8B-B14F-4D97-AF65-F5344CB8AC3E}">
        <p14:creationId xmlns:p14="http://schemas.microsoft.com/office/powerpoint/2010/main" val="3451687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13</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523220"/>
          </a:xfrm>
          <a:prstGeom prst="rect">
            <a:avLst/>
          </a:prstGeom>
          <a:noFill/>
        </p:spPr>
        <p:txBody>
          <a:bodyPr wrap="square" rtlCol="0">
            <a:spAutoFit/>
          </a:bodyPr>
          <a:lstStyle/>
          <a:p>
            <a:pPr algn="ctr"/>
            <a:r>
              <a:rPr lang="en-US" sz="2800" dirty="0" smtClean="0">
                <a:solidFill>
                  <a:schemeClr val="bg1"/>
                </a:solidFill>
              </a:rPr>
              <a:t>Properties of Asymptotic Notation</a:t>
            </a:r>
          </a:p>
        </p:txBody>
      </p:sp>
      <p:pic>
        <p:nvPicPr>
          <p:cNvPr id="2" name="Picture 1"/>
          <p:cNvPicPr>
            <a:picLocks noChangeAspect="1"/>
          </p:cNvPicPr>
          <p:nvPr/>
        </p:nvPicPr>
        <p:blipFill>
          <a:blip r:embed="rId2"/>
          <a:stretch>
            <a:fillRect/>
          </a:stretch>
        </p:blipFill>
        <p:spPr>
          <a:xfrm>
            <a:off x="1600200" y="1395412"/>
            <a:ext cx="7478486" cy="4886751"/>
          </a:xfrm>
          <a:prstGeom prst="rect">
            <a:avLst/>
          </a:prstGeom>
        </p:spPr>
      </p:pic>
    </p:spTree>
    <p:extLst>
      <p:ext uri="{BB962C8B-B14F-4D97-AF65-F5344CB8AC3E}">
        <p14:creationId xmlns:p14="http://schemas.microsoft.com/office/powerpoint/2010/main" val="4201721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14</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523220"/>
          </a:xfrm>
          <a:prstGeom prst="rect">
            <a:avLst/>
          </a:prstGeom>
          <a:noFill/>
        </p:spPr>
        <p:txBody>
          <a:bodyPr wrap="square" rtlCol="0">
            <a:spAutoFit/>
          </a:bodyPr>
          <a:lstStyle/>
          <a:p>
            <a:pPr algn="ctr"/>
            <a:r>
              <a:rPr lang="en-US" sz="2800" dirty="0">
                <a:solidFill>
                  <a:schemeClr val="bg1"/>
                </a:solidFill>
              </a:rPr>
              <a:t>Common orders of </a:t>
            </a:r>
            <a:r>
              <a:rPr lang="en-US" sz="2800" dirty="0" smtClean="0">
                <a:solidFill>
                  <a:schemeClr val="bg1"/>
                </a:solidFill>
              </a:rPr>
              <a:t>magnitude</a:t>
            </a:r>
          </a:p>
        </p:txBody>
      </p:sp>
      <p:pic>
        <p:nvPicPr>
          <p:cNvPr id="8" name="Picture 3" descr="asymptotic_fig1"/>
          <p:cNvPicPr>
            <a:picLocks noChangeAspect="1" noChangeArrowheads="1"/>
          </p:cNvPicPr>
          <p:nvPr/>
        </p:nvPicPr>
        <p:blipFill>
          <a:blip r:embed="rId2">
            <a:lum bright="-12000"/>
            <a:extLst>
              <a:ext uri="{28A0092B-C50C-407E-A947-70E740481C1C}">
                <a14:useLocalDpi xmlns:a14="http://schemas.microsoft.com/office/drawing/2010/main" val="0"/>
              </a:ext>
            </a:extLst>
          </a:blip>
          <a:srcRect/>
          <a:stretch>
            <a:fillRect/>
          </a:stretch>
        </p:blipFill>
        <p:spPr bwMode="auto">
          <a:xfrm>
            <a:off x="317864" y="1237160"/>
            <a:ext cx="6278880" cy="5143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596745" y="1354180"/>
            <a:ext cx="5595256"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smtClean="0">
                <a:solidFill>
                  <a:schemeClr val="bg1"/>
                </a:solidFill>
              </a:rPr>
              <a:t>O(c) will be used to denote constant computing time. </a:t>
            </a:r>
          </a:p>
          <a:p>
            <a:pPr marL="342900" indent="-342900" algn="just">
              <a:buFont typeface="Wingdings" panose="05000000000000000000" pitchFamily="2" charset="2"/>
              <a:buChar char="Ø"/>
            </a:pPr>
            <a:r>
              <a:rPr lang="en-US" sz="2000" dirty="0" smtClean="0">
                <a:solidFill>
                  <a:schemeClr val="bg1"/>
                </a:solidFill>
              </a:rPr>
              <a:t>O(log(n)) is called logarithmic computing time.</a:t>
            </a:r>
          </a:p>
          <a:p>
            <a:pPr marL="342900" indent="-342900" algn="just">
              <a:buFont typeface="Wingdings" panose="05000000000000000000" pitchFamily="2" charset="2"/>
              <a:buChar char="Ø"/>
            </a:pPr>
            <a:r>
              <a:rPr lang="en-US" sz="2000" dirty="0" smtClean="0">
                <a:solidFill>
                  <a:schemeClr val="bg1"/>
                </a:solidFill>
              </a:rPr>
              <a:t>O(n) is called linear computing time. </a:t>
            </a:r>
          </a:p>
          <a:p>
            <a:pPr marL="342900" indent="-342900" algn="just">
              <a:buFont typeface="Wingdings" panose="05000000000000000000" pitchFamily="2" charset="2"/>
              <a:buChar char="Ø"/>
            </a:pPr>
            <a:r>
              <a:rPr lang="en-US" sz="2000" dirty="0" smtClean="0">
                <a:solidFill>
                  <a:schemeClr val="bg1"/>
                </a:solidFill>
              </a:rPr>
              <a:t>O(n*log(n</a:t>
            </a:r>
            <a:r>
              <a:rPr lang="en-US" sz="2000" dirty="0">
                <a:solidFill>
                  <a:schemeClr val="bg1"/>
                </a:solidFill>
              </a:rPr>
              <a:t>)) is called </a:t>
            </a:r>
            <a:r>
              <a:rPr lang="en-US" sz="2000" dirty="0" smtClean="0">
                <a:solidFill>
                  <a:schemeClr val="bg1"/>
                </a:solidFill>
              </a:rPr>
              <a:t>variable times logarithmic </a:t>
            </a:r>
            <a:r>
              <a:rPr lang="en-US" sz="2000" dirty="0">
                <a:solidFill>
                  <a:schemeClr val="bg1"/>
                </a:solidFill>
              </a:rPr>
              <a:t>computing time.</a:t>
            </a:r>
          </a:p>
          <a:p>
            <a:pPr marL="342900" indent="-342900" algn="just">
              <a:buFont typeface="Wingdings" panose="05000000000000000000" pitchFamily="2" charset="2"/>
              <a:buChar char="Ø"/>
            </a:pPr>
            <a:r>
              <a:rPr lang="en-US" sz="2000" dirty="0" smtClean="0">
                <a:solidFill>
                  <a:schemeClr val="bg1"/>
                </a:solidFill>
              </a:rPr>
              <a:t>O(n</a:t>
            </a:r>
            <a:r>
              <a:rPr lang="en-US" sz="2000" baseline="30000" dirty="0" smtClean="0">
                <a:solidFill>
                  <a:schemeClr val="bg1"/>
                </a:solidFill>
              </a:rPr>
              <a:t>2</a:t>
            </a:r>
            <a:r>
              <a:rPr lang="en-US" sz="2000" dirty="0" smtClean="0">
                <a:solidFill>
                  <a:schemeClr val="bg1"/>
                </a:solidFill>
              </a:rPr>
              <a:t>) is called quadratic computing time.</a:t>
            </a:r>
          </a:p>
          <a:p>
            <a:pPr marL="342900" indent="-342900" algn="just">
              <a:buFont typeface="Wingdings" panose="05000000000000000000" pitchFamily="2" charset="2"/>
              <a:buChar char="Ø"/>
            </a:pPr>
            <a:r>
              <a:rPr lang="en-US" sz="2000" dirty="0" smtClean="0">
                <a:solidFill>
                  <a:schemeClr val="bg1"/>
                </a:solidFill>
              </a:rPr>
              <a:t>O(2</a:t>
            </a:r>
            <a:r>
              <a:rPr lang="en-US" sz="2000" baseline="30000" dirty="0" smtClean="0">
                <a:solidFill>
                  <a:schemeClr val="bg1"/>
                </a:solidFill>
              </a:rPr>
              <a:t>n</a:t>
            </a:r>
            <a:r>
              <a:rPr lang="en-US" sz="2000" dirty="0" smtClean="0">
                <a:solidFill>
                  <a:schemeClr val="bg1"/>
                </a:solidFill>
              </a:rPr>
              <a:t>) is called exponential computing time. </a:t>
            </a:r>
          </a:p>
          <a:p>
            <a:pPr marL="342900" indent="-342900" algn="just">
              <a:buFont typeface="Wingdings" panose="05000000000000000000" pitchFamily="2" charset="2"/>
              <a:buChar char="Ø"/>
            </a:pPr>
            <a:endParaRPr lang="en-US" sz="2000" dirty="0">
              <a:solidFill>
                <a:schemeClr val="bg1"/>
              </a:solidFill>
            </a:endParaRPr>
          </a:p>
          <a:p>
            <a:pPr algn="just"/>
            <a:r>
              <a:rPr lang="en-US" sz="2000" dirty="0" smtClean="0">
                <a:solidFill>
                  <a:schemeClr val="bg1"/>
                </a:solidFill>
              </a:rPr>
              <a:t>O(C)≤</a:t>
            </a:r>
            <a:r>
              <a:rPr lang="en-US" sz="2000" dirty="0">
                <a:solidFill>
                  <a:schemeClr val="bg1"/>
                </a:solidFill>
              </a:rPr>
              <a:t>O(log(n)) </a:t>
            </a:r>
            <a:r>
              <a:rPr lang="en-US" sz="2000" dirty="0" smtClean="0">
                <a:solidFill>
                  <a:schemeClr val="bg1"/>
                </a:solidFill>
              </a:rPr>
              <a:t>≤O(n)</a:t>
            </a:r>
            <a:r>
              <a:rPr lang="en-US" sz="2000" dirty="0">
                <a:solidFill>
                  <a:schemeClr val="bg1"/>
                </a:solidFill>
              </a:rPr>
              <a:t> </a:t>
            </a:r>
            <a:r>
              <a:rPr lang="en-US" sz="2000" dirty="0" smtClean="0">
                <a:solidFill>
                  <a:schemeClr val="bg1"/>
                </a:solidFill>
              </a:rPr>
              <a:t>≤O(n*log(n))</a:t>
            </a:r>
            <a:r>
              <a:rPr lang="en-US" sz="2000" dirty="0">
                <a:solidFill>
                  <a:schemeClr val="bg1"/>
                </a:solidFill>
              </a:rPr>
              <a:t> </a:t>
            </a:r>
            <a:r>
              <a:rPr lang="en-US" sz="2000" dirty="0" smtClean="0">
                <a:solidFill>
                  <a:schemeClr val="bg1"/>
                </a:solidFill>
              </a:rPr>
              <a:t>≤O(</a:t>
            </a:r>
            <a:r>
              <a:rPr lang="en-US" sz="2000" dirty="0">
                <a:solidFill>
                  <a:schemeClr val="bg1"/>
                </a:solidFill>
              </a:rPr>
              <a:t>n</a:t>
            </a:r>
            <a:r>
              <a:rPr lang="en-US" sz="2000" baseline="30000" dirty="0">
                <a:solidFill>
                  <a:schemeClr val="bg1"/>
                </a:solidFill>
              </a:rPr>
              <a:t>2</a:t>
            </a:r>
            <a:r>
              <a:rPr lang="en-US" sz="2000" dirty="0" smtClean="0">
                <a:solidFill>
                  <a:schemeClr val="bg1"/>
                </a:solidFill>
              </a:rPr>
              <a:t>) ≤O(2</a:t>
            </a:r>
            <a:r>
              <a:rPr lang="en-US" sz="2000" baseline="30000" dirty="0" smtClean="0">
                <a:solidFill>
                  <a:schemeClr val="bg1"/>
                </a:solidFill>
              </a:rPr>
              <a:t>n</a:t>
            </a:r>
            <a:r>
              <a:rPr lang="en-US" sz="2000" dirty="0" smtClean="0">
                <a:solidFill>
                  <a:schemeClr val="bg1"/>
                </a:solidFill>
              </a:rPr>
              <a:t>)</a:t>
            </a:r>
          </a:p>
        </p:txBody>
      </p:sp>
    </p:spTree>
    <p:extLst>
      <p:ext uri="{BB962C8B-B14F-4D97-AF65-F5344CB8AC3E}">
        <p14:creationId xmlns:p14="http://schemas.microsoft.com/office/powerpoint/2010/main" val="686863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15</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1138773"/>
          </a:xfrm>
          <a:prstGeom prst="rect">
            <a:avLst/>
          </a:prstGeom>
          <a:noFill/>
        </p:spPr>
        <p:txBody>
          <a:bodyPr wrap="square" rtlCol="0">
            <a:spAutoFit/>
          </a:bodyPr>
          <a:lstStyle/>
          <a:p>
            <a:pPr algn="ctr"/>
            <a:r>
              <a:rPr lang="en-US" sz="2800" dirty="0">
                <a:solidFill>
                  <a:schemeClr val="bg1"/>
                </a:solidFill>
              </a:rPr>
              <a:t>Logarithms and </a:t>
            </a:r>
            <a:r>
              <a:rPr lang="en-US" sz="2800" dirty="0" smtClean="0">
                <a:solidFill>
                  <a:schemeClr val="bg1"/>
                </a:solidFill>
              </a:rPr>
              <a:t>properties</a:t>
            </a:r>
          </a:p>
          <a:p>
            <a:pPr algn="just"/>
            <a:endParaRPr lang="en-US" sz="2000" dirty="0" smtClean="0">
              <a:solidFill>
                <a:schemeClr val="bg1"/>
              </a:solidFill>
            </a:endParaRPr>
          </a:p>
          <a:p>
            <a:pPr algn="just"/>
            <a:r>
              <a:rPr lang="en-US" sz="2000" dirty="0">
                <a:solidFill>
                  <a:schemeClr val="bg1"/>
                </a:solidFill>
              </a:rPr>
              <a:t>In algorithm analysis we often use the notation “log n” without specifying the </a:t>
            </a:r>
            <a:r>
              <a:rPr lang="en-US" sz="2000" dirty="0" smtClean="0">
                <a:solidFill>
                  <a:schemeClr val="bg1"/>
                </a:solidFill>
              </a:rPr>
              <a:t>base</a:t>
            </a:r>
            <a:endParaRPr lang="en-US" sz="2000" dirty="0">
              <a:solidFill>
                <a:schemeClr val="bg1"/>
              </a:solidFill>
            </a:endParaRPr>
          </a:p>
        </p:txBody>
      </p:sp>
      <p:pic>
        <p:nvPicPr>
          <p:cNvPr id="2" name="Picture 1"/>
          <p:cNvPicPr>
            <a:picLocks noChangeAspect="1"/>
          </p:cNvPicPr>
          <p:nvPr/>
        </p:nvPicPr>
        <p:blipFill>
          <a:blip r:embed="rId2"/>
          <a:stretch>
            <a:fillRect/>
          </a:stretch>
        </p:blipFill>
        <p:spPr>
          <a:xfrm>
            <a:off x="1331536" y="2063932"/>
            <a:ext cx="8635424" cy="3958046"/>
          </a:xfrm>
          <a:prstGeom prst="rect">
            <a:avLst/>
          </a:prstGeom>
        </p:spPr>
      </p:pic>
    </p:spTree>
    <p:extLst>
      <p:ext uri="{BB962C8B-B14F-4D97-AF65-F5344CB8AC3E}">
        <p14:creationId xmlns:p14="http://schemas.microsoft.com/office/powerpoint/2010/main" val="3904019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16</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1446550"/>
          </a:xfrm>
          <a:prstGeom prst="rect">
            <a:avLst/>
          </a:prstGeom>
          <a:noFill/>
        </p:spPr>
        <p:txBody>
          <a:bodyPr wrap="square" rtlCol="0">
            <a:spAutoFit/>
          </a:bodyPr>
          <a:lstStyle/>
          <a:p>
            <a:pPr algn="ctr"/>
            <a:r>
              <a:rPr lang="en-US" sz="2800" dirty="0" smtClean="0">
                <a:solidFill>
                  <a:schemeClr val="bg1"/>
                </a:solidFill>
              </a:rPr>
              <a:t>More Examples</a:t>
            </a:r>
          </a:p>
          <a:p>
            <a:pPr algn="just"/>
            <a:endParaRPr lang="en-US" sz="2000" dirty="0" smtClean="0">
              <a:solidFill>
                <a:schemeClr val="bg1"/>
              </a:solidFill>
            </a:endParaRPr>
          </a:p>
          <a:p>
            <a:pPr algn="just"/>
            <a:r>
              <a:rPr lang="en-US" sz="2000" dirty="0">
                <a:solidFill>
                  <a:schemeClr val="bg1"/>
                </a:solidFill>
              </a:rPr>
              <a:t>For each of the following pairs of functions, either f(n) is O(g(n)), f(n) is Ω(g(n)), or f(n) = Θ(g(n)). Determine which relationship is correct.</a:t>
            </a:r>
          </a:p>
        </p:txBody>
      </p:sp>
      <p:pic>
        <p:nvPicPr>
          <p:cNvPr id="3" name="Picture 2"/>
          <p:cNvPicPr>
            <a:picLocks noChangeAspect="1"/>
          </p:cNvPicPr>
          <p:nvPr/>
        </p:nvPicPr>
        <p:blipFill>
          <a:blip r:embed="rId2"/>
          <a:stretch>
            <a:fillRect/>
          </a:stretch>
        </p:blipFill>
        <p:spPr>
          <a:xfrm>
            <a:off x="1496866" y="2145303"/>
            <a:ext cx="7647130" cy="4020366"/>
          </a:xfrm>
          <a:prstGeom prst="rect">
            <a:avLst/>
          </a:prstGeom>
        </p:spPr>
      </p:pic>
    </p:spTree>
    <p:extLst>
      <p:ext uri="{BB962C8B-B14F-4D97-AF65-F5344CB8AC3E}">
        <p14:creationId xmlns:p14="http://schemas.microsoft.com/office/powerpoint/2010/main" val="388652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17</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830997"/>
          </a:xfrm>
          <a:prstGeom prst="rect">
            <a:avLst/>
          </a:prstGeom>
          <a:noFill/>
        </p:spPr>
        <p:txBody>
          <a:bodyPr wrap="square" rtlCol="0">
            <a:spAutoFit/>
          </a:bodyPr>
          <a:lstStyle/>
          <a:p>
            <a:pPr algn="ctr"/>
            <a:r>
              <a:rPr lang="en-US" sz="2800" dirty="0" smtClean="0">
                <a:solidFill>
                  <a:schemeClr val="bg1"/>
                </a:solidFill>
              </a:rPr>
              <a:t>Common Formulas</a:t>
            </a:r>
          </a:p>
          <a:p>
            <a:pPr algn="just"/>
            <a:endParaRPr lang="en-US" sz="2000" dirty="0" smtClean="0">
              <a:solidFill>
                <a:schemeClr val="bg1"/>
              </a:solidFill>
            </a:endParaRPr>
          </a:p>
        </p:txBody>
      </p:sp>
      <p:pic>
        <p:nvPicPr>
          <p:cNvPr id="2" name="Picture 1"/>
          <p:cNvPicPr>
            <a:picLocks noChangeAspect="1"/>
          </p:cNvPicPr>
          <p:nvPr/>
        </p:nvPicPr>
        <p:blipFill>
          <a:blip r:embed="rId2"/>
          <a:stretch>
            <a:fillRect/>
          </a:stretch>
        </p:blipFill>
        <p:spPr>
          <a:xfrm>
            <a:off x="1123406" y="1298937"/>
            <a:ext cx="8229600" cy="4801417"/>
          </a:xfrm>
          <a:prstGeom prst="rect">
            <a:avLst/>
          </a:prstGeom>
        </p:spPr>
      </p:pic>
    </p:spTree>
    <p:extLst>
      <p:ext uri="{BB962C8B-B14F-4D97-AF65-F5344CB8AC3E}">
        <p14:creationId xmlns:p14="http://schemas.microsoft.com/office/powerpoint/2010/main" val="2354093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18</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3354765"/>
          </a:xfrm>
          <a:prstGeom prst="rect">
            <a:avLst/>
          </a:prstGeom>
          <a:noFill/>
        </p:spPr>
        <p:txBody>
          <a:bodyPr wrap="square" rtlCol="0">
            <a:spAutoFit/>
          </a:bodyPr>
          <a:lstStyle/>
          <a:p>
            <a:pPr algn="ctr"/>
            <a:r>
              <a:rPr lang="en-US" sz="2800" dirty="0" smtClean="0">
                <a:solidFill>
                  <a:schemeClr val="bg1"/>
                </a:solidFill>
              </a:rPr>
              <a:t>Monotonicity</a:t>
            </a:r>
          </a:p>
          <a:p>
            <a:pPr marL="342900" lvl="0" indent="-342900" defTabSz="914400" eaLnBrk="0" fontAlgn="base" hangingPunct="0">
              <a:spcBef>
                <a:spcPct val="20000"/>
              </a:spcBef>
              <a:spcAft>
                <a:spcPct val="0"/>
              </a:spcAft>
              <a:buFont typeface="Arial" panose="020B0604020202020204" pitchFamily="34" charset="0"/>
              <a:buChar char="•"/>
            </a:pPr>
            <a:r>
              <a:rPr lang="en-US" altLang="en-US" sz="2000" dirty="0">
                <a:solidFill>
                  <a:srgbClr val="000000"/>
                </a:solidFill>
                <a:latin typeface="Century Gothic (Body)"/>
              </a:rPr>
              <a:t>f(n) is </a:t>
            </a:r>
          </a:p>
          <a:p>
            <a:pPr marL="800100" lvl="1" indent="-342900" defTabSz="914400" eaLnBrk="0" fontAlgn="base" hangingPunct="0">
              <a:spcBef>
                <a:spcPct val="20000"/>
              </a:spcBef>
              <a:spcAft>
                <a:spcPct val="0"/>
              </a:spcAft>
              <a:buFont typeface="Arial" panose="020B0604020202020204" pitchFamily="34" charset="0"/>
              <a:buChar char="•"/>
            </a:pPr>
            <a:r>
              <a:rPr lang="en-US" altLang="en-US" sz="2000" dirty="0">
                <a:solidFill>
                  <a:srgbClr val="000000"/>
                </a:solidFill>
                <a:latin typeface="Century Gothic (Body)"/>
              </a:rPr>
              <a:t>monotonically increasing if m </a:t>
            </a:r>
            <a:r>
              <a:rPr lang="en-US" altLang="en-US" sz="2000" dirty="0">
                <a:solidFill>
                  <a:srgbClr val="000000"/>
                </a:solidFill>
                <a:latin typeface="Century Gothic (Body)"/>
                <a:sym typeface="Symbol" panose="05050102010706020507" pitchFamily="18" charset="2"/>
              </a:rPr>
              <a:t> n  f(m)  f(n).</a:t>
            </a:r>
          </a:p>
          <a:p>
            <a:pPr marL="800100" lvl="1" indent="-342900" defTabSz="914400" eaLnBrk="0" fontAlgn="base" hangingPunct="0">
              <a:spcBef>
                <a:spcPct val="20000"/>
              </a:spcBef>
              <a:spcAft>
                <a:spcPct val="0"/>
              </a:spcAft>
              <a:buFont typeface="Arial" panose="020B0604020202020204" pitchFamily="34" charset="0"/>
              <a:buChar char="•"/>
            </a:pPr>
            <a:r>
              <a:rPr lang="en-US" altLang="en-US" sz="2000" dirty="0">
                <a:solidFill>
                  <a:srgbClr val="000000"/>
                </a:solidFill>
                <a:latin typeface="Century Gothic (Body)"/>
              </a:rPr>
              <a:t>monotonically decreasing if m </a:t>
            </a:r>
            <a:r>
              <a:rPr lang="en-US" altLang="en-US" sz="2000" dirty="0">
                <a:solidFill>
                  <a:srgbClr val="000000"/>
                </a:solidFill>
                <a:latin typeface="Century Gothic (Body)"/>
                <a:sym typeface="Symbol" panose="05050102010706020507" pitchFamily="18" charset="2"/>
              </a:rPr>
              <a:t> n  f(m) </a:t>
            </a:r>
            <a:r>
              <a:rPr lang="en-US" altLang="en-US" sz="2000" dirty="0" smtClean="0">
                <a:solidFill>
                  <a:srgbClr val="000000"/>
                </a:solidFill>
                <a:latin typeface="Century Gothic (Body)"/>
                <a:sym typeface="Symbol" panose="05050102010706020507" pitchFamily="18" charset="2"/>
              </a:rPr>
              <a:t> </a:t>
            </a:r>
            <a:r>
              <a:rPr lang="en-US" altLang="en-US" sz="2000" dirty="0">
                <a:solidFill>
                  <a:srgbClr val="000000"/>
                </a:solidFill>
                <a:latin typeface="Century Gothic (Body)"/>
                <a:sym typeface="Symbol" panose="05050102010706020507" pitchFamily="18" charset="2"/>
              </a:rPr>
              <a:t>f(n).</a:t>
            </a:r>
          </a:p>
          <a:p>
            <a:pPr marL="800100" lvl="1" indent="-342900" defTabSz="914400" eaLnBrk="0" fontAlgn="base" hangingPunct="0">
              <a:spcBef>
                <a:spcPct val="20000"/>
              </a:spcBef>
              <a:spcAft>
                <a:spcPct val="0"/>
              </a:spcAft>
              <a:buFont typeface="Arial" panose="020B0604020202020204" pitchFamily="34" charset="0"/>
              <a:buChar char="•"/>
            </a:pPr>
            <a:r>
              <a:rPr lang="en-US" altLang="en-US" sz="2000" dirty="0">
                <a:solidFill>
                  <a:srgbClr val="000000"/>
                </a:solidFill>
                <a:latin typeface="Century Gothic (Body)"/>
              </a:rPr>
              <a:t>strictly increasing if m </a:t>
            </a:r>
            <a:r>
              <a:rPr lang="en-US" altLang="en-US" sz="2000" dirty="0">
                <a:solidFill>
                  <a:srgbClr val="000000"/>
                </a:solidFill>
                <a:latin typeface="Century Gothic (Body)"/>
                <a:sym typeface="Symbol" panose="05050102010706020507" pitchFamily="18" charset="2"/>
              </a:rPr>
              <a:t>&lt; n  f(m) </a:t>
            </a:r>
            <a:r>
              <a:rPr lang="en-US" altLang="en-US" sz="2000" dirty="0" smtClean="0">
                <a:solidFill>
                  <a:srgbClr val="000000"/>
                </a:solidFill>
                <a:latin typeface="Century Gothic (Body)"/>
                <a:sym typeface="Symbol" panose="05050102010706020507" pitchFamily="18" charset="2"/>
              </a:rPr>
              <a:t>&lt; </a:t>
            </a:r>
            <a:r>
              <a:rPr lang="en-US" altLang="en-US" sz="2000" dirty="0">
                <a:solidFill>
                  <a:srgbClr val="000000"/>
                </a:solidFill>
                <a:latin typeface="Century Gothic (Body)"/>
                <a:sym typeface="Symbol" panose="05050102010706020507" pitchFamily="18" charset="2"/>
              </a:rPr>
              <a:t>f(n).</a:t>
            </a:r>
          </a:p>
          <a:p>
            <a:pPr marL="800100" lvl="1" indent="-342900" defTabSz="914400" eaLnBrk="0" fontAlgn="base" hangingPunct="0">
              <a:spcBef>
                <a:spcPct val="20000"/>
              </a:spcBef>
              <a:spcAft>
                <a:spcPct val="0"/>
              </a:spcAft>
              <a:buFont typeface="Arial" panose="020B0604020202020204" pitchFamily="34" charset="0"/>
              <a:buChar char="•"/>
            </a:pPr>
            <a:r>
              <a:rPr lang="en-US" altLang="en-US" sz="2000" dirty="0">
                <a:solidFill>
                  <a:srgbClr val="000000"/>
                </a:solidFill>
                <a:latin typeface="Century Gothic (Body)"/>
              </a:rPr>
              <a:t>strictly decreasing if </a:t>
            </a:r>
            <a:r>
              <a:rPr lang="en-US" altLang="en-US" sz="2000">
                <a:solidFill>
                  <a:srgbClr val="000000"/>
                </a:solidFill>
                <a:latin typeface="Century Gothic (Body)"/>
              </a:rPr>
              <a:t>m </a:t>
            </a:r>
            <a:r>
              <a:rPr lang="en-US" altLang="en-US" sz="2000">
                <a:solidFill>
                  <a:srgbClr val="000000"/>
                </a:solidFill>
                <a:latin typeface="Century Gothic (Body)"/>
                <a:sym typeface="Symbol" panose="05050102010706020507" pitchFamily="18" charset="2"/>
              </a:rPr>
              <a:t>&lt; </a:t>
            </a:r>
            <a:r>
              <a:rPr lang="en-US" altLang="en-US" sz="2000" dirty="0">
                <a:solidFill>
                  <a:srgbClr val="000000"/>
                </a:solidFill>
                <a:latin typeface="Century Gothic (Body)"/>
                <a:sym typeface="Symbol" panose="05050102010706020507" pitchFamily="18" charset="2"/>
              </a:rPr>
              <a:t>n  f(m) &gt; f(n)</a:t>
            </a:r>
          </a:p>
          <a:p>
            <a:pPr marL="742950" lvl="1" indent="-285750" defTabSz="914400" eaLnBrk="0" fontAlgn="base" hangingPunct="0">
              <a:spcBef>
                <a:spcPct val="20000"/>
              </a:spcBef>
              <a:spcAft>
                <a:spcPct val="0"/>
              </a:spcAft>
              <a:buFont typeface="Wingdings" panose="05000000000000000000" pitchFamily="2" charset="2"/>
              <a:buChar char="s"/>
            </a:pPr>
            <a:endParaRPr lang="en-US" altLang="en-US" sz="2000" dirty="0">
              <a:solidFill>
                <a:srgbClr val="000000"/>
              </a:solidFill>
              <a:latin typeface="Century Gothic (Body)"/>
              <a:sym typeface="Symbol" panose="05050102010706020507" pitchFamily="18" charset="2"/>
            </a:endParaRPr>
          </a:p>
          <a:p>
            <a:pPr algn="just"/>
            <a:endParaRPr lang="en-US" sz="2000" dirty="0" smtClean="0">
              <a:solidFill>
                <a:schemeClr val="bg1"/>
              </a:solidFill>
            </a:endParaRPr>
          </a:p>
          <a:p>
            <a:pPr algn="just"/>
            <a:endParaRPr lang="en-US" sz="2000" dirty="0" smtClean="0">
              <a:solidFill>
                <a:schemeClr val="bg1"/>
              </a:solidFill>
            </a:endParaRPr>
          </a:p>
        </p:txBody>
      </p:sp>
    </p:spTree>
    <p:extLst>
      <p:ext uri="{BB962C8B-B14F-4D97-AF65-F5344CB8AC3E}">
        <p14:creationId xmlns:p14="http://schemas.microsoft.com/office/powerpoint/2010/main" val="4105097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19</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4093428"/>
          </a:xfrm>
          <a:prstGeom prst="rect">
            <a:avLst/>
          </a:prstGeom>
          <a:noFill/>
        </p:spPr>
        <p:txBody>
          <a:bodyPr wrap="square" rtlCol="0">
            <a:spAutoFit/>
          </a:bodyPr>
          <a:lstStyle/>
          <a:p>
            <a:pPr algn="ctr"/>
            <a:r>
              <a:rPr lang="en-US" sz="2800" dirty="0" smtClean="0">
                <a:solidFill>
                  <a:schemeClr val="bg1"/>
                </a:solidFill>
              </a:rPr>
              <a:t>Exponentials</a:t>
            </a:r>
          </a:p>
          <a:p>
            <a:pPr marL="342900" lvl="0" indent="-342900" defTabSz="914400" eaLnBrk="0" fontAlgn="base" hangingPunct="0">
              <a:spcBef>
                <a:spcPct val="20000"/>
              </a:spcBef>
              <a:spcAft>
                <a:spcPct val="0"/>
              </a:spcAft>
              <a:buFont typeface="Arial" panose="020B0604020202020204" pitchFamily="34" charset="0"/>
              <a:buChar char="•"/>
            </a:pPr>
            <a:r>
              <a:rPr lang="en-US" altLang="en-US" sz="2000" dirty="0" smtClean="0">
                <a:solidFill>
                  <a:srgbClr val="000000"/>
                </a:solidFill>
                <a:latin typeface="Century Gothic (Body)"/>
              </a:rPr>
              <a:t>Useful identities</a:t>
            </a:r>
          </a:p>
          <a:p>
            <a:pPr marL="342900" lvl="0" indent="-342900" defTabSz="914400" eaLnBrk="0" fontAlgn="base" hangingPunct="0">
              <a:spcBef>
                <a:spcPct val="20000"/>
              </a:spcBef>
              <a:spcAft>
                <a:spcPct val="0"/>
              </a:spcAft>
              <a:buFont typeface="Arial" panose="020B0604020202020204" pitchFamily="34" charset="0"/>
              <a:buChar char="•"/>
            </a:pPr>
            <a:endParaRPr lang="en-US" altLang="en-US" sz="2000" dirty="0">
              <a:solidFill>
                <a:srgbClr val="000000"/>
              </a:solidFill>
              <a:latin typeface="Century Gothic (Body)"/>
            </a:endParaRPr>
          </a:p>
          <a:p>
            <a:pPr marL="342900" lvl="0" indent="-342900" defTabSz="914400" eaLnBrk="0" fontAlgn="base" hangingPunct="0">
              <a:spcBef>
                <a:spcPct val="20000"/>
              </a:spcBef>
              <a:spcAft>
                <a:spcPct val="0"/>
              </a:spcAft>
              <a:buFont typeface="Arial" panose="020B0604020202020204" pitchFamily="34" charset="0"/>
              <a:buChar char="•"/>
            </a:pPr>
            <a:endParaRPr lang="en-US" altLang="en-US" sz="2000" dirty="0" smtClean="0">
              <a:solidFill>
                <a:srgbClr val="000000"/>
              </a:solidFill>
              <a:latin typeface="Century Gothic (Body)"/>
            </a:endParaRPr>
          </a:p>
          <a:p>
            <a:pPr marL="342900" lvl="0" indent="-342900" defTabSz="914400" eaLnBrk="0" fontAlgn="base" hangingPunct="0">
              <a:spcBef>
                <a:spcPct val="20000"/>
              </a:spcBef>
              <a:spcAft>
                <a:spcPct val="0"/>
              </a:spcAft>
              <a:buFont typeface="Arial" panose="020B0604020202020204" pitchFamily="34" charset="0"/>
              <a:buChar char="•"/>
            </a:pPr>
            <a:endParaRPr lang="en-US" altLang="en-US" sz="2000" dirty="0">
              <a:solidFill>
                <a:srgbClr val="000000"/>
              </a:solidFill>
              <a:latin typeface="Century Gothic (Body)"/>
            </a:endParaRPr>
          </a:p>
          <a:p>
            <a:pPr marL="342900" lvl="0" indent="-342900" defTabSz="914400" eaLnBrk="0" fontAlgn="base" hangingPunct="0">
              <a:spcBef>
                <a:spcPct val="20000"/>
              </a:spcBef>
              <a:spcAft>
                <a:spcPct val="0"/>
              </a:spcAft>
              <a:buFont typeface="Arial" panose="020B0604020202020204" pitchFamily="34" charset="0"/>
              <a:buChar char="•"/>
            </a:pPr>
            <a:endParaRPr lang="en-US" altLang="en-US" sz="2000" dirty="0" smtClean="0">
              <a:solidFill>
                <a:srgbClr val="000000"/>
              </a:solidFill>
              <a:latin typeface="Century Gothic (Body)"/>
            </a:endParaRPr>
          </a:p>
          <a:p>
            <a:pPr marL="342900" lvl="0" indent="-342900" defTabSz="914400" eaLnBrk="0" fontAlgn="base" hangingPunct="0">
              <a:spcBef>
                <a:spcPct val="20000"/>
              </a:spcBef>
              <a:spcAft>
                <a:spcPct val="0"/>
              </a:spcAft>
              <a:buFont typeface="Arial" panose="020B0604020202020204" pitchFamily="34" charset="0"/>
              <a:buChar char="•"/>
            </a:pPr>
            <a:endParaRPr lang="en-US" altLang="en-US" sz="2000" dirty="0">
              <a:solidFill>
                <a:srgbClr val="000000"/>
              </a:solidFill>
              <a:latin typeface="Century Gothic (Body)"/>
            </a:endParaRPr>
          </a:p>
          <a:p>
            <a:pPr marL="342900" indent="-342900" defTabSz="914400" eaLnBrk="0" fontAlgn="base" hangingPunct="0">
              <a:spcBef>
                <a:spcPct val="20000"/>
              </a:spcBef>
              <a:spcAft>
                <a:spcPct val="0"/>
              </a:spcAft>
              <a:buFont typeface="Arial" panose="020B0604020202020204" pitchFamily="34" charset="0"/>
              <a:buChar char="•"/>
            </a:pPr>
            <a:r>
              <a:rPr lang="en-US" altLang="en-US" sz="2000" dirty="0" smtClean="0">
                <a:solidFill>
                  <a:srgbClr val="000000"/>
                </a:solidFill>
                <a:latin typeface="Century Gothic (Body)"/>
              </a:rPr>
              <a:t>Exponential and Polynomials</a:t>
            </a:r>
            <a:endParaRPr lang="en-US" altLang="en-US" sz="2000" dirty="0">
              <a:solidFill>
                <a:srgbClr val="000000"/>
              </a:solidFill>
              <a:latin typeface="Century Gothic (Body)"/>
            </a:endParaRPr>
          </a:p>
          <a:p>
            <a:pPr marL="342900" lvl="0" indent="-342900" defTabSz="914400" eaLnBrk="0" fontAlgn="base" hangingPunct="0">
              <a:spcBef>
                <a:spcPct val="20000"/>
              </a:spcBef>
              <a:spcAft>
                <a:spcPct val="0"/>
              </a:spcAft>
              <a:buFont typeface="Arial" panose="020B0604020202020204" pitchFamily="34" charset="0"/>
              <a:buChar char="•"/>
            </a:pPr>
            <a:endParaRPr lang="en-US" altLang="en-US" sz="2000" dirty="0">
              <a:solidFill>
                <a:srgbClr val="000000"/>
              </a:solidFill>
              <a:latin typeface="Century Gothic (Body)"/>
            </a:endParaRPr>
          </a:p>
          <a:p>
            <a:pPr algn="just"/>
            <a:endParaRPr lang="en-US" sz="2000" dirty="0" smtClean="0">
              <a:solidFill>
                <a:schemeClr val="bg1"/>
              </a:solidFill>
            </a:endParaRPr>
          </a:p>
          <a:p>
            <a:pPr algn="just"/>
            <a:endParaRPr lang="en-US" sz="2000" dirty="0" smtClean="0">
              <a:solidFill>
                <a:schemeClr val="bg1"/>
              </a:solidFill>
            </a:endParaRPr>
          </a:p>
        </p:txBody>
      </p:sp>
      <p:graphicFrame>
        <p:nvGraphicFramePr>
          <p:cNvPr id="8" name="Object 5"/>
          <p:cNvGraphicFramePr>
            <a:graphicFrameLocks noChangeAspect="1"/>
          </p:cNvGraphicFramePr>
          <p:nvPr>
            <p:extLst>
              <p:ext uri="{D42A27DB-BD31-4B8C-83A1-F6EECF244321}">
                <p14:modId xmlns:p14="http://schemas.microsoft.com/office/powerpoint/2010/main" val="3905765814"/>
              </p:ext>
            </p:extLst>
          </p:nvPr>
        </p:nvGraphicFramePr>
        <p:xfrm>
          <a:off x="2611030" y="1556613"/>
          <a:ext cx="1473200" cy="1651000"/>
        </p:xfrm>
        <a:graphic>
          <a:graphicData uri="http://schemas.openxmlformats.org/presentationml/2006/ole">
            <mc:AlternateContent xmlns:mc="http://schemas.openxmlformats.org/markup-compatibility/2006">
              <mc:Choice xmlns:v="urn:schemas-microsoft-com:vml" Requires="v">
                <p:oleObj spid="_x0000_s1036" name="Equation" r:id="rId3" imgW="1473120" imgH="1650960" progId="Equation.3">
                  <p:embed/>
                </p:oleObj>
              </mc:Choice>
              <mc:Fallback>
                <p:oleObj name="Equation" r:id="rId3" imgW="1473120" imgH="1650960" progId="Equation.3">
                  <p:embed/>
                  <p:pic>
                    <p:nvPicPr>
                      <p:cNvPr id="4679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1030" y="1556613"/>
                        <a:ext cx="1473200"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1055786580"/>
              </p:ext>
            </p:extLst>
          </p:nvPr>
        </p:nvGraphicFramePr>
        <p:xfrm>
          <a:off x="2611030" y="4176519"/>
          <a:ext cx="1663700" cy="1244600"/>
        </p:xfrm>
        <a:graphic>
          <a:graphicData uri="http://schemas.openxmlformats.org/presentationml/2006/ole">
            <mc:AlternateContent xmlns:mc="http://schemas.openxmlformats.org/markup-compatibility/2006">
              <mc:Choice xmlns:v="urn:schemas-microsoft-com:vml" Requires="v">
                <p:oleObj spid="_x0000_s1037" name="Equation" r:id="rId5" imgW="1663560" imgH="1244520" progId="Equation.3">
                  <p:embed/>
                </p:oleObj>
              </mc:Choice>
              <mc:Fallback>
                <p:oleObj name="Equation" r:id="rId5" imgW="1663560" imgH="1244520" progId="Equation.3">
                  <p:embed/>
                  <p:pic>
                    <p:nvPicPr>
                      <p:cNvPr id="46797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1030" y="4176519"/>
                        <a:ext cx="16637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626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4462760"/>
          </a:xfrm>
          <a:prstGeom prst="rect">
            <a:avLst/>
          </a:prstGeom>
          <a:noFill/>
        </p:spPr>
        <p:txBody>
          <a:bodyPr wrap="square" rtlCol="0">
            <a:spAutoFit/>
          </a:bodyPr>
          <a:lstStyle/>
          <a:p>
            <a:pPr algn="ctr"/>
            <a:r>
              <a:rPr lang="en-US" sz="2800" dirty="0" smtClean="0">
                <a:solidFill>
                  <a:schemeClr val="bg1"/>
                </a:solidFill>
              </a:rPr>
              <a:t>Asymptotic Notation</a:t>
            </a:r>
          </a:p>
          <a:p>
            <a:pPr algn="ctr"/>
            <a:endParaRPr lang="en-US" sz="2800" dirty="0">
              <a:solidFill>
                <a:srgbClr val="010000"/>
              </a:solidFill>
            </a:endParaRPr>
          </a:p>
          <a:p>
            <a:pPr algn="just"/>
            <a:r>
              <a:rPr lang="en-US" altLang="en-US" sz="2000" dirty="0">
                <a:solidFill>
                  <a:srgbClr val="010000"/>
                </a:solidFill>
              </a:rPr>
              <a:t>Asymptotic Notations are languages that allow us to analyze an algorithm's running time by identifying its behavior as the input size for the algorithm increases. This is also known as an algorithm's growth rate</a:t>
            </a:r>
            <a:r>
              <a:rPr lang="en-US" altLang="en-US" sz="2000" dirty="0" smtClean="0">
                <a:solidFill>
                  <a:srgbClr val="010000"/>
                </a:solidFill>
              </a:rPr>
              <a:t>.</a:t>
            </a:r>
          </a:p>
          <a:p>
            <a:pPr algn="just"/>
            <a:r>
              <a:rPr lang="en-US" sz="2000" dirty="0">
                <a:solidFill>
                  <a:srgbClr val="010000"/>
                </a:solidFill>
              </a:rPr>
              <a:t> </a:t>
            </a:r>
            <a:endParaRPr lang="en-US" sz="2000" dirty="0" smtClean="0">
              <a:solidFill>
                <a:srgbClr val="010000"/>
              </a:solidFill>
            </a:endParaRPr>
          </a:p>
          <a:p>
            <a:pPr algn="just"/>
            <a:r>
              <a:rPr lang="en-US" sz="2000" dirty="0" smtClean="0">
                <a:solidFill>
                  <a:srgbClr val="010000"/>
                </a:solidFill>
              </a:rPr>
              <a:t>There are five different asymptotic notations:</a:t>
            </a:r>
          </a:p>
          <a:p>
            <a:pPr marL="342900" indent="-342900" algn="just">
              <a:buFont typeface="Arial" panose="020B0604020202020204" pitchFamily="34" charset="0"/>
              <a:buChar char="•"/>
            </a:pPr>
            <a:r>
              <a:rPr lang="en-US" sz="2000" dirty="0" smtClean="0">
                <a:solidFill>
                  <a:schemeClr val="bg1"/>
                </a:solidFill>
              </a:rPr>
              <a:t>Big Oh - </a:t>
            </a:r>
            <a:r>
              <a:rPr lang="en-US" altLang="en-US" sz="2000" i="1" dirty="0" smtClean="0">
                <a:solidFill>
                  <a:schemeClr val="bg1"/>
                </a:solidFill>
              </a:rPr>
              <a:t>O</a:t>
            </a:r>
            <a:endParaRPr lang="en-US" sz="2000" dirty="0" smtClean="0">
              <a:solidFill>
                <a:schemeClr val="bg1"/>
              </a:solidFill>
            </a:endParaRPr>
          </a:p>
          <a:p>
            <a:pPr marL="342900" indent="-342900" algn="just">
              <a:buFont typeface="Arial" panose="020B0604020202020204" pitchFamily="34" charset="0"/>
              <a:buChar char="•"/>
            </a:pPr>
            <a:r>
              <a:rPr lang="en-US" sz="2000" dirty="0" smtClean="0">
                <a:solidFill>
                  <a:schemeClr val="bg1"/>
                </a:solidFill>
              </a:rPr>
              <a:t>Big Omega - </a:t>
            </a:r>
            <a:r>
              <a:rPr lang="en-US" altLang="en-US" sz="2000" dirty="0" smtClean="0">
                <a:solidFill>
                  <a:schemeClr val="bg1"/>
                </a:solidFill>
                <a:latin typeface="Symbol" panose="05050102010706020507" pitchFamily="18" charset="2"/>
              </a:rPr>
              <a:t>W</a:t>
            </a:r>
            <a:endParaRPr lang="en-US" sz="2000" dirty="0" smtClean="0">
              <a:solidFill>
                <a:schemeClr val="bg1"/>
              </a:solidFill>
            </a:endParaRPr>
          </a:p>
          <a:p>
            <a:pPr marL="342900" indent="-342900" algn="just">
              <a:buFont typeface="Arial" panose="020B0604020202020204" pitchFamily="34" charset="0"/>
              <a:buChar char="•"/>
            </a:pPr>
            <a:r>
              <a:rPr lang="en-US" sz="2000" dirty="0" smtClean="0">
                <a:solidFill>
                  <a:schemeClr val="bg1"/>
                </a:solidFill>
              </a:rPr>
              <a:t>Big Theta - </a:t>
            </a:r>
            <a:r>
              <a:rPr lang="en-US" altLang="en-US" sz="2000" dirty="0" smtClean="0">
                <a:solidFill>
                  <a:schemeClr val="bg1"/>
                </a:solidFill>
                <a:latin typeface="Symbol" panose="05050102010706020507" pitchFamily="18" charset="2"/>
              </a:rPr>
              <a:t>Q</a:t>
            </a:r>
            <a:endParaRPr lang="en-US" sz="2000" dirty="0" smtClean="0">
              <a:solidFill>
                <a:schemeClr val="bg1"/>
              </a:solidFill>
            </a:endParaRPr>
          </a:p>
          <a:p>
            <a:pPr marL="342900" indent="-342900" algn="just">
              <a:buFont typeface="Arial" panose="020B0604020202020204" pitchFamily="34" charset="0"/>
              <a:buChar char="•"/>
            </a:pPr>
            <a:r>
              <a:rPr lang="en-US" sz="2000" dirty="0" smtClean="0">
                <a:solidFill>
                  <a:schemeClr val="bg1"/>
                </a:solidFill>
              </a:rPr>
              <a:t>Little oh - </a:t>
            </a:r>
            <a:r>
              <a:rPr lang="en-US" altLang="en-US" sz="2000" i="1" dirty="0" smtClean="0">
                <a:solidFill>
                  <a:schemeClr val="bg1"/>
                </a:solidFill>
              </a:rPr>
              <a:t>o</a:t>
            </a:r>
            <a:endParaRPr lang="en-US" sz="2000" dirty="0" smtClean="0">
              <a:solidFill>
                <a:schemeClr val="bg1"/>
              </a:solidFill>
            </a:endParaRPr>
          </a:p>
          <a:p>
            <a:pPr marL="342900" indent="-342900" algn="just">
              <a:buFont typeface="Arial" panose="020B0604020202020204" pitchFamily="34" charset="0"/>
              <a:buChar char="•"/>
            </a:pPr>
            <a:r>
              <a:rPr lang="en-US" sz="2000" dirty="0" smtClean="0">
                <a:solidFill>
                  <a:schemeClr val="bg1"/>
                </a:solidFill>
              </a:rPr>
              <a:t>Little Omega - </a:t>
            </a:r>
            <a:r>
              <a:rPr lang="en-US" altLang="en-US" sz="2000" dirty="0" smtClean="0">
                <a:solidFill>
                  <a:schemeClr val="bg1"/>
                </a:solidFill>
                <a:latin typeface="Symbol" panose="05050102010706020507" pitchFamily="18" charset="2"/>
              </a:rPr>
              <a:t>w</a:t>
            </a:r>
            <a:endParaRPr lang="en-US" sz="2000" dirty="0" smtClean="0">
              <a:solidFill>
                <a:schemeClr val="bg1"/>
              </a:solidFill>
            </a:endParaRPr>
          </a:p>
          <a:p>
            <a:pPr algn="just"/>
            <a:endParaRPr lang="en-US" sz="2000" dirty="0">
              <a:solidFill>
                <a:schemeClr val="bg1"/>
              </a:solidFill>
            </a:endParaRPr>
          </a:p>
        </p:txBody>
      </p:sp>
    </p:spTree>
    <p:extLst>
      <p:ext uri="{BB962C8B-B14F-4D97-AF65-F5344CB8AC3E}">
        <p14:creationId xmlns:p14="http://schemas.microsoft.com/office/powerpoint/2010/main" val="2985985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3</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875207"/>
            <a:ext cx="10371908" cy="1877437"/>
          </a:xfrm>
          <a:prstGeom prst="rect">
            <a:avLst/>
          </a:prstGeom>
          <a:noFill/>
        </p:spPr>
        <p:txBody>
          <a:bodyPr wrap="square" rtlCol="0">
            <a:spAutoFit/>
          </a:bodyPr>
          <a:lstStyle/>
          <a:p>
            <a:pPr algn="ctr"/>
            <a:r>
              <a:rPr lang="en-US" sz="2800" dirty="0" smtClean="0">
                <a:solidFill>
                  <a:schemeClr val="bg1"/>
                </a:solidFill>
              </a:rPr>
              <a:t>Asymptotic Notation- Big Oh</a:t>
            </a:r>
          </a:p>
          <a:p>
            <a:pPr algn="ctr"/>
            <a:endParaRPr lang="en-US" sz="2800" dirty="0">
              <a:solidFill>
                <a:srgbClr val="010000"/>
              </a:solidFill>
            </a:endParaRPr>
          </a:p>
          <a:p>
            <a:pPr algn="just"/>
            <a:r>
              <a:rPr lang="en-US" altLang="en-US" sz="2000" dirty="0" smtClean="0">
                <a:solidFill>
                  <a:srgbClr val="010000"/>
                </a:solidFill>
              </a:rPr>
              <a:t>A function f(n) will be related to function g(n) through </a:t>
            </a:r>
            <a:r>
              <a:rPr lang="en-US" altLang="en-US" sz="2000" b="1" dirty="0" smtClean="0">
                <a:solidFill>
                  <a:srgbClr val="010000"/>
                </a:solidFill>
              </a:rPr>
              <a:t>big oh</a:t>
            </a:r>
            <a:r>
              <a:rPr lang="en-US" altLang="en-US" sz="2000" dirty="0" smtClean="0">
                <a:solidFill>
                  <a:srgbClr val="010000"/>
                </a:solidFill>
              </a:rPr>
              <a:t> i.e. f(n)= </a:t>
            </a:r>
            <a:r>
              <a:rPr lang="en-US" altLang="en-US" sz="2000" i="1" dirty="0" smtClean="0">
                <a:solidFill>
                  <a:schemeClr val="bg1"/>
                </a:solidFill>
              </a:rPr>
              <a:t>O</a:t>
            </a:r>
            <a:r>
              <a:rPr lang="en-US" altLang="en-US" sz="2000" dirty="0" smtClean="0">
                <a:solidFill>
                  <a:schemeClr val="bg1"/>
                </a:solidFill>
              </a:rPr>
              <a:t>(g(n)) </a:t>
            </a:r>
            <a:r>
              <a:rPr lang="en-US" altLang="en-US" sz="2000" dirty="0" err="1" smtClean="0">
                <a:solidFill>
                  <a:schemeClr val="bg1"/>
                </a:solidFill>
              </a:rPr>
              <a:t>iff</a:t>
            </a:r>
            <a:r>
              <a:rPr lang="en-US" altLang="en-US" sz="2000" dirty="0">
                <a:solidFill>
                  <a:schemeClr val="bg1"/>
                </a:solidFill>
              </a:rPr>
              <a:t>  </a:t>
            </a:r>
            <a:r>
              <a:rPr lang="en-US" altLang="en-US" sz="2000" dirty="0" smtClean="0">
                <a:solidFill>
                  <a:schemeClr val="bg1"/>
                </a:solidFill>
              </a:rPr>
              <a:t>there exists positive constants c and n</a:t>
            </a:r>
            <a:r>
              <a:rPr lang="en-US" altLang="en-US" sz="2000" baseline="-25000" dirty="0" smtClean="0">
                <a:solidFill>
                  <a:schemeClr val="bg1"/>
                </a:solidFill>
              </a:rPr>
              <a:t>0 </a:t>
            </a:r>
            <a:r>
              <a:rPr lang="en-US" altLang="en-US" sz="2000" dirty="0">
                <a:solidFill>
                  <a:schemeClr val="bg1"/>
                </a:solidFill>
              </a:rPr>
              <a:t> </a:t>
            </a:r>
            <a:r>
              <a:rPr lang="en-US" altLang="en-US" sz="2000" dirty="0" smtClean="0">
                <a:solidFill>
                  <a:schemeClr val="bg1"/>
                </a:solidFill>
              </a:rPr>
              <a:t>such that 0</a:t>
            </a:r>
            <a:r>
              <a:rPr kumimoji="1" lang="en-US" altLang="en-US" sz="2000" b="1" dirty="0">
                <a:solidFill>
                  <a:schemeClr val="hlink"/>
                </a:solidFill>
                <a:sym typeface="Symbol" panose="05050102010706020507" pitchFamily="18" charset="2"/>
              </a:rPr>
              <a:t>  </a:t>
            </a:r>
            <a:r>
              <a:rPr lang="en-US" altLang="en-US" sz="2000" dirty="0" smtClean="0">
                <a:solidFill>
                  <a:schemeClr val="bg1"/>
                </a:solidFill>
              </a:rPr>
              <a:t>f(n</a:t>
            </a:r>
            <a:r>
              <a:rPr lang="en-US" altLang="en-US" sz="2000" dirty="0">
                <a:solidFill>
                  <a:schemeClr val="bg1"/>
                </a:solidFill>
              </a:rPr>
              <a:t>) </a:t>
            </a:r>
            <a:r>
              <a:rPr kumimoji="1" lang="en-US" altLang="en-US" sz="2000" b="1" dirty="0">
                <a:solidFill>
                  <a:schemeClr val="hlink"/>
                </a:solidFill>
                <a:sym typeface="Symbol" panose="05050102010706020507" pitchFamily="18" charset="2"/>
              </a:rPr>
              <a:t></a:t>
            </a:r>
            <a:r>
              <a:rPr lang="en-US" altLang="en-US" sz="2000" dirty="0" smtClean="0">
                <a:solidFill>
                  <a:schemeClr val="bg1"/>
                </a:solidFill>
              </a:rPr>
              <a:t> c*g(n) for all n ≥ n</a:t>
            </a:r>
            <a:r>
              <a:rPr lang="en-US" altLang="en-US" sz="2000" baseline="-25000" dirty="0" smtClean="0">
                <a:solidFill>
                  <a:schemeClr val="bg1"/>
                </a:solidFill>
              </a:rPr>
              <a:t>0</a:t>
            </a:r>
            <a:r>
              <a:rPr lang="en-US" altLang="en-US" sz="2000" dirty="0" smtClean="0">
                <a:solidFill>
                  <a:schemeClr val="bg1"/>
                </a:solidFill>
              </a:rPr>
              <a:t>. Function g(n) will act as a upper bound for function f(n).</a:t>
            </a:r>
            <a:endParaRPr lang="en-US" altLang="en-US" sz="2000" dirty="0" smtClean="0">
              <a:solidFill>
                <a:srgbClr val="010000"/>
              </a:solidFill>
            </a:endParaRPr>
          </a:p>
        </p:txBody>
      </p:sp>
      <p:pic>
        <p:nvPicPr>
          <p:cNvPr id="2" name="Picture 1"/>
          <p:cNvPicPr>
            <a:picLocks noChangeAspect="1"/>
          </p:cNvPicPr>
          <p:nvPr/>
        </p:nvPicPr>
        <p:blipFill>
          <a:blip r:embed="rId2"/>
          <a:stretch>
            <a:fillRect/>
          </a:stretch>
        </p:blipFill>
        <p:spPr>
          <a:xfrm>
            <a:off x="3338512" y="2786472"/>
            <a:ext cx="5514975" cy="3522889"/>
          </a:xfrm>
          <a:prstGeom prst="rect">
            <a:avLst/>
          </a:prstGeom>
        </p:spPr>
      </p:pic>
    </p:spTree>
    <p:extLst>
      <p:ext uri="{BB962C8B-B14F-4D97-AF65-F5344CB8AC3E}">
        <p14:creationId xmlns:p14="http://schemas.microsoft.com/office/powerpoint/2010/main" val="1882696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4</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4339650"/>
          </a:xfrm>
          <a:prstGeom prst="rect">
            <a:avLst/>
          </a:prstGeom>
          <a:noFill/>
        </p:spPr>
        <p:txBody>
          <a:bodyPr wrap="square" rtlCol="0">
            <a:spAutoFit/>
          </a:bodyPr>
          <a:lstStyle/>
          <a:p>
            <a:pPr algn="ctr"/>
            <a:r>
              <a:rPr lang="en-US" sz="2800" dirty="0" smtClean="0">
                <a:solidFill>
                  <a:schemeClr val="bg1"/>
                </a:solidFill>
              </a:rPr>
              <a:t>Asymptotic Notation- Big Oh- examples</a:t>
            </a:r>
          </a:p>
          <a:p>
            <a:pPr algn="ctr"/>
            <a:endParaRPr lang="en-US" sz="2800" dirty="0">
              <a:solidFill>
                <a:schemeClr val="bg1"/>
              </a:solidFill>
            </a:endParaRPr>
          </a:p>
          <a:p>
            <a:pPr marL="342900" lvl="0"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Show that 2n</a:t>
            </a:r>
            <a:r>
              <a:rPr lang="en-US" altLang="en-US" sz="2000" baseline="30000" dirty="0" smtClean="0">
                <a:solidFill>
                  <a:schemeClr val="bg1"/>
                </a:solidFill>
                <a:latin typeface="+mj-lt"/>
              </a:rPr>
              <a:t>2</a:t>
            </a:r>
            <a:r>
              <a:rPr lang="en-US" altLang="en-US" sz="2000" dirty="0" smtClean="0">
                <a:solidFill>
                  <a:schemeClr val="bg1"/>
                </a:solidFill>
                <a:latin typeface="+mj-lt"/>
              </a:rPr>
              <a:t> = O(n</a:t>
            </a:r>
            <a:r>
              <a:rPr lang="en-US" altLang="en-US" sz="2000" baseline="30000" dirty="0" smtClean="0">
                <a:solidFill>
                  <a:schemeClr val="bg1"/>
                </a:solidFill>
                <a:latin typeface="+mj-lt"/>
              </a:rPr>
              <a:t>3</a:t>
            </a:r>
            <a:r>
              <a:rPr lang="en-US" altLang="en-US" sz="2000" dirty="0" smtClean="0">
                <a:solidFill>
                  <a:schemeClr val="bg1"/>
                </a:solidFill>
                <a:latin typeface="+mj-lt"/>
              </a:rPr>
              <a:t>): </a:t>
            </a: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2n</a:t>
            </a:r>
            <a:r>
              <a:rPr lang="en-US" altLang="en-US" sz="2000" baseline="30000" dirty="0" smtClean="0">
                <a:solidFill>
                  <a:schemeClr val="bg1"/>
                </a:solidFill>
                <a:latin typeface="+mj-lt"/>
              </a:rPr>
              <a:t>2</a:t>
            </a:r>
            <a:r>
              <a:rPr lang="en-US" altLang="en-US" sz="2000" dirty="0" smtClean="0">
                <a:solidFill>
                  <a:schemeClr val="bg1"/>
                </a:solidFill>
                <a:latin typeface="+mj-lt"/>
              </a:rPr>
              <a:t> </a:t>
            </a:r>
            <a:r>
              <a:rPr lang="en-US" altLang="en-US" sz="2000" dirty="0">
                <a:solidFill>
                  <a:schemeClr val="bg1"/>
                </a:solidFill>
                <a:latin typeface="+mj-lt"/>
                <a:sym typeface="Symbol" panose="05050102010706020507" pitchFamily="18" charset="2"/>
              </a:rPr>
              <a:t>≤</a:t>
            </a:r>
            <a:r>
              <a:rPr lang="en-US" altLang="en-US" sz="2000" dirty="0">
                <a:solidFill>
                  <a:schemeClr val="bg1"/>
                </a:solidFill>
                <a:latin typeface="+mj-lt"/>
              </a:rPr>
              <a:t> </a:t>
            </a:r>
            <a:r>
              <a:rPr lang="en-US" altLang="en-US" sz="2000" dirty="0" smtClean="0">
                <a:solidFill>
                  <a:schemeClr val="bg1"/>
                </a:solidFill>
                <a:latin typeface="+mj-lt"/>
              </a:rPr>
              <a:t>c*n</a:t>
            </a:r>
            <a:r>
              <a:rPr lang="en-US" altLang="en-US" sz="2000" baseline="30000" dirty="0" smtClean="0">
                <a:solidFill>
                  <a:schemeClr val="bg1"/>
                </a:solidFill>
                <a:latin typeface="+mj-lt"/>
              </a:rPr>
              <a:t>3 </a:t>
            </a:r>
            <a:r>
              <a:rPr lang="en-US" altLang="en-US" sz="2000" dirty="0">
                <a:solidFill>
                  <a:schemeClr val="bg1"/>
                </a:solidFill>
                <a:latin typeface="+mj-lt"/>
                <a:sym typeface="Symbol" panose="05050102010706020507" pitchFamily="18" charset="2"/>
              </a:rPr>
              <a:t> 2 ≤ </a:t>
            </a:r>
            <a:r>
              <a:rPr lang="en-US" altLang="en-US" sz="2000" dirty="0" smtClean="0">
                <a:solidFill>
                  <a:schemeClr val="bg1"/>
                </a:solidFill>
                <a:latin typeface="+mj-lt"/>
                <a:sym typeface="Symbol" panose="05050102010706020507" pitchFamily="18" charset="2"/>
              </a:rPr>
              <a:t>c*n </a:t>
            </a:r>
            <a:r>
              <a:rPr lang="en-US" altLang="en-US" sz="2000" dirty="0">
                <a:solidFill>
                  <a:schemeClr val="bg1"/>
                </a:solidFill>
                <a:latin typeface="+mj-lt"/>
                <a:sym typeface="Symbol" panose="05050102010706020507" pitchFamily="18" charset="2"/>
              </a:rPr>
              <a:t> </a:t>
            </a:r>
            <a:r>
              <a:rPr lang="en-US" altLang="en-US" sz="2000" dirty="0">
                <a:solidFill>
                  <a:schemeClr val="bg1"/>
                </a:solidFill>
                <a:latin typeface="+mj-lt"/>
              </a:rPr>
              <a:t>c = 1 and n</a:t>
            </a:r>
            <a:r>
              <a:rPr lang="en-US" altLang="en-US" sz="2000" baseline="-25000" dirty="0">
                <a:solidFill>
                  <a:schemeClr val="bg1"/>
                </a:solidFill>
                <a:latin typeface="+mj-lt"/>
              </a:rPr>
              <a:t>0</a:t>
            </a:r>
            <a:r>
              <a:rPr lang="en-US" altLang="en-US" sz="2000" dirty="0">
                <a:solidFill>
                  <a:schemeClr val="bg1"/>
                </a:solidFill>
                <a:latin typeface="+mj-lt"/>
              </a:rPr>
              <a:t>= </a:t>
            </a:r>
            <a:r>
              <a:rPr lang="en-US" altLang="en-US" sz="2000" dirty="0" smtClean="0">
                <a:solidFill>
                  <a:schemeClr val="bg1"/>
                </a:solidFill>
                <a:latin typeface="+mj-lt"/>
              </a:rPr>
              <a:t>2</a:t>
            </a:r>
          </a:p>
          <a:p>
            <a:pPr marL="342900" lvl="0" indent="-342900" defTabSz="914400" fontAlgn="base">
              <a:spcBef>
                <a:spcPct val="0"/>
              </a:spcBef>
              <a:spcAft>
                <a:spcPct val="0"/>
              </a:spcAft>
              <a:buFont typeface="Arial" panose="020B0604020202020204" pitchFamily="34" charset="0"/>
              <a:buChar char="•"/>
            </a:pPr>
            <a:endParaRPr lang="en-US" altLang="en-US" sz="2000" dirty="0">
              <a:solidFill>
                <a:schemeClr val="bg1"/>
              </a:solidFill>
              <a:latin typeface="+mj-lt"/>
            </a:endParaRPr>
          </a:p>
          <a:p>
            <a:pPr marL="342900" lvl="0" indent="-342900" defTabSz="914400" fontAlgn="base">
              <a:spcBef>
                <a:spcPct val="0"/>
              </a:spcBef>
              <a:spcAft>
                <a:spcPct val="0"/>
              </a:spcAft>
              <a:buFont typeface="Arial" panose="020B0604020202020204" pitchFamily="34" charset="0"/>
              <a:buChar char="•"/>
            </a:pPr>
            <a:r>
              <a:rPr lang="en-US" altLang="en-US" sz="2000" dirty="0">
                <a:solidFill>
                  <a:schemeClr val="bg1"/>
                </a:solidFill>
              </a:rPr>
              <a:t>Show that </a:t>
            </a:r>
            <a:r>
              <a:rPr lang="en-US" altLang="en-US" sz="2000" dirty="0" smtClean="0">
                <a:solidFill>
                  <a:schemeClr val="bg1"/>
                </a:solidFill>
                <a:latin typeface="+mj-lt"/>
              </a:rPr>
              <a:t>n</a:t>
            </a:r>
            <a:r>
              <a:rPr lang="en-US" altLang="en-US" sz="2000" baseline="30000" dirty="0" smtClean="0">
                <a:solidFill>
                  <a:schemeClr val="bg1"/>
                </a:solidFill>
                <a:latin typeface="+mj-lt"/>
              </a:rPr>
              <a:t>2</a:t>
            </a:r>
            <a:r>
              <a:rPr lang="en-US" altLang="en-US" sz="2000" dirty="0" smtClean="0">
                <a:solidFill>
                  <a:schemeClr val="bg1"/>
                </a:solidFill>
                <a:latin typeface="+mj-lt"/>
              </a:rPr>
              <a:t> = O(n</a:t>
            </a:r>
            <a:r>
              <a:rPr lang="en-US" altLang="en-US" sz="2000" baseline="30000" dirty="0" smtClean="0">
                <a:solidFill>
                  <a:schemeClr val="bg1"/>
                </a:solidFill>
                <a:latin typeface="+mj-lt"/>
              </a:rPr>
              <a:t>2</a:t>
            </a:r>
            <a:r>
              <a:rPr lang="en-US" altLang="en-US" sz="2000" dirty="0" smtClean="0">
                <a:solidFill>
                  <a:schemeClr val="bg1"/>
                </a:solidFill>
                <a:latin typeface="+mj-lt"/>
              </a:rPr>
              <a:t>): </a:t>
            </a: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n</a:t>
            </a:r>
            <a:r>
              <a:rPr lang="en-US" altLang="en-US" sz="2000" baseline="30000" dirty="0" smtClean="0">
                <a:solidFill>
                  <a:schemeClr val="bg1"/>
                </a:solidFill>
                <a:latin typeface="+mj-lt"/>
              </a:rPr>
              <a:t>2</a:t>
            </a:r>
            <a:r>
              <a:rPr lang="en-US" altLang="en-US" sz="2000" dirty="0" smtClean="0">
                <a:solidFill>
                  <a:schemeClr val="bg1"/>
                </a:solidFill>
                <a:latin typeface="+mj-lt"/>
              </a:rPr>
              <a:t> </a:t>
            </a:r>
            <a:r>
              <a:rPr lang="en-US" altLang="en-US" sz="2000" dirty="0">
                <a:solidFill>
                  <a:schemeClr val="bg1"/>
                </a:solidFill>
                <a:latin typeface="+mj-lt"/>
                <a:sym typeface="Symbol" panose="05050102010706020507" pitchFamily="18" charset="2"/>
              </a:rPr>
              <a:t>≤</a:t>
            </a:r>
            <a:r>
              <a:rPr lang="en-US" altLang="en-US" sz="2000" dirty="0">
                <a:solidFill>
                  <a:schemeClr val="bg1"/>
                </a:solidFill>
                <a:latin typeface="+mj-lt"/>
              </a:rPr>
              <a:t> </a:t>
            </a:r>
            <a:r>
              <a:rPr lang="en-US" altLang="en-US" sz="2000" dirty="0" smtClean="0">
                <a:solidFill>
                  <a:schemeClr val="bg1"/>
                </a:solidFill>
                <a:latin typeface="+mj-lt"/>
              </a:rPr>
              <a:t>c*n</a:t>
            </a:r>
            <a:r>
              <a:rPr lang="en-US" altLang="en-US" sz="2000" baseline="30000" dirty="0" smtClean="0">
                <a:solidFill>
                  <a:schemeClr val="bg1"/>
                </a:solidFill>
                <a:latin typeface="+mj-lt"/>
              </a:rPr>
              <a:t>2 </a:t>
            </a:r>
            <a:r>
              <a:rPr lang="en-US" altLang="en-US" sz="2000" dirty="0">
                <a:solidFill>
                  <a:schemeClr val="bg1"/>
                </a:solidFill>
                <a:latin typeface="+mj-lt"/>
                <a:sym typeface="Symbol" panose="05050102010706020507" pitchFamily="18" charset="2"/>
              </a:rPr>
              <a:t> c ≥  1   </a:t>
            </a:r>
            <a:r>
              <a:rPr lang="en-US" altLang="en-US" sz="2000" dirty="0">
                <a:solidFill>
                  <a:schemeClr val="bg1"/>
                </a:solidFill>
                <a:latin typeface="+mj-lt"/>
              </a:rPr>
              <a:t>c = 1 and n</a:t>
            </a:r>
            <a:r>
              <a:rPr lang="en-US" altLang="en-US" sz="2000" baseline="-25000" dirty="0">
                <a:solidFill>
                  <a:schemeClr val="bg1"/>
                </a:solidFill>
                <a:latin typeface="+mj-lt"/>
              </a:rPr>
              <a:t>0</a:t>
            </a:r>
            <a:r>
              <a:rPr lang="en-US" altLang="en-US" sz="2000" dirty="0">
                <a:solidFill>
                  <a:schemeClr val="bg1"/>
                </a:solidFill>
                <a:latin typeface="+mj-lt"/>
              </a:rPr>
              <a:t>= 1</a:t>
            </a:r>
          </a:p>
          <a:p>
            <a:pPr marL="342900" lvl="0" indent="-342900" defTabSz="914400" fontAlgn="base">
              <a:spcBef>
                <a:spcPct val="0"/>
              </a:spcBef>
              <a:spcAft>
                <a:spcPct val="0"/>
              </a:spcAft>
              <a:buFont typeface="Arial" panose="020B0604020202020204" pitchFamily="34" charset="0"/>
              <a:buChar char="•"/>
            </a:pPr>
            <a:endParaRPr lang="en-US" altLang="en-US" sz="2000" dirty="0" smtClean="0">
              <a:solidFill>
                <a:schemeClr val="bg1"/>
              </a:solidFill>
              <a:latin typeface="+mj-lt"/>
            </a:endParaRPr>
          </a:p>
          <a:p>
            <a:pPr marL="342900" lvl="0" indent="-342900" defTabSz="914400" fontAlgn="base">
              <a:spcBef>
                <a:spcPct val="0"/>
              </a:spcBef>
              <a:spcAft>
                <a:spcPct val="0"/>
              </a:spcAft>
              <a:buFont typeface="Arial" panose="020B0604020202020204" pitchFamily="34" charset="0"/>
              <a:buChar char="•"/>
            </a:pPr>
            <a:r>
              <a:rPr lang="en-US" altLang="en-US" sz="2000" dirty="0">
                <a:solidFill>
                  <a:schemeClr val="bg1"/>
                </a:solidFill>
              </a:rPr>
              <a:t>Show that </a:t>
            </a:r>
            <a:r>
              <a:rPr lang="en-US" altLang="en-US" sz="2000" dirty="0" smtClean="0">
                <a:solidFill>
                  <a:schemeClr val="bg1"/>
                </a:solidFill>
                <a:latin typeface="+mj-lt"/>
              </a:rPr>
              <a:t>1000n</a:t>
            </a:r>
            <a:r>
              <a:rPr lang="en-US" altLang="en-US" sz="2000" baseline="30000" dirty="0" smtClean="0">
                <a:solidFill>
                  <a:schemeClr val="bg1"/>
                </a:solidFill>
                <a:latin typeface="+mj-lt"/>
              </a:rPr>
              <a:t>2</a:t>
            </a:r>
            <a:r>
              <a:rPr lang="en-US" altLang="en-US" sz="2000" dirty="0" smtClean="0">
                <a:solidFill>
                  <a:schemeClr val="bg1"/>
                </a:solidFill>
                <a:latin typeface="+mj-lt"/>
              </a:rPr>
              <a:t>+1000n = O(n</a:t>
            </a:r>
            <a:r>
              <a:rPr lang="en-US" altLang="en-US" sz="2000" baseline="30000" dirty="0" smtClean="0">
                <a:solidFill>
                  <a:schemeClr val="bg1"/>
                </a:solidFill>
                <a:latin typeface="+mj-lt"/>
              </a:rPr>
              <a:t>2</a:t>
            </a:r>
            <a:r>
              <a:rPr lang="en-US" altLang="en-US" sz="2000" dirty="0" smtClean="0">
                <a:solidFill>
                  <a:schemeClr val="bg1"/>
                </a:solidFill>
                <a:latin typeface="+mj-lt"/>
              </a:rPr>
              <a:t>): </a:t>
            </a: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1000n</a:t>
            </a:r>
            <a:r>
              <a:rPr lang="en-US" altLang="en-US" sz="2000" baseline="30000" dirty="0" smtClean="0">
                <a:solidFill>
                  <a:schemeClr val="bg1"/>
                </a:solidFill>
                <a:latin typeface="+mj-lt"/>
              </a:rPr>
              <a:t>2</a:t>
            </a:r>
            <a:r>
              <a:rPr lang="en-US" altLang="en-US" sz="2000" dirty="0" smtClean="0">
                <a:solidFill>
                  <a:schemeClr val="bg1"/>
                </a:solidFill>
                <a:latin typeface="+mj-lt"/>
              </a:rPr>
              <a:t>+1000n </a:t>
            </a:r>
            <a:r>
              <a:rPr lang="en-US" altLang="en-US" sz="2000" dirty="0">
                <a:solidFill>
                  <a:schemeClr val="bg1"/>
                </a:solidFill>
                <a:latin typeface="+mj-lt"/>
                <a:sym typeface="Symbol" panose="05050102010706020507" pitchFamily="18" charset="2"/>
              </a:rPr>
              <a:t>≤</a:t>
            </a:r>
            <a:r>
              <a:rPr lang="en-US" altLang="en-US" sz="2000" dirty="0">
                <a:solidFill>
                  <a:schemeClr val="bg1"/>
                </a:solidFill>
                <a:latin typeface="+mj-lt"/>
              </a:rPr>
              <a:t> 1000n</a:t>
            </a:r>
            <a:r>
              <a:rPr lang="en-US" altLang="en-US" sz="2000" baseline="30000" dirty="0">
                <a:solidFill>
                  <a:schemeClr val="bg1"/>
                </a:solidFill>
                <a:latin typeface="+mj-lt"/>
              </a:rPr>
              <a:t>2</a:t>
            </a:r>
            <a:r>
              <a:rPr lang="en-US" altLang="en-US" sz="2000" dirty="0">
                <a:solidFill>
                  <a:schemeClr val="bg1"/>
                </a:solidFill>
                <a:latin typeface="+mj-lt"/>
              </a:rPr>
              <a:t>+ n</a:t>
            </a:r>
            <a:r>
              <a:rPr lang="en-US" altLang="en-US" sz="2000" baseline="30000" dirty="0">
                <a:solidFill>
                  <a:schemeClr val="bg1"/>
                </a:solidFill>
                <a:latin typeface="+mj-lt"/>
              </a:rPr>
              <a:t>2</a:t>
            </a:r>
            <a:r>
              <a:rPr lang="en-US" altLang="en-US" sz="2000" dirty="0">
                <a:solidFill>
                  <a:schemeClr val="bg1"/>
                </a:solidFill>
                <a:latin typeface="+mj-lt"/>
              </a:rPr>
              <a:t> =1001n</a:t>
            </a:r>
            <a:r>
              <a:rPr lang="en-US" altLang="en-US" sz="2000" baseline="30000" dirty="0">
                <a:solidFill>
                  <a:schemeClr val="bg1"/>
                </a:solidFill>
                <a:latin typeface="+mj-lt"/>
              </a:rPr>
              <a:t>2</a:t>
            </a:r>
            <a:r>
              <a:rPr lang="en-US" altLang="en-US" sz="2000" dirty="0">
                <a:solidFill>
                  <a:schemeClr val="bg1"/>
                </a:solidFill>
                <a:latin typeface="+mj-lt"/>
                <a:sym typeface="Symbol" panose="05050102010706020507" pitchFamily="18" charset="2"/>
              </a:rPr>
              <a:t> c=1001 and n</a:t>
            </a:r>
            <a:r>
              <a:rPr lang="en-US" altLang="en-US" sz="2000" baseline="-25000" dirty="0">
                <a:solidFill>
                  <a:schemeClr val="bg1"/>
                </a:solidFill>
                <a:latin typeface="+mj-lt"/>
                <a:sym typeface="Symbol" panose="05050102010706020507" pitchFamily="18" charset="2"/>
              </a:rPr>
              <a:t>0</a:t>
            </a:r>
            <a:r>
              <a:rPr lang="en-US" altLang="en-US" sz="2000" dirty="0">
                <a:solidFill>
                  <a:schemeClr val="bg1"/>
                </a:solidFill>
                <a:latin typeface="+mj-lt"/>
                <a:sym typeface="Symbol" panose="05050102010706020507" pitchFamily="18" charset="2"/>
              </a:rPr>
              <a:t> = 1000</a:t>
            </a:r>
          </a:p>
          <a:p>
            <a:pPr marL="342900" lvl="0" indent="-342900" defTabSz="914400" fontAlgn="base">
              <a:spcBef>
                <a:spcPct val="0"/>
              </a:spcBef>
              <a:spcAft>
                <a:spcPct val="0"/>
              </a:spcAft>
              <a:buFont typeface="Arial" panose="020B0604020202020204" pitchFamily="34" charset="0"/>
              <a:buChar char="•"/>
            </a:pPr>
            <a:endParaRPr lang="en-US" altLang="en-US" sz="2000" dirty="0" smtClean="0">
              <a:solidFill>
                <a:schemeClr val="bg1"/>
              </a:solidFill>
              <a:latin typeface="+mj-lt"/>
            </a:endParaRPr>
          </a:p>
          <a:p>
            <a:pPr marL="342900" lvl="0" indent="-342900" defTabSz="914400" fontAlgn="base">
              <a:spcBef>
                <a:spcPct val="0"/>
              </a:spcBef>
              <a:spcAft>
                <a:spcPct val="0"/>
              </a:spcAft>
              <a:buFont typeface="Arial" panose="020B0604020202020204" pitchFamily="34" charset="0"/>
              <a:buChar char="•"/>
            </a:pPr>
            <a:r>
              <a:rPr lang="en-US" altLang="en-US" sz="2000" dirty="0">
                <a:solidFill>
                  <a:schemeClr val="bg1"/>
                </a:solidFill>
              </a:rPr>
              <a:t>Show that </a:t>
            </a:r>
            <a:r>
              <a:rPr lang="en-US" altLang="en-US" sz="2000" dirty="0" smtClean="0">
                <a:solidFill>
                  <a:schemeClr val="bg1"/>
                </a:solidFill>
                <a:latin typeface="+mj-lt"/>
              </a:rPr>
              <a:t>n = O(n</a:t>
            </a:r>
            <a:r>
              <a:rPr lang="en-US" altLang="en-US" sz="2000" baseline="30000" dirty="0" smtClean="0">
                <a:solidFill>
                  <a:schemeClr val="bg1"/>
                </a:solidFill>
                <a:latin typeface="+mj-lt"/>
              </a:rPr>
              <a:t>2</a:t>
            </a:r>
            <a:r>
              <a:rPr lang="en-US" altLang="en-US" sz="2000" dirty="0" smtClean="0">
                <a:solidFill>
                  <a:schemeClr val="bg1"/>
                </a:solidFill>
                <a:latin typeface="+mj-lt"/>
              </a:rPr>
              <a:t>): </a:t>
            </a: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n </a:t>
            </a:r>
            <a:r>
              <a:rPr lang="en-US" altLang="en-US" sz="2000" dirty="0">
                <a:solidFill>
                  <a:schemeClr val="bg1"/>
                </a:solidFill>
                <a:latin typeface="+mj-lt"/>
                <a:sym typeface="Symbol" panose="05050102010706020507" pitchFamily="18" charset="2"/>
              </a:rPr>
              <a:t>≤</a:t>
            </a:r>
            <a:r>
              <a:rPr lang="en-US" altLang="en-US" sz="2000" dirty="0">
                <a:solidFill>
                  <a:schemeClr val="bg1"/>
                </a:solidFill>
                <a:latin typeface="+mj-lt"/>
              </a:rPr>
              <a:t> </a:t>
            </a:r>
            <a:r>
              <a:rPr lang="en-US" altLang="en-US" sz="2000" dirty="0" smtClean="0">
                <a:solidFill>
                  <a:schemeClr val="bg1"/>
                </a:solidFill>
                <a:latin typeface="+mj-lt"/>
              </a:rPr>
              <a:t>c*n</a:t>
            </a:r>
            <a:r>
              <a:rPr lang="en-US" altLang="en-US" sz="2000" baseline="30000" dirty="0" smtClean="0">
                <a:solidFill>
                  <a:schemeClr val="bg1"/>
                </a:solidFill>
                <a:latin typeface="+mj-lt"/>
              </a:rPr>
              <a:t>2 </a:t>
            </a:r>
            <a:r>
              <a:rPr lang="en-US" altLang="en-US" sz="2000" dirty="0">
                <a:solidFill>
                  <a:schemeClr val="bg1"/>
                </a:solidFill>
                <a:latin typeface="+mj-lt"/>
                <a:sym typeface="Symbol" panose="05050102010706020507" pitchFamily="18" charset="2"/>
              </a:rPr>
              <a:t> </a:t>
            </a:r>
            <a:r>
              <a:rPr lang="en-US" altLang="en-US" sz="2000" dirty="0" smtClean="0">
                <a:solidFill>
                  <a:schemeClr val="bg1"/>
                </a:solidFill>
                <a:latin typeface="+mj-lt"/>
                <a:sym typeface="Symbol" panose="05050102010706020507" pitchFamily="18" charset="2"/>
              </a:rPr>
              <a:t>c*n </a:t>
            </a:r>
            <a:r>
              <a:rPr lang="en-US" altLang="en-US" sz="2000" dirty="0">
                <a:solidFill>
                  <a:schemeClr val="bg1"/>
                </a:solidFill>
                <a:latin typeface="+mj-lt"/>
                <a:sym typeface="Symbol" panose="05050102010706020507" pitchFamily="18" charset="2"/>
              </a:rPr>
              <a:t>≥ 1  </a:t>
            </a:r>
            <a:r>
              <a:rPr lang="en-US" altLang="en-US" sz="2000" dirty="0">
                <a:solidFill>
                  <a:schemeClr val="bg1"/>
                </a:solidFill>
                <a:latin typeface="+mj-lt"/>
              </a:rPr>
              <a:t>c = 1 and n</a:t>
            </a:r>
            <a:r>
              <a:rPr lang="en-US" altLang="en-US" sz="2000" baseline="-25000" dirty="0">
                <a:solidFill>
                  <a:schemeClr val="bg1"/>
                </a:solidFill>
                <a:latin typeface="+mj-lt"/>
              </a:rPr>
              <a:t>0</a:t>
            </a:r>
            <a:r>
              <a:rPr lang="en-US" altLang="en-US" sz="2000" dirty="0">
                <a:solidFill>
                  <a:schemeClr val="bg1"/>
                </a:solidFill>
                <a:latin typeface="+mj-lt"/>
              </a:rPr>
              <a:t>= </a:t>
            </a:r>
            <a:r>
              <a:rPr lang="en-US" altLang="en-US" sz="2000" dirty="0" smtClean="0">
                <a:solidFill>
                  <a:schemeClr val="bg1"/>
                </a:solidFill>
                <a:latin typeface="+mj-lt"/>
              </a:rPr>
              <a:t>1</a:t>
            </a:r>
          </a:p>
        </p:txBody>
      </p:sp>
    </p:spTree>
    <p:extLst>
      <p:ext uri="{BB962C8B-B14F-4D97-AF65-F5344CB8AC3E}">
        <p14:creationId xmlns:p14="http://schemas.microsoft.com/office/powerpoint/2010/main" val="1702836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5</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4228850"/>
          </a:xfrm>
          <a:prstGeom prst="rect">
            <a:avLst/>
          </a:prstGeom>
          <a:noFill/>
        </p:spPr>
        <p:txBody>
          <a:bodyPr wrap="square" rtlCol="0">
            <a:spAutoFit/>
          </a:bodyPr>
          <a:lstStyle/>
          <a:p>
            <a:pPr algn="ctr"/>
            <a:r>
              <a:rPr lang="en-US" sz="2800" dirty="0" smtClean="0">
                <a:solidFill>
                  <a:schemeClr val="bg1"/>
                </a:solidFill>
              </a:rPr>
              <a:t>Asymptotic Notation- Big Oh- examples</a:t>
            </a:r>
          </a:p>
          <a:p>
            <a:pPr algn="ctr"/>
            <a:endParaRPr lang="en-US" sz="2800" dirty="0">
              <a:solidFill>
                <a:schemeClr val="bg1"/>
              </a:solidFill>
            </a:endParaRPr>
          </a:p>
          <a:p>
            <a:pPr marL="342900" indent="-342900" defTabSz="914400" fontAlgn="base">
              <a:spcBef>
                <a:spcPct val="0"/>
              </a:spcBef>
              <a:spcAft>
                <a:spcPct val="0"/>
              </a:spcAft>
              <a:buFont typeface="Arial" panose="020B0604020202020204" pitchFamily="34" charset="0"/>
              <a:buChar char="•"/>
            </a:pPr>
            <a:r>
              <a:rPr lang="en-US" altLang="ko-KR" sz="2000" dirty="0" smtClean="0">
                <a:solidFill>
                  <a:schemeClr val="bg1"/>
                </a:solidFill>
                <a:latin typeface="+mj-lt"/>
                <a:ea typeface="굴림" pitchFamily="50" charset="-127"/>
              </a:rPr>
              <a:t>Show </a:t>
            </a:r>
            <a:r>
              <a:rPr lang="en-US" altLang="ko-KR" sz="2000" dirty="0">
                <a:solidFill>
                  <a:schemeClr val="bg1"/>
                </a:solidFill>
                <a:latin typeface="+mj-lt"/>
                <a:ea typeface="굴림" pitchFamily="50" charset="-127"/>
              </a:rPr>
              <a:t>that 30</a:t>
            </a:r>
            <a:r>
              <a:rPr lang="en-US" altLang="ko-KR" sz="2000" i="1" dirty="0">
                <a:solidFill>
                  <a:schemeClr val="bg1"/>
                </a:solidFill>
                <a:latin typeface="+mj-lt"/>
                <a:ea typeface="굴림" pitchFamily="50" charset="-127"/>
              </a:rPr>
              <a:t>n</a:t>
            </a:r>
            <a:r>
              <a:rPr lang="en-US" altLang="ko-KR" sz="2000" dirty="0">
                <a:solidFill>
                  <a:schemeClr val="bg1"/>
                </a:solidFill>
                <a:latin typeface="+mj-lt"/>
                <a:ea typeface="굴림" pitchFamily="50" charset="-127"/>
              </a:rPr>
              <a:t>+8 is O(</a:t>
            </a:r>
            <a:r>
              <a:rPr lang="en-US" altLang="ko-KR" sz="2000" i="1" dirty="0">
                <a:solidFill>
                  <a:schemeClr val="bg1"/>
                </a:solidFill>
                <a:latin typeface="+mj-lt"/>
                <a:ea typeface="굴림" pitchFamily="50" charset="-127"/>
              </a:rPr>
              <a:t>n</a:t>
            </a:r>
            <a:r>
              <a:rPr lang="en-US" altLang="ko-KR" sz="2000" dirty="0" smtClean="0">
                <a:solidFill>
                  <a:schemeClr val="bg1"/>
                </a:solidFill>
                <a:latin typeface="+mj-lt"/>
                <a:ea typeface="굴림" pitchFamily="50" charset="-127"/>
              </a:rPr>
              <a:t>):</a:t>
            </a: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ea typeface="굴림" pitchFamily="50" charset="-127"/>
              </a:rPr>
              <a:t>We have to show that </a:t>
            </a:r>
            <a:r>
              <a:rPr lang="en-US" altLang="ko-KR" sz="2000" b="1" dirty="0" smtClean="0">
                <a:solidFill>
                  <a:schemeClr val="bg1"/>
                </a:solidFill>
                <a:latin typeface="+mj-lt"/>
                <a:ea typeface="굴림" pitchFamily="50" charset="-127"/>
                <a:sym typeface="Symbol" panose="05050102010706020507" pitchFamily="18" charset="2"/>
              </a:rPr>
              <a:t></a:t>
            </a:r>
            <a:r>
              <a:rPr lang="en-US" altLang="ko-KR" sz="2000" i="1" dirty="0" smtClean="0">
                <a:solidFill>
                  <a:schemeClr val="bg1"/>
                </a:solidFill>
                <a:latin typeface="+mj-lt"/>
                <a:ea typeface="굴림" pitchFamily="50" charset="-127"/>
                <a:sym typeface="Symbol" panose="05050102010706020507" pitchFamily="18" charset="2"/>
              </a:rPr>
              <a:t>c</a:t>
            </a:r>
            <a:r>
              <a:rPr lang="en-US" altLang="ko-KR" sz="2000" dirty="0" smtClean="0">
                <a:solidFill>
                  <a:schemeClr val="bg1"/>
                </a:solidFill>
                <a:latin typeface="+mj-lt"/>
                <a:ea typeface="굴림" pitchFamily="50" charset="-127"/>
                <a:sym typeface="Symbol" panose="05050102010706020507" pitchFamily="18" charset="2"/>
              </a:rPr>
              <a:t>, </a:t>
            </a:r>
            <a:r>
              <a:rPr lang="en-US" altLang="ko-KR" sz="2000" i="1" dirty="0" smtClean="0">
                <a:solidFill>
                  <a:schemeClr val="bg1"/>
                </a:solidFill>
                <a:latin typeface="+mj-lt"/>
                <a:ea typeface="굴림" pitchFamily="50" charset="-127"/>
                <a:sym typeface="Symbol" panose="05050102010706020507" pitchFamily="18" charset="2"/>
              </a:rPr>
              <a:t>n</a:t>
            </a:r>
            <a:r>
              <a:rPr lang="en-US" altLang="ko-KR" sz="2000" i="1" baseline="-25000" dirty="0" smtClean="0">
                <a:solidFill>
                  <a:schemeClr val="bg1"/>
                </a:solidFill>
                <a:latin typeface="+mj-lt"/>
                <a:ea typeface="굴림" pitchFamily="50" charset="-127"/>
                <a:sym typeface="Symbol" panose="05050102010706020507" pitchFamily="18" charset="2"/>
              </a:rPr>
              <a:t>0</a:t>
            </a:r>
            <a:r>
              <a:rPr lang="en-US" altLang="ko-KR" sz="2000" dirty="0">
                <a:solidFill>
                  <a:schemeClr val="bg1"/>
                </a:solidFill>
                <a:latin typeface="+mj-lt"/>
                <a:ea typeface="굴림" pitchFamily="50" charset="-127"/>
                <a:sym typeface="Symbol" panose="05050102010706020507" pitchFamily="18" charset="2"/>
              </a:rPr>
              <a:t> :</a:t>
            </a:r>
            <a:r>
              <a:rPr lang="en-US" altLang="ko-KR" sz="2000" dirty="0" smtClean="0">
                <a:solidFill>
                  <a:schemeClr val="bg1"/>
                </a:solidFill>
                <a:latin typeface="+mj-lt"/>
                <a:ea typeface="굴림" pitchFamily="50" charset="-127"/>
                <a:sym typeface="Symbol" panose="05050102010706020507" pitchFamily="18" charset="2"/>
              </a:rPr>
              <a:t> 30</a:t>
            </a:r>
            <a:r>
              <a:rPr lang="en-US" altLang="ko-KR" sz="2000" i="1" dirty="0" smtClean="0">
                <a:solidFill>
                  <a:schemeClr val="bg1"/>
                </a:solidFill>
                <a:latin typeface="+mj-lt"/>
                <a:ea typeface="굴림" pitchFamily="50" charset="-127"/>
                <a:sym typeface="Symbol" panose="05050102010706020507" pitchFamily="18" charset="2"/>
              </a:rPr>
              <a:t>n</a:t>
            </a:r>
            <a:r>
              <a:rPr lang="en-US" altLang="ko-KR" sz="2000" dirty="0" smtClean="0">
                <a:solidFill>
                  <a:schemeClr val="bg1"/>
                </a:solidFill>
                <a:latin typeface="+mj-lt"/>
                <a:ea typeface="굴림" pitchFamily="50" charset="-127"/>
                <a:sym typeface="Symbol" panose="05050102010706020507" pitchFamily="18" charset="2"/>
              </a:rPr>
              <a:t>+8  </a:t>
            </a:r>
            <a:r>
              <a:rPr lang="en-US" altLang="ko-KR" sz="2000" i="1" dirty="0" smtClean="0">
                <a:solidFill>
                  <a:schemeClr val="bg1"/>
                </a:solidFill>
                <a:latin typeface="+mj-lt"/>
                <a:ea typeface="굴림" pitchFamily="50" charset="-127"/>
                <a:sym typeface="Symbol" panose="05050102010706020507" pitchFamily="18" charset="2"/>
              </a:rPr>
              <a:t>c*n, </a:t>
            </a:r>
            <a:r>
              <a:rPr lang="en-US" altLang="ko-KR" sz="2000" dirty="0" smtClean="0">
                <a:solidFill>
                  <a:schemeClr val="bg1"/>
                </a:solidFill>
                <a:latin typeface="+mj-lt"/>
                <a:ea typeface="굴림" pitchFamily="50" charset="-127"/>
                <a:sym typeface="Symbol" panose="05050102010706020507" pitchFamily="18" charset="2"/>
              </a:rPr>
              <a:t></a:t>
            </a:r>
            <a:r>
              <a:rPr lang="en-US" altLang="ko-KR" sz="2000" i="1" dirty="0" smtClean="0">
                <a:solidFill>
                  <a:schemeClr val="bg1"/>
                </a:solidFill>
                <a:latin typeface="+mj-lt"/>
                <a:ea typeface="굴림" pitchFamily="50" charset="-127"/>
                <a:sym typeface="Symbol" panose="05050102010706020507" pitchFamily="18" charset="2"/>
              </a:rPr>
              <a:t>n</a:t>
            </a:r>
            <a:r>
              <a:rPr lang="en-US" altLang="ko-KR" sz="2000" dirty="0" smtClean="0">
                <a:solidFill>
                  <a:schemeClr val="bg1"/>
                </a:solidFill>
                <a:latin typeface="+mj-lt"/>
                <a:ea typeface="굴림" pitchFamily="50" charset="-127"/>
                <a:sym typeface="Symbol" panose="05050102010706020507" pitchFamily="18" charset="2"/>
              </a:rPr>
              <a:t>&gt;n</a:t>
            </a:r>
            <a:r>
              <a:rPr lang="en-US" altLang="ko-KR" sz="2000" baseline="-25000" dirty="0" smtClean="0">
                <a:solidFill>
                  <a:schemeClr val="bg1"/>
                </a:solidFill>
                <a:latin typeface="+mj-lt"/>
                <a:ea typeface="굴림" pitchFamily="50" charset="-127"/>
                <a:sym typeface="Symbol" panose="05050102010706020507" pitchFamily="18" charset="2"/>
              </a:rPr>
              <a:t>0</a:t>
            </a:r>
          </a:p>
          <a:p>
            <a:pPr marL="800100" lvl="1" indent="-342900" defTabSz="914400" fontAlgn="base">
              <a:spcBef>
                <a:spcPct val="0"/>
              </a:spcBef>
              <a:spcAft>
                <a:spcPct val="0"/>
              </a:spcAft>
              <a:buFont typeface="Arial" panose="020B0604020202020204" pitchFamily="34" charset="0"/>
              <a:buChar char="•"/>
            </a:pPr>
            <a:r>
              <a:rPr lang="en-US" altLang="en-US" sz="2000" baseline="-25000" dirty="0">
                <a:solidFill>
                  <a:schemeClr val="bg1"/>
                </a:solidFill>
                <a:latin typeface="+mj-lt"/>
                <a:ea typeface="굴림" pitchFamily="50" charset="-127"/>
                <a:sym typeface="Symbol" panose="05050102010706020507" pitchFamily="18" charset="2"/>
              </a:rPr>
              <a:t> </a:t>
            </a:r>
            <a:r>
              <a:rPr lang="en-US" altLang="en-US" sz="2000" dirty="0" smtClean="0">
                <a:solidFill>
                  <a:schemeClr val="bg1"/>
                </a:solidFill>
                <a:latin typeface="+mj-lt"/>
                <a:ea typeface="굴림" pitchFamily="50" charset="-127"/>
                <a:sym typeface="Symbol" panose="05050102010706020507" pitchFamily="18" charset="2"/>
              </a:rPr>
              <a:t>c=31 and n</a:t>
            </a:r>
            <a:r>
              <a:rPr lang="en-US" altLang="en-US" sz="2000" baseline="-25000" dirty="0" smtClean="0">
                <a:solidFill>
                  <a:schemeClr val="bg1"/>
                </a:solidFill>
                <a:latin typeface="+mj-lt"/>
                <a:ea typeface="굴림" pitchFamily="50" charset="-127"/>
                <a:sym typeface="Symbol" panose="05050102010706020507" pitchFamily="18" charset="2"/>
              </a:rPr>
              <a:t>0</a:t>
            </a:r>
            <a:r>
              <a:rPr lang="en-US" altLang="en-US" sz="2000" dirty="0" smtClean="0">
                <a:solidFill>
                  <a:schemeClr val="bg1"/>
                </a:solidFill>
                <a:latin typeface="+mj-lt"/>
                <a:ea typeface="굴림" pitchFamily="50" charset="-127"/>
                <a:sym typeface="Symbol" panose="05050102010706020507" pitchFamily="18" charset="2"/>
              </a:rPr>
              <a:t>=8</a:t>
            </a:r>
            <a:endParaRPr lang="en-US" altLang="en-US" sz="2000" dirty="0" smtClean="0">
              <a:solidFill>
                <a:schemeClr val="bg1"/>
              </a:solidFill>
              <a:latin typeface="+mj-lt"/>
              <a:sym typeface="Symbol" panose="05050102010706020507" pitchFamily="18" charset="2"/>
            </a:endParaRP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Note </a:t>
            </a:r>
            <a:r>
              <a:rPr lang="en-US" altLang="en-US" sz="2000" dirty="0">
                <a:solidFill>
                  <a:schemeClr val="bg1"/>
                </a:solidFill>
                <a:latin typeface="+mj-lt"/>
              </a:rPr>
              <a:t>30n+8 </a:t>
            </a:r>
            <a:r>
              <a:rPr lang="en-US" altLang="en-US" sz="2000" dirty="0" smtClean="0">
                <a:solidFill>
                  <a:schemeClr val="bg1"/>
                </a:solidFill>
                <a:latin typeface="+mj-lt"/>
              </a:rPr>
              <a:t>isn’t less </a:t>
            </a:r>
            <a:r>
              <a:rPr lang="en-US" altLang="en-US" sz="2000" dirty="0">
                <a:solidFill>
                  <a:schemeClr val="bg1"/>
                </a:solidFill>
                <a:latin typeface="+mj-lt"/>
              </a:rPr>
              <a:t>than </a:t>
            </a:r>
            <a:r>
              <a:rPr lang="en-US" altLang="en-US" sz="2000" dirty="0" smtClean="0">
                <a:solidFill>
                  <a:schemeClr val="bg1"/>
                </a:solidFill>
                <a:latin typeface="+mj-lt"/>
              </a:rPr>
              <a:t>n anywhere </a:t>
            </a:r>
            <a:r>
              <a:rPr lang="en-US" altLang="en-US" sz="2000" dirty="0">
                <a:solidFill>
                  <a:schemeClr val="bg1"/>
                </a:solidFill>
                <a:latin typeface="+mj-lt"/>
              </a:rPr>
              <a:t>(n&gt;0</a:t>
            </a:r>
            <a:r>
              <a:rPr lang="en-US" altLang="en-US" sz="2000" dirty="0" smtClean="0">
                <a:solidFill>
                  <a:schemeClr val="bg1"/>
                </a:solidFill>
                <a:latin typeface="+mj-lt"/>
              </a:rPr>
              <a:t>).</a:t>
            </a: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It </a:t>
            </a:r>
            <a:r>
              <a:rPr lang="en-US" altLang="en-US" sz="2000" dirty="0">
                <a:solidFill>
                  <a:schemeClr val="bg1"/>
                </a:solidFill>
                <a:latin typeface="+mj-lt"/>
              </a:rPr>
              <a:t>isn’t </a:t>
            </a:r>
            <a:r>
              <a:rPr lang="en-US" altLang="en-US" sz="2000" dirty="0" smtClean="0">
                <a:solidFill>
                  <a:schemeClr val="bg1"/>
                </a:solidFill>
                <a:latin typeface="+mj-lt"/>
              </a:rPr>
              <a:t>even less </a:t>
            </a:r>
            <a:r>
              <a:rPr lang="en-US" altLang="en-US" sz="2000" dirty="0">
                <a:solidFill>
                  <a:schemeClr val="bg1"/>
                </a:solidFill>
                <a:latin typeface="+mj-lt"/>
              </a:rPr>
              <a:t>than </a:t>
            </a:r>
            <a:r>
              <a:rPr lang="en-US" altLang="en-US" sz="2000" dirty="0" smtClean="0">
                <a:solidFill>
                  <a:schemeClr val="bg1"/>
                </a:solidFill>
                <a:latin typeface="+mj-lt"/>
              </a:rPr>
              <a:t>31n everywhere.</a:t>
            </a: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But </a:t>
            </a:r>
            <a:r>
              <a:rPr lang="en-US" altLang="en-US" sz="2000" dirty="0">
                <a:solidFill>
                  <a:schemeClr val="bg1"/>
                </a:solidFill>
                <a:latin typeface="+mj-lt"/>
              </a:rPr>
              <a:t>it is less </a:t>
            </a:r>
            <a:r>
              <a:rPr lang="en-US" altLang="en-US" sz="2000" dirty="0" smtClean="0">
                <a:solidFill>
                  <a:schemeClr val="bg1"/>
                </a:solidFill>
                <a:latin typeface="+mj-lt"/>
              </a:rPr>
              <a:t>than 31n </a:t>
            </a:r>
            <a:r>
              <a:rPr lang="en-US" altLang="en-US" sz="2000" dirty="0">
                <a:solidFill>
                  <a:schemeClr val="bg1"/>
                </a:solidFill>
                <a:latin typeface="+mj-lt"/>
              </a:rPr>
              <a:t>everywhere </a:t>
            </a:r>
            <a:r>
              <a:rPr lang="en-US" altLang="en-US" sz="2000" dirty="0" smtClean="0">
                <a:solidFill>
                  <a:schemeClr val="bg1"/>
                </a:solidFill>
                <a:latin typeface="+mj-lt"/>
              </a:rPr>
              <a:t>to the </a:t>
            </a:r>
            <a:r>
              <a:rPr lang="en-US" altLang="en-US" sz="2000" dirty="0">
                <a:solidFill>
                  <a:schemeClr val="bg1"/>
                </a:solidFill>
                <a:latin typeface="+mj-lt"/>
              </a:rPr>
              <a:t>right of n=8. </a:t>
            </a:r>
          </a:p>
          <a:p>
            <a:pPr lvl="0" defTabSz="914400" fontAlgn="base">
              <a:spcBef>
                <a:spcPct val="0"/>
              </a:spcBef>
              <a:spcAft>
                <a:spcPct val="0"/>
              </a:spcAft>
            </a:pPr>
            <a:endParaRPr lang="en-US" altLang="en-US" sz="2000" dirty="0" smtClean="0">
              <a:solidFill>
                <a:schemeClr val="bg1"/>
              </a:solidFill>
              <a:latin typeface="+mj-lt"/>
            </a:endParaRPr>
          </a:p>
          <a:p>
            <a:pPr marL="742950" lvl="1" indent="-285750" defTabSz="914400" fontAlgn="base">
              <a:lnSpc>
                <a:spcPct val="200000"/>
              </a:lnSpc>
              <a:spcBef>
                <a:spcPct val="20000"/>
              </a:spcBef>
              <a:spcAft>
                <a:spcPct val="0"/>
              </a:spcAft>
              <a:buFontTx/>
              <a:buChar char="–"/>
            </a:pPr>
            <a:endParaRPr lang="en-US" altLang="en-US" sz="2400" dirty="0" smtClean="0">
              <a:solidFill>
                <a:schemeClr val="bg1"/>
              </a:solidFill>
              <a:latin typeface="+mj-lt"/>
            </a:endParaRPr>
          </a:p>
          <a:p>
            <a:pPr algn="just"/>
            <a:endParaRPr lang="en-US" altLang="en-US" sz="2000" dirty="0">
              <a:solidFill>
                <a:schemeClr val="bg1"/>
              </a:solidFill>
            </a:endParaRPr>
          </a:p>
        </p:txBody>
      </p:sp>
      <p:pic>
        <p:nvPicPr>
          <p:cNvPr id="2" name="Picture 1"/>
          <p:cNvPicPr>
            <a:picLocks noChangeAspect="1"/>
          </p:cNvPicPr>
          <p:nvPr/>
        </p:nvPicPr>
        <p:blipFill>
          <a:blip r:embed="rId2"/>
          <a:stretch>
            <a:fillRect/>
          </a:stretch>
        </p:blipFill>
        <p:spPr>
          <a:xfrm>
            <a:off x="4046220" y="3543591"/>
            <a:ext cx="3733800" cy="2781300"/>
          </a:xfrm>
          <a:prstGeom prst="rect">
            <a:avLst/>
          </a:prstGeom>
        </p:spPr>
      </p:pic>
    </p:spTree>
    <p:extLst>
      <p:ext uri="{BB962C8B-B14F-4D97-AF65-F5344CB8AC3E}">
        <p14:creationId xmlns:p14="http://schemas.microsoft.com/office/powerpoint/2010/main" val="1211664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6</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5459956"/>
          </a:xfrm>
          <a:prstGeom prst="rect">
            <a:avLst/>
          </a:prstGeom>
          <a:noFill/>
        </p:spPr>
        <p:txBody>
          <a:bodyPr wrap="square" rtlCol="0">
            <a:spAutoFit/>
          </a:bodyPr>
          <a:lstStyle/>
          <a:p>
            <a:pPr algn="ctr"/>
            <a:r>
              <a:rPr lang="en-US" sz="2800" dirty="0" smtClean="0">
                <a:solidFill>
                  <a:schemeClr val="bg1"/>
                </a:solidFill>
              </a:rPr>
              <a:t>Asymptotic Notation- Big Oh- Some more facts</a:t>
            </a:r>
          </a:p>
          <a:p>
            <a:pPr algn="ctr"/>
            <a:endParaRPr lang="en-US" sz="2800" dirty="0">
              <a:solidFill>
                <a:schemeClr val="bg1"/>
              </a:solidFill>
            </a:endParaRPr>
          </a:p>
          <a:p>
            <a:pPr marL="342900" indent="-342900" defTabSz="914400" fontAlgn="base">
              <a:spcBef>
                <a:spcPct val="0"/>
              </a:spcBef>
              <a:spcAft>
                <a:spcPct val="0"/>
              </a:spcAft>
              <a:buFont typeface="Arial" panose="020B0604020202020204" pitchFamily="34" charset="0"/>
              <a:buChar char="•"/>
            </a:pPr>
            <a:r>
              <a:rPr lang="en-US" altLang="ko-KR" sz="2000" dirty="0">
                <a:solidFill>
                  <a:schemeClr val="bg1"/>
                </a:solidFill>
                <a:latin typeface="+mj-lt"/>
                <a:ea typeface="굴림" pitchFamily="50" charset="-127"/>
              </a:rPr>
              <a:t>There is no unique set of values for n</a:t>
            </a:r>
            <a:r>
              <a:rPr lang="en-US" altLang="ko-KR" sz="2000" baseline="-25000" dirty="0">
                <a:solidFill>
                  <a:schemeClr val="bg1"/>
                </a:solidFill>
                <a:latin typeface="+mj-lt"/>
                <a:ea typeface="굴림" pitchFamily="50" charset="-127"/>
              </a:rPr>
              <a:t>0</a:t>
            </a:r>
            <a:r>
              <a:rPr lang="en-US" altLang="ko-KR" sz="2000" dirty="0">
                <a:solidFill>
                  <a:schemeClr val="bg1"/>
                </a:solidFill>
                <a:latin typeface="+mj-lt"/>
                <a:ea typeface="굴림" pitchFamily="50" charset="-127"/>
              </a:rPr>
              <a:t> and c in proving the asymptotic bounds</a:t>
            </a:r>
          </a:p>
          <a:p>
            <a:pPr marL="342900" indent="-342900" defTabSz="914400" fontAlgn="base">
              <a:spcBef>
                <a:spcPct val="0"/>
              </a:spcBef>
              <a:spcAft>
                <a:spcPct val="0"/>
              </a:spcAft>
              <a:buFont typeface="Arial" panose="020B0604020202020204" pitchFamily="34" charset="0"/>
              <a:buChar char="•"/>
            </a:pPr>
            <a:r>
              <a:rPr lang="en-US" altLang="ko-KR" sz="2000" dirty="0">
                <a:solidFill>
                  <a:schemeClr val="bg1"/>
                </a:solidFill>
                <a:latin typeface="+mj-lt"/>
                <a:ea typeface="굴림" pitchFamily="50" charset="-127"/>
              </a:rPr>
              <a:t>Prove that  100n + 5 = O(n</a:t>
            </a:r>
            <a:r>
              <a:rPr lang="en-US" altLang="ko-KR" sz="2000" baseline="30000" dirty="0">
                <a:solidFill>
                  <a:schemeClr val="bg1"/>
                </a:solidFill>
                <a:latin typeface="+mj-lt"/>
                <a:ea typeface="굴림" pitchFamily="50" charset="-127"/>
              </a:rPr>
              <a:t>2</a:t>
            </a:r>
            <a:r>
              <a:rPr lang="en-US" altLang="ko-KR" sz="2000" dirty="0" smtClean="0">
                <a:solidFill>
                  <a:schemeClr val="bg1"/>
                </a:solidFill>
                <a:latin typeface="+mj-lt"/>
                <a:ea typeface="굴림" pitchFamily="50" charset="-127"/>
              </a:rPr>
              <a:t>)</a:t>
            </a:r>
          </a:p>
          <a:p>
            <a:pPr marL="342900" indent="-342900" defTabSz="914400" fontAlgn="base">
              <a:spcBef>
                <a:spcPct val="0"/>
              </a:spcBef>
              <a:spcAft>
                <a:spcPct val="0"/>
              </a:spcAft>
              <a:buFont typeface="Arial" panose="020B0604020202020204" pitchFamily="34" charset="0"/>
              <a:buChar char="•"/>
            </a:pPr>
            <a:endParaRPr lang="en-US" altLang="ko-KR" sz="2000" dirty="0">
              <a:solidFill>
                <a:schemeClr val="bg1"/>
              </a:solidFill>
              <a:latin typeface="+mj-lt"/>
              <a:ea typeface="굴림" pitchFamily="50" charset="-127"/>
            </a:endParaRPr>
          </a:p>
          <a:p>
            <a:pPr marL="800100" lvl="1" indent="-342900" defTabSz="914400" fontAlgn="base">
              <a:spcBef>
                <a:spcPct val="0"/>
              </a:spcBef>
              <a:spcAft>
                <a:spcPct val="0"/>
              </a:spcAft>
              <a:buFont typeface="Arial" panose="020B0604020202020204" pitchFamily="34" charset="0"/>
              <a:buChar char="•"/>
            </a:pPr>
            <a:r>
              <a:rPr lang="en-US" altLang="ko-KR" sz="2000" dirty="0">
                <a:solidFill>
                  <a:schemeClr val="bg1"/>
                </a:solidFill>
                <a:latin typeface="+mj-lt"/>
                <a:ea typeface="굴림" pitchFamily="50" charset="-127"/>
              </a:rPr>
              <a:t>100n + 5 ≤ 100n + n = 101n ≤ </a:t>
            </a:r>
            <a:r>
              <a:rPr lang="en-US" altLang="ko-KR" sz="2000" dirty="0" smtClean="0">
                <a:solidFill>
                  <a:schemeClr val="bg1"/>
                </a:solidFill>
                <a:latin typeface="+mj-lt"/>
                <a:ea typeface="굴림" pitchFamily="50" charset="-127"/>
              </a:rPr>
              <a:t>101n</a:t>
            </a:r>
            <a:r>
              <a:rPr lang="en-US" altLang="ko-KR" sz="2000" baseline="30000" dirty="0" smtClean="0">
                <a:solidFill>
                  <a:schemeClr val="bg1"/>
                </a:solidFill>
                <a:latin typeface="+mj-lt"/>
                <a:ea typeface="굴림" pitchFamily="50" charset="-127"/>
              </a:rPr>
              <a:t>2</a:t>
            </a:r>
            <a:r>
              <a:rPr lang="en-US" altLang="ko-KR" sz="2000" dirty="0" smtClean="0">
                <a:solidFill>
                  <a:schemeClr val="bg1"/>
                </a:solidFill>
                <a:latin typeface="+mj-lt"/>
                <a:ea typeface="굴림" pitchFamily="50" charset="-127"/>
              </a:rPr>
              <a:t> for </a:t>
            </a:r>
            <a:r>
              <a:rPr lang="en-US" altLang="ko-KR" sz="2000" dirty="0">
                <a:solidFill>
                  <a:schemeClr val="bg1"/>
                </a:solidFill>
                <a:latin typeface="+mj-lt"/>
                <a:ea typeface="굴림" pitchFamily="50" charset="-127"/>
              </a:rPr>
              <a:t>all n ≥ </a:t>
            </a:r>
            <a:r>
              <a:rPr lang="en-US" altLang="ko-KR" sz="2000" dirty="0" smtClean="0">
                <a:solidFill>
                  <a:schemeClr val="bg1"/>
                </a:solidFill>
                <a:latin typeface="+mj-lt"/>
                <a:ea typeface="굴림" pitchFamily="50" charset="-127"/>
              </a:rPr>
              <a:t>5 </a:t>
            </a:r>
          </a:p>
          <a:p>
            <a:pPr marL="800100" lvl="1" indent="-342900" defTabSz="914400" fontAlgn="base">
              <a:spcBef>
                <a:spcPct val="0"/>
              </a:spcBef>
              <a:spcAft>
                <a:spcPct val="0"/>
              </a:spcAft>
              <a:buFont typeface="Arial" panose="020B0604020202020204" pitchFamily="34" charset="0"/>
              <a:buChar char="•"/>
            </a:pPr>
            <a:r>
              <a:rPr lang="en-US" altLang="ko-KR" sz="2000" dirty="0" smtClean="0">
                <a:solidFill>
                  <a:schemeClr val="bg1"/>
                </a:solidFill>
                <a:latin typeface="+mj-lt"/>
                <a:ea typeface="굴림" pitchFamily="50" charset="-127"/>
              </a:rPr>
              <a:t>so n</a:t>
            </a:r>
            <a:r>
              <a:rPr lang="en-US" altLang="ko-KR" sz="2000" baseline="-25000" dirty="0" smtClean="0">
                <a:solidFill>
                  <a:schemeClr val="bg1"/>
                </a:solidFill>
                <a:latin typeface="+mj-lt"/>
                <a:ea typeface="굴림" pitchFamily="50" charset="-127"/>
              </a:rPr>
              <a:t>0</a:t>
            </a:r>
            <a:r>
              <a:rPr lang="en-US" altLang="ko-KR" sz="2000" dirty="0" smtClean="0">
                <a:solidFill>
                  <a:schemeClr val="bg1"/>
                </a:solidFill>
                <a:latin typeface="+mj-lt"/>
                <a:ea typeface="굴림" pitchFamily="50" charset="-127"/>
              </a:rPr>
              <a:t> </a:t>
            </a:r>
            <a:r>
              <a:rPr lang="en-US" altLang="ko-KR" sz="2000" dirty="0">
                <a:solidFill>
                  <a:schemeClr val="bg1"/>
                </a:solidFill>
                <a:latin typeface="+mj-lt"/>
                <a:ea typeface="굴림" pitchFamily="50" charset="-127"/>
              </a:rPr>
              <a:t>= 5 and c = 101 is a </a:t>
            </a:r>
            <a:r>
              <a:rPr lang="en-US" altLang="ko-KR" sz="2000" dirty="0" smtClean="0">
                <a:solidFill>
                  <a:schemeClr val="bg1"/>
                </a:solidFill>
                <a:latin typeface="+mj-lt"/>
                <a:ea typeface="굴림" pitchFamily="50" charset="-127"/>
              </a:rPr>
              <a:t>solution</a:t>
            </a:r>
          </a:p>
          <a:p>
            <a:pPr marL="800100" lvl="1" indent="-342900" defTabSz="914400" fontAlgn="base">
              <a:spcBef>
                <a:spcPct val="0"/>
              </a:spcBef>
              <a:spcAft>
                <a:spcPct val="0"/>
              </a:spcAft>
              <a:buFont typeface="Arial" panose="020B0604020202020204" pitchFamily="34" charset="0"/>
              <a:buChar char="•"/>
            </a:pPr>
            <a:endParaRPr lang="en-US" altLang="ko-KR" sz="2000" dirty="0">
              <a:solidFill>
                <a:schemeClr val="bg1"/>
              </a:solidFill>
              <a:latin typeface="+mj-lt"/>
              <a:ea typeface="굴림" pitchFamily="50" charset="-127"/>
            </a:endParaRPr>
          </a:p>
          <a:p>
            <a:pPr marL="800100" lvl="1" indent="-342900" defTabSz="914400" fontAlgn="base">
              <a:spcBef>
                <a:spcPct val="0"/>
              </a:spcBef>
              <a:spcAft>
                <a:spcPct val="0"/>
              </a:spcAft>
              <a:buFont typeface="Arial" panose="020B0604020202020204" pitchFamily="34" charset="0"/>
              <a:buChar char="•"/>
            </a:pPr>
            <a:r>
              <a:rPr lang="en-US" altLang="ko-KR" sz="2000" dirty="0">
                <a:solidFill>
                  <a:schemeClr val="bg1"/>
                </a:solidFill>
                <a:latin typeface="+mj-lt"/>
                <a:ea typeface="굴림" pitchFamily="50" charset="-127"/>
              </a:rPr>
              <a:t>100n + 5 ≤ 100n + 5n = 105n ≤ </a:t>
            </a:r>
            <a:r>
              <a:rPr lang="en-US" altLang="ko-KR" sz="2000" dirty="0" smtClean="0">
                <a:solidFill>
                  <a:schemeClr val="bg1"/>
                </a:solidFill>
                <a:latin typeface="+mj-lt"/>
                <a:ea typeface="굴림" pitchFamily="50" charset="-127"/>
              </a:rPr>
              <a:t>105n</a:t>
            </a:r>
            <a:r>
              <a:rPr lang="en-US" altLang="ko-KR" sz="2000" baseline="30000" dirty="0" smtClean="0">
                <a:solidFill>
                  <a:schemeClr val="bg1"/>
                </a:solidFill>
                <a:latin typeface="+mj-lt"/>
                <a:ea typeface="굴림" pitchFamily="50" charset="-127"/>
              </a:rPr>
              <a:t>2</a:t>
            </a:r>
            <a:r>
              <a:rPr lang="en-US" altLang="ko-KR" sz="2000" dirty="0" smtClean="0">
                <a:solidFill>
                  <a:schemeClr val="bg1"/>
                </a:solidFill>
                <a:latin typeface="+mj-lt"/>
                <a:ea typeface="굴림" pitchFamily="50" charset="-127"/>
              </a:rPr>
              <a:t> for </a:t>
            </a:r>
            <a:r>
              <a:rPr lang="en-US" altLang="ko-KR" sz="2000" dirty="0">
                <a:solidFill>
                  <a:schemeClr val="bg1"/>
                </a:solidFill>
                <a:latin typeface="+mj-lt"/>
                <a:ea typeface="굴림" pitchFamily="50" charset="-127"/>
              </a:rPr>
              <a:t>all n ≥ </a:t>
            </a:r>
            <a:r>
              <a:rPr lang="en-US" altLang="ko-KR" sz="2000" dirty="0" smtClean="0">
                <a:solidFill>
                  <a:schemeClr val="bg1"/>
                </a:solidFill>
                <a:latin typeface="+mj-lt"/>
                <a:ea typeface="굴림" pitchFamily="50" charset="-127"/>
              </a:rPr>
              <a:t>1</a:t>
            </a:r>
          </a:p>
          <a:p>
            <a:pPr marL="800100" lvl="1" indent="-342900" defTabSz="914400" fontAlgn="base">
              <a:spcBef>
                <a:spcPct val="0"/>
              </a:spcBef>
              <a:spcAft>
                <a:spcPct val="0"/>
              </a:spcAft>
              <a:buFont typeface="Arial" panose="020B0604020202020204" pitchFamily="34" charset="0"/>
              <a:buChar char="•"/>
            </a:pPr>
            <a:r>
              <a:rPr lang="en-US" altLang="ko-KR" sz="2000" dirty="0" smtClean="0">
                <a:solidFill>
                  <a:schemeClr val="bg1"/>
                </a:solidFill>
                <a:latin typeface="+mj-lt"/>
                <a:ea typeface="굴림" pitchFamily="50" charset="-127"/>
              </a:rPr>
              <a:t> so n</a:t>
            </a:r>
            <a:r>
              <a:rPr lang="en-US" altLang="ko-KR" sz="2000" baseline="-25000" dirty="0" smtClean="0">
                <a:solidFill>
                  <a:schemeClr val="bg1"/>
                </a:solidFill>
                <a:latin typeface="+mj-lt"/>
                <a:ea typeface="굴림" pitchFamily="50" charset="-127"/>
              </a:rPr>
              <a:t>0</a:t>
            </a:r>
            <a:r>
              <a:rPr lang="en-US" altLang="ko-KR" sz="2000" dirty="0" smtClean="0">
                <a:solidFill>
                  <a:schemeClr val="bg1"/>
                </a:solidFill>
                <a:latin typeface="+mj-lt"/>
                <a:ea typeface="굴림" pitchFamily="50" charset="-127"/>
              </a:rPr>
              <a:t> </a:t>
            </a:r>
            <a:r>
              <a:rPr lang="en-US" altLang="ko-KR" sz="2000" dirty="0">
                <a:solidFill>
                  <a:schemeClr val="bg1"/>
                </a:solidFill>
                <a:latin typeface="+mj-lt"/>
                <a:ea typeface="굴림" pitchFamily="50" charset="-127"/>
              </a:rPr>
              <a:t>= 1 and c = 105 is also a solution</a:t>
            </a:r>
          </a:p>
          <a:p>
            <a:pPr marL="342900" indent="-342900" defTabSz="914400" fontAlgn="base">
              <a:spcBef>
                <a:spcPct val="0"/>
              </a:spcBef>
              <a:spcAft>
                <a:spcPct val="0"/>
              </a:spcAft>
              <a:buFont typeface="Arial" panose="020B0604020202020204" pitchFamily="34" charset="0"/>
              <a:buChar char="•"/>
            </a:pPr>
            <a:endParaRPr lang="en-US" altLang="ko-KR" sz="2000" dirty="0" smtClean="0">
              <a:solidFill>
                <a:schemeClr val="bg1"/>
              </a:solidFill>
              <a:latin typeface="+mj-lt"/>
              <a:ea typeface="굴림" pitchFamily="50" charset="-127"/>
            </a:endParaRPr>
          </a:p>
          <a:p>
            <a:pPr marL="342900" indent="-342900" defTabSz="914400" fontAlgn="base">
              <a:spcBef>
                <a:spcPct val="0"/>
              </a:spcBef>
              <a:spcAft>
                <a:spcPct val="0"/>
              </a:spcAft>
              <a:buFont typeface="Arial" panose="020B0604020202020204" pitchFamily="34" charset="0"/>
              <a:buChar char="•"/>
            </a:pPr>
            <a:r>
              <a:rPr lang="en-US" altLang="ko-KR" sz="2000" dirty="0" smtClean="0">
                <a:solidFill>
                  <a:schemeClr val="bg1"/>
                </a:solidFill>
                <a:latin typeface="+mj-lt"/>
                <a:ea typeface="굴림" pitchFamily="50" charset="-127"/>
              </a:rPr>
              <a:t>Must </a:t>
            </a:r>
            <a:r>
              <a:rPr lang="en-US" altLang="ko-KR" sz="2000" dirty="0">
                <a:solidFill>
                  <a:schemeClr val="bg1"/>
                </a:solidFill>
                <a:latin typeface="+mj-lt"/>
                <a:ea typeface="굴림" pitchFamily="50" charset="-127"/>
              </a:rPr>
              <a:t>find SOME constants c and n</a:t>
            </a:r>
            <a:r>
              <a:rPr lang="en-US" altLang="ko-KR" sz="2000" baseline="-25000" dirty="0">
                <a:solidFill>
                  <a:schemeClr val="bg1"/>
                </a:solidFill>
                <a:latin typeface="+mj-lt"/>
                <a:ea typeface="굴림" pitchFamily="50" charset="-127"/>
              </a:rPr>
              <a:t>0</a:t>
            </a:r>
            <a:r>
              <a:rPr lang="en-US" altLang="ko-KR" sz="2000" dirty="0">
                <a:solidFill>
                  <a:schemeClr val="bg1"/>
                </a:solidFill>
                <a:latin typeface="+mj-lt"/>
                <a:ea typeface="굴림" pitchFamily="50" charset="-127"/>
              </a:rPr>
              <a:t> that satisfy the asymptotic notation relation</a:t>
            </a:r>
          </a:p>
          <a:p>
            <a:pPr lvl="0" defTabSz="914400" fontAlgn="base">
              <a:spcBef>
                <a:spcPct val="0"/>
              </a:spcBef>
              <a:spcAft>
                <a:spcPct val="0"/>
              </a:spcAft>
            </a:pPr>
            <a:endParaRPr lang="en-US" altLang="en-US" sz="2000" dirty="0" smtClean="0">
              <a:solidFill>
                <a:schemeClr val="bg1"/>
              </a:solidFill>
              <a:latin typeface="+mj-lt"/>
            </a:endParaRPr>
          </a:p>
          <a:p>
            <a:pPr marL="742950" lvl="1" indent="-285750" defTabSz="914400" fontAlgn="base">
              <a:lnSpc>
                <a:spcPct val="200000"/>
              </a:lnSpc>
              <a:spcBef>
                <a:spcPct val="20000"/>
              </a:spcBef>
              <a:spcAft>
                <a:spcPct val="0"/>
              </a:spcAft>
              <a:buFontTx/>
              <a:buChar char="–"/>
            </a:pPr>
            <a:endParaRPr lang="en-US" altLang="en-US" sz="2400" dirty="0" smtClean="0">
              <a:solidFill>
                <a:schemeClr val="bg1"/>
              </a:solidFill>
              <a:latin typeface="+mj-lt"/>
            </a:endParaRPr>
          </a:p>
          <a:p>
            <a:pPr algn="just"/>
            <a:endParaRPr lang="en-US" altLang="en-US" sz="2000" dirty="0">
              <a:solidFill>
                <a:schemeClr val="bg1"/>
              </a:solidFill>
            </a:endParaRPr>
          </a:p>
        </p:txBody>
      </p:sp>
    </p:spTree>
    <p:extLst>
      <p:ext uri="{BB962C8B-B14F-4D97-AF65-F5344CB8AC3E}">
        <p14:creationId xmlns:p14="http://schemas.microsoft.com/office/powerpoint/2010/main" val="2598472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7</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1877437"/>
          </a:xfrm>
          <a:prstGeom prst="rect">
            <a:avLst/>
          </a:prstGeom>
          <a:noFill/>
        </p:spPr>
        <p:txBody>
          <a:bodyPr wrap="square" rtlCol="0">
            <a:spAutoFit/>
          </a:bodyPr>
          <a:lstStyle/>
          <a:p>
            <a:pPr algn="ctr"/>
            <a:r>
              <a:rPr lang="en-US" sz="2800" dirty="0" smtClean="0">
                <a:solidFill>
                  <a:schemeClr val="bg1"/>
                </a:solidFill>
              </a:rPr>
              <a:t>Asymptotic Notation- Big Omega</a:t>
            </a:r>
          </a:p>
          <a:p>
            <a:pPr algn="ctr"/>
            <a:endParaRPr lang="en-US" sz="2800" dirty="0">
              <a:solidFill>
                <a:schemeClr val="bg1"/>
              </a:solidFill>
            </a:endParaRPr>
          </a:p>
          <a:p>
            <a:pPr algn="just" defTabSz="914400" fontAlgn="base">
              <a:spcBef>
                <a:spcPct val="0"/>
              </a:spcBef>
              <a:spcAft>
                <a:spcPct val="0"/>
              </a:spcAft>
            </a:pPr>
            <a:r>
              <a:rPr lang="en-US" altLang="en-US" sz="2000" dirty="0">
                <a:solidFill>
                  <a:srgbClr val="010000"/>
                </a:solidFill>
              </a:rPr>
              <a:t>A function f(n) will be related to function g(n) through </a:t>
            </a:r>
            <a:r>
              <a:rPr lang="en-US" altLang="en-US" sz="2000" b="1" dirty="0">
                <a:solidFill>
                  <a:srgbClr val="010000"/>
                </a:solidFill>
              </a:rPr>
              <a:t>big </a:t>
            </a:r>
            <a:r>
              <a:rPr lang="en-US" altLang="en-US" sz="2000" b="1" dirty="0" smtClean="0">
                <a:solidFill>
                  <a:srgbClr val="010000"/>
                </a:solidFill>
              </a:rPr>
              <a:t>omega</a:t>
            </a:r>
            <a:r>
              <a:rPr lang="en-US" altLang="en-US" sz="2000" dirty="0" smtClean="0">
                <a:solidFill>
                  <a:srgbClr val="010000"/>
                </a:solidFill>
              </a:rPr>
              <a:t> </a:t>
            </a:r>
            <a:r>
              <a:rPr lang="en-US" altLang="en-US" sz="2000" dirty="0">
                <a:solidFill>
                  <a:srgbClr val="010000"/>
                </a:solidFill>
              </a:rPr>
              <a:t>i.e. f(n)= </a:t>
            </a:r>
            <a:r>
              <a:rPr lang="en-US" altLang="en-US" sz="2000" dirty="0">
                <a:solidFill>
                  <a:schemeClr val="bg1"/>
                </a:solidFill>
                <a:latin typeface="Symbol" panose="05050102010706020507" pitchFamily="18" charset="2"/>
              </a:rPr>
              <a:t>W</a:t>
            </a:r>
            <a:r>
              <a:rPr lang="en-US" altLang="en-US" sz="2000" dirty="0" smtClean="0">
                <a:solidFill>
                  <a:schemeClr val="bg1"/>
                </a:solidFill>
              </a:rPr>
              <a:t>(g(n</a:t>
            </a:r>
            <a:r>
              <a:rPr lang="en-US" altLang="en-US" sz="2000" dirty="0">
                <a:solidFill>
                  <a:schemeClr val="bg1"/>
                </a:solidFill>
              </a:rPr>
              <a:t>)) </a:t>
            </a:r>
            <a:r>
              <a:rPr lang="en-US" altLang="en-US" sz="2000" dirty="0" err="1">
                <a:solidFill>
                  <a:schemeClr val="bg1"/>
                </a:solidFill>
              </a:rPr>
              <a:t>iff</a:t>
            </a:r>
            <a:r>
              <a:rPr lang="en-US" altLang="en-US" sz="2000" dirty="0">
                <a:solidFill>
                  <a:schemeClr val="bg1"/>
                </a:solidFill>
              </a:rPr>
              <a:t>  there exists positive constants c and n</a:t>
            </a:r>
            <a:r>
              <a:rPr lang="en-US" altLang="en-US" sz="2000" baseline="-25000" dirty="0">
                <a:solidFill>
                  <a:schemeClr val="bg1"/>
                </a:solidFill>
              </a:rPr>
              <a:t>0 </a:t>
            </a:r>
            <a:r>
              <a:rPr lang="en-US" altLang="en-US" sz="2000" dirty="0">
                <a:solidFill>
                  <a:schemeClr val="bg1"/>
                </a:solidFill>
              </a:rPr>
              <a:t> such that </a:t>
            </a:r>
            <a:r>
              <a:rPr lang="en-US" altLang="en-US" sz="2000" dirty="0" smtClean="0">
                <a:solidFill>
                  <a:schemeClr val="bg1"/>
                </a:solidFill>
              </a:rPr>
              <a:t>f(n</a:t>
            </a:r>
            <a:r>
              <a:rPr lang="en-US" altLang="en-US" sz="2000" dirty="0">
                <a:solidFill>
                  <a:schemeClr val="bg1"/>
                </a:solidFill>
              </a:rPr>
              <a:t>) ≥</a:t>
            </a:r>
            <a:r>
              <a:rPr lang="en-US" altLang="en-US" sz="2000" dirty="0" smtClean="0">
                <a:solidFill>
                  <a:schemeClr val="bg1"/>
                </a:solidFill>
              </a:rPr>
              <a:t> </a:t>
            </a:r>
            <a:r>
              <a:rPr lang="en-US" altLang="en-US" sz="2000" dirty="0">
                <a:solidFill>
                  <a:schemeClr val="bg1"/>
                </a:solidFill>
              </a:rPr>
              <a:t>c*g(n</a:t>
            </a:r>
            <a:r>
              <a:rPr lang="en-US" altLang="en-US" sz="2000" dirty="0" smtClean="0">
                <a:solidFill>
                  <a:schemeClr val="bg1"/>
                </a:solidFill>
              </a:rPr>
              <a:t>)</a:t>
            </a:r>
            <a:r>
              <a:rPr lang="en-US" altLang="en-US" sz="2000" dirty="0">
                <a:solidFill>
                  <a:schemeClr val="bg1"/>
                </a:solidFill>
              </a:rPr>
              <a:t> </a:t>
            </a:r>
            <a:r>
              <a:rPr lang="en-US" altLang="en-US" sz="2000" dirty="0" smtClean="0">
                <a:solidFill>
                  <a:schemeClr val="bg1"/>
                </a:solidFill>
              </a:rPr>
              <a:t>≥0 </a:t>
            </a:r>
            <a:r>
              <a:rPr lang="en-US" altLang="en-US" sz="2000" dirty="0">
                <a:solidFill>
                  <a:schemeClr val="bg1"/>
                </a:solidFill>
              </a:rPr>
              <a:t>for all n ≥ n</a:t>
            </a:r>
            <a:r>
              <a:rPr lang="en-US" altLang="en-US" sz="2000" baseline="-25000" dirty="0">
                <a:solidFill>
                  <a:schemeClr val="bg1"/>
                </a:solidFill>
              </a:rPr>
              <a:t>0</a:t>
            </a:r>
            <a:r>
              <a:rPr lang="en-US" altLang="en-US" sz="2000" dirty="0">
                <a:solidFill>
                  <a:schemeClr val="bg1"/>
                </a:solidFill>
              </a:rPr>
              <a:t>. Function g(n) will act as a </a:t>
            </a:r>
            <a:r>
              <a:rPr lang="en-US" altLang="en-US" sz="2000" dirty="0" smtClean="0">
                <a:solidFill>
                  <a:schemeClr val="bg1"/>
                </a:solidFill>
              </a:rPr>
              <a:t>lower </a:t>
            </a:r>
            <a:r>
              <a:rPr lang="en-US" altLang="en-US" sz="2000" dirty="0">
                <a:solidFill>
                  <a:schemeClr val="bg1"/>
                </a:solidFill>
              </a:rPr>
              <a:t>bound for function f(n</a:t>
            </a:r>
            <a:r>
              <a:rPr lang="en-US" altLang="en-US" sz="2000" dirty="0" smtClean="0">
                <a:solidFill>
                  <a:schemeClr val="bg1"/>
                </a:solidFill>
              </a:rPr>
              <a:t>).</a:t>
            </a:r>
            <a:endParaRPr lang="en-US" altLang="en-US" sz="2000" dirty="0">
              <a:solidFill>
                <a:schemeClr val="bg1"/>
              </a:solidFill>
            </a:endParaRPr>
          </a:p>
        </p:txBody>
      </p:sp>
      <p:pic>
        <p:nvPicPr>
          <p:cNvPr id="2" name="Picture 1"/>
          <p:cNvPicPr>
            <a:picLocks noChangeAspect="1"/>
          </p:cNvPicPr>
          <p:nvPr/>
        </p:nvPicPr>
        <p:blipFill>
          <a:blip r:embed="rId2"/>
          <a:stretch>
            <a:fillRect/>
          </a:stretch>
        </p:blipFill>
        <p:spPr>
          <a:xfrm>
            <a:off x="3612966" y="2601482"/>
            <a:ext cx="5019188" cy="3657600"/>
          </a:xfrm>
          <a:prstGeom prst="rect">
            <a:avLst/>
          </a:prstGeom>
        </p:spPr>
      </p:pic>
    </p:spTree>
    <p:extLst>
      <p:ext uri="{BB962C8B-B14F-4D97-AF65-F5344CB8AC3E}">
        <p14:creationId xmlns:p14="http://schemas.microsoft.com/office/powerpoint/2010/main" val="4262539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8</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5201424"/>
          </a:xfrm>
          <a:prstGeom prst="rect">
            <a:avLst/>
          </a:prstGeom>
          <a:noFill/>
        </p:spPr>
        <p:txBody>
          <a:bodyPr wrap="square" rtlCol="0">
            <a:spAutoFit/>
          </a:bodyPr>
          <a:lstStyle/>
          <a:p>
            <a:pPr algn="ctr"/>
            <a:r>
              <a:rPr lang="en-US" sz="2800" dirty="0" smtClean="0">
                <a:solidFill>
                  <a:schemeClr val="bg1"/>
                </a:solidFill>
              </a:rPr>
              <a:t>Asymptotic Notation- Big omega- examples</a:t>
            </a:r>
          </a:p>
          <a:p>
            <a:pPr algn="ctr"/>
            <a:endParaRPr lang="en-US" sz="2800" dirty="0">
              <a:solidFill>
                <a:schemeClr val="bg1"/>
              </a:solidFill>
            </a:endParaRPr>
          </a:p>
          <a:p>
            <a:pPr marL="342900" lvl="0"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Show that 5n</a:t>
            </a:r>
            <a:r>
              <a:rPr lang="en-US" altLang="en-US" sz="2000" baseline="30000" dirty="0" smtClean="0">
                <a:solidFill>
                  <a:schemeClr val="bg1"/>
                </a:solidFill>
                <a:latin typeface="+mj-lt"/>
              </a:rPr>
              <a:t>2</a:t>
            </a:r>
            <a:r>
              <a:rPr lang="en-US" altLang="en-US" sz="2000" dirty="0" smtClean="0">
                <a:solidFill>
                  <a:schemeClr val="bg1"/>
                </a:solidFill>
                <a:latin typeface="+mj-lt"/>
              </a:rPr>
              <a:t> = </a:t>
            </a:r>
            <a:r>
              <a:rPr lang="en-US" altLang="en-US" sz="2000" dirty="0">
                <a:solidFill>
                  <a:schemeClr val="bg1"/>
                </a:solidFill>
                <a:latin typeface="Symbol" panose="05050102010706020507" pitchFamily="18" charset="2"/>
              </a:rPr>
              <a:t>W </a:t>
            </a:r>
            <a:r>
              <a:rPr lang="en-US" altLang="en-US" sz="2000" dirty="0" smtClean="0">
                <a:solidFill>
                  <a:schemeClr val="bg1"/>
                </a:solidFill>
                <a:latin typeface="+mj-lt"/>
              </a:rPr>
              <a:t>(n): </a:t>
            </a: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sym typeface="Symbol" panose="05050102010706020507" pitchFamily="18" charset="2"/>
              </a:rPr>
              <a:t>0</a:t>
            </a:r>
            <a:r>
              <a:rPr lang="en-US" altLang="en-US" sz="2000" dirty="0">
                <a:solidFill>
                  <a:schemeClr val="bg1"/>
                </a:solidFill>
                <a:sym typeface="Symbol" panose="05050102010706020507" pitchFamily="18" charset="2"/>
              </a:rPr>
              <a:t> ≤ </a:t>
            </a:r>
            <a:r>
              <a:rPr lang="en-US" altLang="en-US" sz="2000" dirty="0" smtClean="0">
                <a:solidFill>
                  <a:schemeClr val="bg1"/>
                </a:solidFill>
                <a:latin typeface="+mj-lt"/>
                <a:sym typeface="Symbol" panose="05050102010706020507" pitchFamily="18" charset="2"/>
              </a:rPr>
              <a:t>c*n ≤</a:t>
            </a:r>
            <a:r>
              <a:rPr lang="en-US" altLang="en-US" sz="2000" dirty="0" smtClean="0">
                <a:solidFill>
                  <a:schemeClr val="bg1"/>
                </a:solidFill>
                <a:latin typeface="+mj-lt"/>
              </a:rPr>
              <a:t> 5n</a:t>
            </a:r>
            <a:r>
              <a:rPr lang="en-US" altLang="en-US" sz="2000" baseline="30000" dirty="0" smtClean="0">
                <a:solidFill>
                  <a:schemeClr val="bg1"/>
                </a:solidFill>
                <a:latin typeface="+mj-lt"/>
              </a:rPr>
              <a:t>2 </a:t>
            </a:r>
            <a:r>
              <a:rPr lang="en-US" altLang="en-US" sz="2000" dirty="0">
                <a:solidFill>
                  <a:schemeClr val="bg1"/>
                </a:solidFill>
                <a:latin typeface="+mj-lt"/>
                <a:sym typeface="Symbol" panose="05050102010706020507" pitchFamily="18" charset="2"/>
              </a:rPr>
              <a:t> </a:t>
            </a:r>
            <a:r>
              <a:rPr lang="en-US" altLang="en-US" sz="2000" dirty="0" smtClean="0">
                <a:solidFill>
                  <a:schemeClr val="bg1"/>
                </a:solidFill>
                <a:latin typeface="+mj-lt"/>
                <a:sym typeface="Symbol" panose="05050102010706020507" pitchFamily="18" charset="2"/>
              </a:rPr>
              <a:t>c*n </a:t>
            </a:r>
            <a:r>
              <a:rPr lang="en-US" altLang="en-US" sz="2000" dirty="0">
                <a:solidFill>
                  <a:schemeClr val="bg1"/>
                </a:solidFill>
                <a:latin typeface="+mj-lt"/>
                <a:sym typeface="Symbol" panose="05050102010706020507" pitchFamily="18" charset="2"/>
              </a:rPr>
              <a:t>≤ </a:t>
            </a:r>
            <a:r>
              <a:rPr lang="en-US" altLang="en-US" sz="2000" dirty="0" smtClean="0">
                <a:solidFill>
                  <a:schemeClr val="bg1"/>
                </a:solidFill>
                <a:latin typeface="+mj-lt"/>
                <a:sym typeface="Symbol" panose="05050102010706020507" pitchFamily="18" charset="2"/>
              </a:rPr>
              <a:t>5*n</a:t>
            </a:r>
            <a:r>
              <a:rPr lang="en-US" altLang="en-US" sz="2000" baseline="30000" dirty="0" smtClean="0">
                <a:solidFill>
                  <a:schemeClr val="bg1"/>
                </a:solidFill>
                <a:latin typeface="+mj-lt"/>
                <a:sym typeface="Symbol" panose="05050102010706020507" pitchFamily="18" charset="2"/>
              </a:rPr>
              <a:t>2</a:t>
            </a:r>
            <a:r>
              <a:rPr lang="en-US" altLang="en-US" sz="2000" dirty="0" smtClean="0">
                <a:solidFill>
                  <a:schemeClr val="bg1"/>
                </a:solidFill>
                <a:latin typeface="+mj-lt"/>
                <a:sym typeface="Symbol" panose="05050102010706020507" pitchFamily="18" charset="2"/>
              </a:rPr>
              <a:t> </a:t>
            </a:r>
            <a:r>
              <a:rPr lang="en-US" altLang="en-US" sz="2000" dirty="0">
                <a:solidFill>
                  <a:schemeClr val="bg1"/>
                </a:solidFill>
                <a:latin typeface="+mj-lt"/>
                <a:sym typeface="Symbol" panose="05050102010706020507" pitchFamily="18" charset="2"/>
              </a:rPr>
              <a:t> </a:t>
            </a:r>
            <a:r>
              <a:rPr lang="en-US" altLang="en-US" sz="2000" dirty="0">
                <a:solidFill>
                  <a:schemeClr val="bg1"/>
                </a:solidFill>
                <a:latin typeface="+mj-lt"/>
              </a:rPr>
              <a:t>c = 1 and n</a:t>
            </a:r>
            <a:r>
              <a:rPr lang="en-US" altLang="en-US" sz="2000" baseline="-25000" dirty="0">
                <a:solidFill>
                  <a:schemeClr val="bg1"/>
                </a:solidFill>
                <a:latin typeface="+mj-lt"/>
              </a:rPr>
              <a:t>0</a:t>
            </a:r>
            <a:r>
              <a:rPr lang="en-US" altLang="en-US" sz="2000" dirty="0">
                <a:solidFill>
                  <a:schemeClr val="bg1"/>
                </a:solidFill>
                <a:latin typeface="+mj-lt"/>
              </a:rPr>
              <a:t>= 1</a:t>
            </a:r>
            <a:endParaRPr lang="en-US" altLang="en-US" sz="2000" dirty="0" smtClean="0">
              <a:solidFill>
                <a:schemeClr val="bg1"/>
              </a:solidFill>
              <a:latin typeface="+mj-lt"/>
            </a:endParaRPr>
          </a:p>
          <a:p>
            <a:pPr marL="342900" lvl="0" indent="-342900" defTabSz="914400" fontAlgn="base">
              <a:spcBef>
                <a:spcPct val="0"/>
              </a:spcBef>
              <a:spcAft>
                <a:spcPct val="0"/>
              </a:spcAft>
              <a:buFont typeface="Arial" panose="020B0604020202020204" pitchFamily="34" charset="0"/>
              <a:buChar char="•"/>
            </a:pPr>
            <a:endParaRPr lang="en-US" altLang="en-US" sz="2000" dirty="0">
              <a:solidFill>
                <a:schemeClr val="bg1"/>
              </a:solidFill>
              <a:latin typeface="+mj-lt"/>
            </a:endParaRPr>
          </a:p>
          <a:p>
            <a:pPr marL="342900" lvl="0" indent="-342900" defTabSz="914400" fontAlgn="base">
              <a:spcBef>
                <a:spcPct val="0"/>
              </a:spcBef>
              <a:spcAft>
                <a:spcPct val="0"/>
              </a:spcAft>
              <a:buFont typeface="Arial" panose="020B0604020202020204" pitchFamily="34" charset="0"/>
              <a:buChar char="•"/>
            </a:pPr>
            <a:r>
              <a:rPr lang="en-US" altLang="en-US" sz="2000" dirty="0">
                <a:solidFill>
                  <a:schemeClr val="bg1"/>
                </a:solidFill>
              </a:rPr>
              <a:t>Show that </a:t>
            </a:r>
            <a:r>
              <a:rPr lang="en-US" altLang="en-US" sz="2000" dirty="0" smtClean="0">
                <a:solidFill>
                  <a:schemeClr val="bg1"/>
                </a:solidFill>
              </a:rPr>
              <a:t>100</a:t>
            </a:r>
            <a:r>
              <a:rPr lang="en-US" altLang="en-US" sz="2000" dirty="0" smtClean="0">
                <a:solidFill>
                  <a:schemeClr val="bg1"/>
                </a:solidFill>
                <a:latin typeface="+mj-lt"/>
              </a:rPr>
              <a:t>n+5 ≠ </a:t>
            </a:r>
            <a:r>
              <a:rPr lang="en-US" altLang="en-US" sz="2000" dirty="0" smtClean="0">
                <a:solidFill>
                  <a:schemeClr val="bg1"/>
                </a:solidFill>
                <a:latin typeface="Symbol" panose="05050102010706020507" pitchFamily="18" charset="2"/>
              </a:rPr>
              <a:t>W </a:t>
            </a:r>
            <a:r>
              <a:rPr lang="en-US" altLang="en-US" sz="2000" dirty="0" smtClean="0">
                <a:solidFill>
                  <a:schemeClr val="bg1"/>
                </a:solidFill>
                <a:latin typeface="+mj-lt"/>
              </a:rPr>
              <a:t>(n</a:t>
            </a:r>
            <a:r>
              <a:rPr lang="en-US" altLang="en-US" sz="2000" baseline="30000" dirty="0" smtClean="0">
                <a:solidFill>
                  <a:schemeClr val="bg1"/>
                </a:solidFill>
                <a:latin typeface="+mj-lt"/>
              </a:rPr>
              <a:t>2</a:t>
            </a:r>
            <a:r>
              <a:rPr lang="en-US" altLang="en-US" sz="2000" dirty="0" smtClean="0">
                <a:solidFill>
                  <a:schemeClr val="bg1"/>
                </a:solidFill>
                <a:latin typeface="+mj-lt"/>
              </a:rPr>
              <a:t>): </a:t>
            </a:r>
          </a:p>
          <a:p>
            <a:pPr marL="800100" lvl="1" indent="-342900" defTabSz="914400" fontAlgn="base">
              <a:spcBef>
                <a:spcPct val="20000"/>
              </a:spcBef>
              <a:spcAft>
                <a:spcPct val="0"/>
              </a:spcAft>
              <a:buFont typeface="Arial" panose="020B0604020202020204" pitchFamily="34" charset="0"/>
              <a:buChar char="•"/>
            </a:pPr>
            <a:r>
              <a:rPr lang="en-US" altLang="en-US" sz="2000" dirty="0">
                <a:solidFill>
                  <a:schemeClr val="bg1"/>
                </a:solidFill>
                <a:latin typeface="+mj-lt"/>
                <a:sym typeface="Symbol" panose="05050102010706020507" pitchFamily="18" charset="2"/>
              </a:rPr>
              <a:t> c, n</a:t>
            </a:r>
            <a:r>
              <a:rPr lang="en-US" altLang="en-US" sz="2000" baseline="-25000" dirty="0">
                <a:solidFill>
                  <a:schemeClr val="bg1"/>
                </a:solidFill>
                <a:latin typeface="+mj-lt"/>
                <a:sym typeface="Symbol" panose="05050102010706020507" pitchFamily="18" charset="2"/>
              </a:rPr>
              <a:t>0</a:t>
            </a:r>
            <a:r>
              <a:rPr lang="en-US" altLang="en-US" sz="2000" dirty="0">
                <a:solidFill>
                  <a:schemeClr val="bg1"/>
                </a:solidFill>
                <a:latin typeface="+mj-lt"/>
                <a:sym typeface="Symbol" panose="05050102010706020507" pitchFamily="18" charset="2"/>
              </a:rPr>
              <a:t> such that: 0  cn</a:t>
            </a:r>
            <a:r>
              <a:rPr lang="en-US" altLang="en-US" sz="2000" baseline="30000" dirty="0">
                <a:solidFill>
                  <a:schemeClr val="bg1"/>
                </a:solidFill>
                <a:latin typeface="+mj-lt"/>
                <a:sym typeface="Symbol" panose="05050102010706020507" pitchFamily="18" charset="2"/>
              </a:rPr>
              <a:t>2</a:t>
            </a:r>
            <a:r>
              <a:rPr lang="en-US" altLang="en-US" sz="2000" dirty="0">
                <a:solidFill>
                  <a:schemeClr val="bg1"/>
                </a:solidFill>
                <a:latin typeface="+mj-lt"/>
                <a:sym typeface="Symbol" panose="05050102010706020507" pitchFamily="18" charset="2"/>
              </a:rPr>
              <a:t>  100n + </a:t>
            </a:r>
            <a:r>
              <a:rPr lang="en-US" altLang="en-US" sz="2000" dirty="0" smtClean="0">
                <a:solidFill>
                  <a:schemeClr val="bg1"/>
                </a:solidFill>
                <a:latin typeface="+mj-lt"/>
                <a:sym typeface="Symbol" panose="05050102010706020507" pitchFamily="18" charset="2"/>
              </a:rPr>
              <a:t>5</a:t>
            </a:r>
          </a:p>
          <a:p>
            <a:pPr marL="800100" lvl="1" indent="-342900" defTabSz="914400" fontAlgn="base">
              <a:spcBef>
                <a:spcPct val="20000"/>
              </a:spcBef>
              <a:spcAft>
                <a:spcPct val="0"/>
              </a:spcAft>
              <a:buFont typeface="Arial" panose="020B0604020202020204" pitchFamily="34" charset="0"/>
              <a:buChar char="•"/>
            </a:pPr>
            <a:r>
              <a:rPr lang="en-US" altLang="en-US" sz="2000" dirty="0">
                <a:solidFill>
                  <a:srgbClr val="000000"/>
                </a:solidFill>
                <a:latin typeface="+mj-lt"/>
                <a:sym typeface="Symbol" panose="05050102010706020507" pitchFamily="18" charset="2"/>
              </a:rPr>
              <a:t>100n + 5  100n + 5n ( n  1) = 105n</a:t>
            </a:r>
            <a:endParaRPr lang="en-US" altLang="en-US" sz="2000" baseline="30000" dirty="0">
              <a:solidFill>
                <a:srgbClr val="000000"/>
              </a:solidFill>
              <a:latin typeface="+mj-lt"/>
              <a:sym typeface="Symbol" panose="05050102010706020507" pitchFamily="18" charset="2"/>
            </a:endParaRPr>
          </a:p>
          <a:p>
            <a:pPr marL="800100" lvl="1" indent="-342900" defTabSz="914400" fontAlgn="base">
              <a:spcBef>
                <a:spcPct val="20000"/>
              </a:spcBef>
              <a:spcAft>
                <a:spcPct val="0"/>
              </a:spcAft>
              <a:buFont typeface="Arial" panose="020B0604020202020204" pitchFamily="34" charset="0"/>
              <a:buChar char="•"/>
            </a:pPr>
            <a:r>
              <a:rPr lang="en-US" altLang="en-US" sz="2000" dirty="0" smtClean="0">
                <a:solidFill>
                  <a:srgbClr val="000000"/>
                </a:solidFill>
                <a:latin typeface="+mj-lt"/>
                <a:sym typeface="Symbol" panose="05050102010706020507" pitchFamily="18" charset="2"/>
              </a:rPr>
              <a:t>cn</a:t>
            </a:r>
            <a:r>
              <a:rPr lang="en-US" altLang="en-US" sz="2000" baseline="30000" dirty="0" smtClean="0">
                <a:solidFill>
                  <a:srgbClr val="000000"/>
                </a:solidFill>
                <a:latin typeface="+mj-lt"/>
                <a:sym typeface="Symbol" panose="05050102010706020507" pitchFamily="18" charset="2"/>
              </a:rPr>
              <a:t>2</a:t>
            </a:r>
            <a:r>
              <a:rPr lang="en-US" altLang="en-US" sz="2000" dirty="0" smtClean="0">
                <a:solidFill>
                  <a:srgbClr val="000000"/>
                </a:solidFill>
                <a:latin typeface="+mj-lt"/>
                <a:sym typeface="Symbol" panose="05050102010706020507" pitchFamily="18" charset="2"/>
              </a:rPr>
              <a:t>  105n </a:t>
            </a:r>
            <a:r>
              <a:rPr lang="en-US" altLang="en-US" sz="2000" dirty="0">
                <a:solidFill>
                  <a:srgbClr val="000000"/>
                </a:solidFill>
                <a:latin typeface="+mj-lt"/>
                <a:sym typeface="Symbol" panose="05050102010706020507" pitchFamily="18" charset="2"/>
              </a:rPr>
              <a:t> </a:t>
            </a:r>
            <a:r>
              <a:rPr lang="en-US" altLang="en-US" sz="2000" dirty="0" smtClean="0">
                <a:solidFill>
                  <a:srgbClr val="000000"/>
                </a:solidFill>
                <a:latin typeface="+mj-lt"/>
                <a:sym typeface="Symbol" panose="05050102010706020507" pitchFamily="18" charset="2"/>
              </a:rPr>
              <a:t>n(c*n </a:t>
            </a:r>
            <a:r>
              <a:rPr lang="en-US" altLang="en-US" sz="2000" dirty="0">
                <a:solidFill>
                  <a:srgbClr val="000000"/>
                </a:solidFill>
                <a:latin typeface="+mj-lt"/>
                <a:sym typeface="Symbol" panose="05050102010706020507" pitchFamily="18" charset="2"/>
              </a:rPr>
              <a:t>– 105)  0</a:t>
            </a:r>
            <a:r>
              <a:rPr lang="en-US" altLang="en-US" sz="2000" baseline="30000" dirty="0">
                <a:solidFill>
                  <a:srgbClr val="000000"/>
                </a:solidFill>
                <a:latin typeface="+mj-lt"/>
                <a:sym typeface="Symbol" panose="05050102010706020507" pitchFamily="18" charset="2"/>
              </a:rPr>
              <a:t> </a:t>
            </a:r>
          </a:p>
          <a:p>
            <a:pPr marL="800100" lvl="1" indent="-342900" defTabSz="914400" fontAlgn="base">
              <a:spcBef>
                <a:spcPct val="20000"/>
              </a:spcBef>
              <a:spcAft>
                <a:spcPct val="0"/>
              </a:spcAft>
              <a:buFont typeface="Arial" panose="020B0604020202020204" pitchFamily="34" charset="0"/>
              <a:buChar char="•"/>
            </a:pPr>
            <a:r>
              <a:rPr lang="en-US" altLang="en-US" sz="2000" dirty="0" smtClean="0">
                <a:solidFill>
                  <a:srgbClr val="000000"/>
                </a:solidFill>
                <a:latin typeface="+mj-lt"/>
              </a:rPr>
              <a:t>Since n is positive </a:t>
            </a:r>
            <a:r>
              <a:rPr lang="en-US" altLang="en-US" sz="2000" dirty="0" smtClean="0">
                <a:solidFill>
                  <a:srgbClr val="000000"/>
                </a:solidFill>
                <a:latin typeface="+mj-lt"/>
                <a:sym typeface="Symbol" panose="05050102010706020507" pitchFamily="18" charset="2"/>
              </a:rPr>
              <a:t> c*n – 105  0</a:t>
            </a:r>
            <a:r>
              <a:rPr lang="en-US" altLang="en-US" sz="2000" dirty="0">
                <a:solidFill>
                  <a:srgbClr val="000000"/>
                </a:solidFill>
                <a:latin typeface="+mj-lt"/>
                <a:sym typeface="Symbol" panose="05050102010706020507" pitchFamily="18" charset="2"/>
              </a:rPr>
              <a:t> n  105/c</a:t>
            </a:r>
            <a:endParaRPr lang="en-US" altLang="en-US" sz="2000" baseline="30000" dirty="0">
              <a:solidFill>
                <a:srgbClr val="000000"/>
              </a:solidFill>
              <a:latin typeface="+mj-lt"/>
              <a:sym typeface="Symbol" panose="05050102010706020507" pitchFamily="18" charset="2"/>
            </a:endParaRPr>
          </a:p>
          <a:p>
            <a:pPr marL="800100" lvl="1" indent="-342900" defTabSz="914400" fontAlgn="base">
              <a:spcBef>
                <a:spcPct val="20000"/>
              </a:spcBef>
              <a:spcAft>
                <a:spcPct val="0"/>
              </a:spcAft>
              <a:buFont typeface="Arial" panose="020B0604020202020204" pitchFamily="34" charset="0"/>
              <a:buChar char="•"/>
            </a:pPr>
            <a:r>
              <a:rPr lang="en-US" altLang="en-US" sz="2000" dirty="0">
                <a:solidFill>
                  <a:srgbClr val="000000"/>
                </a:solidFill>
                <a:latin typeface="+mj-lt"/>
                <a:sym typeface="Symbol" panose="05050102010706020507" pitchFamily="18" charset="2"/>
              </a:rPr>
              <a:t> contradiction: </a:t>
            </a:r>
            <a:r>
              <a:rPr lang="en-US" altLang="en-US" sz="2000" dirty="0" smtClean="0">
                <a:solidFill>
                  <a:srgbClr val="000000"/>
                </a:solidFill>
                <a:latin typeface="+mj-lt"/>
                <a:sym typeface="Symbol" panose="05050102010706020507" pitchFamily="18" charset="2"/>
              </a:rPr>
              <a:t>n can’t have value in a range</a:t>
            </a:r>
            <a:endParaRPr lang="en-US" altLang="en-US" sz="2000" baseline="30000" dirty="0">
              <a:solidFill>
                <a:srgbClr val="000000"/>
              </a:solidFill>
              <a:latin typeface="+mj-lt"/>
              <a:sym typeface="Symbol" panose="05050102010706020507" pitchFamily="18" charset="2"/>
            </a:endParaRPr>
          </a:p>
          <a:p>
            <a:pPr marL="800100" lvl="1" indent="-342900" defTabSz="914400" fontAlgn="base">
              <a:spcBef>
                <a:spcPct val="20000"/>
              </a:spcBef>
              <a:spcAft>
                <a:spcPct val="0"/>
              </a:spcAft>
              <a:buFont typeface="Arial" panose="020B0604020202020204" pitchFamily="34" charset="0"/>
              <a:buChar char="•"/>
            </a:pPr>
            <a:endParaRPr lang="en-US" altLang="en-US" sz="2000" baseline="30000" dirty="0" smtClean="0">
              <a:solidFill>
                <a:schemeClr val="bg1"/>
              </a:solidFill>
              <a:latin typeface="+mj-lt"/>
              <a:sym typeface="Symbol" panose="05050102010706020507" pitchFamily="18" charset="2"/>
            </a:endParaRPr>
          </a:p>
          <a:p>
            <a:pPr marL="342900"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rPr>
              <a:t>Show </a:t>
            </a:r>
            <a:r>
              <a:rPr lang="en-US" altLang="en-US" sz="2000" dirty="0">
                <a:solidFill>
                  <a:schemeClr val="bg1"/>
                </a:solidFill>
              </a:rPr>
              <a:t>that </a:t>
            </a:r>
            <a:r>
              <a:rPr lang="en-US" altLang="en-US" sz="2000" dirty="0" smtClean="0">
                <a:solidFill>
                  <a:schemeClr val="bg1"/>
                </a:solidFill>
                <a:latin typeface="+mj-lt"/>
              </a:rPr>
              <a:t>n = </a:t>
            </a:r>
            <a:r>
              <a:rPr lang="en-US" altLang="en-US" sz="2000" dirty="0">
                <a:solidFill>
                  <a:schemeClr val="bg1"/>
                </a:solidFill>
                <a:latin typeface="Symbol" panose="05050102010706020507" pitchFamily="18" charset="2"/>
              </a:rPr>
              <a:t>W </a:t>
            </a:r>
            <a:r>
              <a:rPr lang="en-US" altLang="en-US" sz="2000" dirty="0" smtClean="0">
                <a:solidFill>
                  <a:schemeClr val="bg1"/>
                </a:solidFill>
                <a:latin typeface="+mj-lt"/>
              </a:rPr>
              <a:t>(2n)	</a:t>
            </a:r>
            <a:r>
              <a:rPr lang="en-US" altLang="en-US" sz="2000" dirty="0">
                <a:solidFill>
                  <a:schemeClr val="bg1"/>
                </a:solidFill>
              </a:rPr>
              <a:t>Show that n</a:t>
            </a:r>
            <a:r>
              <a:rPr lang="en-US" altLang="en-US" sz="2000" baseline="30000" dirty="0">
                <a:solidFill>
                  <a:schemeClr val="bg1"/>
                </a:solidFill>
              </a:rPr>
              <a:t>3</a:t>
            </a:r>
            <a:r>
              <a:rPr lang="en-US" altLang="en-US" sz="2000" dirty="0">
                <a:solidFill>
                  <a:schemeClr val="bg1"/>
                </a:solidFill>
              </a:rPr>
              <a:t> = </a:t>
            </a:r>
            <a:r>
              <a:rPr lang="en-US" altLang="en-US" sz="2000" dirty="0">
                <a:solidFill>
                  <a:schemeClr val="bg1"/>
                </a:solidFill>
                <a:latin typeface="Symbol" panose="05050102010706020507" pitchFamily="18" charset="2"/>
              </a:rPr>
              <a:t>W </a:t>
            </a:r>
            <a:r>
              <a:rPr lang="en-US" altLang="en-US" sz="2000" dirty="0">
                <a:solidFill>
                  <a:schemeClr val="bg1"/>
                </a:solidFill>
              </a:rPr>
              <a:t>(n</a:t>
            </a:r>
            <a:r>
              <a:rPr lang="en-US" altLang="en-US" sz="2000" baseline="30000" dirty="0">
                <a:solidFill>
                  <a:schemeClr val="bg1"/>
                </a:solidFill>
              </a:rPr>
              <a:t>2</a:t>
            </a:r>
            <a:r>
              <a:rPr lang="en-US" altLang="en-US" sz="2000" dirty="0" smtClean="0">
                <a:solidFill>
                  <a:schemeClr val="bg1"/>
                </a:solidFill>
              </a:rPr>
              <a:t>)	 </a:t>
            </a:r>
            <a:r>
              <a:rPr lang="en-US" altLang="en-US" sz="2000" dirty="0">
                <a:solidFill>
                  <a:schemeClr val="bg1"/>
                </a:solidFill>
              </a:rPr>
              <a:t>Show that n = </a:t>
            </a:r>
            <a:r>
              <a:rPr lang="en-US" altLang="en-US" sz="2000" dirty="0">
                <a:solidFill>
                  <a:schemeClr val="bg1"/>
                </a:solidFill>
                <a:latin typeface="Symbol" panose="05050102010706020507" pitchFamily="18" charset="2"/>
              </a:rPr>
              <a:t>W </a:t>
            </a:r>
            <a:r>
              <a:rPr lang="en-US" altLang="en-US" sz="2000" dirty="0">
                <a:solidFill>
                  <a:schemeClr val="bg1"/>
                </a:solidFill>
              </a:rPr>
              <a:t>(</a:t>
            </a:r>
            <a:r>
              <a:rPr lang="en-US" altLang="en-US" sz="2000" dirty="0" err="1">
                <a:solidFill>
                  <a:schemeClr val="bg1"/>
                </a:solidFill>
              </a:rPr>
              <a:t>logn</a:t>
            </a:r>
            <a:r>
              <a:rPr lang="en-US" altLang="en-US" sz="2000" dirty="0" smtClean="0">
                <a:solidFill>
                  <a:schemeClr val="bg1"/>
                </a:solidFill>
              </a:rPr>
              <a:t>)</a:t>
            </a:r>
            <a:endParaRPr lang="en-US" altLang="en-US" sz="2000" dirty="0">
              <a:solidFill>
                <a:schemeClr val="bg1"/>
              </a:solidFill>
            </a:endParaRP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c=2 and </a:t>
            </a:r>
            <a:r>
              <a:rPr lang="en-US" altLang="en-US" sz="2000" dirty="0">
                <a:solidFill>
                  <a:schemeClr val="bg1"/>
                </a:solidFill>
              </a:rPr>
              <a:t>n</a:t>
            </a:r>
            <a:r>
              <a:rPr lang="en-US" altLang="en-US" sz="2000" baseline="-25000" dirty="0">
                <a:solidFill>
                  <a:schemeClr val="bg1"/>
                </a:solidFill>
              </a:rPr>
              <a:t>0</a:t>
            </a:r>
            <a:r>
              <a:rPr lang="en-US" altLang="en-US" sz="2000" dirty="0">
                <a:solidFill>
                  <a:schemeClr val="bg1"/>
                </a:solidFill>
              </a:rPr>
              <a:t>= </a:t>
            </a:r>
            <a:r>
              <a:rPr lang="en-US" altLang="en-US" sz="2000" dirty="0" smtClean="0">
                <a:solidFill>
                  <a:schemeClr val="bg1"/>
                </a:solidFill>
              </a:rPr>
              <a:t>1		</a:t>
            </a:r>
            <a:r>
              <a:rPr lang="en-US" altLang="en-US" sz="2000" dirty="0">
                <a:solidFill>
                  <a:schemeClr val="bg1"/>
                </a:solidFill>
              </a:rPr>
              <a:t>c = 1 and n</a:t>
            </a:r>
            <a:r>
              <a:rPr lang="en-US" altLang="en-US" sz="2000" baseline="-25000" dirty="0">
                <a:solidFill>
                  <a:schemeClr val="bg1"/>
                </a:solidFill>
              </a:rPr>
              <a:t>0</a:t>
            </a:r>
            <a:r>
              <a:rPr lang="en-US" altLang="en-US" sz="2000" dirty="0">
                <a:solidFill>
                  <a:schemeClr val="bg1"/>
                </a:solidFill>
              </a:rPr>
              <a:t>= </a:t>
            </a:r>
            <a:r>
              <a:rPr lang="en-US" altLang="en-US" sz="2000" dirty="0" smtClean="0">
                <a:solidFill>
                  <a:schemeClr val="bg1"/>
                </a:solidFill>
              </a:rPr>
              <a:t>1	 c </a:t>
            </a:r>
            <a:r>
              <a:rPr lang="en-US" altLang="en-US" sz="2000" dirty="0">
                <a:solidFill>
                  <a:schemeClr val="bg1"/>
                </a:solidFill>
              </a:rPr>
              <a:t>= 1 and n</a:t>
            </a:r>
            <a:r>
              <a:rPr lang="en-US" altLang="en-US" sz="2000" baseline="-25000" dirty="0">
                <a:solidFill>
                  <a:schemeClr val="bg1"/>
                </a:solidFill>
              </a:rPr>
              <a:t>0</a:t>
            </a:r>
            <a:r>
              <a:rPr lang="en-US" altLang="en-US" sz="2000" dirty="0">
                <a:solidFill>
                  <a:schemeClr val="bg1"/>
                </a:solidFill>
              </a:rPr>
              <a:t>= </a:t>
            </a:r>
            <a:r>
              <a:rPr lang="en-US" altLang="en-US" sz="2000" dirty="0" smtClean="0">
                <a:solidFill>
                  <a:schemeClr val="bg1"/>
                </a:solidFill>
              </a:rPr>
              <a:t>1</a:t>
            </a:r>
            <a:endParaRPr lang="en-US" altLang="en-US" sz="2000" dirty="0">
              <a:solidFill>
                <a:schemeClr val="bg1"/>
              </a:solidFill>
            </a:endParaRPr>
          </a:p>
          <a:p>
            <a:pPr marL="800100" lvl="1" indent="-342900" defTabSz="914400" fontAlgn="base">
              <a:spcBef>
                <a:spcPct val="0"/>
              </a:spcBef>
              <a:spcAft>
                <a:spcPct val="0"/>
              </a:spcAft>
              <a:buFont typeface="Arial" panose="020B0604020202020204" pitchFamily="34" charset="0"/>
              <a:buChar char="•"/>
            </a:pPr>
            <a:endParaRPr lang="en-US" altLang="en-US" sz="2000" dirty="0" smtClean="0">
              <a:solidFill>
                <a:schemeClr val="bg1"/>
              </a:solidFill>
              <a:latin typeface="+mj-lt"/>
            </a:endParaRPr>
          </a:p>
        </p:txBody>
      </p:sp>
    </p:spTree>
    <p:extLst>
      <p:ext uri="{BB962C8B-B14F-4D97-AF65-F5344CB8AC3E}">
        <p14:creationId xmlns:p14="http://schemas.microsoft.com/office/powerpoint/2010/main" val="2733413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8/9/2018</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9</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1877437"/>
          </a:xfrm>
          <a:prstGeom prst="rect">
            <a:avLst/>
          </a:prstGeom>
          <a:noFill/>
        </p:spPr>
        <p:txBody>
          <a:bodyPr wrap="square" rtlCol="0">
            <a:spAutoFit/>
          </a:bodyPr>
          <a:lstStyle/>
          <a:p>
            <a:pPr algn="ctr"/>
            <a:r>
              <a:rPr lang="en-US" sz="2800" dirty="0" smtClean="0">
                <a:solidFill>
                  <a:schemeClr val="bg1"/>
                </a:solidFill>
              </a:rPr>
              <a:t>Asymptotic Notation- Big Theta</a:t>
            </a:r>
          </a:p>
          <a:p>
            <a:pPr algn="ctr"/>
            <a:endParaRPr lang="en-US" sz="2800" dirty="0">
              <a:solidFill>
                <a:schemeClr val="bg1"/>
              </a:solidFill>
            </a:endParaRPr>
          </a:p>
          <a:p>
            <a:pPr algn="just" defTabSz="914400" fontAlgn="base">
              <a:spcBef>
                <a:spcPct val="0"/>
              </a:spcBef>
              <a:spcAft>
                <a:spcPct val="0"/>
              </a:spcAft>
            </a:pPr>
            <a:r>
              <a:rPr lang="en-US" altLang="en-US" sz="2000" dirty="0">
                <a:solidFill>
                  <a:srgbClr val="010000"/>
                </a:solidFill>
              </a:rPr>
              <a:t>A function f(n) will be related to function g(n) through </a:t>
            </a:r>
            <a:r>
              <a:rPr lang="en-US" altLang="en-US" sz="2000" b="1" dirty="0">
                <a:solidFill>
                  <a:srgbClr val="010000"/>
                </a:solidFill>
              </a:rPr>
              <a:t>big </a:t>
            </a:r>
            <a:r>
              <a:rPr lang="en-US" altLang="en-US" sz="2000" b="1" dirty="0" smtClean="0">
                <a:solidFill>
                  <a:srgbClr val="010000"/>
                </a:solidFill>
              </a:rPr>
              <a:t>Theta</a:t>
            </a:r>
            <a:r>
              <a:rPr lang="en-US" altLang="en-US" sz="2000" dirty="0" smtClean="0">
                <a:solidFill>
                  <a:srgbClr val="010000"/>
                </a:solidFill>
              </a:rPr>
              <a:t> </a:t>
            </a:r>
            <a:r>
              <a:rPr lang="en-US" altLang="en-US" sz="2000" dirty="0">
                <a:solidFill>
                  <a:srgbClr val="010000"/>
                </a:solidFill>
              </a:rPr>
              <a:t>i.e. f(n)= </a:t>
            </a:r>
            <a:r>
              <a:rPr lang="en-US" altLang="en-US" sz="2000" dirty="0">
                <a:solidFill>
                  <a:schemeClr val="bg1"/>
                </a:solidFill>
                <a:latin typeface="Symbol" panose="05050102010706020507" pitchFamily="18" charset="2"/>
              </a:rPr>
              <a:t>Q</a:t>
            </a:r>
            <a:r>
              <a:rPr lang="en-US" altLang="en-US" sz="2000" dirty="0" smtClean="0">
                <a:solidFill>
                  <a:schemeClr val="bg1"/>
                </a:solidFill>
              </a:rPr>
              <a:t>(g(n</a:t>
            </a:r>
            <a:r>
              <a:rPr lang="en-US" altLang="en-US" sz="2000" dirty="0">
                <a:solidFill>
                  <a:schemeClr val="bg1"/>
                </a:solidFill>
              </a:rPr>
              <a:t>)) </a:t>
            </a:r>
            <a:r>
              <a:rPr lang="en-US" altLang="en-US" sz="2000" dirty="0" err="1">
                <a:solidFill>
                  <a:schemeClr val="bg1"/>
                </a:solidFill>
              </a:rPr>
              <a:t>iff</a:t>
            </a:r>
            <a:r>
              <a:rPr lang="en-US" altLang="en-US" sz="2000" dirty="0">
                <a:solidFill>
                  <a:schemeClr val="bg1"/>
                </a:solidFill>
              </a:rPr>
              <a:t>  there exists positive constants </a:t>
            </a:r>
            <a:r>
              <a:rPr lang="en-US" altLang="en-US" sz="2000" dirty="0" smtClean="0">
                <a:solidFill>
                  <a:schemeClr val="bg1"/>
                </a:solidFill>
              </a:rPr>
              <a:t>c</a:t>
            </a:r>
            <a:r>
              <a:rPr lang="en-US" altLang="en-US" sz="2000" baseline="-25000" dirty="0" smtClean="0">
                <a:solidFill>
                  <a:schemeClr val="bg1"/>
                </a:solidFill>
              </a:rPr>
              <a:t>1</a:t>
            </a:r>
            <a:r>
              <a:rPr lang="en-US" altLang="en-US" sz="2000" dirty="0" smtClean="0">
                <a:solidFill>
                  <a:schemeClr val="bg1"/>
                </a:solidFill>
              </a:rPr>
              <a:t>, c</a:t>
            </a:r>
            <a:r>
              <a:rPr lang="en-US" altLang="en-US" sz="2000" baseline="-25000" dirty="0" smtClean="0">
                <a:solidFill>
                  <a:schemeClr val="bg1"/>
                </a:solidFill>
              </a:rPr>
              <a:t>2</a:t>
            </a:r>
            <a:r>
              <a:rPr lang="en-US" altLang="en-US" sz="2000" dirty="0" smtClean="0">
                <a:solidFill>
                  <a:schemeClr val="bg1"/>
                </a:solidFill>
              </a:rPr>
              <a:t> </a:t>
            </a:r>
            <a:r>
              <a:rPr lang="en-US" altLang="en-US" sz="2000" dirty="0">
                <a:solidFill>
                  <a:schemeClr val="bg1"/>
                </a:solidFill>
              </a:rPr>
              <a:t>and n</a:t>
            </a:r>
            <a:r>
              <a:rPr lang="en-US" altLang="en-US" sz="2000" baseline="-25000" dirty="0">
                <a:solidFill>
                  <a:schemeClr val="bg1"/>
                </a:solidFill>
              </a:rPr>
              <a:t>0 </a:t>
            </a:r>
            <a:r>
              <a:rPr lang="en-US" altLang="en-US" sz="2000" dirty="0">
                <a:solidFill>
                  <a:schemeClr val="bg1"/>
                </a:solidFill>
              </a:rPr>
              <a:t> such that </a:t>
            </a:r>
            <a:r>
              <a:rPr lang="en-US" altLang="en-US" sz="2000" dirty="0" smtClean="0">
                <a:solidFill>
                  <a:schemeClr val="bg1"/>
                </a:solidFill>
              </a:rPr>
              <a:t>0 ≤ </a:t>
            </a:r>
            <a:r>
              <a:rPr lang="en-US" altLang="en-US" sz="2000" dirty="0">
                <a:solidFill>
                  <a:schemeClr val="bg1"/>
                </a:solidFill>
              </a:rPr>
              <a:t>c</a:t>
            </a:r>
            <a:r>
              <a:rPr lang="en-US" altLang="en-US" sz="2000" baseline="-25000" dirty="0">
                <a:solidFill>
                  <a:schemeClr val="bg1"/>
                </a:solidFill>
              </a:rPr>
              <a:t>1 </a:t>
            </a:r>
            <a:r>
              <a:rPr lang="en-US" altLang="en-US" sz="2000" dirty="0" smtClean="0">
                <a:solidFill>
                  <a:schemeClr val="bg1"/>
                </a:solidFill>
              </a:rPr>
              <a:t>*g(n)</a:t>
            </a:r>
            <a:r>
              <a:rPr lang="en-US" altLang="en-US" sz="2000" dirty="0">
                <a:solidFill>
                  <a:schemeClr val="bg1"/>
                </a:solidFill>
              </a:rPr>
              <a:t> </a:t>
            </a:r>
            <a:r>
              <a:rPr lang="en-US" altLang="en-US" sz="2000" dirty="0" smtClean="0">
                <a:solidFill>
                  <a:schemeClr val="bg1"/>
                </a:solidFill>
              </a:rPr>
              <a:t>≤ f(n) </a:t>
            </a:r>
            <a:r>
              <a:rPr lang="en-US" altLang="en-US" sz="2000" dirty="0">
                <a:solidFill>
                  <a:schemeClr val="bg1"/>
                </a:solidFill>
              </a:rPr>
              <a:t>≤</a:t>
            </a:r>
            <a:r>
              <a:rPr lang="en-US" altLang="en-US" sz="2000" dirty="0" smtClean="0">
                <a:solidFill>
                  <a:schemeClr val="bg1"/>
                </a:solidFill>
              </a:rPr>
              <a:t> c</a:t>
            </a:r>
            <a:r>
              <a:rPr lang="en-US" altLang="en-US" sz="2000" baseline="-25000" dirty="0" smtClean="0">
                <a:solidFill>
                  <a:schemeClr val="bg1"/>
                </a:solidFill>
              </a:rPr>
              <a:t>2</a:t>
            </a:r>
            <a:r>
              <a:rPr lang="en-US" altLang="en-US" sz="2000" dirty="0" smtClean="0">
                <a:solidFill>
                  <a:schemeClr val="bg1"/>
                </a:solidFill>
              </a:rPr>
              <a:t>*g(n)</a:t>
            </a:r>
            <a:r>
              <a:rPr lang="en-US" altLang="en-US" sz="2000" dirty="0">
                <a:solidFill>
                  <a:schemeClr val="bg1"/>
                </a:solidFill>
              </a:rPr>
              <a:t> </a:t>
            </a:r>
            <a:r>
              <a:rPr lang="en-US" altLang="en-US" sz="2000" dirty="0" smtClean="0">
                <a:solidFill>
                  <a:schemeClr val="bg1"/>
                </a:solidFill>
              </a:rPr>
              <a:t>for </a:t>
            </a:r>
            <a:r>
              <a:rPr lang="en-US" altLang="en-US" sz="2000" dirty="0">
                <a:solidFill>
                  <a:schemeClr val="bg1"/>
                </a:solidFill>
              </a:rPr>
              <a:t>all n ≥ n</a:t>
            </a:r>
            <a:r>
              <a:rPr lang="en-US" altLang="en-US" sz="2000" baseline="-25000" dirty="0">
                <a:solidFill>
                  <a:schemeClr val="bg1"/>
                </a:solidFill>
              </a:rPr>
              <a:t>0</a:t>
            </a:r>
            <a:r>
              <a:rPr lang="en-US" altLang="en-US" sz="2000" dirty="0">
                <a:solidFill>
                  <a:schemeClr val="bg1"/>
                </a:solidFill>
              </a:rPr>
              <a:t>. Function g(n) will act as a </a:t>
            </a:r>
            <a:r>
              <a:rPr lang="en-US" altLang="en-US" sz="2000" dirty="0" smtClean="0">
                <a:solidFill>
                  <a:schemeClr val="bg1"/>
                </a:solidFill>
              </a:rPr>
              <a:t>lower </a:t>
            </a:r>
            <a:r>
              <a:rPr lang="en-US" altLang="en-US" sz="2000" dirty="0">
                <a:solidFill>
                  <a:schemeClr val="bg1"/>
                </a:solidFill>
              </a:rPr>
              <a:t>bound for function f(n</a:t>
            </a:r>
            <a:r>
              <a:rPr lang="en-US" altLang="en-US" sz="2000" dirty="0" smtClean="0">
                <a:solidFill>
                  <a:schemeClr val="bg1"/>
                </a:solidFill>
              </a:rPr>
              <a:t>).</a:t>
            </a:r>
            <a:endParaRPr lang="en-US" altLang="en-US" sz="2000" dirty="0">
              <a:solidFill>
                <a:schemeClr val="bg1"/>
              </a:solidFill>
            </a:endParaRPr>
          </a:p>
        </p:txBody>
      </p:sp>
      <p:pic>
        <p:nvPicPr>
          <p:cNvPr id="3" name="Picture 2"/>
          <p:cNvPicPr>
            <a:picLocks noChangeAspect="1"/>
          </p:cNvPicPr>
          <p:nvPr/>
        </p:nvPicPr>
        <p:blipFill>
          <a:blip r:embed="rId2"/>
          <a:stretch>
            <a:fillRect/>
          </a:stretch>
        </p:blipFill>
        <p:spPr>
          <a:xfrm>
            <a:off x="3297446" y="2582828"/>
            <a:ext cx="4820125" cy="3429000"/>
          </a:xfrm>
          <a:prstGeom prst="rect">
            <a:avLst/>
          </a:prstGeom>
        </p:spPr>
      </p:pic>
    </p:spTree>
    <p:extLst>
      <p:ext uri="{BB962C8B-B14F-4D97-AF65-F5344CB8AC3E}">
        <p14:creationId xmlns:p14="http://schemas.microsoft.com/office/powerpoint/2010/main" val="3538599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Custom 1">
      <a:dk1>
        <a:sysClr val="windowText" lastClr="000000"/>
      </a:dk1>
      <a:lt1>
        <a:sysClr val="window" lastClr="FFFFFF"/>
      </a:lt1>
      <a:dk2>
        <a:srgbClr val="146194"/>
      </a:dk2>
      <a:lt2>
        <a:srgbClr val="A4C4DE"/>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577</TotalTime>
  <Words>1070</Words>
  <Application>Microsoft Office PowerPoint</Application>
  <PresentationFormat>Widescreen</PresentationFormat>
  <Paragraphs>196</Paragraphs>
  <Slides>19</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1" baseType="lpstr">
      <vt:lpstr>Arial</vt:lpstr>
      <vt:lpstr>Calibri</vt:lpstr>
      <vt:lpstr>Cambria Math</vt:lpstr>
      <vt:lpstr>Century Gothic</vt:lpstr>
      <vt:lpstr>Century Gothic (Body)</vt:lpstr>
      <vt:lpstr>Ebrima</vt:lpstr>
      <vt:lpstr>굴림</vt:lpstr>
      <vt:lpstr>Symbol</vt:lpstr>
      <vt:lpstr>Wingdings</vt:lpstr>
      <vt:lpstr>Wingdings 3</vt:lpstr>
      <vt:lpstr>Slice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GL</dc:creator>
  <cp:lastModifiedBy>Anurag Jain</cp:lastModifiedBy>
  <cp:revision>93</cp:revision>
  <dcterms:created xsi:type="dcterms:W3CDTF">2017-07-18T07:31:13Z</dcterms:created>
  <dcterms:modified xsi:type="dcterms:W3CDTF">2018-08-09T17:28:40Z</dcterms:modified>
</cp:coreProperties>
</file>