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8DC2C-2F5D-4789-AAEA-80521D5C7BD5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Design and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764" y="1031966"/>
                <a:ext cx="11101245" cy="4683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457200"/>
                <a:r>
                  <a:rPr lang="en-US" sz="2400" b="1" dirty="0" smtClean="0">
                    <a:solidFill>
                      <a:prstClr val="black"/>
                    </a:solidFill>
                  </a:rPr>
                  <a:t>Maximum Subarray Problem</a:t>
                </a:r>
                <a:endParaRPr lang="en-US" sz="2400" b="1" dirty="0">
                  <a:solidFill>
                    <a:prstClr val="black"/>
                  </a:solidFill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prstClr val="black"/>
                    </a:solidFill>
                  </a:rPr>
                  <a:t>Problem</a:t>
                </a:r>
                <a:r>
                  <a:rPr lang="en-US" dirty="0">
                    <a:solidFill>
                      <a:prstClr val="black"/>
                    </a:solidFill>
                  </a:rPr>
                  <a:t>: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Given </a:t>
                </a:r>
                <a:r>
                  <a:rPr lang="en-US" dirty="0">
                    <a:solidFill>
                      <a:prstClr val="black"/>
                    </a:solidFill>
                  </a:rPr>
                  <a:t>an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array A[1,n] of </a:t>
                </a:r>
                <a:r>
                  <a:rPr lang="en-US" dirty="0">
                    <a:solidFill>
                      <a:prstClr val="black"/>
                    </a:solidFill>
                  </a:rPr>
                  <a:t>n numbers, find the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contiguous </a:t>
                </a:r>
                <a:r>
                  <a:rPr lang="en-US" dirty="0">
                    <a:solidFill>
                      <a:prstClr val="black"/>
                    </a:solidFill>
                  </a:rPr>
                  <a:t>subarray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A[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i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j]whose </a:t>
                </a:r>
                <a:r>
                  <a:rPr lang="en-US" dirty="0">
                    <a:solidFill>
                      <a:prstClr val="black"/>
                    </a:solidFill>
                  </a:rPr>
                  <a:t>sum has the largest value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. 1 ≤ </a:t>
                </a:r>
                <a:r>
                  <a:rPr lang="en-US" dirty="0" err="1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≤ j ≤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n i.e. V(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i,j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 defTabSz="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prstClr val="black"/>
                    </a:solidFill>
                  </a:rPr>
                  <a:t>Brute force approach: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Calculate the value of V(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i,j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)for each pair of </a:t>
                </a:r>
                <a:r>
                  <a:rPr lang="en-US" dirty="0" err="1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≤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j and return the maximum value. </a:t>
                </a:r>
                <a:r>
                  <a:rPr lang="en-US" dirty="0">
                    <a:solidFill>
                      <a:prstClr val="black"/>
                    </a:solidFill>
                  </a:rPr>
                  <a:t>Total number of possible combination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are C(n, 2). This results in very time </a:t>
                </a:r>
                <a:r>
                  <a:rPr lang="en-US" dirty="0">
                    <a:solidFill>
                      <a:prstClr val="black"/>
                    </a:solidFill>
                  </a:rPr>
                  <a:t>consuming as we have to check all possible combination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  <a:endParaRPr lang="en-US" b="1" dirty="0" smtClean="0">
                  <a:solidFill>
                    <a:prstClr val="black"/>
                  </a:solidFill>
                </a:endParaRP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prstClr val="black"/>
                  </a:solidFill>
                </a:endParaRP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prstClr val="black"/>
                    </a:solidFill>
                  </a:rPr>
                  <a:t>Application</a:t>
                </a:r>
                <a:r>
                  <a:rPr lang="en-US" dirty="0">
                    <a:solidFill>
                      <a:prstClr val="black"/>
                    </a:solidFill>
                  </a:rPr>
                  <a:t>: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An </a:t>
                </a:r>
                <a:r>
                  <a:rPr lang="en-US" dirty="0">
                    <a:solidFill>
                      <a:prstClr val="black"/>
                    </a:solidFill>
                  </a:rPr>
                  <a:t>unrealistic stock market game, in which you decide when to buy and see a stock, with full knowledge of the past and future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..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lvl="0" defTabSz="45720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 defTabSz="4572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 defTabSz="4572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 defTabSz="4572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4" y="1031966"/>
                <a:ext cx="11101245" cy="4683142"/>
              </a:xfrm>
              <a:prstGeom prst="rect">
                <a:avLst/>
              </a:prstGeom>
              <a:blipFill>
                <a:blip r:embed="rId2"/>
                <a:stretch>
                  <a:fillRect l="-384" t="-1040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Analysis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lvl="0" algn="just"/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Finally: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recurrence has the same form as that for MERGESORT, and thus we should expect it to have the same solution T(n) </a:t>
            </a:r>
            <a:r>
              <a:rPr lang="en-US" sz="2000">
                <a:solidFill>
                  <a:prstClr val="black"/>
                </a:solidFill>
              </a:rPr>
              <a:t>=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</a:t>
            </a:r>
            <a:r>
              <a:rPr lang="en-US" sz="2000" smtClean="0">
                <a:solidFill>
                  <a:prstClr val="black"/>
                </a:solidFill>
              </a:rPr>
              <a:t>(n </a:t>
            </a:r>
            <a:r>
              <a:rPr lang="en-US" sz="2000" dirty="0" err="1">
                <a:solidFill>
                  <a:prstClr val="black"/>
                </a:solidFill>
              </a:rPr>
              <a:t>lg</a:t>
            </a:r>
            <a:r>
              <a:rPr lang="en-US" sz="2000" dirty="0">
                <a:solidFill>
                  <a:prstClr val="black"/>
                </a:solidFill>
              </a:rPr>
              <a:t> n).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00" y="2023656"/>
            <a:ext cx="3956986" cy="7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Example 1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" y="1620837"/>
            <a:ext cx="10549550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5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Solution of problem – Divide and Conquer Approach</a:t>
            </a:r>
          </a:p>
          <a:p>
            <a:pPr lvl="0" algn="just"/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Instead of the daily price, let us consider the daily change: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A[</a:t>
            </a:r>
            <a:r>
              <a:rPr lang="en-US" sz="2000" dirty="0" err="1" smtClean="0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] is the difference between the closing value on day 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and that on day </a:t>
            </a:r>
            <a:r>
              <a:rPr lang="en-US" sz="2000" dirty="0" smtClean="0">
                <a:solidFill>
                  <a:prstClr val="black"/>
                </a:solidFill>
              </a:rPr>
              <a:t>i-1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problem becomes that of finding a contiguous subarray the sum of whose values is maximum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91" y="3811090"/>
            <a:ext cx="86741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6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Solution of problem – Divide and Conquer Approach</a:t>
            </a:r>
          </a:p>
          <a:p>
            <a:pPr lvl="0" algn="just"/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How do we divide?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observe that a maximum contiguous subarray A[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…j] must be located as follows: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lies entirely in the left half of the original array: [low…mid];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lies entirely in the right half of the original array: [mid+1…high];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straddles the midpoint of the original array: 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≤ mid &lt; j.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30067"/>
            <a:ext cx="10750854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Solution of problem – Divide and Conquer Approach</a:t>
            </a:r>
          </a:p>
          <a:p>
            <a:pPr lvl="0" algn="just"/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“left” and “right” sub-problems are smaller versions of the original problem, so they are part of the standard Divide &amp; Conquer recursion.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“middle” sub-problem is not, so we will need to count its cost as part of the “combine” (or “divide”) cost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Solution of problem – Divide and Conquer Approach -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2" y="1364776"/>
            <a:ext cx="7615451" cy="48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Algorithm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28" y="1493631"/>
            <a:ext cx="8047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3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Sub Algorithm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0" y="1493631"/>
            <a:ext cx="6656671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5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99319-804B-49EA-A8A8-8732D71BDCC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Department of Virtualization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" y="1031966"/>
            <a:ext cx="111012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400" b="1" dirty="0" smtClean="0">
                <a:solidFill>
                  <a:prstClr val="black"/>
                </a:solidFill>
              </a:rPr>
              <a:t>Analysis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lvl="0" algn="just"/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base case n = 1.  This is easy: T(1) = </a:t>
            </a:r>
            <a:r>
              <a:rPr lang="en-US" altLang="en-US" sz="2000" dirty="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</a:t>
            </a:r>
            <a:r>
              <a:rPr lang="en-US" sz="2000" dirty="0" smtClean="0">
                <a:solidFill>
                  <a:prstClr val="black"/>
                </a:solidFill>
              </a:rPr>
              <a:t>(1)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recursion case n &gt; 1. 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T(n</a:t>
            </a:r>
            <a:r>
              <a:rPr lang="en-US" sz="2000" dirty="0">
                <a:solidFill>
                  <a:prstClr val="black"/>
                </a:solidFill>
              </a:rPr>
              <a:t>) = cost of splitting + 2T(n/2) + cost of finding largest </a:t>
            </a:r>
            <a:r>
              <a:rPr lang="en-US" sz="2000" dirty="0" smtClean="0">
                <a:solidFill>
                  <a:prstClr val="black"/>
                </a:solidFill>
              </a:rPr>
              <a:t>midpoint-straddling subarray </a:t>
            </a:r>
            <a:r>
              <a:rPr lang="en-US" sz="2000" dirty="0">
                <a:solidFill>
                  <a:prstClr val="black"/>
                </a:solidFill>
              </a:rPr>
              <a:t>+ cost of comparing the three subarray values and returning the correct </a:t>
            </a:r>
            <a:r>
              <a:rPr lang="en-US" sz="2000" dirty="0" smtClean="0">
                <a:solidFill>
                  <a:prstClr val="black"/>
                </a:solidFill>
              </a:rPr>
              <a:t>triple .</a:t>
            </a:r>
            <a:endParaRPr lang="en-US" sz="2000" dirty="0">
              <a:solidFill>
                <a:prstClr val="black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cost of splitting is constant = </a:t>
            </a:r>
            <a:r>
              <a:rPr lang="en-US" altLang="en-US" sz="2000" dirty="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</a:t>
            </a:r>
            <a:r>
              <a:rPr lang="en-US" sz="2000" dirty="0" smtClean="0">
                <a:solidFill>
                  <a:prstClr val="black"/>
                </a:solidFill>
              </a:rPr>
              <a:t>(1</a:t>
            </a:r>
            <a:r>
              <a:rPr lang="en-US" sz="2000" dirty="0">
                <a:solidFill>
                  <a:prstClr val="black"/>
                </a:solidFill>
              </a:rPr>
              <a:t>);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cost of finding the largest straddling subarray is </a:t>
            </a:r>
            <a:r>
              <a:rPr lang="en-US" altLang="en-US" sz="2000" dirty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n);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cost of the final comparison and return is constant </a:t>
            </a:r>
            <a:r>
              <a:rPr lang="en-US" altLang="en-US" sz="2000" dirty="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</a:t>
            </a:r>
            <a:r>
              <a:rPr lang="en-US" sz="2000" dirty="0" smtClean="0">
                <a:solidFill>
                  <a:prstClr val="black"/>
                </a:solidFill>
              </a:rPr>
              <a:t>(1).</a:t>
            </a:r>
            <a:endParaRPr lang="en-US" sz="2000" dirty="0">
              <a:solidFill>
                <a:prstClr val="black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T(n</a:t>
            </a:r>
            <a:r>
              <a:rPr lang="en-US" sz="2000" dirty="0">
                <a:solidFill>
                  <a:prstClr val="black"/>
                </a:solidFill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1) + 2T(n/2) + </a:t>
            </a:r>
            <a:r>
              <a:rPr lang="en-US" altLang="en-US" sz="2000" dirty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n) + </a:t>
            </a:r>
            <a:r>
              <a:rPr lang="en-US" altLang="en-US" sz="2000" dirty="0">
                <a:solidFill>
                  <a:srgbClr val="000000"/>
                </a:solidFill>
                <a:latin typeface="Symbol" panose="05050102010706020507" pitchFamily="18" charset="2"/>
                <a:ea typeface="ＭＳ Ｐゴシック" charset="-128"/>
              </a:rPr>
              <a:t>Q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252</TotalTime>
  <Words>439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Century Gothic</vt:lpstr>
      <vt:lpstr>Symbol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47</cp:revision>
  <dcterms:created xsi:type="dcterms:W3CDTF">2017-07-18T07:31:13Z</dcterms:created>
  <dcterms:modified xsi:type="dcterms:W3CDTF">2017-09-02T13:13:58Z</dcterms:modified>
</cp:coreProperties>
</file>