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8872-2735-45E2-A3CE-76AFFDB74CC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E36E-E434-40BB-9AD3-60AF3F3E6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1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Object-Oriented Programming Using PHP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objectName</a:t>
            </a:r>
            <a:r>
              <a:rPr lang="en-US" dirty="0">
                <a:solidFill>
                  <a:srgbClr val="FF0000"/>
                </a:solidFill>
              </a:rPr>
              <a:t> = new </a:t>
            </a:r>
            <a:r>
              <a:rPr lang="en-US" dirty="0" err="1">
                <a:solidFill>
                  <a:srgbClr val="FF0000"/>
                </a:solidFill>
              </a:rPr>
              <a:t>nameOfClass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$</a:t>
            </a:r>
            <a:r>
              <a:rPr lang="en-US" dirty="0" err="1">
                <a:solidFill>
                  <a:srgbClr val="00B050"/>
                </a:solidFill>
              </a:rPr>
              <a:t>yellowPages</a:t>
            </a:r>
            <a:r>
              <a:rPr lang="en-US" dirty="0">
                <a:solidFill>
                  <a:srgbClr val="00B050"/>
                </a:solidFill>
              </a:rPr>
              <a:t> = new Book();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Creating </a:t>
            </a:r>
            <a:r>
              <a:rPr lang="en-US" b="1" dirty="0">
                <a:solidFill>
                  <a:srgbClr val="C00000"/>
                </a:solidFill>
              </a:rPr>
              <a:t>a class constructor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Class constructors </a:t>
            </a:r>
            <a:r>
              <a:rPr lang="en-US" dirty="0"/>
              <a:t>are </a:t>
            </a:r>
            <a:r>
              <a:rPr lang="en-US" dirty="0">
                <a:solidFill>
                  <a:schemeClr val="tx2"/>
                </a:solidFill>
              </a:rPr>
              <a:t>used to set objects to have certain values</a:t>
            </a:r>
            <a:r>
              <a:rPr lang="en-US" dirty="0"/>
              <a:t> when they are initialized. The function used for this task is the </a:t>
            </a:r>
            <a:r>
              <a:rPr lang="en-US" dirty="0">
                <a:solidFill>
                  <a:srgbClr val="FF0000"/>
                </a:solidFill>
              </a:rPr>
              <a:t>__construct() function</a:t>
            </a:r>
            <a:r>
              <a:rPr lang="en-US" dirty="0"/>
              <a:t>, and it </a:t>
            </a:r>
            <a:r>
              <a:rPr lang="en-US" dirty="0">
                <a:solidFill>
                  <a:schemeClr val="accent2"/>
                </a:solidFill>
              </a:rPr>
              <a:t>goes inside the class definition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algn="just"/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function </a:t>
            </a:r>
            <a:r>
              <a:rPr lang="en-US" sz="2400" dirty="0">
                <a:solidFill>
                  <a:srgbClr val="FF0000"/>
                </a:solidFill>
              </a:rPr>
              <a:t>__construct($param1, $param2, etc</a:t>
            </a:r>
            <a:r>
              <a:rPr lang="en-US" sz="2400" dirty="0" smtClean="0">
                <a:solidFill>
                  <a:srgbClr val="FF0000"/>
                </a:solidFill>
              </a:rPr>
              <a:t>.){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$this -&gt;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propertyName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= $value; </a:t>
            </a:r>
            <a:r>
              <a:rPr lang="en-US" sz="2400" dirty="0"/>
              <a:t>}</a:t>
            </a:r>
          </a:p>
          <a:p>
            <a:pPr algn="just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Book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$title;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/>
              <a:t>numPages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function </a:t>
            </a:r>
            <a:r>
              <a:rPr lang="en-US" b="1" dirty="0"/>
              <a:t>__construct</a:t>
            </a:r>
            <a:r>
              <a:rPr lang="en-US" b="1" dirty="0" smtClean="0"/>
              <a:t>(){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$this-&gt;$</a:t>
            </a:r>
            <a:r>
              <a:rPr lang="en-US" b="1" dirty="0" err="1"/>
              <a:t>numPages</a:t>
            </a:r>
            <a:r>
              <a:rPr lang="en-US" b="1" dirty="0"/>
              <a:t> = 200; 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keyword 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/>
              <a:t> is a special keyword used when creating classes. The </a:t>
            </a:r>
            <a:r>
              <a:rPr lang="en-US" dirty="0">
                <a:solidFill>
                  <a:srgbClr val="C00000"/>
                </a:solidFill>
              </a:rPr>
              <a:t>purpose of it is to refer to the current class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chemeClr val="tx2"/>
                </a:solidFill>
              </a:rPr>
              <a:t>the __construct function </a:t>
            </a:r>
            <a:r>
              <a:rPr lang="en-US" dirty="0"/>
              <a:t>from the example above could have been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</a:rPr>
              <a:t>$Book-&gt;$</a:t>
            </a:r>
            <a:r>
              <a:rPr lang="en-US" b="1" dirty="0" err="1">
                <a:solidFill>
                  <a:srgbClr val="C00000"/>
                </a:solidFill>
              </a:rPr>
              <a:t>numPages</a:t>
            </a:r>
            <a:r>
              <a:rPr lang="en-US" b="1" dirty="0">
                <a:solidFill>
                  <a:srgbClr val="C00000"/>
                </a:solidFill>
              </a:rPr>
              <a:t> = 200;</a:t>
            </a:r>
            <a:r>
              <a:rPr lang="en-US" dirty="0">
                <a:solidFill>
                  <a:srgbClr val="C00000"/>
                </a:solidFill>
              </a:rPr>
              <a:t>instead of </a:t>
            </a:r>
            <a:r>
              <a:rPr lang="en-US" b="1" dirty="0">
                <a:solidFill>
                  <a:srgbClr val="C00000"/>
                </a:solidFill>
              </a:rPr>
              <a:t>$this-&gt;$</a:t>
            </a:r>
            <a:r>
              <a:rPr lang="en-US" b="1" dirty="0" err="1">
                <a:solidFill>
                  <a:srgbClr val="C00000"/>
                </a:solidFill>
              </a:rPr>
              <a:t>numPages</a:t>
            </a:r>
            <a:r>
              <a:rPr lang="en-US" b="1" dirty="0">
                <a:solidFill>
                  <a:srgbClr val="C00000"/>
                </a:solidFill>
              </a:rPr>
              <a:t> = 200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the __construct() function specifies </a:t>
            </a:r>
            <a:r>
              <a:rPr lang="en-US" dirty="0"/>
              <a:t>that all instances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Book class will automatically have 200 pages.</a:t>
            </a:r>
          </a:p>
        </p:txBody>
      </p:sp>
    </p:spTree>
    <p:extLst>
      <p:ext uri="{BB962C8B-B14F-4D97-AF65-F5344CB8AC3E}">
        <p14:creationId xmlns:p14="http://schemas.microsoft.com/office/powerpoint/2010/main" val="2948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Referencing </a:t>
            </a:r>
            <a:r>
              <a:rPr lang="en-US" b="1" dirty="0"/>
              <a:t>the variables of a class with an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You can </a:t>
            </a:r>
            <a:r>
              <a:rPr lang="en-US" dirty="0">
                <a:solidFill>
                  <a:srgbClr val="FF0000"/>
                </a:solidFill>
              </a:rPr>
              <a:t>reference the variables of a class </a:t>
            </a:r>
            <a:r>
              <a:rPr lang="en-US" dirty="0"/>
              <a:t>with an </a:t>
            </a:r>
            <a:r>
              <a:rPr lang="en-US" dirty="0">
                <a:solidFill>
                  <a:srgbClr val="C00000"/>
                </a:solidFill>
              </a:rPr>
              <a:t>object by referring to them by name.</a:t>
            </a:r>
          </a:p>
          <a:p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/>
              <a:t>object-&gt;</a:t>
            </a:r>
            <a:r>
              <a:rPr lang="en-US" dirty="0" err="1"/>
              <a:t>varName</a:t>
            </a:r>
            <a:r>
              <a:rPr lang="en-US" dirty="0"/>
              <a:t>;</a:t>
            </a:r>
          </a:p>
          <a:p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$</a:t>
            </a:r>
            <a:r>
              <a:rPr lang="en-US" dirty="0" err="1"/>
              <a:t>yellowPages</a:t>
            </a:r>
            <a:r>
              <a:rPr lang="en-US" dirty="0"/>
              <a:t>-&gt;</a:t>
            </a:r>
            <a:r>
              <a:rPr lang="en-US" dirty="0" err="1"/>
              <a:t>numPages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the functions of a class with an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Just as with the variables of a class, </a:t>
            </a:r>
            <a:r>
              <a:rPr lang="en-US" dirty="0"/>
              <a:t>you can use the </a:t>
            </a:r>
            <a:r>
              <a:rPr lang="en-US" dirty="0">
                <a:solidFill>
                  <a:srgbClr val="C00000"/>
                </a:solidFill>
              </a:rPr>
              <a:t>functions of a class with an object </a:t>
            </a:r>
            <a:r>
              <a:rPr lang="en-US" dirty="0"/>
              <a:t>by </a:t>
            </a:r>
            <a:r>
              <a:rPr lang="en-US" dirty="0">
                <a:solidFill>
                  <a:schemeClr val="tx2"/>
                </a:solidFill>
              </a:rPr>
              <a:t>referring to them by name.</a:t>
            </a:r>
          </a:p>
          <a:p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$</a:t>
            </a:r>
            <a:r>
              <a:rPr lang="en-US" dirty="0"/>
              <a:t>object-&gt;</a:t>
            </a:r>
            <a:r>
              <a:rPr lang="en-US" dirty="0" err="1"/>
              <a:t>functionName</a:t>
            </a:r>
            <a:r>
              <a:rPr lang="en-US" dirty="0"/>
              <a:t>();</a:t>
            </a:r>
          </a:p>
          <a:p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$</a:t>
            </a:r>
            <a:r>
              <a:rPr lang="en-US" dirty="0" err="1"/>
              <a:t>yellowPages</a:t>
            </a:r>
            <a:r>
              <a:rPr lang="en-US" dirty="0"/>
              <a:t>-&gt;</a:t>
            </a:r>
            <a:r>
              <a:rPr lang="en-US" dirty="0" err="1"/>
              <a:t>getNumPages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would call the </a:t>
            </a:r>
            <a:r>
              <a:rPr lang="en-US" dirty="0" err="1">
                <a:solidFill>
                  <a:srgbClr val="FF0000"/>
                </a:solidFill>
              </a:rPr>
              <a:t>getNumPages</a:t>
            </a:r>
            <a:r>
              <a:rPr lang="en-US" dirty="0">
                <a:solidFill>
                  <a:srgbClr val="FF0000"/>
                </a:solidFill>
              </a:rPr>
              <a:t>() function </a:t>
            </a:r>
            <a:r>
              <a:rPr lang="en-US" dirty="0"/>
              <a:t>of the </a:t>
            </a:r>
            <a:r>
              <a:rPr lang="en-US" dirty="0">
                <a:solidFill>
                  <a:schemeClr val="tx2"/>
                </a:solidFill>
              </a:rPr>
              <a:t>Book class.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__construct()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class Animal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$name = "No-name animal";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public function __construct($name)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$this-&gt;name = $name;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$animal = new Animal("Bob the Dog");</a:t>
            </a:r>
          </a:p>
          <a:p>
            <a:pPr marL="0" indent="0">
              <a:buNone/>
            </a:pPr>
            <a:r>
              <a:rPr lang="en-US" dirty="0"/>
              <a:t>echo $animal-&gt;name;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5347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Destructors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destructor</a:t>
            </a:r>
            <a:r>
              <a:rPr lang="en-US" dirty="0"/>
              <a:t> is called </a:t>
            </a:r>
            <a:r>
              <a:rPr lang="en-US" dirty="0">
                <a:solidFill>
                  <a:srgbClr val="C00000"/>
                </a:solidFill>
              </a:rPr>
              <a:t>when the object is destroyed. </a:t>
            </a:r>
            <a:r>
              <a:rPr lang="en-US" dirty="0"/>
              <a:t>In some programming languages, you have to manually dispose of objects you created, but </a:t>
            </a:r>
            <a:r>
              <a:rPr lang="en-US" dirty="0">
                <a:solidFill>
                  <a:srgbClr val="00B0F0"/>
                </a:solidFill>
              </a:rPr>
              <a:t>in PHP, it's handled by the Garbage Collector, </a:t>
            </a:r>
            <a:r>
              <a:rPr lang="en-US" dirty="0"/>
              <a:t>which keeps an eye on your objects and automatically destroys them </a:t>
            </a:r>
            <a:r>
              <a:rPr lang="en-US" dirty="0">
                <a:solidFill>
                  <a:srgbClr val="002060"/>
                </a:solidFill>
              </a:rPr>
              <a:t>when they are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9309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class Animal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$name = "No-name animal";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public function __construct($name)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/>
              <a:t>        echo "I'm alive!";    </a:t>
            </a:r>
          </a:p>
          <a:p>
            <a:pPr marL="0" indent="0">
              <a:buNone/>
            </a:pPr>
            <a:r>
              <a:rPr lang="en-US" dirty="0"/>
              <a:t>        $this-&gt;name = $name;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public function __destruct()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echo "I'm dead now :(";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$animal = new Animal("Bob");</a:t>
            </a:r>
          </a:p>
          <a:p>
            <a:pPr marL="0" indent="0">
              <a:buNone/>
            </a:pPr>
            <a:r>
              <a:rPr lang="en-US" dirty="0"/>
              <a:t>echo "Name of the animal: " . $animal-&gt;name;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674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destructor is just like a constructor</a:t>
            </a:r>
            <a:r>
              <a:rPr lang="en-US" dirty="0"/>
              <a:t>, only the name differs. If you try running this example, you will see </a:t>
            </a:r>
            <a:r>
              <a:rPr lang="en-US" dirty="0">
                <a:solidFill>
                  <a:srgbClr val="FF0000"/>
                </a:solidFill>
              </a:rPr>
              <a:t>first the constructor message</a:t>
            </a:r>
            <a:r>
              <a:rPr lang="en-US" dirty="0"/>
              <a:t>, then the name of the animal that we manually output in the last line, and after that, </a:t>
            </a:r>
            <a:r>
              <a:rPr lang="en-US" dirty="0">
                <a:solidFill>
                  <a:srgbClr val="00B050"/>
                </a:solidFill>
              </a:rPr>
              <a:t>the script ends, the object is destroyed, the destructor is called </a:t>
            </a:r>
            <a:r>
              <a:rPr lang="en-US" dirty="0"/>
              <a:t>and the message about our poor animal being dead is outputted.</a:t>
            </a:r>
          </a:p>
        </p:txBody>
      </p:sp>
    </p:spTree>
    <p:extLst>
      <p:ext uri="{BB962C8B-B14F-4D97-AF65-F5344CB8AC3E}">
        <p14:creationId xmlns:p14="http://schemas.microsoft.com/office/powerpoint/2010/main" val="281100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Math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static </a:t>
            </a:r>
            <a:r>
              <a:rPr lang="en-US" dirty="0" smtClean="0">
                <a:solidFill>
                  <a:srgbClr val="FF0000"/>
                </a:solidFill>
              </a:rPr>
              <a:t>$op;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public static function  squarer($op)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echo $op , "&lt;sup&gt; 2 &lt;/sup&gt; = " , $op * $op , "&lt;BR/&gt;";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//$math = new Math();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>
                <a:solidFill>
                  <a:srgbClr val="FF0000"/>
                </a:solidFill>
              </a:rPr>
              <a:t>Math::squarer(2);</a:t>
            </a:r>
          </a:p>
        </p:txBody>
      </p:sp>
    </p:spTree>
    <p:extLst>
      <p:ext uri="{BB962C8B-B14F-4D97-AF65-F5344CB8AC3E}">
        <p14:creationId xmlns:p14="http://schemas.microsoft.com/office/powerpoint/2010/main" val="21440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Static methods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Static members and Inheritance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Abstract Classes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Interfaces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Cloning objects</a:t>
            </a:r>
            <a:endParaRPr lang="en-US" dirty="0" smtClean="0">
              <a:solidFill>
                <a:srgbClr val="FF0000"/>
              </a:solidFill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Reflection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members and Inheritance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Foo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public static $default = 'DEFAULT</a:t>
            </a:r>
            <a:r>
              <a:rPr lang="en-US" sz="2000" dirty="0" smtClean="0">
                <a:solidFill>
                  <a:srgbClr val="FF0000"/>
                </a:solidFill>
              </a:rPr>
              <a:t>';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public static function </a:t>
            </a:r>
            <a:r>
              <a:rPr lang="en-US" sz="2000" dirty="0" err="1"/>
              <a:t>doSomething</a:t>
            </a:r>
            <a:r>
              <a:rPr lang="en-US" sz="2000" dirty="0"/>
              <a:t> ($</a:t>
            </a:r>
            <a:r>
              <a:rPr lang="en-US" sz="2000" dirty="0" err="1"/>
              <a:t>param</a:t>
            </a:r>
            <a:r>
              <a:rPr lang="en-US" sz="2000" dirty="0"/>
              <a:t> = FALSE ) {</a:t>
            </a:r>
          </a:p>
          <a:p>
            <a:pPr marL="0" indent="0">
              <a:buNone/>
            </a:pPr>
            <a:r>
              <a:rPr lang="en-US" sz="2000" dirty="0"/>
              <a:t>        $</a:t>
            </a:r>
            <a:r>
              <a:rPr lang="en-US" sz="2000" dirty="0" err="1"/>
              <a:t>param</a:t>
            </a:r>
            <a:r>
              <a:rPr lang="en-US" sz="2000" dirty="0"/>
              <a:t> = ($</a:t>
            </a:r>
            <a:r>
              <a:rPr lang="en-US" sz="2000" dirty="0" err="1"/>
              <a:t>param</a:t>
            </a:r>
            <a:r>
              <a:rPr lang="en-US" sz="2000" dirty="0"/>
              <a:t> === FALSE) ? self::$default : $</a:t>
            </a:r>
            <a:r>
              <a:rPr lang="en-US" sz="2000" dirty="0" err="1"/>
              <a:t>param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return $</a:t>
            </a:r>
            <a:r>
              <a:rPr lang="en-US" sz="2000" dirty="0" err="1"/>
              <a:t>param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Bar extends Foo {</a:t>
            </a:r>
          </a:p>
          <a:p>
            <a:pPr marL="0" indent="0">
              <a:buNone/>
            </a:pPr>
            <a:r>
              <a:rPr lang="en-US" sz="2000" dirty="0"/>
              <a:t>    public static $default = 'NEW DEFAULT FOR CHILD CLASS';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echo </a:t>
            </a:r>
            <a:r>
              <a:rPr lang="en-US" sz="2000" dirty="0">
                <a:solidFill>
                  <a:srgbClr val="C00000"/>
                </a:solidFill>
              </a:rPr>
              <a:t>Foo::</a:t>
            </a:r>
            <a:r>
              <a:rPr lang="en-US" sz="2000" dirty="0" err="1">
                <a:solidFill>
                  <a:srgbClr val="C00000"/>
                </a:solidFill>
              </a:rPr>
              <a:t>doSomething</a:t>
            </a:r>
            <a:r>
              <a:rPr lang="en-US" sz="2000" dirty="0">
                <a:solidFill>
                  <a:srgbClr val="C00000"/>
                </a:solidFill>
              </a:rPr>
              <a:t>() . "\n";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echo Bar::</a:t>
            </a:r>
            <a:r>
              <a:rPr lang="en-US" sz="2000" dirty="0" err="1">
                <a:solidFill>
                  <a:srgbClr val="C00000"/>
                </a:solidFill>
              </a:rPr>
              <a:t>doSomething</a:t>
            </a:r>
            <a:r>
              <a:rPr lang="en-US" sz="2000" dirty="0">
                <a:solidFill>
                  <a:srgbClr val="C00000"/>
                </a:solidFill>
              </a:rPr>
              <a:t>() . "\n"; </a:t>
            </a:r>
          </a:p>
        </p:txBody>
      </p:sp>
    </p:spTree>
    <p:extLst>
      <p:ext uri="{BB962C8B-B14F-4D97-AF65-F5344CB8AC3E}">
        <p14:creationId xmlns:p14="http://schemas.microsoft.com/office/powerpoint/2010/main" val="42869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>
                <a:solidFill>
                  <a:srgbClr val="FF0000"/>
                </a:solidFill>
              </a:rPr>
              <a:t>Classes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An </a:t>
            </a:r>
            <a:r>
              <a:rPr lang="en-US" b="1" dirty="0">
                <a:solidFill>
                  <a:srgbClr val="FF0000"/>
                </a:solidFill>
              </a:rPr>
              <a:t>abstract class</a:t>
            </a:r>
            <a:r>
              <a:rPr lang="en-US" dirty="0">
                <a:solidFill>
                  <a:srgbClr val="FF0000"/>
                </a:solidFill>
              </a:rPr>
              <a:t> is a type of class which we can not create an object from</a:t>
            </a:r>
            <a:r>
              <a:rPr lang="en-US" dirty="0"/>
              <a:t>. An </a:t>
            </a:r>
            <a:r>
              <a:rPr lang="en-US" dirty="0">
                <a:solidFill>
                  <a:srgbClr val="C00000"/>
                </a:solidFill>
              </a:rPr>
              <a:t>abstract class is used like an interface class except we can add functionality into the methods defined in the abstract class.</a:t>
            </a:r>
            <a:r>
              <a:rPr lang="en-US" dirty="0"/>
              <a:t> To use the </a:t>
            </a:r>
            <a:r>
              <a:rPr lang="en-US" dirty="0">
                <a:solidFill>
                  <a:srgbClr val="0070C0"/>
                </a:solidFill>
              </a:rPr>
              <a:t>abstract class we will also need to use the </a:t>
            </a:r>
            <a:r>
              <a:rPr lang="en-US" b="1" dirty="0" smtClean="0">
                <a:solidFill>
                  <a:srgbClr val="0070C0"/>
                </a:solidFill>
              </a:rPr>
              <a:t>extends </a:t>
            </a:r>
            <a:r>
              <a:rPr lang="en-US" dirty="0" smtClean="0">
                <a:solidFill>
                  <a:srgbClr val="0070C0"/>
                </a:solidFill>
              </a:rPr>
              <a:t>keyword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we can only </a:t>
            </a:r>
            <a:r>
              <a:rPr lang="en-US" dirty="0">
                <a:solidFill>
                  <a:schemeClr val="tx2"/>
                </a:solidFill>
              </a:rPr>
              <a:t>implement </a:t>
            </a:r>
            <a:r>
              <a:rPr lang="en-US" b="1" dirty="0">
                <a:solidFill>
                  <a:schemeClr val="tx2"/>
                </a:solidFill>
              </a:rPr>
              <a:t>one abstract class</a:t>
            </a:r>
            <a:r>
              <a:rPr lang="en-US" dirty="0">
                <a:solidFill>
                  <a:schemeClr val="tx2"/>
                </a:solidFill>
              </a:rPr>
              <a:t> where we can implement </a:t>
            </a:r>
            <a:r>
              <a:rPr lang="en-US" b="1" dirty="0">
                <a:solidFill>
                  <a:schemeClr val="tx2"/>
                </a:solidFill>
              </a:rPr>
              <a:t>multiple interface classes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An abstract class will have abstract methods </a:t>
            </a:r>
            <a:r>
              <a:rPr lang="en-US" dirty="0"/>
              <a:t>which are </a:t>
            </a:r>
            <a:r>
              <a:rPr lang="en-US" dirty="0">
                <a:solidFill>
                  <a:schemeClr val="accent2"/>
                </a:solidFill>
              </a:rPr>
              <a:t>defined by the </a:t>
            </a:r>
            <a:r>
              <a:rPr lang="en-US" b="1" dirty="0">
                <a:solidFill>
                  <a:schemeClr val="accent2"/>
                </a:solidFill>
              </a:rPr>
              <a:t>abstract</a:t>
            </a:r>
            <a:r>
              <a:rPr lang="en-US" dirty="0">
                <a:solidFill>
                  <a:schemeClr val="accent2"/>
                </a:solidFill>
              </a:rPr>
              <a:t> keyword</a:t>
            </a:r>
            <a:r>
              <a:rPr lang="en-US" dirty="0"/>
              <a:t>, these methods are like the methods defined in the interface classes.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All methods in abstract classes can not be private methods</a:t>
            </a:r>
            <a:r>
              <a:rPr lang="en-US" dirty="0"/>
              <a:t> as they </a:t>
            </a:r>
            <a:r>
              <a:rPr lang="en-US" dirty="0">
                <a:solidFill>
                  <a:srgbClr val="00B050"/>
                </a:solidFill>
              </a:rPr>
              <a:t>will need to be used outside of the class.</a:t>
            </a:r>
          </a:p>
          <a:p>
            <a:pPr algn="just"/>
            <a:r>
              <a:rPr lang="en-US" dirty="0"/>
              <a:t>You will use </a:t>
            </a:r>
            <a:r>
              <a:rPr lang="en-US" dirty="0">
                <a:solidFill>
                  <a:srgbClr val="002060"/>
                </a:solidFill>
              </a:rPr>
              <a:t>an abstract class in a similar way you would use an interface</a:t>
            </a:r>
            <a:r>
              <a:rPr lang="en-US" dirty="0"/>
              <a:t> but there is </a:t>
            </a:r>
            <a:r>
              <a:rPr lang="en-US" dirty="0">
                <a:solidFill>
                  <a:srgbClr val="7030A0"/>
                </a:solidFill>
              </a:rPr>
              <a:t>common functionality which will be used on all the classes which extend it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to share information across classes without actually creating a class. </a:t>
            </a:r>
            <a:r>
              <a:rPr lang="en-US" dirty="0"/>
              <a:t>If you will never have a need for a particular class to be instantiated, </a:t>
            </a:r>
            <a:r>
              <a:rPr lang="en-US" dirty="0">
                <a:solidFill>
                  <a:srgbClr val="00B0F0"/>
                </a:solidFill>
              </a:rPr>
              <a:t>yet want to provide members and methods that can be used by all children, use an abstract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In PHP we have only single inheritance, so your (child) class would just inherit (extend) from the abstract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err="1" smtClean="0">
                <a:solidFill>
                  <a:srgbClr val="FF0000"/>
                </a:solidFill>
              </a:rPr>
              <a:t>AbstractClass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// Force Extending class to define this method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abstract protected function </a:t>
            </a:r>
            <a:r>
              <a:rPr lang="en-US" dirty="0" err="1">
                <a:solidFill>
                  <a:srgbClr val="FF0000"/>
                </a:solidFill>
              </a:rPr>
              <a:t>getValue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abstract protected function </a:t>
            </a:r>
            <a:r>
              <a:rPr lang="en-US" dirty="0" err="1">
                <a:solidFill>
                  <a:srgbClr val="C00000"/>
                </a:solidFill>
              </a:rPr>
              <a:t>prefixValue</a:t>
            </a:r>
            <a:r>
              <a:rPr lang="en-US" dirty="0">
                <a:solidFill>
                  <a:srgbClr val="C00000"/>
                </a:solidFill>
              </a:rPr>
              <a:t>($prefix);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Common method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public function </a:t>
            </a:r>
            <a:r>
              <a:rPr lang="en-US" dirty="0" err="1">
                <a:solidFill>
                  <a:schemeClr val="tx2"/>
                </a:solidFill>
              </a:rPr>
              <a:t>printOut</a:t>
            </a:r>
            <a:r>
              <a:rPr lang="en-US" dirty="0">
                <a:solidFill>
                  <a:schemeClr val="tx2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print $this-&gt;</a:t>
            </a:r>
            <a:r>
              <a:rPr lang="en-US" dirty="0" err="1">
                <a:solidFill>
                  <a:schemeClr val="tx2"/>
                </a:solidFill>
              </a:rPr>
              <a:t>getValue</a:t>
            </a:r>
            <a:r>
              <a:rPr lang="en-US" dirty="0">
                <a:solidFill>
                  <a:schemeClr val="tx2"/>
                </a:solidFill>
              </a:rPr>
              <a:t>() . "\n";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}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>
                <a:solidFill>
                  <a:srgbClr val="FF0000"/>
                </a:solidFill>
              </a:rPr>
              <a:t>ConcreteClass1 extends </a:t>
            </a:r>
            <a:r>
              <a:rPr lang="en-US" dirty="0" err="1" smtClean="0">
                <a:solidFill>
                  <a:srgbClr val="FF0000"/>
                </a:solidFill>
              </a:rPr>
              <a:t>AbstractClass</a:t>
            </a:r>
            <a:r>
              <a:rPr lang="en-US" dirty="0" smtClean="0">
                <a:solidFill>
                  <a:srgbClr val="FF0000"/>
                </a:solidFill>
              </a:rPr>
              <a:t>   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protected function </a:t>
            </a:r>
            <a:r>
              <a:rPr lang="en-US" dirty="0" err="1">
                <a:solidFill>
                  <a:srgbClr val="00B050"/>
                </a:solidFill>
              </a:rPr>
              <a:t>getValue</a:t>
            </a:r>
            <a:r>
              <a:rPr lang="en-US" dirty="0">
                <a:solidFill>
                  <a:srgbClr val="00B05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return "ConcreteClass1";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 function </a:t>
            </a:r>
            <a:r>
              <a:rPr lang="en-US" dirty="0" err="1">
                <a:solidFill>
                  <a:srgbClr val="0070C0"/>
                </a:solidFill>
              </a:rPr>
              <a:t>prefixValue</a:t>
            </a:r>
            <a:r>
              <a:rPr lang="en-US" dirty="0">
                <a:solidFill>
                  <a:srgbClr val="0070C0"/>
                </a:solidFill>
              </a:rPr>
              <a:t>($prefix)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return "{$prefix}ConcreteClass1";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} }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$</a:t>
            </a:r>
            <a:r>
              <a:rPr lang="en-US" dirty="0">
                <a:solidFill>
                  <a:schemeClr val="accent2"/>
                </a:solidFill>
              </a:rPr>
              <a:t>class1 = new ConcreteClass1;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$class1-&gt;</a:t>
            </a:r>
            <a:r>
              <a:rPr lang="en-US" dirty="0" err="1">
                <a:solidFill>
                  <a:schemeClr val="accent2"/>
                </a:solidFill>
              </a:rPr>
              <a:t>printOut</a:t>
            </a:r>
            <a:r>
              <a:rPr lang="en-US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echo $class1-&gt;</a:t>
            </a:r>
            <a:r>
              <a:rPr lang="en-US" dirty="0" err="1">
                <a:solidFill>
                  <a:srgbClr val="7030A0"/>
                </a:solidFill>
              </a:rPr>
              <a:t>prefixValue</a:t>
            </a:r>
            <a:r>
              <a:rPr lang="en-US" dirty="0">
                <a:solidFill>
                  <a:srgbClr val="7030A0"/>
                </a:solidFill>
              </a:rPr>
              <a:t>('FOO_') ."\n";</a:t>
            </a:r>
          </a:p>
        </p:txBody>
      </p:sp>
    </p:spTree>
    <p:extLst>
      <p:ext uri="{BB962C8B-B14F-4D97-AF65-F5344CB8AC3E}">
        <p14:creationId xmlns:p14="http://schemas.microsoft.com/office/powerpoint/2010/main" val="1836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Interfaces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Interface in php can be implemented like other </a:t>
            </a:r>
            <a:r>
              <a:rPr lang="en-US" dirty="0" err="1">
                <a:solidFill>
                  <a:srgbClr val="FF0000"/>
                </a:solidFill>
              </a:rPr>
              <a:t>oop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language. </a:t>
            </a:r>
            <a:r>
              <a:rPr lang="en-US" dirty="0"/>
              <a:t>You can </a:t>
            </a:r>
            <a:r>
              <a:rPr lang="en-US" dirty="0">
                <a:solidFill>
                  <a:srgbClr val="C00000"/>
                </a:solidFill>
              </a:rPr>
              <a:t>create interface in php using keyword interface.</a:t>
            </a:r>
            <a:r>
              <a:rPr lang="en-US" dirty="0"/>
              <a:t> By implementation of interface in php class you are </a:t>
            </a:r>
            <a:r>
              <a:rPr lang="en-US" dirty="0">
                <a:solidFill>
                  <a:schemeClr val="tx2"/>
                </a:solidFill>
              </a:rPr>
              <a:t>specifying set of the method which classes must implement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smtClean="0"/>
              <a:t>interface </a:t>
            </a:r>
            <a:r>
              <a:rPr lang="en-US" dirty="0"/>
              <a:t>Foo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const bar = 'Hello World';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echo Foo::bar; </a:t>
            </a:r>
            <a:r>
              <a:rPr lang="en-US" dirty="0" smtClean="0"/>
              <a:t>//Prints </a:t>
            </a:r>
            <a:r>
              <a:rPr lang="en-US" dirty="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25141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An interface simply lists (function prototype) </a:t>
            </a:r>
            <a:r>
              <a:rPr lang="en-US" dirty="0"/>
              <a:t>the methods a class must implement. However, </a:t>
            </a:r>
            <a:r>
              <a:rPr lang="en-US" dirty="0">
                <a:solidFill>
                  <a:srgbClr val="FF0000"/>
                </a:solidFill>
              </a:rPr>
              <a:t>in PHP a class can implement multiple </a:t>
            </a:r>
            <a:r>
              <a:rPr lang="en-US" dirty="0" smtClean="0">
                <a:solidFill>
                  <a:srgbClr val="FF0000"/>
                </a:solidFill>
              </a:rPr>
              <a:t>interfaces.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animal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function breath();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function eat();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 implements animal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function bark()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"yap, yap, yap …";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interface methods/functions must be implemented (given their ‘guts’) in the class */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breath() { echo "dog is breathing …";}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eat() { echo "dog is easting …";}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$Dog= new dog();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$Dog-&gt;breath();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$Dog-&gt;eat();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dog::bark();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Cloning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want to create copy of the object which should never referenced to original object then you can take help of object cloning in php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/>
              <a:t>we will explore what is usual </a:t>
            </a:r>
            <a:r>
              <a:rPr lang="en-US" sz="2400" dirty="0">
                <a:solidFill>
                  <a:srgbClr val="00B050"/>
                </a:solidFill>
              </a:rPr>
              <a:t>object copy by reference and then object cloning.</a:t>
            </a:r>
            <a:r>
              <a:rPr lang="en-US" sz="2400" dirty="0"/>
              <a:t> Also in end of this tutorial we will use </a:t>
            </a:r>
            <a:r>
              <a:rPr lang="en-US" sz="2400" dirty="0">
                <a:solidFill>
                  <a:srgbClr val="C00000"/>
                </a:solidFill>
              </a:rPr>
              <a:t>__</a:t>
            </a:r>
            <a:r>
              <a:rPr lang="en-US" sz="2400" dirty="0" smtClean="0">
                <a:solidFill>
                  <a:srgbClr val="C00000"/>
                </a:solidFill>
              </a:rPr>
              <a:t>clone()</a:t>
            </a:r>
          </a:p>
          <a:p>
            <a:pPr marL="0" indent="0" algn="just"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Object </a:t>
            </a:r>
            <a:r>
              <a:rPr lang="en-US" b="1" dirty="0"/>
              <a:t>copy or by reference copy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test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$a;</a:t>
            </a:r>
            <a:br>
              <a:rPr lang="en-US" dirty="0"/>
            </a:br>
            <a:r>
              <a:rPr lang="en-US" dirty="0"/>
              <a:t>private $b;</a:t>
            </a:r>
            <a:br>
              <a:rPr lang="en-US" dirty="0"/>
            </a:br>
            <a:r>
              <a:rPr lang="en-US" dirty="0"/>
              <a:t>function __construct($a, $b)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$this-&gt;a = $a;</a:t>
            </a:r>
            <a:br>
              <a:rPr lang="en-US" dirty="0"/>
            </a:br>
            <a:r>
              <a:rPr lang="en-US" dirty="0"/>
              <a:t>$this-&gt;b = $b;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$a = new test("</a:t>
            </a:r>
            <a:r>
              <a:rPr lang="en-US" dirty="0" err="1"/>
              <a:t>ankur</a:t>
            </a:r>
            <a:r>
              <a:rPr lang="en-US" dirty="0"/>
              <a:t>" , "</a:t>
            </a:r>
            <a:r>
              <a:rPr lang="en-US" dirty="0" err="1"/>
              <a:t>techflirt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$b = $a; //Copy of the object</a:t>
            </a:r>
            <a:br>
              <a:rPr lang="en-US" dirty="0"/>
            </a:br>
            <a:r>
              <a:rPr lang="en-US" dirty="0"/>
              <a:t>$a-&gt;a = "no </a:t>
            </a:r>
            <a:r>
              <a:rPr lang="en-US" dirty="0" err="1"/>
              <a:t>Ankur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($a);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($b);</a:t>
            </a:r>
          </a:p>
        </p:txBody>
      </p:sp>
    </p:spTree>
    <p:extLst>
      <p:ext uri="{BB962C8B-B14F-4D97-AF65-F5344CB8AC3E}">
        <p14:creationId xmlns:p14="http://schemas.microsoft.com/office/powerpoint/2010/main" val="58732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Implementation </a:t>
            </a:r>
            <a:r>
              <a:rPr lang="en-US" b="1" dirty="0"/>
              <a:t>of Object Cloning in PHP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test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 $a;</a:t>
            </a:r>
            <a:br>
              <a:rPr lang="en-US" dirty="0"/>
            </a:br>
            <a:r>
              <a:rPr lang="en-US" dirty="0"/>
              <a:t>private $b;</a:t>
            </a:r>
            <a:br>
              <a:rPr lang="en-US" dirty="0"/>
            </a:br>
            <a:r>
              <a:rPr lang="en-US" dirty="0"/>
              <a:t>function __construct($a, $b)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$this-&gt;a = $a;</a:t>
            </a:r>
            <a:br>
              <a:rPr lang="en-US" dirty="0"/>
            </a:br>
            <a:r>
              <a:rPr lang="en-US" dirty="0"/>
              <a:t>$this-&gt;b = $b;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$a = new test("</a:t>
            </a:r>
            <a:r>
              <a:rPr lang="en-US" dirty="0" err="1"/>
              <a:t>ankur</a:t>
            </a:r>
            <a:r>
              <a:rPr lang="en-US" dirty="0"/>
              <a:t>" , "</a:t>
            </a:r>
            <a:r>
              <a:rPr lang="en-US" dirty="0" err="1"/>
              <a:t>techflirt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$b = $a; //Copy of the object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$c = </a:t>
            </a:r>
            <a:r>
              <a:rPr lang="en-US" b="1" dirty="0">
                <a:solidFill>
                  <a:srgbClr val="FF0000"/>
                </a:solidFill>
              </a:rPr>
              <a:t>clone</a:t>
            </a:r>
            <a:r>
              <a:rPr lang="en-US" dirty="0">
                <a:solidFill>
                  <a:srgbClr val="FF0000"/>
                </a:solidFill>
              </a:rPr>
              <a:t> $a; //clone of the object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$a-&gt;a = "no </a:t>
            </a:r>
            <a:r>
              <a:rPr lang="en-US" dirty="0" err="1"/>
              <a:t>Ankur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($a);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($b);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($c);</a:t>
            </a:r>
          </a:p>
        </p:txBody>
      </p:sp>
    </p:spTree>
    <p:extLst>
      <p:ext uri="{BB962C8B-B14F-4D97-AF65-F5344CB8AC3E}">
        <p14:creationId xmlns:p14="http://schemas.microsoft.com/office/powerpoint/2010/main" val="8600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prerequisites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a class?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Creating a class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Creating variables for a class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Creating functions for a class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Instantiating a class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Creating a class constructor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Referencing the variables of a class with an object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Using the functions of a class with an object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cloning with magic method __clone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{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$a;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$b;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__construct($a, $b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$this-&gt;a = $a;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$this-&gt;b = $b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__clone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$this-&gt;a = "c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 }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 = new test("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techflirt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$b = $a; //Copy of the object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 = clone $a; //clone of the object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$a-&gt;a = "no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($a);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($b);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($c);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($a);</a:t>
            </a:r>
          </a:p>
        </p:txBody>
      </p:sp>
    </p:spTree>
    <p:extLst>
      <p:ext uri="{BB962C8B-B14F-4D97-AF65-F5344CB8AC3E}">
        <p14:creationId xmlns:p14="http://schemas.microsoft.com/office/powerpoint/2010/main" val="29646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reflection is asking an object </a:t>
            </a:r>
            <a:r>
              <a:rPr lang="en-US" sz="2000" dirty="0"/>
              <a:t>to tell you </a:t>
            </a:r>
            <a:r>
              <a:rPr lang="en-US" sz="2000" dirty="0">
                <a:solidFill>
                  <a:srgbClr val="FF0000"/>
                </a:solidFill>
              </a:rPr>
              <a:t>about its properties and methods,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altering those members (even private ones).</a:t>
            </a:r>
            <a:endParaRPr lang="en-US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function sayHelloTo($name)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'Hello ' . $name;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reflectionMethod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ReflectionMethod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sayHelloTo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reflectionMethod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-&gt;invoke(new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'Mike');</a:t>
            </a:r>
          </a:p>
        </p:txBody>
      </p:sp>
    </p:spTree>
    <p:extLst>
      <p:ext uri="{BB962C8B-B14F-4D97-AF65-F5344CB8AC3E}">
        <p14:creationId xmlns:p14="http://schemas.microsoft.com/office/powerpoint/2010/main" val="18182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is a class?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A class is a template for a real world object to be used in a program.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	For </a:t>
            </a:r>
            <a:r>
              <a:rPr lang="en-US" dirty="0"/>
              <a:t>example, a programmer can create a </a:t>
            </a:r>
            <a:r>
              <a:rPr lang="en-US" dirty="0">
                <a:solidFill>
                  <a:srgbClr val="FF0000"/>
                </a:solidFill>
              </a:rPr>
              <a:t>car class </a:t>
            </a:r>
            <a:r>
              <a:rPr lang="en-US" dirty="0"/>
              <a:t>which emulates a car. This class can </a:t>
            </a:r>
            <a:r>
              <a:rPr lang="en-US" dirty="0">
                <a:solidFill>
                  <a:srgbClr val="C00000"/>
                </a:solidFill>
              </a:rPr>
              <a:t>contain the properties of a car (color, model, year, etc.)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	and </a:t>
            </a:r>
            <a:r>
              <a:rPr lang="en-US" dirty="0" smtClean="0">
                <a:solidFill>
                  <a:schemeClr val="accent2"/>
                </a:solidFill>
              </a:rPr>
              <a:t>methods </a:t>
            </a:r>
            <a:r>
              <a:rPr lang="en-US" dirty="0">
                <a:solidFill>
                  <a:schemeClr val="accent2"/>
                </a:solidFill>
              </a:rPr>
              <a:t>(functions) </a:t>
            </a:r>
            <a:r>
              <a:rPr lang="en-US" dirty="0"/>
              <a:t>that specify what the </a:t>
            </a:r>
            <a:r>
              <a:rPr lang="en-US" dirty="0">
                <a:solidFill>
                  <a:srgbClr val="0070C0"/>
                </a:solidFill>
              </a:rPr>
              <a:t>car does (drive, reverse, stop,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Creating </a:t>
            </a:r>
            <a:r>
              <a:rPr lang="en-US" b="1" dirty="0">
                <a:solidFill>
                  <a:srgbClr val="FF0000"/>
                </a:solidFill>
              </a:rPr>
              <a:t>a class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create a class, </a:t>
            </a:r>
            <a:r>
              <a:rPr lang="en-US" dirty="0">
                <a:solidFill>
                  <a:srgbClr val="C00000"/>
                </a:solidFill>
              </a:rPr>
              <a:t>use the 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C00000"/>
                </a:solidFill>
              </a:rPr>
              <a:t> keyword</a:t>
            </a:r>
            <a:r>
              <a:rPr lang="en-US" dirty="0"/>
              <a:t>, followed by the class name, followed by an opening brace and a closing brace. All the specifics and </a:t>
            </a:r>
            <a:r>
              <a:rPr lang="en-US" dirty="0" err="1"/>
              <a:t>logisitcs</a:t>
            </a:r>
            <a:r>
              <a:rPr lang="en-US" dirty="0"/>
              <a:t> of the class go between the braces.</a:t>
            </a:r>
          </a:p>
          <a:p>
            <a:r>
              <a:rPr lang="en-US" b="1" dirty="0" err="1"/>
              <a:t>Syntax:</a:t>
            </a: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i="1" dirty="0" err="1"/>
              <a:t>className</a:t>
            </a:r>
            <a:r>
              <a:rPr lang="en-US" dirty="0"/>
              <a:t>{ }</a:t>
            </a:r>
          </a:p>
          <a:p>
            <a:r>
              <a:rPr lang="en-US" b="1" dirty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class </a:t>
            </a:r>
            <a:r>
              <a:rPr lang="en-US" dirty="0"/>
              <a:t>Book</a:t>
            </a:r>
            <a:r>
              <a:rPr lang="en-US" dirty="0" smtClean="0"/>
              <a:t>{ …… // body;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3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Class variables are known as properties</a:t>
            </a:r>
            <a:r>
              <a:rPr lang="en-US" dirty="0"/>
              <a:t>, because they </a:t>
            </a:r>
            <a:r>
              <a:rPr lang="en-US" dirty="0">
                <a:solidFill>
                  <a:srgbClr val="C00000"/>
                </a:solidFill>
              </a:rPr>
              <a:t>store important information in regards to the class</a:t>
            </a:r>
            <a:r>
              <a:rPr lang="en-US" dirty="0"/>
              <a:t> - hence, they are the classes properties. We will be referring to class variables as 'variables' or 'properties' interchangeably throughout this lesson.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class Book { </a:t>
            </a:r>
          </a:p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$title;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$</a:t>
            </a:r>
            <a:r>
              <a:rPr lang="en-US" b="1" dirty="0" err="1"/>
              <a:t>numPages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functions for a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$title;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numPages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setNumPages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numOfPages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numOfPages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getNumPages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($Title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$title = $Title;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$title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3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setNumPages</a:t>
            </a:r>
            <a:r>
              <a:rPr lang="en-US" b="1" dirty="0"/>
              <a:t>($</a:t>
            </a:r>
            <a:r>
              <a:rPr lang="en-US" b="1" dirty="0" err="1"/>
              <a:t>numOfPages</a:t>
            </a:r>
            <a:r>
              <a:rPr lang="en-US" b="1" dirty="0"/>
              <a:t>)</a:t>
            </a:r>
            <a:r>
              <a:rPr lang="en-US" dirty="0"/>
              <a:t> - </a:t>
            </a:r>
            <a:r>
              <a:rPr lang="en-US" dirty="0">
                <a:solidFill>
                  <a:srgbClr val="FF0000"/>
                </a:solidFill>
              </a:rPr>
              <a:t>Used to set the number of pages </a:t>
            </a:r>
            <a:r>
              <a:rPr lang="en-US" dirty="0"/>
              <a:t>in the book, this is done through its parameter $</a:t>
            </a:r>
            <a:r>
              <a:rPr lang="en-US" dirty="0" err="1"/>
              <a:t>numOfPages</a:t>
            </a:r>
            <a:r>
              <a:rPr lang="en-US" dirty="0"/>
              <a:t>. The function sets the class variable $</a:t>
            </a:r>
            <a:r>
              <a:rPr lang="en-US" dirty="0" err="1"/>
              <a:t>numPages</a:t>
            </a:r>
            <a:r>
              <a:rPr lang="en-US" dirty="0"/>
              <a:t> to whatever value you supply to it through its parameter $</a:t>
            </a:r>
            <a:r>
              <a:rPr lang="en-US" dirty="0" err="1"/>
              <a:t>numOfPages</a:t>
            </a:r>
            <a:r>
              <a:rPr lang="en-US" dirty="0"/>
              <a:t>.</a:t>
            </a:r>
          </a:p>
          <a:p>
            <a:r>
              <a:rPr lang="en-US" b="1" dirty="0" err="1"/>
              <a:t>getNumPages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>
                <a:solidFill>
                  <a:srgbClr val="C00000"/>
                </a:solidFill>
              </a:rPr>
              <a:t>Used to return the number of pages in the book</a:t>
            </a:r>
            <a:r>
              <a:rPr lang="en-US" dirty="0"/>
              <a:t>, this is done through the use of the keyword </a:t>
            </a:r>
            <a:r>
              <a:rPr lang="en-US" i="1" dirty="0" err="1"/>
              <a:t>return</a:t>
            </a:r>
            <a:r>
              <a:rPr lang="en-US" dirty="0" err="1"/>
              <a:t>followed</a:t>
            </a:r>
            <a:r>
              <a:rPr lang="en-US" dirty="0"/>
              <a:t> by the variable $</a:t>
            </a:r>
            <a:r>
              <a:rPr lang="en-US" dirty="0" err="1"/>
              <a:t>numPages</a:t>
            </a:r>
            <a:r>
              <a:rPr lang="en-US" dirty="0"/>
              <a:t> - the class variable that stores the value of how many pages there are in the book.</a:t>
            </a:r>
          </a:p>
          <a:p>
            <a:r>
              <a:rPr lang="en-US" b="1" dirty="0" err="1"/>
              <a:t>setTitle</a:t>
            </a:r>
            <a:r>
              <a:rPr lang="en-US" b="1" dirty="0"/>
              <a:t>($Title)</a:t>
            </a:r>
            <a:r>
              <a:rPr lang="en-US" dirty="0"/>
              <a:t> - </a:t>
            </a:r>
            <a:r>
              <a:rPr lang="en-US" dirty="0">
                <a:solidFill>
                  <a:srgbClr val="00B050"/>
                </a:solidFill>
              </a:rPr>
              <a:t>Used to set the title of the book</a:t>
            </a:r>
            <a:r>
              <a:rPr lang="en-US" dirty="0"/>
              <a:t>, this is done through its parameter $Title. The function sets the class variable $title to whatever value you supply to it through its parameter $Title. The variables $Title and $title although spelled the same way, are not the same because their capitalization is different - remember that variable names are case sensitive.</a:t>
            </a:r>
          </a:p>
          <a:p>
            <a:r>
              <a:rPr lang="en-US" b="1" dirty="0" err="1"/>
              <a:t>getTitle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>
                <a:solidFill>
                  <a:srgbClr val="002060"/>
                </a:solidFill>
              </a:rPr>
              <a:t>Used to return the title of the book</a:t>
            </a:r>
            <a:r>
              <a:rPr lang="en-US" dirty="0"/>
              <a:t>, this is done through the use of the keyword </a:t>
            </a:r>
            <a:r>
              <a:rPr lang="en-US" i="1" dirty="0"/>
              <a:t>return</a:t>
            </a:r>
            <a:r>
              <a:rPr lang="en-US" dirty="0"/>
              <a:t> followed by the variable $title - the class variable that stores the title of the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Instantiating </a:t>
            </a:r>
            <a:r>
              <a:rPr lang="en-US" b="1" dirty="0"/>
              <a:t>a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have created your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its variables and functions,</a:t>
            </a:r>
            <a:r>
              <a:rPr lang="en-US" dirty="0"/>
              <a:t> and now what to do with it? Now you can create objects based on how you designed your class. The </a:t>
            </a:r>
            <a:r>
              <a:rPr lang="en-US" dirty="0">
                <a:solidFill>
                  <a:schemeClr val="tx2"/>
                </a:solidFill>
              </a:rPr>
              <a:t>process of creating an object is called </a:t>
            </a:r>
            <a:r>
              <a:rPr lang="en-US" b="1" dirty="0">
                <a:solidFill>
                  <a:schemeClr val="tx2"/>
                </a:solidFill>
              </a:rPr>
              <a:t>instantiation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create an object </a:t>
            </a:r>
            <a:r>
              <a:rPr lang="en-US" dirty="0"/>
              <a:t>by creating a variable which stores the object, and </a:t>
            </a:r>
            <a:r>
              <a:rPr lang="en-US" dirty="0">
                <a:solidFill>
                  <a:srgbClr val="FF0000"/>
                </a:solidFill>
              </a:rPr>
              <a:t>using the 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 keyword</a:t>
            </a:r>
            <a:r>
              <a:rPr lang="en-US" dirty="0"/>
              <a:t> and the name of the class to instantiate from.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1353</Words>
  <Application>Microsoft Office PowerPoint</Application>
  <PresentationFormat>On-screen Show (4:3)</PresentationFormat>
  <Paragraphs>237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Advanced Object-Oriented Programming Using PHP</vt:lpstr>
      <vt:lpstr>Contents</vt:lpstr>
      <vt:lpstr>prerequisites</vt:lpstr>
      <vt:lpstr>PowerPoint Presentation</vt:lpstr>
      <vt:lpstr> Creating a class </vt:lpstr>
      <vt:lpstr>PowerPoint Presentation</vt:lpstr>
      <vt:lpstr>Creating functions for a class </vt:lpstr>
      <vt:lpstr>PowerPoint Presentation</vt:lpstr>
      <vt:lpstr> Instantiating a class </vt:lpstr>
      <vt:lpstr>PowerPoint Presentation</vt:lpstr>
      <vt:lpstr> Creating a class constructor </vt:lpstr>
      <vt:lpstr>PowerPoint Presentation</vt:lpstr>
      <vt:lpstr> Referencing the variables of a class with an object </vt:lpstr>
      <vt:lpstr> Using the functions of a class with an object </vt:lpstr>
      <vt:lpstr>__construct()</vt:lpstr>
      <vt:lpstr> Destructors </vt:lpstr>
      <vt:lpstr>PowerPoint Presentation</vt:lpstr>
      <vt:lpstr>PowerPoint Presentation</vt:lpstr>
      <vt:lpstr> Static methods </vt:lpstr>
      <vt:lpstr> Static members and Inheritance </vt:lpstr>
      <vt:lpstr> Abstract Classes </vt:lpstr>
      <vt:lpstr>Cont..</vt:lpstr>
      <vt:lpstr>PowerPoint Presentation</vt:lpstr>
      <vt:lpstr> Interfaces </vt:lpstr>
      <vt:lpstr>PowerPoint Presentation</vt:lpstr>
      <vt:lpstr>PowerPoint Presentation</vt:lpstr>
      <vt:lpstr> Cloning objects </vt:lpstr>
      <vt:lpstr> Object copy or by reference copy </vt:lpstr>
      <vt:lpstr> Implementation of Object Cloning in PHP </vt:lpstr>
      <vt:lpstr>Object cloning with magic method __clone </vt:lpstr>
      <vt:lpstr>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H Premkumar</dc:creator>
  <cp:lastModifiedBy>Venkatadri Marriboyina</cp:lastModifiedBy>
  <cp:revision>70</cp:revision>
  <dcterms:created xsi:type="dcterms:W3CDTF">2014-08-18T05:27:51Z</dcterms:created>
  <dcterms:modified xsi:type="dcterms:W3CDTF">2015-04-15T06:30:31Z</dcterms:modified>
</cp:coreProperties>
</file>