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8" r:id="rId4"/>
    <p:sldId id="297" r:id="rId5"/>
    <p:sldId id="259" r:id="rId6"/>
    <p:sldId id="260" r:id="rId7"/>
    <p:sldId id="261" r:id="rId8"/>
    <p:sldId id="262" r:id="rId9"/>
    <p:sldId id="295" r:id="rId10"/>
    <p:sldId id="263" r:id="rId11"/>
    <p:sldId id="264" r:id="rId12"/>
    <p:sldId id="265" r:id="rId13"/>
    <p:sldId id="272" r:id="rId14"/>
    <p:sldId id="266" r:id="rId15"/>
    <p:sldId id="267" r:id="rId16"/>
    <p:sldId id="280" r:id="rId17"/>
    <p:sldId id="268" r:id="rId18"/>
    <p:sldId id="269" r:id="rId19"/>
    <p:sldId id="275" r:id="rId20"/>
    <p:sldId id="273" r:id="rId21"/>
    <p:sldId id="276" r:id="rId22"/>
    <p:sldId id="270" r:id="rId23"/>
    <p:sldId id="271" r:id="rId24"/>
    <p:sldId id="277" r:id="rId25"/>
    <p:sldId id="278" r:id="rId26"/>
    <p:sldId id="296" r:id="rId27"/>
    <p:sldId id="294" r:id="rId28"/>
    <p:sldId id="279" r:id="rId29"/>
    <p:sldId id="293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92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159D2-BF47-427F-8438-CBE2337DB126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11AF-6D15-44AE-99F0-834A939C8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0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579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 An I/O module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mediator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an I/O device/devices.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It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exchange between the external devices and main memory; or external devices and CPU registers.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An I/O module provide an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to the computer which connects it to CPU and main memory and an interface external to the computer connecting it to external device or peripheral.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I/O module should not only communicate the information from CPU to I/O device, but it should also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coordinate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two.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(v) In addition since there are speed differences between CPU and I/O devices, the I/O module should have facilities like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(storage area)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627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076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ia:instruction</a:t>
            </a:r>
            <a:r>
              <a:rPr lang="en-US" dirty="0" smtClean="0"/>
              <a:t> address register</a:t>
            </a:r>
          </a:p>
          <a:p>
            <a:r>
              <a:rPr lang="en-US" dirty="0" err="1" smtClean="0"/>
              <a:t>iia:interupt</a:t>
            </a:r>
            <a:r>
              <a:rPr lang="en-US" dirty="0" smtClean="0"/>
              <a:t> instruction address register</a:t>
            </a:r>
          </a:p>
          <a:p>
            <a:r>
              <a:rPr lang="en-US" dirty="0" err="1" smtClean="0"/>
              <a:t>psw:program</a:t>
            </a:r>
            <a:r>
              <a:rPr lang="en-US" dirty="0" smtClean="0"/>
              <a:t> status word</a:t>
            </a:r>
          </a:p>
          <a:p>
            <a:r>
              <a:rPr lang="en-US" dirty="0" err="1" smtClean="0"/>
              <a:t>ipsw:interupt</a:t>
            </a:r>
            <a:r>
              <a:rPr lang="en-US" dirty="0" smtClean="0"/>
              <a:t> program status word</a:t>
            </a:r>
          </a:p>
          <a:p>
            <a:r>
              <a:rPr lang="en-US" dirty="0" smtClean="0"/>
              <a:t>A system call instruction is an instruction that does not execute a specific</a:t>
            </a:r>
            <a:r>
              <a:rPr lang="en-US" baseline="0" dirty="0" smtClean="0"/>
              <a:t> function in hardware but instead generates an </a:t>
            </a:r>
            <a:r>
              <a:rPr lang="en-US" baseline="0" dirty="0" err="1" smtClean="0"/>
              <a:t>interupt</a:t>
            </a:r>
            <a:r>
              <a:rPr lang="en-US" baseline="0" dirty="0" smtClean="0"/>
              <a:t> that causes the O/S to gain control of processor. The O/S determines what kind of system call it is and performs the appropriate service for the system caller.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625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AdditionalStuffs/Structure_Functions_Computer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mkapoor@ddn.upes.ac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Systems-Fundamentals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1,2,3</a:t>
            </a:r>
          </a:p>
          <a:p>
            <a:r>
              <a:rPr lang="en-US" dirty="0" smtClean="0"/>
              <a:t>Monit Kapoor</a:t>
            </a:r>
          </a:p>
          <a:p>
            <a:r>
              <a:rPr lang="en-US" dirty="0" err="1" smtClean="0"/>
              <a:t>SoCSE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579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Computer Components-Top Level View </a:t>
            </a:r>
            <a:r>
              <a:rPr lang="en-US" sz="4400" baseline="-25000" dirty="0" smtClean="0"/>
              <a:t>(</a:t>
            </a:r>
            <a:r>
              <a:rPr lang="en-US" b="1" baseline="-25000" dirty="0" smtClean="0"/>
              <a:t>See Slide Notes *)</a:t>
            </a:r>
            <a:endParaRPr lang="en-US" sz="4900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023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  <a:p>
            <a:pPr lvl="1"/>
            <a:r>
              <a:rPr lang="en-US" dirty="0" smtClean="0"/>
              <a:t>PC and IR</a:t>
            </a:r>
          </a:p>
          <a:p>
            <a:pPr lvl="1"/>
            <a:r>
              <a:rPr lang="en-US" dirty="0" smtClean="0"/>
              <a:t>PSW</a:t>
            </a:r>
          </a:p>
          <a:p>
            <a:r>
              <a:rPr lang="en-US" dirty="0" smtClean="0"/>
              <a:t>User Visible Registers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Registers </a:t>
            </a:r>
            <a:r>
              <a:rPr lang="en-US" dirty="0" smtClean="0"/>
              <a:t>- GPRs</a:t>
            </a:r>
          </a:p>
          <a:p>
            <a:pPr lvl="1"/>
            <a:r>
              <a:rPr lang="en-US" dirty="0" smtClean="0"/>
              <a:t>Address Registers</a:t>
            </a:r>
          </a:p>
          <a:p>
            <a:pPr lvl="2"/>
            <a:r>
              <a:rPr lang="en-US" dirty="0" smtClean="0"/>
              <a:t>Index Registers , Segment Pointer , Stack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94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Instruction Cycle and Instruction Cycle With </a:t>
            </a:r>
            <a:r>
              <a:rPr lang="en-US" dirty="0" err="1" smtClean="0"/>
              <a:t>Interupts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52812"/>
            <a:ext cx="8229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58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Interrupts versus Procedures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Interrupts</a:t>
            </a:r>
            <a:endParaRPr lang="en-US" sz="2000" b="1" dirty="0"/>
          </a:p>
          <a:p>
            <a:r>
              <a:rPr lang="en-US" sz="2000" dirty="0"/>
              <a:t>• Initiated by both </a:t>
            </a:r>
            <a:r>
              <a:rPr lang="en-US" sz="2000" i="1" dirty="0" smtClean="0"/>
              <a:t>software </a:t>
            </a:r>
            <a:r>
              <a:rPr lang="en-US" sz="2000" dirty="0" smtClean="0"/>
              <a:t>and </a:t>
            </a:r>
            <a:r>
              <a:rPr lang="en-US" sz="2000" i="1" dirty="0"/>
              <a:t>hardware</a:t>
            </a:r>
          </a:p>
          <a:p>
            <a:r>
              <a:rPr lang="en-US" sz="2000" dirty="0"/>
              <a:t>• Can handle </a:t>
            </a:r>
            <a:r>
              <a:rPr lang="en-US" sz="2000" i="1" dirty="0" smtClean="0"/>
              <a:t>anticipated </a:t>
            </a:r>
            <a:r>
              <a:rPr lang="en-US" sz="2000" dirty="0" smtClean="0"/>
              <a:t>and </a:t>
            </a:r>
            <a:r>
              <a:rPr lang="en-US" sz="2000" i="1" dirty="0"/>
              <a:t>unanticipated </a:t>
            </a:r>
            <a:r>
              <a:rPr lang="en-US" sz="2000" dirty="0" smtClean="0"/>
              <a:t>internal as </a:t>
            </a:r>
            <a:r>
              <a:rPr lang="en-US" sz="2000" dirty="0"/>
              <a:t>well as external events</a:t>
            </a:r>
          </a:p>
          <a:p>
            <a:r>
              <a:rPr lang="en-US" sz="2000" dirty="0"/>
              <a:t>• ISRs or interrupt </a:t>
            </a:r>
            <a:r>
              <a:rPr lang="en-US" sz="2000" dirty="0" smtClean="0"/>
              <a:t>handlers are </a:t>
            </a:r>
            <a:r>
              <a:rPr lang="en-US" sz="2000" dirty="0"/>
              <a:t>memory resident</a:t>
            </a:r>
          </a:p>
          <a:p>
            <a:r>
              <a:rPr lang="en-US" sz="2000" dirty="0"/>
              <a:t>• Use numbers to </a:t>
            </a:r>
            <a:r>
              <a:rPr lang="en-US" sz="2000" dirty="0" smtClean="0"/>
              <a:t>identify an </a:t>
            </a:r>
            <a:r>
              <a:rPr lang="en-US" sz="2000" dirty="0"/>
              <a:t>interrupt service</a:t>
            </a:r>
          </a:p>
          <a:p>
            <a:r>
              <a:rPr lang="en-US" sz="2000" dirty="0"/>
              <a:t>• (E)FLAGS register </a:t>
            </a:r>
            <a:r>
              <a:rPr lang="en-US" sz="2000" dirty="0" smtClean="0"/>
              <a:t>is saved </a:t>
            </a:r>
            <a:r>
              <a:rPr lang="en-US" sz="2000" dirty="0"/>
              <a:t>automatically</a:t>
            </a:r>
          </a:p>
          <a:p>
            <a:r>
              <a:rPr lang="en-US" sz="2000" b="1" dirty="0"/>
              <a:t>Procedures</a:t>
            </a:r>
          </a:p>
          <a:p>
            <a:r>
              <a:rPr lang="en-US" sz="2000" dirty="0"/>
              <a:t>• Can only be initiated </a:t>
            </a:r>
            <a:r>
              <a:rPr lang="en-US" sz="2000" dirty="0" smtClean="0"/>
              <a:t>by </a:t>
            </a:r>
            <a:r>
              <a:rPr lang="en-US" sz="2000" i="1" dirty="0" smtClean="0"/>
              <a:t>software</a:t>
            </a:r>
            <a:endParaRPr lang="en-US" sz="2000" i="1" dirty="0"/>
          </a:p>
          <a:p>
            <a:r>
              <a:rPr lang="en-US" sz="2000" dirty="0"/>
              <a:t>• Can handle </a:t>
            </a:r>
            <a:r>
              <a:rPr lang="en-US" sz="2000" i="1" dirty="0" smtClean="0"/>
              <a:t>anticipated </a:t>
            </a:r>
            <a:r>
              <a:rPr lang="en-US" sz="2000" dirty="0" smtClean="0"/>
              <a:t>events </a:t>
            </a:r>
            <a:r>
              <a:rPr lang="en-US" sz="2000" dirty="0"/>
              <a:t>that are coded </a:t>
            </a:r>
            <a:r>
              <a:rPr lang="en-US" sz="2000" dirty="0" smtClean="0"/>
              <a:t>into the </a:t>
            </a:r>
            <a:r>
              <a:rPr lang="en-US" sz="2000" dirty="0"/>
              <a:t>program</a:t>
            </a:r>
          </a:p>
          <a:p>
            <a:r>
              <a:rPr lang="en-US" sz="2000" dirty="0"/>
              <a:t>• Typically loaded </a:t>
            </a:r>
            <a:r>
              <a:rPr lang="en-US" sz="2000" dirty="0" smtClean="0"/>
              <a:t>along with </a:t>
            </a:r>
            <a:r>
              <a:rPr lang="en-US" sz="2000" dirty="0"/>
              <a:t>the program</a:t>
            </a:r>
          </a:p>
          <a:p>
            <a:r>
              <a:rPr lang="en-US" sz="2000" dirty="0"/>
              <a:t>• Use meaningful names </a:t>
            </a:r>
            <a:r>
              <a:rPr lang="en-US" sz="2000" dirty="0" smtClean="0"/>
              <a:t>to indicate </a:t>
            </a:r>
            <a:r>
              <a:rPr lang="en-US" sz="2000" dirty="0"/>
              <a:t>their function</a:t>
            </a:r>
          </a:p>
          <a:p>
            <a:r>
              <a:rPr lang="en-US" sz="2000" dirty="0"/>
              <a:t>• Do not save </a:t>
            </a:r>
            <a:r>
              <a:rPr lang="en-US" sz="2000" dirty="0" smtClean="0"/>
              <a:t>the (E)FLAGS register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067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Interrupt Processing.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20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400" cy="480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6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Performance of Various Levels of Storage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Movement between levels of storage hierarchy can be explicit or implicit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882900"/>
            <a:ext cx="6362700" cy="261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602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113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I/O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1785926"/>
            <a:ext cx="7467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15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System Organization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Computer-system operation</a:t>
            </a:r>
          </a:p>
          <a:p>
            <a:pPr lvl="1"/>
            <a:r>
              <a:rPr lang="en-US"/>
              <a:t>One or more CPUs, device controllers connect through common bus providing access to shared memory</a:t>
            </a:r>
          </a:p>
          <a:p>
            <a:pPr lvl="1"/>
            <a:r>
              <a:rPr lang="en-US"/>
              <a:t>Concurrent execution of CPUs and devices competing for memory cycles</a:t>
            </a:r>
          </a:p>
          <a:p>
            <a:pPr lvl="1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505200"/>
            <a:ext cx="6675437" cy="28209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806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Elements of Computing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????????</a:t>
            </a:r>
          </a:p>
          <a:p>
            <a:r>
              <a:rPr lang="en-US" dirty="0" smtClean="0"/>
              <a:t>Very Commonly known!!!</a:t>
            </a:r>
          </a:p>
          <a:p>
            <a:r>
              <a:rPr lang="en-US" dirty="0" smtClean="0"/>
              <a:t>Like – Processor, Main Memory ,External Memory ,External Devices ,Terminals, Monitors and so on…………..</a:t>
            </a:r>
          </a:p>
          <a:p>
            <a:r>
              <a:rPr lang="en-US" dirty="0" smtClean="0"/>
              <a:t>But From perspective of an OS course???</a:t>
            </a:r>
          </a:p>
          <a:p>
            <a:pPr marL="0" indent="0">
              <a:buNone/>
            </a:pPr>
            <a:r>
              <a:rPr lang="en-US" dirty="0" smtClean="0"/>
              <a:t>   (WHAT ARE THE ELEMENTS OF A COMPUTING            SYSTEM!!!!!)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63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System consists of CPUs and Multiple Device Controllers , connected to a common bus.</a:t>
            </a:r>
          </a:p>
          <a:p>
            <a:r>
              <a:rPr lang="en-US" dirty="0"/>
              <a:t>SCSI: Small Computer Systems Interface , SCSI Controller.</a:t>
            </a:r>
          </a:p>
          <a:p>
            <a:r>
              <a:rPr lang="en-US" dirty="0"/>
              <a:t>Device Controller is responsible for moving data between peripherals and local buffer.</a:t>
            </a:r>
          </a:p>
          <a:p>
            <a:r>
              <a:rPr lang="en-US" dirty="0"/>
              <a:t>O/S will have a device driver for each device controller.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58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 and Interrupt 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Understands the device controller and presents the uniform interface to the device to the rest of operating system.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Steps of Interrupt Driven I/O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device driver loads the registers within the device controllers.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 controller in turn examines the contents of these registers.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 controllers then takes action like reading contents from keyboard.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Controller starts transfer of data from device to local buffer.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completion, device controller will inform device driver via an interrupt that about finishing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 driver then returns control to the operating 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8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5257800"/>
            <a:ext cx="4076700" cy="2514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371600"/>
            <a:ext cx="8305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981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Limitations???Can you Spot Some??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13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77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602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 up buffers,pointers,counters.</a:t>
            </a:r>
          </a:p>
          <a:p>
            <a:r>
              <a:rPr lang="en-US" sz="2800" dirty="0" smtClean="0"/>
              <a:t>Device controller transfers entire block of data to or from its own buffer storage to memory.</a:t>
            </a:r>
          </a:p>
          <a:p>
            <a:r>
              <a:rPr lang="en-US" sz="2800" dirty="0" smtClean="0"/>
              <a:t>CPU need not intervene</a:t>
            </a:r>
          </a:p>
          <a:p>
            <a:r>
              <a:rPr lang="en-US" sz="2800" dirty="0" smtClean="0"/>
              <a:t>One interrupt generated per block, to inform the device driver about completion of information.</a:t>
            </a:r>
          </a:p>
          <a:p>
            <a:r>
              <a:rPr lang="en-US" sz="2800" dirty="0" smtClean="0"/>
              <a:t>CPU free to do other works while this is in progress.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65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System-Operations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Interrupt driven by hardware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Software error or request creates </a:t>
            </a:r>
            <a:r>
              <a:rPr lang="en-US" b="1" dirty="0" smtClean="0"/>
              <a:t>exception</a:t>
            </a:r>
            <a:r>
              <a:rPr lang="en-US" dirty="0" smtClean="0"/>
              <a:t> or </a:t>
            </a:r>
            <a:r>
              <a:rPr lang="en-US" b="1" dirty="0" smtClean="0"/>
              <a:t>trap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Division by zero, request for operating system service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Other process problems include infinite loop, processes modifying each other or the operating system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Dual-mode</a:t>
            </a:r>
            <a:r>
              <a:rPr lang="en-US" dirty="0" smtClean="0"/>
              <a:t> operation allows OS to protect itself and other system components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User mode</a:t>
            </a:r>
            <a:r>
              <a:rPr lang="en-US" dirty="0" smtClean="0"/>
              <a:t> and </a:t>
            </a:r>
            <a:r>
              <a:rPr lang="en-US" b="1" dirty="0" smtClean="0"/>
              <a:t>kernel mode</a:t>
            </a:r>
            <a:r>
              <a:rPr lang="en-US" dirty="0" smtClean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Mode bit</a:t>
            </a:r>
            <a:r>
              <a:rPr lang="en-US" dirty="0" smtClean="0"/>
              <a:t> provided by hardware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Provides ability to distinguish when system is running user code or kernel code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instructions designated as </a:t>
            </a:r>
            <a:r>
              <a:rPr lang="en-US" b="1" dirty="0" smtClean="0"/>
              <a:t>privileged</a:t>
            </a:r>
            <a:r>
              <a:rPr lang="en-US" dirty="0" smtClean="0"/>
              <a:t>, only executable in kernel mode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System call changes mode to kernel, return from call resets it to user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511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2CF4-AA75-4CFF-A610-6440A3145E84}" type="datetime1">
              <a:rPr lang="en-US"/>
              <a:pPr/>
              <a:t>9/8/2019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Crowley       OS        Chap. 3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E165-A932-41E8-8683-3AD039F6489A}" type="slidenum">
              <a:rPr lang="en-US"/>
              <a:pPr/>
              <a:t>26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call flow of </a:t>
            </a:r>
            <a:r>
              <a:rPr lang="en-US" dirty="0" smtClean="0"/>
              <a:t>control (</a:t>
            </a:r>
            <a:r>
              <a:rPr lang="en-US" sz="2700" dirty="0" smtClean="0"/>
              <a:t>*See Slide Notes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8" name="Picture 4" descr="D:\OS Book\Slides\Figures\3_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Mode Operation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340"/>
            <a:ext cx="8229600" cy="431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239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Transition from User to Kernel Mode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934116" y="4114800"/>
            <a:ext cx="7481887" cy="2247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428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05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475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 Elements to a Computing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824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52600"/>
            <a:ext cx="7351712" cy="4571999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 process is a program in execution. It is a unit of work within the system. Program is a </a:t>
            </a:r>
            <a:r>
              <a:rPr lang="en-US" sz="1800" i="1" dirty="0" smtClean="0">
                <a:solidFill>
                  <a:srgbClr val="FF3300"/>
                </a:solidFill>
              </a:rPr>
              <a:t>passive entity</a:t>
            </a:r>
            <a:r>
              <a:rPr lang="en-US" sz="1800" dirty="0" smtClean="0"/>
              <a:t>, process is an </a:t>
            </a:r>
            <a:r>
              <a:rPr lang="en-US" sz="1800" i="1" dirty="0" smtClean="0">
                <a:solidFill>
                  <a:srgbClr val="FF3300"/>
                </a:solidFill>
              </a:rPr>
              <a:t>active entity</a:t>
            </a:r>
            <a:r>
              <a:rPr lang="en-US" sz="1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Single-threaded process has one </a:t>
            </a:r>
            <a:r>
              <a:rPr lang="en-US" sz="1800" b="1" dirty="0" smtClean="0"/>
              <a:t>program counter</a:t>
            </a:r>
            <a:r>
              <a:rPr lang="en-US" sz="1800" dirty="0" smtClean="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9329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Management Activities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The operating system is responsible for the following activities in  connection with process management: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Creating and deleting both user and system processes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Suspending and resuming processes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Providing mechanisms for process synchronization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Providing mechanisms for process communication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Providing mechanisms for deadlock handling</a:t>
            </a:r>
          </a:p>
        </p:txBody>
      </p:sp>
    </p:spTree>
    <p:extLst>
      <p:ext uri="{BB962C8B-B14F-4D97-AF65-F5344CB8AC3E}">
        <p14:creationId xmlns="" xmlns:p14="http://schemas.microsoft.com/office/powerpoint/2010/main" val="25830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All data in memory before and after processing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All instructions in memory in order to execute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Memory management determines what is in memory when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Optimizing CPU utilization and computer response to users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Memory management activities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Keeping track of which parts of memory are currently being used and by whom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Deciding which processes (or parts thereof) and data to move into and out of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Allocating and deallocating memory space as needed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30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428750"/>
            <a:ext cx="7583488" cy="4554538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OS provides uniform, logical view of information storage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Abstracts physical properties to logical storage unit  - </a:t>
            </a:r>
            <a:r>
              <a:rPr lang="en-US" b="1" smtClean="0"/>
              <a:t>file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Each medium is controlled by device (i.e., disk drive, tape drive)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Varying properties include access speed, capacity, data-transfer rate, access method (sequential or random)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File-System management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Files usually organized into directories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Access control on most systems to determine who can access what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OS activities include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Creating and deleting files and directories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Primitives to manipulate files and dirs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Mapping files onto secondary storage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="" xmlns:p14="http://schemas.microsoft.com/office/powerpoint/2010/main" val="21603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Mass-Storage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Usually disks used to store data that does not fit in main memory or data that must be kept for a “long” period of time.</a:t>
            </a:r>
          </a:p>
          <a:p>
            <a:r>
              <a:rPr lang="en-US" sz="1600" smtClean="0"/>
              <a:t>Proper management is of central importance</a:t>
            </a:r>
          </a:p>
          <a:p>
            <a:r>
              <a:rPr lang="en-US" sz="1600" smtClean="0"/>
              <a:t>Entire speed of computer operation hinges on disk subsystem and its algorithms</a:t>
            </a:r>
          </a:p>
          <a:p>
            <a:r>
              <a:rPr lang="en-US" sz="1600" smtClean="0"/>
              <a:t>OS activities</a:t>
            </a:r>
          </a:p>
          <a:p>
            <a:pPr lvl="1"/>
            <a:r>
              <a:rPr lang="en-US" sz="1600" smtClean="0"/>
              <a:t>Free-space management</a:t>
            </a:r>
          </a:p>
          <a:p>
            <a:pPr lvl="1"/>
            <a:r>
              <a:rPr lang="en-US" sz="1600" smtClean="0"/>
              <a:t>Storage allocation</a:t>
            </a:r>
          </a:p>
          <a:p>
            <a:pPr lvl="1"/>
            <a:r>
              <a:rPr lang="en-US" sz="1600" smtClean="0"/>
              <a:t>Disk scheduling</a:t>
            </a:r>
          </a:p>
          <a:p>
            <a:r>
              <a:rPr lang="en-US" sz="1600" smtClean="0"/>
              <a:t>Some storage need not be fast</a:t>
            </a:r>
          </a:p>
          <a:p>
            <a:pPr lvl="1"/>
            <a:r>
              <a:rPr lang="en-US" sz="1600" smtClean="0"/>
              <a:t>Tertiary storage includes optical storage, magnetic tape</a:t>
            </a:r>
          </a:p>
          <a:p>
            <a:pPr lvl="1"/>
            <a:r>
              <a:rPr lang="en-US" sz="1600" smtClean="0"/>
              <a:t>Still must be managed</a:t>
            </a:r>
          </a:p>
          <a:p>
            <a:pPr lvl="1"/>
            <a:r>
              <a:rPr lang="en-US" sz="1600" smtClean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="" xmlns:p14="http://schemas.microsoft.com/office/powerpoint/2010/main" val="13413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Subsystem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purpose of OS is to hide peculiarities of hardware devices from the user</a:t>
            </a:r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</a:t>
            </a:r>
          </a:p>
          <a:p>
            <a:pPr lvl="2"/>
            <a:r>
              <a:rPr lang="en-US" dirty="0" smtClean="0"/>
              <a:t>including buffering (storing data temporarily while it is being transferred),</a:t>
            </a:r>
          </a:p>
          <a:p>
            <a:pPr lvl="2"/>
            <a:r>
              <a:rPr lang="en-US" dirty="0" smtClean="0"/>
              <a:t> caching (storing parts of data in faster storage for performance),</a:t>
            </a:r>
          </a:p>
          <a:p>
            <a:pPr lvl="2"/>
            <a:r>
              <a:rPr lang="en-US" dirty="0" smtClean="0"/>
              <a:t> spooling (the overlapping of output of one job with input of other jobs)</a:t>
            </a:r>
          </a:p>
          <a:p>
            <a:pPr lvl="1"/>
            <a:r>
              <a:rPr lang="en-US" dirty="0" smtClean="0"/>
              <a:t>General device-driver interface</a:t>
            </a:r>
          </a:p>
          <a:p>
            <a:pPr lvl="1"/>
            <a:r>
              <a:rPr lang="en-US" dirty="0" smtClean="0"/>
              <a:t>Drivers for specific hardware devices</a:t>
            </a:r>
          </a:p>
        </p:txBody>
      </p:sp>
    </p:spTree>
    <p:extLst>
      <p:ext uri="{BB962C8B-B14F-4D97-AF65-F5344CB8AC3E}">
        <p14:creationId xmlns="" xmlns:p14="http://schemas.microsoft.com/office/powerpoint/2010/main" val="40188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990600"/>
          </a:xfrm>
        </p:spPr>
        <p:txBody>
          <a:bodyPr/>
          <a:lstStyle/>
          <a:p>
            <a:r>
              <a:rPr lang="en-US" dirty="0" smtClean="0"/>
              <a:t>Protection and Security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Protection</a:t>
            </a:r>
            <a:r>
              <a:rPr lang="en-US" dirty="0" smtClean="0"/>
              <a:t> 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Security</a:t>
            </a:r>
            <a:r>
              <a:rPr lang="en-US" dirty="0" smtClean="0"/>
              <a:t> 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identities (</a:t>
            </a:r>
            <a:r>
              <a:rPr lang="en-US" b="1" dirty="0" smtClean="0"/>
              <a:t>user IDs</a:t>
            </a:r>
            <a:r>
              <a:rPr lang="en-US" dirty="0" smtClean="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Group identifier (g</a:t>
            </a:r>
            <a:r>
              <a:rPr lang="en-US" b="1" dirty="0" smtClean="0"/>
              <a:t>roup ID</a:t>
            </a:r>
            <a:r>
              <a:rPr lang="en-US" dirty="0" smtClean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Privilege escalation</a:t>
            </a:r>
            <a:r>
              <a:rPr lang="en-US" dirty="0" smtClean="0"/>
              <a:t> allows user to change to effective ID with more rights</a:t>
            </a:r>
          </a:p>
        </p:txBody>
      </p:sp>
    </p:spTree>
    <p:extLst>
      <p:ext uri="{BB962C8B-B14F-4D97-AF65-F5344CB8AC3E}">
        <p14:creationId xmlns="" xmlns:p14="http://schemas.microsoft.com/office/powerpoint/2010/main" val="25908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Environments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900" smtClean="0"/>
              <a:t>Traditional computer</a:t>
            </a:r>
          </a:p>
          <a:p>
            <a:pPr lvl="1"/>
            <a:r>
              <a:rPr lang="en-US" sz="1900" smtClean="0"/>
              <a:t>Blurring over time</a:t>
            </a:r>
          </a:p>
          <a:p>
            <a:pPr lvl="1"/>
            <a:r>
              <a:rPr lang="en-US" sz="1900" smtClean="0"/>
              <a:t>Office environment</a:t>
            </a:r>
          </a:p>
          <a:p>
            <a:pPr lvl="2"/>
            <a:r>
              <a:rPr lang="en-US" sz="1900" smtClean="0"/>
              <a:t>PCs connected to a network, terminals attached to mainframe or minicomputers providing batch and timesharing</a:t>
            </a:r>
          </a:p>
          <a:p>
            <a:pPr lvl="2"/>
            <a:r>
              <a:rPr lang="en-US" sz="1900" smtClean="0"/>
              <a:t>Now portals allowing networked and remote systems access to same resources</a:t>
            </a:r>
          </a:p>
          <a:p>
            <a:pPr lvl="1"/>
            <a:r>
              <a:rPr lang="en-US" sz="1900" smtClean="0"/>
              <a:t>Home networks</a:t>
            </a:r>
          </a:p>
          <a:p>
            <a:pPr lvl="2"/>
            <a:r>
              <a:rPr lang="en-US" sz="1900" smtClean="0"/>
              <a:t>Used to be single system, then modems</a:t>
            </a:r>
          </a:p>
          <a:p>
            <a:pPr lvl="2"/>
            <a:r>
              <a:rPr lang="en-US" sz="1900" smtClean="0"/>
              <a:t>Now firewalled, networked</a:t>
            </a:r>
          </a:p>
        </p:txBody>
      </p:sp>
    </p:spTree>
    <p:extLst>
      <p:ext uri="{BB962C8B-B14F-4D97-AF65-F5344CB8AC3E}">
        <p14:creationId xmlns="" xmlns:p14="http://schemas.microsoft.com/office/powerpoint/2010/main" val="23018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Environments (Cont.)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1" t="30930" r="586" b="30669"/>
          <a:stretch>
            <a:fillRect/>
          </a:stretch>
        </p:blipFill>
        <p:spPr bwMode="auto">
          <a:xfrm>
            <a:off x="1504950" y="4027488"/>
            <a:ext cx="6451600" cy="1876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27088" y="1454150"/>
            <a:ext cx="7351712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sz="1700"/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700"/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700"/>
              <a:t>Many systems now </a:t>
            </a:r>
            <a:r>
              <a:rPr kumimoji="1" lang="en-US" sz="1700" b="1"/>
              <a:t>servers</a:t>
            </a:r>
            <a:r>
              <a:rPr kumimoji="1" lang="en-US" sz="1700"/>
              <a:t>, responding to requests generated by </a:t>
            </a:r>
            <a:r>
              <a:rPr kumimoji="1" lang="en-US" sz="1700" b="1"/>
              <a:t>clients</a:t>
            </a:r>
          </a:p>
          <a:p>
            <a:pPr marL="1085850" lvl="2" indent="-228600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sz="1700" b="1"/>
              <a:t>Compute-server</a:t>
            </a:r>
            <a:r>
              <a:rPr kumimoji="1" lang="en-US" sz="1700"/>
              <a:t> provides an interface to client to request services (i.e. database)</a:t>
            </a:r>
          </a:p>
          <a:p>
            <a:pPr marL="1085850" lvl="2" indent="-228600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sz="1700" b="1"/>
              <a:t>File-server</a:t>
            </a:r>
            <a:r>
              <a:rPr kumimoji="1" lang="en-US" sz="1700"/>
              <a:t> provides interface for clients to store and retrieve files</a:t>
            </a:r>
          </a:p>
        </p:txBody>
      </p:sp>
    </p:spTree>
    <p:extLst>
      <p:ext uri="{BB962C8B-B14F-4D97-AF65-F5344CB8AC3E}">
        <p14:creationId xmlns="" xmlns:p14="http://schemas.microsoft.com/office/powerpoint/2010/main" val="5578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Peer-to-Peer Computing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model of distributed system</a:t>
            </a:r>
          </a:p>
          <a:p>
            <a:r>
              <a:rPr lang="en-US" smtClean="0"/>
              <a:t>P2P does not distinguish clients and servers</a:t>
            </a:r>
          </a:p>
          <a:p>
            <a:pPr lvl="1"/>
            <a:r>
              <a:rPr lang="en-US" smtClean="0"/>
              <a:t>Instead all nodes are considered peers</a:t>
            </a:r>
          </a:p>
          <a:p>
            <a:pPr lvl="1"/>
            <a:r>
              <a:rPr lang="en-US" smtClean="0"/>
              <a:t>May each act as client, server or both</a:t>
            </a:r>
          </a:p>
          <a:p>
            <a:pPr lvl="1"/>
            <a:r>
              <a:rPr lang="en-US" smtClean="0"/>
              <a:t>Node must join P2P network</a:t>
            </a:r>
          </a:p>
          <a:p>
            <a:pPr lvl="2"/>
            <a:r>
              <a:rPr lang="en-US" smtClean="0"/>
              <a:t>Registers its service with central lookup service on network, or</a:t>
            </a:r>
          </a:p>
          <a:p>
            <a:pPr lvl="2"/>
            <a:r>
              <a:rPr lang="en-US" smtClean="0"/>
              <a:t>Broadcast request for service and respond to requests for service via </a:t>
            </a:r>
            <a:r>
              <a:rPr lang="en-US" i="1" smtClean="0"/>
              <a:t>discovery protocol</a:t>
            </a:r>
          </a:p>
          <a:p>
            <a:pPr lvl="1"/>
            <a:r>
              <a:rPr lang="en-US" smtClean="0"/>
              <a:t>Examples include</a:t>
            </a:r>
            <a:r>
              <a:rPr lang="en-US" i="1" smtClean="0"/>
              <a:t> Napster </a:t>
            </a:r>
            <a:r>
              <a:rPr lang="en-US" smtClean="0"/>
              <a:t>and</a:t>
            </a:r>
            <a:r>
              <a:rPr lang="en-US" i="1" smtClean="0"/>
              <a:t> Gnutella</a:t>
            </a:r>
          </a:p>
        </p:txBody>
      </p:sp>
    </p:spTree>
    <p:extLst>
      <p:ext uri="{BB962C8B-B14F-4D97-AF65-F5344CB8AC3E}">
        <p14:creationId xmlns="" xmlns:p14="http://schemas.microsoft.com/office/powerpoint/2010/main" val="1929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</a:t>
            </a:r>
          </a:p>
          <a:p>
            <a:r>
              <a:rPr lang="en-US" dirty="0" smtClean="0"/>
              <a:t>Refer to Structure and Functions slide in </a:t>
            </a:r>
            <a:r>
              <a:rPr lang="en-US" dirty="0" err="1" smtClean="0">
                <a:hlinkClick r:id="rId2" action="ppaction://hlinkpres?slideindex=1&amp;slidetitle="/>
              </a:rPr>
              <a:t>AdditionalStuff</a:t>
            </a:r>
            <a:r>
              <a:rPr lang="en-US" dirty="0" smtClean="0">
                <a:hlinkClick r:id="rId2" action="ppaction://hlinkpres?slideindex=1&amp;slidetitle="/>
              </a:rPr>
              <a:t>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78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Web-Based Computing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has become ubiquitous</a:t>
            </a:r>
          </a:p>
          <a:p>
            <a:r>
              <a:rPr lang="en-US" smtClean="0"/>
              <a:t>PCs most prevalent devices</a:t>
            </a:r>
          </a:p>
          <a:p>
            <a:r>
              <a:rPr lang="en-US" smtClean="0"/>
              <a:t>More devices becoming networked to allow web access</a:t>
            </a:r>
          </a:p>
          <a:p>
            <a:r>
              <a:rPr lang="en-US" smtClean="0"/>
              <a:t>New category of devices to manage web traffic among similar servers: </a:t>
            </a:r>
            <a:r>
              <a:rPr lang="en-US" b="1" smtClean="0"/>
              <a:t>load balancers</a:t>
            </a:r>
          </a:p>
          <a:p>
            <a:r>
              <a:rPr lang="en-US" smtClean="0"/>
              <a:t>Use of operating systems like Windows 95, client-side, have evolved into Linux and Windows XP, which can be clients and servers</a:t>
            </a:r>
          </a:p>
        </p:txBody>
      </p:sp>
    </p:spTree>
    <p:extLst>
      <p:ext uri="{BB962C8B-B14F-4D97-AF65-F5344CB8AC3E}">
        <p14:creationId xmlns="" xmlns:p14="http://schemas.microsoft.com/office/powerpoint/2010/main" val="8427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Credits-where it is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Systems-Internals and Design Principles-4</a:t>
            </a:r>
            <a:r>
              <a:rPr lang="en-US" baseline="30000" dirty="0" smtClean="0"/>
              <a:t>th</a:t>
            </a:r>
            <a:r>
              <a:rPr lang="en-US" dirty="0" smtClean="0"/>
              <a:t> Edition by </a:t>
            </a:r>
            <a:r>
              <a:rPr lang="en-US" dirty="0"/>
              <a:t>W</a:t>
            </a:r>
            <a:r>
              <a:rPr lang="en-US" dirty="0" smtClean="0"/>
              <a:t>illiam Stallings</a:t>
            </a:r>
          </a:p>
          <a:p>
            <a:r>
              <a:rPr lang="en-US" dirty="0" smtClean="0"/>
              <a:t>Operating System Concepts-8</a:t>
            </a:r>
            <a:r>
              <a:rPr lang="en-US" baseline="30000" dirty="0" smtClean="0"/>
              <a:t>th</a:t>
            </a:r>
            <a:r>
              <a:rPr lang="en-US" dirty="0" smtClean="0"/>
              <a:t> Edition by </a:t>
            </a:r>
            <a:r>
              <a:rPr lang="en-US" dirty="0" err="1" smtClean="0"/>
              <a:t>Silberschatz</a:t>
            </a:r>
            <a:r>
              <a:rPr lang="en-US" dirty="0" smtClean="0"/>
              <a:t> , Galvin and Gagne.</a:t>
            </a:r>
          </a:p>
          <a:p>
            <a:endParaRPr lang="en-US" dirty="0"/>
          </a:p>
          <a:p>
            <a:r>
              <a:rPr lang="en-US" dirty="0" smtClean="0"/>
              <a:t>Thanks </a:t>
            </a:r>
          </a:p>
          <a:p>
            <a:r>
              <a:rPr lang="en-US" dirty="0" smtClean="0"/>
              <a:t> Queries @ </a:t>
            </a:r>
            <a:r>
              <a:rPr lang="en-US" dirty="0" smtClean="0">
                <a:hlinkClick r:id="rId2"/>
              </a:rPr>
              <a:t>mkapoor@ddn.upes.ac.in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2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Processor??? Now what’s that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Controller??if yes then what does it controls?</a:t>
            </a:r>
          </a:p>
          <a:p>
            <a:r>
              <a:rPr lang="en-US" sz="2800" dirty="0" smtClean="0"/>
              <a:t>Data Processor???</a:t>
            </a:r>
          </a:p>
          <a:p>
            <a:r>
              <a:rPr lang="en-US" sz="2800" dirty="0" smtClean="0"/>
              <a:t>CPU??</a:t>
            </a:r>
          </a:p>
          <a:p>
            <a:r>
              <a:rPr lang="en-US" sz="2800" dirty="0" smtClean="0"/>
              <a:t>Its all of the three above!!!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059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Whose Contents are lost when taken off from power</a:t>
            </a:r>
          </a:p>
          <a:p>
            <a:r>
              <a:rPr lang="en-US" dirty="0" smtClean="0"/>
              <a:t>Referred to as Main Memory</a:t>
            </a:r>
          </a:p>
          <a:p>
            <a:r>
              <a:rPr lang="en-US" dirty="0" smtClean="0"/>
              <a:t>Generically , it’s the Volatile memory</a:t>
            </a:r>
          </a:p>
          <a:p>
            <a:r>
              <a:rPr lang="en-US" dirty="0" smtClean="0"/>
              <a:t>Characterized by a faster access time</a:t>
            </a:r>
          </a:p>
          <a:p>
            <a:r>
              <a:rPr lang="en-US" dirty="0" smtClean="0"/>
              <a:t>Cost ??is it an issue still??</a:t>
            </a:r>
          </a:p>
          <a:p>
            <a:r>
              <a:rPr lang="en-US" dirty="0" smtClean="0"/>
              <a:t>But yes Can’t have a Unlimited or very large Main memory!!!!</a:t>
            </a:r>
          </a:p>
          <a:p>
            <a:r>
              <a:rPr lang="en-US" dirty="0" smtClean="0"/>
              <a:t>On demand Availability!!!!! A possibility now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9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Moving data between Computer and External Environments</a:t>
            </a:r>
          </a:p>
          <a:p>
            <a:r>
              <a:rPr lang="en-US" dirty="0" smtClean="0"/>
              <a:t>External Environments???Any Idea?</a:t>
            </a:r>
          </a:p>
          <a:p>
            <a:r>
              <a:rPr lang="en-US" dirty="0" smtClean="0"/>
              <a:t>Broadly Speaking these would be:</a:t>
            </a:r>
          </a:p>
          <a:p>
            <a:r>
              <a:rPr lang="en-US" dirty="0" smtClean="0"/>
              <a:t>Storage, Communication Equipment, Terminals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324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5038"/>
            <a:ext cx="8077199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924800" cy="615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35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4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Computers-Intel Core i7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229600" cy="358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intel.in/content/dam/www/public/us/en/images/diagrams/itr-quick-path-610x2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8229600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61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1204</TotalTime>
  <Words>1846</Words>
  <Application>Microsoft Office PowerPoint</Application>
  <PresentationFormat>On-screen Show (4:3)</PresentationFormat>
  <Paragraphs>246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Operating Systems-Fundamentals</vt:lpstr>
      <vt:lpstr>Basic Elements of Computing System</vt:lpstr>
      <vt:lpstr>The Basic Elements to a Computing System</vt:lpstr>
      <vt:lpstr>Computer Functions</vt:lpstr>
      <vt:lpstr>Processor??? Now what’s that  </vt:lpstr>
      <vt:lpstr>Main Memory</vt:lpstr>
      <vt:lpstr>I/O Modules</vt:lpstr>
      <vt:lpstr>System Bus</vt:lpstr>
      <vt:lpstr>Multicore Computers-Intel Core i7</vt:lpstr>
      <vt:lpstr>Computer Components-Top Level View (See Slide Notes *)</vt:lpstr>
      <vt:lpstr>Processor Registers</vt:lpstr>
      <vt:lpstr>Basic Instruction Cycle and Instruction Cycle With Interupts</vt:lpstr>
      <vt:lpstr>Interrupts versus Procedures </vt:lpstr>
      <vt:lpstr>A Simple Interrupt Processing.</vt:lpstr>
      <vt:lpstr>Cache and Main Memory</vt:lpstr>
      <vt:lpstr>Performance of Various Levels of Storage</vt:lpstr>
      <vt:lpstr>I/O Techniques</vt:lpstr>
      <vt:lpstr>Programmed I/O</vt:lpstr>
      <vt:lpstr>Computer System Organization</vt:lpstr>
      <vt:lpstr>I/O Structure</vt:lpstr>
      <vt:lpstr>Device Driver and Interrupt driven I/O</vt:lpstr>
      <vt:lpstr>Interrupt Driven I/O</vt:lpstr>
      <vt:lpstr>DMA</vt:lpstr>
      <vt:lpstr>DMA</vt:lpstr>
      <vt:lpstr>Operating System-Operations</vt:lpstr>
      <vt:lpstr>System call flow of control (*See Slide Notes)</vt:lpstr>
      <vt:lpstr>Dual Mode Operation</vt:lpstr>
      <vt:lpstr>Transition from User to Kernel Mode</vt:lpstr>
      <vt:lpstr>Slide 29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</vt:lpstr>
      <vt:lpstr>Computing Environments (Cont.)</vt:lpstr>
      <vt:lpstr>Peer-to-Peer Computing</vt:lpstr>
      <vt:lpstr>Web-Based Computing</vt:lpstr>
      <vt:lpstr>Credits-where it is due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Systems-Fundamentals</dc:title>
  <dc:creator>Monit Kapoor</dc:creator>
  <cp:lastModifiedBy>Acer</cp:lastModifiedBy>
  <cp:revision>58</cp:revision>
  <dcterms:created xsi:type="dcterms:W3CDTF">2006-08-16T00:00:00Z</dcterms:created>
  <dcterms:modified xsi:type="dcterms:W3CDTF">2019-09-08T08:48:55Z</dcterms:modified>
</cp:coreProperties>
</file>