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0"/>
  </p:notesMasterIdLst>
  <p:handoutMasterIdLst>
    <p:handoutMasterId r:id="rId21"/>
  </p:handoutMasterIdLst>
  <p:sldIdLst>
    <p:sldId id="304" r:id="rId3"/>
    <p:sldId id="288" r:id="rId4"/>
    <p:sldId id="298" r:id="rId5"/>
    <p:sldId id="307" r:id="rId6"/>
    <p:sldId id="306" r:id="rId7"/>
    <p:sldId id="325" r:id="rId8"/>
    <p:sldId id="333" r:id="rId9"/>
    <p:sldId id="309" r:id="rId10"/>
    <p:sldId id="310" r:id="rId11"/>
    <p:sldId id="332" r:id="rId12"/>
    <p:sldId id="334" r:id="rId13"/>
    <p:sldId id="335" r:id="rId14"/>
    <p:sldId id="336" r:id="rId15"/>
    <p:sldId id="337" r:id="rId16"/>
    <p:sldId id="302" r:id="rId17"/>
    <p:sldId id="331" r:id="rId18"/>
    <p:sldId id="305" r:id="rId19"/>
  </p:sldIdLst>
  <p:sldSz cx="12192000" cy="6858000"/>
  <p:notesSz cx="6858000" cy="9144000"/>
  <p:embeddedFontLst>
    <p:embeddedFont>
      <p:font typeface="Wingdings 3" panose="05040102010807070707" pitchFamily="18" charset="2"/>
      <p:regular r:id="rId22"/>
    </p:embeddedFont>
    <p:embeddedFont>
      <p:font typeface="Open Sans" panose="020B0604020202020204" charset="0"/>
      <p:regular r:id="rId23"/>
      <p:bold r:id="rId24"/>
      <p:italic r:id="rId25"/>
      <p:boldItalic r:id="rId26"/>
    </p:embeddedFont>
    <p:embeddedFont>
      <p:font typeface="Source Sans Pro" panose="020B0604020202020204" charset="0"/>
      <p:regular r:id="rId27"/>
      <p:bold r:id="rId28"/>
      <p:italic r:id="rId29"/>
      <p:boldItalic r:id="rId30"/>
    </p:embeddedFont>
    <p:embeddedFont>
      <p:font typeface="MS PGothic" panose="020B0600070205080204" pitchFamily="34" charset="-128"/>
      <p:regular r:id="rId31"/>
    </p:embeddedFont>
    <p:embeddedFont>
      <p:font typeface="Calibri" panose="020F0502020204030204" pitchFamily="34" charset="0"/>
      <p:regular r:id="rId32"/>
      <p:bold r:id="rId33"/>
      <p:italic r:id="rId34"/>
      <p:boldItalic r:id="rId35"/>
    </p:embeddedFont>
    <p:embeddedFont>
      <p:font typeface="华文细黑" panose="020B0604020202020204" charset="-122"/>
      <p:regular r:id="rId36"/>
    </p:embeddedFont>
    <p:embeddedFont>
      <p:font typeface="Source Sans Pro Light" panose="020B0604020202020204" charset="0"/>
      <p:regular r:id="rId37"/>
      <p:italic r:id="rId38"/>
    </p:embeddedFont>
    <p:embeddedFont>
      <p:font typeface="Roboto" panose="020B0604020202020204" charset="0"/>
      <p:regular r:id="rId39"/>
      <p:bold r:id="rId40"/>
      <p:italic r:id="rId41"/>
      <p:boldItalic r:id="rId42"/>
    </p:embeddedFont>
  </p:embeddedFontLst>
  <p:custDataLst>
    <p:tags r:id="rId4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a:srgbClr val="53A176"/>
    <a:srgbClr val="4D5E84"/>
    <a:srgbClr val="FB7E19"/>
    <a:srgbClr val="ED1C22"/>
    <a:srgbClr val="0CA86D"/>
    <a:srgbClr val="445B89"/>
    <a:srgbClr val="F58123"/>
    <a:srgbClr val="59A17B"/>
    <a:srgbClr val="EB19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72445" autoAdjust="0"/>
  </p:normalViewPr>
  <p:slideViewPr>
    <p:cSldViewPr snapToGrid="0">
      <p:cViewPr varScale="1">
        <p:scale>
          <a:sx n="53" d="100"/>
          <a:sy n="53" d="100"/>
        </p:scale>
        <p:origin x="1602" y="66"/>
      </p:cViewPr>
      <p:guideLst/>
    </p:cSldViewPr>
  </p:slideViewPr>
  <p:notesTextViewPr>
    <p:cViewPr>
      <p:scale>
        <a:sx n="1" d="1"/>
        <a:sy n="1" d="1"/>
      </p:scale>
      <p:origin x="0" y="0"/>
    </p:cViewPr>
  </p:notesTextViewPr>
  <p:notesViewPr>
    <p:cSldViewPr snapToGrid="0">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gs" Target="tags/tag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12-09-2018</a:t>
            </a:fld>
            <a:endParaRPr lang="en-IN"/>
          </a:p>
        </p:txBody>
      </p:sp>
      <p:sp>
        <p:nvSpPr>
          <p:cNvPr id="4" name="Footer Placeholder 3">
            <a:extLst>
              <a:ext uri="{FF2B5EF4-FFF2-40B4-BE49-F238E27FC236}">
                <a16:creationId xmlns:a16="http://schemas.microsoft.com/office/drawing/2014/main"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mj-lt"/>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a:defRPr>
                <a:latin typeface="+mj-lt"/>
              </a:defRPr>
            </a:lvl1pPr>
          </a:lstStyle>
          <a:p>
            <a:pPr algn="r">
              <a:buSzPct val="25000"/>
            </a:pPr>
            <a:fld id="{00000000-1234-1234-1234-123412341234}" type="slidenum">
              <a:rPr lang="en-US" sz="1200" smtClean="0">
                <a:solidFill>
                  <a:schemeClr val="dk1"/>
                </a:solidFill>
                <a:ea typeface="Calibri"/>
                <a:cs typeface="Calibri"/>
                <a:sym typeface="Calibri"/>
              </a:rPr>
              <a:pPr algn="r">
                <a:buSzPct val="25000"/>
              </a:pPr>
              <a:t>‹#›</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US" sz="1200" b="1" dirty="0"/>
              <a:t>Notes to the Facilitator:</a:t>
            </a:r>
          </a:p>
          <a:p>
            <a:pPr marL="0" marR="0" lvl="0" indent="0" algn="l" rtl="0">
              <a:spcBef>
                <a:spcPts val="0"/>
              </a:spcBef>
              <a:spcAft>
                <a:spcPts val="0"/>
              </a:spcAft>
              <a:buNone/>
            </a:pPr>
            <a:r>
              <a:rPr lang="en-US" sz="1200" dirty="0"/>
              <a:t>Introduce the module and the module name.</a:t>
            </a:r>
          </a:p>
          <a:p>
            <a:pPr marL="0" marR="0" lvl="0" indent="0" algn="l" rtl="0">
              <a:spcBef>
                <a:spcPts val="0"/>
              </a:spcBef>
              <a:spcAft>
                <a:spcPts val="0"/>
              </a:spcAft>
              <a:buNone/>
            </a:pPr>
            <a:endParaRPr lang="en-US" sz="1200" dirty="0"/>
          </a:p>
          <a:p>
            <a:pPr marL="0" marR="0" lvl="0" indent="0" algn="l" rtl="0">
              <a:spcBef>
                <a:spcPts val="0"/>
              </a:spcBef>
              <a:spcAft>
                <a:spcPts val="0"/>
              </a:spcAft>
              <a:buNone/>
            </a:pPr>
            <a:r>
              <a:rPr lang="en-US" sz="1200" b="1" dirty="0"/>
              <a:t>Notes to the Participant:</a:t>
            </a:r>
          </a:p>
          <a:p>
            <a:pPr marL="0" marR="0" lvl="0" indent="0" algn="l" rtl="0">
              <a:spcBef>
                <a:spcPts val="0"/>
              </a:spcBef>
              <a:spcAft>
                <a:spcPts val="0"/>
              </a:spcAft>
              <a:buNone/>
            </a:pPr>
            <a:r>
              <a:rPr lang="en-US" sz="1200" dirty="0"/>
              <a:t>This module is the second module of the course and talks about NoSQL database approach.</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5042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IN" sz="1200" b="1" dirty="0"/>
              <a:t>Notes to the Facilitator:</a:t>
            </a:r>
          </a:p>
          <a:p>
            <a:pPr marL="0" lvl="0" indent="0">
              <a:spcBef>
                <a:spcPts val="0"/>
              </a:spcBef>
              <a:spcAft>
                <a:spcPts val="0"/>
              </a:spcAft>
              <a:buNone/>
            </a:pPr>
            <a:r>
              <a:rPr lang="en-IN" sz="1200" dirty="0"/>
              <a:t>Enumerate the different categories of databases:</a:t>
            </a:r>
          </a:p>
          <a:p>
            <a:pPr marL="457200" lvl="0" indent="-304800" rtl="0">
              <a:spcBef>
                <a:spcPts val="0"/>
              </a:spcBef>
              <a:spcAft>
                <a:spcPts val="0"/>
              </a:spcAft>
              <a:buSzPts val="1200"/>
              <a:buChar char="●"/>
            </a:pPr>
            <a:r>
              <a:rPr lang="en-IN" sz="1200" dirty="0"/>
              <a:t>Key value stores</a:t>
            </a:r>
          </a:p>
          <a:p>
            <a:pPr marL="457200" lvl="0" indent="-304800" rtl="0">
              <a:spcBef>
                <a:spcPts val="0"/>
              </a:spcBef>
              <a:spcAft>
                <a:spcPts val="0"/>
              </a:spcAft>
              <a:buSzPts val="1200"/>
              <a:buChar char="●"/>
            </a:pPr>
            <a:r>
              <a:rPr lang="en-IN" sz="1200" dirty="0"/>
              <a:t>Wide-column Stores/Columnar Databases</a:t>
            </a:r>
          </a:p>
          <a:p>
            <a:pPr marL="457200" lvl="0" indent="-304800" rtl="0">
              <a:spcBef>
                <a:spcPts val="0"/>
              </a:spcBef>
              <a:spcAft>
                <a:spcPts val="0"/>
              </a:spcAft>
              <a:buSzPts val="1200"/>
              <a:buChar char="●"/>
            </a:pPr>
            <a:r>
              <a:rPr lang="en-IN" sz="1200" dirty="0"/>
              <a:t>Document Databases</a:t>
            </a:r>
          </a:p>
          <a:p>
            <a:pPr marL="457200" lvl="0" indent="-304800" rtl="0">
              <a:spcBef>
                <a:spcPts val="0"/>
              </a:spcBef>
              <a:spcAft>
                <a:spcPts val="0"/>
              </a:spcAft>
              <a:buSzPts val="1200"/>
              <a:buChar char="●"/>
            </a:pPr>
            <a:r>
              <a:rPr lang="en-IN" sz="1200" dirty="0"/>
              <a:t>Graph Databases</a:t>
            </a:r>
          </a:p>
          <a:p>
            <a:pPr marL="0" lvl="0" indent="0" rtl="0">
              <a:spcBef>
                <a:spcPts val="0"/>
              </a:spcBef>
              <a:spcAft>
                <a:spcPts val="0"/>
              </a:spcAft>
              <a:buNone/>
            </a:pPr>
            <a:endParaRPr lang="en-IN" sz="1200" dirty="0"/>
          </a:p>
          <a:p>
            <a:pPr marL="0" lvl="0" indent="0" rtl="0">
              <a:spcBef>
                <a:spcPts val="0"/>
              </a:spcBef>
              <a:spcAft>
                <a:spcPts val="0"/>
              </a:spcAft>
              <a:buNone/>
            </a:pPr>
            <a:r>
              <a:rPr lang="en-IN" sz="1200" b="1" dirty="0">
                <a:solidFill>
                  <a:schemeClr val="dk1"/>
                </a:solidFill>
              </a:rPr>
              <a:t>Notes to the Participant:</a:t>
            </a:r>
          </a:p>
          <a:p>
            <a:pPr marL="0" lvl="0" indent="0" rtl="0">
              <a:spcBef>
                <a:spcPts val="0"/>
              </a:spcBef>
              <a:spcAft>
                <a:spcPts val="0"/>
              </a:spcAft>
              <a:buNone/>
            </a:pPr>
            <a:r>
              <a:rPr lang="en-IN" sz="1200" dirty="0">
                <a:solidFill>
                  <a:schemeClr val="dk1"/>
                </a:solidFill>
              </a:rPr>
              <a:t>There are different categories of databases. These are:</a:t>
            </a:r>
          </a:p>
          <a:p>
            <a:pPr marL="457200" lvl="0" indent="-304800" rtl="0">
              <a:spcBef>
                <a:spcPts val="0"/>
              </a:spcBef>
              <a:spcAft>
                <a:spcPts val="0"/>
              </a:spcAft>
              <a:buClr>
                <a:schemeClr val="dk1"/>
              </a:buClr>
              <a:buSzPts val="1200"/>
              <a:buChar char="●"/>
            </a:pPr>
            <a:r>
              <a:rPr lang="en-IN" sz="1200" dirty="0">
                <a:solidFill>
                  <a:schemeClr val="dk1"/>
                </a:solidFill>
              </a:rPr>
              <a:t>Key value stores</a:t>
            </a:r>
          </a:p>
          <a:p>
            <a:pPr marL="457200" lvl="0" indent="-304800" rtl="0">
              <a:spcBef>
                <a:spcPts val="0"/>
              </a:spcBef>
              <a:spcAft>
                <a:spcPts val="0"/>
              </a:spcAft>
              <a:buClr>
                <a:schemeClr val="dk1"/>
              </a:buClr>
              <a:buSzPts val="1200"/>
              <a:buChar char="●"/>
            </a:pPr>
            <a:r>
              <a:rPr lang="en-IN" sz="1200" dirty="0">
                <a:solidFill>
                  <a:schemeClr val="dk1"/>
                </a:solidFill>
              </a:rPr>
              <a:t>Wide-column Stores/Columnar Databases</a:t>
            </a:r>
          </a:p>
          <a:p>
            <a:pPr marL="457200" lvl="0" indent="-304800" rtl="0">
              <a:spcBef>
                <a:spcPts val="0"/>
              </a:spcBef>
              <a:spcAft>
                <a:spcPts val="0"/>
              </a:spcAft>
              <a:buClr>
                <a:schemeClr val="dk1"/>
              </a:buClr>
              <a:buSzPts val="1200"/>
              <a:buChar char="●"/>
            </a:pPr>
            <a:r>
              <a:rPr lang="en-IN" sz="1200" dirty="0">
                <a:solidFill>
                  <a:schemeClr val="dk1"/>
                </a:solidFill>
              </a:rPr>
              <a:t>Document Databases</a:t>
            </a:r>
          </a:p>
          <a:p>
            <a:pPr marL="457200" lvl="0" indent="-304800" rtl="0">
              <a:spcBef>
                <a:spcPts val="0"/>
              </a:spcBef>
              <a:spcAft>
                <a:spcPts val="0"/>
              </a:spcAft>
              <a:buClr>
                <a:schemeClr val="dk1"/>
              </a:buClr>
              <a:buSzPts val="1200"/>
              <a:buChar char="●"/>
            </a:pPr>
            <a:r>
              <a:rPr lang="en-IN" sz="1200" dirty="0">
                <a:solidFill>
                  <a:schemeClr val="dk1"/>
                </a:solidFill>
              </a:rPr>
              <a:t>Graph Databases</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ea typeface="Calibri"/>
                <a:cs typeface="Calibri"/>
                <a:sym typeface="Calibri"/>
              </a:rPr>
              <a:pPr algn="r">
                <a:buSzPct val="25000"/>
              </a:pPr>
              <a:t>10</a:t>
            </a:fld>
            <a:endParaRPr lang="en-US" sz="1200">
              <a:solidFill>
                <a:schemeClr val="dk1"/>
              </a:solidFill>
              <a:ea typeface="Calibri"/>
              <a:cs typeface="Calibri"/>
              <a:sym typeface="Calibri"/>
            </a:endParaRPr>
          </a:p>
        </p:txBody>
      </p:sp>
    </p:spTree>
    <p:extLst>
      <p:ext uri="{BB962C8B-B14F-4D97-AF65-F5344CB8AC3E}">
        <p14:creationId xmlns:p14="http://schemas.microsoft.com/office/powerpoint/2010/main" val="15041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 </a:t>
            </a:r>
            <a:endParaRPr lang="en-US" sz="1200" dirty="0"/>
          </a:p>
          <a:p>
            <a:pPr marL="0" lvl="0" indent="0">
              <a:spcBef>
                <a:spcPts val="0"/>
              </a:spcBef>
              <a:spcAft>
                <a:spcPts val="0"/>
              </a:spcAft>
              <a:buNone/>
            </a:pPr>
            <a:r>
              <a:rPr lang="en-US" sz="1200" dirty="0"/>
              <a:t>Tell the learners that Key-value store is </a:t>
            </a:r>
            <a:r>
              <a:rPr lang="en-US" sz="1200" dirty="0">
                <a:solidFill>
                  <a:schemeClr val="dk1"/>
                </a:solidFill>
              </a:rPr>
              <a:t>the simplest and most flexible form of NoSQL database.</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None/>
            </a:pPr>
            <a:r>
              <a:rPr lang="en-US" sz="1200" dirty="0">
                <a:solidFill>
                  <a:schemeClr val="dk1"/>
                </a:solidFill>
              </a:rPr>
              <a:t>Explain the features, use cases, and examples of Key- value stores as listed on the slide. </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None/>
            </a:pPr>
            <a:r>
              <a:rPr lang="en-US" sz="1200" b="1" dirty="0">
                <a:solidFill>
                  <a:schemeClr val="dk1"/>
                </a:solidFill>
              </a:rPr>
              <a:t>Notes to the Participant:</a:t>
            </a:r>
          </a:p>
          <a:p>
            <a:pPr marL="0" lvl="0" indent="0">
              <a:spcBef>
                <a:spcPts val="0"/>
              </a:spcBef>
              <a:spcAft>
                <a:spcPts val="0"/>
              </a:spcAft>
              <a:buNone/>
            </a:pPr>
            <a:r>
              <a:rPr lang="en-US" sz="1200" dirty="0">
                <a:solidFill>
                  <a:schemeClr val="dk1"/>
                </a:solidFill>
              </a:rPr>
              <a:t>Here is a list of features of Key Value Stores:</a:t>
            </a:r>
          </a:p>
          <a:p>
            <a:pPr marL="457200" lvl="0" indent="-304800">
              <a:spcBef>
                <a:spcPts val="0"/>
              </a:spcBef>
              <a:spcAft>
                <a:spcPts val="0"/>
              </a:spcAft>
              <a:buClr>
                <a:schemeClr val="dk1"/>
              </a:buClr>
              <a:buSzPts val="1200"/>
              <a:buChar char="●"/>
            </a:pPr>
            <a:r>
              <a:rPr lang="en-US" sz="1200" dirty="0">
                <a:solidFill>
                  <a:schemeClr val="dk1"/>
                </a:solidFill>
              </a:rPr>
              <a:t>Similar to relational databases, but there is no schema and the value of the data is opaque.</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Values are identified using a key, values can be numbers, strings, counters, JSON, XML, HTML, binaries, images, short videos, and more.</a:t>
            </a:r>
          </a:p>
          <a:p>
            <a:pPr marL="457200" lvl="0" indent="-304800" rtl="0">
              <a:spcBef>
                <a:spcPts val="0"/>
              </a:spcBef>
              <a:spcAft>
                <a:spcPts val="0"/>
              </a:spcAft>
              <a:buClr>
                <a:schemeClr val="dk1"/>
              </a:buClr>
              <a:buSzPts val="1200"/>
              <a:buChar char="●"/>
            </a:pPr>
            <a:r>
              <a:rPr lang="en-US" sz="1200" dirty="0">
                <a:solidFill>
                  <a:schemeClr val="dk1"/>
                </a:solidFill>
              </a:rPr>
              <a:t>The Application has complete control over the data.</a:t>
            </a:r>
          </a:p>
          <a:p>
            <a:pPr marL="0" lvl="0" indent="0" rtl="0">
              <a:spcBef>
                <a:spcPts val="0"/>
              </a:spcBef>
              <a:spcAft>
                <a:spcPts val="0"/>
              </a:spcAft>
              <a:buNone/>
            </a:pPr>
            <a:r>
              <a:rPr lang="en-US" sz="1200" dirty="0">
                <a:solidFill>
                  <a:schemeClr val="dk1"/>
                </a:solidFill>
              </a:rPr>
              <a:t>Let us look at some Use Cases.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For storing the user session data.</a:t>
            </a:r>
            <a:endParaRPr lang="en-US" dirty="0">
              <a:solidFill>
                <a:schemeClr val="dk1"/>
              </a:solidFill>
            </a:endParaRP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Maintaining schema-less user profiles.</a:t>
            </a:r>
            <a:endParaRPr lang="en-US" dirty="0">
              <a:solidFill>
                <a:schemeClr val="dk1"/>
              </a:solidFill>
            </a:endParaRP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Storing the user preferences.</a:t>
            </a:r>
            <a:endParaRPr lang="en-US" dirty="0">
              <a:solidFill>
                <a:schemeClr val="dk1"/>
              </a:solidFill>
            </a:endParaRP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Storing the shopping cart data.</a:t>
            </a:r>
          </a:p>
          <a:p>
            <a:pPr marL="0" lvl="0" indent="0" rtl="0">
              <a:lnSpc>
                <a:spcPct val="90000"/>
              </a:lnSpc>
              <a:spcBef>
                <a:spcPts val="420"/>
              </a:spcBef>
              <a:spcAft>
                <a:spcPts val="0"/>
              </a:spcAft>
              <a:buNone/>
            </a:pPr>
            <a:r>
              <a:rPr lang="en-US" sz="1200" dirty="0">
                <a:solidFill>
                  <a:schemeClr val="dk1"/>
                </a:solidFill>
              </a:rPr>
              <a:t>Examples are: </a:t>
            </a:r>
            <a:r>
              <a:rPr lang="en-US" sz="1200" dirty="0" err="1">
                <a:solidFill>
                  <a:schemeClr val="dk1"/>
                </a:solidFill>
              </a:rPr>
              <a:t>Redis</a:t>
            </a:r>
            <a:r>
              <a:rPr lang="en-US" sz="1200" dirty="0">
                <a:solidFill>
                  <a:schemeClr val="dk1"/>
                </a:solidFill>
              </a:rPr>
              <a:t>, </a:t>
            </a:r>
            <a:r>
              <a:rPr lang="en-US" sz="1200" dirty="0" err="1">
                <a:solidFill>
                  <a:schemeClr val="dk1"/>
                </a:solidFill>
              </a:rPr>
              <a:t>MemcacheD</a:t>
            </a:r>
            <a:r>
              <a:rPr lang="en-US" sz="1200" dirty="0">
                <a:solidFill>
                  <a:schemeClr val="dk1"/>
                </a:solidFill>
              </a:rPr>
              <a:t> and </a:t>
            </a:r>
            <a:r>
              <a:rPr lang="en-US" sz="1200" dirty="0" err="1">
                <a:solidFill>
                  <a:schemeClr val="dk1"/>
                </a:solidFill>
              </a:rPr>
              <a:t>Riak</a:t>
            </a:r>
            <a:endParaRPr lang="en-US" sz="1200" dirty="0">
              <a:solidFill>
                <a:schemeClr val="dk1"/>
              </a:solidFill>
            </a:endParaRPr>
          </a:p>
          <a:p>
            <a:pPr marL="0" lvl="0" indent="0">
              <a:spcBef>
                <a:spcPts val="0"/>
              </a:spcBef>
              <a:spcAft>
                <a:spcPts val="0"/>
              </a:spcAft>
              <a:buNone/>
            </a:pPr>
            <a:endParaRPr lang="en-US" sz="1200"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832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sz="1200" b="1" dirty="0">
                <a:solidFill>
                  <a:schemeClr val="dk1"/>
                </a:solidFill>
              </a:rPr>
              <a:t>Notes to the Facilitator: </a:t>
            </a: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dirty="0">
                <a:solidFill>
                  <a:schemeClr val="dk1"/>
                </a:solidFill>
              </a:rPr>
              <a:t>Tell the learners that Columns in column families are created at runtime or while defining the schema. Column families are groups of similar data usually accessed together.</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dirty="0">
                <a:solidFill>
                  <a:schemeClr val="dk1"/>
                </a:solidFill>
              </a:rPr>
              <a:t>Explain the features, use cases, and examples of Columnar databases as listed on the slide. </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b="1" dirty="0">
                <a:solidFill>
                  <a:schemeClr val="dk1"/>
                </a:solidFill>
              </a:rPr>
              <a:t>Notes to the Participant:</a:t>
            </a:r>
          </a:p>
          <a:p>
            <a:pPr marL="0" lvl="0" indent="0">
              <a:spcBef>
                <a:spcPts val="0"/>
              </a:spcBef>
              <a:spcAft>
                <a:spcPts val="0"/>
              </a:spcAft>
              <a:buClr>
                <a:schemeClr val="dk1"/>
              </a:buClr>
              <a:buSzPts val="1100"/>
              <a:buFont typeface="Arial"/>
              <a:buNone/>
            </a:pPr>
            <a:r>
              <a:rPr lang="en-US" sz="1200" dirty="0">
                <a:solidFill>
                  <a:schemeClr val="dk1"/>
                </a:solidFill>
              </a:rPr>
              <a:t>Here is a list of features of Wide-column Stores: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Data stored in cells are logically  grouped as data columns, and columns in turn to column families.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Column families may contain virtually an unlimited number of columns. </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Column family is similar to a container of rows in an RDBMS table, the key identifies the row and the row consists of multiple columns. </a:t>
            </a:r>
          </a:p>
          <a:p>
            <a:pPr marL="0" lvl="0" indent="0">
              <a:spcBef>
                <a:spcPts val="0"/>
              </a:spcBef>
              <a:spcAft>
                <a:spcPts val="0"/>
              </a:spcAft>
              <a:buClr>
                <a:schemeClr val="dk1"/>
              </a:buClr>
              <a:buSzPts val="1100"/>
              <a:buFont typeface="Arial"/>
              <a:buNone/>
            </a:pPr>
            <a:r>
              <a:rPr lang="en-US" sz="1200" dirty="0">
                <a:solidFill>
                  <a:schemeClr val="dk1"/>
                </a:solidFill>
              </a:rPr>
              <a:t>Let us look at some Use Cases.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Content management systems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Blogging platforms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Systems that maintain counters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Services that have expiring usage</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Systems that require heavy write requests (like log aggregators)</a:t>
            </a:r>
          </a:p>
          <a:p>
            <a:pPr marL="0" lvl="0" indent="0" rtl="0">
              <a:lnSpc>
                <a:spcPct val="90000"/>
              </a:lnSpc>
              <a:spcBef>
                <a:spcPts val="420"/>
              </a:spcBef>
              <a:spcAft>
                <a:spcPts val="0"/>
              </a:spcAft>
              <a:buClr>
                <a:schemeClr val="dk1"/>
              </a:buClr>
              <a:buSzPts val="1100"/>
              <a:buFont typeface="Arial"/>
              <a:buNone/>
            </a:pPr>
            <a:r>
              <a:rPr lang="en-US" sz="1200" dirty="0">
                <a:solidFill>
                  <a:schemeClr val="dk1"/>
                </a:solidFill>
              </a:rPr>
              <a:t>Examples are: Cassandra, Apache Hadoop </a:t>
            </a:r>
            <a:r>
              <a:rPr lang="en-US" sz="1200" dirty="0" err="1">
                <a:solidFill>
                  <a:schemeClr val="dk1"/>
                </a:solidFill>
              </a:rPr>
              <a:t>Hbase</a:t>
            </a:r>
            <a:endParaRPr lang="en-US" sz="1200" b="1"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716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sz="1200" b="1" dirty="0">
                <a:solidFill>
                  <a:schemeClr val="dk1"/>
                </a:solidFill>
              </a:rPr>
              <a:t>Notes to the Facilitator: </a:t>
            </a:r>
            <a:endParaRPr lang="en-US" sz="1200" dirty="0">
              <a:solidFill>
                <a:schemeClr val="dk1"/>
              </a:solidFill>
            </a:endParaRPr>
          </a:p>
          <a:p>
            <a:pPr marL="0" lvl="0" indent="0">
              <a:spcBef>
                <a:spcPts val="0"/>
              </a:spcBef>
              <a:spcAft>
                <a:spcPts val="0"/>
              </a:spcAft>
              <a:buNone/>
            </a:pPr>
            <a:r>
              <a:rPr lang="en-US" sz="1200" dirty="0">
                <a:solidFill>
                  <a:schemeClr val="dk1"/>
                </a:solidFill>
              </a:rPr>
              <a:t>Tell the learners that a document in the document database may be a word or PDF, but commonly is a block of JSON or XML, that contains a description of the data type and the value for that description</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dirty="0">
                <a:solidFill>
                  <a:schemeClr val="dk1"/>
                </a:solidFill>
              </a:rPr>
              <a:t>Explain the features, use cases, and examples of </a:t>
            </a:r>
            <a:r>
              <a:rPr lang="en-US" sz="1200" dirty="0"/>
              <a:t>Document-oriented Databases</a:t>
            </a:r>
            <a:r>
              <a:rPr lang="en-US" sz="1200" dirty="0">
                <a:solidFill>
                  <a:schemeClr val="dk1"/>
                </a:solidFill>
              </a:rPr>
              <a:t> as listed on the slide. </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b="1" dirty="0">
                <a:solidFill>
                  <a:schemeClr val="dk1"/>
                </a:solidFill>
              </a:rPr>
              <a:t>Notes to the Participant:</a:t>
            </a:r>
          </a:p>
          <a:p>
            <a:pPr marL="0" lvl="0" indent="0">
              <a:spcBef>
                <a:spcPts val="0"/>
              </a:spcBef>
              <a:spcAft>
                <a:spcPts val="0"/>
              </a:spcAft>
              <a:buClr>
                <a:schemeClr val="dk1"/>
              </a:buClr>
              <a:buSzPts val="1100"/>
              <a:buFont typeface="Arial"/>
              <a:buNone/>
            </a:pPr>
            <a:r>
              <a:rPr lang="en-US" sz="1200" dirty="0">
                <a:solidFill>
                  <a:schemeClr val="dk1"/>
                </a:solidFill>
              </a:rPr>
              <a:t>Here is a list of features of Wide-column Stores: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Used for storing, retrieving, and managing semi-structured data</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Uses documents as the structure for storage and queries.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Data can be added by adding objects to the database.</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Documents are  grouped into “collections,” similar to a table in RDBMS.</a:t>
            </a:r>
          </a:p>
          <a:p>
            <a:pPr marL="0" lvl="0" indent="0">
              <a:spcBef>
                <a:spcPts val="0"/>
              </a:spcBef>
              <a:spcAft>
                <a:spcPts val="0"/>
              </a:spcAft>
              <a:buClr>
                <a:schemeClr val="dk1"/>
              </a:buClr>
              <a:buSzPts val="1100"/>
              <a:buFont typeface="Arial"/>
              <a:buNone/>
            </a:pPr>
            <a:r>
              <a:rPr lang="en-US" sz="1200" dirty="0">
                <a:solidFill>
                  <a:schemeClr val="dk1"/>
                </a:solidFill>
              </a:rPr>
              <a:t>Let us look at some Use Cases.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E-commerce platforms</a:t>
            </a:r>
            <a:endParaRPr lang="en-US" dirty="0">
              <a:solidFill>
                <a:schemeClr val="dk1"/>
              </a:solidFill>
            </a:endParaRP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Content management systems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Analytics platforms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Blogging platforms</a:t>
            </a:r>
          </a:p>
          <a:p>
            <a:pPr marL="0" lvl="0" indent="0" rtl="0">
              <a:lnSpc>
                <a:spcPct val="90000"/>
              </a:lnSpc>
              <a:spcBef>
                <a:spcPts val="420"/>
              </a:spcBef>
              <a:spcAft>
                <a:spcPts val="0"/>
              </a:spcAft>
              <a:buClr>
                <a:schemeClr val="dk1"/>
              </a:buClr>
              <a:buSzPts val="1100"/>
              <a:buFont typeface="Arial"/>
              <a:buNone/>
            </a:pPr>
            <a:r>
              <a:rPr lang="en-US" sz="1200" dirty="0">
                <a:solidFill>
                  <a:schemeClr val="dk1"/>
                </a:solidFill>
              </a:rPr>
              <a:t>Examples are: MongoDB, Apache CouchDB and Elasticsearch</a:t>
            </a:r>
            <a:endParaRPr lang="en-US" sz="1200" b="1"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627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sz="1200" b="1" dirty="0">
                <a:solidFill>
                  <a:schemeClr val="dk1"/>
                </a:solidFill>
              </a:rPr>
              <a:t>Notes to the Facilitator: </a:t>
            </a:r>
            <a:endParaRPr lang="en-US" sz="1200" dirty="0">
              <a:solidFill>
                <a:schemeClr val="dk1"/>
              </a:solidFill>
            </a:endParaRPr>
          </a:p>
          <a:p>
            <a:pPr marL="0" lvl="0" indent="0">
              <a:spcBef>
                <a:spcPts val="0"/>
              </a:spcBef>
              <a:spcAft>
                <a:spcPts val="0"/>
              </a:spcAft>
              <a:buNone/>
            </a:pPr>
            <a:r>
              <a:rPr lang="en-US" sz="1200" dirty="0">
                <a:solidFill>
                  <a:schemeClr val="dk1"/>
                </a:solidFill>
              </a:rPr>
              <a:t>Tell the learners that a graph-based database is used to represent the relationships between data. These databases use the graph-data model, and they clearly depict the links and relationships between relevant data.</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Clr>
                <a:schemeClr val="dk1"/>
              </a:buClr>
              <a:buSzPts val="1100"/>
              <a:buFont typeface="Arial"/>
              <a:buNone/>
            </a:pPr>
            <a:r>
              <a:rPr lang="en-US" sz="1200" dirty="0">
                <a:solidFill>
                  <a:schemeClr val="dk1"/>
                </a:solidFill>
              </a:rPr>
              <a:t>Explain the features, use cases, and examples of Graph-based Databases as listed on the slide. </a:t>
            </a:r>
          </a:p>
          <a:p>
            <a:pPr marL="0" lvl="0" indent="0">
              <a:spcBef>
                <a:spcPts val="0"/>
              </a:spcBef>
              <a:spcAft>
                <a:spcPts val="0"/>
              </a:spcAft>
              <a:buClr>
                <a:schemeClr val="dk1"/>
              </a:buClr>
              <a:buSzPts val="1100"/>
              <a:buFont typeface="Arial"/>
              <a:buNone/>
            </a:pPr>
            <a:endParaRPr lang="en-US" sz="1200" dirty="0">
              <a:solidFill>
                <a:schemeClr val="dk1"/>
              </a:solidFill>
            </a:endParaRPr>
          </a:p>
          <a:p>
            <a:pPr marL="0" lvl="0" indent="0">
              <a:spcBef>
                <a:spcPts val="0"/>
              </a:spcBef>
              <a:spcAft>
                <a:spcPts val="0"/>
              </a:spcAft>
              <a:buNone/>
            </a:pPr>
            <a:r>
              <a:rPr lang="en-US" sz="1200" b="1" dirty="0">
                <a:solidFill>
                  <a:schemeClr val="dk1"/>
                </a:solidFill>
              </a:rPr>
              <a:t>Notes to the Participant:</a:t>
            </a:r>
          </a:p>
          <a:p>
            <a:pPr marL="0" lvl="0" indent="0">
              <a:spcBef>
                <a:spcPts val="0"/>
              </a:spcBef>
              <a:spcAft>
                <a:spcPts val="0"/>
              </a:spcAft>
              <a:buNone/>
            </a:pPr>
            <a:r>
              <a:rPr lang="en-US" sz="1200" dirty="0">
                <a:solidFill>
                  <a:schemeClr val="dk1"/>
                </a:solidFill>
              </a:rPr>
              <a:t>Here is a list of features of Graph-based Databases: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Built upon Entity - Attribute - Value model.</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Useful in describing relationships between data.</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Entities also called nodes, store data and each node have the properties.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Relationships describe a relationship between nodes, and a property is a node on the opposite end of the relationship.</a:t>
            </a:r>
          </a:p>
          <a:p>
            <a:pPr marL="0" lvl="0" indent="0">
              <a:spcBef>
                <a:spcPts val="0"/>
              </a:spcBef>
              <a:spcAft>
                <a:spcPts val="0"/>
              </a:spcAft>
              <a:buNone/>
            </a:pPr>
            <a:r>
              <a:rPr lang="en-US" sz="1200" dirty="0">
                <a:solidFill>
                  <a:schemeClr val="dk1"/>
                </a:solidFill>
              </a:rPr>
              <a:t>Let us look at some Use Cases.</a:t>
            </a:r>
          </a:p>
          <a:p>
            <a:pPr marL="457200" lvl="0" indent="-304800" rtl="0">
              <a:lnSpc>
                <a:spcPct val="90000"/>
              </a:lnSpc>
              <a:spcBef>
                <a:spcPts val="0"/>
              </a:spcBef>
              <a:spcAft>
                <a:spcPts val="0"/>
              </a:spcAft>
              <a:buClr>
                <a:schemeClr val="dk1"/>
              </a:buClr>
              <a:buSzPts val="1200"/>
              <a:buChar char="●"/>
            </a:pPr>
            <a:r>
              <a:rPr lang="en-US" sz="1200" dirty="0">
                <a:solidFill>
                  <a:schemeClr val="dk1"/>
                </a:solidFill>
              </a:rPr>
              <a:t>Fraud detection</a:t>
            </a:r>
            <a:endParaRPr lang="en-US" dirty="0">
              <a:solidFill>
                <a:schemeClr val="dk1"/>
              </a:solidFill>
            </a:endParaRP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Graph- based search</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Network and IT operations</a:t>
            </a:r>
          </a:p>
          <a:p>
            <a:pPr marL="457200" lvl="0" indent="-304800" rtl="0">
              <a:lnSpc>
                <a:spcPct val="90000"/>
              </a:lnSpc>
              <a:spcBef>
                <a:spcPts val="420"/>
              </a:spcBef>
              <a:spcAft>
                <a:spcPts val="0"/>
              </a:spcAft>
              <a:buClr>
                <a:schemeClr val="dk1"/>
              </a:buClr>
              <a:buSzPts val="1200"/>
              <a:buChar char="●"/>
            </a:pPr>
            <a:r>
              <a:rPr lang="en-US" sz="1200" dirty="0">
                <a:solidFill>
                  <a:schemeClr val="dk1"/>
                </a:solidFill>
              </a:rPr>
              <a:t>Social networks, </a:t>
            </a:r>
            <a:r>
              <a:rPr lang="en-US" sz="1200" dirty="0" err="1">
                <a:solidFill>
                  <a:schemeClr val="dk1"/>
                </a:solidFill>
              </a:rPr>
              <a:t>etc</a:t>
            </a:r>
            <a:endParaRPr lang="en-US" sz="1200" dirty="0">
              <a:solidFill>
                <a:schemeClr val="dk1"/>
              </a:solidFill>
            </a:endParaRPr>
          </a:p>
          <a:p>
            <a:pPr marL="0" lvl="0" indent="0" rtl="0">
              <a:lnSpc>
                <a:spcPct val="90000"/>
              </a:lnSpc>
              <a:spcBef>
                <a:spcPts val="420"/>
              </a:spcBef>
              <a:spcAft>
                <a:spcPts val="0"/>
              </a:spcAft>
              <a:buClr>
                <a:schemeClr val="dk1"/>
              </a:buClr>
              <a:buSzPts val="1100"/>
              <a:buFont typeface="Arial"/>
              <a:buNone/>
            </a:pPr>
            <a:r>
              <a:rPr lang="en-US" sz="1200" dirty="0">
                <a:solidFill>
                  <a:schemeClr val="dk1"/>
                </a:solidFill>
              </a:rPr>
              <a:t>Examples are: Neo4j, </a:t>
            </a:r>
            <a:r>
              <a:rPr lang="en-US" sz="1200" dirty="0" err="1">
                <a:solidFill>
                  <a:schemeClr val="dk1"/>
                </a:solidFill>
              </a:rPr>
              <a:t>ArangoDB</a:t>
            </a:r>
            <a:r>
              <a:rPr lang="en-US" sz="1200" dirty="0">
                <a:solidFill>
                  <a:schemeClr val="dk1"/>
                </a:solidFill>
              </a:rPr>
              <a:t> and Apache </a:t>
            </a:r>
            <a:r>
              <a:rPr lang="en-US" sz="1200" dirty="0" err="1">
                <a:solidFill>
                  <a:schemeClr val="dk1"/>
                </a:solidFill>
              </a:rPr>
              <a:t>Giraph</a:t>
            </a:r>
            <a:r>
              <a:rPr lang="en-US" sz="1200" dirty="0">
                <a:solidFill>
                  <a:schemeClr val="dk1"/>
                </a:solidFill>
              </a:rPr>
              <a:t>.</a:t>
            </a:r>
            <a:endParaRPr lang="en-US" sz="1200" b="1"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960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a:t>
            </a:r>
          </a:p>
          <a:p>
            <a:pPr marL="0" lvl="0" indent="0">
              <a:spcBef>
                <a:spcPts val="0"/>
              </a:spcBef>
              <a:spcAft>
                <a:spcPts val="0"/>
              </a:spcAft>
              <a:buNone/>
            </a:pPr>
            <a:r>
              <a:rPr lang="en-US" sz="1200" dirty="0"/>
              <a:t>Let us go over a quick summary of what we have learnt in this module.</a:t>
            </a:r>
          </a:p>
          <a:p>
            <a:pPr marL="0" lvl="0" indent="0">
              <a:spcBef>
                <a:spcPts val="0"/>
              </a:spcBef>
              <a:spcAft>
                <a:spcPts val="0"/>
              </a:spcAft>
              <a:buNone/>
            </a:pPr>
            <a:endParaRPr lang="en-US" sz="1200" dirty="0"/>
          </a:p>
          <a:p>
            <a:pPr marL="0" lvl="0" indent="0">
              <a:spcBef>
                <a:spcPts val="0"/>
              </a:spcBef>
              <a:spcAft>
                <a:spcPts val="0"/>
              </a:spcAft>
              <a:buNone/>
            </a:pPr>
            <a:r>
              <a:rPr lang="en-US" sz="1200" b="1" dirty="0"/>
              <a:t>Notes to the Participant:</a:t>
            </a:r>
          </a:p>
          <a:p>
            <a:pPr marL="0" lvl="0" indent="0">
              <a:spcBef>
                <a:spcPts val="0"/>
              </a:spcBef>
              <a:spcAft>
                <a:spcPts val="0"/>
              </a:spcAft>
              <a:buNone/>
            </a:pPr>
            <a:r>
              <a:rPr lang="en-US" sz="1200" dirty="0"/>
              <a:t>Here are some summary points of what we have covered in this module:</a:t>
            </a:r>
          </a:p>
          <a:p>
            <a:pPr marL="457200" lvl="0" indent="-304800" rtl="0">
              <a:spcBef>
                <a:spcPts val="0"/>
              </a:spcBef>
              <a:spcAft>
                <a:spcPts val="0"/>
              </a:spcAft>
              <a:buSzPts val="1200"/>
              <a:buChar char="●"/>
            </a:pPr>
            <a:r>
              <a:rPr lang="en-US" sz="1200" dirty="0"/>
              <a:t>NoSQL is a non-relational, distributed, open-source and horizontally scalable database.</a:t>
            </a:r>
          </a:p>
          <a:p>
            <a:pPr marL="457200" lvl="0" indent="-304800" rtl="0">
              <a:spcBef>
                <a:spcPts val="0"/>
              </a:spcBef>
              <a:spcAft>
                <a:spcPts val="0"/>
              </a:spcAft>
              <a:buSzPts val="1200"/>
              <a:buChar char="●"/>
            </a:pPr>
            <a:r>
              <a:rPr lang="en-US" sz="1200" dirty="0"/>
              <a:t>Useful in storing unstructured data that rapidly grows and changes over time.</a:t>
            </a:r>
          </a:p>
          <a:p>
            <a:pPr marL="457200" lvl="0" indent="-304800" rtl="0">
              <a:spcBef>
                <a:spcPts val="0"/>
              </a:spcBef>
              <a:spcAft>
                <a:spcPts val="0"/>
              </a:spcAft>
              <a:buSzPts val="1200"/>
              <a:buChar char="●"/>
            </a:pPr>
            <a:r>
              <a:rPr lang="en-US" sz="1200" dirty="0"/>
              <a:t>There are four major NoSQL database categories: Key-value stores, Wide-column stores, Document databases and Graph-based databases.  </a:t>
            </a:r>
          </a:p>
          <a:p>
            <a:pPr marL="457200" lvl="0" indent="-304800" rtl="0">
              <a:spcBef>
                <a:spcPts val="0"/>
              </a:spcBef>
              <a:spcAft>
                <a:spcPts val="0"/>
              </a:spcAft>
              <a:buSzPts val="1200"/>
              <a:buChar char="●"/>
            </a:pPr>
            <a:r>
              <a:rPr lang="en-US" sz="1200" dirty="0"/>
              <a:t>Key-value databases use the simple key-value method to store data.  </a:t>
            </a:r>
          </a:p>
          <a:p>
            <a:pPr marL="457200" lvl="0" indent="-304800" rtl="0">
              <a:spcBef>
                <a:spcPts val="0"/>
              </a:spcBef>
              <a:spcAft>
                <a:spcPts val="0"/>
              </a:spcAft>
              <a:buSzPts val="1200"/>
              <a:buChar char="●"/>
            </a:pPr>
            <a:r>
              <a:rPr lang="en-US" sz="1200" dirty="0"/>
              <a:t>Document databases use Document-oriented model. Similar to key-value store, but contain semi-structured data. Single document stores each record and its associated data.</a:t>
            </a:r>
          </a:p>
          <a:p>
            <a:pPr marL="457200" lvl="0" indent="-304800" rtl="0">
              <a:spcBef>
                <a:spcPts val="0"/>
              </a:spcBef>
              <a:spcAft>
                <a:spcPts val="0"/>
              </a:spcAft>
              <a:buSzPts val="1200"/>
              <a:buChar char="●"/>
            </a:pPr>
            <a:r>
              <a:rPr lang="en-US" sz="1200" dirty="0"/>
              <a:t>Wide-column stores use column-oriented model, similar to relational databases. Stores massive amount of data.</a:t>
            </a:r>
          </a:p>
          <a:p>
            <a:pPr marL="457200" lvl="0" indent="-304800" rtl="0">
              <a:spcBef>
                <a:spcPts val="0"/>
              </a:spcBef>
              <a:spcAft>
                <a:spcPts val="0"/>
              </a:spcAft>
              <a:buSzPts val="1200"/>
              <a:buChar char="●"/>
            </a:pPr>
            <a:r>
              <a:rPr lang="en-US" sz="1200" dirty="0"/>
              <a:t>Graph databases use graphical model, used to store data that contains a lot of interconnected relationships.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42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112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US" sz="1200" b="1" dirty="0"/>
              <a:t>Notes to the Facilitator: </a:t>
            </a:r>
          </a:p>
          <a:p>
            <a:pPr marL="0" marR="0" lvl="0" indent="0" algn="l" rtl="0">
              <a:spcBef>
                <a:spcPts val="0"/>
              </a:spcBef>
              <a:spcAft>
                <a:spcPts val="0"/>
              </a:spcAft>
              <a:buNone/>
            </a:pPr>
            <a:r>
              <a:rPr lang="en-US" sz="1200" dirty="0" err="1"/>
              <a:t>Emphasise</a:t>
            </a:r>
            <a:r>
              <a:rPr lang="en-US" sz="1200" dirty="0"/>
              <a:t> the learning objectives.</a:t>
            </a:r>
          </a:p>
          <a:p>
            <a:pPr marL="0" marR="0" lvl="0" indent="0" algn="l" rtl="0">
              <a:spcBef>
                <a:spcPts val="0"/>
              </a:spcBef>
              <a:spcAft>
                <a:spcPts val="0"/>
              </a:spcAft>
              <a:buNone/>
            </a:pPr>
            <a:endParaRPr lang="en-US" sz="1200" dirty="0"/>
          </a:p>
          <a:p>
            <a:pPr marL="0" lvl="0" indent="0" rtl="0">
              <a:spcBef>
                <a:spcPts val="0"/>
              </a:spcBef>
              <a:spcAft>
                <a:spcPts val="0"/>
              </a:spcAft>
              <a:buClr>
                <a:schemeClr val="dk1"/>
              </a:buClr>
              <a:buFont typeface="Arial"/>
              <a:buNone/>
            </a:pPr>
            <a:r>
              <a:rPr lang="en-US" sz="1200" b="1" dirty="0"/>
              <a:t>Notes to the Participant: </a:t>
            </a:r>
            <a:endParaRPr lang="en-US" sz="1200" i="1" dirty="0"/>
          </a:p>
          <a:p>
            <a:pPr marL="0" lvl="0" indent="0" rtl="0">
              <a:spcBef>
                <a:spcPts val="0"/>
              </a:spcBef>
              <a:spcAft>
                <a:spcPts val="0"/>
              </a:spcAft>
              <a:buClr>
                <a:srgbClr val="3F3F3F"/>
              </a:buClr>
              <a:buSzPts val="1800"/>
              <a:buFont typeface="Arial"/>
              <a:buNone/>
            </a:pPr>
            <a:r>
              <a:rPr lang="en-US" sz="1200" dirty="0">
                <a:solidFill>
                  <a:srgbClr val="000000"/>
                </a:solidFill>
              </a:rPr>
              <a:t>At the end of this module, you will be able to:</a:t>
            </a:r>
          </a:p>
          <a:p>
            <a:pPr marL="457200" lvl="0" indent="-304800" rtl="0">
              <a:spcBef>
                <a:spcPts val="838"/>
              </a:spcBef>
              <a:spcAft>
                <a:spcPts val="0"/>
              </a:spcAft>
              <a:buClr>
                <a:srgbClr val="000000"/>
              </a:buClr>
              <a:buSzPts val="1200"/>
              <a:buChar char="●"/>
            </a:pPr>
            <a:r>
              <a:rPr lang="en-US" sz="1200" dirty="0">
                <a:solidFill>
                  <a:srgbClr val="000000"/>
                </a:solidFill>
              </a:rPr>
              <a:t>Explain the fundamental concepts of NoSQL databases</a:t>
            </a:r>
          </a:p>
          <a:p>
            <a:pPr marL="457200" lvl="0" indent="-304800" rtl="0">
              <a:spcBef>
                <a:spcPts val="0"/>
              </a:spcBef>
              <a:spcAft>
                <a:spcPts val="0"/>
              </a:spcAft>
              <a:buClr>
                <a:srgbClr val="000000"/>
              </a:buClr>
              <a:buSzPts val="1200"/>
              <a:buChar char="●"/>
            </a:pPr>
            <a:r>
              <a:rPr lang="en-US" sz="1200" dirty="0">
                <a:solidFill>
                  <a:srgbClr val="000000"/>
                </a:solidFill>
              </a:rPr>
              <a:t>Compare NoSQL databases with RDBMS</a:t>
            </a:r>
          </a:p>
          <a:p>
            <a:pPr marL="457200" lvl="0" indent="-304800" rtl="0">
              <a:spcBef>
                <a:spcPts val="0"/>
              </a:spcBef>
              <a:spcAft>
                <a:spcPts val="0"/>
              </a:spcAft>
              <a:buClr>
                <a:srgbClr val="000000"/>
              </a:buClr>
              <a:buSzPts val="1200"/>
              <a:buChar char="●"/>
            </a:pPr>
            <a:r>
              <a:rPr lang="en-US" sz="1200" dirty="0">
                <a:solidFill>
                  <a:srgbClr val="000000"/>
                </a:solidFill>
              </a:rPr>
              <a:t>Enumerate the different types of NoSQL databases</a:t>
            </a:r>
            <a:endParaRPr lang="en-US" sz="1200" i="1" dirty="0">
              <a:solidFill>
                <a:srgbClr val="000000"/>
              </a:solidFill>
            </a:endParaRPr>
          </a:p>
          <a:p>
            <a:pPr marL="0" marR="0" lvl="0" indent="0" algn="l" rtl="0">
              <a:spcBef>
                <a:spcPts val="0"/>
              </a:spcBef>
              <a:spcAft>
                <a:spcPts val="0"/>
              </a:spcAft>
              <a:buNone/>
            </a:pPr>
            <a:endParaRPr lang="en-US" sz="1200" dirty="0"/>
          </a:p>
          <a:p>
            <a:pPr marL="0" lvl="0" indent="0" rtl="0">
              <a:spcBef>
                <a:spcPts val="0"/>
              </a:spcBef>
              <a:spcAft>
                <a:spcPts val="0"/>
              </a:spcAft>
              <a:buNone/>
            </a:pPr>
            <a:endParaRPr lang="en-US" sz="1200" dirty="0"/>
          </a:p>
          <a:p>
            <a:pPr marL="0" marR="0" lvl="0" indent="0" algn="l" rtl="0">
              <a:spcBef>
                <a:spcPts val="0"/>
              </a:spcBef>
              <a:spcAft>
                <a:spcPts val="0"/>
              </a:spcAft>
              <a:buNone/>
            </a:pP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a:t>
            </a:r>
          </a:p>
          <a:p>
            <a:pPr marL="0" lvl="0" indent="0">
              <a:spcBef>
                <a:spcPts val="0"/>
              </a:spcBef>
              <a:spcAft>
                <a:spcPts val="0"/>
              </a:spcAft>
              <a:buNone/>
            </a:pPr>
            <a:r>
              <a:rPr lang="en-US" sz="1200" dirty="0"/>
              <a:t>Enumerate and list out the topics that will be covered in the module.</a:t>
            </a:r>
          </a:p>
          <a:p>
            <a:pPr marL="0" lvl="0" indent="0" rtl="0">
              <a:spcBef>
                <a:spcPts val="0"/>
              </a:spcBef>
              <a:spcAft>
                <a:spcPts val="0"/>
              </a:spcAft>
              <a:buNone/>
            </a:pPr>
            <a:endParaRPr lang="en-US" sz="1200" dirty="0"/>
          </a:p>
          <a:p>
            <a:pPr marL="0" lvl="0" indent="0" rtl="0">
              <a:spcBef>
                <a:spcPts val="0"/>
              </a:spcBef>
              <a:spcAft>
                <a:spcPts val="0"/>
              </a:spcAft>
              <a:buNone/>
            </a:pPr>
            <a:r>
              <a:rPr lang="en-US" sz="1200" b="1" dirty="0">
                <a:solidFill>
                  <a:schemeClr val="dk1"/>
                </a:solidFill>
              </a:rPr>
              <a:t>Notes to the Participant: </a:t>
            </a:r>
          </a:p>
          <a:p>
            <a:pPr marL="0" lvl="0" indent="0" rtl="0">
              <a:spcBef>
                <a:spcPts val="0"/>
              </a:spcBef>
              <a:spcAft>
                <a:spcPts val="0"/>
              </a:spcAft>
              <a:buNone/>
            </a:pPr>
            <a:r>
              <a:rPr lang="en-US" sz="1200" dirty="0">
                <a:solidFill>
                  <a:schemeClr val="dk1"/>
                </a:solidFill>
              </a:rPr>
              <a:t>In this module, you will learn about the following topics:</a:t>
            </a:r>
          </a:p>
          <a:p>
            <a:pPr marL="457200" lvl="0" indent="-304800" rtl="0">
              <a:spcBef>
                <a:spcPts val="0"/>
              </a:spcBef>
              <a:spcAft>
                <a:spcPts val="0"/>
              </a:spcAft>
              <a:buClr>
                <a:schemeClr val="dk1"/>
              </a:buClr>
              <a:buSzPts val="1200"/>
              <a:buFont typeface="Arial" panose="020B0604020202020204" pitchFamily="34" charset="0"/>
              <a:buChar char="•"/>
            </a:pPr>
            <a:r>
              <a:rPr lang="en-US" sz="1200" dirty="0">
                <a:solidFill>
                  <a:schemeClr val="dk1"/>
                </a:solidFill>
              </a:rPr>
              <a:t>Introduction to NoSQL databases</a:t>
            </a:r>
          </a:p>
          <a:p>
            <a:pPr marL="457200" lvl="0" indent="-304800" rtl="0">
              <a:spcBef>
                <a:spcPts val="0"/>
              </a:spcBef>
              <a:spcAft>
                <a:spcPts val="0"/>
              </a:spcAft>
              <a:buClr>
                <a:schemeClr val="dk1"/>
              </a:buClr>
              <a:buSzPts val="1200"/>
              <a:buFont typeface="Arial" panose="020B0604020202020204" pitchFamily="34" charset="0"/>
              <a:buChar char="•"/>
            </a:pPr>
            <a:r>
              <a:rPr lang="en-US" sz="1200" dirty="0">
                <a:solidFill>
                  <a:schemeClr val="dk1"/>
                </a:solidFill>
              </a:rPr>
              <a:t>Compare and contrast with RDBMS</a:t>
            </a:r>
          </a:p>
          <a:p>
            <a:pPr marL="457200" lvl="0" indent="-304800" rtl="0">
              <a:spcBef>
                <a:spcPts val="0"/>
              </a:spcBef>
              <a:spcAft>
                <a:spcPts val="0"/>
              </a:spcAft>
              <a:buClr>
                <a:schemeClr val="dk1"/>
              </a:buClr>
              <a:buSzPts val="1200"/>
              <a:buFont typeface="Arial" panose="020B0604020202020204" pitchFamily="34" charset="0"/>
              <a:buChar char="•"/>
            </a:pPr>
            <a:r>
              <a:rPr lang="en-US" sz="1200" dirty="0">
                <a:solidFill>
                  <a:schemeClr val="dk1"/>
                </a:solidFill>
              </a:rPr>
              <a:t>List the types of databases: Document-oriented, Columnar, Graph-based, and Key Value </a:t>
            </a:r>
          </a:p>
          <a:p>
            <a:pPr marL="0" lvl="0" indent="0" rtl="0">
              <a:spcBef>
                <a:spcPts val="0"/>
              </a:spcBef>
              <a:spcAft>
                <a:spcPts val="0"/>
              </a:spcAft>
              <a:buNone/>
            </a:pPr>
            <a:endParaRPr lang="en-US" sz="1200" dirty="0">
              <a:solidFill>
                <a:schemeClr val="dk1"/>
              </a:solidFill>
            </a:endParaRPr>
          </a:p>
          <a:p>
            <a:pPr marL="0" lvl="0" indent="0">
              <a:spcBef>
                <a:spcPts val="0"/>
              </a:spcBef>
              <a:spcAft>
                <a:spcPts val="0"/>
              </a:spcAft>
              <a:buNone/>
            </a:pPr>
            <a:endParaRPr lang="en-US" sz="1200" dirty="0"/>
          </a:p>
          <a:p>
            <a:pPr marL="0" lvl="0" indent="0">
              <a:spcBef>
                <a:spcPts val="0"/>
              </a:spcBef>
              <a:spcAft>
                <a:spcPts val="0"/>
              </a:spcAft>
              <a:buNone/>
            </a:pPr>
            <a:endParaRPr lang="en-US" sz="1200" dirty="0"/>
          </a:p>
          <a:p>
            <a:pPr marL="0" lvl="0" indent="0">
              <a:spcBef>
                <a:spcPts val="0"/>
              </a:spcBef>
              <a:spcAft>
                <a:spcPts val="0"/>
              </a:spcAft>
              <a:buNone/>
            </a:pPr>
            <a:endParaRPr lang="en-US" sz="1200"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629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a:t>Notes to the Facilitator:</a:t>
            </a:r>
          </a:p>
          <a:p>
            <a:pPr marL="457200" lvl="0" indent="-304800" rtl="0">
              <a:spcBef>
                <a:spcPts val="0"/>
              </a:spcBef>
              <a:spcAft>
                <a:spcPts val="0"/>
              </a:spcAft>
              <a:buSzPts val="1200"/>
              <a:buChar char="●"/>
            </a:pPr>
            <a:r>
              <a:rPr lang="en-US" sz="1200" dirty="0"/>
              <a:t>Invite the participants to speak about the approaches other than NoSQL approach.</a:t>
            </a:r>
          </a:p>
          <a:p>
            <a:pPr marL="457200" lvl="0" indent="-304800" rtl="0">
              <a:spcBef>
                <a:spcPts val="0"/>
              </a:spcBef>
              <a:spcAft>
                <a:spcPts val="0"/>
              </a:spcAft>
              <a:buSzPts val="1200"/>
              <a:buChar char="●"/>
            </a:pPr>
            <a:r>
              <a:rPr lang="en-US" sz="1200" dirty="0"/>
              <a:t>Lead the participants to speak about some of the shortcomings of these approaches.</a:t>
            </a:r>
          </a:p>
          <a:p>
            <a:pPr marL="457200" lvl="0" indent="-304800" rtl="0">
              <a:spcBef>
                <a:spcPts val="0"/>
              </a:spcBef>
              <a:spcAft>
                <a:spcPts val="0"/>
              </a:spcAft>
              <a:buSzPts val="1200"/>
              <a:buChar char="●"/>
            </a:pPr>
            <a:r>
              <a:rPr lang="en-US" sz="1200" dirty="0"/>
              <a:t>Discuss the disadvantages of RDBMS.</a:t>
            </a:r>
          </a:p>
          <a:p>
            <a:pPr marL="457200" lvl="0" indent="-304800" rtl="0">
              <a:spcBef>
                <a:spcPts val="0"/>
              </a:spcBef>
              <a:spcAft>
                <a:spcPts val="0"/>
              </a:spcAft>
              <a:buSzPts val="1200"/>
              <a:buChar char="●"/>
            </a:pPr>
            <a:r>
              <a:rPr lang="en-US" sz="1200" dirty="0"/>
              <a:t>Steer the discussion towards the NoSQL approach and open the discussion on NoSQL approach.</a:t>
            </a:r>
          </a:p>
          <a:p>
            <a:pPr marL="0" lvl="0" indent="0" rtl="0">
              <a:spcBef>
                <a:spcPts val="0"/>
              </a:spcBef>
              <a:spcAft>
                <a:spcPts val="0"/>
              </a:spcAft>
              <a:buClr>
                <a:schemeClr val="dk1"/>
              </a:buClr>
              <a:buSzPts val="1100"/>
              <a:buFont typeface="Arial"/>
              <a:buNone/>
            </a:pPr>
            <a:endParaRPr lang="en-US" sz="1200" dirty="0"/>
          </a:p>
          <a:p>
            <a:pPr marL="0" lvl="0" indent="0" rtl="0">
              <a:spcBef>
                <a:spcPts val="0"/>
              </a:spcBef>
              <a:spcAft>
                <a:spcPts val="0"/>
              </a:spcAft>
              <a:buClr>
                <a:schemeClr val="dk1"/>
              </a:buClr>
              <a:buSzPts val="1100"/>
              <a:buFont typeface="Arial"/>
              <a:buNone/>
            </a:pPr>
            <a:r>
              <a:rPr lang="en-US" sz="1200" b="1" dirty="0"/>
              <a:t>Notes to the Participant:</a:t>
            </a:r>
          </a:p>
          <a:p>
            <a:pPr marL="0" lvl="0" indent="0" rtl="0">
              <a:spcBef>
                <a:spcPts val="0"/>
              </a:spcBef>
              <a:spcAft>
                <a:spcPts val="0"/>
              </a:spcAft>
              <a:buClr>
                <a:schemeClr val="dk1"/>
              </a:buClr>
              <a:buSzPts val="1100"/>
              <a:buFont typeface="Arial"/>
              <a:buNone/>
            </a:pPr>
            <a:r>
              <a:rPr lang="en-US" sz="1200" dirty="0"/>
              <a:t>Participate in the discussion and mention important points to the Facilitator.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966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a:t>
            </a:r>
          </a:p>
          <a:p>
            <a:pPr marL="0" lvl="0" indent="0">
              <a:spcBef>
                <a:spcPts val="0"/>
              </a:spcBef>
              <a:spcAft>
                <a:spcPts val="0"/>
              </a:spcAft>
              <a:buNone/>
            </a:pPr>
            <a:r>
              <a:rPr lang="en-US" sz="1200" dirty="0"/>
              <a:t>Let us first talk about what the NoSQL approach is.</a:t>
            </a:r>
          </a:p>
          <a:p>
            <a:pPr marL="0" lvl="0" indent="0">
              <a:spcBef>
                <a:spcPts val="0"/>
              </a:spcBef>
              <a:spcAft>
                <a:spcPts val="0"/>
              </a:spcAft>
              <a:buNone/>
            </a:pPr>
            <a:endParaRPr lang="en-US" sz="1200" dirty="0"/>
          </a:p>
          <a:p>
            <a:pPr marL="0" lvl="0" indent="0">
              <a:spcBef>
                <a:spcPts val="0"/>
              </a:spcBef>
              <a:spcAft>
                <a:spcPts val="0"/>
              </a:spcAft>
              <a:buNone/>
            </a:pPr>
            <a:r>
              <a:rPr lang="en-US" sz="1200" dirty="0" smtClean="0"/>
              <a:t>Here </a:t>
            </a:r>
            <a:r>
              <a:rPr lang="en-US" sz="1200" dirty="0"/>
              <a:t>are some salient features of the NoSQL and the NoSQL approach.</a:t>
            </a:r>
          </a:p>
          <a:p>
            <a:pPr marL="0" lvl="0" indent="0" rtl="0">
              <a:lnSpc>
                <a:spcPct val="115000"/>
              </a:lnSpc>
              <a:spcBef>
                <a:spcPts val="0"/>
              </a:spcBef>
              <a:spcAft>
                <a:spcPts val="0"/>
              </a:spcAft>
              <a:buClr>
                <a:schemeClr val="dk1"/>
              </a:buClr>
              <a:buSzPts val="1100"/>
              <a:buFont typeface="Arial"/>
              <a:buNone/>
            </a:pPr>
            <a:r>
              <a:rPr lang="en-US" sz="1200" dirty="0">
                <a:solidFill>
                  <a:schemeClr val="dk1"/>
                </a:solidFill>
              </a:rPr>
              <a:t>The term NoSQL was first coined by Carlo </a:t>
            </a:r>
            <a:r>
              <a:rPr lang="en-US" sz="1200" dirty="0" err="1">
                <a:solidFill>
                  <a:schemeClr val="dk1"/>
                </a:solidFill>
              </a:rPr>
              <a:t>Strozzi</a:t>
            </a:r>
            <a:r>
              <a:rPr lang="en-US" sz="1200" dirty="0">
                <a:solidFill>
                  <a:schemeClr val="dk1"/>
                </a:solidFill>
              </a:rPr>
              <a:t> in 1998 to refer to his open source relational databases without an SQL interface. The term was then reintroduced in 2009 by Eric Evans in an event on open source distributed databases. The term refers to non-relational, distributed, open-source and horizontally scalable databases. NoSQL can mean ‘not SQL’ or ‘not only SQL’, since they use more flexible data models and do not rely on structures like tables, columns, rows or schemas. It is useful for storing unstructured data that grows more rapidly and does not fit the relational schemas of relational database management systems (RDBMS). It is used for common unstructured data. The most common unstructured data: user and session data; chat, messaging and log data; time series data like IoT and device data; large objects like videos and images.</a:t>
            </a:r>
          </a:p>
          <a:p>
            <a:pPr marL="0" lvl="0" indent="0" rtl="0">
              <a:lnSpc>
                <a:spcPct val="115000"/>
              </a:lnSpc>
              <a:spcBef>
                <a:spcPts val="0"/>
              </a:spcBef>
              <a:spcAft>
                <a:spcPts val="0"/>
              </a:spcAft>
              <a:buClr>
                <a:schemeClr val="dk1"/>
              </a:buClr>
              <a:buSzPts val="1100"/>
              <a:buFont typeface="Arial"/>
              <a:buNone/>
            </a:pPr>
            <a:endParaRPr lang="en-US" sz="1200" dirty="0"/>
          </a:p>
          <a:p>
            <a:pPr marL="0" lvl="0" indent="0" rtl="0">
              <a:spcBef>
                <a:spcPts val="1600"/>
              </a:spcBef>
              <a:spcAft>
                <a:spcPts val="0"/>
              </a:spcAft>
              <a:buNone/>
            </a:pPr>
            <a:r>
              <a:rPr lang="en-US" sz="1200" b="1" dirty="0">
                <a:solidFill>
                  <a:schemeClr val="dk1"/>
                </a:solidFill>
              </a:rPr>
              <a:t>Notes to the Participant: </a:t>
            </a:r>
          </a:p>
          <a:p>
            <a:pPr marL="0" lvl="0" indent="0" rtl="0">
              <a:spcBef>
                <a:spcPts val="0"/>
              </a:spcBef>
              <a:spcAft>
                <a:spcPts val="0"/>
              </a:spcAft>
              <a:buNone/>
            </a:pPr>
            <a:r>
              <a:rPr lang="en-US" sz="1200" dirty="0">
                <a:solidFill>
                  <a:schemeClr val="dk1"/>
                </a:solidFill>
              </a:rPr>
              <a:t>Make note of some salient features of the NoSQL and the NoSQL approach.</a:t>
            </a:r>
          </a:p>
          <a:p>
            <a:pPr marL="0" lvl="0" indent="0" rtl="0">
              <a:lnSpc>
                <a:spcPct val="115000"/>
              </a:lnSpc>
              <a:spcBef>
                <a:spcPts val="0"/>
              </a:spcBef>
              <a:spcAft>
                <a:spcPts val="0"/>
              </a:spcAft>
              <a:buNone/>
            </a:pPr>
            <a:r>
              <a:rPr lang="en-US" sz="1200" dirty="0">
                <a:solidFill>
                  <a:schemeClr val="dk1"/>
                </a:solidFill>
              </a:rPr>
              <a:t>The term NoSQL was first coined by Carlo </a:t>
            </a:r>
            <a:r>
              <a:rPr lang="en-US" sz="1200" dirty="0" err="1">
                <a:solidFill>
                  <a:schemeClr val="dk1"/>
                </a:solidFill>
              </a:rPr>
              <a:t>Strozzi</a:t>
            </a:r>
            <a:r>
              <a:rPr lang="en-US" sz="1200" dirty="0">
                <a:solidFill>
                  <a:schemeClr val="dk1"/>
                </a:solidFill>
              </a:rPr>
              <a:t> in 1998 to refer to his open source relational databases without an SQL </a:t>
            </a:r>
            <a:r>
              <a:rPr lang="en-US" sz="1200" dirty="0" err="1">
                <a:solidFill>
                  <a:schemeClr val="dk1"/>
                </a:solidFill>
              </a:rPr>
              <a:t>interface.The</a:t>
            </a:r>
            <a:r>
              <a:rPr lang="en-US" sz="1200" dirty="0">
                <a:solidFill>
                  <a:schemeClr val="dk1"/>
                </a:solidFill>
              </a:rPr>
              <a:t> term was then reintroduced in 2009 by Eric Evans in an event on open source distributed databases. The term refers to non-relational, distributed, open-source and horizontally scalable databases. NoSQL can mean ‘not SQL’ or ‘not only SQL’ since they use more flexible data models and do not rely on structures like tables, columns, rows or schemas. It is useful for storing unstructured data that grows more rapidly and does not fit the relational schemas of relational database management systems (RDBMS). It is used for common unstructured data. The most common unstructured data: user and session data; chat, messaging and log data; time series data like IoT and device data; large objects like videos and images.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176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latin typeface="+mj-lt"/>
              </a:rPr>
              <a:t>Note to the Facilitator:</a:t>
            </a:r>
          </a:p>
          <a:p>
            <a:pPr marL="0" lvl="0" indent="0">
              <a:spcBef>
                <a:spcPts val="0"/>
              </a:spcBef>
              <a:spcAft>
                <a:spcPts val="0"/>
              </a:spcAft>
              <a:buNone/>
            </a:pPr>
            <a:r>
              <a:rPr lang="en-US" sz="1200" dirty="0" smtClean="0">
                <a:latin typeface="+mj-lt"/>
              </a:rPr>
              <a:t>Let </a:t>
            </a:r>
            <a:r>
              <a:rPr lang="en-US" sz="1200" dirty="0">
                <a:latin typeface="+mj-lt"/>
              </a:rPr>
              <a:t>us now look at some of the reasons for using the NoSQL approach. </a:t>
            </a:r>
          </a:p>
          <a:p>
            <a:pPr marL="0" lvl="0" indent="0">
              <a:spcBef>
                <a:spcPts val="0"/>
              </a:spcBef>
              <a:spcAft>
                <a:spcPts val="0"/>
              </a:spcAft>
              <a:buNone/>
            </a:pPr>
            <a:endParaRPr lang="en-US" sz="1200" dirty="0">
              <a:latin typeface="+mj-lt"/>
            </a:endParaRPr>
          </a:p>
          <a:p>
            <a:pPr marL="0" lvl="0" indent="0">
              <a:spcBef>
                <a:spcPts val="0"/>
              </a:spcBef>
              <a:spcAft>
                <a:spcPts val="0"/>
              </a:spcAft>
              <a:buNone/>
            </a:pPr>
            <a:r>
              <a:rPr lang="en-US" sz="1200" dirty="0">
                <a:latin typeface="+mj-lt"/>
              </a:rPr>
              <a:t>Emphasize: Here are some of the reasons that this approach is favoured:</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Avoidance of unneeded complexity.</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High Throughput.</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Horizontal scalability and running on commodity hardware.</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Avoidance of expensive object-relational mapping.</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Complexity and cost of setting up database clusters.</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No ‘one size fits all’.</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Effortless distribution and partitioning of centralized data models.</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Requirements in cloud computing.</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Less overhead and memory-footprint of relational databases.</a:t>
            </a:r>
          </a:p>
          <a:p>
            <a:pPr marL="0" lvl="0" indent="0" rtl="0">
              <a:lnSpc>
                <a:spcPct val="115000"/>
              </a:lnSpc>
              <a:spcBef>
                <a:spcPts val="0"/>
              </a:spcBef>
              <a:spcAft>
                <a:spcPts val="0"/>
              </a:spcAft>
              <a:buNone/>
            </a:pPr>
            <a:endParaRPr lang="en-US" sz="1200" dirty="0">
              <a:solidFill>
                <a:schemeClr val="dk1"/>
              </a:solidFill>
              <a:latin typeface="+mj-lt"/>
            </a:endParaRPr>
          </a:p>
          <a:p>
            <a:pPr marL="0" lvl="0" indent="0" rtl="0">
              <a:spcBef>
                <a:spcPts val="0"/>
              </a:spcBef>
              <a:spcAft>
                <a:spcPts val="0"/>
              </a:spcAft>
              <a:buNone/>
            </a:pPr>
            <a:r>
              <a:rPr lang="en-US" sz="1200" b="1" dirty="0">
                <a:solidFill>
                  <a:schemeClr val="dk1"/>
                </a:solidFill>
                <a:latin typeface="+mj-lt"/>
              </a:rPr>
              <a:t>Notes to the Participant: </a:t>
            </a:r>
          </a:p>
          <a:p>
            <a:pPr marL="0" lvl="0" indent="0" rtl="0">
              <a:spcBef>
                <a:spcPts val="0"/>
              </a:spcBef>
              <a:spcAft>
                <a:spcPts val="0"/>
              </a:spcAft>
              <a:buNone/>
            </a:pPr>
            <a:r>
              <a:rPr lang="en-US" sz="1200" dirty="0">
                <a:solidFill>
                  <a:schemeClr val="dk1"/>
                </a:solidFill>
                <a:latin typeface="+mj-lt"/>
              </a:rPr>
              <a:t>Let us look at some of the reasons why the NoSQL Approach is used.</a:t>
            </a:r>
          </a:p>
          <a:p>
            <a:pPr marL="0" lvl="0" indent="0" rtl="0">
              <a:spcBef>
                <a:spcPts val="0"/>
              </a:spcBef>
              <a:spcAft>
                <a:spcPts val="0"/>
              </a:spcAft>
              <a:buNone/>
            </a:pPr>
            <a:r>
              <a:rPr lang="en-US" sz="1200" dirty="0">
                <a:solidFill>
                  <a:schemeClr val="dk1"/>
                </a:solidFill>
                <a:latin typeface="+mj-lt"/>
              </a:rPr>
              <a:t>Here are some of the reasons that this approach is favoured:</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Avoidance of unneeded complexity: As RDBMSs are ACID-compliant, they offer strict data consistency and a wide variety of feature sets. This might not be suitable for all use cases and might be an overkill.</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High Throughput - Compared to RDBMS some NoSQL databases offer higher data throughput. </a:t>
            </a:r>
            <a:r>
              <a:rPr lang="en-US" sz="1200" dirty="0" err="1">
                <a:solidFill>
                  <a:schemeClr val="dk1"/>
                </a:solidFill>
                <a:latin typeface="+mj-lt"/>
              </a:rPr>
              <a:t>Eg</a:t>
            </a:r>
            <a:r>
              <a:rPr lang="en-US" sz="1200" dirty="0">
                <a:solidFill>
                  <a:schemeClr val="dk1"/>
                </a:solidFill>
                <a:latin typeface="+mj-lt"/>
              </a:rPr>
              <a:t>, </a:t>
            </a:r>
            <a:r>
              <a:rPr lang="en-US" sz="1200" dirty="0" err="1">
                <a:solidFill>
                  <a:schemeClr val="dk1"/>
                </a:solidFill>
                <a:latin typeface="+mj-lt"/>
              </a:rPr>
              <a:t>Hypertable</a:t>
            </a:r>
            <a:r>
              <a:rPr lang="en-US" sz="1200" dirty="0">
                <a:solidFill>
                  <a:schemeClr val="dk1"/>
                </a:solidFill>
                <a:latin typeface="+mj-lt"/>
              </a:rPr>
              <a:t>, the column-store database uses Google’s </a:t>
            </a:r>
            <a:r>
              <a:rPr lang="en-US" sz="1200" dirty="0" err="1">
                <a:solidFill>
                  <a:schemeClr val="dk1"/>
                </a:solidFill>
                <a:latin typeface="+mj-lt"/>
              </a:rPr>
              <a:t>BigTable</a:t>
            </a:r>
            <a:r>
              <a:rPr lang="en-US" sz="1200" dirty="0">
                <a:solidFill>
                  <a:schemeClr val="dk1"/>
                </a:solidFill>
                <a:latin typeface="+mj-lt"/>
              </a:rPr>
              <a:t> and this allows local search engine Z Vent to store one billion data cells per day.</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Horizontal scalability and running on commodity hardware: NoSQL addresses the following problems associated with traditional RDBMS:</a:t>
            </a:r>
          </a:p>
          <a:p>
            <a:pPr marL="781050" lvl="1" indent="-17145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Scale-out data.</a:t>
            </a:r>
          </a:p>
          <a:p>
            <a:pPr marL="781050" lvl="1" indent="-17145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Performance of single servers.</a:t>
            </a:r>
          </a:p>
          <a:p>
            <a:pPr marL="781050" lvl="1" indent="-17145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Rigid schema design.</a:t>
            </a:r>
          </a:p>
          <a:p>
            <a:pPr marL="457200" lvl="0" indent="0" rtl="0">
              <a:lnSpc>
                <a:spcPct val="115000"/>
              </a:lnSpc>
              <a:spcBef>
                <a:spcPts val="0"/>
              </a:spcBef>
              <a:spcAft>
                <a:spcPts val="0"/>
              </a:spcAft>
              <a:buNone/>
            </a:pPr>
            <a:r>
              <a:rPr lang="en-US" sz="1200" dirty="0">
                <a:solidFill>
                  <a:schemeClr val="dk1"/>
                </a:solidFill>
                <a:latin typeface="+mj-lt"/>
              </a:rPr>
              <a:t>NoSQL databases are designed to scale in the horizontal direction and they do not rely on highly available hardware. Some of them even provide auto-</a:t>
            </a:r>
            <a:r>
              <a:rPr lang="en-US" sz="1200" dirty="0" err="1">
                <a:solidFill>
                  <a:schemeClr val="dk1"/>
                </a:solidFill>
                <a:latin typeface="+mj-lt"/>
              </a:rPr>
              <a:t>sharding</a:t>
            </a:r>
            <a:r>
              <a:rPr lang="en-US" sz="1200" dirty="0">
                <a:solidFill>
                  <a:schemeClr val="dk1"/>
                </a:solidFill>
                <a:latin typeface="+mj-lt"/>
              </a:rPr>
              <a:t> (this will be explained in a later section).</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Avoidance of expensive object-relational mapping: NoSQL DBs are designed to be more simple or they are similar to object-oriented programming languages, hence avoid the need for expensive object-relational mapping. This feature is important for applications with data structures that have less complexity. </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Complexity and cost of setting up database clusters: PC clusters can be expanded easily and cheaply which avoids the complexity and higher costs associated with </a:t>
            </a:r>
            <a:r>
              <a:rPr lang="en-US" sz="1200" dirty="0" err="1">
                <a:solidFill>
                  <a:schemeClr val="dk1"/>
                </a:solidFill>
                <a:latin typeface="+mj-lt"/>
              </a:rPr>
              <a:t>sharding</a:t>
            </a:r>
            <a:r>
              <a:rPr lang="en-US" sz="1200" dirty="0">
                <a:solidFill>
                  <a:schemeClr val="dk1"/>
                </a:solidFill>
                <a:latin typeface="+mj-lt"/>
              </a:rPr>
              <a:t>.  </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No ‘one size fits all’: Given that the number of applications is growing by leaps and bounds, these scenarios cannot be addressed by a traditional relational database approach. NoSQL is the best alternatives to RDBMSs because of two major reasons.</a:t>
            </a:r>
          </a:p>
          <a:p>
            <a:pPr marL="914400" lvl="1" indent="-30480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Continuous growth in the volume of data.</a:t>
            </a:r>
          </a:p>
          <a:p>
            <a:pPr marL="914400" lvl="1" indent="-304800" rtl="0">
              <a:lnSpc>
                <a:spcPct val="115000"/>
              </a:lnSpc>
              <a:spcBef>
                <a:spcPts val="0"/>
              </a:spcBef>
              <a:spcAft>
                <a:spcPts val="0"/>
              </a:spcAft>
              <a:buClr>
                <a:schemeClr val="dk1"/>
              </a:buClr>
              <a:buSzPts val="1200"/>
              <a:buFont typeface="Courier New" panose="02070309020205020404" pitchFamily="49" charset="0"/>
              <a:buChar char="o"/>
            </a:pPr>
            <a:r>
              <a:rPr lang="en-US" sz="1200" dirty="0" err="1">
                <a:solidFill>
                  <a:schemeClr val="dk1"/>
                </a:solidFill>
                <a:latin typeface="+mj-lt"/>
              </a:rPr>
              <a:t>Evergrowing</a:t>
            </a:r>
            <a:r>
              <a:rPr lang="en-US" sz="1200" dirty="0">
                <a:solidFill>
                  <a:schemeClr val="dk1"/>
                </a:solidFill>
                <a:latin typeface="+mj-lt"/>
              </a:rPr>
              <a:t> need to process larger amounts of data in a shorter time.</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Effortless distribution and partitioning of centralized data models: Data models need to be designed to fit into a partitioned environment even if there is only one centralized database server exists initially. This helps to avoid exceedingly late and expensive changes of application code.</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Requirements in cloud computing: Databases that work well in a cloud-computing environment are:</a:t>
            </a:r>
          </a:p>
          <a:p>
            <a:pPr marL="914400" lvl="1" indent="-30480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Data warehousing specific databases for batch data processing and map/reduce operations.</a:t>
            </a:r>
          </a:p>
          <a:p>
            <a:pPr marL="914400" lvl="1" indent="-30480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Simple, scalable and fast key/value-stores.</a:t>
            </a:r>
          </a:p>
          <a:p>
            <a:pPr marL="914400" lvl="1" indent="-304800" rtl="0">
              <a:lnSpc>
                <a:spcPct val="115000"/>
              </a:lnSpc>
              <a:spcBef>
                <a:spcPts val="0"/>
              </a:spcBef>
              <a:spcAft>
                <a:spcPts val="0"/>
              </a:spcAft>
              <a:buClr>
                <a:schemeClr val="dk1"/>
              </a:buClr>
              <a:buSzPts val="1200"/>
              <a:buFont typeface="Courier New" panose="02070309020205020404" pitchFamily="49" charset="0"/>
              <a:buChar char="o"/>
            </a:pPr>
            <a:r>
              <a:rPr lang="en-US" sz="1200" dirty="0">
                <a:solidFill>
                  <a:schemeClr val="dk1"/>
                </a:solidFill>
                <a:latin typeface="+mj-lt"/>
              </a:rPr>
              <a:t>Databases with a richer feature set than key/value-stores fitting the gap with traditional RDBMSs while offering good performance and scalability properties (such as document databases).</a:t>
            </a:r>
          </a:p>
          <a:p>
            <a:pPr marL="457200" lvl="0" indent="-304800" rtl="0">
              <a:lnSpc>
                <a:spcPct val="115000"/>
              </a:lnSpc>
              <a:spcBef>
                <a:spcPts val="0"/>
              </a:spcBef>
              <a:spcAft>
                <a:spcPts val="0"/>
              </a:spcAft>
              <a:buClr>
                <a:schemeClr val="dk1"/>
              </a:buClr>
              <a:buSzPts val="1200"/>
              <a:buChar char="●"/>
            </a:pPr>
            <a:r>
              <a:rPr lang="en-US" sz="1200" dirty="0">
                <a:solidFill>
                  <a:schemeClr val="dk1"/>
                </a:solidFill>
                <a:latin typeface="+mj-lt"/>
              </a:rPr>
              <a:t>Less overhead and memory-footprint of relational databases.</a:t>
            </a:r>
          </a:p>
          <a:p>
            <a:pPr marL="0" lvl="0" indent="0">
              <a:spcBef>
                <a:spcPts val="0"/>
              </a:spcBef>
              <a:spcAft>
                <a:spcPts val="0"/>
              </a:spcAft>
              <a:buNone/>
            </a:pPr>
            <a:endParaRPr lang="en-US" sz="1200" dirty="0">
              <a:latin typeface="+mj-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47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a:t>
            </a:r>
          </a:p>
          <a:p>
            <a:pPr marL="0" lvl="0" indent="0">
              <a:spcBef>
                <a:spcPts val="0"/>
              </a:spcBef>
              <a:spcAft>
                <a:spcPts val="0"/>
              </a:spcAft>
              <a:buNone/>
            </a:pPr>
            <a:r>
              <a:rPr lang="en-US" sz="1200" dirty="0"/>
              <a:t>Explain that there are some important advantages of NoSQL over RDBMS</a:t>
            </a:r>
          </a:p>
          <a:p>
            <a:pPr marL="0" lvl="0" indent="0" rtl="0">
              <a:spcBef>
                <a:spcPts val="0"/>
              </a:spcBef>
              <a:spcAft>
                <a:spcPts val="0"/>
              </a:spcAft>
              <a:buClr>
                <a:srgbClr val="000000"/>
              </a:buClr>
              <a:buSzPts val="1100"/>
              <a:buFont typeface="Arial"/>
              <a:buNone/>
            </a:pPr>
            <a:endParaRPr lang="en-US" sz="1200" dirty="0"/>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Scalability</a:t>
            </a:r>
            <a:r>
              <a:rPr lang="en-US" sz="1200" dirty="0">
                <a:solidFill>
                  <a:schemeClr val="dk1"/>
                </a:solidFill>
              </a:rPr>
              <a:t>: Thanks to the horizontal scale-out methodology, it is easy to add or reduce resources to NoSQL databases, in no time and in a non-disruptive fashion. Manual </a:t>
            </a:r>
            <a:r>
              <a:rPr lang="en-US" sz="1200" dirty="0" err="1">
                <a:solidFill>
                  <a:schemeClr val="dk1"/>
                </a:solidFill>
              </a:rPr>
              <a:t>sharding</a:t>
            </a:r>
            <a:r>
              <a:rPr lang="en-US" sz="1200" dirty="0">
                <a:solidFill>
                  <a:schemeClr val="dk1"/>
                </a:solidFill>
              </a:rPr>
              <a:t> for scaling RDBMS, which involves higher costs and processes that are very complex, can thus be avoided with the use of NoSQL. </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Performance</a:t>
            </a:r>
            <a:r>
              <a:rPr lang="en-US" sz="1200" dirty="0">
                <a:solidFill>
                  <a:schemeClr val="dk1"/>
                </a:solidFill>
              </a:rPr>
              <a:t>: Performance improvement is done by mere addition of commodity resources. Enterprises can thus deliver user experiences reliably, in extremely shorter time periods. As mentioned above, the cost associated with manual </a:t>
            </a:r>
            <a:r>
              <a:rPr lang="en-US" sz="1200" dirty="0" err="1">
                <a:solidFill>
                  <a:schemeClr val="dk1"/>
                </a:solidFill>
              </a:rPr>
              <a:t>sharding</a:t>
            </a:r>
            <a:r>
              <a:rPr lang="en-US" sz="1200" dirty="0">
                <a:solidFill>
                  <a:schemeClr val="dk1"/>
                </a:solidFill>
              </a:rPr>
              <a:t> could also be avoided. </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High Availability</a:t>
            </a:r>
            <a:r>
              <a:rPr lang="en-US" sz="1200" dirty="0">
                <a:solidFill>
                  <a:schemeClr val="dk1"/>
                </a:solidFill>
              </a:rPr>
              <a:t>: NoSQL database architecture does not rely on primary and secondary nodes, thus the complexity associated with RDBMS is reduced to a great extent and high availability is guaranteed. </a:t>
            </a:r>
            <a:r>
              <a:rPr lang="en-US" sz="1200" dirty="0" err="1">
                <a:solidFill>
                  <a:schemeClr val="dk1"/>
                </a:solidFill>
              </a:rPr>
              <a:t>Masterless</a:t>
            </a:r>
            <a:r>
              <a:rPr lang="en-US" sz="1200" dirty="0">
                <a:solidFill>
                  <a:schemeClr val="dk1"/>
                </a:solidFill>
              </a:rPr>
              <a:t> architecture is another category used by some NoSQL databases. The advantage of using this architecture is that data is distributed equally among multiple resources. Thus it is made sure that the application is available for read and write operations even when one node fails.</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Global Availability</a:t>
            </a:r>
            <a:r>
              <a:rPr lang="en-US" sz="1200" dirty="0">
                <a:solidFill>
                  <a:schemeClr val="dk1"/>
                </a:solidFill>
              </a:rPr>
              <a:t>: With NoSQL, latency is minimized to a great extent, since replication of data happens across multiple servers, data centers or cloud resources. Irrespective of the geographical location, user gets a consistent application experience. This also reduces the effort involved in managing databases, which is generally the case with manual RDBMS configuration.</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Flexible Data Modeling</a:t>
            </a:r>
            <a:r>
              <a:rPr lang="en-US" sz="1200" dirty="0">
                <a:solidFill>
                  <a:schemeClr val="dk1"/>
                </a:solidFill>
              </a:rPr>
              <a:t>: Using NoSQL, one can implement flexible and fluid data models. Instead of writing queries that fit the DB schema, we can write queries as the application requires.</a:t>
            </a:r>
          </a:p>
          <a:p>
            <a:pPr marL="0" lvl="0" indent="0">
              <a:spcBef>
                <a:spcPts val="0"/>
              </a:spcBef>
              <a:spcAft>
                <a:spcPts val="0"/>
              </a:spcAft>
              <a:buNone/>
            </a:pPr>
            <a:endParaRPr lang="en-US" sz="1200" dirty="0"/>
          </a:p>
          <a:p>
            <a:pPr marL="0" lvl="0" indent="0">
              <a:spcBef>
                <a:spcPts val="0"/>
              </a:spcBef>
              <a:spcAft>
                <a:spcPts val="0"/>
              </a:spcAft>
              <a:buNone/>
            </a:pPr>
            <a:endParaRPr lang="en-US" sz="1200" dirty="0"/>
          </a:p>
          <a:p>
            <a:pPr marL="0" lvl="0" indent="0">
              <a:spcBef>
                <a:spcPts val="0"/>
              </a:spcBef>
              <a:spcAft>
                <a:spcPts val="0"/>
              </a:spcAft>
              <a:buNone/>
            </a:pPr>
            <a:r>
              <a:rPr lang="en-US" sz="1600" b="1" dirty="0" smtClean="0"/>
              <a:t>Notes </a:t>
            </a:r>
            <a:r>
              <a:rPr lang="en-US" sz="1600" b="1" dirty="0"/>
              <a:t>to the Participant:</a:t>
            </a:r>
          </a:p>
          <a:p>
            <a:pPr marL="0" lvl="0" indent="0">
              <a:spcBef>
                <a:spcPts val="0"/>
              </a:spcBef>
              <a:spcAft>
                <a:spcPts val="0"/>
              </a:spcAft>
              <a:buNone/>
            </a:pPr>
            <a:r>
              <a:rPr lang="en-US" sz="1200" dirty="0"/>
              <a:t>Here are some </a:t>
            </a:r>
            <a:r>
              <a:rPr lang="en-US" sz="1200" dirty="0">
                <a:solidFill>
                  <a:schemeClr val="dk1"/>
                </a:solidFill>
              </a:rPr>
              <a:t>important advantages of NoSQL over RDBMS:</a:t>
            </a: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Scalability</a:t>
            </a:r>
            <a:r>
              <a:rPr lang="en-US" sz="1200" dirty="0">
                <a:solidFill>
                  <a:schemeClr val="dk1"/>
                </a:solidFill>
              </a:rPr>
              <a:t>: Thanks to the horizontal scale-out methodology, it is easy to add or reduce resources to NoSQL databases, in no time and in a non-disruptive fashion. Manual </a:t>
            </a:r>
            <a:r>
              <a:rPr lang="en-US" sz="1200" dirty="0" err="1">
                <a:solidFill>
                  <a:schemeClr val="dk1"/>
                </a:solidFill>
              </a:rPr>
              <a:t>sharding</a:t>
            </a:r>
            <a:r>
              <a:rPr lang="en-US" sz="1200" dirty="0">
                <a:solidFill>
                  <a:schemeClr val="dk1"/>
                </a:solidFill>
              </a:rPr>
              <a:t> for scaling RDBMS, which involves higher costs and processes that are very complex, can thus be avoided with the use of NoSQL. </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Performance</a:t>
            </a:r>
            <a:r>
              <a:rPr lang="en-US" sz="1200" dirty="0">
                <a:solidFill>
                  <a:schemeClr val="dk1"/>
                </a:solidFill>
              </a:rPr>
              <a:t>: Performance improvement is done by mere addition of commodity resources. Enterprises can thus deliver user experiences reliably, in extremely shorter time periods. As mentioned above, the cost associated with manual </a:t>
            </a:r>
            <a:r>
              <a:rPr lang="en-US" sz="1200" dirty="0" err="1">
                <a:solidFill>
                  <a:schemeClr val="dk1"/>
                </a:solidFill>
              </a:rPr>
              <a:t>sharding</a:t>
            </a:r>
            <a:r>
              <a:rPr lang="en-US" sz="1200" dirty="0">
                <a:solidFill>
                  <a:schemeClr val="dk1"/>
                </a:solidFill>
              </a:rPr>
              <a:t> could also be avoided. </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High Availability</a:t>
            </a:r>
            <a:r>
              <a:rPr lang="en-US" sz="1200" dirty="0">
                <a:solidFill>
                  <a:schemeClr val="dk1"/>
                </a:solidFill>
              </a:rPr>
              <a:t>: NoSQL database architecture does not rely on primary and secondary nodes, thus the complexity associated with RDBMS is reduced to a great extent and high availability is guaranteed. </a:t>
            </a:r>
            <a:r>
              <a:rPr lang="en-US" sz="1200" dirty="0" err="1">
                <a:solidFill>
                  <a:schemeClr val="dk1"/>
                </a:solidFill>
              </a:rPr>
              <a:t>Masterless</a:t>
            </a:r>
            <a:r>
              <a:rPr lang="en-US" sz="1200" dirty="0">
                <a:solidFill>
                  <a:schemeClr val="dk1"/>
                </a:solidFill>
              </a:rPr>
              <a:t> architecture is another category used by some NoSQL databases. The advantage of using this architecture is that data is distributed equally among multiple resources. Thus it is made sure that the application is available for reading and write operations even when one node fails.</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Global Availability</a:t>
            </a:r>
            <a:r>
              <a:rPr lang="en-US" sz="1200" dirty="0">
                <a:solidFill>
                  <a:schemeClr val="dk1"/>
                </a:solidFill>
              </a:rPr>
              <a:t>: With NoSQL, latency is minimized to a great extent, since replication of data happens across multiple servers, data </a:t>
            </a:r>
            <a:r>
              <a:rPr lang="en-US" sz="1200" dirty="0" err="1">
                <a:solidFill>
                  <a:schemeClr val="dk1"/>
                </a:solidFill>
              </a:rPr>
              <a:t>centres</a:t>
            </a:r>
            <a:r>
              <a:rPr lang="en-US" sz="1200" dirty="0">
                <a:solidFill>
                  <a:schemeClr val="dk1"/>
                </a:solidFill>
              </a:rPr>
              <a:t> or cloud resources. Irrespective of the geographical location, a user gets a consistent application experience. This also reduces the effort involved in managing databases, which is generally the case with manual RDBMS configuration.</a:t>
            </a:r>
          </a:p>
          <a:p>
            <a:pPr marL="171450" lvl="0" indent="-171450">
              <a:spcBef>
                <a:spcPts val="0"/>
              </a:spcBef>
              <a:spcAft>
                <a:spcPts val="0"/>
              </a:spcAft>
              <a:buClr>
                <a:schemeClr val="dk1"/>
              </a:buClr>
              <a:buSzPts val="1100"/>
              <a:buFont typeface="Arial" panose="020B0604020202020204" pitchFamily="34" charset="0"/>
              <a:buChar char="•"/>
            </a:pPr>
            <a:endParaRPr lang="en-US" sz="1200" dirty="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sz="1200" b="1" i="1" dirty="0">
                <a:solidFill>
                  <a:schemeClr val="dk1"/>
                </a:solidFill>
              </a:rPr>
              <a:t>Flexible Data Modeling</a:t>
            </a:r>
            <a:r>
              <a:rPr lang="en-US" sz="1200" dirty="0">
                <a:solidFill>
                  <a:schemeClr val="dk1"/>
                </a:solidFill>
              </a:rPr>
              <a:t>: Using NoSQL, one can implement flexible and fluid data models. Instead of writing queries that fit the DB schema, we can write queries as the application requires.</a:t>
            </a:r>
          </a:p>
          <a:p>
            <a:pPr marL="171450" lvl="0" indent="-171450">
              <a:spcBef>
                <a:spcPts val="0"/>
              </a:spcBef>
              <a:spcAft>
                <a:spcPts val="0"/>
              </a:spcAft>
              <a:buClr>
                <a:schemeClr val="dk1"/>
              </a:buClr>
              <a:buSzPts val="1100"/>
              <a:buFont typeface="Arial" panose="020B0604020202020204" pitchFamily="34" charset="0"/>
              <a:buChar char="•"/>
            </a:pPr>
            <a:endParaRPr lang="en-US" sz="1200" b="1" i="1" dirty="0">
              <a:solidFill>
                <a:schemeClr val="dk1"/>
              </a:solidFill>
            </a:endParaRPr>
          </a:p>
          <a:p>
            <a:pPr marL="171450" lvl="0" indent="-171450">
              <a:spcBef>
                <a:spcPts val="0"/>
              </a:spcBef>
              <a:spcAft>
                <a:spcPts val="0"/>
              </a:spcAft>
              <a:buFont typeface="Arial" panose="020B0604020202020204" pitchFamily="34" charset="0"/>
              <a:buChar char="•"/>
            </a:pP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078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sz="1200" b="1" dirty="0"/>
              <a:t>Notes to the Facilitator:</a:t>
            </a:r>
          </a:p>
          <a:p>
            <a:pPr marL="0" lvl="0" indent="0">
              <a:spcBef>
                <a:spcPts val="0"/>
              </a:spcBef>
              <a:spcAft>
                <a:spcPts val="0"/>
              </a:spcAft>
              <a:buNone/>
            </a:pPr>
            <a:r>
              <a:rPr lang="en-US" sz="1200" dirty="0">
                <a:solidFill>
                  <a:schemeClr val="dk1"/>
                </a:solidFill>
              </a:rPr>
              <a:t>Read out and discuss the points on the slide.</a:t>
            </a:r>
          </a:p>
          <a:p>
            <a:pPr marL="0" lvl="0" indent="0">
              <a:spcBef>
                <a:spcPts val="0"/>
              </a:spcBef>
              <a:spcAft>
                <a:spcPts val="0"/>
              </a:spcAft>
              <a:buClr>
                <a:schemeClr val="dk1"/>
              </a:buClr>
              <a:buSzPts val="1100"/>
              <a:buFont typeface="Arial"/>
              <a:buNone/>
            </a:pPr>
            <a:r>
              <a:rPr lang="en-US" sz="1200" dirty="0" err="1">
                <a:solidFill>
                  <a:schemeClr val="dk1"/>
                </a:solidFill>
              </a:rPr>
              <a:t>Emphasise</a:t>
            </a:r>
            <a:r>
              <a:rPr lang="en-US" sz="1200" dirty="0">
                <a:solidFill>
                  <a:schemeClr val="dk1"/>
                </a:solidFill>
              </a:rPr>
              <a:t> that compared to RDBMS, NoSQL databases are designed to address:</a:t>
            </a:r>
          </a:p>
          <a:p>
            <a:pPr marL="457200" lvl="0" indent="-304800" rtl="0">
              <a:spcBef>
                <a:spcPts val="0"/>
              </a:spcBef>
              <a:spcAft>
                <a:spcPts val="0"/>
              </a:spcAft>
              <a:buClr>
                <a:schemeClr val="dk1"/>
              </a:buClr>
              <a:buSzPts val="1200"/>
              <a:buAutoNum type="arabicPeriod"/>
            </a:pPr>
            <a:r>
              <a:rPr lang="en-US" sz="1200" dirty="0">
                <a:solidFill>
                  <a:schemeClr val="dk1"/>
                </a:solidFill>
              </a:rPr>
              <a:t>Large volumes of rapidly changing structured, semi-structured and unstructured data.</a:t>
            </a:r>
          </a:p>
          <a:p>
            <a:pPr marL="457200" lvl="0" indent="-304800" rtl="0">
              <a:spcBef>
                <a:spcPts val="0"/>
              </a:spcBef>
              <a:spcAft>
                <a:spcPts val="0"/>
              </a:spcAft>
              <a:buClr>
                <a:schemeClr val="dk1"/>
              </a:buClr>
              <a:buSzPts val="1200"/>
              <a:buAutoNum type="arabicPeriod"/>
            </a:pPr>
            <a:r>
              <a:rPr lang="en-US" sz="1200" dirty="0">
                <a:solidFill>
                  <a:schemeClr val="dk1"/>
                </a:solidFill>
              </a:rPr>
              <a:t>Agile sprints, quick schema iteration and frequent code pushes.</a:t>
            </a:r>
          </a:p>
          <a:p>
            <a:pPr marL="457200" lvl="0" indent="-304800" rtl="0">
              <a:spcBef>
                <a:spcPts val="0"/>
              </a:spcBef>
              <a:spcAft>
                <a:spcPts val="0"/>
              </a:spcAft>
              <a:buClr>
                <a:schemeClr val="dk1"/>
              </a:buClr>
              <a:buSzPts val="1200"/>
              <a:buAutoNum type="arabicPeriod"/>
            </a:pPr>
            <a:r>
              <a:rPr lang="en-US" sz="1200" dirty="0">
                <a:solidFill>
                  <a:schemeClr val="dk1"/>
                </a:solidFill>
              </a:rPr>
              <a:t>Object-oriented programming that is easy to use and flexible.</a:t>
            </a:r>
          </a:p>
          <a:p>
            <a:pPr marL="457200" lvl="0" indent="-304800" rtl="0">
              <a:spcBef>
                <a:spcPts val="0"/>
              </a:spcBef>
              <a:spcAft>
                <a:spcPts val="0"/>
              </a:spcAft>
              <a:buClr>
                <a:schemeClr val="dk1"/>
              </a:buClr>
              <a:buSzPts val="1200"/>
              <a:buAutoNum type="arabicPeriod"/>
            </a:pPr>
            <a:r>
              <a:rPr lang="en-US" sz="1200" dirty="0">
                <a:solidFill>
                  <a:schemeClr val="dk1"/>
                </a:solidFill>
              </a:rPr>
              <a:t>Geographically distributed scale-out architecture instead of expensive, monolithic architecture.</a:t>
            </a:r>
          </a:p>
          <a:p>
            <a:pPr marL="0" lvl="0" indent="0" rtl="0">
              <a:spcBef>
                <a:spcPts val="0"/>
              </a:spcBef>
              <a:spcAft>
                <a:spcPts val="0"/>
              </a:spcAft>
              <a:buNone/>
            </a:pPr>
            <a:endParaRPr lang="en-US" sz="1200" dirty="0">
              <a:solidFill>
                <a:schemeClr val="dk1"/>
              </a:solidFill>
            </a:endParaRPr>
          </a:p>
          <a:p>
            <a:pPr marL="0" lvl="0" indent="0" rtl="0">
              <a:spcBef>
                <a:spcPts val="0"/>
              </a:spcBef>
              <a:spcAft>
                <a:spcPts val="0"/>
              </a:spcAft>
              <a:buNone/>
            </a:pPr>
            <a:r>
              <a:rPr lang="en-US" sz="1200" b="1" dirty="0">
                <a:solidFill>
                  <a:schemeClr val="dk1"/>
                </a:solidFill>
              </a:rPr>
              <a:t>Notes to the Participant:</a:t>
            </a:r>
          </a:p>
          <a:p>
            <a:pPr marL="0" lvl="0" indent="0">
              <a:spcBef>
                <a:spcPts val="0"/>
              </a:spcBef>
              <a:spcAft>
                <a:spcPts val="0"/>
              </a:spcAft>
              <a:buNone/>
            </a:pPr>
            <a:r>
              <a:rPr lang="en-US" sz="1200" b="1" dirty="0">
                <a:solidFill>
                  <a:schemeClr val="dk1"/>
                </a:solidFill>
              </a:rPr>
              <a:t>Introducing Relational Databases</a:t>
            </a:r>
            <a:r>
              <a:rPr lang="en-US" sz="1200" dirty="0">
                <a:solidFill>
                  <a:schemeClr val="dk1"/>
                </a:solidFill>
              </a:rPr>
              <a:t>:</a:t>
            </a:r>
          </a:p>
          <a:p>
            <a:pPr marL="0" lvl="0" indent="0">
              <a:spcBef>
                <a:spcPts val="0"/>
              </a:spcBef>
              <a:spcAft>
                <a:spcPts val="0"/>
              </a:spcAft>
              <a:buNone/>
            </a:pPr>
            <a:r>
              <a:rPr lang="en-US" sz="1200" dirty="0">
                <a:solidFill>
                  <a:schemeClr val="dk1"/>
                </a:solidFill>
              </a:rPr>
              <a:t>Relational Databases, organize and store data in a structured format, a predefined schema, a table that contains rows and columns. Data can be identified and accessed in relation to another piece of data. The values in a table are related to each other, hence the term ‘relational’. A table can have millions of rows and columns. Each column has a descriptive name and a specific data type. A table may be related to another table and by making use of this structure we can run queries across multiple tables at once. Data representation in an RDBMS may be compared to that of an Excel spreadsheet.</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None/>
            </a:pPr>
            <a:r>
              <a:rPr lang="en-US" sz="1200" dirty="0">
                <a:solidFill>
                  <a:schemeClr val="dk1"/>
                </a:solidFill>
              </a:rPr>
              <a:t>RDBMS, Relational Database Management Systems are the programs to create, update and administer a relational database. SQL (Structured Query Language) is a programming language used to communicate with data stored in a relational database management system. The syntax is similar to the English language so tasks like write, read, and interpret become relatively easy.</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None/>
            </a:pPr>
            <a:r>
              <a:rPr lang="en-US" sz="1200" dirty="0">
                <a:solidFill>
                  <a:schemeClr val="dk1"/>
                </a:solidFill>
              </a:rPr>
              <a:t>Examples of RDBMS include Oracle Database, MySQL, Microsoft SQL Server and IBM D2. </a:t>
            </a:r>
          </a:p>
          <a:p>
            <a:pPr marL="0" lvl="0" indent="0">
              <a:spcBef>
                <a:spcPts val="0"/>
              </a:spcBef>
              <a:spcAft>
                <a:spcPts val="0"/>
              </a:spcAft>
              <a:buNone/>
            </a:pPr>
            <a:endParaRPr lang="en-US" sz="1200" dirty="0">
              <a:solidFill>
                <a:schemeClr val="dk1"/>
              </a:solidFill>
            </a:endParaRPr>
          </a:p>
          <a:p>
            <a:pPr marL="0" lvl="0" indent="0">
              <a:spcBef>
                <a:spcPts val="0"/>
              </a:spcBef>
              <a:spcAft>
                <a:spcPts val="0"/>
              </a:spcAft>
              <a:buNone/>
            </a:pPr>
            <a:r>
              <a:rPr lang="en-US" sz="1200" dirty="0">
                <a:solidFill>
                  <a:schemeClr val="dk1"/>
                </a:solidFill>
              </a:rPr>
              <a:t>There are some advantages that the NoSQL approach possesses as compared to RDBMS.</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Types:</a:t>
            </a:r>
          </a:p>
          <a:p>
            <a:pPr marL="0" lvl="0" indent="0" rtl="0">
              <a:spcBef>
                <a:spcPts val="0"/>
              </a:spcBef>
              <a:spcAft>
                <a:spcPts val="0"/>
              </a:spcAft>
              <a:buNone/>
            </a:pPr>
            <a:r>
              <a:rPr lang="en-US" sz="1200" i="1" dirty="0">
                <a:solidFill>
                  <a:schemeClr val="dk1"/>
                </a:solidFill>
              </a:rPr>
              <a:t>NoSQL:</a:t>
            </a:r>
            <a:r>
              <a:rPr lang="en-US" sz="1200" dirty="0">
                <a:solidFill>
                  <a:schemeClr val="dk1"/>
                </a:solidFill>
              </a:rPr>
              <a:t> Different types available, according to the use case.</a:t>
            </a:r>
          </a:p>
          <a:p>
            <a:pPr marL="0" lvl="0" indent="0" rtl="0">
              <a:spcBef>
                <a:spcPts val="0"/>
              </a:spcBef>
              <a:spcAft>
                <a:spcPts val="0"/>
              </a:spcAft>
              <a:buNone/>
            </a:pPr>
            <a:r>
              <a:rPr lang="en-US" sz="1200" i="1" dirty="0">
                <a:solidFill>
                  <a:schemeClr val="dk1"/>
                </a:solidFill>
              </a:rPr>
              <a:t>RDBMS:</a:t>
            </a:r>
            <a:r>
              <a:rPr lang="en-US" sz="1200" dirty="0">
                <a:solidFill>
                  <a:schemeClr val="dk1"/>
                </a:solidFill>
              </a:rPr>
              <a:t> One type (SQL Database) with minor  variations.</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Development</a:t>
            </a:r>
          </a:p>
          <a:p>
            <a:pPr marL="0" lvl="0" indent="0" rtl="0">
              <a:spcBef>
                <a:spcPts val="0"/>
              </a:spcBef>
              <a:spcAft>
                <a:spcPts val="0"/>
              </a:spcAft>
              <a:buNone/>
            </a:pPr>
            <a:r>
              <a:rPr lang="en-US" sz="1200" i="1" dirty="0">
                <a:solidFill>
                  <a:schemeClr val="dk1"/>
                </a:solidFill>
              </a:rPr>
              <a:t>NoSQL: </a:t>
            </a:r>
            <a:r>
              <a:rPr lang="en-US" sz="1200" dirty="0">
                <a:solidFill>
                  <a:schemeClr val="dk1"/>
                </a:solidFill>
              </a:rPr>
              <a:t>Developed in the late 2000s to address the challenges associated with SQL databases, like scalability, multi-structured data, distribution and development sprints.</a:t>
            </a:r>
          </a:p>
          <a:p>
            <a:pPr marL="0" lvl="0" indent="0" rtl="0">
              <a:spcBef>
                <a:spcPts val="0"/>
              </a:spcBef>
              <a:spcAft>
                <a:spcPts val="0"/>
              </a:spcAft>
              <a:buNone/>
            </a:pPr>
            <a:r>
              <a:rPr lang="en-US" sz="1200" i="1" dirty="0">
                <a:solidFill>
                  <a:schemeClr val="dk1"/>
                </a:solidFill>
              </a:rPr>
              <a:t>RDBMS: </a:t>
            </a:r>
            <a:r>
              <a:rPr lang="en-US" sz="1200" dirty="0">
                <a:solidFill>
                  <a:schemeClr val="dk1"/>
                </a:solidFill>
              </a:rPr>
              <a:t>Developed in the 1970s to work with the first wave of data storage applications.</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Development model</a:t>
            </a:r>
          </a:p>
          <a:p>
            <a:pPr marL="0" lvl="0" indent="0" rtl="0">
              <a:spcBef>
                <a:spcPts val="0"/>
              </a:spcBef>
              <a:spcAft>
                <a:spcPts val="0"/>
              </a:spcAft>
              <a:buNone/>
            </a:pPr>
            <a:r>
              <a:rPr lang="en-US" sz="1200" i="1" dirty="0">
                <a:solidFill>
                  <a:schemeClr val="dk1"/>
                </a:solidFill>
              </a:rPr>
              <a:t>NoSQL: The </a:t>
            </a:r>
            <a:r>
              <a:rPr lang="en-US" sz="1200" dirty="0">
                <a:solidFill>
                  <a:schemeClr val="dk1"/>
                </a:solidFill>
              </a:rPr>
              <a:t>Open-source.</a:t>
            </a:r>
          </a:p>
          <a:p>
            <a:pPr marL="0" lvl="0" indent="0" rtl="0">
              <a:spcBef>
                <a:spcPts val="0"/>
              </a:spcBef>
              <a:spcAft>
                <a:spcPts val="0"/>
              </a:spcAft>
              <a:buNone/>
            </a:pPr>
            <a:r>
              <a:rPr lang="en-US" sz="1200" i="1" dirty="0">
                <a:solidFill>
                  <a:schemeClr val="dk1"/>
                </a:solidFill>
              </a:rPr>
              <a:t>RDBMS: </a:t>
            </a:r>
            <a:r>
              <a:rPr lang="en-US" sz="1200" dirty="0">
                <a:solidFill>
                  <a:schemeClr val="dk1"/>
                </a:solidFill>
              </a:rPr>
              <a:t>Mix of open-source (</a:t>
            </a:r>
            <a:r>
              <a:rPr lang="en-US" sz="1200" dirty="0" err="1">
                <a:solidFill>
                  <a:schemeClr val="dk1"/>
                </a:solidFill>
              </a:rPr>
              <a:t>PostgreSQL</a:t>
            </a:r>
            <a:r>
              <a:rPr lang="en-US" sz="1200" dirty="0">
                <a:solidFill>
                  <a:schemeClr val="dk1"/>
                </a:solidFill>
              </a:rPr>
              <a:t>, MySQL) and closed-source (Oracle).</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Storage </a:t>
            </a:r>
          </a:p>
          <a:p>
            <a:pPr marL="0" lvl="0" indent="0" rtl="0">
              <a:spcBef>
                <a:spcPts val="0"/>
              </a:spcBef>
              <a:spcAft>
                <a:spcPts val="0"/>
              </a:spcAft>
              <a:buNone/>
            </a:pPr>
            <a:r>
              <a:rPr lang="en-US" sz="1200" i="1" dirty="0">
                <a:solidFill>
                  <a:schemeClr val="dk1"/>
                </a:solidFill>
              </a:rPr>
              <a:t>NoSQL: </a:t>
            </a:r>
            <a:r>
              <a:rPr lang="en-US" sz="1200" dirty="0">
                <a:solidFill>
                  <a:schemeClr val="dk1"/>
                </a:solidFill>
              </a:rPr>
              <a:t>Depends on the database type.</a:t>
            </a:r>
          </a:p>
          <a:p>
            <a:pPr marL="0" lvl="0" indent="0" rtl="0">
              <a:spcBef>
                <a:spcPts val="0"/>
              </a:spcBef>
              <a:spcAft>
                <a:spcPts val="0"/>
              </a:spcAft>
              <a:buNone/>
            </a:pPr>
            <a:r>
              <a:rPr lang="en-US" sz="1200" i="1" dirty="0">
                <a:solidFill>
                  <a:schemeClr val="dk1"/>
                </a:solidFill>
              </a:rPr>
              <a:t>RDBMS: </a:t>
            </a:r>
            <a:r>
              <a:rPr lang="en-US" sz="1200" dirty="0">
                <a:solidFill>
                  <a:schemeClr val="dk1"/>
                </a:solidFill>
              </a:rPr>
              <a:t>For example, key-value stores are similar to SQL databases, but have only two columns ('key' and 'value'), with more complex information sometimes stored as BLOBs within the 'value' columns. </a:t>
            </a:r>
          </a:p>
          <a:p>
            <a:pPr marL="0" lvl="0" indent="0" rtl="0">
              <a:spcBef>
                <a:spcPts val="0"/>
              </a:spcBef>
              <a:spcAft>
                <a:spcPts val="0"/>
              </a:spcAft>
              <a:buNone/>
            </a:pPr>
            <a:r>
              <a:rPr lang="en-US" sz="1200" dirty="0">
                <a:solidFill>
                  <a:schemeClr val="dk1"/>
                </a:solidFill>
              </a:rPr>
              <a:t>Data is typically stored in a relational model where columns with data points and rows with all the information concerning a single entity. Similar to a spreadsheet.</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Schemas</a:t>
            </a:r>
          </a:p>
          <a:p>
            <a:pPr marL="0" lvl="0" indent="0" rtl="0">
              <a:spcBef>
                <a:spcPts val="0"/>
              </a:spcBef>
              <a:spcAft>
                <a:spcPts val="0"/>
              </a:spcAft>
              <a:buNone/>
            </a:pPr>
            <a:r>
              <a:rPr lang="en-US" sz="1200" i="1" dirty="0">
                <a:solidFill>
                  <a:schemeClr val="dk1"/>
                </a:solidFill>
              </a:rPr>
              <a:t>NoSQL: </a:t>
            </a:r>
            <a:r>
              <a:rPr lang="en-US" sz="1200" dirty="0">
                <a:solidFill>
                  <a:schemeClr val="dk1"/>
                </a:solidFill>
              </a:rPr>
              <a:t>Schemas are dynamic, information can be updated on the go. Dissimilar data can also be stored together as necessary. Only for some databases, </a:t>
            </a:r>
            <a:r>
              <a:rPr lang="en-US" sz="1200" dirty="0" err="1">
                <a:solidFill>
                  <a:schemeClr val="dk1"/>
                </a:solidFill>
              </a:rPr>
              <a:t>eg</a:t>
            </a:r>
            <a:r>
              <a:rPr lang="en-US" sz="1200" dirty="0">
                <a:solidFill>
                  <a:schemeClr val="dk1"/>
                </a:solidFill>
              </a:rPr>
              <a:t>, wide-column stores, adding new fields is challenging.</a:t>
            </a:r>
          </a:p>
          <a:p>
            <a:pPr marL="0" lvl="0" indent="0" rtl="0">
              <a:spcBef>
                <a:spcPts val="0"/>
              </a:spcBef>
              <a:spcAft>
                <a:spcPts val="0"/>
              </a:spcAft>
              <a:buNone/>
            </a:pPr>
            <a:r>
              <a:rPr lang="en-US" sz="1200" i="1" dirty="0">
                <a:solidFill>
                  <a:schemeClr val="dk1"/>
                </a:solidFill>
              </a:rPr>
              <a:t>RDBMS: </a:t>
            </a:r>
            <a:r>
              <a:rPr lang="en-US" sz="1200" dirty="0">
                <a:solidFill>
                  <a:schemeClr val="dk1"/>
                </a:solidFill>
              </a:rPr>
              <a:t>Structure and data types are predefined, where the columns must be determined and locked before data is entered and cannot be amended later without taking the DB offline and modifying the entire database.</a:t>
            </a:r>
          </a:p>
          <a:p>
            <a:pPr marL="0" lvl="0" indent="0" rtl="0">
              <a:spcBef>
                <a:spcPts val="0"/>
              </a:spcBef>
              <a:spcAft>
                <a:spcPts val="0"/>
              </a:spcAft>
              <a:buNone/>
            </a:pPr>
            <a:endParaRPr lang="en-US" sz="1200"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172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rtl="0">
              <a:spcBef>
                <a:spcPts val="0"/>
              </a:spcBef>
              <a:spcAft>
                <a:spcPts val="0"/>
              </a:spcAft>
              <a:buNone/>
            </a:pPr>
            <a:r>
              <a:rPr lang="en-US" sz="1200" dirty="0">
                <a:solidFill>
                  <a:schemeClr val="dk1"/>
                </a:solidFill>
              </a:rPr>
              <a:t>Read out and discuss the points on the slide.</a:t>
            </a:r>
          </a:p>
          <a:p>
            <a:pPr marL="0" lvl="0" indent="0" rtl="0">
              <a:spcBef>
                <a:spcPts val="0"/>
              </a:spcBef>
              <a:spcAft>
                <a:spcPts val="0"/>
              </a:spcAft>
              <a:buNone/>
            </a:pPr>
            <a:endParaRPr lang="en-US" sz="1200" dirty="0">
              <a:solidFill>
                <a:schemeClr val="dk1"/>
              </a:solidFill>
            </a:endParaRPr>
          </a:p>
          <a:p>
            <a:pPr marL="0" lvl="0" indent="0" rtl="0">
              <a:spcBef>
                <a:spcPts val="0"/>
              </a:spcBef>
              <a:spcAft>
                <a:spcPts val="0"/>
              </a:spcAft>
              <a:buNone/>
            </a:pPr>
            <a:r>
              <a:rPr lang="en-US" sz="1200" dirty="0">
                <a:solidFill>
                  <a:schemeClr val="dk1"/>
                </a:solidFill>
              </a:rPr>
              <a:t>Explain the following salient features of the comparison between NoSQL and RDBMS:</a:t>
            </a:r>
          </a:p>
          <a:p>
            <a:pPr marL="0" lvl="0" indent="0" rtl="0">
              <a:spcBef>
                <a:spcPts val="0"/>
              </a:spcBef>
              <a:spcAft>
                <a:spcPts val="0"/>
              </a:spcAft>
              <a:buNone/>
            </a:pPr>
            <a:endParaRPr lang="en-US" sz="1200" b="1" i="1" dirty="0">
              <a:solidFill>
                <a:schemeClr val="dk1"/>
              </a:solidFill>
            </a:endParaRPr>
          </a:p>
          <a:p>
            <a:pPr marL="0" lvl="0" indent="0" rtl="0">
              <a:spcBef>
                <a:spcPts val="0"/>
              </a:spcBef>
              <a:spcAft>
                <a:spcPts val="0"/>
              </a:spcAft>
              <a:buNone/>
            </a:pPr>
            <a:r>
              <a:rPr lang="en-US" sz="1200" b="1" i="1" dirty="0">
                <a:solidFill>
                  <a:schemeClr val="dk1"/>
                </a:solidFill>
              </a:rPr>
              <a:t>Dynamic schemas</a:t>
            </a:r>
            <a:r>
              <a:rPr lang="en-US" sz="1200" dirty="0">
                <a:solidFill>
                  <a:schemeClr val="dk1"/>
                </a:solidFill>
              </a:rPr>
              <a:t>: NoSQL databases are built to allow the insertion of data without a predefined schema. That makes it easy to make significant application changes in real-time, without worrying about service interruptions – which means development is faster, code integration is more reliable, and less database administrator time is needed. Developers have typically had to add application-side code to enforce data quality controls, such as mandating the presence of specific fields, data types or permissible values. More sophisticated NoSQL databases allow validation rules to be applied within the database, allowing users to enforce governance across data while maintaining the agility benefits of a dynamic schema.</a:t>
            </a:r>
          </a:p>
          <a:p>
            <a:pPr marL="0" lvl="0" indent="0" rtl="0">
              <a:spcBef>
                <a:spcPts val="0"/>
              </a:spcBef>
              <a:spcAft>
                <a:spcPts val="0"/>
              </a:spcAft>
              <a:buNone/>
            </a:pPr>
            <a:endParaRPr lang="en-US" sz="1200" dirty="0">
              <a:solidFill>
                <a:schemeClr val="dk1"/>
              </a:solidFill>
            </a:endParaRPr>
          </a:p>
          <a:p>
            <a:pPr marL="0" lvl="0" indent="0" rtl="0">
              <a:spcBef>
                <a:spcPts val="0"/>
              </a:spcBef>
              <a:spcAft>
                <a:spcPts val="0"/>
              </a:spcAft>
              <a:buNone/>
            </a:pPr>
            <a:r>
              <a:rPr lang="en-US" sz="1200" dirty="0">
                <a:solidFill>
                  <a:schemeClr val="dk1"/>
                </a:solidFill>
              </a:rPr>
              <a:t>Relational databases require schemas to be defined before you can add data. For example, you might want to store data about your customers such as phone numbers, first and last name, address, city and state – the SQL database needs to know what you are storing in advance. This fits poorly with agile development approaches, because each time you complete new features, very often the schema of your database needs to be changed. So if you decide, a few iterations into development, that you'd like to store customers' </a:t>
            </a:r>
            <a:r>
              <a:rPr lang="en-US" sz="1200" dirty="0" err="1">
                <a:solidFill>
                  <a:schemeClr val="dk1"/>
                </a:solidFill>
              </a:rPr>
              <a:t>favourite</a:t>
            </a:r>
            <a:r>
              <a:rPr lang="en-US" sz="1200" dirty="0">
                <a:solidFill>
                  <a:schemeClr val="dk1"/>
                </a:solidFill>
              </a:rPr>
              <a:t> items in addition to their addresses and phone numbers, you'll need to add that column to the database, and then migrate the entire database to the new schema.</a:t>
            </a:r>
          </a:p>
          <a:p>
            <a:pPr marL="0" lvl="0" indent="0" rtl="0">
              <a:spcBef>
                <a:spcPts val="0"/>
              </a:spcBef>
              <a:spcAft>
                <a:spcPts val="0"/>
              </a:spcAft>
              <a:buNone/>
            </a:pPr>
            <a:endParaRPr lang="en-US" sz="1200" dirty="0">
              <a:solidFill>
                <a:schemeClr val="dk1"/>
              </a:solidFill>
            </a:endParaRPr>
          </a:p>
          <a:p>
            <a:pPr marL="0" lvl="0" indent="0" rtl="0">
              <a:spcBef>
                <a:spcPts val="0"/>
              </a:spcBef>
              <a:spcAft>
                <a:spcPts val="0"/>
              </a:spcAft>
              <a:buNone/>
            </a:pPr>
            <a:r>
              <a:rPr lang="en-US" sz="1200" b="1" i="1" dirty="0">
                <a:solidFill>
                  <a:schemeClr val="dk1"/>
                </a:solidFill>
              </a:rPr>
              <a:t>Replication</a:t>
            </a:r>
          </a:p>
          <a:p>
            <a:pPr marL="0" lvl="0" indent="0" rtl="0">
              <a:spcBef>
                <a:spcPts val="0"/>
              </a:spcBef>
              <a:spcAft>
                <a:spcPts val="0"/>
              </a:spcAft>
              <a:buNone/>
            </a:pPr>
            <a:r>
              <a:rPr lang="en-US" sz="1200" dirty="0">
                <a:solidFill>
                  <a:schemeClr val="dk1"/>
                </a:solidFill>
              </a:rPr>
              <a:t>Most NoSQL databases also support automatic database replication to maintain availability in the event of outages or planned maintenance events. More sophisticated NoSQL databases are fully self-healing, offering automated failover and recovery, as well as the ability to distribute the database across multiple geographic regions to withstand regional failures and enable data localization. Unlike relational databases, NoSQL databases generally have no requirement for separate applications or expensive add-ons to implement replication.</a:t>
            </a:r>
          </a:p>
          <a:p>
            <a:pPr marL="0" lvl="0" indent="0">
              <a:spcBef>
                <a:spcPts val="0"/>
              </a:spcBef>
              <a:spcAft>
                <a:spcPts val="0"/>
              </a:spcAft>
              <a:buNone/>
            </a:pPr>
            <a:endParaRPr lang="en-US" sz="1200" b="1" dirty="0">
              <a:solidFill>
                <a:schemeClr val="dk1"/>
              </a:solidFill>
            </a:endParaRPr>
          </a:p>
          <a:p>
            <a:pPr marL="0" lvl="0" indent="0">
              <a:spcBef>
                <a:spcPts val="0"/>
              </a:spcBef>
              <a:spcAft>
                <a:spcPts val="0"/>
              </a:spcAft>
              <a:buNone/>
            </a:pPr>
            <a:r>
              <a:rPr lang="en-US" sz="1200" b="1" dirty="0">
                <a:solidFill>
                  <a:schemeClr val="dk1"/>
                </a:solidFill>
              </a:rPr>
              <a:t>Notes to the Participant:</a:t>
            </a:r>
          </a:p>
          <a:p>
            <a:pPr marL="0" lvl="0" indent="0">
              <a:spcBef>
                <a:spcPts val="0"/>
              </a:spcBef>
              <a:spcAft>
                <a:spcPts val="0"/>
              </a:spcAft>
              <a:buNone/>
            </a:pPr>
            <a:r>
              <a:rPr lang="en-US" sz="1200" dirty="0">
                <a:solidFill>
                  <a:schemeClr val="dk1"/>
                </a:solidFill>
              </a:rPr>
              <a:t>There are some advantages that the NoSQL approach possesses as compared to RDBMS.</a:t>
            </a:r>
          </a:p>
          <a:p>
            <a:pPr marL="0" lvl="0" indent="0" rtl="0">
              <a:spcBef>
                <a:spcPts val="0"/>
              </a:spcBef>
              <a:spcAft>
                <a:spcPts val="0"/>
              </a:spcAft>
              <a:buNone/>
            </a:pPr>
            <a:endParaRPr lang="en-US" sz="1200" b="1" dirty="0">
              <a:solidFill>
                <a:schemeClr val="dk1"/>
              </a:solidFill>
            </a:endParaRPr>
          </a:p>
          <a:p>
            <a:pPr marL="0" lvl="0" indent="0" rtl="0">
              <a:spcBef>
                <a:spcPts val="0"/>
              </a:spcBef>
              <a:spcAft>
                <a:spcPts val="0"/>
              </a:spcAft>
              <a:buNone/>
            </a:pPr>
            <a:r>
              <a:rPr lang="en-US" sz="1200" b="1" dirty="0">
                <a:solidFill>
                  <a:schemeClr val="dk1"/>
                </a:solidFill>
              </a:rPr>
              <a:t>ACID (Atomicity, Consistency, Isolation, Durability) Compliance</a:t>
            </a:r>
          </a:p>
          <a:p>
            <a:pPr marL="0" lvl="0" indent="0" rtl="0">
              <a:spcBef>
                <a:spcPts val="0"/>
              </a:spcBef>
              <a:spcAft>
                <a:spcPts val="0"/>
              </a:spcAft>
              <a:buNone/>
            </a:pPr>
            <a:r>
              <a:rPr lang="en-US" sz="1200" i="1" dirty="0"/>
              <a:t>NoSQL: </a:t>
            </a:r>
            <a:r>
              <a:rPr lang="en-US" sz="1200" dirty="0"/>
              <a:t>NoSQL emphasizes on performance over data integrity and most NoSQL systems compromise on ACID compliance for performance. NoSQL databases are BASE-compliant (Basically, Available, Soft-state, Eventually consistent)</a:t>
            </a:r>
          </a:p>
          <a:p>
            <a:pPr marL="0" lvl="0" indent="0" rtl="0">
              <a:spcBef>
                <a:spcPts val="0"/>
              </a:spcBef>
              <a:spcAft>
                <a:spcPts val="0"/>
              </a:spcAft>
              <a:buNone/>
            </a:pPr>
            <a:r>
              <a:rPr lang="en-US" sz="1200" i="1" dirty="0"/>
              <a:t>RDBMS: </a:t>
            </a:r>
            <a:r>
              <a:rPr lang="en-US" sz="1200" dirty="0"/>
              <a:t>SQL databases default to enabling ACID compliance though most offer options to </a:t>
            </a:r>
            <a:r>
              <a:rPr lang="en-US" sz="1200" dirty="0" err="1"/>
              <a:t>favour</a:t>
            </a:r>
            <a:r>
              <a:rPr lang="en-US" sz="1200" dirty="0"/>
              <a:t> performance over data integrity for some operations.</a:t>
            </a:r>
          </a:p>
          <a:p>
            <a:pPr marL="0" lvl="0" indent="0" rtl="0">
              <a:spcBef>
                <a:spcPts val="0"/>
              </a:spcBef>
              <a:spcAft>
                <a:spcPts val="0"/>
              </a:spcAft>
              <a:buClr>
                <a:srgbClr val="000000"/>
              </a:buClr>
              <a:buSzPts val="1100"/>
              <a:buFont typeface="Arial"/>
              <a:buNone/>
            </a:pPr>
            <a:endParaRPr lang="en-US" sz="1200" b="1" dirty="0">
              <a:solidFill>
                <a:schemeClr val="dk1"/>
              </a:solidFill>
            </a:endParaRPr>
          </a:p>
          <a:p>
            <a:pPr marL="0" lvl="0" indent="0" rtl="0">
              <a:spcBef>
                <a:spcPts val="0"/>
              </a:spcBef>
              <a:spcAft>
                <a:spcPts val="0"/>
              </a:spcAft>
              <a:buClr>
                <a:srgbClr val="000000"/>
              </a:buClr>
              <a:buSzPts val="1100"/>
              <a:buFont typeface="Arial"/>
              <a:buNone/>
            </a:pPr>
            <a:r>
              <a:rPr lang="en-US" sz="1200" b="1" dirty="0">
                <a:solidFill>
                  <a:schemeClr val="dk1"/>
                </a:solidFill>
              </a:rPr>
              <a:t>Access</a:t>
            </a:r>
          </a:p>
          <a:p>
            <a:pPr marL="0" lvl="0" indent="0" rtl="0">
              <a:spcBef>
                <a:spcPts val="0"/>
              </a:spcBef>
              <a:spcAft>
                <a:spcPts val="0"/>
              </a:spcAft>
              <a:buClr>
                <a:srgbClr val="000000"/>
              </a:buClr>
              <a:buSzPts val="1100"/>
              <a:buFont typeface="Arial"/>
              <a:buNone/>
            </a:pPr>
            <a:r>
              <a:rPr lang="en-US" sz="1200" i="1" dirty="0">
                <a:solidFill>
                  <a:schemeClr val="dk1"/>
                </a:solidFill>
              </a:rPr>
              <a:t>NoSQL: </a:t>
            </a:r>
            <a:r>
              <a:rPr lang="en-US" sz="1200" dirty="0">
                <a:solidFill>
                  <a:schemeClr val="dk1"/>
                </a:solidFill>
              </a:rPr>
              <a:t>Access is allowed in well-defined and narrow patterns which make performance and scalability dependable and expected.</a:t>
            </a:r>
          </a:p>
          <a:p>
            <a:pPr marL="0" lvl="0" indent="0" rtl="0">
              <a:spcBef>
                <a:spcPts val="0"/>
              </a:spcBef>
              <a:spcAft>
                <a:spcPts val="0"/>
              </a:spcAft>
              <a:buClr>
                <a:srgbClr val="000000"/>
              </a:buClr>
              <a:buSzPts val="1100"/>
              <a:buFont typeface="Arial"/>
              <a:buNone/>
            </a:pPr>
            <a:r>
              <a:rPr lang="en-US" sz="1200" i="1" dirty="0">
                <a:solidFill>
                  <a:schemeClr val="dk1"/>
                </a:solidFill>
              </a:rPr>
              <a:t>RDBMS: </a:t>
            </a:r>
            <a:r>
              <a:rPr lang="en-US" sz="1200" dirty="0">
                <a:solidFill>
                  <a:schemeClr val="dk1"/>
                </a:solidFill>
              </a:rPr>
              <a:t>Not known beforehand and hence requires assumptions that are then translated into index definitions.</a:t>
            </a:r>
          </a:p>
          <a:p>
            <a:pPr marL="0" lvl="0" indent="0" rtl="0">
              <a:spcBef>
                <a:spcPts val="0"/>
              </a:spcBef>
              <a:spcAft>
                <a:spcPts val="0"/>
              </a:spcAft>
              <a:buClr>
                <a:srgbClr val="000000"/>
              </a:buClr>
              <a:buSzPts val="1100"/>
              <a:buFont typeface="Arial"/>
              <a:buNone/>
            </a:pPr>
            <a:endParaRPr lang="en-US" sz="1200" b="1" dirty="0">
              <a:solidFill>
                <a:schemeClr val="dk1"/>
              </a:solidFill>
            </a:endParaRPr>
          </a:p>
          <a:p>
            <a:pPr marL="0" lvl="0" indent="0" rtl="0">
              <a:spcBef>
                <a:spcPts val="0"/>
              </a:spcBef>
              <a:spcAft>
                <a:spcPts val="0"/>
              </a:spcAft>
              <a:buClr>
                <a:srgbClr val="000000"/>
              </a:buClr>
              <a:buSzPts val="1100"/>
              <a:buFont typeface="Arial"/>
              <a:buNone/>
            </a:pPr>
            <a:r>
              <a:rPr lang="en-US" sz="1200" b="1" dirty="0">
                <a:solidFill>
                  <a:schemeClr val="dk1"/>
                </a:solidFill>
              </a:rPr>
              <a:t>Scaling</a:t>
            </a:r>
          </a:p>
          <a:p>
            <a:pPr marL="0" lvl="0" indent="0" rtl="0">
              <a:spcBef>
                <a:spcPts val="0"/>
              </a:spcBef>
              <a:spcAft>
                <a:spcPts val="0"/>
              </a:spcAft>
              <a:buClr>
                <a:srgbClr val="000000"/>
              </a:buClr>
              <a:buSzPts val="1100"/>
              <a:buFont typeface="Arial"/>
              <a:buNone/>
            </a:pPr>
            <a:r>
              <a:rPr lang="en-US" sz="1200" i="1" dirty="0">
                <a:solidFill>
                  <a:schemeClr val="dk1"/>
                </a:solidFill>
              </a:rPr>
              <a:t>NoSQL: </a:t>
            </a:r>
            <a:r>
              <a:rPr lang="en-US" sz="1200" dirty="0">
                <a:solidFill>
                  <a:schemeClr val="dk1"/>
                </a:solidFill>
              </a:rPr>
              <a:t>Horizontally, </a:t>
            </a:r>
            <a:r>
              <a:rPr lang="en-US" sz="1200" dirty="0" err="1">
                <a:solidFill>
                  <a:schemeClr val="dk1"/>
                </a:solidFill>
              </a:rPr>
              <a:t>ie</a:t>
            </a:r>
            <a:r>
              <a:rPr lang="en-US" sz="1200" dirty="0">
                <a:solidFill>
                  <a:schemeClr val="dk1"/>
                </a:solidFill>
              </a:rPr>
              <a:t>, while adding capacity, a database administrator can simply add more commodity servers or cloud instances. The database automatically spreads data across servers as necessary.</a:t>
            </a:r>
          </a:p>
          <a:p>
            <a:pPr marL="0" lvl="0" indent="0" rtl="0">
              <a:spcBef>
                <a:spcPts val="0"/>
              </a:spcBef>
              <a:spcAft>
                <a:spcPts val="0"/>
              </a:spcAft>
              <a:buClr>
                <a:srgbClr val="000000"/>
              </a:buClr>
              <a:buSzPts val="1100"/>
              <a:buFont typeface="Arial"/>
              <a:buNone/>
            </a:pPr>
            <a:r>
              <a:rPr lang="en-US" sz="1200" i="1" dirty="0">
                <a:solidFill>
                  <a:schemeClr val="dk1"/>
                </a:solidFill>
              </a:rPr>
              <a:t>RDBMS: </a:t>
            </a:r>
            <a:r>
              <a:rPr lang="en-US" sz="1200" dirty="0">
                <a:solidFill>
                  <a:schemeClr val="dk1"/>
                </a:solidFill>
              </a:rPr>
              <a:t>Vertically, meaning a single server must be made increasingly powerful in order to deal with increased demand. It is possible to spread SQL databases over many servers, but significant additional engineering is generally required, and core relational features such as JOINs, referential integrity and transactions are typically lost.</a:t>
            </a:r>
          </a:p>
          <a:p>
            <a:pPr marL="0" lvl="0" indent="0" rtl="0">
              <a:spcBef>
                <a:spcPts val="0"/>
              </a:spcBef>
              <a:spcAft>
                <a:spcPts val="0"/>
              </a:spcAft>
              <a:buClr>
                <a:srgbClr val="000000"/>
              </a:buClr>
              <a:buSzPts val="1100"/>
              <a:buFont typeface="Arial"/>
              <a:buNone/>
            </a:pPr>
            <a:endParaRPr lang="en-US" sz="1200" b="1" dirty="0">
              <a:solidFill>
                <a:schemeClr val="dk1"/>
              </a:solidFill>
            </a:endParaRPr>
          </a:p>
          <a:p>
            <a:pPr marL="0" lvl="0" indent="0" rtl="0">
              <a:spcBef>
                <a:spcPts val="0"/>
              </a:spcBef>
              <a:spcAft>
                <a:spcPts val="0"/>
              </a:spcAft>
              <a:buClr>
                <a:srgbClr val="000000"/>
              </a:buClr>
              <a:buSzPts val="1100"/>
              <a:buFont typeface="Arial"/>
              <a:buNone/>
            </a:pPr>
            <a:r>
              <a:rPr lang="en-US" sz="1200" b="1" dirty="0">
                <a:solidFill>
                  <a:schemeClr val="dk1"/>
                </a:solidFill>
              </a:rPr>
              <a:t>Data Manipulation</a:t>
            </a:r>
          </a:p>
          <a:p>
            <a:pPr marL="0" lvl="0" indent="0" rtl="0">
              <a:spcBef>
                <a:spcPts val="0"/>
              </a:spcBef>
              <a:spcAft>
                <a:spcPts val="0"/>
              </a:spcAft>
              <a:buClr>
                <a:srgbClr val="000000"/>
              </a:buClr>
              <a:buSzPts val="1100"/>
              <a:buFont typeface="Arial"/>
              <a:buNone/>
            </a:pPr>
            <a:r>
              <a:rPr lang="en-US" sz="1200" i="1" dirty="0">
                <a:solidFill>
                  <a:schemeClr val="dk1"/>
                </a:solidFill>
              </a:rPr>
              <a:t>NoSQL: </a:t>
            </a:r>
            <a:r>
              <a:rPr lang="en-US" sz="1200" dirty="0">
                <a:solidFill>
                  <a:schemeClr val="dk1"/>
                </a:solidFill>
              </a:rPr>
              <a:t>Done by object-oriented APIs.</a:t>
            </a:r>
          </a:p>
          <a:p>
            <a:pPr marL="0" lvl="0" indent="0" rtl="0">
              <a:spcBef>
                <a:spcPts val="0"/>
              </a:spcBef>
              <a:spcAft>
                <a:spcPts val="0"/>
              </a:spcAft>
              <a:buClr>
                <a:srgbClr val="000000"/>
              </a:buClr>
              <a:buSzPts val="1100"/>
              <a:buFont typeface="Arial"/>
              <a:buNone/>
            </a:pPr>
            <a:r>
              <a:rPr lang="en-US" sz="1200" i="1" dirty="0">
                <a:solidFill>
                  <a:schemeClr val="dk1"/>
                </a:solidFill>
              </a:rPr>
              <a:t>RDBMS: </a:t>
            </a:r>
            <a:r>
              <a:rPr lang="en-US" sz="1200" dirty="0">
                <a:solidFill>
                  <a:schemeClr val="dk1"/>
                </a:solidFill>
              </a:rPr>
              <a:t>Using Select, Insert, and Update statements of the language used.</a:t>
            </a:r>
          </a:p>
          <a:p>
            <a:pPr marL="0" lvl="0" indent="0" rtl="0">
              <a:spcBef>
                <a:spcPts val="0"/>
              </a:spcBef>
              <a:spcAft>
                <a:spcPts val="0"/>
              </a:spcAft>
              <a:buClr>
                <a:srgbClr val="000000"/>
              </a:buClr>
              <a:buSzPts val="1100"/>
              <a:buFont typeface="Arial"/>
              <a:buNone/>
            </a:pPr>
            <a:endParaRPr lang="en-US" sz="1200" b="1" dirty="0">
              <a:solidFill>
                <a:schemeClr val="dk1"/>
              </a:solidFill>
            </a:endParaRPr>
          </a:p>
          <a:p>
            <a:pPr marL="0" lvl="0" indent="0" rtl="0">
              <a:spcBef>
                <a:spcPts val="0"/>
              </a:spcBef>
              <a:spcAft>
                <a:spcPts val="0"/>
              </a:spcAft>
              <a:buClr>
                <a:srgbClr val="000000"/>
              </a:buClr>
              <a:buSzPts val="1100"/>
              <a:buFont typeface="Arial"/>
              <a:buNone/>
            </a:pPr>
            <a:r>
              <a:rPr lang="en-US" sz="1200" b="1" dirty="0">
                <a:solidFill>
                  <a:schemeClr val="dk1"/>
                </a:solidFill>
              </a:rPr>
              <a:t>Consistency</a:t>
            </a:r>
          </a:p>
          <a:p>
            <a:pPr marL="0" lvl="0" indent="0" rtl="0">
              <a:spcBef>
                <a:spcPts val="0"/>
              </a:spcBef>
              <a:spcAft>
                <a:spcPts val="0"/>
              </a:spcAft>
              <a:buClr>
                <a:srgbClr val="000000"/>
              </a:buClr>
              <a:buSzPts val="1100"/>
              <a:buFont typeface="Arial"/>
              <a:buNone/>
            </a:pPr>
            <a:r>
              <a:rPr lang="en-US" sz="1200" i="1" dirty="0">
                <a:solidFill>
                  <a:schemeClr val="dk1"/>
                </a:solidFill>
              </a:rPr>
              <a:t>NoSQL: </a:t>
            </a:r>
            <a:r>
              <a:rPr lang="en-US" sz="1200" dirty="0">
                <a:solidFill>
                  <a:schemeClr val="dk1"/>
                </a:solidFill>
              </a:rPr>
              <a:t>Some databases offer strong consistency, where others offer eventual consistency.</a:t>
            </a:r>
          </a:p>
          <a:p>
            <a:pPr marL="0" lvl="0" indent="0" rtl="0">
              <a:spcBef>
                <a:spcPts val="0"/>
              </a:spcBef>
              <a:spcAft>
                <a:spcPts val="0"/>
              </a:spcAft>
              <a:buClr>
                <a:srgbClr val="000000"/>
              </a:buClr>
              <a:buSzPts val="1100"/>
              <a:buFont typeface="Arial"/>
              <a:buNone/>
            </a:pPr>
            <a:r>
              <a:rPr lang="en-US" sz="1200" i="1" dirty="0">
                <a:solidFill>
                  <a:schemeClr val="dk1"/>
                </a:solidFill>
              </a:rPr>
              <a:t>RDBMS: </a:t>
            </a:r>
            <a:r>
              <a:rPr lang="en-US" sz="1200" dirty="0">
                <a:solidFill>
                  <a:schemeClr val="dk1"/>
                </a:solidFill>
              </a:rPr>
              <a:t>Can be configured for strong consistency.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591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a16="http://schemas.microsoft.com/office/drawing/2014/main" id="{F356E13F-47F6-40D4-B04D-D680A7FB46AE}"/>
              </a:ext>
            </a:extLst>
          </p:cNvPr>
          <p:cNvPicPr>
            <a:picLocks noChangeAspect="1"/>
          </p:cNvPicPr>
          <p:nvPr userDrawn="1"/>
        </p:nvPicPr>
        <p:blipFill>
          <a:blip r:embed="rId3"/>
          <a:stretch>
            <a:fillRect/>
          </a:stretch>
        </p:blipFill>
        <p:spPr>
          <a:xfrm>
            <a:off x="0" y="5307"/>
            <a:ext cx="12192000" cy="6847385"/>
          </a:xfrm>
          <a:prstGeom prst="rect">
            <a:avLst/>
          </a:prstGeom>
        </p:spPr>
      </p:pic>
      <p:sp>
        <p:nvSpPr>
          <p:cNvPr id="5" name="Rectangle 14">
            <a:extLst>
              <a:ext uri="{FF2B5EF4-FFF2-40B4-BE49-F238E27FC236}">
                <a16:creationId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mj-lt"/>
                <a:cs typeface="Arial" panose="020B0604020202020204" pitchFamily="34" charset="0"/>
              </a:rPr>
              <a:t>Copyright © 2018, </a:t>
            </a:r>
            <a:r>
              <a:rPr lang="en-US" sz="900" dirty="0">
                <a:solidFill>
                  <a:schemeClr val="tx1">
                    <a:lumMod val="65000"/>
                    <a:lumOff val="35000"/>
                  </a:schemeClr>
                </a:solidFill>
                <a:latin typeface="+mj-lt"/>
                <a:cs typeface="Arial" panose="020B0604020202020204" pitchFamily="34" charset="0"/>
              </a:rPr>
              <a:t>Xebia Group. All rights reserved</a:t>
            </a:r>
            <a:r>
              <a:rPr lang="en-IN" sz="900" dirty="0">
                <a:solidFill>
                  <a:schemeClr val="tx1">
                    <a:lumMod val="65000"/>
                    <a:lumOff val="35000"/>
                  </a:schemeClr>
                </a:solidFill>
                <a:latin typeface="+mj-lt"/>
                <a:cs typeface="Arial" panose="020B0604020202020204" pitchFamily="34" charset="0"/>
              </a:rPr>
              <a:t>. This course is licensed to UPES. </a:t>
            </a:r>
            <a:r>
              <a:rPr lang="en-IN" sz="900" b="1" dirty="0">
                <a:solidFill>
                  <a:schemeClr val="tx1">
                    <a:lumMod val="65000"/>
                    <a:lumOff val="35000"/>
                  </a:schemeClr>
                </a:solidFill>
                <a:latin typeface="+mj-lt"/>
                <a:cs typeface="Arial" panose="020B0604020202020204" pitchFamily="34" charset="0"/>
              </a:rPr>
              <a:t>release 1.0.0</a:t>
            </a:r>
            <a:r>
              <a:rPr lang="en-IN" sz="900" dirty="0">
                <a:solidFill>
                  <a:schemeClr val="tx1">
                    <a:lumMod val="65000"/>
                    <a:lumOff val="35000"/>
                  </a:schemeClr>
                </a:solidFill>
                <a:latin typeface="+mj-lt"/>
                <a:cs typeface="Arial" panose="020B0604020202020204" pitchFamily="34" charset="0"/>
              </a:rPr>
              <a:t> </a:t>
            </a:r>
          </a:p>
        </p:txBody>
      </p:sp>
      <p:sp>
        <p:nvSpPr>
          <p:cNvPr id="6" name="Text Placeholder 4">
            <a:extLst>
              <a:ext uri="{FF2B5EF4-FFF2-40B4-BE49-F238E27FC236}">
                <a16:creationId xmlns:a16="http://schemas.microsoft.com/office/drawing/2014/main" id="{9CCAD1E8-0A7D-4507-9050-6FAC06CE0914}"/>
              </a:ext>
            </a:extLst>
          </p:cNvPr>
          <p:cNvSpPr>
            <a:spLocks noGrp="1"/>
          </p:cNvSpPr>
          <p:nvPr>
            <p:ph type="body" sz="quarter" idx="16" hasCustomPrompt="1"/>
          </p:nvPr>
        </p:nvSpPr>
        <p:spPr>
          <a:xfrm>
            <a:off x="4888295" y="719340"/>
            <a:ext cx="6474378" cy="1398560"/>
          </a:xfrm>
          <a:prstGeom prst="rect">
            <a:avLst/>
          </a:prstGeom>
        </p:spPr>
        <p:txBody>
          <a:bodyPr anchor="ctr"/>
          <a:lstStyle>
            <a:lvl1pPr marL="0" indent="0" algn="r">
              <a:lnSpc>
                <a:spcPts val="6000"/>
              </a:lnSpc>
              <a:buNone/>
              <a:defRPr sz="5400" b="1" baseline="0">
                <a:latin typeface="+mj-lt"/>
                <a:cs typeface="Arial" panose="020B0604020202020204" pitchFamily="34" charset="0"/>
              </a:defRPr>
            </a:lvl1pPr>
          </a:lstStyle>
          <a:p>
            <a:r>
              <a:rPr lang="en-US" dirty="0"/>
              <a:t>C</a:t>
            </a:r>
            <a:r>
              <a:rPr lang="en-IN" dirty="0" err="1"/>
              <a:t>ourse</a:t>
            </a:r>
            <a:r>
              <a:rPr lang="en-IN" dirty="0"/>
              <a:t> Name</a:t>
            </a:r>
          </a:p>
        </p:txBody>
      </p:sp>
      <p:sp>
        <p:nvSpPr>
          <p:cNvPr id="8" name="TextBox 7">
            <a:extLst>
              <a:ext uri="{FF2B5EF4-FFF2-40B4-BE49-F238E27FC236}">
                <a16:creationId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mj-lt"/>
                <a:cs typeface="Arial" panose="020B0604020202020204" pitchFamily="34" charset="0"/>
              </a:rPr>
              <a:t>Semester </a:t>
            </a:r>
            <a:r>
              <a:rPr lang="en-US" sz="1600" b="1" dirty="0">
                <a:solidFill>
                  <a:srgbClr val="000000"/>
                </a:solidFill>
                <a:latin typeface="+mj-lt"/>
                <a:cs typeface="Arial" panose="020B0604020202020204" pitchFamily="34" charset="0"/>
              </a:rPr>
              <a:t>03</a:t>
            </a:r>
          </a:p>
        </p:txBody>
      </p:sp>
      <p:sp>
        <p:nvSpPr>
          <p:cNvPr id="9" name="Text Placeholder 7">
            <a:extLst>
              <a:ext uri="{FF2B5EF4-FFF2-40B4-BE49-F238E27FC236}">
                <a16:creationId xmlns:a16="http://schemas.microsoft.com/office/drawing/2014/main"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mj-lt"/>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mj-lt"/>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
        <p:nvSpPr>
          <p:cNvPr id="16" name="TextBox 15">
            <a:extLst>
              <a:ext uri="{FF2B5EF4-FFF2-40B4-BE49-F238E27FC236}">
                <a16:creationId xmlns:a16="http://schemas.microsoft.com/office/drawing/2014/main"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latin typeface="+mj-lt"/>
              </a:rPr>
              <a:t>Module # </a:t>
            </a:r>
            <a:r>
              <a:rPr lang="en-US" sz="1600" b="1" dirty="0">
                <a:latin typeface="+mj-lt"/>
              </a:rPr>
              <a:t>02</a:t>
            </a:r>
            <a:endParaRPr lang="en-IN" sz="1600" b="1" dirty="0">
              <a:latin typeface="+mj-lt"/>
            </a:endParaRPr>
          </a:p>
        </p:txBody>
      </p:sp>
      <p:sp>
        <p:nvSpPr>
          <p:cNvPr id="17" name="Shape 1253">
            <a:extLst>
              <a:ext uri="{FF2B5EF4-FFF2-40B4-BE49-F238E27FC236}">
                <a16:creationId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mj-lt"/>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atin typeface="+mj-lt"/>
              </a:defRPr>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atin typeface="+mj-lt"/>
              </a:defRPr>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atin typeface="+mj-lt"/>
              </a:defRPr>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atin typeface="+mj-lt"/>
              </a:defRPr>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atin typeface="+mj-lt"/>
              </a:defRPr>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mj-lt"/>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j-lt"/>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atin typeface="+mj-lt"/>
              </a:defRPr>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atin typeface="+mj-lt"/>
              </a:defRPr>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atin typeface="+mj-lt"/>
              </a:defRPr>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atin typeface="+mj-lt"/>
              </a:defRPr>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atin typeface="+mj-lt"/>
              </a:defRPr>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atin typeface="+mj-lt"/>
              </a:defRPr>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atin typeface="+mj-lt"/>
              </a:defRPr>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atin typeface="+mj-lt"/>
              </a:defRPr>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atin typeface="+mj-lt"/>
              </a:defRPr>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atin typeface="+mj-lt"/>
              </a:defRPr>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atin typeface="+mj-lt"/>
              </a:defRPr>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atin typeface="+mj-lt"/>
              </a:defRPr>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atin typeface="+mj-lt"/>
              </a:defRPr>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atin typeface="+mj-lt"/>
              </a:defRPr>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atin typeface="+mj-lt"/>
              </a:defRPr>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atin typeface="+mj-lt"/>
              </a:defRPr>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atin typeface="+mj-lt"/>
              </a:defRPr>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atin typeface="+mj-lt"/>
              </a:defRPr>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atin typeface="+mj-lt"/>
              </a:defRPr>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mj-lt"/>
                <a:ea typeface="+mn-ea"/>
                <a:cs typeface="Arial" panose="020B0604020202020204" pitchFamily="34" charset="0"/>
              </a:defRPr>
            </a:lvl1pPr>
            <a:lvl2pPr marL="0" indent="0" algn="ctr">
              <a:buNone/>
              <a:defRPr lang="en-US" sz="1100" b="1"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atin typeface="+mj-lt"/>
              </a:defRPr>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atin typeface="+mj-lt"/>
              </a:defRPr>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atin typeface="+mj-lt"/>
              </a:defRPr>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atin typeface="+mj-lt"/>
              </a:defRPr>
            </a:lvl1pPr>
          </a:lstStyle>
          <a:p>
            <a:pPr lvl="0"/>
            <a:r>
              <a:rPr lang="en-US" dirty="0"/>
              <a:t>Header 4</a:t>
            </a:r>
          </a:p>
        </p:txBody>
      </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grpSp>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atin typeface="+mj-lt"/>
              </a:defRPr>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atin typeface="+mj-lt"/>
              </a:defRPr>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atin typeface="+mj-lt"/>
              </a:defRPr>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atin typeface="+mj-lt"/>
              </a:defRPr>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atin typeface="+mj-lt"/>
              </a:defRPr>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atin typeface="+mj-lt"/>
              </a:defRPr>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atin typeface="+mj-lt"/>
              </a:defRPr>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atin typeface="+mj-lt"/>
              </a:defRPr>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atin typeface="+mj-lt"/>
              </a:defRPr>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userDrawn="1"/>
        </p:nvSpPr>
        <p:spPr>
          <a:xfrm>
            <a:off x="1313322" y="2227042"/>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userDrawn="1"/>
        </p:nvSpPr>
        <p:spPr>
          <a:xfrm>
            <a:off x="6438259" y="218002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dirty="0">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userDrawn="1"/>
        </p:nvSpPr>
        <p:spPr>
          <a:xfrm>
            <a:off x="3836283" y="423266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userDrawn="1"/>
        </p:nvSpPr>
        <p:spPr>
          <a:xfrm>
            <a:off x="9140955" y="4229302"/>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dirty="0">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mj-lt"/>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mj-lt"/>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4</a:t>
            </a:r>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mj-lt"/>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mj-lt"/>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9" name="Text Placeholder 7">
            <a:extLst>
              <a:ext uri="{FF2B5EF4-FFF2-40B4-BE49-F238E27FC236}">
                <a16:creationId xmlns:a16="http://schemas.microsoft.com/office/drawing/2014/main"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1200"/>
              </a:spcAft>
              <a:buNone/>
              <a:defRPr sz="1800" b="0" baseline="0">
                <a:latin typeface="+mj-lt"/>
                <a:cs typeface="Arial" panose="020B0604020202020204" pitchFamily="34" charset="0"/>
              </a:defRPr>
            </a:lvl1pPr>
            <a:lvl2pPr marL="285750" indent="-285750">
              <a:spcBef>
                <a:spcPts val="0"/>
              </a:spcBef>
              <a:spcAft>
                <a:spcPts val="1200"/>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1200"/>
              </a:spcAft>
              <a:buFont typeface="Wingdings 3" pitchFamily="18" charset="2"/>
              <a:buChar char="9"/>
              <a:defRPr sz="1600">
                <a:latin typeface="+mj-lt"/>
                <a:cs typeface="Arial" panose="020B0604020202020204" pitchFamily="34" charset="0"/>
              </a:defRPr>
            </a:lvl3pPr>
            <a:lvl4pPr marL="998538" indent="-361950">
              <a:spcBef>
                <a:spcPts val="0"/>
              </a:spcBef>
              <a:spcAft>
                <a:spcPts val="1200"/>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a16="http://schemas.microsoft.com/office/drawing/2014/main" id="{BB814FAB-5C09-4704-BD9D-0FB433D8C10C}"/>
              </a:ext>
            </a:extLst>
          </p:cNvPr>
          <p:cNvPicPr>
            <a:picLocks noChangeAspect="1"/>
          </p:cNvPicPr>
          <p:nvPr userDrawn="1"/>
        </p:nvPicPr>
        <p:blipFill>
          <a:blip r:embed="rId3"/>
          <a:stretch>
            <a:fillRect/>
          </a:stretch>
        </p:blipFill>
        <p:spPr>
          <a:xfrm>
            <a:off x="9428" y="5307"/>
            <a:ext cx="12182572" cy="6847385"/>
          </a:xfrm>
          <a:prstGeom prst="rect">
            <a:avLst/>
          </a:prstGeom>
        </p:spPr>
      </p:pic>
      <p:sp>
        <p:nvSpPr>
          <p:cNvPr id="12" name="Shape 1252">
            <a:extLst>
              <a:ext uri="{FF2B5EF4-FFF2-40B4-BE49-F238E27FC236}">
                <a16:creationId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mj-lt"/>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mj-lt"/>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latin typeface="+mj-lt"/>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latin typeface="+mj-lt"/>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mj-lt"/>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atin typeface="+mj-lt"/>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mj-lt"/>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mj-lt"/>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mj-lt"/>
                <a:cs typeface="Arial" panose="020B0604020202020204" pitchFamily="34" charset="0"/>
              </a:defRPr>
            </a:lvl2pPr>
            <a:lvl3pPr marL="617538" indent="-341313">
              <a:spcBef>
                <a:spcPts val="0"/>
              </a:spcBef>
              <a:spcAft>
                <a:spcPts val="838"/>
              </a:spcAft>
              <a:buFont typeface="Wingdings 3" pitchFamily="18" charset="2"/>
              <a:buChar char="9"/>
              <a:defRPr sz="1600">
                <a:latin typeface="+mj-lt"/>
                <a:cs typeface="Arial" panose="020B0604020202020204" pitchFamily="34" charset="0"/>
              </a:defRPr>
            </a:lvl3pPr>
            <a:lvl4pPr marL="998538" indent="-361950">
              <a:spcBef>
                <a:spcPts val="0"/>
              </a:spcBef>
              <a:spcAft>
                <a:spcPts val="838"/>
              </a:spcAft>
              <a:buFont typeface="Wingdings 3" pitchFamily="18" charset="2"/>
              <a:buChar char="&quot;"/>
              <a:defRPr sz="1500">
                <a:latin typeface="+mj-lt"/>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atin typeface="+mj-lt"/>
              </a:defRPr>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lvl1pPr>
              <a:defRPr>
                <a:latin typeface="+mj-lt"/>
              </a:defRPr>
            </a:lvl1p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lvl1pPr>
              <a:defRPr>
                <a:latin typeface="+mj-lt"/>
              </a:defRPr>
            </a:lvl1p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marL="0" indent="0">
              <a:buNone/>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buNone/>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marL="0" indent="0" algn="l">
              <a:buNone/>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marL="0" indent="0" algn="l">
              <a:buNone/>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a16="http://schemas.microsoft.com/office/drawing/2014/main"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extLst>
      <p:ext uri="{BB962C8B-B14F-4D97-AF65-F5344CB8AC3E}">
        <p14:creationId xmlns:p14="http://schemas.microsoft.com/office/powerpoint/2010/main" val="334671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mj-lt"/>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mj-lt"/>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mj-l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atin typeface="+mj-lt"/>
              </a:defRPr>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atin typeface="+mj-lt"/>
              </a:defRPr>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atin typeface="+mj-lt"/>
              </a:defRPr>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atin typeface="+mj-lt"/>
              </a:defRPr>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atin typeface="+mj-lt"/>
              </a:defRPr>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atin typeface="+mj-lt"/>
              </a:defRPr>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atin typeface="+mj-lt"/>
              </a:defRPr>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atin typeface="+mj-lt"/>
              </a:defRPr>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atin typeface="+mj-lt"/>
              </a:defRPr>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atin typeface="+mj-lt"/>
              </a:defRPr>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atin typeface="+mj-lt"/>
              </a:defRPr>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atin typeface="+mj-lt"/>
              </a:defRPr>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mj-lt"/>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mj-lt"/>
                <a:ea typeface="+mn-ea"/>
                <a:cs typeface="Arial" panose="020B0604020202020204" pitchFamily="34" charset="0"/>
              </a:defRPr>
            </a:lvl2pPr>
            <a:lvl3pPr>
              <a:defRPr lang="en-US" sz="1600" kern="1200" dirty="0">
                <a:solidFill>
                  <a:schemeClr val="tx1"/>
                </a:solidFill>
                <a:latin typeface="+mj-lt"/>
                <a:ea typeface="+mn-ea"/>
                <a:cs typeface="Arial" panose="020B0604020202020204" pitchFamily="34" charset="0"/>
              </a:defRPr>
            </a:lvl3pPr>
            <a:lvl4pPr>
              <a:defRPr lang="en-US" sz="1500" kern="1200" dirty="0">
                <a:solidFill>
                  <a:schemeClr val="tx1"/>
                </a:solidFill>
                <a:latin typeface="+mj-lt"/>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mj-lt"/>
                <a:ea typeface="+mn-ea"/>
                <a:cs typeface="Arial" panose="020B0604020202020204" pitchFamily="34" charset="0"/>
              </a:defRPr>
            </a:lvl2pPr>
            <a:lvl3pPr>
              <a:defRPr lang="en-US" sz="1600" kern="1200" dirty="0">
                <a:solidFill>
                  <a:schemeClr val="tx1"/>
                </a:solidFill>
                <a:latin typeface="+mj-lt"/>
                <a:ea typeface="+mn-ea"/>
                <a:cs typeface="Arial" panose="020B0604020202020204" pitchFamily="34" charset="0"/>
              </a:defRPr>
            </a:lvl3pPr>
            <a:lvl4pPr>
              <a:defRPr lang="en-US" sz="1500" kern="1200" dirty="0">
                <a:solidFill>
                  <a:schemeClr val="tx1"/>
                </a:solidFill>
                <a:latin typeface="+mj-lt"/>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lvl1pPr>
              <a:defRPr>
                <a:latin typeface="+mj-lt"/>
              </a:defRPr>
            </a:lvl1p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mj-lt"/>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mj-lt"/>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mj-lt"/>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mj-lt"/>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j-lt"/>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mj-lt"/>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atin typeface="+mj-lt"/>
              </a:defRPr>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atin typeface="+mj-lt"/>
              </a:defRPr>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mj-lt"/>
                <a:ea typeface="+mn-ea"/>
                <a:cs typeface="Arial" panose="020B0604020202020204" pitchFamily="34" charset="0"/>
              </a:defRPr>
            </a:lvl1pPr>
            <a:lvl2pPr marL="0" indent="0" algn="l">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atin typeface="+mj-lt"/>
              </a:defRPr>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mj-lt"/>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mj-lt"/>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atin typeface="+mj-lt"/>
              </a:defRPr>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atin typeface="+mj-lt"/>
              </a:defRPr>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atin typeface="+mj-lt"/>
              </a:defRPr>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atin typeface="+mj-lt"/>
              </a:defRPr>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atin typeface="+mj-lt"/>
              </a:defRPr>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atin typeface="+mj-lt"/>
              </a:defRPr>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atin typeface="+mj-lt"/>
              </a:defRPr>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atin typeface="+mj-lt"/>
              </a:defRPr>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atin typeface="+mj-lt"/>
              </a:defRPr>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mj-lt"/>
                <a:ea typeface="+mn-ea"/>
                <a:cs typeface="Arial" panose="020B0604020202020204" pitchFamily="34" charset="0"/>
              </a:defRPr>
            </a:lvl1pPr>
            <a:lvl2pPr marL="0" indent="0" algn="ctr">
              <a:buNone/>
              <a:defRPr lang="en-US" sz="11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atin typeface="+mj-lt"/>
              </a:defRPr>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mj-lt"/>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mj-lt"/>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mj-l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atin typeface="+mj-lt"/>
              </a:defRPr>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mj-lt"/>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atin typeface="+mj-lt"/>
              </a:defRPr>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mj-lt"/>
                <a:ea typeface="+mn-ea"/>
                <a:cs typeface="Arial" panose="020B0604020202020204" pitchFamily="34" charset="0"/>
              </a:defRPr>
            </a:lvl1pPr>
            <a:lvl2pPr marL="0" indent="0" algn="ctr">
              <a:buNone/>
              <a:defRPr lang="en-US" sz="1500" kern="1200" baseline="0" dirty="0">
                <a:solidFill>
                  <a:schemeClr val="tx1"/>
                </a:solidFill>
                <a:latin typeface="+mj-lt"/>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atin typeface="+mj-lt"/>
              </a:defRPr>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tags" Target="../tags/tag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mj-lt"/>
              <a:ea typeface="Calibri"/>
              <a:cs typeface="Calibri"/>
              <a:sym typeface="Calibri"/>
            </a:endParaRPr>
          </a:p>
        </p:txBody>
      </p:sp>
      <p:sp>
        <p:nvSpPr>
          <p:cNvPr id="6" name="Rectangle 14">
            <a:extLst>
              <a:ext uri="{FF2B5EF4-FFF2-40B4-BE49-F238E27FC236}">
                <a16:creationId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Copyright © 2018,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Xebia Group. All rights reserved</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 This course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B.TECH CSE with Specialization in </a:t>
            </a:r>
            <a:r>
              <a:rPr kumimoji="0" lang="en-US"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Big Data</a:t>
            </a:r>
            <a:r>
              <a:rPr kumimoji="0" lang="en-IN"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 </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is licensed to UPES.</a:t>
            </a:r>
            <a:endParaRPr kumimoji="0" lang="en-IN" sz="800" b="0" i="0" u="none" strike="noStrike" kern="0" cap="none" spc="0" normalizeH="0" baseline="0" noProof="0" dirty="0">
              <a:ln>
                <a:noFill/>
              </a:ln>
              <a:solidFill>
                <a:srgbClr val="000000">
                  <a:lumMod val="50000"/>
                  <a:lumOff val="50000"/>
                </a:srgbClr>
              </a:solidFill>
              <a:effectLst/>
              <a:uLnTx/>
              <a:uFillTx/>
            </a:endParaRPr>
          </a:p>
        </p:txBody>
      </p:sp>
    </p:spTree>
    <p:custDataLst>
      <p:tags r:id="rId19"/>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97" r:id="rId3"/>
    <p:sldLayoutId id="2147483698" r:id="rId4"/>
    <p:sldLayoutId id="2147483702" r:id="rId5"/>
    <p:sldLayoutId id="2147483699" r:id="rId6"/>
    <p:sldLayoutId id="2147483696" r:id="rId7"/>
    <p:sldLayoutId id="2147483693" r:id="rId8"/>
    <p:sldLayoutId id="2147483703" r:id="rId9"/>
    <p:sldLayoutId id="2147483692" r:id="rId10"/>
    <p:sldLayoutId id="2147483704" r:id="rId11"/>
    <p:sldLayoutId id="2147483691" r:id="rId12"/>
    <p:sldLayoutId id="2147483690" r:id="rId13"/>
    <p:sldLayoutId id="2147483688" r:id="rId14"/>
    <p:sldLayoutId id="2147483689" r:id="rId15"/>
    <p:sldLayoutId id="2147483685" r:id="rId16"/>
    <p:sldLayoutId id="214748368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userDrawn="1"/>
        </p:nvPicPr>
        <p:blipFill rotWithShape="1">
          <a:blip r:embed="rId10">
            <a:alphaModFix/>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mj-lt"/>
              <a:ea typeface="Calibri"/>
              <a:cs typeface="Calibri"/>
              <a:sym typeface="Calibri"/>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latin typeface="+mj-lt"/>
              </a:defRPr>
            </a:lvl1pPr>
          </a:lstStyle>
          <a:p>
            <a:fld id="{AEE158EC-8AAB-4AC2-BB01-557722FA2B15}" type="slidenum">
              <a:rPr lang="en-IN" smtClean="0"/>
              <a:pPr/>
              <a:t>‹#›</a:t>
            </a:fld>
            <a:endParaRPr lang="en-IN" dirty="0"/>
          </a:p>
        </p:txBody>
      </p:sp>
      <p:sp>
        <p:nvSpPr>
          <p:cNvPr id="9" name="Rectangle 14">
            <a:extLst>
              <a:ext uri="{FF2B5EF4-FFF2-40B4-BE49-F238E27FC236}">
                <a16:creationId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Copyright © 2018,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Xebia Group. All rights reserved</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 This course </a:t>
            </a:r>
            <a:r>
              <a:rPr kumimoji="0" lang="en-US"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B.TECH CSE with Specialization in </a:t>
            </a:r>
            <a:r>
              <a:rPr kumimoji="0" lang="en-US"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Big Data</a:t>
            </a:r>
            <a:r>
              <a:rPr kumimoji="0" lang="en-IN" sz="800" b="0" i="0" u="none" strike="noStrike" kern="0" cap="none" spc="0" normalizeH="0" baseline="0" noProof="0" dirty="0" smtClean="0">
                <a:ln>
                  <a:noFill/>
                </a:ln>
                <a:solidFill>
                  <a:srgbClr val="000000">
                    <a:lumMod val="50000"/>
                    <a:lumOff val="50000"/>
                  </a:srgbClr>
                </a:solidFill>
                <a:effectLst/>
                <a:uLnTx/>
                <a:uFillTx/>
                <a:cs typeface="Arial" panose="020B0604020202020204" pitchFamily="34" charset="0"/>
              </a:rPr>
              <a:t> </a:t>
            </a:r>
            <a:r>
              <a:rPr kumimoji="0" lang="en-IN" sz="800" b="0" i="0" u="none" strike="noStrike" kern="0" cap="none" spc="0" normalizeH="0" baseline="0" noProof="0" dirty="0">
                <a:ln>
                  <a:noFill/>
                </a:ln>
                <a:solidFill>
                  <a:srgbClr val="000000">
                    <a:lumMod val="50000"/>
                    <a:lumOff val="50000"/>
                  </a:srgbClr>
                </a:solidFill>
                <a:effectLst/>
                <a:uLnTx/>
                <a:uFillTx/>
                <a:cs typeface="Arial" panose="020B0604020202020204" pitchFamily="34" charset="0"/>
              </a:rPr>
              <a:t>is licensed to UPES.</a:t>
            </a:r>
            <a:endParaRPr kumimoji="0" lang="en-IN" sz="800" b="0" i="0" u="none" strike="noStrike" kern="0" cap="none" spc="0" normalizeH="0" baseline="0" noProof="0" dirty="0">
              <a:ln>
                <a:noFill/>
              </a:ln>
              <a:solidFill>
                <a:srgbClr val="000000">
                  <a:lumMod val="50000"/>
                  <a:lumOff val="50000"/>
                </a:srgbClr>
              </a:solidFill>
              <a:effectLst/>
              <a:uLnTx/>
              <a:uFillTx/>
            </a:endParaRPr>
          </a:p>
        </p:txBody>
      </p:sp>
    </p:spTree>
    <p:custDataLst>
      <p:tags r:id="rId9"/>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 id="2147483705" r:id="rId7"/>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0.emf"/><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0.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0.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tags" Target="../tags/tag3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3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855E4F3-A2CD-4C4C-8DBA-2080B70CED9F}"/>
              </a:ext>
            </a:extLst>
          </p:cNvPr>
          <p:cNvSpPr>
            <a:spLocks noGrp="1"/>
          </p:cNvSpPr>
          <p:nvPr>
            <p:ph type="body" sz="quarter" idx="16"/>
          </p:nvPr>
        </p:nvSpPr>
        <p:spPr/>
        <p:txBody>
          <a:bodyPr/>
          <a:lstStyle/>
          <a:p>
            <a:r>
              <a:rPr lang="en-US" dirty="0"/>
              <a:t>Big Data Storage</a:t>
            </a:r>
            <a:endParaRPr lang="en-IN" dirty="0"/>
          </a:p>
        </p:txBody>
      </p:sp>
      <p:sp>
        <p:nvSpPr>
          <p:cNvPr id="13" name="Text Placeholder 12">
            <a:extLst>
              <a:ext uri="{FF2B5EF4-FFF2-40B4-BE49-F238E27FC236}">
                <a16:creationId xmlns:a16="http://schemas.microsoft.com/office/drawing/2014/main" id="{CCFB90FA-5E9D-4796-A56D-88615CFC808E}"/>
              </a:ext>
            </a:extLst>
          </p:cNvPr>
          <p:cNvSpPr>
            <a:spLocks noGrp="1"/>
          </p:cNvSpPr>
          <p:nvPr>
            <p:ph type="body" sz="quarter" idx="15"/>
          </p:nvPr>
        </p:nvSpPr>
        <p:spPr/>
        <p:txBody>
          <a:bodyPr/>
          <a:lstStyle/>
          <a:p>
            <a:r>
              <a:rPr lang="en-IN" dirty="0"/>
              <a:t>NoSQL Database Approach</a:t>
            </a:r>
          </a:p>
        </p:txBody>
      </p:sp>
      <p:sp>
        <p:nvSpPr>
          <p:cNvPr id="9" name="Text Placeholder 8">
            <a:extLst>
              <a:ext uri="{FF2B5EF4-FFF2-40B4-BE49-F238E27FC236}">
                <a16:creationId xmlns:a16="http://schemas.microsoft.com/office/drawing/2014/main" id="{CAB38DD8-9CA7-4AEA-AB3A-592041AB4953}"/>
              </a:ext>
            </a:extLst>
          </p:cNvPr>
          <p:cNvSpPr>
            <a:spLocks noGrp="1"/>
          </p:cNvSpPr>
          <p:nvPr>
            <p:ph type="body" sz="quarter" idx="18"/>
          </p:nvPr>
        </p:nvSpPr>
        <p:spPr/>
        <p:txBody>
          <a:bodyPr/>
          <a:lstStyle/>
          <a:p>
            <a:r>
              <a:rPr lang="en-US" dirty="0"/>
              <a:t>B.TECH CSE with Specialization in Big Data</a:t>
            </a:r>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CED5-FF92-4B14-9647-C5EABCF29695}"/>
              </a:ext>
            </a:extLst>
          </p:cNvPr>
          <p:cNvSpPr>
            <a:spLocks noGrp="1"/>
          </p:cNvSpPr>
          <p:nvPr>
            <p:ph type="title"/>
          </p:nvPr>
        </p:nvSpPr>
        <p:spPr/>
        <p:txBody>
          <a:bodyPr/>
          <a:lstStyle/>
          <a:p>
            <a:r>
              <a:rPr lang="en-US" dirty="0" smtClean="0"/>
              <a:t>3 </a:t>
            </a:r>
            <a:r>
              <a:rPr lang="en-US" dirty="0"/>
              <a:t>Types of Databases</a:t>
            </a:r>
            <a:endParaRPr lang="en-IN" dirty="0"/>
          </a:p>
        </p:txBody>
      </p:sp>
      <p:sp>
        <p:nvSpPr>
          <p:cNvPr id="3" name="Text Placeholder 2">
            <a:extLst>
              <a:ext uri="{FF2B5EF4-FFF2-40B4-BE49-F238E27FC236}">
                <a16:creationId xmlns:a16="http://schemas.microsoft.com/office/drawing/2014/main" id="{80AB3BB0-7E05-4A2E-988C-1C6408406BB5}"/>
              </a:ext>
            </a:extLst>
          </p:cNvPr>
          <p:cNvSpPr>
            <a:spLocks noGrp="1"/>
          </p:cNvSpPr>
          <p:nvPr>
            <p:ph type="body" sz="quarter" idx="13"/>
          </p:nvPr>
        </p:nvSpPr>
        <p:spPr/>
        <p:txBody>
          <a:bodyPr/>
          <a:lstStyle/>
          <a:p>
            <a:r>
              <a:rPr lang="en-US" b="1"/>
              <a:t>Module 2:</a:t>
            </a:r>
            <a:r>
              <a:rPr lang="en-US"/>
              <a:t> NoSQL Database Approach</a:t>
            </a:r>
            <a:endParaRPr lang="en-US" dirty="0"/>
          </a:p>
        </p:txBody>
      </p:sp>
      <p:sp>
        <p:nvSpPr>
          <p:cNvPr id="4" name="Text Placeholder 3">
            <a:extLst>
              <a:ext uri="{FF2B5EF4-FFF2-40B4-BE49-F238E27FC236}">
                <a16:creationId xmlns:a16="http://schemas.microsoft.com/office/drawing/2014/main" id="{DD745853-8E0A-4CB3-B4C5-E13834A4101D}"/>
              </a:ext>
            </a:extLst>
          </p:cNvPr>
          <p:cNvSpPr>
            <a:spLocks noGrp="1"/>
          </p:cNvSpPr>
          <p:nvPr>
            <p:ph type="body" sz="quarter" idx="27"/>
          </p:nvPr>
        </p:nvSpPr>
        <p:spPr/>
        <p:txBody>
          <a:bodyPr/>
          <a:lstStyle/>
          <a:p>
            <a:pPr algn="ctr"/>
            <a:r>
              <a:rPr lang="en-IN" sz="1600">
                <a:solidFill>
                  <a:schemeClr val="tx1"/>
                </a:solidFill>
              </a:rPr>
              <a:t>Key-Value Stores</a:t>
            </a:r>
          </a:p>
          <a:p>
            <a:pPr algn="ctr"/>
            <a:endParaRPr lang="en-IN" sz="1600" dirty="0">
              <a:solidFill>
                <a:schemeClr val="tx1"/>
              </a:solidFill>
            </a:endParaRPr>
          </a:p>
        </p:txBody>
      </p:sp>
      <p:sp>
        <p:nvSpPr>
          <p:cNvPr id="5" name="Text Placeholder 4">
            <a:extLst>
              <a:ext uri="{FF2B5EF4-FFF2-40B4-BE49-F238E27FC236}">
                <a16:creationId xmlns:a16="http://schemas.microsoft.com/office/drawing/2014/main" id="{27935515-6671-4A77-9A8C-94D66720D179}"/>
              </a:ext>
            </a:extLst>
          </p:cNvPr>
          <p:cNvSpPr>
            <a:spLocks noGrp="1"/>
          </p:cNvSpPr>
          <p:nvPr>
            <p:ph type="body" sz="quarter" idx="28"/>
          </p:nvPr>
        </p:nvSpPr>
        <p:spPr>
          <a:xfrm>
            <a:off x="3434369" y="3455702"/>
            <a:ext cx="2269863" cy="396875"/>
          </a:xfrm>
        </p:spPr>
        <p:txBody>
          <a:bodyPr/>
          <a:lstStyle/>
          <a:p>
            <a:r>
              <a:rPr lang="en-IN"/>
              <a:t>Wide-column Stores/ Columnar Databases</a:t>
            </a:r>
            <a:endParaRPr lang="en-IN" dirty="0"/>
          </a:p>
        </p:txBody>
      </p:sp>
      <p:sp>
        <p:nvSpPr>
          <p:cNvPr id="6" name="Text Placeholder 5">
            <a:extLst>
              <a:ext uri="{FF2B5EF4-FFF2-40B4-BE49-F238E27FC236}">
                <a16:creationId xmlns:a16="http://schemas.microsoft.com/office/drawing/2014/main" id="{4A0E3F42-3D51-45BC-90D3-50E8C78D1426}"/>
              </a:ext>
            </a:extLst>
          </p:cNvPr>
          <p:cNvSpPr>
            <a:spLocks noGrp="1"/>
          </p:cNvSpPr>
          <p:nvPr>
            <p:ph type="body" sz="quarter" idx="29"/>
          </p:nvPr>
        </p:nvSpPr>
        <p:spPr>
          <a:noFill/>
        </p:spPr>
        <p:txBody>
          <a:bodyPr/>
          <a:lstStyle/>
          <a:p>
            <a:pPr algn="ctr"/>
            <a:r>
              <a:rPr lang="en-IN" sz="1600"/>
              <a:t>Graph Databases</a:t>
            </a:r>
            <a:endParaRPr lang="en-IN" sz="1600" dirty="0"/>
          </a:p>
        </p:txBody>
      </p:sp>
      <p:sp>
        <p:nvSpPr>
          <p:cNvPr id="7" name="Text Placeholder 6">
            <a:extLst>
              <a:ext uri="{FF2B5EF4-FFF2-40B4-BE49-F238E27FC236}">
                <a16:creationId xmlns:a16="http://schemas.microsoft.com/office/drawing/2014/main" id="{78B9BA33-309D-41D5-9D0C-0A1B804218BC}"/>
              </a:ext>
            </a:extLst>
          </p:cNvPr>
          <p:cNvSpPr>
            <a:spLocks noGrp="1"/>
          </p:cNvSpPr>
          <p:nvPr>
            <p:ph type="body" sz="quarter" idx="30"/>
          </p:nvPr>
        </p:nvSpPr>
        <p:spPr/>
        <p:txBody>
          <a:bodyPr/>
          <a:lstStyle/>
          <a:p>
            <a:pPr algn="ctr"/>
            <a:r>
              <a:rPr lang="en-IN" sz="1600"/>
              <a:t>Document Databases </a:t>
            </a:r>
            <a:endParaRPr lang="en-IN" sz="1600" dirty="0"/>
          </a:p>
        </p:txBody>
      </p:sp>
      <p:sp>
        <p:nvSpPr>
          <p:cNvPr id="20" name="Text Placeholder 17">
            <a:extLst>
              <a:ext uri="{FF2B5EF4-FFF2-40B4-BE49-F238E27FC236}">
                <a16:creationId xmlns:a16="http://schemas.microsoft.com/office/drawing/2014/main" id="{CD590710-BAB9-4DE1-B654-525D9A81B6C4}"/>
              </a:ext>
            </a:extLst>
          </p:cNvPr>
          <p:cNvSpPr txBox="1">
            <a:spLocks/>
          </p:cNvSpPr>
          <p:nvPr/>
        </p:nvSpPr>
        <p:spPr>
          <a:xfrm>
            <a:off x="514350" y="1304995"/>
            <a:ext cx="10273812" cy="48408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dirty="0"/>
              <a:t>There are four major categories</a:t>
            </a:r>
          </a:p>
        </p:txBody>
      </p:sp>
    </p:spTree>
    <p:extLst>
      <p:ext uri="{BB962C8B-B14F-4D97-AF65-F5344CB8AC3E}">
        <p14:creationId xmlns:p14="http://schemas.microsoft.com/office/powerpoint/2010/main" val="149741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a:t>Key-Value Stores </a:t>
            </a:r>
          </a:p>
        </p:txBody>
      </p:sp>
      <p:sp>
        <p:nvSpPr>
          <p:cNvPr id="3" name="Text Placeholder 2"/>
          <p:cNvSpPr>
            <a:spLocks noGrp="1"/>
          </p:cNvSpPr>
          <p:nvPr>
            <p:ph type="body" sz="quarter" idx="13"/>
          </p:nvPr>
        </p:nvSpPr>
        <p:spPr>
          <a:xfrm>
            <a:off x="207963" y="273050"/>
            <a:ext cx="10515600" cy="298450"/>
          </a:xfrm>
        </p:spPr>
        <p:txBody>
          <a:bodyPr/>
          <a:lstStyle/>
          <a:p>
            <a:r>
              <a:rPr lang="en-US" b="1" dirty="0"/>
              <a:t>Module 2: </a:t>
            </a:r>
            <a:r>
              <a:rPr lang="en-US" dirty="0"/>
              <a:t>NoSQL Database Approach</a:t>
            </a:r>
          </a:p>
          <a:p>
            <a:endParaRPr lang="en-US" dirty="0"/>
          </a:p>
        </p:txBody>
      </p:sp>
      <p:sp>
        <p:nvSpPr>
          <p:cNvPr id="4" name="Text Placeholder 3"/>
          <p:cNvSpPr>
            <a:spLocks noGrp="1"/>
          </p:cNvSpPr>
          <p:nvPr>
            <p:ph type="body" sz="quarter" idx="24"/>
          </p:nvPr>
        </p:nvSpPr>
        <p:spPr/>
        <p:txBody>
          <a:bodyPr/>
          <a:lstStyle/>
          <a:p>
            <a:r>
              <a:rPr lang="en-US"/>
              <a:t> </a:t>
            </a:r>
            <a:endParaRPr lang="en-US" dirty="0"/>
          </a:p>
        </p:txBody>
      </p:sp>
      <p:sp>
        <p:nvSpPr>
          <p:cNvPr id="10" name="Shape 364"/>
          <p:cNvSpPr/>
          <p:nvPr/>
        </p:nvSpPr>
        <p:spPr>
          <a:xfrm>
            <a:off x="665684" y="1266637"/>
            <a:ext cx="11139785" cy="1899352"/>
          </a:xfrm>
          <a:prstGeom prst="roundRect">
            <a:avLst>
              <a:gd name="adj" fmla="val 5106"/>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Similar to relational databases, but there is no schema and the value of the data is opaque.</a:t>
            </a:r>
          </a:p>
          <a:p>
            <a:pPr marL="457200" indent="-457200">
              <a:spcAft>
                <a:spcPts val="600"/>
              </a:spcAft>
              <a:buFont typeface="Wingdings 3" panose="05040102010807070707" pitchFamily="18" charset="2"/>
              <a:buChar char=""/>
            </a:pPr>
            <a:r>
              <a:rPr lang="en-US" sz="1800" dirty="0">
                <a:solidFill>
                  <a:schemeClr val="bg1"/>
                </a:solidFill>
              </a:rPr>
              <a:t>Values are identified using a key, values can be numbers, strings, counters, JSON, </a:t>
            </a:r>
            <a:r>
              <a:rPr lang="en-US" sz="1800" dirty="0" smtClean="0">
                <a:solidFill>
                  <a:schemeClr val="bg1"/>
                </a:solidFill>
              </a:rPr>
              <a:t/>
            </a:r>
            <a:br>
              <a:rPr lang="en-US" sz="1800" dirty="0" smtClean="0">
                <a:solidFill>
                  <a:schemeClr val="bg1"/>
                </a:solidFill>
              </a:rPr>
            </a:br>
            <a:r>
              <a:rPr lang="en-US" sz="1800" dirty="0" smtClean="0">
                <a:solidFill>
                  <a:schemeClr val="bg1"/>
                </a:solidFill>
              </a:rPr>
              <a:t>XML</a:t>
            </a:r>
            <a:r>
              <a:rPr lang="en-US" sz="1800" dirty="0">
                <a:solidFill>
                  <a:schemeClr val="bg1"/>
                </a:solidFill>
              </a:rPr>
              <a:t>, HTML, binaries, images, short videos, and more.</a:t>
            </a:r>
          </a:p>
          <a:p>
            <a:pPr indent="-457200">
              <a:spcAft>
                <a:spcPts val="600"/>
              </a:spcAft>
              <a:buFont typeface="Wingdings 3" panose="05040102010807070707" pitchFamily="18" charset="2"/>
              <a:buChar char=""/>
            </a:pPr>
            <a:r>
              <a:rPr lang="en-US" sz="1800" dirty="0">
                <a:solidFill>
                  <a:schemeClr val="bg1"/>
                </a:solidFill>
              </a:rPr>
              <a:t>Application has complete control over the data stored in the value.</a:t>
            </a:r>
          </a:p>
        </p:txBody>
      </p:sp>
      <p:sp>
        <p:nvSpPr>
          <p:cNvPr id="11" name="Shape 365"/>
          <p:cNvSpPr txBox="1"/>
          <p:nvPr/>
        </p:nvSpPr>
        <p:spPr>
          <a:xfrm rot="16200000">
            <a:off x="-148174" y="2009363"/>
            <a:ext cx="1627715"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IN" sz="1800" b="1" dirty="0">
                <a:solidFill>
                  <a:schemeClr val="tx1"/>
                </a:solidFill>
                <a:latin typeface="Arial"/>
                <a:ea typeface="Arial"/>
                <a:cs typeface="Arial"/>
                <a:sym typeface="Arial"/>
              </a:rPr>
              <a:t>Features</a:t>
            </a:r>
            <a:endParaRPr sz="1800" b="1" dirty="0">
              <a:solidFill>
                <a:schemeClr val="tx1"/>
              </a:solidFill>
              <a:latin typeface="Arial"/>
              <a:ea typeface="Arial"/>
              <a:cs typeface="Arial"/>
              <a:sym typeface="Arial"/>
            </a:endParaRPr>
          </a:p>
        </p:txBody>
      </p:sp>
      <p:pic>
        <p:nvPicPr>
          <p:cNvPr id="6" name="Picture 5">
            <a:extLst>
              <a:ext uri="{FF2B5EF4-FFF2-40B4-BE49-F238E27FC236}">
                <a16:creationId xmlns:a16="http://schemas.microsoft.com/office/drawing/2014/main" id="{4750FE0C-7774-4E17-824E-1B58B9D8D5A2}"/>
              </a:ext>
            </a:extLst>
          </p:cNvPr>
          <p:cNvPicPr>
            <a:picLocks noChangeAspect="1"/>
          </p:cNvPicPr>
          <p:nvPr/>
        </p:nvPicPr>
        <p:blipFill>
          <a:blip r:embed="rId3"/>
          <a:stretch>
            <a:fillRect/>
          </a:stretch>
        </p:blipFill>
        <p:spPr>
          <a:xfrm>
            <a:off x="10612373" y="2175955"/>
            <a:ext cx="1065277" cy="932871"/>
          </a:xfrm>
          <a:prstGeom prst="rect">
            <a:avLst/>
          </a:prstGeom>
        </p:spPr>
      </p:pic>
      <p:sp>
        <p:nvSpPr>
          <p:cNvPr id="12" name="Shape 364">
            <a:extLst>
              <a:ext uri="{FF2B5EF4-FFF2-40B4-BE49-F238E27FC236}">
                <a16:creationId xmlns:a16="http://schemas.microsoft.com/office/drawing/2014/main" id="{40968EEE-F90F-4B50-8910-495E3C049CA0}"/>
              </a:ext>
            </a:extLst>
          </p:cNvPr>
          <p:cNvSpPr/>
          <p:nvPr/>
        </p:nvSpPr>
        <p:spPr>
          <a:xfrm>
            <a:off x="665685" y="3312609"/>
            <a:ext cx="11139784" cy="1776550"/>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For storing user session data</a:t>
            </a:r>
          </a:p>
          <a:p>
            <a:pPr indent="-457200">
              <a:spcAft>
                <a:spcPts val="600"/>
              </a:spcAft>
              <a:buFont typeface="Wingdings 3" panose="05040102010807070707" pitchFamily="18" charset="2"/>
              <a:buChar char=""/>
            </a:pPr>
            <a:r>
              <a:rPr lang="en-US" sz="1800" dirty="0">
                <a:solidFill>
                  <a:schemeClr val="bg1"/>
                </a:solidFill>
              </a:rPr>
              <a:t>Maintaining schema-less user profiles</a:t>
            </a:r>
          </a:p>
          <a:p>
            <a:pPr indent="-457200">
              <a:spcAft>
                <a:spcPts val="600"/>
              </a:spcAft>
              <a:buFont typeface="Wingdings 3" panose="05040102010807070707" pitchFamily="18" charset="2"/>
              <a:buChar char=""/>
            </a:pPr>
            <a:r>
              <a:rPr lang="en-US" sz="1800" dirty="0">
                <a:solidFill>
                  <a:schemeClr val="bg1"/>
                </a:solidFill>
              </a:rPr>
              <a:t>Storing user preferences</a:t>
            </a:r>
          </a:p>
          <a:p>
            <a:pPr indent="-457200">
              <a:spcAft>
                <a:spcPts val="600"/>
              </a:spcAft>
              <a:buFont typeface="Wingdings 3" panose="05040102010807070707" pitchFamily="18" charset="2"/>
              <a:buChar char=""/>
            </a:pPr>
            <a:r>
              <a:rPr lang="en-US" sz="1800" dirty="0">
                <a:solidFill>
                  <a:schemeClr val="bg1"/>
                </a:solidFill>
              </a:rPr>
              <a:t>Storing shopping cart data</a:t>
            </a:r>
          </a:p>
        </p:txBody>
      </p:sp>
      <p:sp>
        <p:nvSpPr>
          <p:cNvPr id="14" name="Shape 365">
            <a:extLst>
              <a:ext uri="{FF2B5EF4-FFF2-40B4-BE49-F238E27FC236}">
                <a16:creationId xmlns:a16="http://schemas.microsoft.com/office/drawing/2014/main" id="{CBFF32AE-33BB-443F-BF49-AEA95F0F90E3}"/>
              </a:ext>
            </a:extLst>
          </p:cNvPr>
          <p:cNvSpPr txBox="1"/>
          <p:nvPr/>
        </p:nvSpPr>
        <p:spPr>
          <a:xfrm rot="16200000">
            <a:off x="-17273" y="3977064"/>
            <a:ext cx="1365914"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Use Cases</a:t>
            </a:r>
          </a:p>
        </p:txBody>
      </p:sp>
      <p:sp>
        <p:nvSpPr>
          <p:cNvPr id="15" name="Shape 364">
            <a:extLst>
              <a:ext uri="{FF2B5EF4-FFF2-40B4-BE49-F238E27FC236}">
                <a16:creationId xmlns:a16="http://schemas.microsoft.com/office/drawing/2014/main" id="{296DCE42-6680-42BB-A34B-8AAC46D53D4A}"/>
              </a:ext>
            </a:extLst>
          </p:cNvPr>
          <p:cNvSpPr/>
          <p:nvPr/>
        </p:nvSpPr>
        <p:spPr>
          <a:xfrm>
            <a:off x="665685" y="5240233"/>
            <a:ext cx="11139784" cy="1182628"/>
          </a:xfrm>
          <a:prstGeom prst="roundRect">
            <a:avLst>
              <a:gd name="adj" fmla="val 7248"/>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IN" sz="1800" dirty="0" err="1">
                <a:solidFill>
                  <a:schemeClr val="bg1"/>
                </a:solidFill>
              </a:rPr>
              <a:t>Redis</a:t>
            </a:r>
            <a:r>
              <a:rPr lang="en-IN" sz="1800" dirty="0">
                <a:solidFill>
                  <a:schemeClr val="bg1"/>
                </a:solidFill>
              </a:rPr>
              <a:t>, </a:t>
            </a:r>
            <a:r>
              <a:rPr lang="en-IN" sz="1800" dirty="0" err="1">
                <a:solidFill>
                  <a:schemeClr val="bg1"/>
                </a:solidFill>
              </a:rPr>
              <a:t>MemcacheDB</a:t>
            </a:r>
            <a:r>
              <a:rPr lang="en-IN" sz="1800" dirty="0">
                <a:solidFill>
                  <a:schemeClr val="bg1"/>
                </a:solidFill>
              </a:rPr>
              <a:t> and </a:t>
            </a:r>
            <a:r>
              <a:rPr lang="en-IN" sz="1800" dirty="0" err="1">
                <a:solidFill>
                  <a:schemeClr val="bg1"/>
                </a:solidFill>
              </a:rPr>
              <a:t>Riak</a:t>
            </a:r>
            <a:endParaRPr lang="en-IN" sz="1800" dirty="0">
              <a:solidFill>
                <a:schemeClr val="bg1"/>
              </a:solidFill>
            </a:endParaRPr>
          </a:p>
        </p:txBody>
      </p:sp>
      <p:sp>
        <p:nvSpPr>
          <p:cNvPr id="16" name="Shape 365">
            <a:extLst>
              <a:ext uri="{FF2B5EF4-FFF2-40B4-BE49-F238E27FC236}">
                <a16:creationId xmlns:a16="http://schemas.microsoft.com/office/drawing/2014/main" id="{809AC0CB-3C15-416F-8B0B-AC5C1D56BB4B}"/>
              </a:ext>
            </a:extLst>
          </p:cNvPr>
          <p:cNvSpPr txBox="1"/>
          <p:nvPr/>
        </p:nvSpPr>
        <p:spPr>
          <a:xfrm rot="16200000">
            <a:off x="188245" y="5622196"/>
            <a:ext cx="1070716" cy="413901"/>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b="1" dirty="0">
                <a:solidFill>
                  <a:schemeClr val="tx1"/>
                </a:solidFill>
              </a:rPr>
              <a:t>Examples</a:t>
            </a:r>
          </a:p>
        </p:txBody>
      </p:sp>
      <p:pic>
        <p:nvPicPr>
          <p:cNvPr id="5" name="Picture 4">
            <a:extLst>
              <a:ext uri="{FF2B5EF4-FFF2-40B4-BE49-F238E27FC236}">
                <a16:creationId xmlns:a16="http://schemas.microsoft.com/office/drawing/2014/main" id="{5E5F6B80-ADB4-40CB-8763-1EF1967C8E9C}"/>
              </a:ext>
            </a:extLst>
          </p:cNvPr>
          <p:cNvPicPr>
            <a:picLocks noChangeAspect="1"/>
          </p:cNvPicPr>
          <p:nvPr/>
        </p:nvPicPr>
        <p:blipFill>
          <a:blip r:embed="rId4"/>
          <a:stretch>
            <a:fillRect/>
          </a:stretch>
        </p:blipFill>
        <p:spPr>
          <a:xfrm>
            <a:off x="10367108" y="4036950"/>
            <a:ext cx="1310542" cy="830022"/>
          </a:xfrm>
          <a:prstGeom prst="rect">
            <a:avLst/>
          </a:prstGeom>
        </p:spPr>
      </p:pic>
      <p:pic>
        <p:nvPicPr>
          <p:cNvPr id="8" name="Picture 7">
            <a:extLst>
              <a:ext uri="{FF2B5EF4-FFF2-40B4-BE49-F238E27FC236}">
                <a16:creationId xmlns:a16="http://schemas.microsoft.com/office/drawing/2014/main" id="{C4591EDD-C11C-4F91-9F7A-1E416AEAAB11}"/>
              </a:ext>
            </a:extLst>
          </p:cNvPr>
          <p:cNvPicPr>
            <a:picLocks noChangeAspect="1"/>
          </p:cNvPicPr>
          <p:nvPr/>
        </p:nvPicPr>
        <p:blipFill>
          <a:blip r:embed="rId5"/>
          <a:stretch>
            <a:fillRect/>
          </a:stretch>
        </p:blipFill>
        <p:spPr>
          <a:xfrm>
            <a:off x="10784041" y="5453349"/>
            <a:ext cx="794170" cy="792368"/>
          </a:xfrm>
          <a:prstGeom prst="rect">
            <a:avLst/>
          </a:prstGeom>
        </p:spPr>
      </p:pic>
    </p:spTree>
    <p:extLst>
      <p:ext uri="{BB962C8B-B14F-4D97-AF65-F5344CB8AC3E}">
        <p14:creationId xmlns:p14="http://schemas.microsoft.com/office/powerpoint/2010/main" val="163250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3.2 </a:t>
            </a:r>
            <a:r>
              <a:rPr lang="es-ES" dirty="0"/>
              <a:t>Wide-</a:t>
            </a:r>
            <a:r>
              <a:rPr lang="es-ES" dirty="0" err="1"/>
              <a:t>column</a:t>
            </a:r>
            <a:r>
              <a:rPr lang="es-ES" dirty="0"/>
              <a:t> </a:t>
            </a:r>
            <a:r>
              <a:rPr lang="es-ES" dirty="0" err="1"/>
              <a:t>Stores</a:t>
            </a:r>
            <a:r>
              <a:rPr lang="es-ES" dirty="0"/>
              <a:t>/ </a:t>
            </a:r>
            <a:r>
              <a:rPr lang="es-ES" dirty="0" err="1"/>
              <a:t>Columnar</a:t>
            </a:r>
            <a:r>
              <a:rPr lang="es-ES" dirty="0"/>
              <a:t> </a:t>
            </a:r>
            <a:r>
              <a:rPr lang="es-ES" dirty="0" err="1"/>
              <a:t>D</a:t>
            </a:r>
            <a:r>
              <a:rPr lang="es-ES" dirty="0" err="1" smtClean="0"/>
              <a:t>atabases</a:t>
            </a:r>
            <a:endParaRPr lang="en-US" dirty="0"/>
          </a:p>
        </p:txBody>
      </p:sp>
      <p:sp>
        <p:nvSpPr>
          <p:cNvPr id="3" name="Text Placeholder 2"/>
          <p:cNvSpPr>
            <a:spLocks noGrp="1"/>
          </p:cNvSpPr>
          <p:nvPr>
            <p:ph type="body" sz="quarter" idx="13"/>
          </p:nvPr>
        </p:nvSpPr>
        <p:spPr>
          <a:xfrm>
            <a:off x="207963" y="273050"/>
            <a:ext cx="10515600" cy="298450"/>
          </a:xfrm>
        </p:spPr>
        <p:txBody>
          <a:bodyPr/>
          <a:lstStyle/>
          <a:p>
            <a:r>
              <a:rPr lang="en-US" b="1" dirty="0"/>
              <a:t>Module 2: </a:t>
            </a:r>
            <a:r>
              <a:rPr lang="en-US" dirty="0"/>
              <a:t>NoSQL Database Approach</a:t>
            </a:r>
          </a:p>
          <a:p>
            <a:endParaRPr lang="en-US" dirty="0"/>
          </a:p>
        </p:txBody>
      </p:sp>
      <p:sp>
        <p:nvSpPr>
          <p:cNvPr id="4" name="Text Placeholder 3"/>
          <p:cNvSpPr>
            <a:spLocks noGrp="1"/>
          </p:cNvSpPr>
          <p:nvPr>
            <p:ph type="body" sz="quarter" idx="24"/>
          </p:nvPr>
        </p:nvSpPr>
        <p:spPr/>
        <p:txBody>
          <a:bodyPr/>
          <a:lstStyle/>
          <a:p>
            <a:r>
              <a:rPr lang="en-US"/>
              <a:t> </a:t>
            </a:r>
            <a:endParaRPr lang="en-US" dirty="0"/>
          </a:p>
        </p:txBody>
      </p:sp>
      <p:sp>
        <p:nvSpPr>
          <p:cNvPr id="10" name="Shape 364"/>
          <p:cNvSpPr/>
          <p:nvPr/>
        </p:nvSpPr>
        <p:spPr>
          <a:xfrm>
            <a:off x="665684" y="1266637"/>
            <a:ext cx="11139785" cy="1672710"/>
          </a:xfrm>
          <a:prstGeom prst="roundRect">
            <a:avLst>
              <a:gd name="adj" fmla="val 5106"/>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Data stored in cells are logically  grouped as data columns, and columns in turn to column families.</a:t>
            </a:r>
          </a:p>
          <a:p>
            <a:pPr indent="-457200">
              <a:spcAft>
                <a:spcPts val="600"/>
              </a:spcAft>
              <a:buFont typeface="Wingdings 3" panose="05040102010807070707" pitchFamily="18" charset="2"/>
              <a:buChar char=""/>
            </a:pPr>
            <a:r>
              <a:rPr lang="en-US" sz="1800" dirty="0">
                <a:solidFill>
                  <a:schemeClr val="bg1"/>
                </a:solidFill>
              </a:rPr>
              <a:t>Column families may contain virtually an unlimited number of columns. </a:t>
            </a:r>
          </a:p>
          <a:p>
            <a:pPr marL="457200" indent="-457200">
              <a:spcAft>
                <a:spcPts val="600"/>
              </a:spcAft>
              <a:buFont typeface="Wingdings 3" panose="05040102010807070707" pitchFamily="18" charset="2"/>
              <a:buChar char=""/>
            </a:pPr>
            <a:r>
              <a:rPr lang="en-US" sz="1800" dirty="0">
                <a:solidFill>
                  <a:schemeClr val="bg1"/>
                </a:solidFill>
              </a:rPr>
              <a:t>Column family is similar to a container of rows in an RDBMS table, the key identifies </a:t>
            </a:r>
            <a:br>
              <a:rPr lang="en-US" sz="1800" dirty="0">
                <a:solidFill>
                  <a:schemeClr val="bg1"/>
                </a:solidFill>
              </a:rPr>
            </a:br>
            <a:r>
              <a:rPr lang="en-US" sz="1800" dirty="0">
                <a:solidFill>
                  <a:schemeClr val="bg1"/>
                </a:solidFill>
              </a:rPr>
              <a:t>the row and the row consists of multiple columns. </a:t>
            </a:r>
          </a:p>
        </p:txBody>
      </p:sp>
      <p:sp>
        <p:nvSpPr>
          <p:cNvPr id="11" name="Shape 365"/>
          <p:cNvSpPr txBox="1"/>
          <p:nvPr/>
        </p:nvSpPr>
        <p:spPr>
          <a:xfrm rot="16200000">
            <a:off x="-28392" y="1899193"/>
            <a:ext cx="1388150"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IN" sz="1800" b="1" dirty="0">
                <a:solidFill>
                  <a:schemeClr val="tx1"/>
                </a:solidFill>
                <a:latin typeface="Arial"/>
                <a:ea typeface="Arial"/>
                <a:cs typeface="Arial"/>
                <a:sym typeface="Arial"/>
              </a:rPr>
              <a:t>Features</a:t>
            </a:r>
            <a:endParaRPr sz="1800" b="1" dirty="0">
              <a:solidFill>
                <a:schemeClr val="tx1"/>
              </a:solidFill>
              <a:latin typeface="Arial"/>
              <a:ea typeface="Arial"/>
              <a:cs typeface="Arial"/>
              <a:sym typeface="Arial"/>
            </a:endParaRPr>
          </a:p>
        </p:txBody>
      </p:sp>
      <p:pic>
        <p:nvPicPr>
          <p:cNvPr id="6" name="Picture 5">
            <a:extLst>
              <a:ext uri="{FF2B5EF4-FFF2-40B4-BE49-F238E27FC236}">
                <a16:creationId xmlns:a16="http://schemas.microsoft.com/office/drawing/2014/main" id="{4750FE0C-7774-4E17-824E-1B58B9D8D5A2}"/>
              </a:ext>
            </a:extLst>
          </p:cNvPr>
          <p:cNvPicPr>
            <a:picLocks noChangeAspect="1"/>
          </p:cNvPicPr>
          <p:nvPr/>
        </p:nvPicPr>
        <p:blipFill>
          <a:blip r:embed="rId3"/>
          <a:stretch>
            <a:fillRect/>
          </a:stretch>
        </p:blipFill>
        <p:spPr>
          <a:xfrm>
            <a:off x="10667990" y="1972428"/>
            <a:ext cx="1065277" cy="932871"/>
          </a:xfrm>
          <a:prstGeom prst="rect">
            <a:avLst/>
          </a:prstGeom>
        </p:spPr>
      </p:pic>
      <p:sp>
        <p:nvSpPr>
          <p:cNvPr id="12" name="Shape 364">
            <a:extLst>
              <a:ext uri="{FF2B5EF4-FFF2-40B4-BE49-F238E27FC236}">
                <a16:creationId xmlns:a16="http://schemas.microsoft.com/office/drawing/2014/main" id="{40968EEE-F90F-4B50-8910-495E3C049CA0}"/>
              </a:ext>
            </a:extLst>
          </p:cNvPr>
          <p:cNvSpPr/>
          <p:nvPr/>
        </p:nvSpPr>
        <p:spPr>
          <a:xfrm>
            <a:off x="665685" y="3081251"/>
            <a:ext cx="11139784" cy="2057557"/>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Content management systems</a:t>
            </a:r>
          </a:p>
          <a:p>
            <a:pPr indent="-457200">
              <a:spcAft>
                <a:spcPts val="600"/>
              </a:spcAft>
              <a:buFont typeface="Wingdings 3" panose="05040102010807070707" pitchFamily="18" charset="2"/>
              <a:buChar char=""/>
            </a:pPr>
            <a:r>
              <a:rPr lang="en-US" sz="1800" dirty="0">
                <a:solidFill>
                  <a:schemeClr val="bg1"/>
                </a:solidFill>
              </a:rPr>
              <a:t>Blogging platforms</a:t>
            </a:r>
          </a:p>
          <a:p>
            <a:pPr indent="-457200">
              <a:spcAft>
                <a:spcPts val="600"/>
              </a:spcAft>
              <a:buFont typeface="Wingdings 3" panose="05040102010807070707" pitchFamily="18" charset="2"/>
              <a:buChar char=""/>
            </a:pPr>
            <a:r>
              <a:rPr lang="en-US" sz="1800" dirty="0">
                <a:solidFill>
                  <a:schemeClr val="bg1"/>
                </a:solidFill>
              </a:rPr>
              <a:t>Systems that maintain counters</a:t>
            </a:r>
          </a:p>
          <a:p>
            <a:pPr indent="-457200">
              <a:spcAft>
                <a:spcPts val="600"/>
              </a:spcAft>
              <a:buFont typeface="Wingdings 3" panose="05040102010807070707" pitchFamily="18" charset="2"/>
              <a:buChar char=""/>
            </a:pPr>
            <a:r>
              <a:rPr lang="en-US" sz="1800" dirty="0">
                <a:solidFill>
                  <a:schemeClr val="bg1"/>
                </a:solidFill>
              </a:rPr>
              <a:t>Services that have expiring usage</a:t>
            </a:r>
          </a:p>
          <a:p>
            <a:pPr indent="-457200">
              <a:spcAft>
                <a:spcPts val="600"/>
              </a:spcAft>
              <a:buFont typeface="Wingdings 3" panose="05040102010807070707" pitchFamily="18" charset="2"/>
              <a:buChar char=""/>
            </a:pPr>
            <a:r>
              <a:rPr lang="en-US" sz="1800" dirty="0">
                <a:solidFill>
                  <a:schemeClr val="bg1"/>
                </a:solidFill>
              </a:rPr>
              <a:t>Systems that require heavy write requests (like log aggregators)</a:t>
            </a:r>
          </a:p>
        </p:txBody>
      </p:sp>
      <p:sp>
        <p:nvSpPr>
          <p:cNvPr id="14" name="Shape 365">
            <a:extLst>
              <a:ext uri="{FF2B5EF4-FFF2-40B4-BE49-F238E27FC236}">
                <a16:creationId xmlns:a16="http://schemas.microsoft.com/office/drawing/2014/main" id="{CBFF32AE-33BB-443F-BF49-AEA95F0F90E3}"/>
              </a:ext>
            </a:extLst>
          </p:cNvPr>
          <p:cNvSpPr txBox="1"/>
          <p:nvPr/>
        </p:nvSpPr>
        <p:spPr>
          <a:xfrm rot="16200000">
            <a:off x="-17273" y="3903079"/>
            <a:ext cx="1365914"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Use Cases</a:t>
            </a:r>
          </a:p>
        </p:txBody>
      </p:sp>
      <p:sp>
        <p:nvSpPr>
          <p:cNvPr id="15" name="Shape 364">
            <a:extLst>
              <a:ext uri="{FF2B5EF4-FFF2-40B4-BE49-F238E27FC236}">
                <a16:creationId xmlns:a16="http://schemas.microsoft.com/office/drawing/2014/main" id="{296DCE42-6680-42BB-A34B-8AAC46D53D4A}"/>
              </a:ext>
            </a:extLst>
          </p:cNvPr>
          <p:cNvSpPr/>
          <p:nvPr/>
        </p:nvSpPr>
        <p:spPr>
          <a:xfrm>
            <a:off x="665685" y="5240233"/>
            <a:ext cx="11139784" cy="1182628"/>
          </a:xfrm>
          <a:prstGeom prst="roundRect">
            <a:avLst>
              <a:gd name="adj" fmla="val 7248"/>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IN" sz="1800" dirty="0">
                <a:solidFill>
                  <a:schemeClr val="bg1"/>
                </a:solidFill>
              </a:rPr>
              <a:t>Cassandra, Apache Hadoop </a:t>
            </a:r>
            <a:r>
              <a:rPr lang="en-IN" sz="1800" dirty="0" err="1">
                <a:solidFill>
                  <a:schemeClr val="bg1"/>
                </a:solidFill>
              </a:rPr>
              <a:t>Hbase</a:t>
            </a:r>
            <a:endParaRPr lang="en-IN" sz="1800" dirty="0">
              <a:solidFill>
                <a:schemeClr val="bg1"/>
              </a:solidFill>
            </a:endParaRPr>
          </a:p>
        </p:txBody>
      </p:sp>
      <p:sp>
        <p:nvSpPr>
          <p:cNvPr id="16" name="Shape 365">
            <a:extLst>
              <a:ext uri="{FF2B5EF4-FFF2-40B4-BE49-F238E27FC236}">
                <a16:creationId xmlns:a16="http://schemas.microsoft.com/office/drawing/2014/main" id="{809AC0CB-3C15-416F-8B0B-AC5C1D56BB4B}"/>
              </a:ext>
            </a:extLst>
          </p:cNvPr>
          <p:cNvSpPr txBox="1"/>
          <p:nvPr/>
        </p:nvSpPr>
        <p:spPr>
          <a:xfrm rot="16200000">
            <a:off x="188245" y="5622196"/>
            <a:ext cx="1070716" cy="413901"/>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b="1" dirty="0">
                <a:solidFill>
                  <a:schemeClr val="tx1"/>
                </a:solidFill>
              </a:rPr>
              <a:t>Examples</a:t>
            </a:r>
          </a:p>
        </p:txBody>
      </p:sp>
      <p:pic>
        <p:nvPicPr>
          <p:cNvPr id="5" name="Picture 4">
            <a:extLst>
              <a:ext uri="{FF2B5EF4-FFF2-40B4-BE49-F238E27FC236}">
                <a16:creationId xmlns:a16="http://schemas.microsoft.com/office/drawing/2014/main" id="{5E5F6B80-ADB4-40CB-8763-1EF1967C8E9C}"/>
              </a:ext>
            </a:extLst>
          </p:cNvPr>
          <p:cNvPicPr>
            <a:picLocks noChangeAspect="1"/>
          </p:cNvPicPr>
          <p:nvPr/>
        </p:nvPicPr>
        <p:blipFill>
          <a:blip r:embed="rId4"/>
          <a:stretch>
            <a:fillRect/>
          </a:stretch>
        </p:blipFill>
        <p:spPr>
          <a:xfrm>
            <a:off x="10367108" y="4036950"/>
            <a:ext cx="1310542" cy="830022"/>
          </a:xfrm>
          <a:prstGeom prst="rect">
            <a:avLst/>
          </a:prstGeom>
        </p:spPr>
      </p:pic>
      <p:pic>
        <p:nvPicPr>
          <p:cNvPr id="8" name="Picture 7">
            <a:extLst>
              <a:ext uri="{FF2B5EF4-FFF2-40B4-BE49-F238E27FC236}">
                <a16:creationId xmlns:a16="http://schemas.microsoft.com/office/drawing/2014/main" id="{C4591EDD-C11C-4F91-9F7A-1E416AEAAB11}"/>
              </a:ext>
            </a:extLst>
          </p:cNvPr>
          <p:cNvPicPr>
            <a:picLocks noChangeAspect="1"/>
          </p:cNvPicPr>
          <p:nvPr/>
        </p:nvPicPr>
        <p:blipFill>
          <a:blip r:embed="rId5"/>
          <a:stretch>
            <a:fillRect/>
          </a:stretch>
        </p:blipFill>
        <p:spPr>
          <a:xfrm>
            <a:off x="10784041" y="5453349"/>
            <a:ext cx="794170" cy="792368"/>
          </a:xfrm>
          <a:prstGeom prst="rect">
            <a:avLst/>
          </a:prstGeom>
        </p:spPr>
      </p:pic>
    </p:spTree>
    <p:extLst>
      <p:ext uri="{BB962C8B-B14F-4D97-AF65-F5344CB8AC3E}">
        <p14:creationId xmlns:p14="http://schemas.microsoft.com/office/powerpoint/2010/main" val="356212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4" y="633245"/>
            <a:ext cx="11469015" cy="492172"/>
          </a:xfrm>
        </p:spPr>
        <p:txBody>
          <a:bodyPr/>
          <a:lstStyle/>
          <a:p>
            <a:r>
              <a:rPr lang="en-US" dirty="0" smtClean="0"/>
              <a:t>3.3 </a:t>
            </a:r>
            <a:r>
              <a:rPr lang="en-US" dirty="0"/>
              <a:t>Document/Document-store/Document-oriented Databases</a:t>
            </a:r>
          </a:p>
        </p:txBody>
      </p:sp>
      <p:sp>
        <p:nvSpPr>
          <p:cNvPr id="3" name="Text Placeholder 2"/>
          <p:cNvSpPr>
            <a:spLocks noGrp="1"/>
          </p:cNvSpPr>
          <p:nvPr>
            <p:ph type="body" sz="quarter" idx="13"/>
          </p:nvPr>
        </p:nvSpPr>
        <p:spPr>
          <a:xfrm>
            <a:off x="207963" y="273050"/>
            <a:ext cx="10515600" cy="298450"/>
          </a:xfrm>
        </p:spPr>
        <p:txBody>
          <a:bodyPr/>
          <a:lstStyle/>
          <a:p>
            <a:r>
              <a:rPr lang="en-US" b="1" dirty="0"/>
              <a:t>Module 2: </a:t>
            </a:r>
            <a:r>
              <a:rPr lang="en-US" dirty="0"/>
              <a:t>NoSQL Database Approach</a:t>
            </a:r>
          </a:p>
          <a:p>
            <a:endParaRPr lang="en-US" dirty="0"/>
          </a:p>
        </p:txBody>
      </p:sp>
      <p:sp>
        <p:nvSpPr>
          <p:cNvPr id="4" name="Text Placeholder 3"/>
          <p:cNvSpPr>
            <a:spLocks noGrp="1"/>
          </p:cNvSpPr>
          <p:nvPr>
            <p:ph type="body" sz="quarter" idx="24"/>
          </p:nvPr>
        </p:nvSpPr>
        <p:spPr/>
        <p:txBody>
          <a:bodyPr/>
          <a:lstStyle/>
          <a:p>
            <a:r>
              <a:rPr lang="en-US"/>
              <a:t> </a:t>
            </a:r>
            <a:endParaRPr lang="en-US" dirty="0"/>
          </a:p>
        </p:txBody>
      </p:sp>
      <p:sp>
        <p:nvSpPr>
          <p:cNvPr id="10" name="Shape 364"/>
          <p:cNvSpPr/>
          <p:nvPr/>
        </p:nvSpPr>
        <p:spPr>
          <a:xfrm>
            <a:off x="665684" y="1266637"/>
            <a:ext cx="11139785" cy="1672710"/>
          </a:xfrm>
          <a:prstGeom prst="roundRect">
            <a:avLst>
              <a:gd name="adj" fmla="val 5106"/>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Used for storing, retrieving, and managing semi-structured data</a:t>
            </a:r>
          </a:p>
          <a:p>
            <a:pPr indent="-457200">
              <a:spcAft>
                <a:spcPts val="600"/>
              </a:spcAft>
              <a:buFont typeface="Wingdings 3" panose="05040102010807070707" pitchFamily="18" charset="2"/>
              <a:buChar char=""/>
            </a:pPr>
            <a:r>
              <a:rPr lang="en-US" sz="1800" dirty="0">
                <a:solidFill>
                  <a:schemeClr val="bg1"/>
                </a:solidFill>
              </a:rPr>
              <a:t>Uses documents as the structure for storage and queries.</a:t>
            </a:r>
          </a:p>
          <a:p>
            <a:pPr indent="-457200">
              <a:spcAft>
                <a:spcPts val="600"/>
              </a:spcAft>
              <a:buFont typeface="Wingdings 3" panose="05040102010807070707" pitchFamily="18" charset="2"/>
              <a:buChar char=""/>
            </a:pPr>
            <a:r>
              <a:rPr lang="en-US" sz="1800" dirty="0">
                <a:solidFill>
                  <a:schemeClr val="bg1"/>
                </a:solidFill>
              </a:rPr>
              <a:t>Data can be added by adding objects to the database.</a:t>
            </a:r>
          </a:p>
          <a:p>
            <a:pPr indent="-457200">
              <a:spcAft>
                <a:spcPts val="600"/>
              </a:spcAft>
              <a:buFont typeface="Wingdings 3" panose="05040102010807070707" pitchFamily="18" charset="2"/>
              <a:buChar char=""/>
            </a:pPr>
            <a:r>
              <a:rPr lang="en-US" sz="1800" dirty="0">
                <a:solidFill>
                  <a:schemeClr val="bg1"/>
                </a:solidFill>
              </a:rPr>
              <a:t>Documents are  grouped into “collections,” similar to a table in RDBMS.</a:t>
            </a:r>
          </a:p>
        </p:txBody>
      </p:sp>
      <p:sp>
        <p:nvSpPr>
          <p:cNvPr id="11" name="Shape 365"/>
          <p:cNvSpPr txBox="1"/>
          <p:nvPr/>
        </p:nvSpPr>
        <p:spPr>
          <a:xfrm rot="16200000">
            <a:off x="-28392" y="1899193"/>
            <a:ext cx="1388150"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IN" sz="1800" b="1" dirty="0">
                <a:solidFill>
                  <a:schemeClr val="tx1"/>
                </a:solidFill>
                <a:latin typeface="Arial"/>
                <a:ea typeface="Arial"/>
                <a:cs typeface="Arial"/>
                <a:sym typeface="Arial"/>
              </a:rPr>
              <a:t>Features</a:t>
            </a:r>
            <a:endParaRPr sz="1800" b="1" dirty="0">
              <a:solidFill>
                <a:schemeClr val="tx1"/>
              </a:solidFill>
              <a:latin typeface="Arial"/>
              <a:ea typeface="Arial"/>
              <a:cs typeface="Arial"/>
              <a:sym typeface="Arial"/>
            </a:endParaRPr>
          </a:p>
        </p:txBody>
      </p:sp>
      <p:pic>
        <p:nvPicPr>
          <p:cNvPr id="6" name="Picture 5">
            <a:extLst>
              <a:ext uri="{FF2B5EF4-FFF2-40B4-BE49-F238E27FC236}">
                <a16:creationId xmlns:a16="http://schemas.microsoft.com/office/drawing/2014/main" id="{4750FE0C-7774-4E17-824E-1B58B9D8D5A2}"/>
              </a:ext>
            </a:extLst>
          </p:cNvPr>
          <p:cNvPicPr>
            <a:picLocks noChangeAspect="1"/>
          </p:cNvPicPr>
          <p:nvPr/>
        </p:nvPicPr>
        <p:blipFill>
          <a:blip r:embed="rId3"/>
          <a:stretch>
            <a:fillRect/>
          </a:stretch>
        </p:blipFill>
        <p:spPr>
          <a:xfrm>
            <a:off x="10667990" y="1972428"/>
            <a:ext cx="1065277" cy="932871"/>
          </a:xfrm>
          <a:prstGeom prst="rect">
            <a:avLst/>
          </a:prstGeom>
        </p:spPr>
      </p:pic>
      <p:sp>
        <p:nvSpPr>
          <p:cNvPr id="12" name="Shape 364">
            <a:extLst>
              <a:ext uri="{FF2B5EF4-FFF2-40B4-BE49-F238E27FC236}">
                <a16:creationId xmlns:a16="http://schemas.microsoft.com/office/drawing/2014/main" id="{40968EEE-F90F-4B50-8910-495E3C049CA0}"/>
              </a:ext>
            </a:extLst>
          </p:cNvPr>
          <p:cNvSpPr/>
          <p:nvPr/>
        </p:nvSpPr>
        <p:spPr>
          <a:xfrm>
            <a:off x="665685" y="3136336"/>
            <a:ext cx="11139784" cy="1938770"/>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E-commerce platforms</a:t>
            </a:r>
          </a:p>
          <a:p>
            <a:pPr indent="-457200">
              <a:spcAft>
                <a:spcPts val="600"/>
              </a:spcAft>
              <a:buFont typeface="Wingdings 3" panose="05040102010807070707" pitchFamily="18" charset="2"/>
              <a:buChar char=""/>
            </a:pPr>
            <a:r>
              <a:rPr lang="en-US" sz="1800" dirty="0">
                <a:solidFill>
                  <a:schemeClr val="bg1"/>
                </a:solidFill>
              </a:rPr>
              <a:t>Content management systems</a:t>
            </a:r>
          </a:p>
          <a:p>
            <a:pPr indent="-457200">
              <a:spcAft>
                <a:spcPts val="600"/>
              </a:spcAft>
              <a:buFont typeface="Wingdings 3" panose="05040102010807070707" pitchFamily="18" charset="2"/>
              <a:buChar char=""/>
            </a:pPr>
            <a:r>
              <a:rPr lang="en-US" sz="1800" dirty="0">
                <a:solidFill>
                  <a:schemeClr val="bg1"/>
                </a:solidFill>
              </a:rPr>
              <a:t>Analytics platforms</a:t>
            </a:r>
          </a:p>
          <a:p>
            <a:pPr indent="-457200">
              <a:spcAft>
                <a:spcPts val="600"/>
              </a:spcAft>
              <a:buFont typeface="Wingdings 3" panose="05040102010807070707" pitchFamily="18" charset="2"/>
              <a:buChar char=""/>
            </a:pPr>
            <a:r>
              <a:rPr lang="en-US" sz="1800" dirty="0">
                <a:solidFill>
                  <a:schemeClr val="bg1"/>
                </a:solidFill>
              </a:rPr>
              <a:t>Blogging platforms</a:t>
            </a:r>
          </a:p>
        </p:txBody>
      </p:sp>
      <p:sp>
        <p:nvSpPr>
          <p:cNvPr id="14" name="Shape 365">
            <a:extLst>
              <a:ext uri="{FF2B5EF4-FFF2-40B4-BE49-F238E27FC236}">
                <a16:creationId xmlns:a16="http://schemas.microsoft.com/office/drawing/2014/main" id="{CBFF32AE-33BB-443F-BF49-AEA95F0F90E3}"/>
              </a:ext>
            </a:extLst>
          </p:cNvPr>
          <p:cNvSpPr txBox="1"/>
          <p:nvPr/>
        </p:nvSpPr>
        <p:spPr>
          <a:xfrm rot="16200000">
            <a:off x="-17272" y="3902973"/>
            <a:ext cx="1365914"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Use Cases</a:t>
            </a:r>
          </a:p>
        </p:txBody>
      </p:sp>
      <p:sp>
        <p:nvSpPr>
          <p:cNvPr id="15" name="Shape 364">
            <a:extLst>
              <a:ext uri="{FF2B5EF4-FFF2-40B4-BE49-F238E27FC236}">
                <a16:creationId xmlns:a16="http://schemas.microsoft.com/office/drawing/2014/main" id="{296DCE42-6680-42BB-A34B-8AAC46D53D4A}"/>
              </a:ext>
            </a:extLst>
          </p:cNvPr>
          <p:cNvSpPr/>
          <p:nvPr/>
        </p:nvSpPr>
        <p:spPr>
          <a:xfrm>
            <a:off x="665685" y="5240233"/>
            <a:ext cx="11139784" cy="1182628"/>
          </a:xfrm>
          <a:prstGeom prst="roundRect">
            <a:avLst>
              <a:gd name="adj" fmla="val 7248"/>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MongoDB, Apache CouchDB and Elasticsearch</a:t>
            </a:r>
          </a:p>
        </p:txBody>
      </p:sp>
      <p:sp>
        <p:nvSpPr>
          <p:cNvPr id="16" name="Shape 365">
            <a:extLst>
              <a:ext uri="{FF2B5EF4-FFF2-40B4-BE49-F238E27FC236}">
                <a16:creationId xmlns:a16="http://schemas.microsoft.com/office/drawing/2014/main" id="{809AC0CB-3C15-416F-8B0B-AC5C1D56BB4B}"/>
              </a:ext>
            </a:extLst>
          </p:cNvPr>
          <p:cNvSpPr txBox="1"/>
          <p:nvPr/>
        </p:nvSpPr>
        <p:spPr>
          <a:xfrm rot="16200000">
            <a:off x="188245" y="5622196"/>
            <a:ext cx="1070716" cy="413901"/>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b="1" dirty="0">
                <a:solidFill>
                  <a:schemeClr val="tx1"/>
                </a:solidFill>
              </a:rPr>
              <a:t>Examples</a:t>
            </a:r>
          </a:p>
        </p:txBody>
      </p:sp>
      <p:pic>
        <p:nvPicPr>
          <p:cNvPr id="5" name="Picture 4">
            <a:extLst>
              <a:ext uri="{FF2B5EF4-FFF2-40B4-BE49-F238E27FC236}">
                <a16:creationId xmlns:a16="http://schemas.microsoft.com/office/drawing/2014/main" id="{5E5F6B80-ADB4-40CB-8763-1EF1967C8E9C}"/>
              </a:ext>
            </a:extLst>
          </p:cNvPr>
          <p:cNvPicPr>
            <a:picLocks noChangeAspect="1"/>
          </p:cNvPicPr>
          <p:nvPr/>
        </p:nvPicPr>
        <p:blipFill>
          <a:blip r:embed="rId4"/>
          <a:stretch>
            <a:fillRect/>
          </a:stretch>
        </p:blipFill>
        <p:spPr>
          <a:xfrm>
            <a:off x="10367108" y="4036950"/>
            <a:ext cx="1310542" cy="830022"/>
          </a:xfrm>
          <a:prstGeom prst="rect">
            <a:avLst/>
          </a:prstGeom>
        </p:spPr>
      </p:pic>
      <p:pic>
        <p:nvPicPr>
          <p:cNvPr id="8" name="Picture 7">
            <a:extLst>
              <a:ext uri="{FF2B5EF4-FFF2-40B4-BE49-F238E27FC236}">
                <a16:creationId xmlns:a16="http://schemas.microsoft.com/office/drawing/2014/main" id="{C4591EDD-C11C-4F91-9F7A-1E416AEAAB11}"/>
              </a:ext>
            </a:extLst>
          </p:cNvPr>
          <p:cNvPicPr>
            <a:picLocks noChangeAspect="1"/>
          </p:cNvPicPr>
          <p:nvPr/>
        </p:nvPicPr>
        <p:blipFill>
          <a:blip r:embed="rId5"/>
          <a:stretch>
            <a:fillRect/>
          </a:stretch>
        </p:blipFill>
        <p:spPr>
          <a:xfrm>
            <a:off x="10784041" y="5453349"/>
            <a:ext cx="794170" cy="792368"/>
          </a:xfrm>
          <a:prstGeom prst="rect">
            <a:avLst/>
          </a:prstGeom>
        </p:spPr>
      </p:pic>
    </p:spTree>
    <p:extLst>
      <p:ext uri="{BB962C8B-B14F-4D97-AF65-F5344CB8AC3E}">
        <p14:creationId xmlns:p14="http://schemas.microsoft.com/office/powerpoint/2010/main" val="83625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4" y="633245"/>
            <a:ext cx="11469015" cy="492172"/>
          </a:xfrm>
        </p:spPr>
        <p:txBody>
          <a:bodyPr/>
          <a:lstStyle/>
          <a:p>
            <a:r>
              <a:rPr lang="en-US" dirty="0" smtClean="0"/>
              <a:t>3.4 </a:t>
            </a:r>
            <a:r>
              <a:rPr lang="en-US" dirty="0"/>
              <a:t>Graph-based Databases</a:t>
            </a:r>
          </a:p>
        </p:txBody>
      </p:sp>
      <p:sp>
        <p:nvSpPr>
          <p:cNvPr id="3" name="Text Placeholder 2"/>
          <p:cNvSpPr>
            <a:spLocks noGrp="1"/>
          </p:cNvSpPr>
          <p:nvPr>
            <p:ph type="body" sz="quarter" idx="13"/>
          </p:nvPr>
        </p:nvSpPr>
        <p:spPr>
          <a:xfrm>
            <a:off x="207963" y="273050"/>
            <a:ext cx="10515600" cy="298450"/>
          </a:xfrm>
        </p:spPr>
        <p:txBody>
          <a:bodyPr/>
          <a:lstStyle/>
          <a:p>
            <a:r>
              <a:rPr lang="en-US" b="1" dirty="0"/>
              <a:t>Module 2: </a:t>
            </a:r>
            <a:r>
              <a:rPr lang="en-US" dirty="0"/>
              <a:t>NoSQL Database Approach</a:t>
            </a:r>
          </a:p>
        </p:txBody>
      </p:sp>
      <p:sp>
        <p:nvSpPr>
          <p:cNvPr id="4" name="Text Placeholder 3"/>
          <p:cNvSpPr>
            <a:spLocks noGrp="1"/>
          </p:cNvSpPr>
          <p:nvPr>
            <p:ph type="body" sz="quarter" idx="24"/>
          </p:nvPr>
        </p:nvSpPr>
        <p:spPr/>
        <p:txBody>
          <a:bodyPr/>
          <a:lstStyle/>
          <a:p>
            <a:r>
              <a:rPr lang="en-US"/>
              <a:t> </a:t>
            </a:r>
            <a:endParaRPr lang="en-US" dirty="0"/>
          </a:p>
        </p:txBody>
      </p:sp>
      <p:sp>
        <p:nvSpPr>
          <p:cNvPr id="10" name="Shape 364"/>
          <p:cNvSpPr/>
          <p:nvPr/>
        </p:nvSpPr>
        <p:spPr>
          <a:xfrm>
            <a:off x="665684" y="1266636"/>
            <a:ext cx="11139785" cy="1957381"/>
          </a:xfrm>
          <a:prstGeom prst="roundRect">
            <a:avLst>
              <a:gd name="adj" fmla="val 5106"/>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Built upon Entity - Attribute - Value model.</a:t>
            </a:r>
          </a:p>
          <a:p>
            <a:pPr indent="-457200">
              <a:spcAft>
                <a:spcPts val="600"/>
              </a:spcAft>
              <a:buFont typeface="Wingdings 3" panose="05040102010807070707" pitchFamily="18" charset="2"/>
              <a:buChar char=""/>
            </a:pPr>
            <a:r>
              <a:rPr lang="en-US" sz="1800" dirty="0">
                <a:solidFill>
                  <a:schemeClr val="bg1"/>
                </a:solidFill>
              </a:rPr>
              <a:t>Useful in describing relationships between data.</a:t>
            </a:r>
          </a:p>
          <a:p>
            <a:pPr indent="-457200">
              <a:spcAft>
                <a:spcPts val="600"/>
              </a:spcAft>
              <a:buFont typeface="Wingdings 3" panose="05040102010807070707" pitchFamily="18" charset="2"/>
              <a:buChar char=""/>
            </a:pPr>
            <a:r>
              <a:rPr lang="en-US" sz="1800" dirty="0">
                <a:solidFill>
                  <a:schemeClr val="bg1"/>
                </a:solidFill>
              </a:rPr>
              <a:t>Entities, also called nodes, store data and each node has properties.</a:t>
            </a:r>
          </a:p>
          <a:p>
            <a:pPr marL="457200" indent="-457200">
              <a:spcAft>
                <a:spcPts val="600"/>
              </a:spcAft>
              <a:buFont typeface="Wingdings 3" panose="05040102010807070707" pitchFamily="18" charset="2"/>
              <a:buChar char=""/>
            </a:pPr>
            <a:r>
              <a:rPr lang="en-US" sz="1800" dirty="0">
                <a:solidFill>
                  <a:schemeClr val="bg1"/>
                </a:solidFill>
              </a:rPr>
              <a:t>Relationships describe a relationship between nodes, and a property is the node </a:t>
            </a:r>
            <a:br>
              <a:rPr lang="en-US" sz="1800" dirty="0">
                <a:solidFill>
                  <a:schemeClr val="bg1"/>
                </a:solidFill>
              </a:rPr>
            </a:br>
            <a:r>
              <a:rPr lang="en-US" sz="1800" dirty="0">
                <a:solidFill>
                  <a:schemeClr val="bg1"/>
                </a:solidFill>
              </a:rPr>
              <a:t>on the opposite end of the relationship.</a:t>
            </a:r>
          </a:p>
        </p:txBody>
      </p:sp>
      <p:sp>
        <p:nvSpPr>
          <p:cNvPr id="11" name="Shape 365"/>
          <p:cNvSpPr txBox="1"/>
          <p:nvPr/>
        </p:nvSpPr>
        <p:spPr>
          <a:xfrm rot="16200000">
            <a:off x="-28392" y="2053431"/>
            <a:ext cx="1388150"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IN" sz="1800" b="1" dirty="0">
                <a:solidFill>
                  <a:schemeClr val="tx1"/>
                </a:solidFill>
                <a:latin typeface="Arial"/>
                <a:ea typeface="Arial"/>
                <a:cs typeface="Arial"/>
                <a:sym typeface="Arial"/>
              </a:rPr>
              <a:t>Features</a:t>
            </a:r>
            <a:endParaRPr sz="1800" b="1" dirty="0">
              <a:solidFill>
                <a:schemeClr val="tx1"/>
              </a:solidFill>
              <a:latin typeface="Arial"/>
              <a:ea typeface="Arial"/>
              <a:cs typeface="Arial"/>
              <a:sym typeface="Arial"/>
            </a:endParaRPr>
          </a:p>
        </p:txBody>
      </p:sp>
      <p:pic>
        <p:nvPicPr>
          <p:cNvPr id="6" name="Picture 5">
            <a:extLst>
              <a:ext uri="{FF2B5EF4-FFF2-40B4-BE49-F238E27FC236}">
                <a16:creationId xmlns:a16="http://schemas.microsoft.com/office/drawing/2014/main" id="{4750FE0C-7774-4E17-824E-1B58B9D8D5A2}"/>
              </a:ext>
            </a:extLst>
          </p:cNvPr>
          <p:cNvPicPr>
            <a:picLocks noChangeAspect="1"/>
          </p:cNvPicPr>
          <p:nvPr/>
        </p:nvPicPr>
        <p:blipFill>
          <a:blip r:embed="rId3"/>
          <a:stretch>
            <a:fillRect/>
          </a:stretch>
        </p:blipFill>
        <p:spPr>
          <a:xfrm>
            <a:off x="10612372" y="2106142"/>
            <a:ext cx="1065277" cy="932871"/>
          </a:xfrm>
          <a:prstGeom prst="rect">
            <a:avLst/>
          </a:prstGeom>
        </p:spPr>
      </p:pic>
      <p:sp>
        <p:nvSpPr>
          <p:cNvPr id="12" name="Shape 364">
            <a:extLst>
              <a:ext uri="{FF2B5EF4-FFF2-40B4-BE49-F238E27FC236}">
                <a16:creationId xmlns:a16="http://schemas.microsoft.com/office/drawing/2014/main" id="{40968EEE-F90F-4B50-8910-495E3C049CA0}"/>
              </a:ext>
            </a:extLst>
          </p:cNvPr>
          <p:cNvSpPr/>
          <p:nvPr/>
        </p:nvSpPr>
        <p:spPr>
          <a:xfrm>
            <a:off x="665685" y="3332116"/>
            <a:ext cx="11139784" cy="1742990"/>
          </a:xfrm>
          <a:prstGeom prst="roundRect">
            <a:avLst>
              <a:gd name="adj" fmla="val 7248"/>
            </a:avLst>
          </a:prstGeom>
          <a:solidFill>
            <a:schemeClr val="tx2"/>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Fraud detection</a:t>
            </a:r>
          </a:p>
          <a:p>
            <a:pPr indent="-457200">
              <a:spcAft>
                <a:spcPts val="600"/>
              </a:spcAft>
              <a:buFont typeface="Wingdings 3" panose="05040102010807070707" pitchFamily="18" charset="2"/>
              <a:buChar char=""/>
            </a:pPr>
            <a:r>
              <a:rPr lang="en-US" sz="1800" dirty="0">
                <a:solidFill>
                  <a:schemeClr val="bg1"/>
                </a:solidFill>
              </a:rPr>
              <a:t>Graph based search</a:t>
            </a:r>
          </a:p>
          <a:p>
            <a:pPr indent="-457200">
              <a:spcAft>
                <a:spcPts val="600"/>
              </a:spcAft>
              <a:buFont typeface="Wingdings 3" panose="05040102010807070707" pitchFamily="18" charset="2"/>
              <a:buChar char=""/>
            </a:pPr>
            <a:r>
              <a:rPr lang="en-US" sz="1800" dirty="0">
                <a:solidFill>
                  <a:schemeClr val="bg1"/>
                </a:solidFill>
              </a:rPr>
              <a:t>Network and IT operations</a:t>
            </a:r>
          </a:p>
          <a:p>
            <a:pPr indent="-457200">
              <a:spcAft>
                <a:spcPts val="600"/>
              </a:spcAft>
              <a:buFont typeface="Wingdings 3" panose="05040102010807070707" pitchFamily="18" charset="2"/>
              <a:buChar char=""/>
            </a:pPr>
            <a:r>
              <a:rPr lang="en-US" sz="1800" dirty="0">
                <a:solidFill>
                  <a:schemeClr val="bg1"/>
                </a:solidFill>
              </a:rPr>
              <a:t>Social networks, </a:t>
            </a:r>
            <a:r>
              <a:rPr lang="en-US" sz="1800" dirty="0" err="1">
                <a:solidFill>
                  <a:schemeClr val="bg1"/>
                </a:solidFill>
              </a:rPr>
              <a:t>etc</a:t>
            </a:r>
            <a:endParaRPr lang="en-US" sz="1800" dirty="0">
              <a:solidFill>
                <a:schemeClr val="bg1"/>
              </a:solidFill>
            </a:endParaRPr>
          </a:p>
        </p:txBody>
      </p:sp>
      <p:sp>
        <p:nvSpPr>
          <p:cNvPr id="14" name="Shape 365">
            <a:extLst>
              <a:ext uri="{FF2B5EF4-FFF2-40B4-BE49-F238E27FC236}">
                <a16:creationId xmlns:a16="http://schemas.microsoft.com/office/drawing/2014/main" id="{CBFF32AE-33BB-443F-BF49-AEA95F0F90E3}"/>
              </a:ext>
            </a:extLst>
          </p:cNvPr>
          <p:cNvSpPr txBox="1"/>
          <p:nvPr/>
        </p:nvSpPr>
        <p:spPr>
          <a:xfrm rot="16200000">
            <a:off x="-17273" y="3977064"/>
            <a:ext cx="1365914" cy="413899"/>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sz="1800" b="1" dirty="0">
                <a:solidFill>
                  <a:schemeClr val="tx1"/>
                </a:solidFill>
              </a:rPr>
              <a:t>Use Cases</a:t>
            </a:r>
          </a:p>
        </p:txBody>
      </p:sp>
      <p:sp>
        <p:nvSpPr>
          <p:cNvPr id="15" name="Shape 364">
            <a:extLst>
              <a:ext uri="{FF2B5EF4-FFF2-40B4-BE49-F238E27FC236}">
                <a16:creationId xmlns:a16="http://schemas.microsoft.com/office/drawing/2014/main" id="{296DCE42-6680-42BB-A34B-8AAC46D53D4A}"/>
              </a:ext>
            </a:extLst>
          </p:cNvPr>
          <p:cNvSpPr/>
          <p:nvPr/>
        </p:nvSpPr>
        <p:spPr>
          <a:xfrm>
            <a:off x="665685" y="5240233"/>
            <a:ext cx="11139784" cy="1182628"/>
          </a:xfrm>
          <a:prstGeom prst="roundRect">
            <a:avLst>
              <a:gd name="adj" fmla="val 7248"/>
            </a:avLst>
          </a:prstGeom>
          <a:solidFill>
            <a:srgbClr val="0EC07D"/>
          </a:solidFill>
          <a:ln w="12700" cap="rnd" cmpd="sng">
            <a:solidFill>
              <a:schemeClr val="tx1">
                <a:lumMod val="65000"/>
                <a:lumOff val="35000"/>
              </a:schemeClr>
            </a:solidFill>
            <a:prstDash val="solid"/>
            <a:round/>
            <a:headEnd type="none" w="sm" len="sm"/>
            <a:tailEnd type="none" w="sm" len="sm"/>
          </a:ln>
        </p:spPr>
        <p:txBody>
          <a:bodyPr spcFirstLastPara="1" wrap="square" lIns="457200" tIns="182880" rIns="91440" bIns="91425" anchor="t" anchorCtr="0">
            <a:noAutofit/>
          </a:bodyPr>
          <a:lstStyle/>
          <a:p>
            <a:pPr indent="-457200">
              <a:spcAft>
                <a:spcPts val="600"/>
              </a:spcAft>
              <a:buFont typeface="Wingdings 3" panose="05040102010807070707" pitchFamily="18" charset="2"/>
              <a:buChar char=""/>
            </a:pPr>
            <a:r>
              <a:rPr lang="en-US" sz="1800" dirty="0">
                <a:solidFill>
                  <a:schemeClr val="bg1"/>
                </a:solidFill>
              </a:rPr>
              <a:t>Neo4j, </a:t>
            </a:r>
            <a:r>
              <a:rPr lang="en-US" sz="1800" dirty="0" err="1">
                <a:solidFill>
                  <a:schemeClr val="bg1"/>
                </a:solidFill>
              </a:rPr>
              <a:t>ArangoDB</a:t>
            </a:r>
            <a:r>
              <a:rPr lang="en-US" sz="1800" dirty="0">
                <a:solidFill>
                  <a:schemeClr val="bg1"/>
                </a:solidFill>
              </a:rPr>
              <a:t> and Apache </a:t>
            </a:r>
            <a:r>
              <a:rPr lang="en-US" sz="1800" dirty="0" err="1">
                <a:solidFill>
                  <a:schemeClr val="bg1"/>
                </a:solidFill>
              </a:rPr>
              <a:t>Giraph</a:t>
            </a:r>
            <a:endParaRPr lang="en-US" sz="1800" dirty="0">
              <a:solidFill>
                <a:schemeClr val="bg1"/>
              </a:solidFill>
            </a:endParaRPr>
          </a:p>
        </p:txBody>
      </p:sp>
      <p:sp>
        <p:nvSpPr>
          <p:cNvPr id="16" name="Shape 365">
            <a:extLst>
              <a:ext uri="{FF2B5EF4-FFF2-40B4-BE49-F238E27FC236}">
                <a16:creationId xmlns:a16="http://schemas.microsoft.com/office/drawing/2014/main" id="{809AC0CB-3C15-416F-8B0B-AC5C1D56BB4B}"/>
              </a:ext>
            </a:extLst>
          </p:cNvPr>
          <p:cNvSpPr txBox="1"/>
          <p:nvPr/>
        </p:nvSpPr>
        <p:spPr>
          <a:xfrm rot="16200000">
            <a:off x="188245" y="5622196"/>
            <a:ext cx="1070716" cy="413901"/>
          </a:xfrm>
          <a:prstGeom prst="roundRect">
            <a:avLst>
              <a:gd name="adj" fmla="val 23712"/>
            </a:avLst>
          </a:prstGeom>
          <a:solidFill>
            <a:schemeClr val="bg1">
              <a:lumMod val="95000"/>
            </a:schemeClr>
          </a:solidFill>
          <a:ln w="3175">
            <a:solidFill>
              <a:schemeClr val="tx1">
                <a:lumMod val="65000"/>
                <a:lumOff val="35000"/>
              </a:schemeClr>
            </a:solidFill>
          </a:ln>
        </p:spPr>
        <p:txBody>
          <a:bodyPr spcFirstLastPara="1" wrap="square" lIns="0" tIns="0" rIns="0" bIns="0" anchor="ctr" anchorCtr="0">
            <a:noAutofit/>
          </a:bodyPr>
          <a:lstStyle/>
          <a:p>
            <a:pPr lvl="0" algn="ctr">
              <a:lnSpc>
                <a:spcPct val="90000"/>
              </a:lnSpc>
            </a:pPr>
            <a:r>
              <a:rPr lang="en-IN" b="1" dirty="0">
                <a:solidFill>
                  <a:schemeClr val="tx1"/>
                </a:solidFill>
              </a:rPr>
              <a:t>Examples</a:t>
            </a:r>
          </a:p>
        </p:txBody>
      </p:sp>
      <p:pic>
        <p:nvPicPr>
          <p:cNvPr id="5" name="Picture 4">
            <a:extLst>
              <a:ext uri="{FF2B5EF4-FFF2-40B4-BE49-F238E27FC236}">
                <a16:creationId xmlns:a16="http://schemas.microsoft.com/office/drawing/2014/main" id="{5E5F6B80-ADB4-40CB-8763-1EF1967C8E9C}"/>
              </a:ext>
            </a:extLst>
          </p:cNvPr>
          <p:cNvPicPr>
            <a:picLocks noChangeAspect="1"/>
          </p:cNvPicPr>
          <p:nvPr/>
        </p:nvPicPr>
        <p:blipFill>
          <a:blip r:embed="rId4"/>
          <a:stretch>
            <a:fillRect/>
          </a:stretch>
        </p:blipFill>
        <p:spPr>
          <a:xfrm>
            <a:off x="10367108" y="4036950"/>
            <a:ext cx="1310542" cy="830022"/>
          </a:xfrm>
          <a:prstGeom prst="rect">
            <a:avLst/>
          </a:prstGeom>
        </p:spPr>
      </p:pic>
      <p:pic>
        <p:nvPicPr>
          <p:cNvPr id="8" name="Picture 7">
            <a:extLst>
              <a:ext uri="{FF2B5EF4-FFF2-40B4-BE49-F238E27FC236}">
                <a16:creationId xmlns:a16="http://schemas.microsoft.com/office/drawing/2014/main" id="{C4591EDD-C11C-4F91-9F7A-1E416AEAAB11}"/>
              </a:ext>
            </a:extLst>
          </p:cNvPr>
          <p:cNvPicPr>
            <a:picLocks noChangeAspect="1"/>
          </p:cNvPicPr>
          <p:nvPr/>
        </p:nvPicPr>
        <p:blipFill>
          <a:blip r:embed="rId5"/>
          <a:stretch>
            <a:fillRect/>
          </a:stretch>
        </p:blipFill>
        <p:spPr>
          <a:xfrm>
            <a:off x="10784041" y="5453349"/>
            <a:ext cx="794170" cy="792368"/>
          </a:xfrm>
          <a:prstGeom prst="rect">
            <a:avLst/>
          </a:prstGeom>
        </p:spPr>
      </p:pic>
    </p:spTree>
    <p:extLst>
      <p:ext uri="{BB962C8B-B14F-4D97-AF65-F5344CB8AC3E}">
        <p14:creationId xmlns:p14="http://schemas.microsoft.com/office/powerpoint/2010/main" val="339250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A845-E406-4D73-B0FD-B6CA75DB5CAC}"/>
              </a:ext>
            </a:extLst>
          </p:cNvPr>
          <p:cNvSpPr>
            <a:spLocks noGrp="1"/>
          </p:cNvSpPr>
          <p:nvPr>
            <p:ph type="title"/>
          </p:nvPr>
        </p:nvSpPr>
        <p:spPr/>
        <p:txBody>
          <a:bodyPr/>
          <a:lstStyle/>
          <a:p>
            <a:r>
              <a:rPr lang="en-US" dirty="0"/>
              <a:t>In a nutshell, we learnt:</a:t>
            </a:r>
            <a:endParaRPr lang="en-IN" dirty="0"/>
          </a:p>
        </p:txBody>
      </p:sp>
      <p:sp>
        <p:nvSpPr>
          <p:cNvPr id="3" name="Text Placeholder 2">
            <a:extLst>
              <a:ext uri="{FF2B5EF4-FFF2-40B4-BE49-F238E27FC236}">
                <a16:creationId xmlns:a16="http://schemas.microsoft.com/office/drawing/2014/main" id="{548D673D-952A-4790-81A0-B302586FA647}"/>
              </a:ext>
            </a:extLst>
          </p:cNvPr>
          <p:cNvSpPr>
            <a:spLocks noGrp="1"/>
          </p:cNvSpPr>
          <p:nvPr>
            <p:ph type="body" sz="quarter" idx="13"/>
          </p:nvPr>
        </p:nvSpPr>
        <p:spPr/>
        <p:txBody>
          <a:bodyPr/>
          <a:lstStyle/>
          <a:p>
            <a:r>
              <a:rPr lang="en-US" b="1" dirty="0"/>
              <a:t>Module 2:</a:t>
            </a:r>
            <a:r>
              <a:rPr lang="en-US" dirty="0"/>
              <a:t> NoSQL Database Approach</a:t>
            </a:r>
          </a:p>
        </p:txBody>
      </p:sp>
      <p:sp>
        <p:nvSpPr>
          <p:cNvPr id="4" name="Text Placeholder 3">
            <a:extLst>
              <a:ext uri="{FF2B5EF4-FFF2-40B4-BE49-F238E27FC236}">
                <a16:creationId xmlns:a16="http://schemas.microsoft.com/office/drawing/2014/main" id="{BFEB3B60-23F1-4568-8061-07C596B89DC9}"/>
              </a:ext>
            </a:extLst>
          </p:cNvPr>
          <p:cNvSpPr>
            <a:spLocks noGrp="1"/>
          </p:cNvSpPr>
          <p:nvPr>
            <p:ph type="body" sz="quarter" idx="24"/>
          </p:nvPr>
        </p:nvSpPr>
        <p:spPr/>
        <p:txBody>
          <a:bodyPr/>
          <a:lstStyle/>
          <a:p>
            <a:pPr marL="342900" indent="-342900">
              <a:lnSpc>
                <a:spcPct val="90000"/>
              </a:lnSpc>
              <a:spcAft>
                <a:spcPts val="838"/>
              </a:spcAft>
              <a:buFont typeface="+mj-lt"/>
              <a:buAutoNum type="arabicPeriod"/>
            </a:pPr>
            <a:r>
              <a:rPr lang="en-US" dirty="0"/>
              <a:t>No SQL is non-relational, distributed, open-source and horizontally scalable database.</a:t>
            </a:r>
          </a:p>
          <a:p>
            <a:pPr marL="342900" indent="-342900">
              <a:lnSpc>
                <a:spcPct val="90000"/>
              </a:lnSpc>
              <a:spcAft>
                <a:spcPts val="838"/>
              </a:spcAft>
              <a:buFont typeface="+mj-lt"/>
              <a:buAutoNum type="arabicPeriod"/>
            </a:pPr>
            <a:r>
              <a:rPr lang="en-US" dirty="0"/>
              <a:t>Useful in storing unstructured data that rapidly grows and changes over time.</a:t>
            </a:r>
          </a:p>
          <a:p>
            <a:pPr marL="342900" indent="-342900">
              <a:lnSpc>
                <a:spcPct val="90000"/>
              </a:lnSpc>
              <a:spcAft>
                <a:spcPts val="838"/>
              </a:spcAft>
              <a:buFont typeface="+mj-lt"/>
              <a:buAutoNum type="arabicPeriod"/>
            </a:pPr>
            <a:r>
              <a:rPr lang="en-US" dirty="0"/>
              <a:t>There are four major NoSQL database categories: Key-value stores, Wide-column stores, Document databases and Graph-based databases.  </a:t>
            </a:r>
          </a:p>
          <a:p>
            <a:pPr marL="342900" indent="-342900">
              <a:lnSpc>
                <a:spcPct val="90000"/>
              </a:lnSpc>
              <a:spcAft>
                <a:spcPts val="838"/>
              </a:spcAft>
              <a:buFont typeface="+mj-lt"/>
              <a:buAutoNum type="arabicPeriod"/>
            </a:pPr>
            <a:r>
              <a:rPr lang="en-US" dirty="0"/>
              <a:t>Key-value databases use simple key-value method to store data.  </a:t>
            </a:r>
          </a:p>
          <a:p>
            <a:pPr marL="342900" indent="-342900">
              <a:lnSpc>
                <a:spcPct val="90000"/>
              </a:lnSpc>
              <a:spcAft>
                <a:spcPts val="838"/>
              </a:spcAft>
              <a:buFont typeface="+mj-lt"/>
              <a:buAutoNum type="arabicPeriod"/>
            </a:pPr>
            <a:r>
              <a:rPr lang="en-US" dirty="0"/>
              <a:t>Document databases use Document-oriented model. Similar to key-value store, but contain semi-structured data. Single document stores each record and its associated data.</a:t>
            </a:r>
          </a:p>
        </p:txBody>
      </p:sp>
      <p:pic>
        <p:nvPicPr>
          <p:cNvPr id="6" name="Picture 5">
            <a:extLst>
              <a:ext uri="{FF2B5EF4-FFF2-40B4-BE49-F238E27FC236}">
                <a16:creationId xmlns:a16="http://schemas.microsoft.com/office/drawing/2014/main" id="{21C712A5-36F3-41AE-A768-5919378AE783}"/>
              </a:ext>
            </a:extLst>
          </p:cNvPr>
          <p:cNvPicPr>
            <a:picLocks noChangeAspect="1"/>
          </p:cNvPicPr>
          <p:nvPr/>
        </p:nvPicPr>
        <p:blipFill>
          <a:blip r:embed="rId4"/>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553576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A845-E406-4D73-B0FD-B6CA75DB5CAC}"/>
              </a:ext>
            </a:extLst>
          </p:cNvPr>
          <p:cNvSpPr>
            <a:spLocks noGrp="1"/>
          </p:cNvSpPr>
          <p:nvPr>
            <p:ph type="title"/>
          </p:nvPr>
        </p:nvSpPr>
        <p:spPr/>
        <p:txBody>
          <a:bodyPr/>
          <a:lstStyle/>
          <a:p>
            <a:r>
              <a:rPr lang="en-US" dirty="0"/>
              <a:t>In a nutshell, we learnt </a:t>
            </a:r>
            <a:r>
              <a:rPr lang="en-US" dirty="0" smtClean="0"/>
              <a:t>(Contd.)</a:t>
            </a:r>
            <a:endParaRPr lang="en-IN" dirty="0"/>
          </a:p>
        </p:txBody>
      </p:sp>
      <p:sp>
        <p:nvSpPr>
          <p:cNvPr id="3" name="Text Placeholder 2">
            <a:extLst>
              <a:ext uri="{FF2B5EF4-FFF2-40B4-BE49-F238E27FC236}">
                <a16:creationId xmlns:a16="http://schemas.microsoft.com/office/drawing/2014/main" id="{548D673D-952A-4790-81A0-B302586FA647}"/>
              </a:ext>
            </a:extLst>
          </p:cNvPr>
          <p:cNvSpPr>
            <a:spLocks noGrp="1"/>
          </p:cNvSpPr>
          <p:nvPr>
            <p:ph type="body" sz="quarter" idx="13"/>
          </p:nvPr>
        </p:nvSpPr>
        <p:spPr/>
        <p:txBody>
          <a:bodyPr/>
          <a:lstStyle/>
          <a:p>
            <a:r>
              <a:rPr lang="en-US" b="1" dirty="0"/>
              <a:t>Module 2:</a:t>
            </a:r>
            <a:r>
              <a:rPr lang="en-US" dirty="0"/>
              <a:t> NoSQL Database Approach</a:t>
            </a:r>
          </a:p>
        </p:txBody>
      </p:sp>
      <p:sp>
        <p:nvSpPr>
          <p:cNvPr id="4" name="Text Placeholder 3">
            <a:extLst>
              <a:ext uri="{FF2B5EF4-FFF2-40B4-BE49-F238E27FC236}">
                <a16:creationId xmlns:a16="http://schemas.microsoft.com/office/drawing/2014/main" id="{BFEB3B60-23F1-4568-8061-07C596B89DC9}"/>
              </a:ext>
            </a:extLst>
          </p:cNvPr>
          <p:cNvSpPr>
            <a:spLocks noGrp="1"/>
          </p:cNvSpPr>
          <p:nvPr>
            <p:ph type="body" sz="quarter" idx="24"/>
          </p:nvPr>
        </p:nvSpPr>
        <p:spPr/>
        <p:txBody>
          <a:bodyPr/>
          <a:lstStyle/>
          <a:p>
            <a:pPr marL="342900" indent="-342900">
              <a:lnSpc>
                <a:spcPct val="90000"/>
              </a:lnSpc>
              <a:spcAft>
                <a:spcPts val="838"/>
              </a:spcAft>
              <a:buFont typeface="+mj-lt"/>
              <a:buAutoNum type="arabicPeriod" startAt="6"/>
            </a:pPr>
            <a:r>
              <a:rPr lang="en-US" dirty="0"/>
              <a:t>Wide-column stores use column-oriented model, similar to relational databases. Stores massive amount of data.</a:t>
            </a:r>
          </a:p>
          <a:p>
            <a:pPr marL="342900" indent="-342900">
              <a:lnSpc>
                <a:spcPct val="90000"/>
              </a:lnSpc>
              <a:spcAft>
                <a:spcPts val="838"/>
              </a:spcAft>
              <a:buFont typeface="+mj-lt"/>
              <a:buAutoNum type="arabicPeriod" startAt="6"/>
            </a:pPr>
            <a:r>
              <a:rPr lang="en-US" dirty="0"/>
              <a:t>Graph databases use graphical model, used to store data that contains lot of interconnected relationships.</a:t>
            </a:r>
          </a:p>
        </p:txBody>
      </p:sp>
      <p:pic>
        <p:nvPicPr>
          <p:cNvPr id="6" name="Picture 5">
            <a:extLst>
              <a:ext uri="{FF2B5EF4-FFF2-40B4-BE49-F238E27FC236}">
                <a16:creationId xmlns:a16="http://schemas.microsoft.com/office/drawing/2014/main" id="{21C712A5-36F3-41AE-A768-5919378AE783}"/>
              </a:ext>
            </a:extLst>
          </p:cNvPr>
          <p:cNvPicPr>
            <a:picLocks noChangeAspect="1"/>
          </p:cNvPicPr>
          <p:nvPr/>
        </p:nvPicPr>
        <p:blipFill>
          <a:blip r:embed="rId4"/>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232931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7C3B0D-37CD-4787-8F2F-2A26CAEA8312}"/>
              </a:ext>
            </a:extLst>
          </p:cNvPr>
          <p:cNvSpPr>
            <a:spLocks noGrp="1"/>
          </p:cNvSpPr>
          <p:nvPr>
            <p:ph type="body" sz="quarter" idx="10"/>
          </p:nvPr>
        </p:nvSpPr>
        <p:spPr/>
        <p:txBody>
          <a:bodyPr/>
          <a:lstStyle/>
          <a:p>
            <a:r>
              <a:rPr lang="en-IN" sz="1600" b="1" dirty="0"/>
              <a:t> Next Module </a:t>
            </a:r>
            <a:r>
              <a:rPr lang="en-IN" sz="1600" b="1" dirty="0" smtClean="0"/>
              <a:t>3: </a:t>
            </a:r>
            <a:r>
              <a:rPr lang="en-IN" sz="1600" dirty="0" err="1"/>
              <a:t>Sharding</a:t>
            </a:r>
            <a:r>
              <a:rPr lang="en-IN" sz="1600" dirty="0"/>
              <a:t> in </a:t>
            </a:r>
            <a:r>
              <a:rPr lang="en-IN" sz="1600" dirty="0" smtClean="0"/>
              <a:t>NoSQL</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1CEBDEF-EAEE-4883-B1B7-A8CA14B0F3AA}"/>
              </a:ext>
            </a:extLst>
          </p:cNvPr>
          <p:cNvSpPr>
            <a:spLocks noGrp="1"/>
          </p:cNvSpPr>
          <p:nvPr>
            <p:ph type="title"/>
          </p:nvPr>
        </p:nvSpPr>
        <p:spPr/>
        <p:txBody>
          <a:bodyPr/>
          <a:lstStyle/>
          <a:p>
            <a:r>
              <a:rPr lang="en-IN"/>
              <a:t>Module Learning Objectives</a:t>
            </a:r>
            <a:endParaRPr lang="en-IN" dirty="0"/>
          </a:p>
        </p:txBody>
      </p:sp>
      <p:sp>
        <p:nvSpPr>
          <p:cNvPr id="12" name="Text Placeholder 11">
            <a:extLst>
              <a:ext uri="{FF2B5EF4-FFF2-40B4-BE49-F238E27FC236}">
                <a16:creationId xmlns:a16="http://schemas.microsoft.com/office/drawing/2014/main" id="{6A54B649-F5A9-4D1F-B5B6-856197DCDE76}"/>
              </a:ext>
            </a:extLst>
          </p:cNvPr>
          <p:cNvSpPr>
            <a:spLocks noGrp="1"/>
          </p:cNvSpPr>
          <p:nvPr>
            <p:ph type="body" sz="quarter" idx="13"/>
          </p:nvPr>
        </p:nvSpPr>
        <p:spPr/>
        <p:txBody>
          <a:bodyPr/>
          <a:lstStyle/>
          <a:p>
            <a:pPr lvl="0"/>
            <a:r>
              <a:rPr lang="en-US" b="1" dirty="0"/>
              <a:t>Module 2:</a:t>
            </a:r>
            <a:r>
              <a:rPr lang="en-US" dirty="0"/>
              <a:t> NoSQL Database Approach</a:t>
            </a:r>
          </a:p>
        </p:txBody>
      </p:sp>
      <p:sp>
        <p:nvSpPr>
          <p:cNvPr id="13" name="Text Placeholder 12">
            <a:extLst>
              <a:ext uri="{FF2B5EF4-FFF2-40B4-BE49-F238E27FC236}">
                <a16:creationId xmlns:a16="http://schemas.microsoft.com/office/drawing/2014/main" id="{DF51EBD0-1BDE-443E-8BE7-5DF43F67B97B}"/>
              </a:ext>
            </a:extLst>
          </p:cNvPr>
          <p:cNvSpPr>
            <a:spLocks noGrp="1"/>
          </p:cNvSpPr>
          <p:nvPr>
            <p:ph type="body" sz="quarter" idx="24"/>
          </p:nvPr>
        </p:nvSpPr>
        <p:spPr/>
        <p:txBody>
          <a:bodyPr/>
          <a:lstStyle/>
          <a:p>
            <a:r>
              <a:rPr lang="en-US"/>
              <a:t>At the end of this module, you will be able to:</a:t>
            </a:r>
          </a:p>
          <a:p>
            <a:pPr lvl="1"/>
            <a:r>
              <a:rPr lang="en-US"/>
              <a:t>Explain the fundamental concepts of NoSQL databases</a:t>
            </a:r>
          </a:p>
          <a:p>
            <a:pPr lvl="1"/>
            <a:r>
              <a:rPr lang="en-US"/>
              <a:t>Compare NoSQL databases with RDBMS</a:t>
            </a:r>
          </a:p>
          <a:p>
            <a:pPr lvl="1"/>
            <a:r>
              <a:rPr lang="en-US"/>
              <a:t>Enumerate the different types of NoSQL databases</a:t>
            </a:r>
          </a:p>
          <a:p>
            <a:endParaRPr lang="en-US" dirty="0"/>
          </a:p>
        </p:txBody>
      </p:sp>
      <p:pic>
        <p:nvPicPr>
          <p:cNvPr id="2" name="Picture 1">
            <a:extLst>
              <a:ext uri="{FF2B5EF4-FFF2-40B4-BE49-F238E27FC236}">
                <a16:creationId xmlns:a16="http://schemas.microsoft.com/office/drawing/2014/main" id="{71B936D1-0957-4038-AD1C-9B3E58791E2F}"/>
              </a:ext>
            </a:extLst>
          </p:cNvPr>
          <p:cNvPicPr>
            <a:picLocks noChangeAspect="1"/>
          </p:cNvPicPr>
          <p:nvPr/>
        </p:nvPicPr>
        <p:blipFill>
          <a:blip r:embed="rId4"/>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0796-ACBF-46F2-8CCA-37A8B937781B}"/>
              </a:ext>
            </a:extLst>
          </p:cNvPr>
          <p:cNvSpPr>
            <a:spLocks noGrp="1"/>
          </p:cNvSpPr>
          <p:nvPr>
            <p:ph type="title"/>
          </p:nvPr>
        </p:nvSpPr>
        <p:spPr/>
        <p:txBody>
          <a:bodyPr/>
          <a:lstStyle/>
          <a:p>
            <a:r>
              <a:rPr lang="en-US" dirty="0"/>
              <a:t>Module Topics</a:t>
            </a:r>
            <a:endParaRPr lang="en-IN" dirty="0"/>
          </a:p>
        </p:txBody>
      </p:sp>
      <p:sp>
        <p:nvSpPr>
          <p:cNvPr id="3" name="Text Placeholder 2">
            <a:extLst>
              <a:ext uri="{FF2B5EF4-FFF2-40B4-BE49-F238E27FC236}">
                <a16:creationId xmlns:a16="http://schemas.microsoft.com/office/drawing/2014/main" id="{5C2F24B0-D03F-4F63-97BD-04B543140CC9}"/>
              </a:ext>
            </a:extLst>
          </p:cNvPr>
          <p:cNvSpPr>
            <a:spLocks noGrp="1"/>
          </p:cNvSpPr>
          <p:nvPr>
            <p:ph type="body" sz="quarter" idx="13"/>
          </p:nvPr>
        </p:nvSpPr>
        <p:spPr/>
        <p:txBody>
          <a:bodyPr/>
          <a:lstStyle/>
          <a:p>
            <a:pPr lvl="0"/>
            <a:r>
              <a:rPr lang="en-US" b="1" dirty="0"/>
              <a:t>Module 2:</a:t>
            </a:r>
            <a:r>
              <a:rPr lang="en-US" dirty="0"/>
              <a:t> NoSQL Database Approach</a:t>
            </a:r>
          </a:p>
        </p:txBody>
      </p:sp>
      <p:sp>
        <p:nvSpPr>
          <p:cNvPr id="18" name="Text Placeholder 17">
            <a:extLst>
              <a:ext uri="{FF2B5EF4-FFF2-40B4-BE49-F238E27FC236}">
                <a16:creationId xmlns:a16="http://schemas.microsoft.com/office/drawing/2014/main" id="{C470DCCE-78DD-4D7D-B69E-FCE59F747C21}"/>
              </a:ext>
            </a:extLst>
          </p:cNvPr>
          <p:cNvSpPr>
            <a:spLocks noGrp="1"/>
          </p:cNvSpPr>
          <p:nvPr>
            <p:ph type="body" sz="quarter" idx="24"/>
          </p:nvPr>
        </p:nvSpPr>
        <p:spPr/>
        <p:txBody>
          <a:bodyPr/>
          <a:lstStyle/>
          <a:p>
            <a:pPr lvl="0"/>
            <a:r>
              <a:rPr lang="en-US" dirty="0">
                <a:sym typeface="Arial"/>
              </a:rPr>
              <a:t>Let us take a quick look at the topics we will cover in this module:</a:t>
            </a:r>
          </a:p>
          <a:p>
            <a:pPr marL="342900" lvl="1" indent="-342900">
              <a:buFont typeface="+mj-lt"/>
              <a:buAutoNum type="arabicPeriod"/>
            </a:pPr>
            <a:r>
              <a:rPr lang="en-IN" dirty="0">
                <a:sym typeface="Arial"/>
              </a:rPr>
              <a:t>Introduction to NoSQL databases</a:t>
            </a:r>
            <a:endParaRPr lang="en-US" dirty="0"/>
          </a:p>
          <a:p>
            <a:pPr marL="342900" lvl="1" indent="-342900">
              <a:buFont typeface="+mj-lt"/>
              <a:buAutoNum type="arabicPeriod"/>
            </a:pPr>
            <a:r>
              <a:rPr lang="en-US" dirty="0">
                <a:sym typeface="Arial"/>
              </a:rPr>
              <a:t>Compare and contrast with RDBMS</a:t>
            </a:r>
          </a:p>
          <a:p>
            <a:pPr marL="342900" lvl="1" indent="-342900">
              <a:buFont typeface="+mj-lt"/>
              <a:buAutoNum type="arabicPeriod"/>
            </a:pPr>
            <a:r>
              <a:rPr lang="en-US" dirty="0">
                <a:sym typeface="Arial"/>
              </a:rPr>
              <a:t>Document oriented, columnar, graph-based and key value databases</a:t>
            </a:r>
          </a:p>
          <a:p>
            <a:endParaRPr lang="en-US" dirty="0"/>
          </a:p>
          <a:p>
            <a:pPr lvl="0"/>
            <a:endParaRPr lang="en-US" dirty="0">
              <a:sym typeface="Arial"/>
            </a:endParaRPr>
          </a:p>
        </p:txBody>
      </p:sp>
      <p:pic>
        <p:nvPicPr>
          <p:cNvPr id="5" name="Picture 4">
            <a:extLst>
              <a:ext uri="{FF2B5EF4-FFF2-40B4-BE49-F238E27FC236}">
                <a16:creationId xmlns:a16="http://schemas.microsoft.com/office/drawing/2014/main" id="{71B936D1-0957-4038-AD1C-9B3E58791E2F}"/>
              </a:ext>
            </a:extLst>
          </p:cNvPr>
          <p:cNvPicPr>
            <a:picLocks noChangeAspect="1"/>
          </p:cNvPicPr>
          <p:nvPr/>
        </p:nvPicPr>
        <p:blipFill>
          <a:blip r:embed="rId4"/>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19046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53-DF8D-4BEE-8340-A131FB1B3D76}"/>
              </a:ext>
            </a:extLst>
          </p:cNvPr>
          <p:cNvSpPr>
            <a:spLocks noGrp="1"/>
          </p:cNvSpPr>
          <p:nvPr>
            <p:ph type="title"/>
          </p:nvPr>
        </p:nvSpPr>
        <p:spPr/>
        <p:txBody>
          <a:bodyPr/>
          <a:lstStyle/>
          <a:p>
            <a:r>
              <a:rPr lang="en-IN"/>
              <a:t>Group Discussion </a:t>
            </a:r>
            <a:endParaRPr lang="en-US" dirty="0"/>
          </a:p>
        </p:txBody>
      </p:sp>
      <p:sp>
        <p:nvSpPr>
          <p:cNvPr id="3" name="Text Placeholder 2">
            <a:extLst>
              <a:ext uri="{FF2B5EF4-FFF2-40B4-BE49-F238E27FC236}">
                <a16:creationId xmlns:a16="http://schemas.microsoft.com/office/drawing/2014/main" id="{8C0CDD08-8315-4A50-8956-473C3B0B4F18}"/>
              </a:ext>
            </a:extLst>
          </p:cNvPr>
          <p:cNvSpPr>
            <a:spLocks noGrp="1"/>
          </p:cNvSpPr>
          <p:nvPr>
            <p:ph type="body" sz="quarter" idx="13"/>
          </p:nvPr>
        </p:nvSpPr>
        <p:spPr/>
        <p:txBody>
          <a:bodyPr/>
          <a:lstStyle/>
          <a:p>
            <a:pPr lvl="0"/>
            <a:r>
              <a:rPr lang="en-US" b="1" dirty="0"/>
              <a:t>Module 2:</a:t>
            </a:r>
            <a:r>
              <a:rPr lang="en-US" dirty="0"/>
              <a:t> NoSQL Database Approach</a:t>
            </a:r>
          </a:p>
        </p:txBody>
      </p:sp>
      <p:sp>
        <p:nvSpPr>
          <p:cNvPr id="4" name="Text Placeholder 3">
            <a:extLst>
              <a:ext uri="{FF2B5EF4-FFF2-40B4-BE49-F238E27FC236}">
                <a16:creationId xmlns:a16="http://schemas.microsoft.com/office/drawing/2014/main" id="{2D5BD326-AA03-48A5-8D18-E19A5267ADB9}"/>
              </a:ext>
            </a:extLst>
          </p:cNvPr>
          <p:cNvSpPr>
            <a:spLocks noGrp="1"/>
          </p:cNvSpPr>
          <p:nvPr>
            <p:ph type="body" sz="quarter" idx="24"/>
          </p:nvPr>
        </p:nvSpPr>
        <p:spPr/>
        <p:txBody>
          <a:bodyPr/>
          <a:lstStyle/>
          <a:p>
            <a:r>
              <a:rPr lang="en-US"/>
              <a:t> </a:t>
            </a:r>
            <a:endParaRPr lang="en-US" dirty="0"/>
          </a:p>
        </p:txBody>
      </p:sp>
      <p:pic>
        <p:nvPicPr>
          <p:cNvPr id="7" name="Picture 6"/>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b="10407"/>
          <a:stretch/>
        </p:blipFill>
        <p:spPr>
          <a:xfrm>
            <a:off x="2728685" y="1499791"/>
            <a:ext cx="7228114" cy="5050300"/>
          </a:xfrm>
          <a:prstGeom prst="rect">
            <a:avLst/>
          </a:prstGeom>
        </p:spPr>
      </p:pic>
    </p:spTree>
    <p:custDataLst>
      <p:tags r:id="rId1"/>
    </p:custDataLst>
    <p:extLst>
      <p:ext uri="{BB962C8B-B14F-4D97-AF65-F5344CB8AC3E}">
        <p14:creationId xmlns:p14="http://schemas.microsoft.com/office/powerpoint/2010/main" val="227727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DF5BB472-E707-4220-93AC-12BB67EF54D1}"/>
              </a:ext>
            </a:extLst>
          </p:cNvPr>
          <p:cNvPicPr>
            <a:picLocks noGrp="1" noChangeAspect="1"/>
          </p:cNvPicPr>
          <p:nvPr>
            <p:ph type="pic" sz="quarter" idx="27"/>
          </p:nvPr>
        </p:nvPicPr>
        <p:blipFill>
          <a:blip r:embed="rId4"/>
          <a:srcRect t="1931" b="1931"/>
          <a:stretch>
            <a:fillRect/>
          </a:stretch>
        </p:blipFill>
        <p:spPr>
          <a:xfrm>
            <a:off x="0" y="1450975"/>
            <a:ext cx="12192000" cy="2822575"/>
          </a:xfrm>
        </p:spPr>
      </p:pic>
      <p:sp>
        <p:nvSpPr>
          <p:cNvPr id="5" name="Text Placeholder 4">
            <a:extLst>
              <a:ext uri="{FF2B5EF4-FFF2-40B4-BE49-F238E27FC236}">
                <a16:creationId xmlns:a16="http://schemas.microsoft.com/office/drawing/2014/main" id="{C775465D-DC49-4C76-8F8A-DFF416BFFEBB}"/>
              </a:ext>
            </a:extLst>
          </p:cNvPr>
          <p:cNvSpPr>
            <a:spLocks noGrp="1"/>
          </p:cNvSpPr>
          <p:nvPr>
            <p:ph type="body" sz="quarter" idx="24"/>
          </p:nvPr>
        </p:nvSpPr>
        <p:spPr>
          <a:xfrm>
            <a:off x="2207738" y="4565682"/>
            <a:ext cx="7375007" cy="1389796"/>
          </a:xfrm>
        </p:spPr>
        <p:txBody>
          <a:bodyPr/>
          <a:lstStyle/>
          <a:p>
            <a:pPr marL="0" indent="0">
              <a:buNone/>
            </a:pPr>
            <a:r>
              <a:rPr lang="en-US" sz="2400" dirty="0"/>
              <a:t>NoSQL can mean ‘not SQL’ or ‘not only SQL’, since they use more flexible data models and do not rely on structures like tables, columns, rows or schemas.</a:t>
            </a:r>
          </a:p>
        </p:txBody>
      </p:sp>
      <p:sp>
        <p:nvSpPr>
          <p:cNvPr id="7" name="Text Placeholder 6">
            <a:extLst>
              <a:ext uri="{FF2B5EF4-FFF2-40B4-BE49-F238E27FC236}">
                <a16:creationId xmlns:a16="http://schemas.microsoft.com/office/drawing/2014/main" id="{09282D27-734F-4CB6-AB89-74F9339C1650}"/>
              </a:ext>
            </a:extLst>
          </p:cNvPr>
          <p:cNvSpPr>
            <a:spLocks noGrp="1"/>
          </p:cNvSpPr>
          <p:nvPr>
            <p:ph type="body" sz="quarter" idx="25"/>
          </p:nvPr>
        </p:nvSpPr>
        <p:spPr/>
        <p:txBody>
          <a:bodyPr/>
          <a:lstStyle/>
          <a:p>
            <a:pPr marL="0" indent="0">
              <a:buNone/>
            </a:pPr>
            <a:r>
              <a:rPr lang="en-US" dirty="0"/>
              <a:t>C</a:t>
            </a:r>
            <a:r>
              <a:rPr lang="en-IN" dirty="0" err="1"/>
              <a:t>arlo</a:t>
            </a:r>
            <a:r>
              <a:rPr lang="en-IN" dirty="0"/>
              <a:t> </a:t>
            </a:r>
            <a:r>
              <a:rPr lang="en-IN" dirty="0" err="1"/>
              <a:t>Strozzi</a:t>
            </a:r>
            <a:endParaRPr lang="en-IN" dirty="0"/>
          </a:p>
        </p:txBody>
      </p:sp>
      <p:sp>
        <p:nvSpPr>
          <p:cNvPr id="8" name="Text Placeholder 7">
            <a:extLst>
              <a:ext uri="{FF2B5EF4-FFF2-40B4-BE49-F238E27FC236}">
                <a16:creationId xmlns:a16="http://schemas.microsoft.com/office/drawing/2014/main" id="{91940202-1361-4EAC-8132-0D9625E642DD}"/>
              </a:ext>
            </a:extLst>
          </p:cNvPr>
          <p:cNvSpPr>
            <a:spLocks noGrp="1"/>
          </p:cNvSpPr>
          <p:nvPr>
            <p:ph type="body" sz="quarter" idx="26"/>
          </p:nvPr>
        </p:nvSpPr>
        <p:spPr/>
        <p:txBody>
          <a:bodyPr/>
          <a:lstStyle/>
          <a:p>
            <a:pPr marL="0" indent="0">
              <a:buNone/>
            </a:pPr>
            <a:r>
              <a:rPr lang="en-US" dirty="0"/>
              <a:t>The term NoSQL was first coined in 1998</a:t>
            </a:r>
            <a:endParaRPr lang="en-IN" dirty="0"/>
          </a:p>
        </p:txBody>
      </p:sp>
      <p:sp>
        <p:nvSpPr>
          <p:cNvPr id="30" name="Title 29">
            <a:extLst>
              <a:ext uri="{FF2B5EF4-FFF2-40B4-BE49-F238E27FC236}">
                <a16:creationId xmlns:a16="http://schemas.microsoft.com/office/drawing/2014/main" id="{3D99C12F-FC5B-434E-A120-293B5CD56EB4}"/>
              </a:ext>
            </a:extLst>
          </p:cNvPr>
          <p:cNvSpPr>
            <a:spLocks noGrp="1"/>
          </p:cNvSpPr>
          <p:nvPr>
            <p:ph type="title"/>
          </p:nvPr>
        </p:nvSpPr>
        <p:spPr>
          <a:xfrm>
            <a:off x="208635" y="612225"/>
            <a:ext cx="11291702" cy="492172"/>
          </a:xfrm>
        </p:spPr>
        <p:txBody>
          <a:bodyPr/>
          <a:lstStyle/>
          <a:p>
            <a:r>
              <a:rPr lang="en-US" dirty="0" smtClean="0"/>
              <a:t>1 </a:t>
            </a:r>
            <a:r>
              <a:rPr lang="en-US" dirty="0"/>
              <a:t>What is the NoSQL approach?</a:t>
            </a:r>
            <a:endParaRPr lang="en-IN" dirty="0"/>
          </a:p>
        </p:txBody>
      </p:sp>
      <p:sp>
        <p:nvSpPr>
          <p:cNvPr id="23" name="Text Placeholder 22">
            <a:extLst>
              <a:ext uri="{FF2B5EF4-FFF2-40B4-BE49-F238E27FC236}">
                <a16:creationId xmlns:a16="http://schemas.microsoft.com/office/drawing/2014/main" id="{8EDA9CFE-ADDC-4583-8994-47725B1B3E5E}"/>
              </a:ext>
            </a:extLst>
          </p:cNvPr>
          <p:cNvSpPr>
            <a:spLocks noGrp="1"/>
          </p:cNvSpPr>
          <p:nvPr>
            <p:ph type="body" sz="quarter" idx="13"/>
          </p:nvPr>
        </p:nvSpPr>
        <p:spPr>
          <a:xfrm>
            <a:off x="207963" y="252030"/>
            <a:ext cx="11291887" cy="298450"/>
          </a:xfrm>
        </p:spPr>
        <p:txBody>
          <a:bodyPr/>
          <a:lstStyle/>
          <a:p>
            <a:r>
              <a:rPr lang="en-US" b="1" dirty="0"/>
              <a:t>Module 2: </a:t>
            </a:r>
            <a:r>
              <a:rPr lang="en-US" dirty="0"/>
              <a:t>NoSQL Database Approach</a:t>
            </a:r>
          </a:p>
        </p:txBody>
      </p:sp>
    </p:spTree>
    <p:custDataLst>
      <p:tags r:id="rId1"/>
    </p:custDataLst>
    <p:extLst>
      <p:ext uri="{BB962C8B-B14F-4D97-AF65-F5344CB8AC3E}">
        <p14:creationId xmlns:p14="http://schemas.microsoft.com/office/powerpoint/2010/main" val="234799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1.1 </a:t>
            </a:r>
            <a:r>
              <a:rPr lang="en-US" dirty="0">
                <a:latin typeface="+mj-lt"/>
              </a:rPr>
              <a:t>Why Use the NoSQL Approach?</a:t>
            </a:r>
          </a:p>
        </p:txBody>
      </p:sp>
      <p:sp>
        <p:nvSpPr>
          <p:cNvPr id="3" name="Text Placeholder 2"/>
          <p:cNvSpPr>
            <a:spLocks noGrp="1"/>
          </p:cNvSpPr>
          <p:nvPr>
            <p:ph type="body" sz="quarter" idx="13"/>
          </p:nvPr>
        </p:nvSpPr>
        <p:spPr/>
        <p:txBody>
          <a:bodyPr/>
          <a:lstStyle/>
          <a:p>
            <a:r>
              <a:rPr lang="en-US" b="1" dirty="0">
                <a:latin typeface="+mj-lt"/>
              </a:rPr>
              <a:t>Module 2:</a:t>
            </a:r>
            <a:r>
              <a:rPr lang="en-US" dirty="0">
                <a:latin typeface="+mj-lt"/>
              </a:rPr>
              <a:t> NoSQL Database Approach</a:t>
            </a:r>
          </a:p>
          <a:p>
            <a:endParaRPr lang="en-US" dirty="0">
              <a:latin typeface="+mj-lt"/>
            </a:endParaRPr>
          </a:p>
        </p:txBody>
      </p:sp>
      <p:sp>
        <p:nvSpPr>
          <p:cNvPr id="4" name="Text Placeholder 3"/>
          <p:cNvSpPr>
            <a:spLocks noGrp="1"/>
          </p:cNvSpPr>
          <p:nvPr>
            <p:ph type="body" sz="quarter" idx="24"/>
          </p:nvPr>
        </p:nvSpPr>
        <p:spPr/>
        <p:txBody>
          <a:bodyPr/>
          <a:lstStyle/>
          <a:p>
            <a:r>
              <a:rPr lang="en-US">
                <a:latin typeface="+mj-lt"/>
              </a:rPr>
              <a:t>There are several reasons for using the NoSQL Approach:</a:t>
            </a:r>
            <a:endParaRPr lang="en-US" dirty="0">
              <a:latin typeface="+mj-lt"/>
            </a:endParaRPr>
          </a:p>
        </p:txBody>
      </p:sp>
      <p:sp>
        <p:nvSpPr>
          <p:cNvPr id="66" name="Shape 229"/>
          <p:cNvSpPr/>
          <p:nvPr/>
        </p:nvSpPr>
        <p:spPr>
          <a:xfrm>
            <a:off x="650633" y="5855321"/>
            <a:ext cx="10119857" cy="396716"/>
          </a:xfrm>
          <a:prstGeom prst="roundRect">
            <a:avLst>
              <a:gd name="adj" fmla="val 22171"/>
            </a:avLst>
          </a:prstGeom>
          <a:solidFill>
            <a:srgbClr val="4CF2B3"/>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Less overhead and memory-footprint of relational databases</a:t>
            </a:r>
          </a:p>
        </p:txBody>
      </p:sp>
      <p:grpSp>
        <p:nvGrpSpPr>
          <p:cNvPr id="69" name="Group 68"/>
          <p:cNvGrpSpPr/>
          <p:nvPr/>
        </p:nvGrpSpPr>
        <p:grpSpPr>
          <a:xfrm>
            <a:off x="609371" y="1783889"/>
            <a:ext cx="10178791" cy="4374978"/>
            <a:chOff x="609371" y="1783889"/>
            <a:chExt cx="7126743" cy="4374978"/>
          </a:xfrm>
        </p:grpSpPr>
        <p:sp>
          <p:nvSpPr>
            <p:cNvPr id="6" name="Shape 229"/>
            <p:cNvSpPr/>
            <p:nvPr/>
          </p:nvSpPr>
          <p:spPr>
            <a:xfrm>
              <a:off x="650634" y="1783889"/>
              <a:ext cx="7085480" cy="396716"/>
            </a:xfrm>
            <a:prstGeom prst="roundRect">
              <a:avLst>
                <a:gd name="adj" fmla="val 22171"/>
              </a:avLst>
            </a:prstGeom>
            <a:solidFill>
              <a:srgbClr val="0EC07D"/>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IN" sz="2000" dirty="0">
                  <a:solidFill>
                    <a:schemeClr val="tx1"/>
                  </a:solidFill>
                  <a:latin typeface="+mj-lt"/>
                </a:rPr>
                <a:t>Avoidance of unneeded complexity</a:t>
              </a:r>
            </a:p>
          </p:txBody>
        </p:sp>
        <p:sp>
          <p:nvSpPr>
            <p:cNvPr id="25" name="Right Arrow 24"/>
            <p:cNvSpPr/>
            <p:nvPr/>
          </p:nvSpPr>
          <p:spPr>
            <a:xfrm>
              <a:off x="609371" y="1877060"/>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52" name="Shape 229"/>
            <p:cNvSpPr/>
            <p:nvPr/>
          </p:nvSpPr>
          <p:spPr>
            <a:xfrm>
              <a:off x="650634" y="2292818"/>
              <a:ext cx="7085480" cy="396716"/>
            </a:xfrm>
            <a:prstGeom prst="roundRect">
              <a:avLst>
                <a:gd name="adj" fmla="val 22171"/>
              </a:avLst>
            </a:prstGeom>
            <a:solidFill>
              <a:srgbClr val="0FCB83"/>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IN" sz="2000" dirty="0">
                  <a:solidFill>
                    <a:schemeClr val="tx1"/>
                  </a:solidFill>
                  <a:latin typeface="+mj-lt"/>
                </a:rPr>
                <a:t>High Throughput</a:t>
              </a:r>
            </a:p>
          </p:txBody>
        </p:sp>
        <p:sp>
          <p:nvSpPr>
            <p:cNvPr id="53" name="Right Arrow 52"/>
            <p:cNvSpPr/>
            <p:nvPr/>
          </p:nvSpPr>
          <p:spPr>
            <a:xfrm>
              <a:off x="609371" y="2385989"/>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54" name="Shape 229"/>
            <p:cNvSpPr/>
            <p:nvPr/>
          </p:nvSpPr>
          <p:spPr>
            <a:xfrm>
              <a:off x="650634" y="2801747"/>
              <a:ext cx="7085480" cy="396716"/>
            </a:xfrm>
            <a:prstGeom prst="roundRect">
              <a:avLst>
                <a:gd name="adj" fmla="val 22171"/>
              </a:avLst>
            </a:prstGeom>
            <a:solidFill>
              <a:srgbClr val="11E192"/>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Horizontal scalability and running on commodity hardware</a:t>
              </a:r>
            </a:p>
          </p:txBody>
        </p:sp>
        <p:sp>
          <p:nvSpPr>
            <p:cNvPr id="55" name="Right Arrow 54"/>
            <p:cNvSpPr/>
            <p:nvPr/>
          </p:nvSpPr>
          <p:spPr>
            <a:xfrm>
              <a:off x="609371" y="2894918"/>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56" name="Shape 229"/>
            <p:cNvSpPr/>
            <p:nvPr/>
          </p:nvSpPr>
          <p:spPr>
            <a:xfrm>
              <a:off x="650634" y="3310676"/>
              <a:ext cx="7085480" cy="396716"/>
            </a:xfrm>
            <a:prstGeom prst="roundRect">
              <a:avLst>
                <a:gd name="adj" fmla="val 22171"/>
              </a:avLst>
            </a:prstGeom>
            <a:solidFill>
              <a:srgbClr val="12EC99"/>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Avoidance of expensive object-relational mapping</a:t>
              </a:r>
            </a:p>
          </p:txBody>
        </p:sp>
        <p:sp>
          <p:nvSpPr>
            <p:cNvPr id="57" name="Right Arrow 56"/>
            <p:cNvSpPr/>
            <p:nvPr/>
          </p:nvSpPr>
          <p:spPr>
            <a:xfrm>
              <a:off x="609371" y="3403847"/>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58" name="Shape 229"/>
            <p:cNvSpPr/>
            <p:nvPr/>
          </p:nvSpPr>
          <p:spPr>
            <a:xfrm>
              <a:off x="650634" y="3819605"/>
              <a:ext cx="7085480" cy="396716"/>
            </a:xfrm>
            <a:prstGeom prst="roundRect">
              <a:avLst>
                <a:gd name="adj" fmla="val 22171"/>
              </a:avLst>
            </a:prstGeom>
            <a:solidFill>
              <a:srgbClr val="1AEE9D"/>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Complexity and cost of setting up database clusters</a:t>
              </a:r>
            </a:p>
          </p:txBody>
        </p:sp>
        <p:sp>
          <p:nvSpPr>
            <p:cNvPr id="59" name="Right Arrow 58"/>
            <p:cNvSpPr/>
            <p:nvPr/>
          </p:nvSpPr>
          <p:spPr>
            <a:xfrm>
              <a:off x="609371" y="3912776"/>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60" name="Shape 229"/>
            <p:cNvSpPr/>
            <p:nvPr/>
          </p:nvSpPr>
          <p:spPr>
            <a:xfrm>
              <a:off x="650634" y="4328534"/>
              <a:ext cx="7085480" cy="396716"/>
            </a:xfrm>
            <a:prstGeom prst="roundRect">
              <a:avLst>
                <a:gd name="adj" fmla="val 22171"/>
              </a:avLst>
            </a:prstGeom>
            <a:solidFill>
              <a:srgbClr val="25EFA2"/>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No ‘one size fits all’</a:t>
              </a:r>
            </a:p>
          </p:txBody>
        </p:sp>
        <p:sp>
          <p:nvSpPr>
            <p:cNvPr id="61" name="Right Arrow 60"/>
            <p:cNvSpPr/>
            <p:nvPr/>
          </p:nvSpPr>
          <p:spPr>
            <a:xfrm>
              <a:off x="609371" y="4421705"/>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62" name="Shape 229"/>
            <p:cNvSpPr/>
            <p:nvPr/>
          </p:nvSpPr>
          <p:spPr>
            <a:xfrm>
              <a:off x="650634" y="4837463"/>
              <a:ext cx="7085480" cy="396716"/>
            </a:xfrm>
            <a:prstGeom prst="roundRect">
              <a:avLst>
                <a:gd name="adj" fmla="val 22171"/>
              </a:avLst>
            </a:prstGeom>
            <a:solidFill>
              <a:srgbClr val="3BF1AC"/>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US" sz="2000" dirty="0">
                  <a:solidFill>
                    <a:schemeClr val="tx1"/>
                  </a:solidFill>
                  <a:latin typeface="+mj-lt"/>
                </a:rPr>
                <a:t>Effortless distribution and partitioning of centralized data models</a:t>
              </a:r>
            </a:p>
          </p:txBody>
        </p:sp>
        <p:sp>
          <p:nvSpPr>
            <p:cNvPr id="63" name="Right Arrow 62"/>
            <p:cNvSpPr/>
            <p:nvPr/>
          </p:nvSpPr>
          <p:spPr>
            <a:xfrm>
              <a:off x="609371" y="4930634"/>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64" name="Shape 229"/>
            <p:cNvSpPr/>
            <p:nvPr/>
          </p:nvSpPr>
          <p:spPr>
            <a:xfrm>
              <a:off x="650634" y="5346392"/>
              <a:ext cx="7085480" cy="396716"/>
            </a:xfrm>
            <a:prstGeom prst="roundRect">
              <a:avLst>
                <a:gd name="adj" fmla="val 22171"/>
              </a:avLst>
            </a:prstGeom>
            <a:solidFill>
              <a:srgbClr val="4CF2B3"/>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274320" lvl="0">
                <a:lnSpc>
                  <a:spcPct val="90000"/>
                </a:lnSpc>
              </a:pPr>
              <a:r>
                <a:rPr lang="en-IN" sz="2000" dirty="0">
                  <a:solidFill>
                    <a:schemeClr val="tx1"/>
                  </a:solidFill>
                  <a:latin typeface="+mj-lt"/>
                </a:rPr>
                <a:t>Requirements in cloud computing</a:t>
              </a:r>
            </a:p>
          </p:txBody>
        </p:sp>
        <p:sp>
          <p:nvSpPr>
            <p:cNvPr id="65" name="Right Arrow 64"/>
            <p:cNvSpPr/>
            <p:nvPr/>
          </p:nvSpPr>
          <p:spPr>
            <a:xfrm>
              <a:off x="609371" y="5439563"/>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sp>
          <p:nvSpPr>
            <p:cNvPr id="67" name="Right Arrow 66"/>
            <p:cNvSpPr/>
            <p:nvPr/>
          </p:nvSpPr>
          <p:spPr>
            <a:xfrm>
              <a:off x="609371" y="5948492"/>
              <a:ext cx="261228" cy="21037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j-lt"/>
              </a:endParaRPr>
            </a:p>
          </p:txBody>
        </p:sp>
      </p:grpSp>
    </p:spTree>
    <p:extLst>
      <p:ext uri="{BB962C8B-B14F-4D97-AF65-F5344CB8AC3E}">
        <p14:creationId xmlns:p14="http://schemas.microsoft.com/office/powerpoint/2010/main" val="272073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p:cNvSpPr>
            <a:spLocks noGrp="1"/>
          </p:cNvSpPr>
          <p:nvPr>
            <p:ph type="body" sz="quarter" idx="24"/>
          </p:nvPr>
        </p:nvSpPr>
        <p:spPr/>
        <p:txBody>
          <a:bodyPr vert="horz" lIns="91440" tIns="45720" rIns="91440" bIns="45720" rtlCol="0">
            <a:noAutofit/>
          </a:bodyPr>
          <a:lstStyle/>
          <a:p>
            <a:pPr algn="r">
              <a:lnSpc>
                <a:spcPct val="100000"/>
              </a:lnSpc>
              <a:spcBef>
                <a:spcPct val="20000"/>
              </a:spcBef>
              <a:spcAft>
                <a:spcPts val="0"/>
              </a:spcAft>
            </a:pPr>
            <a:r>
              <a:rPr lang="en-US" b="1" dirty="0">
                <a:latin typeface="+mn-lt"/>
                <a:cs typeface="+mn-cs"/>
                <a:sym typeface="Arial"/>
              </a:rPr>
              <a:t> </a:t>
            </a:r>
          </a:p>
        </p:txBody>
      </p:sp>
      <p:sp>
        <p:nvSpPr>
          <p:cNvPr id="2" name="Title 1"/>
          <p:cNvSpPr>
            <a:spLocks noGrp="1"/>
          </p:cNvSpPr>
          <p:nvPr>
            <p:ph type="title"/>
          </p:nvPr>
        </p:nvSpPr>
        <p:spPr/>
        <p:txBody>
          <a:bodyPr/>
          <a:lstStyle/>
          <a:p>
            <a:r>
              <a:rPr lang="en-US" dirty="0" smtClean="0">
                <a:latin typeface="+mj-lt"/>
              </a:rPr>
              <a:t>1.2 </a:t>
            </a:r>
            <a:r>
              <a:rPr lang="en-US" dirty="0">
                <a:latin typeface="+mj-lt"/>
              </a:rPr>
              <a:t>Benefits of NoSQL</a:t>
            </a:r>
          </a:p>
        </p:txBody>
      </p:sp>
      <p:sp>
        <p:nvSpPr>
          <p:cNvPr id="3" name="Text Placeholder 2"/>
          <p:cNvSpPr>
            <a:spLocks noGrp="1"/>
          </p:cNvSpPr>
          <p:nvPr>
            <p:ph type="body" sz="quarter" idx="13"/>
          </p:nvPr>
        </p:nvSpPr>
        <p:spPr/>
        <p:txBody>
          <a:bodyPr/>
          <a:lstStyle/>
          <a:p>
            <a:r>
              <a:rPr lang="en-US" b="1" dirty="0">
                <a:latin typeface="+mj-lt"/>
              </a:rPr>
              <a:t>Module 2: </a:t>
            </a:r>
            <a:r>
              <a:rPr lang="en-US" dirty="0">
                <a:latin typeface="+mj-lt"/>
              </a:rPr>
              <a:t>NoSQL Database Approach</a:t>
            </a:r>
          </a:p>
          <a:p>
            <a:endParaRPr lang="en-US" dirty="0">
              <a:latin typeface="+mj-lt"/>
            </a:endParaRPr>
          </a:p>
        </p:txBody>
      </p:sp>
      <p:grpSp>
        <p:nvGrpSpPr>
          <p:cNvPr id="29" name="Group 28">
            <a:extLst>
              <a:ext uri="{FF2B5EF4-FFF2-40B4-BE49-F238E27FC236}">
                <a16:creationId xmlns:a16="http://schemas.microsoft.com/office/drawing/2014/main" id="{ECE1D4E9-927C-4548-B669-253EB28CCFEC}"/>
              </a:ext>
            </a:extLst>
          </p:cNvPr>
          <p:cNvGrpSpPr/>
          <p:nvPr/>
        </p:nvGrpSpPr>
        <p:grpSpPr>
          <a:xfrm>
            <a:off x="4031128" y="2209670"/>
            <a:ext cx="4152900" cy="3816350"/>
            <a:chOff x="840826" y="1888471"/>
            <a:chExt cx="4152900" cy="3816350"/>
          </a:xfrm>
        </p:grpSpPr>
        <p:sp>
          <p:nvSpPr>
            <p:cNvPr id="30" name="Oval 6">
              <a:extLst>
                <a:ext uri="{FF2B5EF4-FFF2-40B4-BE49-F238E27FC236}">
                  <a16:creationId xmlns:a16="http://schemas.microsoft.com/office/drawing/2014/main" id="{168A7DA4-7513-4888-9F6A-D3685E180477}"/>
                </a:ext>
              </a:extLst>
            </p:cNvPr>
            <p:cNvSpPr>
              <a:spLocks noChangeArrowheads="1"/>
            </p:cNvSpPr>
            <p:nvPr/>
          </p:nvSpPr>
          <p:spPr bwMode="auto">
            <a:xfrm>
              <a:off x="840826" y="5128558"/>
              <a:ext cx="3457575" cy="576263"/>
            </a:xfrm>
            <a:prstGeom prst="ellipse">
              <a:avLst/>
            </a:prstGeom>
            <a:gradFill rotWithShape="1">
              <a:gsLst>
                <a:gs pos="0">
                  <a:srgbClr val="000000">
                    <a:alpha val="27000"/>
                  </a:srgbClr>
                </a:gs>
                <a:gs pos="100000">
                  <a:srgbClr val="000000">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1">
                <a:solidFill>
                  <a:srgbClr val="000000"/>
                </a:solidFill>
                <a:ea typeface="华文细黑" pitchFamily="2" charset="-122"/>
              </a:endParaRPr>
            </a:p>
          </p:txBody>
        </p:sp>
        <p:sp>
          <p:nvSpPr>
            <p:cNvPr id="31" name="未知">
              <a:extLst>
                <a:ext uri="{FF2B5EF4-FFF2-40B4-BE49-F238E27FC236}">
                  <a16:creationId xmlns:a16="http://schemas.microsoft.com/office/drawing/2014/main" id="{094D9149-382A-4878-9E32-B44AF2768BA2}"/>
                </a:ext>
              </a:extLst>
            </p:cNvPr>
            <p:cNvSpPr>
              <a:spLocks/>
            </p:cNvSpPr>
            <p:nvPr/>
          </p:nvSpPr>
          <p:spPr bwMode="auto">
            <a:xfrm rot="900000">
              <a:off x="2650576" y="3526771"/>
              <a:ext cx="1006475" cy="1998662"/>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solidFill>
              <a:srgbClr val="53A17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ea typeface="华文细黑" pitchFamily="2" charset="-122"/>
              </a:endParaRPr>
            </a:p>
          </p:txBody>
        </p:sp>
        <p:sp>
          <p:nvSpPr>
            <p:cNvPr id="32" name="未知">
              <a:extLst>
                <a:ext uri="{FF2B5EF4-FFF2-40B4-BE49-F238E27FC236}">
                  <a16:creationId xmlns:a16="http://schemas.microsoft.com/office/drawing/2014/main" id="{2F08AB49-D37F-4423-B2DF-ED42C58A0DA4}"/>
                </a:ext>
              </a:extLst>
            </p:cNvPr>
            <p:cNvSpPr>
              <a:spLocks/>
            </p:cNvSpPr>
            <p:nvPr/>
          </p:nvSpPr>
          <p:spPr bwMode="auto">
            <a:xfrm rot="900000">
              <a:off x="1545676" y="1932921"/>
              <a:ext cx="763588" cy="234950"/>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i="1">
                <a:solidFill>
                  <a:srgbClr val="000000"/>
                </a:solidFill>
                <a:ea typeface="华文细黑" pitchFamily="2" charset="-122"/>
              </a:endParaRPr>
            </a:p>
          </p:txBody>
        </p:sp>
        <p:sp>
          <p:nvSpPr>
            <p:cNvPr id="33" name="未知">
              <a:extLst>
                <a:ext uri="{FF2B5EF4-FFF2-40B4-BE49-F238E27FC236}">
                  <a16:creationId xmlns:a16="http://schemas.microsoft.com/office/drawing/2014/main" id="{309BF890-A2AD-4DAC-86A0-336AABF82F62}"/>
                </a:ext>
              </a:extLst>
            </p:cNvPr>
            <p:cNvSpPr>
              <a:spLocks/>
            </p:cNvSpPr>
            <p:nvPr/>
          </p:nvSpPr>
          <p:spPr bwMode="auto">
            <a:xfrm rot="900000">
              <a:off x="2212426" y="2379008"/>
              <a:ext cx="939800" cy="295275"/>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i="1">
                <a:solidFill>
                  <a:srgbClr val="000000"/>
                </a:solidFill>
                <a:ea typeface="华文细黑" pitchFamily="2" charset="-122"/>
              </a:endParaRPr>
            </a:p>
          </p:txBody>
        </p:sp>
        <p:sp>
          <p:nvSpPr>
            <p:cNvPr id="34" name="未知">
              <a:extLst>
                <a:ext uri="{FF2B5EF4-FFF2-40B4-BE49-F238E27FC236}">
                  <a16:creationId xmlns:a16="http://schemas.microsoft.com/office/drawing/2014/main" id="{6A55717A-315D-4591-9033-3EE7E6E452ED}"/>
                </a:ext>
              </a:extLst>
            </p:cNvPr>
            <p:cNvSpPr>
              <a:spLocks/>
            </p:cNvSpPr>
            <p:nvPr/>
          </p:nvSpPr>
          <p:spPr bwMode="auto">
            <a:xfrm rot="900000">
              <a:off x="3247476" y="2342496"/>
              <a:ext cx="1746250" cy="404812"/>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solidFill>
              <a:schemeClr val="tx1">
                <a:lumMod val="20000"/>
                <a:lumOff val="8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sp>
          <p:nvSpPr>
            <p:cNvPr id="35" name="未知">
              <a:extLst>
                <a:ext uri="{FF2B5EF4-FFF2-40B4-BE49-F238E27FC236}">
                  <a16:creationId xmlns:a16="http://schemas.microsoft.com/office/drawing/2014/main" id="{5472CA2E-2D5F-424B-84BC-9A935ED7228B}"/>
                </a:ext>
              </a:extLst>
            </p:cNvPr>
            <p:cNvSpPr>
              <a:spLocks/>
            </p:cNvSpPr>
            <p:nvPr/>
          </p:nvSpPr>
          <p:spPr bwMode="auto">
            <a:xfrm rot="900000">
              <a:off x="1552026" y="1888471"/>
              <a:ext cx="1754188" cy="409575"/>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solidFill>
              <a:schemeClr val="tx1">
                <a:lumMod val="75000"/>
                <a:lumOff val="25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sp>
          <p:nvSpPr>
            <p:cNvPr id="36" name="未知">
              <a:extLst>
                <a:ext uri="{FF2B5EF4-FFF2-40B4-BE49-F238E27FC236}">
                  <a16:creationId xmlns:a16="http://schemas.microsoft.com/office/drawing/2014/main" id="{D7E479ED-4B03-4230-A72D-F4994F8656B2}"/>
                </a:ext>
              </a:extLst>
            </p:cNvPr>
            <p:cNvSpPr>
              <a:spLocks/>
            </p:cNvSpPr>
            <p:nvPr/>
          </p:nvSpPr>
          <p:spPr bwMode="auto">
            <a:xfrm rot="900000">
              <a:off x="2585489" y="2005946"/>
              <a:ext cx="1566862" cy="311150"/>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solidFill>
              <a:schemeClr val="bg1">
                <a:lumMod val="85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sp>
          <p:nvSpPr>
            <p:cNvPr id="37" name="未知">
              <a:extLst>
                <a:ext uri="{FF2B5EF4-FFF2-40B4-BE49-F238E27FC236}">
                  <a16:creationId xmlns:a16="http://schemas.microsoft.com/office/drawing/2014/main" id="{C4559609-7159-4C2C-8ACD-7F9257F85107}"/>
                </a:ext>
              </a:extLst>
            </p:cNvPr>
            <p:cNvSpPr>
              <a:spLocks/>
            </p:cNvSpPr>
            <p:nvPr/>
          </p:nvSpPr>
          <p:spPr bwMode="auto">
            <a:xfrm rot="900000">
              <a:off x="2228301" y="2252008"/>
              <a:ext cx="1946275" cy="557213"/>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solidFill>
              <a:schemeClr val="accent5">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ea typeface="华文细黑" pitchFamily="2" charset="-122"/>
              </a:endParaRPr>
            </a:p>
          </p:txBody>
        </p:sp>
        <p:sp>
          <p:nvSpPr>
            <p:cNvPr id="38" name="未知">
              <a:extLst>
                <a:ext uri="{FF2B5EF4-FFF2-40B4-BE49-F238E27FC236}">
                  <a16:creationId xmlns:a16="http://schemas.microsoft.com/office/drawing/2014/main" id="{1D1FE856-F6D0-45BE-BD68-AA36E48884F4}"/>
                </a:ext>
              </a:extLst>
            </p:cNvPr>
            <p:cNvSpPr>
              <a:spLocks/>
            </p:cNvSpPr>
            <p:nvPr/>
          </p:nvSpPr>
          <p:spPr bwMode="auto">
            <a:xfrm rot="900000">
              <a:off x="1545676" y="1931333"/>
              <a:ext cx="755650" cy="234950"/>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i="1">
                <a:solidFill>
                  <a:srgbClr val="000000"/>
                </a:solidFill>
                <a:ea typeface="华文细黑" pitchFamily="2" charset="-122"/>
              </a:endParaRPr>
            </a:p>
          </p:txBody>
        </p:sp>
        <p:sp>
          <p:nvSpPr>
            <p:cNvPr id="39" name="未知">
              <a:extLst>
                <a:ext uri="{FF2B5EF4-FFF2-40B4-BE49-F238E27FC236}">
                  <a16:creationId xmlns:a16="http://schemas.microsoft.com/office/drawing/2014/main" id="{FF9B8513-0A48-49A3-90F8-94E88786B448}"/>
                </a:ext>
              </a:extLst>
            </p:cNvPr>
            <p:cNvSpPr>
              <a:spLocks/>
            </p:cNvSpPr>
            <p:nvPr/>
          </p:nvSpPr>
          <p:spPr bwMode="auto">
            <a:xfrm rot="900000">
              <a:off x="1388514" y="1948796"/>
              <a:ext cx="1047750" cy="1417637"/>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solidFill>
              <a:schemeClr val="tx1">
                <a:lumMod val="75000"/>
                <a:lumOff val="25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sp>
          <p:nvSpPr>
            <p:cNvPr id="40" name="未知">
              <a:extLst>
                <a:ext uri="{FF2B5EF4-FFF2-40B4-BE49-F238E27FC236}">
                  <a16:creationId xmlns:a16="http://schemas.microsoft.com/office/drawing/2014/main" id="{16D2FAA9-C911-400F-8664-935A75D4CEAC}"/>
                </a:ext>
              </a:extLst>
            </p:cNvPr>
            <p:cNvSpPr>
              <a:spLocks/>
            </p:cNvSpPr>
            <p:nvPr/>
          </p:nvSpPr>
          <p:spPr bwMode="auto">
            <a:xfrm rot="900000">
              <a:off x="2009226" y="2355196"/>
              <a:ext cx="939800" cy="184943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solidFill>
              <a:srgbClr val="53A17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dirty="0">
                <a:ln>
                  <a:noFill/>
                </a:ln>
                <a:solidFill>
                  <a:srgbClr val="000000"/>
                </a:solidFill>
                <a:effectLst/>
                <a:uLnTx/>
                <a:uFillTx/>
                <a:ea typeface="华文细黑" pitchFamily="2" charset="-122"/>
              </a:endParaRPr>
            </a:p>
          </p:txBody>
        </p:sp>
        <p:sp>
          <p:nvSpPr>
            <p:cNvPr id="41" name="未知">
              <a:extLst>
                <a:ext uri="{FF2B5EF4-FFF2-40B4-BE49-F238E27FC236}">
                  <a16:creationId xmlns:a16="http://schemas.microsoft.com/office/drawing/2014/main" id="{8625D70A-347E-4259-9E49-603C5DB241E4}"/>
                </a:ext>
              </a:extLst>
            </p:cNvPr>
            <p:cNvSpPr>
              <a:spLocks/>
            </p:cNvSpPr>
            <p:nvPr/>
          </p:nvSpPr>
          <p:spPr bwMode="auto">
            <a:xfrm rot="900000">
              <a:off x="2944264" y="2647296"/>
              <a:ext cx="1350962" cy="1612900"/>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solidFill>
              <a:srgbClr val="0EC07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ea typeface="华文细黑" pitchFamily="2" charset="-122"/>
              </a:endParaRPr>
            </a:p>
          </p:txBody>
        </p:sp>
        <p:sp>
          <p:nvSpPr>
            <p:cNvPr id="42" name="未知">
              <a:extLst>
                <a:ext uri="{FF2B5EF4-FFF2-40B4-BE49-F238E27FC236}">
                  <a16:creationId xmlns:a16="http://schemas.microsoft.com/office/drawing/2014/main" id="{F8E9CFF2-F745-4AC5-8744-618FCC45B950}"/>
                </a:ext>
              </a:extLst>
            </p:cNvPr>
            <p:cNvSpPr>
              <a:spLocks/>
            </p:cNvSpPr>
            <p:nvPr/>
          </p:nvSpPr>
          <p:spPr bwMode="auto">
            <a:xfrm rot="900000">
              <a:off x="3382414" y="3625196"/>
              <a:ext cx="1135062" cy="1504950"/>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solidFill>
              <a:schemeClr val="tx1">
                <a:lumMod val="20000"/>
                <a:lumOff val="8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ea typeface="华文细黑" pitchFamily="2" charset="-122"/>
              </a:endParaRPr>
            </a:p>
          </p:txBody>
        </p:sp>
        <p:sp>
          <p:nvSpPr>
            <p:cNvPr id="43" name="未知">
              <a:extLst>
                <a:ext uri="{FF2B5EF4-FFF2-40B4-BE49-F238E27FC236}">
                  <a16:creationId xmlns:a16="http://schemas.microsoft.com/office/drawing/2014/main" id="{D07F6DC9-91BB-4091-8155-6A1F7B788E95}"/>
                </a:ext>
              </a:extLst>
            </p:cNvPr>
            <p:cNvSpPr>
              <a:spLocks/>
            </p:cNvSpPr>
            <p:nvPr/>
          </p:nvSpPr>
          <p:spPr bwMode="auto">
            <a:xfrm rot="900000">
              <a:off x="3987251" y="2606021"/>
              <a:ext cx="795338" cy="1608137"/>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solidFill>
              <a:schemeClr val="tx1">
                <a:lumMod val="40000"/>
                <a:lumOff val="6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ea typeface="华文细黑" pitchFamily="2" charset="-122"/>
              </a:endParaRPr>
            </a:p>
          </p:txBody>
        </p:sp>
        <p:sp>
          <p:nvSpPr>
            <p:cNvPr id="44" name="未知">
              <a:extLst>
                <a:ext uri="{FF2B5EF4-FFF2-40B4-BE49-F238E27FC236}">
                  <a16:creationId xmlns:a16="http://schemas.microsoft.com/office/drawing/2014/main" id="{E1D3A8A1-6BBD-402A-95F2-B68F9CD31358}"/>
                </a:ext>
              </a:extLst>
            </p:cNvPr>
            <p:cNvSpPr>
              <a:spLocks/>
            </p:cNvSpPr>
            <p:nvPr/>
          </p:nvSpPr>
          <p:spPr bwMode="auto">
            <a:xfrm rot="900000">
              <a:off x="1129751" y="2718733"/>
              <a:ext cx="763588" cy="177006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solidFill>
              <a:srgbClr val="53A17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sp>
          <p:nvSpPr>
            <p:cNvPr id="45" name="未知">
              <a:extLst>
                <a:ext uri="{FF2B5EF4-FFF2-40B4-BE49-F238E27FC236}">
                  <a16:creationId xmlns:a16="http://schemas.microsoft.com/office/drawing/2014/main" id="{7AF4E128-4EC1-4207-A3FC-90943B373095}"/>
                </a:ext>
              </a:extLst>
            </p:cNvPr>
            <p:cNvSpPr>
              <a:spLocks/>
            </p:cNvSpPr>
            <p:nvPr/>
          </p:nvSpPr>
          <p:spPr bwMode="auto">
            <a:xfrm rot="900000">
              <a:off x="1375814" y="3450571"/>
              <a:ext cx="1284287" cy="1774825"/>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solidFill>
              <a:schemeClr val="tx1">
                <a:lumMod val="75000"/>
                <a:lumOff val="25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i="1">
                <a:solidFill>
                  <a:srgbClr val="000000"/>
                </a:solidFill>
                <a:ea typeface="华文细黑" pitchFamily="2" charset="-122"/>
              </a:endParaRPr>
            </a:p>
          </p:txBody>
        </p:sp>
      </p:grpSp>
      <p:grpSp>
        <p:nvGrpSpPr>
          <p:cNvPr id="46" name="Group 45">
            <a:extLst>
              <a:ext uri="{FF2B5EF4-FFF2-40B4-BE49-F238E27FC236}">
                <a16:creationId xmlns:a16="http://schemas.microsoft.com/office/drawing/2014/main" id="{F2DC7053-A856-4A56-8CA3-D455CB9054B9}"/>
              </a:ext>
            </a:extLst>
          </p:cNvPr>
          <p:cNvGrpSpPr/>
          <p:nvPr/>
        </p:nvGrpSpPr>
        <p:grpSpPr>
          <a:xfrm>
            <a:off x="6479392" y="1448192"/>
            <a:ext cx="4417914" cy="693152"/>
            <a:chOff x="5891539" y="1449412"/>
            <a:chExt cx="4417914" cy="693152"/>
          </a:xfrm>
        </p:grpSpPr>
        <p:grpSp>
          <p:nvGrpSpPr>
            <p:cNvPr id="47" name="Group 46">
              <a:extLst>
                <a:ext uri="{FF2B5EF4-FFF2-40B4-BE49-F238E27FC236}">
                  <a16:creationId xmlns:a16="http://schemas.microsoft.com/office/drawing/2014/main" id="{6960999D-9772-4339-B2D3-5FBEBC1F3018}"/>
                </a:ext>
              </a:extLst>
            </p:cNvPr>
            <p:cNvGrpSpPr/>
            <p:nvPr/>
          </p:nvGrpSpPr>
          <p:grpSpPr>
            <a:xfrm>
              <a:off x="5891539" y="1627409"/>
              <a:ext cx="1606953" cy="515155"/>
              <a:chOff x="7794624" y="2150772"/>
              <a:chExt cx="1606953" cy="515155"/>
            </a:xfrm>
          </p:grpSpPr>
          <p:cxnSp>
            <p:nvCxnSpPr>
              <p:cNvPr id="49" name="Straight Connector 48">
                <a:extLst>
                  <a:ext uri="{FF2B5EF4-FFF2-40B4-BE49-F238E27FC236}">
                    <a16:creationId xmlns:a16="http://schemas.microsoft.com/office/drawing/2014/main" id="{6CEAE356-4BBB-4B07-A898-5F2D690034F1}"/>
                  </a:ext>
                </a:extLst>
              </p:cNvPr>
              <p:cNvCxnSpPr/>
              <p:nvPr/>
            </p:nvCxnSpPr>
            <p:spPr>
              <a:xfrm flipV="1">
                <a:off x="7794624" y="2150772"/>
                <a:ext cx="220663" cy="515155"/>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A18EB4-E204-4208-8DF7-5494298A7FA4}"/>
                  </a:ext>
                </a:extLst>
              </p:cNvPr>
              <p:cNvCxnSpPr/>
              <p:nvPr/>
            </p:nvCxnSpPr>
            <p:spPr>
              <a:xfrm>
                <a:off x="8015287" y="2154363"/>
                <a:ext cx="1386290"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48" name="Content Placeholder 2">
              <a:extLst>
                <a:ext uri="{FF2B5EF4-FFF2-40B4-BE49-F238E27FC236}">
                  <a16:creationId xmlns:a16="http://schemas.microsoft.com/office/drawing/2014/main" id="{FF73BCD4-CCBA-4713-994C-09B888BC539A}"/>
                </a:ext>
              </a:extLst>
            </p:cNvPr>
            <p:cNvSpPr txBox="1">
              <a:spLocks/>
            </p:cNvSpPr>
            <p:nvPr/>
          </p:nvSpPr>
          <p:spPr>
            <a:xfrm>
              <a:off x="7609777" y="1449412"/>
              <a:ext cx="2699676" cy="4341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800" b="1" dirty="0">
                  <a:solidFill>
                    <a:schemeClr val="tx1"/>
                  </a:solidFill>
                </a:rPr>
                <a:t>Global Availability</a:t>
              </a:r>
            </a:p>
          </p:txBody>
        </p:sp>
      </p:grpSp>
      <p:grpSp>
        <p:nvGrpSpPr>
          <p:cNvPr id="51" name="Group 50">
            <a:extLst>
              <a:ext uri="{FF2B5EF4-FFF2-40B4-BE49-F238E27FC236}">
                <a16:creationId xmlns:a16="http://schemas.microsoft.com/office/drawing/2014/main" id="{1580096E-9810-4E83-8F13-E7A48626F985}"/>
              </a:ext>
            </a:extLst>
          </p:cNvPr>
          <p:cNvGrpSpPr/>
          <p:nvPr/>
        </p:nvGrpSpPr>
        <p:grpSpPr>
          <a:xfrm>
            <a:off x="7490448" y="2228717"/>
            <a:ext cx="4622894" cy="713450"/>
            <a:chOff x="7700496" y="2203190"/>
            <a:chExt cx="4622894" cy="713450"/>
          </a:xfrm>
        </p:grpSpPr>
        <p:grpSp>
          <p:nvGrpSpPr>
            <p:cNvPr id="52" name="Group 51">
              <a:extLst>
                <a:ext uri="{FF2B5EF4-FFF2-40B4-BE49-F238E27FC236}">
                  <a16:creationId xmlns:a16="http://schemas.microsoft.com/office/drawing/2014/main" id="{1213D63F-DEC1-4F32-A833-D3C4B1692407}"/>
                </a:ext>
              </a:extLst>
            </p:cNvPr>
            <p:cNvGrpSpPr/>
            <p:nvPr/>
          </p:nvGrpSpPr>
          <p:grpSpPr>
            <a:xfrm>
              <a:off x="7700496" y="2401485"/>
              <a:ext cx="1606953" cy="515155"/>
              <a:chOff x="7794624" y="2150772"/>
              <a:chExt cx="1606953" cy="515155"/>
            </a:xfrm>
          </p:grpSpPr>
          <p:cxnSp>
            <p:nvCxnSpPr>
              <p:cNvPr id="54" name="Straight Connector 53">
                <a:extLst>
                  <a:ext uri="{FF2B5EF4-FFF2-40B4-BE49-F238E27FC236}">
                    <a16:creationId xmlns:a16="http://schemas.microsoft.com/office/drawing/2014/main" id="{D505550B-55DA-4C59-B463-16CB909BEDA0}"/>
                  </a:ext>
                </a:extLst>
              </p:cNvPr>
              <p:cNvCxnSpPr/>
              <p:nvPr/>
            </p:nvCxnSpPr>
            <p:spPr>
              <a:xfrm flipV="1">
                <a:off x="7794624" y="2150772"/>
                <a:ext cx="220663" cy="515155"/>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90966A-03F5-40BA-A3A6-0DDAAF43DD75}"/>
                  </a:ext>
                </a:extLst>
              </p:cNvPr>
              <p:cNvCxnSpPr/>
              <p:nvPr/>
            </p:nvCxnSpPr>
            <p:spPr>
              <a:xfrm>
                <a:off x="8015287" y="2154363"/>
                <a:ext cx="1386290"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F4DF24C4-7A67-454B-80B2-58850F7E54E2}"/>
                </a:ext>
              </a:extLst>
            </p:cNvPr>
            <p:cNvSpPr txBox="1">
              <a:spLocks/>
            </p:cNvSpPr>
            <p:nvPr/>
          </p:nvSpPr>
          <p:spPr>
            <a:xfrm>
              <a:off x="9410808" y="2203190"/>
              <a:ext cx="2912582" cy="4165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800" b="1" dirty="0">
                  <a:solidFill>
                    <a:schemeClr val="tx1"/>
                  </a:solidFill>
                </a:rPr>
                <a:t>Flexible Data Modelling</a:t>
              </a:r>
            </a:p>
          </p:txBody>
        </p:sp>
      </p:grpSp>
      <p:grpSp>
        <p:nvGrpSpPr>
          <p:cNvPr id="56" name="Group 55">
            <a:extLst>
              <a:ext uri="{FF2B5EF4-FFF2-40B4-BE49-F238E27FC236}">
                <a16:creationId xmlns:a16="http://schemas.microsoft.com/office/drawing/2014/main" id="{6676D99A-A088-469B-9771-17F691BADB0F}"/>
              </a:ext>
            </a:extLst>
          </p:cNvPr>
          <p:cNvGrpSpPr/>
          <p:nvPr/>
        </p:nvGrpSpPr>
        <p:grpSpPr>
          <a:xfrm>
            <a:off x="7553645" y="4283724"/>
            <a:ext cx="4475578" cy="890039"/>
            <a:chOff x="7367712" y="4467079"/>
            <a:chExt cx="4475578" cy="890039"/>
          </a:xfrm>
        </p:grpSpPr>
        <p:cxnSp>
          <p:nvCxnSpPr>
            <p:cNvPr id="58" name="Straight Connector 57">
              <a:extLst>
                <a:ext uri="{FF2B5EF4-FFF2-40B4-BE49-F238E27FC236}">
                  <a16:creationId xmlns:a16="http://schemas.microsoft.com/office/drawing/2014/main" id="{742EC2F5-B708-45ED-9B02-73D2A765183D}"/>
                </a:ext>
              </a:extLst>
            </p:cNvPr>
            <p:cNvCxnSpPr/>
            <p:nvPr/>
          </p:nvCxnSpPr>
          <p:spPr>
            <a:xfrm flipV="1">
              <a:off x="7367712" y="4912098"/>
              <a:ext cx="1386291"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60" name="Content Placeholder 2">
              <a:extLst>
                <a:ext uri="{FF2B5EF4-FFF2-40B4-BE49-F238E27FC236}">
                  <a16:creationId xmlns:a16="http://schemas.microsoft.com/office/drawing/2014/main" id="{E00E5EC0-6CC8-4C84-A384-E45903BBA087}"/>
                </a:ext>
              </a:extLst>
            </p:cNvPr>
            <p:cNvSpPr txBox="1">
              <a:spLocks/>
            </p:cNvSpPr>
            <p:nvPr/>
          </p:nvSpPr>
          <p:spPr>
            <a:xfrm>
              <a:off x="8846203" y="4467079"/>
              <a:ext cx="2997087" cy="890039"/>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L="0" indent="0" algn="r" defTabSz="914400" eaLnBrk="1" latinLnBrk="0" hangingPunct="1">
                <a:spcBef>
                  <a:spcPct val="20000"/>
                </a:spcBef>
                <a:buFont typeface="Arial" pitchFamily="34" charset="0"/>
                <a:defRPr sz="1800" b="1" kern="1200">
                  <a:solidFill>
                    <a:schemeClr val="tx1"/>
                  </a:solidFill>
                  <a:latin typeface="+mn-lt"/>
                  <a:ea typeface="+mn-ea"/>
                  <a:cs typeface="+mn-cs"/>
                </a:defRPr>
              </a:lvl1pPr>
              <a:lvl2pPr marL="742950" indent="-285750" defTabSz="91440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defTabSz="91440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defTabSz="91440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defTabSz="91440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Can handle large volumes of rapidly changing data</a:t>
              </a:r>
            </a:p>
          </p:txBody>
        </p:sp>
      </p:grpSp>
      <p:grpSp>
        <p:nvGrpSpPr>
          <p:cNvPr id="62" name="Group 61">
            <a:extLst>
              <a:ext uri="{FF2B5EF4-FFF2-40B4-BE49-F238E27FC236}">
                <a16:creationId xmlns:a16="http://schemas.microsoft.com/office/drawing/2014/main" id="{78CD6C82-47CA-4DF0-B16A-9D9392087B0C}"/>
              </a:ext>
            </a:extLst>
          </p:cNvPr>
          <p:cNvGrpSpPr/>
          <p:nvPr/>
        </p:nvGrpSpPr>
        <p:grpSpPr>
          <a:xfrm>
            <a:off x="800846" y="2075294"/>
            <a:ext cx="4020753" cy="677724"/>
            <a:chOff x="87884" y="2278292"/>
            <a:chExt cx="4020753" cy="677724"/>
          </a:xfrm>
        </p:grpSpPr>
        <p:grpSp>
          <p:nvGrpSpPr>
            <p:cNvPr id="64" name="Group 63">
              <a:extLst>
                <a:ext uri="{FF2B5EF4-FFF2-40B4-BE49-F238E27FC236}">
                  <a16:creationId xmlns:a16="http://schemas.microsoft.com/office/drawing/2014/main" id="{FDE867F4-A8CD-4806-8E45-CADC8E062A2E}"/>
                </a:ext>
              </a:extLst>
            </p:cNvPr>
            <p:cNvGrpSpPr/>
            <p:nvPr/>
          </p:nvGrpSpPr>
          <p:grpSpPr>
            <a:xfrm flipH="1">
              <a:off x="2760127" y="2440861"/>
              <a:ext cx="1348510" cy="515155"/>
              <a:chOff x="7794624" y="2150772"/>
              <a:chExt cx="1606953" cy="515155"/>
            </a:xfrm>
          </p:grpSpPr>
          <p:cxnSp>
            <p:nvCxnSpPr>
              <p:cNvPr id="68" name="Straight Connector 67">
                <a:extLst>
                  <a:ext uri="{FF2B5EF4-FFF2-40B4-BE49-F238E27FC236}">
                    <a16:creationId xmlns:a16="http://schemas.microsoft.com/office/drawing/2014/main" id="{5755DDE7-7769-464A-BA71-BA7EF8C9EB7B}"/>
                  </a:ext>
                </a:extLst>
              </p:cNvPr>
              <p:cNvCxnSpPr/>
              <p:nvPr/>
            </p:nvCxnSpPr>
            <p:spPr>
              <a:xfrm flipV="1">
                <a:off x="7794624" y="2150772"/>
                <a:ext cx="220663" cy="515155"/>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F6AAC0-8BA0-4228-A8BB-FA8E1C6291BE}"/>
                  </a:ext>
                </a:extLst>
              </p:cNvPr>
              <p:cNvCxnSpPr/>
              <p:nvPr/>
            </p:nvCxnSpPr>
            <p:spPr>
              <a:xfrm>
                <a:off x="8015287" y="2154363"/>
                <a:ext cx="1386290"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F59EB61C-10C4-446E-8942-D6992D0ED4A3}"/>
                </a:ext>
              </a:extLst>
            </p:cNvPr>
            <p:cNvSpPr txBox="1">
              <a:spLocks/>
            </p:cNvSpPr>
            <p:nvPr/>
          </p:nvSpPr>
          <p:spPr>
            <a:xfrm>
              <a:off x="87884" y="2278292"/>
              <a:ext cx="2699676" cy="422517"/>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L="0" indent="0" algn="r" defTabSz="914400" eaLnBrk="1" latinLnBrk="0" hangingPunct="1">
                <a:spcBef>
                  <a:spcPct val="20000"/>
                </a:spcBef>
                <a:buFont typeface="Arial" pitchFamily="34" charset="0"/>
                <a:defRPr sz="1800" b="1" kern="1200">
                  <a:solidFill>
                    <a:schemeClr val="tx1"/>
                  </a:solidFill>
                  <a:latin typeface="+mn-lt"/>
                  <a:ea typeface="+mn-ea"/>
                  <a:cs typeface="+mn-cs"/>
                </a:defRPr>
              </a:lvl1pPr>
              <a:lvl2pPr marL="742950" indent="-285750" defTabSz="91440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defTabSz="91440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defTabSz="91440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defTabSz="91440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defTabSz="91440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dirty="0"/>
                <a:t>Scalability</a:t>
              </a:r>
            </a:p>
          </p:txBody>
        </p:sp>
      </p:grpSp>
      <p:grpSp>
        <p:nvGrpSpPr>
          <p:cNvPr id="71" name="Group 70">
            <a:extLst>
              <a:ext uri="{FF2B5EF4-FFF2-40B4-BE49-F238E27FC236}">
                <a16:creationId xmlns:a16="http://schemas.microsoft.com/office/drawing/2014/main" id="{75308CBD-D0DE-4F3C-8A6F-4BB3333CC28C}"/>
              </a:ext>
            </a:extLst>
          </p:cNvPr>
          <p:cNvGrpSpPr/>
          <p:nvPr/>
        </p:nvGrpSpPr>
        <p:grpSpPr>
          <a:xfrm>
            <a:off x="380866" y="3645640"/>
            <a:ext cx="4141407" cy="492161"/>
            <a:chOff x="141403" y="4725506"/>
            <a:chExt cx="4141407" cy="492161"/>
          </a:xfrm>
        </p:grpSpPr>
        <p:cxnSp>
          <p:nvCxnSpPr>
            <p:cNvPr id="72" name="Straight Connector 71">
              <a:extLst>
                <a:ext uri="{FF2B5EF4-FFF2-40B4-BE49-F238E27FC236}">
                  <a16:creationId xmlns:a16="http://schemas.microsoft.com/office/drawing/2014/main" id="{540A9D65-E559-4242-BA00-EE784825944B}"/>
                </a:ext>
              </a:extLst>
            </p:cNvPr>
            <p:cNvCxnSpPr/>
            <p:nvPr/>
          </p:nvCxnSpPr>
          <p:spPr>
            <a:xfrm flipH="1" flipV="1">
              <a:off x="2896519" y="4912097"/>
              <a:ext cx="1386291"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22FB46F0-351D-471C-B0AC-30A2B1E5EFF9}"/>
                </a:ext>
              </a:extLst>
            </p:cNvPr>
            <p:cNvSpPr txBox="1">
              <a:spLocks/>
            </p:cNvSpPr>
            <p:nvPr/>
          </p:nvSpPr>
          <p:spPr>
            <a:xfrm>
              <a:off x="141403" y="4725506"/>
              <a:ext cx="2699676" cy="4921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sz="1800" b="1" dirty="0">
                  <a:solidFill>
                    <a:schemeClr val="tx1"/>
                  </a:solidFill>
                </a:rPr>
                <a:t>Performance</a:t>
              </a:r>
            </a:p>
          </p:txBody>
        </p:sp>
      </p:grpSp>
      <p:grpSp>
        <p:nvGrpSpPr>
          <p:cNvPr id="82" name="Group 81">
            <a:extLst>
              <a:ext uri="{FF2B5EF4-FFF2-40B4-BE49-F238E27FC236}">
                <a16:creationId xmlns:a16="http://schemas.microsoft.com/office/drawing/2014/main" id="{A637824A-AF81-4893-BD5C-5E6BBA7335AB}"/>
              </a:ext>
            </a:extLst>
          </p:cNvPr>
          <p:cNvGrpSpPr/>
          <p:nvPr/>
        </p:nvGrpSpPr>
        <p:grpSpPr>
          <a:xfrm>
            <a:off x="335782" y="4728744"/>
            <a:ext cx="4949226" cy="999834"/>
            <a:chOff x="-666416" y="4582023"/>
            <a:chExt cx="4949226" cy="999834"/>
          </a:xfrm>
        </p:grpSpPr>
        <p:cxnSp>
          <p:nvCxnSpPr>
            <p:cNvPr id="83" name="Straight Connector 82">
              <a:extLst>
                <a:ext uri="{FF2B5EF4-FFF2-40B4-BE49-F238E27FC236}">
                  <a16:creationId xmlns:a16="http://schemas.microsoft.com/office/drawing/2014/main" id="{21AFC657-8482-4422-804F-81A885A12EBF}"/>
                </a:ext>
              </a:extLst>
            </p:cNvPr>
            <p:cNvCxnSpPr/>
            <p:nvPr/>
          </p:nvCxnSpPr>
          <p:spPr>
            <a:xfrm flipH="1" flipV="1">
              <a:off x="2896519" y="4912097"/>
              <a:ext cx="1386291"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BC5905E6-C5E3-491C-AF25-C3EBD9487F4D}"/>
                </a:ext>
              </a:extLst>
            </p:cNvPr>
            <p:cNvSpPr txBox="1">
              <a:spLocks/>
            </p:cNvSpPr>
            <p:nvPr/>
          </p:nvSpPr>
          <p:spPr>
            <a:xfrm>
              <a:off x="-666416" y="4582023"/>
              <a:ext cx="3525483" cy="9998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id-ID" sz="1800" b="1" dirty="0">
                  <a:solidFill>
                    <a:schemeClr val="tx1"/>
                  </a:solidFill>
                </a:rPr>
                <a:t>Agile sprints, quick schema iteration, and frequent code pushes</a:t>
              </a:r>
            </a:p>
          </p:txBody>
        </p:sp>
      </p:grpSp>
      <p:cxnSp>
        <p:nvCxnSpPr>
          <p:cNvPr id="86" name="Straight Connector 85">
            <a:extLst>
              <a:ext uri="{FF2B5EF4-FFF2-40B4-BE49-F238E27FC236}">
                <a16:creationId xmlns:a16="http://schemas.microsoft.com/office/drawing/2014/main" id="{79DC4732-3F4A-48EE-A618-F270FBAB8BB8}"/>
              </a:ext>
            </a:extLst>
          </p:cNvPr>
          <p:cNvCxnSpPr>
            <a:cxnSpLocks/>
          </p:cNvCxnSpPr>
          <p:nvPr/>
        </p:nvCxnSpPr>
        <p:spPr>
          <a:xfrm>
            <a:off x="7758062" y="3690561"/>
            <a:ext cx="1405279" cy="0"/>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4DB9B4FC-E883-43C9-A4BB-B4982CF2C168}"/>
              </a:ext>
            </a:extLst>
          </p:cNvPr>
          <p:cNvSpPr txBox="1">
            <a:spLocks/>
          </p:cNvSpPr>
          <p:nvPr/>
        </p:nvSpPr>
        <p:spPr>
          <a:xfrm>
            <a:off x="9237883" y="3495022"/>
            <a:ext cx="2699676" cy="4921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800" b="1" dirty="0">
                <a:solidFill>
                  <a:schemeClr val="tx1"/>
                </a:solidFill>
              </a:rPr>
              <a:t>High Availability</a:t>
            </a:r>
          </a:p>
        </p:txBody>
      </p:sp>
    </p:spTree>
    <p:extLst>
      <p:ext uri="{BB962C8B-B14F-4D97-AF65-F5344CB8AC3E}">
        <p14:creationId xmlns:p14="http://schemas.microsoft.com/office/powerpoint/2010/main" val="221395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53-DF8D-4BEE-8340-A131FB1B3D76}"/>
              </a:ext>
            </a:extLst>
          </p:cNvPr>
          <p:cNvSpPr>
            <a:spLocks noGrp="1"/>
          </p:cNvSpPr>
          <p:nvPr>
            <p:ph type="title"/>
          </p:nvPr>
        </p:nvSpPr>
        <p:spPr/>
        <p:txBody>
          <a:bodyPr/>
          <a:lstStyle/>
          <a:p>
            <a:r>
              <a:rPr lang="en-US" dirty="0" smtClean="0"/>
              <a:t>2 </a:t>
            </a:r>
            <a:r>
              <a:rPr lang="en-US" dirty="0"/>
              <a:t>NoSQL vs. RDBMS</a:t>
            </a:r>
          </a:p>
        </p:txBody>
      </p:sp>
      <p:sp>
        <p:nvSpPr>
          <p:cNvPr id="3" name="Text Placeholder 2">
            <a:extLst>
              <a:ext uri="{FF2B5EF4-FFF2-40B4-BE49-F238E27FC236}">
                <a16:creationId xmlns:a16="http://schemas.microsoft.com/office/drawing/2014/main" id="{8C0CDD08-8315-4A50-8956-473C3B0B4F18}"/>
              </a:ext>
            </a:extLst>
          </p:cNvPr>
          <p:cNvSpPr>
            <a:spLocks noGrp="1"/>
          </p:cNvSpPr>
          <p:nvPr>
            <p:ph type="body" sz="quarter" idx="13"/>
          </p:nvPr>
        </p:nvSpPr>
        <p:spPr/>
        <p:txBody>
          <a:bodyPr/>
          <a:lstStyle/>
          <a:p>
            <a:r>
              <a:rPr lang="en-US" b="1" dirty="0"/>
              <a:t>Module 2: </a:t>
            </a:r>
            <a:r>
              <a:rPr lang="en-US" dirty="0"/>
              <a:t>NoSQL Database Approach</a:t>
            </a:r>
          </a:p>
        </p:txBody>
      </p:sp>
      <p:sp>
        <p:nvSpPr>
          <p:cNvPr id="11" name="Text Placeholder 10"/>
          <p:cNvSpPr>
            <a:spLocks noGrp="1"/>
          </p:cNvSpPr>
          <p:nvPr>
            <p:ph type="body" sz="quarter" idx="24"/>
          </p:nvPr>
        </p:nvSpPr>
        <p:spPr/>
        <p:txBody>
          <a:bodyPr/>
          <a:lstStyle/>
          <a:p>
            <a:r>
              <a:rPr lang="en-US" dirty="0"/>
              <a:t> </a:t>
            </a:r>
          </a:p>
        </p:txBody>
      </p:sp>
      <p:graphicFrame>
        <p:nvGraphicFramePr>
          <p:cNvPr id="27" name="Shape 297"/>
          <p:cNvGraphicFramePr/>
          <p:nvPr>
            <p:extLst>
              <p:ext uri="{D42A27DB-BD31-4B8C-83A1-F6EECF244321}">
                <p14:modId xmlns:p14="http://schemas.microsoft.com/office/powerpoint/2010/main" val="2242558984"/>
              </p:ext>
            </p:extLst>
          </p:nvPr>
        </p:nvGraphicFramePr>
        <p:xfrm>
          <a:off x="514350" y="1300351"/>
          <a:ext cx="11411487" cy="4871859"/>
        </p:xfrm>
        <a:graphic>
          <a:graphicData uri="http://schemas.openxmlformats.org/drawingml/2006/table">
            <a:tbl>
              <a:tblPr firstRow="1" bandRow="1">
                <a:noFill/>
              </a:tblPr>
              <a:tblGrid>
                <a:gridCol w="1979742">
                  <a:extLst>
                    <a:ext uri="{9D8B030D-6E8A-4147-A177-3AD203B41FA5}">
                      <a16:colId xmlns:a16="http://schemas.microsoft.com/office/drawing/2014/main" val="20000"/>
                    </a:ext>
                  </a:extLst>
                </a:gridCol>
                <a:gridCol w="4776854">
                  <a:extLst>
                    <a:ext uri="{9D8B030D-6E8A-4147-A177-3AD203B41FA5}">
                      <a16:colId xmlns:a16="http://schemas.microsoft.com/office/drawing/2014/main" val="20001"/>
                    </a:ext>
                  </a:extLst>
                </a:gridCol>
                <a:gridCol w="4654891">
                  <a:extLst>
                    <a:ext uri="{9D8B030D-6E8A-4147-A177-3AD203B41FA5}">
                      <a16:colId xmlns:a16="http://schemas.microsoft.com/office/drawing/2014/main" val="20002"/>
                    </a:ext>
                  </a:extLst>
                </a:gridCol>
              </a:tblGrid>
              <a:tr h="654792">
                <a:tc>
                  <a:txBody>
                    <a:bodyPr/>
                    <a:lstStyle/>
                    <a:p>
                      <a:pPr marL="0" marR="0" lvl="0" indent="0" algn="l" rtl="0">
                        <a:spcBef>
                          <a:spcPts val="0"/>
                        </a:spcBef>
                        <a:spcAft>
                          <a:spcPts val="0"/>
                        </a:spcAft>
                        <a:buNone/>
                      </a:pPr>
                      <a:r>
                        <a:rPr lang="en-IN" sz="1600" b="1" u="none" strike="noStrike" cap="none" dirty="0">
                          <a:solidFill>
                            <a:schemeClr val="bg1"/>
                          </a:solidFill>
                          <a:latin typeface="Arial" panose="020B0604020202020204" pitchFamily="34" charset="0"/>
                          <a:ea typeface="Arial"/>
                          <a:cs typeface="Arial" panose="020B0604020202020204" pitchFamily="34" charset="0"/>
                          <a:sym typeface="Arial"/>
                        </a:rPr>
                        <a:t>Criteria</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tc>
                  <a:txBody>
                    <a:bodyPr/>
                    <a:lstStyle/>
                    <a:p>
                      <a:pPr marL="0" marR="0" lvl="0" indent="0" algn="l" rtl="0">
                        <a:spcBef>
                          <a:spcPts val="0"/>
                        </a:spcBef>
                        <a:spcAft>
                          <a:spcPts val="0"/>
                        </a:spcAft>
                        <a:buNone/>
                      </a:pPr>
                      <a:r>
                        <a:rPr lang="en-IN" sz="1600" b="1" dirty="0">
                          <a:solidFill>
                            <a:schemeClr val="bg1"/>
                          </a:solidFill>
                          <a:latin typeface="Arial" panose="020B0604020202020204" pitchFamily="34" charset="0"/>
                          <a:ea typeface="Arial"/>
                          <a:cs typeface="Arial" panose="020B0604020202020204" pitchFamily="34" charset="0"/>
                          <a:sym typeface="Arial"/>
                        </a:rPr>
                        <a:t>NoSQL</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tc>
                  <a:txBody>
                    <a:bodyPr/>
                    <a:lstStyle/>
                    <a:p>
                      <a:pPr marL="0" marR="0" lvl="0" indent="0" algn="l" rtl="0">
                        <a:spcBef>
                          <a:spcPts val="0"/>
                        </a:spcBef>
                        <a:spcAft>
                          <a:spcPts val="0"/>
                        </a:spcAft>
                        <a:buNone/>
                      </a:pPr>
                      <a:r>
                        <a:rPr lang="en-IN" sz="1600" b="1" dirty="0">
                          <a:solidFill>
                            <a:schemeClr val="bg1"/>
                          </a:solidFill>
                          <a:latin typeface="Arial" panose="020B0604020202020204" pitchFamily="34" charset="0"/>
                          <a:ea typeface="Arial"/>
                          <a:cs typeface="Arial" panose="020B0604020202020204" pitchFamily="34" charset="0"/>
                          <a:sym typeface="Arial"/>
                        </a:rPr>
                        <a:t>RDBMS</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extLst>
                  <a:ext uri="{0D108BD9-81ED-4DB2-BD59-A6C34878D82A}">
                    <a16:rowId xmlns:a16="http://schemas.microsoft.com/office/drawing/2014/main" val="10000"/>
                  </a:ext>
                </a:extLst>
              </a:tr>
              <a:tr h="361337">
                <a:tc>
                  <a:txBody>
                    <a:bodyPr/>
                    <a:lstStyle/>
                    <a:p>
                      <a:pPr marL="0" marR="0" lvl="0" indent="0" algn="l" rtl="0">
                        <a:spcBef>
                          <a:spcPts val="0"/>
                        </a:spcBef>
                        <a:spcAft>
                          <a:spcPts val="0"/>
                        </a:spcAft>
                        <a:buNone/>
                      </a:pPr>
                      <a:r>
                        <a:rPr lang="en-IN" sz="1500" dirty="0">
                          <a:solidFill>
                            <a:schemeClr val="tx1"/>
                          </a:solidFill>
                          <a:latin typeface="Arial" panose="020B0604020202020204" pitchFamily="34" charset="0"/>
                          <a:ea typeface="Arial"/>
                          <a:cs typeface="Arial" panose="020B0604020202020204" pitchFamily="34" charset="0"/>
                          <a:sym typeface="Arial"/>
                        </a:rPr>
                        <a:t>Types</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panose="020B0604020202020204" pitchFamily="34" charset="0"/>
                          <a:ea typeface="Arial"/>
                          <a:cs typeface="Arial" panose="020B0604020202020204" pitchFamily="34" charset="0"/>
                          <a:sym typeface="Arial"/>
                        </a:rPr>
                        <a:t>Different types available, according to the use case</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a:latin typeface="Arial" panose="020B0604020202020204" pitchFamily="34" charset="0"/>
                          <a:ea typeface="Arial"/>
                          <a:cs typeface="Arial" panose="020B0604020202020204" pitchFamily="34" charset="0"/>
                          <a:sym typeface="Arial"/>
                        </a:rPr>
                        <a:t>One type (SQL Database) with minor  variations</a:t>
                      </a:r>
                      <a:endParaRPr sz="150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1"/>
                  </a:ext>
                </a:extLst>
              </a:tr>
              <a:tr h="751840">
                <a:tc>
                  <a:txBody>
                    <a:bodyPr/>
                    <a:lstStyle/>
                    <a:p>
                      <a:pPr marL="0" marR="0" lvl="0" indent="0" algn="l" rtl="0">
                        <a:spcBef>
                          <a:spcPts val="0"/>
                        </a:spcBef>
                        <a:spcAft>
                          <a:spcPts val="0"/>
                        </a:spcAft>
                        <a:buNone/>
                      </a:pPr>
                      <a:r>
                        <a:rPr lang="en-IN" sz="1500" b="0" i="0" u="none" strike="noStrike" dirty="0">
                          <a:solidFill>
                            <a:schemeClr val="tx1"/>
                          </a:solidFill>
                          <a:latin typeface="Arial" panose="020B0604020202020204" pitchFamily="34" charset="0"/>
                          <a:ea typeface="Arial"/>
                          <a:cs typeface="Arial" panose="020B0604020202020204" pitchFamily="34" charset="0"/>
                          <a:sym typeface="Arial"/>
                        </a:rPr>
                        <a:t>Development</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mn-lt"/>
                          <a:ea typeface="Arial"/>
                          <a:cs typeface="Arial"/>
                          <a:sym typeface="Arial"/>
                        </a:rPr>
                        <a:t>Developed in late 2000s to address the challenges associated with SQL databases, like scalability, multi-structured data, distribution and development sprints</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mn-lt"/>
                          <a:ea typeface="Arial"/>
                          <a:cs typeface="Arial"/>
                          <a:sym typeface="Arial"/>
                        </a:rPr>
                        <a:t>Developed in 1970s to work with the first wave of data storage applications</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2"/>
                  </a:ext>
                </a:extLst>
              </a:tr>
              <a:tr h="584190">
                <a:tc>
                  <a:txBody>
                    <a:bodyPr/>
                    <a:lstStyle/>
                    <a:p>
                      <a:pPr marL="0" marR="0" lvl="0" indent="0" algn="l" rtl="0">
                        <a:spcBef>
                          <a:spcPts val="0"/>
                        </a:spcBef>
                        <a:spcAft>
                          <a:spcPts val="0"/>
                        </a:spcAft>
                        <a:buNone/>
                      </a:pPr>
                      <a:r>
                        <a:rPr lang="en-IN" sz="1500" b="0" i="0" u="none" strike="noStrike" dirty="0">
                          <a:solidFill>
                            <a:schemeClr val="tx1"/>
                          </a:solidFill>
                          <a:latin typeface="Arial" panose="020B0604020202020204" pitchFamily="34" charset="0"/>
                          <a:ea typeface="Arial"/>
                          <a:cs typeface="Arial" panose="020B0604020202020204" pitchFamily="34" charset="0"/>
                          <a:sym typeface="Arial"/>
                        </a:rPr>
                        <a:t>Development model</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panose="020B0604020202020204" pitchFamily="34" charset="0"/>
                          <a:ea typeface="Arial"/>
                          <a:cs typeface="Arial" panose="020B0604020202020204" pitchFamily="34" charset="0"/>
                          <a:sym typeface="Arial"/>
                        </a:rPr>
                        <a:t>Open-source</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mn-lt"/>
                          <a:ea typeface="Arial"/>
                          <a:cs typeface="Arial"/>
                          <a:sym typeface="Arial"/>
                        </a:rPr>
                        <a:t>Mix of open-source (</a:t>
                      </a:r>
                      <a:r>
                        <a:rPr lang="en-IN" sz="1500" dirty="0" err="1">
                          <a:latin typeface="+mn-lt"/>
                          <a:ea typeface="Arial"/>
                          <a:cs typeface="Arial"/>
                          <a:sym typeface="Arial"/>
                        </a:rPr>
                        <a:t>Postgres</a:t>
                      </a:r>
                      <a:r>
                        <a:rPr lang="en-IN" sz="1500" dirty="0">
                          <a:latin typeface="+mn-lt"/>
                          <a:ea typeface="Arial"/>
                          <a:cs typeface="Arial"/>
                          <a:sym typeface="Arial"/>
                        </a:rPr>
                        <a:t>, MySQL) and closed-source (Oracle)</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3"/>
                  </a:ext>
                </a:extLst>
              </a:tr>
              <a:tr h="1259840">
                <a:tc>
                  <a:txBody>
                    <a:bodyPr/>
                    <a:lstStyle/>
                    <a:p>
                      <a:pPr marL="0" marR="0" lvl="0" indent="0" algn="l" rtl="0">
                        <a:spcBef>
                          <a:spcPts val="0"/>
                        </a:spcBef>
                        <a:spcAft>
                          <a:spcPts val="0"/>
                        </a:spcAft>
                        <a:buNone/>
                      </a:pPr>
                      <a:r>
                        <a:rPr lang="en-IN" sz="1500" b="0" i="0" u="none" strike="noStrike" dirty="0">
                          <a:solidFill>
                            <a:schemeClr val="tx1"/>
                          </a:solidFill>
                          <a:latin typeface="Arial" panose="020B0604020202020204" pitchFamily="34" charset="0"/>
                          <a:ea typeface="Arial"/>
                          <a:cs typeface="Arial" panose="020B0604020202020204" pitchFamily="34" charset="0"/>
                          <a:sym typeface="Arial"/>
                        </a:rPr>
                        <a:t>Storage </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US" sz="1500" dirty="0">
                          <a:latin typeface="+mn-lt"/>
                          <a:ea typeface="Arial"/>
                          <a:cs typeface="Arial"/>
                          <a:sym typeface="Arial"/>
                        </a:rPr>
                        <a:t>Depends on database type</a:t>
                      </a:r>
                      <a:endParaRPr lang="en-US" sz="1500" dirty="0"/>
                    </a:p>
                    <a:p>
                      <a:pPr marL="0" marR="0" lvl="0" indent="0" algn="l" rtl="0">
                        <a:spcBef>
                          <a:spcPts val="0"/>
                        </a:spcBef>
                        <a:spcAft>
                          <a:spcPts val="0"/>
                        </a:spcAft>
                        <a:buNone/>
                      </a:pPr>
                      <a:r>
                        <a:rPr lang="en-US" sz="1500" dirty="0">
                          <a:latin typeface="+mn-lt"/>
                          <a:ea typeface="Arial"/>
                          <a:cs typeface="Arial"/>
                          <a:sym typeface="Arial"/>
                        </a:rPr>
                        <a:t>For example, key-value stores are similar to SQL databases, but have only two columns ('key' and 'value'), with more complex information sometimes stored as BLOBs within the 'value' columns. </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mn-lt"/>
                          <a:ea typeface="Arial"/>
                          <a:cs typeface="Arial"/>
                          <a:sym typeface="Arial"/>
                        </a:rPr>
                        <a:t>Data is typically stored in a relational model where columns with data points and rows with all the information concerning a single entity. Similar to a spreadsheet.</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4"/>
                  </a:ext>
                </a:extLst>
              </a:tr>
              <a:tr h="1108370">
                <a:tc>
                  <a:txBody>
                    <a:bodyPr/>
                    <a:lstStyle/>
                    <a:p>
                      <a:pPr marL="0" marR="0" lvl="0" indent="0" algn="l" rtl="0">
                        <a:spcBef>
                          <a:spcPts val="0"/>
                        </a:spcBef>
                        <a:spcAft>
                          <a:spcPts val="0"/>
                        </a:spcAft>
                        <a:buNone/>
                      </a:pPr>
                      <a:r>
                        <a:rPr lang="en-IN" sz="1500" b="0" i="0" u="none" strike="noStrike" dirty="0">
                          <a:solidFill>
                            <a:schemeClr val="tx1"/>
                          </a:solidFill>
                          <a:latin typeface="Arial" panose="020B0604020202020204" pitchFamily="34" charset="0"/>
                          <a:ea typeface="Arial"/>
                          <a:cs typeface="Arial" panose="020B0604020202020204" pitchFamily="34" charset="0"/>
                          <a:sym typeface="Arial"/>
                        </a:rPr>
                        <a:t>Schemas</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mn-lt"/>
                          <a:ea typeface="Arial"/>
                          <a:cs typeface="Arial"/>
                          <a:sym typeface="Arial"/>
                        </a:rPr>
                        <a:t>Schemas are dynamic, information can be updated on the go. Dissimilar data can also be stored together as necessary. Only for some databases, </a:t>
                      </a:r>
                      <a:r>
                        <a:rPr lang="en-IN" sz="1500" dirty="0" err="1">
                          <a:latin typeface="+mn-lt"/>
                          <a:ea typeface="Arial"/>
                          <a:cs typeface="Arial"/>
                          <a:sym typeface="Arial"/>
                        </a:rPr>
                        <a:t>eg</a:t>
                      </a:r>
                      <a:r>
                        <a:rPr lang="en-IN" sz="1500" dirty="0">
                          <a:latin typeface="+mn-lt"/>
                          <a:ea typeface="Arial"/>
                          <a:cs typeface="Arial"/>
                          <a:sym typeface="Arial"/>
                        </a:rPr>
                        <a:t>, wide-column stores, adding new fields is challenging.</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IN" sz="1500" dirty="0">
                          <a:latin typeface="+mn-lt"/>
                          <a:ea typeface="Arial"/>
                          <a:cs typeface="Arial"/>
                          <a:sym typeface="Arial"/>
                        </a:rPr>
                        <a:t>Structure and data types are predefined, where the columns must be determined and locked before data is entered and cannot be amended later without taking the DB offline and modifying the entire database.</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85736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a:t>
            </a:r>
            <a:r>
              <a:rPr lang="en-US" dirty="0"/>
              <a:t>NoSQL vs. RDBMS </a:t>
            </a:r>
            <a:r>
              <a:rPr lang="en-US" dirty="0" smtClean="0"/>
              <a:t>(Contd</a:t>
            </a:r>
            <a:r>
              <a:rPr lang="en-US" dirty="0"/>
              <a:t>.)</a:t>
            </a:r>
          </a:p>
        </p:txBody>
      </p:sp>
      <p:sp>
        <p:nvSpPr>
          <p:cNvPr id="6" name="Text Placeholder 5"/>
          <p:cNvSpPr>
            <a:spLocks noGrp="1"/>
          </p:cNvSpPr>
          <p:nvPr>
            <p:ph type="body" sz="quarter" idx="13"/>
          </p:nvPr>
        </p:nvSpPr>
        <p:spPr/>
        <p:txBody>
          <a:bodyPr/>
          <a:lstStyle/>
          <a:p>
            <a:r>
              <a:rPr lang="en-US" b="1" dirty="0"/>
              <a:t>Module 2: </a:t>
            </a:r>
            <a:r>
              <a:rPr lang="en-US" dirty="0"/>
              <a:t>NoSQL Database Approach</a:t>
            </a:r>
          </a:p>
        </p:txBody>
      </p:sp>
      <p:sp>
        <p:nvSpPr>
          <p:cNvPr id="7" name="Text Placeholder 6"/>
          <p:cNvSpPr>
            <a:spLocks noGrp="1"/>
          </p:cNvSpPr>
          <p:nvPr>
            <p:ph type="body" sz="quarter" idx="24"/>
          </p:nvPr>
        </p:nvSpPr>
        <p:spPr/>
        <p:txBody>
          <a:bodyPr/>
          <a:lstStyle/>
          <a:p>
            <a:r>
              <a:rPr lang="en-US" dirty="0"/>
              <a:t> </a:t>
            </a:r>
          </a:p>
        </p:txBody>
      </p:sp>
      <p:graphicFrame>
        <p:nvGraphicFramePr>
          <p:cNvPr id="8" name="Shape 297"/>
          <p:cNvGraphicFramePr/>
          <p:nvPr>
            <p:extLst>
              <p:ext uri="{D42A27DB-BD31-4B8C-83A1-F6EECF244321}">
                <p14:modId xmlns:p14="http://schemas.microsoft.com/office/powerpoint/2010/main" val="2347938106"/>
              </p:ext>
            </p:extLst>
          </p:nvPr>
        </p:nvGraphicFramePr>
        <p:xfrm>
          <a:off x="514350" y="1208900"/>
          <a:ext cx="11411487" cy="5203931"/>
        </p:xfrm>
        <a:graphic>
          <a:graphicData uri="http://schemas.openxmlformats.org/drawingml/2006/table">
            <a:tbl>
              <a:tblPr firstRow="1" bandRow="1">
                <a:noFill/>
              </a:tblPr>
              <a:tblGrid>
                <a:gridCol w="1979742">
                  <a:extLst>
                    <a:ext uri="{9D8B030D-6E8A-4147-A177-3AD203B41FA5}">
                      <a16:colId xmlns:a16="http://schemas.microsoft.com/office/drawing/2014/main" val="20000"/>
                    </a:ext>
                  </a:extLst>
                </a:gridCol>
                <a:gridCol w="4776854">
                  <a:extLst>
                    <a:ext uri="{9D8B030D-6E8A-4147-A177-3AD203B41FA5}">
                      <a16:colId xmlns:a16="http://schemas.microsoft.com/office/drawing/2014/main" val="20001"/>
                    </a:ext>
                  </a:extLst>
                </a:gridCol>
                <a:gridCol w="4654891">
                  <a:extLst>
                    <a:ext uri="{9D8B030D-6E8A-4147-A177-3AD203B41FA5}">
                      <a16:colId xmlns:a16="http://schemas.microsoft.com/office/drawing/2014/main" val="20002"/>
                    </a:ext>
                  </a:extLst>
                </a:gridCol>
              </a:tblGrid>
              <a:tr h="658772">
                <a:tc>
                  <a:txBody>
                    <a:bodyPr/>
                    <a:lstStyle/>
                    <a:p>
                      <a:pPr marL="0" marR="0" lvl="0" indent="0" algn="l" rtl="0">
                        <a:spcBef>
                          <a:spcPts val="0"/>
                        </a:spcBef>
                        <a:spcAft>
                          <a:spcPts val="0"/>
                        </a:spcAft>
                        <a:buNone/>
                      </a:pPr>
                      <a:r>
                        <a:rPr lang="en-IN" sz="1600" b="1" u="none" strike="noStrike" cap="none" dirty="0">
                          <a:solidFill>
                            <a:schemeClr val="bg1"/>
                          </a:solidFill>
                          <a:latin typeface="Arial" panose="020B0604020202020204" pitchFamily="34" charset="0"/>
                          <a:ea typeface="Arial"/>
                          <a:cs typeface="Arial" panose="020B0604020202020204" pitchFamily="34" charset="0"/>
                          <a:sym typeface="Arial"/>
                        </a:rPr>
                        <a:t>Criteria</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tc>
                  <a:txBody>
                    <a:bodyPr/>
                    <a:lstStyle/>
                    <a:p>
                      <a:pPr marL="0" marR="0" lvl="0" indent="0" algn="l" rtl="0">
                        <a:spcBef>
                          <a:spcPts val="0"/>
                        </a:spcBef>
                        <a:spcAft>
                          <a:spcPts val="0"/>
                        </a:spcAft>
                        <a:buNone/>
                      </a:pPr>
                      <a:r>
                        <a:rPr lang="en-IN" sz="1600" b="1" dirty="0">
                          <a:solidFill>
                            <a:schemeClr val="bg1"/>
                          </a:solidFill>
                          <a:latin typeface="Arial" panose="020B0604020202020204" pitchFamily="34" charset="0"/>
                          <a:ea typeface="Arial"/>
                          <a:cs typeface="Arial" panose="020B0604020202020204" pitchFamily="34" charset="0"/>
                          <a:sym typeface="Arial"/>
                        </a:rPr>
                        <a:t>NoSQL</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tc>
                  <a:txBody>
                    <a:bodyPr/>
                    <a:lstStyle/>
                    <a:p>
                      <a:pPr marL="0" marR="0" lvl="0" indent="0" algn="l" rtl="0">
                        <a:spcBef>
                          <a:spcPts val="0"/>
                        </a:spcBef>
                        <a:spcAft>
                          <a:spcPts val="0"/>
                        </a:spcAft>
                        <a:buNone/>
                      </a:pPr>
                      <a:r>
                        <a:rPr lang="en-IN" sz="1600" b="1" dirty="0">
                          <a:solidFill>
                            <a:schemeClr val="bg1"/>
                          </a:solidFill>
                          <a:latin typeface="Arial" panose="020B0604020202020204" pitchFamily="34" charset="0"/>
                          <a:ea typeface="Arial"/>
                          <a:cs typeface="Arial" panose="020B0604020202020204" pitchFamily="34" charset="0"/>
                          <a:sym typeface="Arial"/>
                        </a:rPr>
                        <a:t>RDBMS</a:t>
                      </a:r>
                      <a:endParaRPr sz="1600" b="1" dirty="0">
                        <a:solidFill>
                          <a:schemeClr val="bg1"/>
                        </a:solidFill>
                        <a:latin typeface="Arial" panose="020B0604020202020204" pitchFamily="34" charset="0"/>
                        <a:ea typeface="Arial"/>
                        <a:cs typeface="Arial" panose="020B0604020202020204" pitchFamily="34" charset="0"/>
                        <a:sym typeface="Arial"/>
                      </a:endParaRPr>
                    </a:p>
                  </a:txBody>
                  <a:tcPr marL="91450" marR="91450" marT="45725" marB="45725" anchor="ct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EC07D"/>
                    </a:solidFill>
                  </a:tcPr>
                </a:tc>
                <a:extLst>
                  <a:ext uri="{0D108BD9-81ED-4DB2-BD59-A6C34878D82A}">
                    <a16:rowId xmlns:a16="http://schemas.microsoft.com/office/drawing/2014/main" val="10000"/>
                  </a:ext>
                </a:extLst>
              </a:tr>
              <a:tr h="811530">
                <a:tc>
                  <a:txBody>
                    <a:bodyPr/>
                    <a:lstStyle/>
                    <a:p>
                      <a:pPr marL="0" marR="0" lvl="0" indent="0" algn="l" rtl="0">
                        <a:spcBef>
                          <a:spcPts val="0"/>
                        </a:spcBef>
                        <a:spcAft>
                          <a:spcPts val="0"/>
                        </a:spcAft>
                        <a:buNone/>
                      </a:pPr>
                      <a:r>
                        <a:rPr lang="en-IN" sz="1500" b="0" i="0" u="none" strike="noStrike" dirty="0">
                          <a:solidFill>
                            <a:schemeClr val="dk1"/>
                          </a:solidFill>
                          <a:latin typeface="Arial"/>
                          <a:ea typeface="Arial"/>
                          <a:cs typeface="Arial"/>
                          <a:sym typeface="Arial"/>
                        </a:rPr>
                        <a:t>ACID Compliance</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a:ea typeface="Arial"/>
                          <a:cs typeface="Arial"/>
                          <a:sym typeface="Arial"/>
                        </a:rPr>
                        <a:t>NoSQL emphasizes performance over data integrity and most NoSQL systems compromise on ACID compliance for performance.</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Arial"/>
                          <a:ea typeface="Arial"/>
                          <a:cs typeface="Arial"/>
                          <a:sym typeface="Arial"/>
                        </a:rPr>
                        <a:t>SQL databases default to enabling ACID compliance though most offer options to </a:t>
                      </a:r>
                      <a:r>
                        <a:rPr lang="en-IN" sz="1500" dirty="0" err="1">
                          <a:latin typeface="Arial"/>
                          <a:ea typeface="Arial"/>
                          <a:cs typeface="Arial"/>
                          <a:sym typeface="Arial"/>
                        </a:rPr>
                        <a:t>favor</a:t>
                      </a:r>
                      <a:r>
                        <a:rPr lang="en-IN" sz="1500" dirty="0">
                          <a:latin typeface="Arial"/>
                          <a:ea typeface="Arial"/>
                          <a:cs typeface="Arial"/>
                          <a:sym typeface="Arial"/>
                        </a:rPr>
                        <a:t> performance over data integrity for some operations.</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1"/>
                  </a:ext>
                </a:extLst>
              </a:tr>
              <a:tr h="811530">
                <a:tc>
                  <a:txBody>
                    <a:bodyPr/>
                    <a:lstStyle/>
                    <a:p>
                      <a:pPr marL="0" marR="0" lvl="0" indent="0" algn="l" rtl="0">
                        <a:spcBef>
                          <a:spcPts val="0"/>
                        </a:spcBef>
                        <a:spcAft>
                          <a:spcPts val="0"/>
                        </a:spcAft>
                        <a:buNone/>
                      </a:pPr>
                      <a:r>
                        <a:rPr lang="en-IN" sz="1500" b="0" i="0" u="none" strike="noStrike" dirty="0">
                          <a:solidFill>
                            <a:schemeClr val="dk1"/>
                          </a:solidFill>
                          <a:latin typeface="Arial"/>
                          <a:ea typeface="Arial"/>
                          <a:cs typeface="Arial"/>
                          <a:sym typeface="Arial"/>
                        </a:rPr>
                        <a:t>Access</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a:ea typeface="Arial"/>
                          <a:cs typeface="Arial"/>
                          <a:sym typeface="Arial"/>
                        </a:rPr>
                        <a:t>Access is allowed in well-defined and narrow patterns which make performance and scalability dependable and expected.</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Arial"/>
                          <a:ea typeface="Arial"/>
                          <a:cs typeface="Arial"/>
                          <a:sym typeface="Arial"/>
                        </a:rPr>
                        <a:t>Not known beforehand and hence requires assumptions that are then translated into index definitions.</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2"/>
                  </a:ext>
                </a:extLst>
              </a:tr>
              <a:tr h="1758301">
                <a:tc>
                  <a:txBody>
                    <a:bodyPr/>
                    <a:lstStyle/>
                    <a:p>
                      <a:pPr marL="0" marR="0" lvl="0" indent="0" algn="l" rtl="0">
                        <a:spcBef>
                          <a:spcPts val="0"/>
                        </a:spcBef>
                        <a:spcAft>
                          <a:spcPts val="0"/>
                        </a:spcAft>
                        <a:buNone/>
                      </a:pPr>
                      <a:r>
                        <a:rPr lang="en-IN" sz="1500" b="0" i="0" u="none" strike="noStrike" dirty="0">
                          <a:solidFill>
                            <a:schemeClr val="dk1"/>
                          </a:solidFill>
                          <a:latin typeface="Arial"/>
                          <a:ea typeface="Arial"/>
                          <a:cs typeface="Arial"/>
                          <a:sym typeface="Arial"/>
                        </a:rPr>
                        <a:t>Scaling</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a:ea typeface="Arial"/>
                          <a:cs typeface="Arial"/>
                          <a:sym typeface="Arial"/>
                        </a:rPr>
                        <a:t>Horizontally, </a:t>
                      </a:r>
                      <a:r>
                        <a:rPr lang="en-IN" sz="1500" dirty="0" err="1">
                          <a:latin typeface="Arial"/>
                          <a:ea typeface="Arial"/>
                          <a:cs typeface="Arial"/>
                          <a:sym typeface="Arial"/>
                        </a:rPr>
                        <a:t>ie</a:t>
                      </a:r>
                      <a:r>
                        <a:rPr lang="en-IN" sz="1500" dirty="0">
                          <a:latin typeface="Arial"/>
                          <a:ea typeface="Arial"/>
                          <a:cs typeface="Arial"/>
                          <a:sym typeface="Arial"/>
                        </a:rPr>
                        <a:t>, while adding capacity, a database administrator can simply add more commodity servers or cloud instances. The database automatically spreads data across servers as necessary.</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Arial"/>
                          <a:ea typeface="Arial"/>
                          <a:cs typeface="Arial"/>
                          <a:sym typeface="Arial"/>
                        </a:rPr>
                        <a:t>Vertically, meaning a single server must be made increasingly powerful in order to deal with increased demand. It is possible to spread SQL databases over many servers, but significant additional engineering is generally required, and core relational features such as JOINs, referential integrity and transactions are typically lost.</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3"/>
                  </a:ext>
                </a:extLst>
              </a:tr>
              <a:tr h="588962">
                <a:tc>
                  <a:txBody>
                    <a:bodyPr/>
                    <a:lstStyle/>
                    <a:p>
                      <a:pPr marL="0" marR="0" lvl="0" indent="0" algn="l" rtl="0">
                        <a:spcBef>
                          <a:spcPts val="0"/>
                        </a:spcBef>
                        <a:spcAft>
                          <a:spcPts val="0"/>
                        </a:spcAft>
                        <a:buNone/>
                      </a:pPr>
                      <a:r>
                        <a:rPr lang="en-IN" sz="1500" b="0" i="0" u="none" strike="noStrike" dirty="0">
                          <a:solidFill>
                            <a:schemeClr val="dk1"/>
                          </a:solidFill>
                          <a:latin typeface="Arial"/>
                          <a:ea typeface="Arial"/>
                          <a:cs typeface="Arial"/>
                          <a:sym typeface="Arial"/>
                        </a:rPr>
                        <a:t>Data Manipulation</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a:ea typeface="Arial"/>
                          <a:cs typeface="Arial"/>
                          <a:sym typeface="Arial"/>
                        </a:rPr>
                        <a:t>Done by object-oriented APIs.</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tc>
                  <a:txBody>
                    <a:bodyPr/>
                    <a:lstStyle/>
                    <a:p>
                      <a:pPr marL="0" marR="0" lvl="0" indent="0" algn="l" rtl="0">
                        <a:spcBef>
                          <a:spcPts val="0"/>
                        </a:spcBef>
                        <a:spcAft>
                          <a:spcPts val="0"/>
                        </a:spcAft>
                        <a:buNone/>
                      </a:pPr>
                      <a:r>
                        <a:rPr lang="en-IN" sz="1500" dirty="0">
                          <a:latin typeface="Arial"/>
                          <a:ea typeface="Arial"/>
                          <a:cs typeface="Arial"/>
                          <a:sym typeface="Arial"/>
                        </a:rPr>
                        <a:t>Using Select, Insert, and Update statements of the language used.</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12700"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0004"/>
                  </a:ext>
                </a:extLst>
              </a:tr>
              <a:tr h="574836">
                <a:tc>
                  <a:txBody>
                    <a:bodyPr/>
                    <a:lstStyle/>
                    <a:p>
                      <a:pPr marL="0" marR="0" lvl="0" indent="0" algn="l" rtl="0">
                        <a:spcBef>
                          <a:spcPts val="0"/>
                        </a:spcBef>
                        <a:spcAft>
                          <a:spcPts val="0"/>
                        </a:spcAft>
                        <a:buNone/>
                      </a:pPr>
                      <a:r>
                        <a:rPr lang="en-IN" sz="1500" b="0" i="0" u="none" strike="noStrike" dirty="0">
                          <a:solidFill>
                            <a:schemeClr val="dk1"/>
                          </a:solidFill>
                          <a:latin typeface="Arial"/>
                          <a:ea typeface="Arial"/>
                          <a:cs typeface="Arial"/>
                          <a:sym typeface="Arial"/>
                        </a:rPr>
                        <a:t>Consistency</a:t>
                      </a:r>
                      <a:endParaRPr sz="1500" dirty="0">
                        <a:solidFill>
                          <a:schemeClr val="tx1"/>
                        </a:solidFill>
                        <a:latin typeface="Arial" panose="020B0604020202020204" pitchFamily="34" charset="0"/>
                        <a:ea typeface="Arial"/>
                        <a:cs typeface="Arial" panose="020B0604020202020204" pitchFamily="34" charset="0"/>
                        <a:sym typeface="Arial"/>
                      </a:endParaRPr>
                    </a:p>
                  </a:txBody>
                  <a:tcPr marL="91450" marR="91450" marT="45725" marB="45725">
                    <a:lnL w="28575"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rtl="0">
                        <a:spcBef>
                          <a:spcPts val="0"/>
                        </a:spcBef>
                        <a:spcAft>
                          <a:spcPts val="0"/>
                        </a:spcAft>
                        <a:buNone/>
                      </a:pPr>
                      <a:r>
                        <a:rPr lang="en-IN" sz="1500" dirty="0">
                          <a:latin typeface="Arial"/>
                          <a:ea typeface="Arial"/>
                          <a:cs typeface="Arial"/>
                          <a:sym typeface="Arial"/>
                        </a:rPr>
                        <a:t>Some databases offer strong consistency, where others offer eventual consistency.</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12700" cap="flat" cmpd="sng" algn="ctr">
                      <a:solidFill>
                        <a:schemeClr val="tx1">
                          <a:lumMod val="50000"/>
                          <a:lumOff val="50000"/>
                        </a:schemeClr>
                      </a:solidFill>
                      <a:prstDash val="sysDash"/>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IN" sz="1500" dirty="0">
                          <a:latin typeface="Arial"/>
                          <a:ea typeface="Arial"/>
                          <a:cs typeface="Arial"/>
                          <a:sym typeface="Arial"/>
                        </a:rPr>
                        <a:t>Can be configured for strong consistency.</a:t>
                      </a:r>
                      <a:endParaRPr sz="1500" dirty="0">
                        <a:latin typeface="Arial" panose="020B0604020202020204" pitchFamily="34" charset="0"/>
                        <a:ea typeface="Arial"/>
                        <a:cs typeface="Arial" panose="020B0604020202020204" pitchFamily="34" charset="0"/>
                        <a:sym typeface="Arial"/>
                      </a:endParaRPr>
                    </a:p>
                  </a:txBody>
                  <a:tcPr marL="91450" marR="91450" marT="45725" marB="45725">
                    <a:lnL w="12700" cap="flat" cmpd="sng" algn="ctr">
                      <a:solidFill>
                        <a:schemeClr val="tx1">
                          <a:lumMod val="50000"/>
                          <a:lumOff val="50000"/>
                        </a:schemeClr>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ys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976395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7159</TotalTime>
  <Words>4911</Words>
  <Application>Microsoft Office PowerPoint</Application>
  <PresentationFormat>Widescreen</PresentationFormat>
  <Paragraphs>447</Paragraphs>
  <Slides>17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Wingdings 3</vt:lpstr>
      <vt:lpstr>Open Sans</vt:lpstr>
      <vt:lpstr>Source Sans Pro</vt:lpstr>
      <vt:lpstr>MS PGothic</vt:lpstr>
      <vt:lpstr>Calibri</vt:lpstr>
      <vt:lpstr>华文细黑</vt:lpstr>
      <vt:lpstr>Source Sans Pro Light</vt:lpstr>
      <vt:lpstr>Roboto</vt:lpstr>
      <vt:lpstr>Arial</vt:lpstr>
      <vt:lpstr>Courier New</vt:lpstr>
      <vt:lpstr>Office Theme</vt:lpstr>
      <vt:lpstr>Custom Design</vt:lpstr>
      <vt:lpstr>PowerPoint Presentation</vt:lpstr>
      <vt:lpstr>Module Learning Objectives</vt:lpstr>
      <vt:lpstr>Module Topics</vt:lpstr>
      <vt:lpstr>Group Discussion </vt:lpstr>
      <vt:lpstr>1 What is the NoSQL approach?</vt:lpstr>
      <vt:lpstr>1.1 Why Use the NoSQL Approach?</vt:lpstr>
      <vt:lpstr>1.2 Benefits of NoSQL</vt:lpstr>
      <vt:lpstr>2 NoSQL vs. RDBMS</vt:lpstr>
      <vt:lpstr>2 NoSQL vs. RDBMS (Contd.)</vt:lpstr>
      <vt:lpstr>3 Types of Databases</vt:lpstr>
      <vt:lpstr>3.1 Key-Value Stores </vt:lpstr>
      <vt:lpstr>3.2 Wide-column Stores/ Columnar Databases</vt:lpstr>
      <vt:lpstr>3.3 Document/Document-store/Document-oriented Databases</vt:lpstr>
      <vt:lpstr>3.4 Graph-based Databases</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Ambika Aggarwal</cp:lastModifiedBy>
  <cp:revision>213</cp:revision>
  <dcterms:modified xsi:type="dcterms:W3CDTF">2018-09-12T11:05:55Z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