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62" r:id="rId2"/>
    <p:sldId id="363" r:id="rId3"/>
    <p:sldId id="364" r:id="rId4"/>
    <p:sldId id="365" r:id="rId5"/>
    <p:sldId id="366" r:id="rId6"/>
    <p:sldId id="367" r:id="rId7"/>
    <p:sldId id="368" r:id="rId8"/>
    <p:sldId id="369" r:id="rId9"/>
    <p:sldId id="370" r:id="rId10"/>
    <p:sldId id="371" r:id="rId11"/>
    <p:sldId id="372" r:id="rId12"/>
    <p:sldId id="373" r:id="rId13"/>
    <p:sldId id="375" r:id="rId14"/>
    <p:sldId id="376" r:id="rId15"/>
    <p:sldId id="377" r:id="rId16"/>
    <p:sldId id="378" r:id="rId17"/>
    <p:sldId id="380" r:id="rId18"/>
    <p:sldId id="381" r:id="rId19"/>
    <p:sldId id="383" r:id="rId20"/>
    <p:sldId id="384" r:id="rId21"/>
    <p:sldId id="385" r:id="rId22"/>
    <p:sldId id="386" r:id="rId23"/>
    <p:sldId id="387" r:id="rId24"/>
    <p:sldId id="388" r:id="rId25"/>
    <p:sldId id="427"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09" r:id="rId45"/>
    <p:sldId id="410" r:id="rId46"/>
    <p:sldId id="411" r:id="rId47"/>
    <p:sldId id="412" r:id="rId48"/>
    <p:sldId id="414" r:id="rId49"/>
    <p:sldId id="415" r:id="rId50"/>
    <p:sldId id="416" r:id="rId51"/>
    <p:sldId id="417" r:id="rId52"/>
    <p:sldId id="418" r:id="rId53"/>
    <p:sldId id="419" r:id="rId54"/>
    <p:sldId id="420" r:id="rId55"/>
    <p:sldId id="421" r:id="rId56"/>
    <p:sldId id="422" r:id="rId57"/>
    <p:sldId id="423" r:id="rId58"/>
    <p:sldId id="424" r:id="rId59"/>
    <p:sldId id="425" r:id="rId60"/>
    <p:sldId id="426" r:id="rId6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2357BB1-286C-4CA2-8114-1E031D43270F}" type="datetimeFigureOut">
              <a:rPr lang="en-US" smtClean="0"/>
              <a:pPr/>
              <a:t>10/25/2018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B63B2B0-395C-4F1B-98A7-55DBFEB2330B}" type="slidenum">
              <a:rPr lang="en-US" smtClean="0"/>
              <a:pPr/>
              <a:t>‹#›</a:t>
            </a:fld>
            <a:endParaRPr lang="en-US"/>
          </a:p>
        </p:txBody>
      </p:sp>
    </p:spTree>
    <p:extLst>
      <p:ext uri="{BB962C8B-B14F-4D97-AF65-F5344CB8AC3E}">
        <p14:creationId xmlns:p14="http://schemas.microsoft.com/office/powerpoint/2010/main" val="2116727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SOAP</a:t>
            </a:r>
            <a:r>
              <a:rPr lang="en-US" sz="1200" b="0" i="0" kern="1200" dirty="0" smtClean="0">
                <a:solidFill>
                  <a:schemeClr val="tx1"/>
                </a:solidFill>
                <a:effectLst/>
                <a:latin typeface="+mn-lt"/>
                <a:ea typeface="+mn-ea"/>
                <a:cs typeface="+mn-cs"/>
              </a:rPr>
              <a:t> (Simple Object Access Protocol) is a protocol specification </a:t>
            </a:r>
            <a:r>
              <a:rPr lang="en-US" sz="1200" b="1" i="0" kern="1200" dirty="0" smtClean="0">
                <a:solidFill>
                  <a:schemeClr val="tx1"/>
                </a:solidFill>
                <a:effectLst/>
                <a:latin typeface="+mn-lt"/>
                <a:ea typeface="+mn-ea"/>
                <a:cs typeface="+mn-cs"/>
              </a:rPr>
              <a:t>for exchanging structured information in the implementation of web services</a:t>
            </a:r>
            <a:r>
              <a:rPr lang="en-US" sz="1200" b="0" i="0" kern="1200" dirty="0" smtClean="0">
                <a:solidFill>
                  <a:schemeClr val="tx1"/>
                </a:solidFill>
                <a:effectLst/>
                <a:latin typeface="+mn-lt"/>
                <a:ea typeface="+mn-ea"/>
                <a:cs typeface="+mn-cs"/>
              </a:rPr>
              <a:t> in computer networks. Its purpose is to induce </a:t>
            </a:r>
            <a:r>
              <a:rPr lang="en-US" sz="1200" b="1" i="0" kern="1200" dirty="0" smtClean="0">
                <a:solidFill>
                  <a:schemeClr val="tx1"/>
                </a:solidFill>
                <a:effectLst/>
                <a:latin typeface="+mn-lt"/>
                <a:ea typeface="+mn-ea"/>
                <a:cs typeface="+mn-cs"/>
              </a:rPr>
              <a:t>extensibility, neutrality and independence</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EB63B2B0-395C-4F1B-98A7-55DBFEB2330B}" type="slidenum">
              <a:rPr lang="en-US" smtClean="0"/>
              <a:pPr/>
              <a:t>20</a:t>
            </a:fld>
            <a:endParaRPr lang="en-US"/>
          </a:p>
        </p:txBody>
      </p:sp>
    </p:spTree>
    <p:extLst>
      <p:ext uri="{BB962C8B-B14F-4D97-AF65-F5344CB8AC3E}">
        <p14:creationId xmlns:p14="http://schemas.microsoft.com/office/powerpoint/2010/main" val="349619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Arial"/>
                <a:cs typeface="Arial"/>
              </a:defRPr>
            </a:lvl1pPr>
          </a:lstStyle>
          <a:p>
            <a:pPr marL="12700">
              <a:lnSpc>
                <a:spcPts val="1010"/>
              </a:lnSpc>
            </a:pPr>
            <a:r>
              <a:rPr dirty="0"/>
              <a:t>© </a:t>
            </a:r>
            <a:r>
              <a:rPr spc="-5" dirty="0"/>
              <a:t>2013 IBM</a:t>
            </a:r>
            <a:r>
              <a:rPr spc="-40" dirty="0"/>
              <a:t> </a:t>
            </a:r>
            <a:r>
              <a:rPr spc="-5" dirty="0"/>
              <a:t>Corporation</a:t>
            </a:r>
          </a:p>
        </p:txBody>
      </p:sp>
      <p:sp>
        <p:nvSpPr>
          <p:cNvPr id="5" name="Holder 5"/>
          <p:cNvSpPr>
            <a:spLocks noGrp="1"/>
          </p:cNvSpPr>
          <p:nvPr>
            <p:ph type="dt" sz="half" idx="6"/>
          </p:nvPr>
        </p:nvSpPr>
        <p:spPr/>
        <p:txBody>
          <a:bodyPr lIns="0" tIns="0" rIns="0" bIns="0"/>
          <a:lstStyle>
            <a:lvl1pPr>
              <a:defRPr sz="1100" b="0" i="0">
                <a:solidFill>
                  <a:schemeClr val="tx1"/>
                </a:solidFill>
                <a:latin typeface="Arial"/>
                <a:cs typeface="Arial"/>
              </a:defRPr>
            </a:lvl1pPr>
          </a:lstStyle>
          <a:p>
            <a:pPr marL="12700">
              <a:lnSpc>
                <a:spcPts val="1215"/>
              </a:lnSpc>
            </a:pPr>
            <a:r>
              <a:rPr spc="-5" dirty="0"/>
              <a:t>Innovation Centre </a:t>
            </a:r>
            <a:r>
              <a:rPr dirty="0"/>
              <a:t>for</a:t>
            </a:r>
            <a:r>
              <a:rPr spc="-55" dirty="0"/>
              <a:t> </a:t>
            </a:r>
            <a:r>
              <a:rPr spc="-5" dirty="0"/>
              <a:t>Education</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ts val="1305"/>
              </a:lnSpc>
            </a:pPr>
            <a:fld id="{81D60167-4931-47E6-BA6A-407CBD079E47}" type="slidenum">
              <a:rPr dirty="0"/>
              <a:pPr marL="25400">
                <a:lnSpc>
                  <a:spcPts val="1305"/>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Arial"/>
                <a:cs typeface="Arial"/>
              </a:defRPr>
            </a:lvl1pPr>
          </a:lstStyle>
          <a:p>
            <a:pPr marL="12700">
              <a:lnSpc>
                <a:spcPts val="1010"/>
              </a:lnSpc>
            </a:pPr>
            <a:r>
              <a:rPr dirty="0"/>
              <a:t>© </a:t>
            </a:r>
            <a:r>
              <a:rPr spc="-5" dirty="0"/>
              <a:t>2013 IBM</a:t>
            </a:r>
            <a:r>
              <a:rPr spc="-40" dirty="0"/>
              <a:t> </a:t>
            </a:r>
            <a:r>
              <a:rPr spc="-5" dirty="0"/>
              <a:t>Corporation</a:t>
            </a:r>
          </a:p>
        </p:txBody>
      </p:sp>
      <p:sp>
        <p:nvSpPr>
          <p:cNvPr id="5" name="Holder 5"/>
          <p:cNvSpPr>
            <a:spLocks noGrp="1"/>
          </p:cNvSpPr>
          <p:nvPr>
            <p:ph type="dt" sz="half" idx="6"/>
          </p:nvPr>
        </p:nvSpPr>
        <p:spPr/>
        <p:txBody>
          <a:bodyPr lIns="0" tIns="0" rIns="0" bIns="0"/>
          <a:lstStyle>
            <a:lvl1pPr>
              <a:defRPr sz="1100" b="0" i="0">
                <a:solidFill>
                  <a:schemeClr val="tx1"/>
                </a:solidFill>
                <a:latin typeface="Arial"/>
                <a:cs typeface="Arial"/>
              </a:defRPr>
            </a:lvl1pPr>
          </a:lstStyle>
          <a:p>
            <a:pPr marL="12700">
              <a:lnSpc>
                <a:spcPts val="1215"/>
              </a:lnSpc>
            </a:pPr>
            <a:r>
              <a:rPr spc="-5" dirty="0"/>
              <a:t>Innovation Centre </a:t>
            </a:r>
            <a:r>
              <a:rPr dirty="0"/>
              <a:t>for</a:t>
            </a:r>
            <a:r>
              <a:rPr spc="-55" dirty="0"/>
              <a:t> </a:t>
            </a:r>
            <a:r>
              <a:rPr spc="-5" dirty="0"/>
              <a:t>Education</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ts val="1305"/>
              </a:lnSpc>
            </a:pPr>
            <a:fld id="{81D60167-4931-47E6-BA6A-407CBD079E47}" type="slidenum">
              <a:rPr dirty="0"/>
              <a:pPr marL="25400">
                <a:lnSpc>
                  <a:spcPts val="1305"/>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tx1"/>
                </a:solidFill>
                <a:latin typeface="Arial"/>
                <a:cs typeface="Arial"/>
              </a:defRPr>
            </a:lvl1pPr>
          </a:lstStyle>
          <a:p>
            <a:pPr marL="12700">
              <a:lnSpc>
                <a:spcPts val="1010"/>
              </a:lnSpc>
            </a:pPr>
            <a:r>
              <a:rPr dirty="0"/>
              <a:t>© </a:t>
            </a:r>
            <a:r>
              <a:rPr spc="-5" dirty="0"/>
              <a:t>2013 IBM</a:t>
            </a:r>
            <a:r>
              <a:rPr spc="-40" dirty="0"/>
              <a:t> </a:t>
            </a:r>
            <a:r>
              <a:rPr spc="-5" dirty="0"/>
              <a:t>Corporation</a:t>
            </a:r>
          </a:p>
        </p:txBody>
      </p:sp>
      <p:sp>
        <p:nvSpPr>
          <p:cNvPr id="6" name="Holder 6"/>
          <p:cNvSpPr>
            <a:spLocks noGrp="1"/>
          </p:cNvSpPr>
          <p:nvPr>
            <p:ph type="dt" sz="half" idx="6"/>
          </p:nvPr>
        </p:nvSpPr>
        <p:spPr/>
        <p:txBody>
          <a:bodyPr lIns="0" tIns="0" rIns="0" bIns="0"/>
          <a:lstStyle>
            <a:lvl1pPr>
              <a:defRPr sz="1100" b="0" i="0">
                <a:solidFill>
                  <a:schemeClr val="tx1"/>
                </a:solidFill>
                <a:latin typeface="Arial"/>
                <a:cs typeface="Arial"/>
              </a:defRPr>
            </a:lvl1pPr>
          </a:lstStyle>
          <a:p>
            <a:pPr marL="12700">
              <a:lnSpc>
                <a:spcPts val="1215"/>
              </a:lnSpc>
            </a:pPr>
            <a:r>
              <a:rPr spc="-5" dirty="0"/>
              <a:t>Innovation Centre </a:t>
            </a:r>
            <a:r>
              <a:rPr dirty="0"/>
              <a:t>for</a:t>
            </a:r>
            <a:r>
              <a:rPr spc="-55" dirty="0"/>
              <a:t> </a:t>
            </a:r>
            <a:r>
              <a:rPr spc="-5" dirty="0"/>
              <a:t>Education</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ts val="1305"/>
              </a:lnSpc>
            </a:pPr>
            <a:fld id="{81D60167-4931-47E6-BA6A-407CBD079E47}" type="slidenum">
              <a:rPr dirty="0"/>
              <a:pPr marL="25400">
                <a:lnSpc>
                  <a:spcPts val="1305"/>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bg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tx1"/>
                </a:solidFill>
                <a:latin typeface="Arial"/>
                <a:cs typeface="Arial"/>
              </a:defRPr>
            </a:lvl1pPr>
          </a:lstStyle>
          <a:p>
            <a:pPr marL="12700">
              <a:lnSpc>
                <a:spcPts val="1010"/>
              </a:lnSpc>
            </a:pPr>
            <a:r>
              <a:rPr dirty="0"/>
              <a:t>© </a:t>
            </a:r>
            <a:r>
              <a:rPr spc="-5" dirty="0"/>
              <a:t>2013 IBM</a:t>
            </a:r>
            <a:r>
              <a:rPr spc="-40" dirty="0"/>
              <a:t> </a:t>
            </a:r>
            <a:r>
              <a:rPr spc="-5" dirty="0"/>
              <a:t>Corporation</a:t>
            </a:r>
          </a:p>
        </p:txBody>
      </p:sp>
      <p:sp>
        <p:nvSpPr>
          <p:cNvPr id="4" name="Holder 4"/>
          <p:cNvSpPr>
            <a:spLocks noGrp="1"/>
          </p:cNvSpPr>
          <p:nvPr>
            <p:ph type="dt" sz="half" idx="6"/>
          </p:nvPr>
        </p:nvSpPr>
        <p:spPr/>
        <p:txBody>
          <a:bodyPr lIns="0" tIns="0" rIns="0" bIns="0"/>
          <a:lstStyle>
            <a:lvl1pPr>
              <a:defRPr sz="1100" b="0" i="0">
                <a:solidFill>
                  <a:schemeClr val="tx1"/>
                </a:solidFill>
                <a:latin typeface="Arial"/>
                <a:cs typeface="Arial"/>
              </a:defRPr>
            </a:lvl1pPr>
          </a:lstStyle>
          <a:p>
            <a:pPr marL="12700">
              <a:lnSpc>
                <a:spcPts val="1215"/>
              </a:lnSpc>
            </a:pPr>
            <a:r>
              <a:rPr spc="-5" dirty="0"/>
              <a:t>Innovation Centre </a:t>
            </a:r>
            <a:r>
              <a:rPr dirty="0"/>
              <a:t>for</a:t>
            </a:r>
            <a:r>
              <a:rPr spc="-55" dirty="0"/>
              <a:t> </a:t>
            </a:r>
            <a:r>
              <a:rPr spc="-5" dirty="0"/>
              <a:t>Education</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ts val="1305"/>
              </a:lnSpc>
            </a:pPr>
            <a:fld id="{81D60167-4931-47E6-BA6A-407CBD079E47}" type="slidenum">
              <a:rPr dirty="0"/>
              <a:pPr marL="25400">
                <a:lnSpc>
                  <a:spcPts val="1305"/>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tx1"/>
                </a:solidFill>
                <a:latin typeface="Arial"/>
                <a:cs typeface="Arial"/>
              </a:defRPr>
            </a:lvl1pPr>
          </a:lstStyle>
          <a:p>
            <a:pPr marL="12700">
              <a:lnSpc>
                <a:spcPts val="1010"/>
              </a:lnSpc>
            </a:pPr>
            <a:r>
              <a:rPr dirty="0"/>
              <a:t>© </a:t>
            </a:r>
            <a:r>
              <a:rPr spc="-5" dirty="0"/>
              <a:t>2013 IBM</a:t>
            </a:r>
            <a:r>
              <a:rPr spc="-40" dirty="0"/>
              <a:t> </a:t>
            </a:r>
            <a:r>
              <a:rPr spc="-5" dirty="0"/>
              <a:t>Corporation</a:t>
            </a:r>
          </a:p>
        </p:txBody>
      </p:sp>
      <p:sp>
        <p:nvSpPr>
          <p:cNvPr id="3" name="Holder 3"/>
          <p:cNvSpPr>
            <a:spLocks noGrp="1"/>
          </p:cNvSpPr>
          <p:nvPr>
            <p:ph type="dt" sz="half" idx="6"/>
          </p:nvPr>
        </p:nvSpPr>
        <p:spPr/>
        <p:txBody>
          <a:bodyPr lIns="0" tIns="0" rIns="0" bIns="0"/>
          <a:lstStyle>
            <a:lvl1pPr>
              <a:defRPr sz="1100" b="0" i="0">
                <a:solidFill>
                  <a:schemeClr val="tx1"/>
                </a:solidFill>
                <a:latin typeface="Arial"/>
                <a:cs typeface="Arial"/>
              </a:defRPr>
            </a:lvl1pPr>
          </a:lstStyle>
          <a:p>
            <a:pPr marL="12700">
              <a:lnSpc>
                <a:spcPts val="1215"/>
              </a:lnSpc>
            </a:pPr>
            <a:r>
              <a:rPr spc="-5" dirty="0"/>
              <a:t>Innovation Centre </a:t>
            </a:r>
            <a:r>
              <a:rPr dirty="0"/>
              <a:t>for</a:t>
            </a:r>
            <a:r>
              <a:rPr spc="-55" dirty="0"/>
              <a:t> </a:t>
            </a:r>
            <a:r>
              <a:rPr spc="-5" dirty="0"/>
              <a:t>Education</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25400">
              <a:lnSpc>
                <a:spcPts val="1305"/>
              </a:lnSpc>
            </a:pPr>
            <a:fld id="{81D60167-4931-47E6-BA6A-407CBD079E47}" type="slidenum">
              <a:rPr dirty="0"/>
              <a:pPr marL="25400">
                <a:lnSpc>
                  <a:spcPts val="1305"/>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2" y="4762"/>
            <a:ext cx="9139555" cy="381000"/>
          </a:xfrm>
          <a:custGeom>
            <a:avLst/>
            <a:gdLst/>
            <a:ahLst/>
            <a:cxnLst/>
            <a:rect l="l" t="t" r="r" b="b"/>
            <a:pathLst>
              <a:path w="9139555" h="381000">
                <a:moveTo>
                  <a:pt x="0" y="381000"/>
                </a:moveTo>
                <a:lnTo>
                  <a:pt x="9139237" y="381000"/>
                </a:lnTo>
                <a:lnTo>
                  <a:pt x="9139237" y="0"/>
                </a:lnTo>
                <a:lnTo>
                  <a:pt x="0" y="0"/>
                </a:lnTo>
                <a:lnTo>
                  <a:pt x="0" y="381000"/>
                </a:lnTo>
                <a:close/>
              </a:path>
            </a:pathLst>
          </a:custGeom>
          <a:solidFill>
            <a:srgbClr val="0070C0"/>
          </a:solidFill>
        </p:spPr>
        <p:txBody>
          <a:bodyPr wrap="square" lIns="0" tIns="0" rIns="0" bIns="0" rtlCol="0"/>
          <a:lstStyle/>
          <a:p>
            <a:endParaRPr/>
          </a:p>
        </p:txBody>
      </p:sp>
      <p:sp>
        <p:nvSpPr>
          <p:cNvPr id="17" name="bk object 17"/>
          <p:cNvSpPr/>
          <p:nvPr/>
        </p:nvSpPr>
        <p:spPr>
          <a:xfrm>
            <a:off x="8293100" y="61912"/>
            <a:ext cx="622300" cy="24765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53499" y="23876"/>
            <a:ext cx="8837000" cy="353695"/>
          </a:xfrm>
          <a:prstGeom prst="rect">
            <a:avLst/>
          </a:prstGeom>
        </p:spPr>
        <p:txBody>
          <a:bodyPr wrap="square" lIns="0" tIns="0" rIns="0" bIns="0">
            <a:spAutoFit/>
          </a:bodyPr>
          <a:lstStyle>
            <a:lvl1pPr>
              <a:defRPr sz="2200" b="1" i="0">
                <a:solidFill>
                  <a:schemeClr val="bg1"/>
                </a:solidFill>
                <a:latin typeface="Arial Black"/>
                <a:cs typeface="Arial Black"/>
              </a:defRPr>
            </a:lvl1pPr>
          </a:lstStyle>
          <a:p>
            <a:endParaRPr/>
          </a:p>
        </p:txBody>
      </p:sp>
      <p:sp>
        <p:nvSpPr>
          <p:cNvPr id="3" name="Holder 3"/>
          <p:cNvSpPr>
            <a:spLocks noGrp="1"/>
          </p:cNvSpPr>
          <p:nvPr>
            <p:ph type="body" idx="1"/>
          </p:nvPr>
        </p:nvSpPr>
        <p:spPr>
          <a:xfrm>
            <a:off x="466576" y="1516379"/>
            <a:ext cx="8210847" cy="2971165"/>
          </a:xfrm>
          <a:prstGeom prst="rect">
            <a:avLst/>
          </a:prstGeom>
        </p:spPr>
        <p:txBody>
          <a:bodyPr wrap="square" lIns="0" tIns="0" rIns="0" bIns="0">
            <a:spAutoFit/>
          </a:bodyPr>
          <a:lstStyle>
            <a:lvl1pPr>
              <a:defRPr sz="2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32800" y="6675635"/>
            <a:ext cx="1263015" cy="139700"/>
          </a:xfrm>
          <a:prstGeom prst="rect">
            <a:avLst/>
          </a:prstGeom>
        </p:spPr>
        <p:txBody>
          <a:bodyPr wrap="square" lIns="0" tIns="0" rIns="0" bIns="0">
            <a:spAutoFit/>
          </a:bodyPr>
          <a:lstStyle>
            <a:lvl1pPr>
              <a:defRPr sz="900" b="0" i="0">
                <a:solidFill>
                  <a:schemeClr val="tx1"/>
                </a:solidFill>
                <a:latin typeface="Arial"/>
                <a:cs typeface="Arial"/>
              </a:defRPr>
            </a:lvl1pPr>
          </a:lstStyle>
          <a:p>
            <a:pPr marL="12700">
              <a:lnSpc>
                <a:spcPts val="1010"/>
              </a:lnSpc>
            </a:pPr>
            <a:r>
              <a:rPr dirty="0"/>
              <a:t>© </a:t>
            </a:r>
            <a:r>
              <a:rPr spc="-5" dirty="0"/>
              <a:t>2013 IBM</a:t>
            </a:r>
            <a:r>
              <a:rPr spc="-40" dirty="0"/>
              <a:t> </a:t>
            </a:r>
            <a:r>
              <a:rPr spc="-5" dirty="0"/>
              <a:t>Corporation</a:t>
            </a:r>
          </a:p>
        </p:txBody>
      </p:sp>
      <p:sp>
        <p:nvSpPr>
          <p:cNvPr id="5" name="Holder 5"/>
          <p:cNvSpPr>
            <a:spLocks noGrp="1"/>
          </p:cNvSpPr>
          <p:nvPr>
            <p:ph type="dt" sz="half" idx="6"/>
          </p:nvPr>
        </p:nvSpPr>
        <p:spPr>
          <a:xfrm>
            <a:off x="6941654" y="6683237"/>
            <a:ext cx="1986279" cy="165734"/>
          </a:xfrm>
          <a:prstGeom prst="rect">
            <a:avLst/>
          </a:prstGeom>
        </p:spPr>
        <p:txBody>
          <a:bodyPr wrap="square" lIns="0" tIns="0" rIns="0" bIns="0">
            <a:spAutoFit/>
          </a:bodyPr>
          <a:lstStyle>
            <a:lvl1pPr>
              <a:defRPr sz="1100" b="0" i="0">
                <a:solidFill>
                  <a:schemeClr val="tx1"/>
                </a:solidFill>
                <a:latin typeface="Arial"/>
                <a:cs typeface="Arial"/>
              </a:defRPr>
            </a:lvl1pPr>
          </a:lstStyle>
          <a:p>
            <a:pPr marL="12700">
              <a:lnSpc>
                <a:spcPts val="1215"/>
              </a:lnSpc>
            </a:pPr>
            <a:r>
              <a:rPr spc="-5" dirty="0"/>
              <a:t>Innovation Centre </a:t>
            </a:r>
            <a:r>
              <a:rPr dirty="0"/>
              <a:t>for</a:t>
            </a:r>
            <a:r>
              <a:rPr spc="-55" dirty="0"/>
              <a:t> </a:t>
            </a:r>
            <a:r>
              <a:rPr spc="-5" dirty="0"/>
              <a:t>Education</a:t>
            </a:r>
          </a:p>
        </p:txBody>
      </p:sp>
      <p:sp>
        <p:nvSpPr>
          <p:cNvPr id="6" name="Holder 6"/>
          <p:cNvSpPr>
            <a:spLocks noGrp="1"/>
          </p:cNvSpPr>
          <p:nvPr>
            <p:ph type="sldNum" sz="quarter" idx="7"/>
          </p:nvPr>
        </p:nvSpPr>
        <p:spPr>
          <a:xfrm>
            <a:off x="4274654" y="6638847"/>
            <a:ext cx="279400" cy="177800"/>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25400">
              <a:lnSpc>
                <a:spcPts val="1305"/>
              </a:lnSpc>
            </a:pPr>
            <a:fld id="{81D60167-4931-47E6-BA6A-407CBD079E47}" type="slidenum">
              <a:rPr dirty="0"/>
              <a:pPr marL="25400">
                <a:lnSpc>
                  <a:spcPts val="1305"/>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092" y="6503140"/>
            <a:ext cx="1263015" cy="149225"/>
          </a:xfrm>
          <a:prstGeom prst="rect">
            <a:avLst/>
          </a:prstGeom>
        </p:spPr>
        <p:txBody>
          <a:bodyPr vert="horz" wrap="square" lIns="0" tIns="0" rIns="0" bIns="0" rtlCol="0">
            <a:spAutoFit/>
          </a:bodyPr>
          <a:lstStyle/>
          <a:p>
            <a:pPr marL="12700">
              <a:lnSpc>
                <a:spcPct val="100000"/>
              </a:lnSpc>
            </a:pPr>
            <a:r>
              <a:rPr sz="900" dirty="0">
                <a:latin typeface="Arial"/>
                <a:cs typeface="Arial"/>
              </a:rPr>
              <a:t>© </a:t>
            </a:r>
            <a:r>
              <a:rPr sz="900" spc="-5" dirty="0">
                <a:latin typeface="Arial"/>
                <a:cs typeface="Arial"/>
              </a:rPr>
              <a:t>2013 IBM</a:t>
            </a:r>
            <a:r>
              <a:rPr sz="900" spc="-40" dirty="0">
                <a:latin typeface="Arial"/>
                <a:cs typeface="Arial"/>
              </a:rPr>
              <a:t> </a:t>
            </a:r>
            <a:r>
              <a:rPr sz="900" spc="-5" dirty="0">
                <a:latin typeface="Arial"/>
                <a:cs typeface="Arial"/>
              </a:rPr>
              <a:t>Corporation</a:t>
            </a:r>
            <a:endParaRPr sz="900">
              <a:latin typeface="Arial"/>
              <a:cs typeface="Arial"/>
            </a:endParaRPr>
          </a:p>
        </p:txBody>
      </p:sp>
      <p:sp>
        <p:nvSpPr>
          <p:cNvPr id="3" name="object 3"/>
          <p:cNvSpPr/>
          <p:nvPr/>
        </p:nvSpPr>
        <p:spPr>
          <a:xfrm>
            <a:off x="255587" y="609600"/>
            <a:ext cx="8631555" cy="1905"/>
          </a:xfrm>
          <a:custGeom>
            <a:avLst/>
            <a:gdLst/>
            <a:ahLst/>
            <a:cxnLst/>
            <a:rect l="l" t="t" r="r" b="b"/>
            <a:pathLst>
              <a:path w="8631555" h="1904">
                <a:moveTo>
                  <a:pt x="8631237" y="0"/>
                </a:moveTo>
                <a:lnTo>
                  <a:pt x="0" y="1587"/>
                </a:lnTo>
              </a:path>
            </a:pathLst>
          </a:custGeom>
          <a:ln w="6477">
            <a:solidFill>
              <a:srgbClr val="000000"/>
            </a:solidFill>
          </a:ln>
        </p:spPr>
        <p:txBody>
          <a:bodyPr wrap="square" lIns="0" tIns="0" rIns="0" bIns="0" rtlCol="0"/>
          <a:lstStyle/>
          <a:p>
            <a:endParaRPr/>
          </a:p>
        </p:txBody>
      </p:sp>
      <p:sp>
        <p:nvSpPr>
          <p:cNvPr id="4" name="object 4"/>
          <p:cNvSpPr/>
          <p:nvPr/>
        </p:nvSpPr>
        <p:spPr>
          <a:xfrm>
            <a:off x="166687" y="76200"/>
            <a:ext cx="1143000" cy="4572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989262"/>
            <a:ext cx="9144000" cy="272573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615112" y="228600"/>
            <a:ext cx="2300287" cy="1004887"/>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643947" y="813244"/>
            <a:ext cx="1485900" cy="670560"/>
          </a:xfrm>
          <a:prstGeom prst="rect">
            <a:avLst/>
          </a:prstGeom>
        </p:spPr>
        <p:txBody>
          <a:bodyPr vert="horz" wrap="square" lIns="0" tIns="0" rIns="0" bIns="0" rtlCol="0">
            <a:spAutoFit/>
          </a:bodyPr>
          <a:lstStyle/>
          <a:p>
            <a:pPr marL="12700">
              <a:lnSpc>
                <a:spcPct val="100000"/>
              </a:lnSpc>
            </a:pPr>
            <a:r>
              <a:rPr sz="4400" b="0" dirty="0">
                <a:solidFill>
                  <a:srgbClr val="0080B1"/>
                </a:solidFill>
                <a:latin typeface="Arial"/>
                <a:cs typeface="Arial"/>
              </a:rPr>
              <a:t>Unit</a:t>
            </a:r>
            <a:r>
              <a:rPr sz="4400" b="0" spc="-105" dirty="0">
                <a:solidFill>
                  <a:srgbClr val="0080B1"/>
                </a:solidFill>
                <a:latin typeface="Arial"/>
                <a:cs typeface="Arial"/>
              </a:rPr>
              <a:t> </a:t>
            </a:r>
            <a:r>
              <a:rPr sz="4400" b="0" dirty="0">
                <a:solidFill>
                  <a:srgbClr val="0080B1"/>
                </a:solidFill>
                <a:latin typeface="Arial"/>
                <a:cs typeface="Arial"/>
              </a:rPr>
              <a:t>4</a:t>
            </a:r>
            <a:endParaRPr sz="4400">
              <a:latin typeface="Arial"/>
              <a:cs typeface="Arial"/>
            </a:endParaRPr>
          </a:p>
        </p:txBody>
      </p:sp>
      <p:sp>
        <p:nvSpPr>
          <p:cNvPr id="9" name="object 9"/>
          <p:cNvSpPr txBox="1"/>
          <p:nvPr/>
        </p:nvSpPr>
        <p:spPr>
          <a:xfrm>
            <a:off x="4517390" y="6610556"/>
            <a:ext cx="281940" cy="177800"/>
          </a:xfrm>
          <a:prstGeom prst="rect">
            <a:avLst/>
          </a:prstGeom>
        </p:spPr>
        <p:txBody>
          <a:bodyPr vert="horz" wrap="square" lIns="0" tIns="0" rIns="0" bIns="0" rtlCol="0">
            <a:spAutoFit/>
          </a:bodyPr>
          <a:lstStyle/>
          <a:p>
            <a:pPr marL="12700">
              <a:lnSpc>
                <a:spcPts val="1310"/>
              </a:lnSpc>
            </a:pPr>
            <a:r>
              <a:rPr sz="1200" spc="-5" dirty="0">
                <a:latin typeface="Arial"/>
                <a:cs typeface="Arial"/>
              </a:rPr>
              <a:t>107</a:t>
            </a:r>
            <a:endParaRPr sz="12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8" name="object 8"/>
          <p:cNvSpPr txBox="1"/>
          <p:nvPr/>
        </p:nvSpPr>
        <p:spPr>
          <a:xfrm>
            <a:off x="1805432" y="1673237"/>
            <a:ext cx="5532120" cy="609600"/>
          </a:xfrm>
          <a:prstGeom prst="rect">
            <a:avLst/>
          </a:prstGeom>
        </p:spPr>
        <p:txBody>
          <a:bodyPr vert="horz" wrap="square" lIns="0" tIns="0" rIns="0" bIns="0" rtlCol="0">
            <a:spAutoFit/>
          </a:bodyPr>
          <a:lstStyle/>
          <a:p>
            <a:pPr marL="12700">
              <a:lnSpc>
                <a:spcPct val="100000"/>
              </a:lnSpc>
            </a:pPr>
            <a:r>
              <a:rPr sz="4000" spc="-5" dirty="0">
                <a:latin typeface="Arial"/>
                <a:cs typeface="Arial"/>
              </a:rPr>
              <a:t>Creating User</a:t>
            </a:r>
            <a:r>
              <a:rPr sz="4000" spc="-25" dirty="0">
                <a:latin typeface="Arial"/>
                <a:cs typeface="Arial"/>
              </a:rPr>
              <a:t> </a:t>
            </a:r>
            <a:r>
              <a:rPr sz="4000" spc="-5" dirty="0">
                <a:latin typeface="Arial"/>
                <a:cs typeface="Arial"/>
              </a:rPr>
              <a:t>Interfaces</a:t>
            </a:r>
            <a:endParaRPr sz="40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Stock</a:t>
            </a:r>
            <a:r>
              <a:rPr spc="-80" dirty="0"/>
              <a:t> </a:t>
            </a:r>
            <a:r>
              <a:rPr spc="-5" dirty="0"/>
              <a:t>controls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10</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458299" y="698500"/>
            <a:ext cx="8043545" cy="6052939"/>
          </a:xfrm>
          <a:prstGeom prst="rect">
            <a:avLst/>
          </a:prstGeom>
        </p:spPr>
        <p:txBody>
          <a:bodyPr vert="horz" wrap="square" lIns="0" tIns="0" rIns="0" bIns="0" rtlCol="0">
            <a:spAutoFit/>
          </a:bodyPr>
          <a:lstStyle/>
          <a:p>
            <a:pPr marL="355600" marR="376555" indent="-342900">
              <a:lnSpc>
                <a:spcPts val="2590"/>
              </a:lnSpc>
              <a:buChar char="•"/>
              <a:tabLst>
                <a:tab pos="354965" algn="l"/>
                <a:tab pos="355600" algn="l"/>
              </a:tabLst>
            </a:pPr>
            <a:r>
              <a:rPr sz="2400" spc="-5" dirty="0">
                <a:latin typeface="Arial"/>
                <a:cs typeface="Arial"/>
              </a:rPr>
              <a:t>Stock controls are </a:t>
            </a:r>
            <a:r>
              <a:rPr sz="2400" b="1" spc="-5" dirty="0">
                <a:latin typeface="Arial"/>
                <a:cs typeface="Arial"/>
              </a:rPr>
              <a:t>Coach Views </a:t>
            </a:r>
            <a:r>
              <a:rPr sz="2400" spc="-5" dirty="0">
                <a:latin typeface="Arial"/>
                <a:cs typeface="Arial"/>
              </a:rPr>
              <a:t>in the IBM® Business  Process Manager. They can be found in the Coaches  (SYSC)</a:t>
            </a:r>
            <a:r>
              <a:rPr sz="2400" spc="-75" dirty="0">
                <a:latin typeface="Arial"/>
                <a:cs typeface="Arial"/>
              </a:rPr>
              <a:t> </a:t>
            </a:r>
            <a:r>
              <a:rPr sz="2400" spc="-5" dirty="0">
                <a:latin typeface="Arial"/>
                <a:cs typeface="Arial"/>
              </a:rPr>
              <a:t>toolkit</a:t>
            </a:r>
            <a:endParaRPr sz="2400" dirty="0">
              <a:latin typeface="Arial"/>
              <a:cs typeface="Arial"/>
            </a:endParaRPr>
          </a:p>
          <a:p>
            <a:pPr marL="355600" marR="5080" indent="-342900">
              <a:lnSpc>
                <a:spcPts val="2590"/>
              </a:lnSpc>
              <a:spcBef>
                <a:spcPts val="1390"/>
              </a:spcBef>
              <a:buChar char="•"/>
              <a:tabLst>
                <a:tab pos="354965" algn="l"/>
                <a:tab pos="355600" algn="l"/>
              </a:tabLst>
            </a:pPr>
            <a:r>
              <a:rPr sz="2400" spc="-5" dirty="0">
                <a:latin typeface="Arial"/>
                <a:cs typeface="Arial"/>
              </a:rPr>
              <a:t>For each stock control, the </a:t>
            </a:r>
            <a:r>
              <a:rPr sz="2400" b="1" spc="-5" dirty="0">
                <a:latin typeface="Arial"/>
                <a:cs typeface="Arial"/>
              </a:rPr>
              <a:t>business object </a:t>
            </a:r>
            <a:r>
              <a:rPr sz="2400" spc="-5" dirty="0">
                <a:latin typeface="Arial"/>
                <a:cs typeface="Arial"/>
              </a:rPr>
              <a:t>that the </a:t>
            </a:r>
            <a:r>
              <a:rPr sz="2400" dirty="0">
                <a:latin typeface="Arial"/>
                <a:cs typeface="Arial"/>
              </a:rPr>
              <a:t>stock  </a:t>
            </a:r>
            <a:r>
              <a:rPr sz="2400" spc="-5" dirty="0">
                <a:latin typeface="Arial"/>
                <a:cs typeface="Arial"/>
              </a:rPr>
              <a:t>control uses for its data is listed out in the </a:t>
            </a:r>
            <a:r>
              <a:rPr sz="2400" b="1" spc="-5" dirty="0">
                <a:latin typeface="Arial"/>
                <a:cs typeface="Arial"/>
              </a:rPr>
              <a:t>business  object binding</a:t>
            </a:r>
            <a:r>
              <a:rPr sz="2400" b="1" spc="-25" dirty="0">
                <a:latin typeface="Arial"/>
                <a:cs typeface="Arial"/>
              </a:rPr>
              <a:t> </a:t>
            </a:r>
            <a:r>
              <a:rPr sz="2400" b="1" spc="-5" dirty="0">
                <a:latin typeface="Arial"/>
                <a:cs typeface="Arial"/>
              </a:rPr>
              <a:t>table</a:t>
            </a:r>
            <a:endParaRPr sz="2400" b="1" dirty="0">
              <a:latin typeface="Arial"/>
              <a:cs typeface="Arial"/>
            </a:endParaRPr>
          </a:p>
          <a:p>
            <a:pPr marL="355600" marR="763270" indent="-342900">
              <a:lnSpc>
                <a:spcPts val="2590"/>
              </a:lnSpc>
              <a:spcBef>
                <a:spcPts val="1405"/>
              </a:spcBef>
              <a:buChar char="•"/>
              <a:tabLst>
                <a:tab pos="354965" algn="l"/>
                <a:tab pos="355600" algn="l"/>
              </a:tabLst>
            </a:pPr>
            <a:r>
              <a:rPr sz="2400" spc="-5" dirty="0">
                <a:latin typeface="Arial"/>
                <a:cs typeface="Arial"/>
              </a:rPr>
              <a:t>The </a:t>
            </a:r>
            <a:r>
              <a:rPr sz="2400" b="1" spc="-5" dirty="0">
                <a:latin typeface="Arial"/>
                <a:cs typeface="Arial"/>
              </a:rPr>
              <a:t>definition configuration </a:t>
            </a:r>
            <a:r>
              <a:rPr sz="2400" spc="-5" dirty="0">
                <a:latin typeface="Arial"/>
                <a:cs typeface="Arial"/>
              </a:rPr>
              <a:t>column holds the  </a:t>
            </a:r>
            <a:r>
              <a:rPr sz="2400" b="1" spc="-5" dirty="0">
                <a:latin typeface="Arial"/>
                <a:cs typeface="Arial"/>
              </a:rPr>
              <a:t>corresponding configuration options </a:t>
            </a:r>
            <a:r>
              <a:rPr sz="2400" spc="-5" dirty="0">
                <a:latin typeface="Arial"/>
                <a:cs typeface="Arial"/>
              </a:rPr>
              <a:t>as they are  described in the </a:t>
            </a:r>
            <a:r>
              <a:rPr sz="2400" b="1" spc="-5" dirty="0">
                <a:latin typeface="Arial"/>
                <a:cs typeface="Arial"/>
              </a:rPr>
              <a:t>Variables page </a:t>
            </a:r>
            <a:r>
              <a:rPr sz="2400" spc="-5" dirty="0">
                <a:latin typeface="Arial"/>
                <a:cs typeface="Arial"/>
              </a:rPr>
              <a:t>of the stock</a:t>
            </a:r>
            <a:r>
              <a:rPr sz="2400" spc="70" dirty="0">
                <a:latin typeface="Arial"/>
                <a:cs typeface="Arial"/>
              </a:rPr>
              <a:t> </a:t>
            </a:r>
            <a:r>
              <a:rPr sz="2400" spc="-5" dirty="0">
                <a:latin typeface="Arial"/>
                <a:cs typeface="Arial"/>
              </a:rPr>
              <a:t>control</a:t>
            </a:r>
            <a:endParaRPr sz="2400" dirty="0">
              <a:latin typeface="Arial"/>
              <a:cs typeface="Arial"/>
            </a:endParaRPr>
          </a:p>
          <a:p>
            <a:pPr marL="355600" marR="190500" indent="-342900" algn="just">
              <a:lnSpc>
                <a:spcPts val="2590"/>
              </a:lnSpc>
              <a:spcBef>
                <a:spcPts val="1405"/>
              </a:spcBef>
              <a:buChar char="•"/>
              <a:tabLst>
                <a:tab pos="439420" algn="l"/>
              </a:tabLst>
            </a:pPr>
            <a:r>
              <a:rPr sz="2400" dirty="0">
                <a:latin typeface="Arial"/>
                <a:cs typeface="Arial"/>
              </a:rPr>
              <a:t>It </a:t>
            </a:r>
            <a:r>
              <a:rPr sz="2400" spc="-5" dirty="0">
                <a:latin typeface="Arial"/>
                <a:cs typeface="Arial"/>
              </a:rPr>
              <a:t>is not possible </a:t>
            </a:r>
            <a:r>
              <a:rPr sz="2400" dirty="0">
                <a:latin typeface="Arial"/>
                <a:cs typeface="Arial"/>
              </a:rPr>
              <a:t>to </a:t>
            </a:r>
            <a:r>
              <a:rPr sz="2400" b="1" spc="-5" dirty="0">
                <a:latin typeface="Arial"/>
                <a:cs typeface="Arial"/>
              </a:rPr>
              <a:t>edit the definition </a:t>
            </a:r>
            <a:r>
              <a:rPr sz="2400" spc="-5" dirty="0">
                <a:latin typeface="Arial"/>
                <a:cs typeface="Arial"/>
              </a:rPr>
              <a:t>of a stock control,  but </a:t>
            </a:r>
            <a:r>
              <a:rPr sz="2400" b="1" spc="-5" dirty="0">
                <a:latin typeface="Arial"/>
                <a:cs typeface="Arial"/>
              </a:rPr>
              <a:t>instances of a stock control </a:t>
            </a:r>
            <a:r>
              <a:rPr sz="2400" spc="-5" dirty="0">
                <a:latin typeface="Arial"/>
                <a:cs typeface="Arial"/>
              </a:rPr>
              <a:t>can be edited by setting  their configuration</a:t>
            </a:r>
            <a:r>
              <a:rPr sz="2400" spc="-25" dirty="0">
                <a:latin typeface="Arial"/>
                <a:cs typeface="Arial"/>
              </a:rPr>
              <a:t> </a:t>
            </a:r>
            <a:r>
              <a:rPr sz="2400" spc="-5" dirty="0">
                <a:latin typeface="Arial"/>
                <a:cs typeface="Arial"/>
              </a:rPr>
              <a:t>options</a:t>
            </a:r>
            <a:endParaRPr sz="2400" dirty="0">
              <a:latin typeface="Arial"/>
              <a:cs typeface="Arial"/>
            </a:endParaRPr>
          </a:p>
          <a:p>
            <a:pPr marL="355600" marR="424180" indent="-342900">
              <a:lnSpc>
                <a:spcPts val="2590"/>
              </a:lnSpc>
              <a:spcBef>
                <a:spcPts val="1395"/>
              </a:spcBef>
              <a:buChar char="•"/>
              <a:tabLst>
                <a:tab pos="354965" algn="l"/>
                <a:tab pos="355600" algn="l"/>
              </a:tabLst>
            </a:pPr>
            <a:r>
              <a:rPr sz="2400" spc="-5" dirty="0">
                <a:latin typeface="Arial"/>
                <a:cs typeface="Arial"/>
              </a:rPr>
              <a:t>Stock controls have the </a:t>
            </a:r>
            <a:r>
              <a:rPr sz="2400" b="1" spc="-5" dirty="0">
                <a:latin typeface="Arial"/>
                <a:cs typeface="Arial"/>
              </a:rPr>
              <a:t>mobile ready tag</a:t>
            </a:r>
            <a:r>
              <a:rPr sz="2400" spc="-5" dirty="0">
                <a:latin typeface="Arial"/>
                <a:cs typeface="Arial"/>
              </a:rPr>
              <a:t>, which  indicates that they will work when viewed in the Safari  browser on the Apple</a:t>
            </a:r>
            <a:r>
              <a:rPr sz="2400" spc="-15" dirty="0">
                <a:latin typeface="Arial"/>
                <a:cs typeface="Arial"/>
              </a:rPr>
              <a:t> </a:t>
            </a:r>
            <a:r>
              <a:rPr sz="2400" spc="-5" dirty="0">
                <a:latin typeface="Arial"/>
                <a:cs typeface="Arial"/>
              </a:rPr>
              <a:t>iPad.</a:t>
            </a:r>
            <a:endParaRPr sz="2400" dirty="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Content box for</a:t>
            </a:r>
            <a:r>
              <a:rPr spc="-60" dirty="0"/>
              <a:t> </a:t>
            </a:r>
            <a:r>
              <a:rPr spc="-5" dirty="0"/>
              <a:t>coaches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11</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969645"/>
            <a:ext cx="8402320" cy="420116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dirty="0">
                <a:latin typeface="Arial"/>
                <a:cs typeface="Arial"/>
              </a:rPr>
              <a:t>A </a:t>
            </a:r>
            <a:r>
              <a:rPr sz="2400" spc="-5" dirty="0">
                <a:latin typeface="Arial"/>
                <a:cs typeface="Arial"/>
              </a:rPr>
              <a:t>content box is a </a:t>
            </a:r>
            <a:r>
              <a:rPr sz="2400" b="1" spc="-5" dirty="0">
                <a:latin typeface="Arial"/>
                <a:cs typeface="Arial"/>
              </a:rPr>
              <a:t>placeholder for content</a:t>
            </a:r>
            <a:r>
              <a:rPr sz="2400" spc="-5" dirty="0">
                <a:latin typeface="Arial"/>
                <a:cs typeface="Arial"/>
              </a:rPr>
              <a:t> that a</a:t>
            </a:r>
            <a:r>
              <a:rPr sz="2400" spc="50" dirty="0">
                <a:latin typeface="Arial"/>
                <a:cs typeface="Arial"/>
              </a:rPr>
              <a:t> </a:t>
            </a:r>
            <a:r>
              <a:rPr sz="2400" i="1" spc="-5" dirty="0">
                <a:latin typeface="Arial"/>
                <a:cs typeface="Arial"/>
              </a:rPr>
              <a:t>parent</a:t>
            </a:r>
            <a:endParaRPr sz="2400" dirty="0">
              <a:latin typeface="Arial"/>
              <a:cs typeface="Arial"/>
            </a:endParaRPr>
          </a:p>
          <a:p>
            <a:pPr marL="355600">
              <a:lnSpc>
                <a:spcPct val="100000"/>
              </a:lnSpc>
            </a:pPr>
            <a:r>
              <a:rPr sz="2400" spc="-5" dirty="0">
                <a:latin typeface="Arial"/>
                <a:cs typeface="Arial"/>
              </a:rPr>
              <a:t>Coach View or Coach</a:t>
            </a:r>
            <a:r>
              <a:rPr sz="2400" dirty="0">
                <a:latin typeface="Arial"/>
                <a:cs typeface="Arial"/>
              </a:rPr>
              <a:t> </a:t>
            </a:r>
            <a:r>
              <a:rPr sz="2400" spc="-5" dirty="0">
                <a:latin typeface="Arial"/>
                <a:cs typeface="Arial"/>
              </a:rPr>
              <a:t>describes</a:t>
            </a:r>
            <a:endParaRPr sz="2400" dirty="0">
              <a:latin typeface="Arial"/>
              <a:cs typeface="Arial"/>
            </a:endParaRPr>
          </a:p>
          <a:p>
            <a:pPr marL="355600" marR="5080" indent="-342900">
              <a:lnSpc>
                <a:spcPct val="100000"/>
              </a:lnSpc>
              <a:spcBef>
                <a:spcPts val="1390"/>
              </a:spcBef>
              <a:buChar char="•"/>
              <a:tabLst>
                <a:tab pos="354965" algn="l"/>
                <a:tab pos="355600" algn="l"/>
              </a:tabLst>
            </a:pPr>
            <a:r>
              <a:rPr sz="2400" dirty="0">
                <a:latin typeface="Arial"/>
                <a:cs typeface="Arial"/>
              </a:rPr>
              <a:t>A </a:t>
            </a:r>
            <a:r>
              <a:rPr sz="2400" spc="-5" dirty="0">
                <a:latin typeface="Arial"/>
                <a:cs typeface="Arial"/>
              </a:rPr>
              <a:t>parent Coach or Coach View is one that </a:t>
            </a:r>
            <a:r>
              <a:rPr sz="2400" b="1" spc="-5" dirty="0">
                <a:latin typeface="Arial"/>
                <a:cs typeface="Arial"/>
              </a:rPr>
              <a:t>holds the </a:t>
            </a:r>
            <a:r>
              <a:rPr lang="en-US" sz="2400" b="1" spc="-5" dirty="0" smtClean="0">
                <a:latin typeface="Arial"/>
                <a:cs typeface="Arial"/>
              </a:rPr>
              <a:t>other </a:t>
            </a:r>
            <a:r>
              <a:rPr lang="en-US" sz="2400" spc="-5" dirty="0" smtClean="0">
                <a:latin typeface="Arial"/>
                <a:cs typeface="Arial"/>
              </a:rPr>
              <a:t>smaller</a:t>
            </a:r>
            <a:r>
              <a:rPr sz="2400" spc="-5" dirty="0" smtClean="0">
                <a:latin typeface="Arial"/>
                <a:cs typeface="Arial"/>
              </a:rPr>
              <a:t>  </a:t>
            </a:r>
            <a:r>
              <a:rPr sz="2400" spc="-5" dirty="0">
                <a:latin typeface="Arial"/>
                <a:cs typeface="Arial"/>
              </a:rPr>
              <a:t>Coach</a:t>
            </a:r>
            <a:r>
              <a:rPr sz="2400" spc="-80" dirty="0">
                <a:latin typeface="Arial"/>
                <a:cs typeface="Arial"/>
              </a:rPr>
              <a:t> </a:t>
            </a:r>
            <a:r>
              <a:rPr sz="2400" spc="-5" dirty="0" smtClean="0">
                <a:latin typeface="Arial"/>
                <a:cs typeface="Arial"/>
              </a:rPr>
              <a:t>View</a:t>
            </a:r>
            <a:r>
              <a:rPr lang="en-US" sz="2400" spc="-5" dirty="0" smtClean="0">
                <a:latin typeface="Arial"/>
                <a:cs typeface="Arial"/>
              </a:rPr>
              <a:t>s.</a:t>
            </a:r>
            <a:endParaRPr sz="2400" dirty="0">
              <a:latin typeface="Arial"/>
              <a:cs typeface="Arial"/>
            </a:endParaRPr>
          </a:p>
          <a:p>
            <a:pPr marL="355600" marR="258445" indent="-342900">
              <a:lnSpc>
                <a:spcPct val="100000"/>
              </a:lnSpc>
              <a:spcBef>
                <a:spcPts val="1400"/>
              </a:spcBef>
              <a:buChar char="•"/>
              <a:tabLst>
                <a:tab pos="354965" algn="l"/>
                <a:tab pos="355600" algn="l"/>
              </a:tabLst>
            </a:pPr>
            <a:r>
              <a:rPr sz="2400" spc="-5" dirty="0">
                <a:latin typeface="Arial"/>
                <a:cs typeface="Arial"/>
              </a:rPr>
              <a:t>By creating a content </a:t>
            </a:r>
            <a:r>
              <a:rPr sz="2400" spc="-10" dirty="0">
                <a:latin typeface="Arial"/>
                <a:cs typeface="Arial"/>
              </a:rPr>
              <a:t>box, </a:t>
            </a:r>
            <a:r>
              <a:rPr sz="2400" b="1" spc="-5" dirty="0">
                <a:latin typeface="Arial"/>
                <a:cs typeface="Arial"/>
              </a:rPr>
              <a:t>the parent has an area for  specific content</a:t>
            </a:r>
            <a:r>
              <a:rPr sz="2400" spc="-5" dirty="0">
                <a:latin typeface="Arial"/>
                <a:cs typeface="Arial"/>
              </a:rPr>
              <a:t> while the Coach View can remain generic  so that it can be reused for other Coach Views </a:t>
            </a:r>
            <a:r>
              <a:rPr sz="2400" spc="-10" dirty="0">
                <a:latin typeface="Arial"/>
                <a:cs typeface="Arial"/>
              </a:rPr>
              <a:t>and  </a:t>
            </a:r>
            <a:r>
              <a:rPr sz="2400" spc="-5" dirty="0">
                <a:latin typeface="Arial"/>
                <a:cs typeface="Arial"/>
              </a:rPr>
              <a:t>Coaches.</a:t>
            </a:r>
            <a:endParaRPr sz="2400" dirty="0">
              <a:latin typeface="Arial"/>
              <a:cs typeface="Arial"/>
            </a:endParaRPr>
          </a:p>
          <a:p>
            <a:pPr marL="355600" marR="76835" indent="-342900">
              <a:lnSpc>
                <a:spcPct val="100000"/>
              </a:lnSpc>
              <a:spcBef>
                <a:spcPts val="1400"/>
              </a:spcBef>
              <a:buChar char="•"/>
              <a:tabLst>
                <a:tab pos="354965" algn="l"/>
                <a:tab pos="355600" algn="l"/>
                <a:tab pos="1048385" algn="l"/>
              </a:tabLst>
            </a:pPr>
            <a:r>
              <a:rPr sz="2400" spc="-5" dirty="0" smtClean="0">
                <a:latin typeface="Arial"/>
                <a:cs typeface="Arial"/>
              </a:rPr>
              <a:t>The</a:t>
            </a:r>
            <a:r>
              <a:rPr lang="en-US" sz="2400" spc="-5" dirty="0" smtClean="0">
                <a:latin typeface="Arial"/>
                <a:cs typeface="Arial"/>
              </a:rPr>
              <a:t> </a:t>
            </a:r>
            <a:r>
              <a:rPr sz="2400" spc="-5" dirty="0" smtClean="0">
                <a:latin typeface="Arial"/>
                <a:cs typeface="Arial"/>
              </a:rPr>
              <a:t>content </a:t>
            </a:r>
            <a:r>
              <a:rPr sz="2400" spc="-5" dirty="0">
                <a:latin typeface="Arial"/>
                <a:cs typeface="Arial"/>
              </a:rPr>
              <a:t>that you </a:t>
            </a:r>
            <a:r>
              <a:rPr lang="en-US" sz="2400" spc="-5" dirty="0" smtClean="0">
                <a:latin typeface="Arial"/>
                <a:cs typeface="Arial"/>
              </a:rPr>
              <a:t>place</a:t>
            </a:r>
            <a:r>
              <a:rPr sz="2400" spc="-5" dirty="0" smtClean="0">
                <a:latin typeface="Arial"/>
                <a:cs typeface="Arial"/>
              </a:rPr>
              <a:t> </a:t>
            </a:r>
            <a:r>
              <a:rPr sz="2400" spc="-5" dirty="0">
                <a:latin typeface="Arial"/>
                <a:cs typeface="Arial"/>
              </a:rPr>
              <a:t>is </a:t>
            </a:r>
            <a:r>
              <a:rPr sz="2400" b="1" spc="-5" dirty="0">
                <a:latin typeface="Arial"/>
                <a:cs typeface="Arial"/>
              </a:rPr>
              <a:t>specific</a:t>
            </a:r>
            <a:r>
              <a:rPr sz="2400" spc="-5" dirty="0">
                <a:latin typeface="Arial"/>
                <a:cs typeface="Arial"/>
              </a:rPr>
              <a:t> </a:t>
            </a:r>
            <a:r>
              <a:rPr sz="2400" dirty="0">
                <a:latin typeface="Arial"/>
                <a:cs typeface="Arial"/>
              </a:rPr>
              <a:t>to </a:t>
            </a:r>
            <a:r>
              <a:rPr sz="2400" spc="-5" dirty="0">
                <a:latin typeface="Arial"/>
                <a:cs typeface="Arial"/>
              </a:rPr>
              <a:t>that instance</a:t>
            </a:r>
            <a:r>
              <a:rPr sz="2400" spc="45" dirty="0">
                <a:latin typeface="Arial"/>
                <a:cs typeface="Arial"/>
              </a:rPr>
              <a:t> </a:t>
            </a:r>
            <a:r>
              <a:rPr sz="2400" spc="-5" dirty="0">
                <a:latin typeface="Arial"/>
                <a:cs typeface="Arial"/>
              </a:rPr>
              <a:t>of the </a:t>
            </a:r>
            <a:r>
              <a:rPr sz="2400" spc="-10" dirty="0">
                <a:latin typeface="Arial"/>
                <a:cs typeface="Arial"/>
              </a:rPr>
              <a:t> </a:t>
            </a:r>
            <a:r>
              <a:rPr sz="2400" spc="-5" dirty="0">
                <a:latin typeface="Arial"/>
                <a:cs typeface="Arial"/>
              </a:rPr>
              <a:t>Coach</a:t>
            </a:r>
            <a:r>
              <a:rPr sz="2400" spc="-80" dirty="0">
                <a:latin typeface="Arial"/>
                <a:cs typeface="Arial"/>
              </a:rPr>
              <a:t> </a:t>
            </a:r>
            <a:r>
              <a:rPr sz="2400" spc="-5" dirty="0">
                <a:latin typeface="Arial"/>
                <a:cs typeface="Arial"/>
              </a:rPr>
              <a:t>View</a:t>
            </a:r>
            <a:endParaRPr sz="2400" dirty="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Content box for</a:t>
            </a:r>
            <a:r>
              <a:rPr spc="-55" dirty="0"/>
              <a:t> </a:t>
            </a:r>
            <a:r>
              <a:rPr spc="-5" dirty="0"/>
              <a:t>coaches</a:t>
            </a:r>
          </a:p>
        </p:txBody>
      </p:sp>
      <p:sp>
        <p:nvSpPr>
          <p:cNvPr id="3" name="object 3"/>
          <p:cNvSpPr/>
          <p:nvPr/>
        </p:nvSpPr>
        <p:spPr>
          <a:xfrm>
            <a:off x="685800" y="914400"/>
            <a:ext cx="7772400" cy="503896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12</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Defining Coach View behavior</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13</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29699" y="898016"/>
            <a:ext cx="8417560" cy="511048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Arial"/>
                <a:cs typeface="Arial"/>
              </a:rPr>
              <a:t>Define the behavior for the Coach View in the</a:t>
            </a:r>
            <a:r>
              <a:rPr sz="2400" spc="60" dirty="0">
                <a:latin typeface="Arial"/>
                <a:cs typeface="Arial"/>
              </a:rPr>
              <a:t> </a:t>
            </a:r>
            <a:r>
              <a:rPr sz="2400" b="1" spc="-5" dirty="0">
                <a:latin typeface="Arial"/>
                <a:cs typeface="Arial"/>
              </a:rPr>
              <a:t>Behavior</a:t>
            </a:r>
            <a:endParaRPr sz="2400" dirty="0">
              <a:latin typeface="Arial"/>
              <a:cs typeface="Arial"/>
            </a:endParaRPr>
          </a:p>
          <a:p>
            <a:pPr marL="354965">
              <a:lnSpc>
                <a:spcPct val="100000"/>
              </a:lnSpc>
              <a:spcBef>
                <a:spcPts val="285"/>
              </a:spcBef>
            </a:pPr>
            <a:r>
              <a:rPr sz="2400" spc="-10" dirty="0">
                <a:latin typeface="Arial"/>
                <a:cs typeface="Arial"/>
              </a:rPr>
              <a:t>page</a:t>
            </a:r>
            <a:endParaRPr sz="2400" dirty="0">
              <a:latin typeface="Arial"/>
              <a:cs typeface="Arial"/>
            </a:endParaRPr>
          </a:p>
          <a:p>
            <a:pPr marL="355600" marR="311785" indent="-342900">
              <a:lnSpc>
                <a:spcPct val="110000"/>
              </a:lnSpc>
              <a:spcBef>
                <a:spcPts val="1400"/>
              </a:spcBef>
              <a:buChar char="•"/>
              <a:tabLst>
                <a:tab pos="354965" algn="l"/>
                <a:tab pos="355600" algn="l"/>
              </a:tabLst>
            </a:pPr>
            <a:r>
              <a:rPr sz="2400" spc="-5" dirty="0">
                <a:latin typeface="Arial"/>
                <a:cs typeface="Arial"/>
              </a:rPr>
              <a:t>Add existing script files </a:t>
            </a:r>
            <a:r>
              <a:rPr sz="2400" dirty="0">
                <a:latin typeface="Arial"/>
                <a:cs typeface="Arial"/>
              </a:rPr>
              <a:t>from </a:t>
            </a:r>
            <a:r>
              <a:rPr sz="2400" spc="-5" dirty="0">
                <a:latin typeface="Arial"/>
                <a:cs typeface="Arial"/>
              </a:rPr>
              <a:t>the library using </a:t>
            </a:r>
            <a:r>
              <a:rPr sz="2400" b="1" spc="-5" dirty="0">
                <a:latin typeface="Arial"/>
                <a:cs typeface="Arial"/>
              </a:rPr>
              <a:t>Included  Scripts </a:t>
            </a:r>
            <a:r>
              <a:rPr sz="2400" spc="-5" dirty="0">
                <a:latin typeface="Arial"/>
                <a:cs typeface="Arial"/>
              </a:rPr>
              <a:t>and CSS code and JavaScript </a:t>
            </a:r>
            <a:r>
              <a:rPr sz="2400" dirty="0">
                <a:latin typeface="Arial"/>
                <a:cs typeface="Arial"/>
              </a:rPr>
              <a:t>to </a:t>
            </a:r>
            <a:r>
              <a:rPr sz="2400" spc="-5" dirty="0">
                <a:latin typeface="Arial"/>
                <a:cs typeface="Arial"/>
              </a:rPr>
              <a:t>the Coach </a:t>
            </a:r>
            <a:r>
              <a:rPr sz="2400" spc="-10" dirty="0">
                <a:latin typeface="Arial"/>
                <a:cs typeface="Arial"/>
              </a:rPr>
              <a:t>View  </a:t>
            </a:r>
            <a:r>
              <a:rPr sz="2400" spc="-5" dirty="0">
                <a:latin typeface="Arial"/>
                <a:cs typeface="Arial"/>
              </a:rPr>
              <a:t>definition using </a:t>
            </a:r>
            <a:r>
              <a:rPr sz="2400" b="1" spc="-5" dirty="0">
                <a:latin typeface="Arial"/>
                <a:cs typeface="Arial"/>
              </a:rPr>
              <a:t>Inline CSS </a:t>
            </a:r>
            <a:r>
              <a:rPr sz="2400" spc="-5" dirty="0">
                <a:latin typeface="Arial"/>
                <a:cs typeface="Arial"/>
              </a:rPr>
              <a:t>and </a:t>
            </a:r>
            <a:r>
              <a:rPr sz="2400" b="1" spc="-5" dirty="0">
                <a:latin typeface="Arial"/>
                <a:cs typeface="Arial"/>
              </a:rPr>
              <a:t>Inline</a:t>
            </a:r>
            <a:r>
              <a:rPr sz="2400" b="1" spc="5" dirty="0">
                <a:latin typeface="Arial"/>
                <a:cs typeface="Arial"/>
              </a:rPr>
              <a:t> </a:t>
            </a:r>
            <a:r>
              <a:rPr sz="2400" b="1" spc="-5" dirty="0">
                <a:latin typeface="Arial"/>
                <a:cs typeface="Arial"/>
              </a:rPr>
              <a:t>JavaScript</a:t>
            </a:r>
            <a:r>
              <a:rPr sz="2400" spc="-5" dirty="0">
                <a:latin typeface="Arial"/>
                <a:cs typeface="Arial"/>
              </a:rPr>
              <a:t>.</a:t>
            </a:r>
            <a:endParaRPr sz="2400" dirty="0">
              <a:latin typeface="Arial"/>
              <a:cs typeface="Arial"/>
            </a:endParaRPr>
          </a:p>
          <a:p>
            <a:pPr marL="355600" marR="5080" indent="-342900">
              <a:lnSpc>
                <a:spcPct val="110000"/>
              </a:lnSpc>
              <a:spcBef>
                <a:spcPts val="1390"/>
              </a:spcBef>
              <a:buChar char="•"/>
              <a:tabLst>
                <a:tab pos="354965" algn="l"/>
                <a:tab pos="355600" algn="l"/>
              </a:tabLst>
            </a:pPr>
            <a:r>
              <a:rPr sz="2400" dirty="0">
                <a:latin typeface="Arial"/>
                <a:cs typeface="Arial"/>
              </a:rPr>
              <a:t>If </a:t>
            </a:r>
            <a:r>
              <a:rPr sz="2400" spc="-5" dirty="0">
                <a:latin typeface="Arial"/>
                <a:cs typeface="Arial"/>
              </a:rPr>
              <a:t>you are using JavaScript calls inside HREF &lt;a&gt;&lt;/a&gt; tags,  ensure you catch and handle events</a:t>
            </a:r>
            <a:r>
              <a:rPr sz="2400" spc="40" dirty="0">
                <a:latin typeface="Arial"/>
                <a:cs typeface="Arial"/>
              </a:rPr>
              <a:t> </a:t>
            </a:r>
            <a:r>
              <a:rPr sz="2400" spc="-5" dirty="0">
                <a:latin typeface="Arial"/>
                <a:cs typeface="Arial"/>
              </a:rPr>
              <a:t>properly</a:t>
            </a:r>
            <a:endParaRPr sz="2400" dirty="0">
              <a:latin typeface="Arial"/>
              <a:cs typeface="Arial"/>
            </a:endParaRPr>
          </a:p>
          <a:p>
            <a:pPr marL="355600" marR="517525" indent="-342900">
              <a:lnSpc>
                <a:spcPct val="110000"/>
              </a:lnSpc>
              <a:spcBef>
                <a:spcPts val="1405"/>
              </a:spcBef>
              <a:buSzPct val="75000"/>
              <a:buChar char="•"/>
              <a:tabLst>
                <a:tab pos="419100" algn="l"/>
                <a:tab pos="419734" algn="l"/>
              </a:tabLst>
            </a:pPr>
            <a:r>
              <a:rPr sz="2400" spc="-5" dirty="0">
                <a:latin typeface="Arial"/>
                <a:cs typeface="Arial"/>
              </a:rPr>
              <a:t>To insert a code like &lt;meta&gt; tags into the header of the  Coach View, make use of </a:t>
            </a:r>
            <a:r>
              <a:rPr sz="2400" b="1" spc="-5" dirty="0">
                <a:latin typeface="Arial"/>
                <a:cs typeface="Arial"/>
              </a:rPr>
              <a:t>Header</a:t>
            </a:r>
            <a:r>
              <a:rPr sz="2400" b="1" spc="15" dirty="0">
                <a:latin typeface="Arial"/>
                <a:cs typeface="Arial"/>
              </a:rPr>
              <a:t> </a:t>
            </a:r>
            <a:r>
              <a:rPr sz="2400" b="1" spc="-5" dirty="0">
                <a:latin typeface="Arial"/>
                <a:cs typeface="Arial"/>
              </a:rPr>
              <a:t>HTML</a:t>
            </a:r>
            <a:r>
              <a:rPr sz="2400" spc="-5" dirty="0">
                <a:latin typeface="Arial"/>
                <a:cs typeface="Arial"/>
              </a:rPr>
              <a:t>.</a:t>
            </a:r>
            <a:endParaRPr sz="2400" dirty="0">
              <a:latin typeface="Arial"/>
              <a:cs typeface="Arial"/>
            </a:endParaRPr>
          </a:p>
          <a:p>
            <a:pPr marL="355600" marR="172720" indent="-342900">
              <a:lnSpc>
                <a:spcPct val="110000"/>
              </a:lnSpc>
              <a:spcBef>
                <a:spcPts val="1405"/>
              </a:spcBef>
              <a:buChar char="•"/>
              <a:tabLst>
                <a:tab pos="354965" algn="l"/>
                <a:tab pos="355600" algn="l"/>
              </a:tabLst>
            </a:pPr>
            <a:r>
              <a:rPr sz="2400" dirty="0">
                <a:latin typeface="Arial"/>
                <a:cs typeface="Arial"/>
              </a:rPr>
              <a:t>If </a:t>
            </a:r>
            <a:r>
              <a:rPr sz="2400" spc="-5" dirty="0">
                <a:latin typeface="Arial"/>
                <a:cs typeface="Arial"/>
              </a:rPr>
              <a:t>required, </a:t>
            </a:r>
            <a:r>
              <a:rPr sz="2400" b="1" spc="-5" dirty="0">
                <a:latin typeface="Arial"/>
                <a:cs typeface="Arial"/>
              </a:rPr>
              <a:t>define the functions </a:t>
            </a:r>
            <a:r>
              <a:rPr sz="2400" spc="-5" dirty="0">
                <a:latin typeface="Arial"/>
                <a:cs typeface="Arial"/>
              </a:rPr>
              <a:t>used by the Coach View in  the appropriate event</a:t>
            </a:r>
            <a:r>
              <a:rPr sz="2400" spc="-15" dirty="0">
                <a:latin typeface="Arial"/>
                <a:cs typeface="Arial"/>
              </a:rPr>
              <a:t> </a:t>
            </a:r>
            <a:r>
              <a:rPr sz="2400" spc="-5" dirty="0">
                <a:latin typeface="Arial"/>
                <a:cs typeface="Arial"/>
              </a:rPr>
              <a:t>handlers.</a:t>
            </a:r>
            <a:endParaRPr sz="2400" dirty="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Accessing a child Coach view</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14</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893445"/>
            <a:ext cx="8486140" cy="5109210"/>
          </a:xfrm>
          <a:prstGeom prst="rect">
            <a:avLst/>
          </a:prstGeom>
        </p:spPr>
        <p:txBody>
          <a:bodyPr vert="horz" wrap="square" lIns="0" tIns="0" rIns="0" bIns="0" rtlCol="0">
            <a:spAutoFit/>
          </a:bodyPr>
          <a:lstStyle/>
          <a:p>
            <a:pPr marL="355600" marR="5080" indent="-342900">
              <a:lnSpc>
                <a:spcPct val="100000"/>
              </a:lnSpc>
              <a:buChar char="•"/>
              <a:tabLst>
                <a:tab pos="354965" algn="l"/>
                <a:tab pos="355600" algn="l"/>
              </a:tabLst>
            </a:pPr>
            <a:r>
              <a:rPr sz="2400" spc="-5" dirty="0">
                <a:latin typeface="Arial"/>
                <a:cs typeface="Arial"/>
              </a:rPr>
              <a:t>At design time, each control in a Coach is </a:t>
            </a:r>
            <a:r>
              <a:rPr sz="2400" b="1" spc="-5" dirty="0">
                <a:latin typeface="Arial"/>
                <a:cs typeface="Arial"/>
              </a:rPr>
              <a:t>provided a default  control ID</a:t>
            </a:r>
            <a:r>
              <a:rPr sz="2400" spc="-5" dirty="0">
                <a:latin typeface="Arial"/>
                <a:cs typeface="Arial"/>
              </a:rPr>
              <a:t>, which can be</a:t>
            </a:r>
            <a:r>
              <a:rPr sz="2400" spc="-15" dirty="0">
                <a:latin typeface="Arial"/>
                <a:cs typeface="Arial"/>
              </a:rPr>
              <a:t> </a:t>
            </a:r>
            <a:r>
              <a:rPr sz="2400" spc="-5" dirty="0">
                <a:latin typeface="Arial"/>
                <a:cs typeface="Arial"/>
              </a:rPr>
              <a:t>changed</a:t>
            </a:r>
            <a:endParaRPr sz="2400" dirty="0">
              <a:latin typeface="Arial"/>
              <a:cs typeface="Arial"/>
            </a:endParaRPr>
          </a:p>
          <a:p>
            <a:pPr marL="355600" indent="-342900">
              <a:lnSpc>
                <a:spcPct val="100000"/>
              </a:lnSpc>
              <a:spcBef>
                <a:spcPts val="1390"/>
              </a:spcBef>
              <a:buChar char="•"/>
              <a:tabLst>
                <a:tab pos="354965" algn="l"/>
                <a:tab pos="355600" algn="l"/>
              </a:tabLst>
            </a:pPr>
            <a:r>
              <a:rPr sz="2400" spc="-5" dirty="0">
                <a:latin typeface="Arial"/>
                <a:cs typeface="Arial"/>
              </a:rPr>
              <a:t>Within the </a:t>
            </a:r>
            <a:r>
              <a:rPr sz="2400" b="1" spc="-5" dirty="0">
                <a:latin typeface="Arial"/>
                <a:cs typeface="Arial"/>
              </a:rPr>
              <a:t>parent view the control </a:t>
            </a:r>
            <a:r>
              <a:rPr sz="2400" b="1" dirty="0">
                <a:latin typeface="Arial"/>
                <a:cs typeface="Arial"/>
              </a:rPr>
              <a:t>ID </a:t>
            </a:r>
            <a:r>
              <a:rPr sz="2400" b="1" spc="-5" dirty="0">
                <a:latin typeface="Arial"/>
                <a:cs typeface="Arial"/>
              </a:rPr>
              <a:t>is</a:t>
            </a:r>
            <a:r>
              <a:rPr sz="2400" b="1" spc="40" dirty="0">
                <a:latin typeface="Arial"/>
                <a:cs typeface="Arial"/>
              </a:rPr>
              <a:t> </a:t>
            </a:r>
            <a:r>
              <a:rPr sz="2400" b="1" spc="-10" dirty="0">
                <a:latin typeface="Arial"/>
                <a:cs typeface="Arial"/>
              </a:rPr>
              <a:t>unique</a:t>
            </a:r>
            <a:endParaRPr sz="2400" b="1" dirty="0">
              <a:latin typeface="Arial"/>
              <a:cs typeface="Arial"/>
            </a:endParaRPr>
          </a:p>
          <a:p>
            <a:pPr marL="355600" marR="328930" indent="-342900" algn="just">
              <a:lnSpc>
                <a:spcPct val="100000"/>
              </a:lnSpc>
              <a:spcBef>
                <a:spcPts val="1400"/>
              </a:spcBef>
              <a:buChar char="•"/>
              <a:tabLst>
                <a:tab pos="439420" algn="l"/>
              </a:tabLst>
            </a:pPr>
            <a:r>
              <a:rPr sz="2400" spc="-5" dirty="0">
                <a:latin typeface="Arial"/>
                <a:cs typeface="Arial"/>
              </a:rPr>
              <a:t>At run time, the parent view is rendered as a &lt;div&gt;&lt;/div&gt;  tag, which includes a nested </a:t>
            </a:r>
            <a:r>
              <a:rPr sz="2400" b="1" spc="-5" dirty="0">
                <a:latin typeface="Arial"/>
                <a:cs typeface="Arial"/>
              </a:rPr>
              <a:t>&lt;div&gt;&lt;/div&gt; tag for each sub  view (or control)</a:t>
            </a:r>
            <a:r>
              <a:rPr sz="2400" spc="-5" dirty="0">
                <a:latin typeface="Arial"/>
                <a:cs typeface="Arial"/>
              </a:rPr>
              <a:t>. The </a:t>
            </a:r>
            <a:r>
              <a:rPr sz="2400" b="1" spc="-5" dirty="0">
                <a:latin typeface="Arial"/>
                <a:cs typeface="Arial"/>
              </a:rPr>
              <a:t>control </a:t>
            </a:r>
            <a:r>
              <a:rPr sz="2400" b="1" dirty="0">
                <a:latin typeface="Arial"/>
                <a:cs typeface="Arial"/>
              </a:rPr>
              <a:t>ID </a:t>
            </a:r>
            <a:r>
              <a:rPr sz="2400" spc="-5" dirty="0">
                <a:latin typeface="Arial"/>
                <a:cs typeface="Arial"/>
              </a:rPr>
              <a:t>can be used </a:t>
            </a:r>
            <a:r>
              <a:rPr sz="2400" dirty="0">
                <a:latin typeface="Arial"/>
                <a:cs typeface="Arial"/>
              </a:rPr>
              <a:t>to </a:t>
            </a:r>
            <a:r>
              <a:rPr sz="2400" spc="-5" dirty="0">
                <a:latin typeface="Arial"/>
                <a:cs typeface="Arial"/>
              </a:rPr>
              <a:t>access </a:t>
            </a:r>
            <a:r>
              <a:rPr sz="2400" spc="-10" dirty="0">
                <a:latin typeface="Arial"/>
                <a:cs typeface="Arial"/>
              </a:rPr>
              <a:t>an  </a:t>
            </a:r>
            <a:r>
              <a:rPr sz="2400" b="1" spc="-5" dirty="0">
                <a:latin typeface="Arial"/>
                <a:cs typeface="Arial"/>
              </a:rPr>
              <a:t>instance of the sub view </a:t>
            </a:r>
            <a:r>
              <a:rPr sz="2400" spc="-5" dirty="0">
                <a:latin typeface="Arial"/>
                <a:cs typeface="Arial"/>
              </a:rPr>
              <a:t>at run</a:t>
            </a:r>
            <a:r>
              <a:rPr sz="2400" spc="10" dirty="0">
                <a:latin typeface="Arial"/>
                <a:cs typeface="Arial"/>
              </a:rPr>
              <a:t> </a:t>
            </a:r>
            <a:r>
              <a:rPr sz="2400" spc="-5" dirty="0">
                <a:latin typeface="Arial"/>
                <a:cs typeface="Arial"/>
              </a:rPr>
              <a:t>time.</a:t>
            </a:r>
            <a:endParaRPr sz="2400" dirty="0">
              <a:latin typeface="Arial"/>
              <a:cs typeface="Arial"/>
            </a:endParaRPr>
          </a:p>
          <a:p>
            <a:pPr marL="355600" marR="904875" indent="-342900">
              <a:lnSpc>
                <a:spcPct val="100000"/>
              </a:lnSpc>
              <a:spcBef>
                <a:spcPts val="1400"/>
              </a:spcBef>
              <a:buChar char="•"/>
              <a:tabLst>
                <a:tab pos="354965" algn="l"/>
                <a:tab pos="355600" algn="l"/>
              </a:tabLst>
            </a:pPr>
            <a:r>
              <a:rPr sz="2400" spc="-5" dirty="0">
                <a:latin typeface="Arial"/>
                <a:cs typeface="Arial"/>
              </a:rPr>
              <a:t>The </a:t>
            </a:r>
            <a:r>
              <a:rPr sz="2400" b="1" spc="-5" dirty="0">
                <a:latin typeface="Arial"/>
                <a:cs typeface="Arial"/>
              </a:rPr>
              <a:t>control </a:t>
            </a:r>
            <a:r>
              <a:rPr sz="2400" b="1" dirty="0">
                <a:latin typeface="Arial"/>
                <a:cs typeface="Arial"/>
              </a:rPr>
              <a:t>ID </a:t>
            </a:r>
            <a:r>
              <a:rPr sz="2400" b="1" spc="-5" dirty="0">
                <a:latin typeface="Arial"/>
                <a:cs typeface="Arial"/>
              </a:rPr>
              <a:t>of a view-based Coach </a:t>
            </a:r>
            <a:r>
              <a:rPr sz="2400" spc="-5" dirty="0">
                <a:latin typeface="Arial"/>
                <a:cs typeface="Arial"/>
              </a:rPr>
              <a:t>differs from the  control </a:t>
            </a:r>
            <a:r>
              <a:rPr sz="2400" dirty="0">
                <a:latin typeface="Arial"/>
                <a:cs typeface="Arial"/>
              </a:rPr>
              <a:t>ID </a:t>
            </a:r>
            <a:r>
              <a:rPr sz="2400" spc="-5" dirty="0">
                <a:latin typeface="Arial"/>
                <a:cs typeface="Arial"/>
              </a:rPr>
              <a:t>of a </a:t>
            </a:r>
            <a:r>
              <a:rPr sz="2400" b="1" spc="-5" dirty="0">
                <a:latin typeface="Arial"/>
                <a:cs typeface="Arial"/>
              </a:rPr>
              <a:t>Heritage</a:t>
            </a:r>
            <a:r>
              <a:rPr sz="2400" b="1" spc="-30" dirty="0">
                <a:latin typeface="Arial"/>
                <a:cs typeface="Arial"/>
              </a:rPr>
              <a:t> </a:t>
            </a:r>
            <a:r>
              <a:rPr sz="2400" b="1" spc="-5" dirty="0">
                <a:latin typeface="Arial"/>
                <a:cs typeface="Arial"/>
              </a:rPr>
              <a:t>Coach</a:t>
            </a:r>
            <a:endParaRPr sz="2400" b="1" dirty="0">
              <a:latin typeface="Arial"/>
              <a:cs typeface="Arial"/>
            </a:endParaRPr>
          </a:p>
          <a:p>
            <a:pPr marL="355600" marR="346710" indent="-342900">
              <a:lnSpc>
                <a:spcPct val="100000"/>
              </a:lnSpc>
              <a:spcBef>
                <a:spcPts val="1390"/>
              </a:spcBef>
              <a:buChar char="•"/>
              <a:tabLst>
                <a:tab pos="354965" algn="l"/>
                <a:tab pos="355600" algn="l"/>
              </a:tabLst>
            </a:pPr>
            <a:r>
              <a:rPr sz="2400" spc="-5" dirty="0">
                <a:latin typeface="Arial"/>
                <a:cs typeface="Arial"/>
              </a:rPr>
              <a:t>The control </a:t>
            </a:r>
            <a:r>
              <a:rPr sz="2400" dirty="0">
                <a:latin typeface="Arial"/>
                <a:cs typeface="Arial"/>
              </a:rPr>
              <a:t>ID </a:t>
            </a:r>
            <a:r>
              <a:rPr sz="2400" spc="-5" dirty="0">
                <a:latin typeface="Arial"/>
                <a:cs typeface="Arial"/>
              </a:rPr>
              <a:t>of a Heritage Coach is the div node ID. But  view-based Coaches are different because </a:t>
            </a:r>
            <a:r>
              <a:rPr sz="2400" b="1" spc="-5" dirty="0">
                <a:latin typeface="Arial"/>
                <a:cs typeface="Arial"/>
              </a:rPr>
              <a:t>Coach Views  are reusable and can have multiple views in a</a:t>
            </a:r>
            <a:r>
              <a:rPr sz="2400" b="1" spc="100" dirty="0">
                <a:latin typeface="Arial"/>
                <a:cs typeface="Arial"/>
              </a:rPr>
              <a:t> </a:t>
            </a:r>
            <a:r>
              <a:rPr sz="2400" b="1" spc="-5" dirty="0">
                <a:latin typeface="Arial"/>
                <a:cs typeface="Arial"/>
              </a:rPr>
              <a:t>Coach</a:t>
            </a:r>
            <a:r>
              <a:rPr sz="2400" spc="-5" dirty="0">
                <a:latin typeface="Arial"/>
                <a:cs typeface="Arial"/>
              </a:rPr>
              <a:t>.</a:t>
            </a:r>
            <a:endParaRPr sz="2400" dirty="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Building</a:t>
            </a:r>
            <a:r>
              <a:rPr spc="-55" dirty="0"/>
              <a:t> </a:t>
            </a:r>
            <a:r>
              <a:rPr spc="-5" dirty="0"/>
              <a:t>Services</a:t>
            </a:r>
          </a:p>
        </p:txBody>
      </p:sp>
      <p:sp>
        <p:nvSpPr>
          <p:cNvPr id="3" name="object 3"/>
          <p:cNvSpPr txBox="1"/>
          <p:nvPr/>
        </p:nvSpPr>
        <p:spPr>
          <a:xfrm>
            <a:off x="382099" y="769620"/>
            <a:ext cx="8406130" cy="2395528"/>
          </a:xfrm>
          <a:prstGeom prst="rect">
            <a:avLst/>
          </a:prstGeom>
        </p:spPr>
        <p:txBody>
          <a:bodyPr vert="horz" wrap="square" lIns="0" tIns="0" rIns="0" bIns="0" rtlCol="0">
            <a:spAutoFit/>
          </a:bodyPr>
          <a:lstStyle/>
          <a:p>
            <a:pPr marL="355600" marR="314325" indent="-342900">
              <a:lnSpc>
                <a:spcPct val="100000"/>
              </a:lnSpc>
              <a:buChar char="•"/>
              <a:tabLst>
                <a:tab pos="354965" algn="l"/>
                <a:tab pos="355600" algn="l"/>
              </a:tabLst>
            </a:pPr>
            <a:r>
              <a:rPr sz="2400" spc="-5" dirty="0">
                <a:latin typeface="Arial"/>
                <a:cs typeface="Arial"/>
              </a:rPr>
              <a:t>Services are made up of </a:t>
            </a:r>
            <a:r>
              <a:rPr sz="2400" b="1" spc="-5" dirty="0">
                <a:latin typeface="Arial"/>
                <a:cs typeface="Arial"/>
              </a:rPr>
              <a:t>steps that define what </a:t>
            </a:r>
            <a:r>
              <a:rPr sz="2400" b="1" spc="-10" dirty="0">
                <a:latin typeface="Arial"/>
                <a:cs typeface="Arial"/>
              </a:rPr>
              <a:t>happens  </a:t>
            </a:r>
            <a:r>
              <a:rPr sz="2400" b="1" spc="-5" dirty="0">
                <a:latin typeface="Arial"/>
                <a:cs typeface="Arial"/>
              </a:rPr>
              <a:t>when Service (task) activities</a:t>
            </a:r>
            <a:r>
              <a:rPr sz="2400" spc="-5" dirty="0">
                <a:latin typeface="Arial"/>
                <a:cs typeface="Arial"/>
              </a:rPr>
              <a:t> are triggered in the</a:t>
            </a:r>
            <a:r>
              <a:rPr sz="2400" spc="95" dirty="0">
                <a:latin typeface="Arial"/>
                <a:cs typeface="Arial"/>
              </a:rPr>
              <a:t> </a:t>
            </a:r>
            <a:r>
              <a:rPr sz="2400" spc="-5" dirty="0">
                <a:latin typeface="Arial"/>
                <a:cs typeface="Arial"/>
              </a:rPr>
              <a:t>process</a:t>
            </a:r>
            <a:endParaRPr sz="2400" dirty="0">
              <a:latin typeface="Arial"/>
              <a:cs typeface="Arial"/>
            </a:endParaRPr>
          </a:p>
          <a:p>
            <a:pPr marL="355600" marR="5080" indent="-342900">
              <a:lnSpc>
                <a:spcPct val="100000"/>
              </a:lnSpc>
              <a:spcBef>
                <a:spcPts val="1390"/>
              </a:spcBef>
              <a:buChar char="•"/>
              <a:tabLst>
                <a:tab pos="354965" algn="l"/>
                <a:tab pos="355600" algn="l"/>
              </a:tabLst>
            </a:pPr>
            <a:r>
              <a:rPr sz="2400" b="1" spc="-5" dirty="0">
                <a:latin typeface="Arial"/>
                <a:cs typeface="Arial"/>
              </a:rPr>
              <a:t>Each step enables </a:t>
            </a:r>
            <a:r>
              <a:rPr sz="2400" spc="-5" dirty="0">
                <a:latin typeface="Arial"/>
                <a:cs typeface="Arial"/>
              </a:rPr>
              <a:t>the service </a:t>
            </a:r>
            <a:r>
              <a:rPr sz="2400" dirty="0">
                <a:latin typeface="Arial"/>
                <a:cs typeface="Arial"/>
              </a:rPr>
              <a:t>to </a:t>
            </a:r>
            <a:r>
              <a:rPr sz="2400" b="1" spc="-5" dirty="0">
                <a:latin typeface="Arial"/>
                <a:cs typeface="Arial"/>
              </a:rPr>
              <a:t>do a different job</a:t>
            </a:r>
            <a:r>
              <a:rPr sz="2400" spc="-5" dirty="0">
                <a:latin typeface="Arial"/>
                <a:cs typeface="Arial"/>
              </a:rPr>
              <a:t>, from  </a:t>
            </a:r>
            <a:r>
              <a:rPr sz="2400" b="1" spc="-5" dirty="0">
                <a:latin typeface="Arial"/>
                <a:cs typeface="Arial"/>
              </a:rPr>
              <a:t>integrating with an external data source </a:t>
            </a:r>
            <a:r>
              <a:rPr sz="2400" dirty="0">
                <a:latin typeface="Arial"/>
                <a:cs typeface="Arial"/>
              </a:rPr>
              <a:t>to </a:t>
            </a:r>
            <a:r>
              <a:rPr sz="2400" spc="-5" dirty="0">
                <a:latin typeface="Arial"/>
                <a:cs typeface="Arial"/>
              </a:rPr>
              <a:t>generating forms  (Coaches)</a:t>
            </a:r>
            <a:endParaRPr sz="2400" dirty="0">
              <a:latin typeface="Arial"/>
              <a:cs typeface="Arial"/>
            </a:endParaRPr>
          </a:p>
        </p:txBody>
      </p:sp>
      <p:sp>
        <p:nvSpPr>
          <p:cNvPr id="4" name="object 4"/>
          <p:cNvSpPr/>
          <p:nvPr/>
        </p:nvSpPr>
        <p:spPr>
          <a:xfrm>
            <a:off x="990600" y="3307130"/>
            <a:ext cx="6629400" cy="309366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15</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Creating</a:t>
            </a:r>
            <a:r>
              <a:rPr spc="-60" dirty="0"/>
              <a:t> </a:t>
            </a:r>
            <a:r>
              <a:rPr spc="-5" dirty="0"/>
              <a:t>coaches</a:t>
            </a:r>
          </a:p>
        </p:txBody>
      </p:sp>
      <p:sp>
        <p:nvSpPr>
          <p:cNvPr id="3" name="object 3"/>
          <p:cNvSpPr/>
          <p:nvPr/>
        </p:nvSpPr>
        <p:spPr>
          <a:xfrm>
            <a:off x="446023" y="1143000"/>
            <a:ext cx="8164576" cy="4267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16</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Creating coaches</a:t>
            </a:r>
            <a:r>
              <a:rPr spc="-50" dirty="0"/>
              <a:t> </a:t>
            </a:r>
            <a:r>
              <a:rPr spc="-5" dirty="0"/>
              <a:t>cont…</a:t>
            </a:r>
          </a:p>
        </p:txBody>
      </p:sp>
      <p:sp>
        <p:nvSpPr>
          <p:cNvPr id="3" name="object 3"/>
          <p:cNvSpPr/>
          <p:nvPr/>
        </p:nvSpPr>
        <p:spPr>
          <a:xfrm>
            <a:off x="914400" y="647065"/>
            <a:ext cx="7010387" cy="560133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17</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Sequence the</a:t>
            </a:r>
            <a:r>
              <a:rPr spc="-85" dirty="0"/>
              <a:t> </a:t>
            </a:r>
            <a:r>
              <a:rPr spc="-5" dirty="0"/>
              <a:t>flow</a:t>
            </a:r>
          </a:p>
        </p:txBody>
      </p:sp>
      <p:sp>
        <p:nvSpPr>
          <p:cNvPr id="3" name="object 3"/>
          <p:cNvSpPr/>
          <p:nvPr/>
        </p:nvSpPr>
        <p:spPr>
          <a:xfrm>
            <a:off x="755736" y="1295400"/>
            <a:ext cx="7702461" cy="3581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18</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Integrating with </a:t>
            </a:r>
            <a:r>
              <a:rPr spc="-10" dirty="0"/>
              <a:t>Other</a:t>
            </a:r>
            <a:r>
              <a:rPr spc="-15" dirty="0"/>
              <a:t> </a:t>
            </a:r>
            <a:r>
              <a:rPr spc="-5" dirty="0"/>
              <a:t>Systems</a:t>
            </a:r>
          </a:p>
        </p:txBody>
      </p:sp>
      <p:sp>
        <p:nvSpPr>
          <p:cNvPr id="3" name="object 3"/>
          <p:cNvSpPr txBox="1"/>
          <p:nvPr/>
        </p:nvSpPr>
        <p:spPr>
          <a:xfrm>
            <a:off x="305899" y="1074420"/>
            <a:ext cx="3453765" cy="4242187"/>
          </a:xfrm>
          <a:prstGeom prst="rect">
            <a:avLst/>
          </a:prstGeom>
        </p:spPr>
        <p:txBody>
          <a:bodyPr vert="horz" wrap="square" lIns="0" tIns="0" rIns="0" bIns="0" rtlCol="0">
            <a:spAutoFit/>
          </a:bodyPr>
          <a:lstStyle/>
          <a:p>
            <a:pPr marL="355600" marR="279400" indent="-342900">
              <a:lnSpc>
                <a:spcPct val="100000"/>
              </a:lnSpc>
              <a:buChar char="•"/>
              <a:tabLst>
                <a:tab pos="354965" algn="l"/>
                <a:tab pos="355600" algn="l"/>
              </a:tabLst>
            </a:pPr>
            <a:r>
              <a:rPr sz="2400" spc="-5" dirty="0">
                <a:latin typeface="Arial"/>
                <a:cs typeface="Arial"/>
              </a:rPr>
              <a:t>IBM BPM provides  support for</a:t>
            </a:r>
            <a:r>
              <a:rPr sz="2400" spc="-70" dirty="0">
                <a:latin typeface="Arial"/>
                <a:cs typeface="Arial"/>
              </a:rPr>
              <a:t> </a:t>
            </a:r>
            <a:r>
              <a:rPr sz="2400" spc="-5" dirty="0">
                <a:latin typeface="Arial"/>
                <a:cs typeface="Arial"/>
              </a:rPr>
              <a:t>outbound  and </a:t>
            </a:r>
            <a:r>
              <a:rPr sz="2400" spc="-10" dirty="0">
                <a:latin typeface="Arial"/>
                <a:cs typeface="Arial"/>
              </a:rPr>
              <a:t>inbound  </a:t>
            </a:r>
            <a:r>
              <a:rPr sz="2400" spc="-5" dirty="0">
                <a:latin typeface="Arial"/>
                <a:cs typeface="Arial"/>
              </a:rPr>
              <a:t>integration.</a:t>
            </a:r>
            <a:endParaRPr sz="2400" dirty="0">
              <a:latin typeface="Arial"/>
              <a:cs typeface="Arial"/>
            </a:endParaRPr>
          </a:p>
          <a:p>
            <a:pPr marL="355600" marR="5080" indent="-342900">
              <a:lnSpc>
                <a:spcPct val="100000"/>
              </a:lnSpc>
              <a:spcBef>
                <a:spcPts val="1390"/>
              </a:spcBef>
              <a:buChar char="•"/>
              <a:tabLst>
                <a:tab pos="354965" algn="l"/>
                <a:tab pos="355600" algn="l"/>
              </a:tabLst>
            </a:pPr>
            <a:r>
              <a:rPr sz="2400" spc="-5" dirty="0" smtClean="0">
                <a:latin typeface="Arial"/>
                <a:cs typeface="Arial"/>
              </a:rPr>
              <a:t>When</a:t>
            </a:r>
            <a:r>
              <a:rPr lang="en-US" sz="2400" spc="-5" dirty="0" smtClean="0">
                <a:latin typeface="Arial"/>
                <a:cs typeface="Arial"/>
              </a:rPr>
              <a:t> </a:t>
            </a:r>
            <a:r>
              <a:rPr sz="2400" b="1" spc="-5" dirty="0" smtClean="0">
                <a:latin typeface="Arial"/>
                <a:cs typeface="Arial"/>
              </a:rPr>
              <a:t>communicating  </a:t>
            </a:r>
            <a:r>
              <a:rPr sz="2400" b="1" spc="-5" dirty="0">
                <a:latin typeface="Arial"/>
                <a:cs typeface="Arial"/>
              </a:rPr>
              <a:t>with an outside system  </a:t>
            </a:r>
            <a:r>
              <a:rPr sz="2400" b="1" dirty="0">
                <a:latin typeface="Arial"/>
                <a:cs typeface="Arial"/>
              </a:rPr>
              <a:t>to </a:t>
            </a:r>
            <a:r>
              <a:rPr sz="2400" b="1" spc="-5" dirty="0">
                <a:latin typeface="Arial"/>
                <a:cs typeface="Arial"/>
              </a:rPr>
              <a:t>retrieve, update </a:t>
            </a:r>
            <a:r>
              <a:rPr sz="2400" b="1" spc="-10" dirty="0">
                <a:latin typeface="Arial"/>
                <a:cs typeface="Arial"/>
              </a:rPr>
              <a:t>or  </a:t>
            </a:r>
            <a:r>
              <a:rPr sz="2400" b="1" spc="-5" dirty="0">
                <a:latin typeface="Arial"/>
                <a:cs typeface="Arial"/>
              </a:rPr>
              <a:t>insert data</a:t>
            </a:r>
            <a:r>
              <a:rPr sz="2400" spc="-5" dirty="0">
                <a:latin typeface="Arial"/>
                <a:cs typeface="Arial"/>
              </a:rPr>
              <a:t>, it </a:t>
            </a:r>
            <a:r>
              <a:rPr sz="2400" spc="-10" dirty="0">
                <a:latin typeface="Arial"/>
                <a:cs typeface="Arial"/>
              </a:rPr>
              <a:t>is  </a:t>
            </a:r>
            <a:r>
              <a:rPr sz="2400" spc="-5" dirty="0">
                <a:latin typeface="Arial"/>
                <a:cs typeface="Arial"/>
              </a:rPr>
              <a:t>referred </a:t>
            </a:r>
            <a:r>
              <a:rPr sz="2400" dirty="0">
                <a:latin typeface="Arial"/>
                <a:cs typeface="Arial"/>
              </a:rPr>
              <a:t>to </a:t>
            </a:r>
            <a:r>
              <a:rPr sz="2400" spc="-10" dirty="0">
                <a:latin typeface="Arial"/>
                <a:cs typeface="Arial"/>
              </a:rPr>
              <a:t>as  </a:t>
            </a:r>
            <a:r>
              <a:rPr sz="2400" i="1" spc="-5" dirty="0">
                <a:latin typeface="Arial"/>
                <a:cs typeface="Arial"/>
              </a:rPr>
              <a:t>outbound</a:t>
            </a:r>
            <a:r>
              <a:rPr sz="2400" i="1" spc="-55" dirty="0">
                <a:latin typeface="Arial"/>
                <a:cs typeface="Arial"/>
              </a:rPr>
              <a:t> </a:t>
            </a:r>
            <a:r>
              <a:rPr sz="2400" i="1" spc="-5" dirty="0">
                <a:latin typeface="Arial"/>
                <a:cs typeface="Arial"/>
              </a:rPr>
              <a:t>integration</a:t>
            </a:r>
            <a:endParaRPr sz="2400" dirty="0">
              <a:latin typeface="Arial"/>
              <a:cs typeface="Arial"/>
            </a:endParaRPr>
          </a:p>
        </p:txBody>
      </p:sp>
      <p:sp>
        <p:nvSpPr>
          <p:cNvPr id="4" name="object 4"/>
          <p:cNvSpPr/>
          <p:nvPr/>
        </p:nvSpPr>
        <p:spPr>
          <a:xfrm>
            <a:off x="4648200" y="1066800"/>
            <a:ext cx="3581374" cy="403856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344504" y="6629811"/>
            <a:ext cx="295275" cy="203835"/>
          </a:xfrm>
          <a:prstGeom prst="rect">
            <a:avLst/>
          </a:prstGeom>
        </p:spPr>
        <p:txBody>
          <a:bodyPr vert="horz" wrap="square" lIns="0" tIns="0" rIns="0" bIns="0" rtlCol="0">
            <a:spAutoFit/>
          </a:bodyPr>
          <a:lstStyle/>
          <a:p>
            <a:pPr marL="12700">
              <a:lnSpc>
                <a:spcPts val="1510"/>
              </a:lnSpc>
            </a:pPr>
            <a:r>
              <a:rPr sz="1400" spc="5" dirty="0">
                <a:latin typeface="Times New Roman"/>
                <a:cs typeface="Times New Roman"/>
              </a:rPr>
              <a:t>128</a:t>
            </a:r>
            <a:endParaRPr sz="14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Learning</a:t>
            </a:r>
            <a:r>
              <a:rPr spc="-80" dirty="0"/>
              <a:t> </a:t>
            </a:r>
            <a:r>
              <a:rPr spc="-5" dirty="0"/>
              <a:t>Objectives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817245"/>
            <a:ext cx="6025515" cy="200660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Arial"/>
                <a:cs typeface="Arial"/>
              </a:rPr>
              <a:t>Architecting complex process</a:t>
            </a:r>
            <a:r>
              <a:rPr sz="2400" spc="10" dirty="0">
                <a:latin typeface="Arial"/>
                <a:cs typeface="Arial"/>
              </a:rPr>
              <a:t> </a:t>
            </a:r>
            <a:r>
              <a:rPr sz="2400" spc="-5" dirty="0">
                <a:latin typeface="Arial"/>
                <a:cs typeface="Arial"/>
              </a:rPr>
              <a:t>applications</a:t>
            </a:r>
            <a:endParaRPr sz="2400" dirty="0">
              <a:latin typeface="Arial"/>
              <a:cs typeface="Arial"/>
            </a:endParaRPr>
          </a:p>
          <a:p>
            <a:pPr marL="355600" indent="-342900">
              <a:lnSpc>
                <a:spcPct val="100000"/>
              </a:lnSpc>
              <a:spcBef>
                <a:spcPts val="1390"/>
              </a:spcBef>
              <a:buChar char="•"/>
              <a:tabLst>
                <a:tab pos="354965" algn="l"/>
                <a:tab pos="355600" algn="l"/>
              </a:tabLst>
            </a:pPr>
            <a:r>
              <a:rPr sz="2400" spc="-5" dirty="0">
                <a:latin typeface="Arial"/>
                <a:cs typeface="Arial"/>
              </a:rPr>
              <a:t>Advanced</a:t>
            </a:r>
            <a:r>
              <a:rPr sz="2400" spc="-55" dirty="0">
                <a:latin typeface="Arial"/>
                <a:cs typeface="Arial"/>
              </a:rPr>
              <a:t> </a:t>
            </a:r>
            <a:r>
              <a:rPr sz="2400" spc="-5" dirty="0">
                <a:latin typeface="Arial"/>
                <a:cs typeface="Arial"/>
              </a:rPr>
              <a:t>routing</a:t>
            </a:r>
            <a:endParaRPr sz="2400" dirty="0">
              <a:latin typeface="Arial"/>
              <a:cs typeface="Arial"/>
            </a:endParaRPr>
          </a:p>
          <a:p>
            <a:pPr marL="355600" indent="-342900">
              <a:lnSpc>
                <a:spcPct val="100000"/>
              </a:lnSpc>
              <a:spcBef>
                <a:spcPts val="1400"/>
              </a:spcBef>
              <a:buChar char="•"/>
              <a:tabLst>
                <a:tab pos="354965" algn="l"/>
                <a:tab pos="355600" algn="l"/>
              </a:tabLst>
            </a:pPr>
            <a:r>
              <a:rPr sz="2400" spc="-5" dirty="0">
                <a:latin typeface="Arial"/>
                <a:cs typeface="Arial"/>
              </a:rPr>
              <a:t>External system</a:t>
            </a:r>
            <a:r>
              <a:rPr sz="2400" spc="-50" dirty="0">
                <a:latin typeface="Arial"/>
                <a:cs typeface="Arial"/>
              </a:rPr>
              <a:t> </a:t>
            </a:r>
            <a:r>
              <a:rPr sz="2400" spc="-5" dirty="0">
                <a:latin typeface="Arial"/>
                <a:cs typeface="Arial"/>
              </a:rPr>
              <a:t>integration</a:t>
            </a:r>
            <a:endParaRPr sz="2400" dirty="0">
              <a:latin typeface="Arial"/>
              <a:cs typeface="Arial"/>
            </a:endParaRPr>
          </a:p>
          <a:p>
            <a:pPr marL="355600" indent="-342900">
              <a:lnSpc>
                <a:spcPct val="100000"/>
              </a:lnSpc>
              <a:spcBef>
                <a:spcPts val="1400"/>
              </a:spcBef>
              <a:buChar char="•"/>
              <a:tabLst>
                <a:tab pos="354965" algn="l"/>
                <a:tab pos="355600" algn="l"/>
              </a:tabLst>
            </a:pPr>
            <a:r>
              <a:rPr sz="2400" spc="-5" dirty="0">
                <a:latin typeface="Arial"/>
                <a:cs typeface="Arial"/>
              </a:rPr>
              <a:t>User</a:t>
            </a:r>
            <a:r>
              <a:rPr sz="2400" spc="-65" dirty="0">
                <a:latin typeface="Arial"/>
                <a:cs typeface="Arial"/>
              </a:rPr>
              <a:t> </a:t>
            </a:r>
            <a:r>
              <a:rPr sz="2400" spc="-5" dirty="0">
                <a:latin typeface="Arial"/>
                <a:cs typeface="Arial"/>
              </a:rPr>
              <a:t>interfaces</a:t>
            </a:r>
            <a:endParaRPr sz="2400" dirty="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688" y="23876"/>
            <a:ext cx="4815840" cy="353695"/>
          </a:xfrm>
          <a:prstGeom prst="rect">
            <a:avLst/>
          </a:prstGeom>
        </p:spPr>
        <p:txBody>
          <a:bodyPr vert="horz" wrap="square" lIns="0" tIns="0" rIns="0" bIns="0" rtlCol="0">
            <a:spAutoFit/>
          </a:bodyPr>
          <a:lstStyle/>
          <a:p>
            <a:pPr marL="12700">
              <a:lnSpc>
                <a:spcPct val="100000"/>
              </a:lnSpc>
            </a:pPr>
            <a:r>
              <a:rPr sz="2200" b="1" spc="-5" dirty="0">
                <a:solidFill>
                  <a:srgbClr val="FFFFFF"/>
                </a:solidFill>
                <a:latin typeface="Arial Black"/>
                <a:cs typeface="Arial Black"/>
              </a:rPr>
              <a:t>Integrating with Other</a:t>
            </a:r>
            <a:r>
              <a:rPr sz="2200" b="1" spc="-35" dirty="0">
                <a:solidFill>
                  <a:srgbClr val="FFFFFF"/>
                </a:solidFill>
                <a:latin typeface="Arial Black"/>
                <a:cs typeface="Arial Black"/>
              </a:rPr>
              <a:t> </a:t>
            </a:r>
            <a:r>
              <a:rPr sz="2200" b="1" spc="-5" dirty="0">
                <a:solidFill>
                  <a:srgbClr val="FFFFFF"/>
                </a:solidFill>
                <a:latin typeface="Arial Black"/>
                <a:cs typeface="Arial Black"/>
              </a:rPr>
              <a:t>Systems</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20</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259863" y="893445"/>
            <a:ext cx="7557770" cy="731520"/>
          </a:xfrm>
          <a:prstGeom prst="rect">
            <a:avLst/>
          </a:prstGeom>
        </p:spPr>
        <p:txBody>
          <a:bodyPr vert="horz" wrap="square" lIns="0" tIns="0" rIns="0" bIns="0" rtlCol="0">
            <a:spAutoFit/>
          </a:bodyPr>
          <a:lstStyle/>
          <a:p>
            <a:pPr marL="355600" marR="5080" indent="-342900">
              <a:lnSpc>
                <a:spcPct val="100000"/>
              </a:lnSpc>
              <a:buChar char="•"/>
              <a:tabLst>
                <a:tab pos="354965" algn="l"/>
                <a:tab pos="355600" algn="l"/>
              </a:tabLst>
            </a:pPr>
            <a:r>
              <a:rPr sz="2400" b="0" spc="-5" dirty="0">
                <a:solidFill>
                  <a:srgbClr val="000000"/>
                </a:solidFill>
                <a:latin typeface="Arial"/>
                <a:cs typeface="Arial"/>
              </a:rPr>
              <a:t>Most outbound integrations involve calling </a:t>
            </a:r>
            <a:r>
              <a:rPr sz="2400" spc="-5" dirty="0">
                <a:solidFill>
                  <a:srgbClr val="000000"/>
                </a:solidFill>
                <a:latin typeface="Arial"/>
                <a:cs typeface="Arial"/>
              </a:rPr>
              <a:t>out </a:t>
            </a:r>
            <a:r>
              <a:rPr sz="2400" dirty="0">
                <a:solidFill>
                  <a:srgbClr val="000000"/>
                </a:solidFill>
                <a:latin typeface="Arial"/>
                <a:cs typeface="Arial"/>
              </a:rPr>
              <a:t>to </a:t>
            </a:r>
            <a:r>
              <a:rPr sz="2400" spc="-5" dirty="0">
                <a:solidFill>
                  <a:srgbClr val="000000"/>
                </a:solidFill>
                <a:latin typeface="Arial"/>
                <a:cs typeface="Arial"/>
              </a:rPr>
              <a:t>data  sources and web</a:t>
            </a:r>
            <a:r>
              <a:rPr sz="2400" spc="-10" dirty="0">
                <a:solidFill>
                  <a:srgbClr val="000000"/>
                </a:solidFill>
                <a:latin typeface="Arial"/>
                <a:cs typeface="Arial"/>
              </a:rPr>
              <a:t> </a:t>
            </a:r>
            <a:r>
              <a:rPr sz="2400" spc="-5" dirty="0">
                <a:solidFill>
                  <a:srgbClr val="000000"/>
                </a:solidFill>
                <a:latin typeface="Arial"/>
                <a:cs typeface="Arial"/>
              </a:rPr>
              <a:t>services</a:t>
            </a:r>
            <a:r>
              <a:rPr sz="2400" b="0" spc="-5" dirty="0">
                <a:solidFill>
                  <a:srgbClr val="000000"/>
                </a:solidFill>
                <a:latin typeface="Arial"/>
                <a:cs typeface="Arial"/>
              </a:rPr>
              <a:t>.</a:t>
            </a:r>
            <a:endParaRPr sz="2400" dirty="0">
              <a:latin typeface="Arial"/>
              <a:cs typeface="Arial"/>
            </a:endParaRPr>
          </a:p>
        </p:txBody>
      </p:sp>
      <p:sp>
        <p:nvSpPr>
          <p:cNvPr id="4" name="object 4"/>
          <p:cNvSpPr txBox="1"/>
          <p:nvPr/>
        </p:nvSpPr>
        <p:spPr>
          <a:xfrm>
            <a:off x="259863" y="1801748"/>
            <a:ext cx="8524240" cy="4339650"/>
          </a:xfrm>
          <a:prstGeom prst="rect">
            <a:avLst/>
          </a:prstGeom>
        </p:spPr>
        <p:txBody>
          <a:bodyPr vert="horz" wrap="square" lIns="0" tIns="0" rIns="0" bIns="0" rtlCol="0">
            <a:spAutoFit/>
          </a:bodyPr>
          <a:lstStyle/>
          <a:p>
            <a:pPr marL="355600" marR="106680" indent="-342900">
              <a:lnSpc>
                <a:spcPct val="100000"/>
              </a:lnSpc>
              <a:buChar char="•"/>
              <a:tabLst>
                <a:tab pos="354965" algn="l"/>
                <a:tab pos="355600" algn="l"/>
              </a:tabLst>
            </a:pPr>
            <a:r>
              <a:rPr sz="2400" dirty="0">
                <a:latin typeface="Arial"/>
                <a:cs typeface="Arial"/>
              </a:rPr>
              <a:t>In </a:t>
            </a:r>
            <a:r>
              <a:rPr sz="2400" spc="-5" dirty="0">
                <a:latin typeface="Arial"/>
                <a:cs typeface="Arial"/>
              </a:rPr>
              <a:t>considering what kind of integration component </a:t>
            </a:r>
            <a:r>
              <a:rPr sz="2400" dirty="0">
                <a:latin typeface="Arial"/>
                <a:cs typeface="Arial"/>
              </a:rPr>
              <a:t>to </a:t>
            </a:r>
            <a:r>
              <a:rPr sz="2400" spc="-10" dirty="0">
                <a:latin typeface="Arial"/>
                <a:cs typeface="Arial"/>
              </a:rPr>
              <a:t>build,  </a:t>
            </a:r>
            <a:r>
              <a:rPr sz="2400" spc="-5" dirty="0">
                <a:latin typeface="Arial"/>
                <a:cs typeface="Arial"/>
              </a:rPr>
              <a:t>think about the available integration methods and</a:t>
            </a:r>
            <a:r>
              <a:rPr sz="2400" spc="105" dirty="0">
                <a:latin typeface="Arial"/>
                <a:cs typeface="Arial"/>
              </a:rPr>
              <a:t> </a:t>
            </a:r>
            <a:r>
              <a:rPr sz="2400" spc="-5" dirty="0">
                <a:latin typeface="Arial"/>
                <a:cs typeface="Arial"/>
              </a:rPr>
              <a:t>protocols.</a:t>
            </a:r>
            <a:endParaRPr sz="2400" dirty="0">
              <a:latin typeface="Arial"/>
              <a:cs typeface="Arial"/>
            </a:endParaRPr>
          </a:p>
          <a:p>
            <a:pPr marL="756285" marR="5080" lvl="1" indent="-286385">
              <a:lnSpc>
                <a:spcPct val="100000"/>
              </a:lnSpc>
              <a:spcBef>
                <a:spcPts val="1410"/>
              </a:spcBef>
              <a:buChar char="•"/>
              <a:tabLst>
                <a:tab pos="755650" algn="l"/>
                <a:tab pos="756920" algn="l"/>
              </a:tabLst>
            </a:pPr>
            <a:r>
              <a:rPr sz="2200" spc="-5" dirty="0" smtClean="0">
                <a:latin typeface="Arial"/>
                <a:cs typeface="Arial"/>
              </a:rPr>
              <a:t>SOAP</a:t>
            </a:r>
            <a:r>
              <a:rPr lang="en-US" sz="2400" dirty="0"/>
              <a:t>(Simple Object Access Protocol) </a:t>
            </a:r>
            <a:r>
              <a:rPr sz="2200" spc="-5" dirty="0" smtClean="0">
                <a:latin typeface="Arial"/>
                <a:cs typeface="Arial"/>
              </a:rPr>
              <a:t> </a:t>
            </a:r>
            <a:r>
              <a:rPr sz="2200" spc="-5" dirty="0">
                <a:latin typeface="Arial"/>
                <a:cs typeface="Arial"/>
              </a:rPr>
              <a:t>integrations tend to be very easy to build and are very  useful, especially if </a:t>
            </a:r>
            <a:r>
              <a:rPr sz="2200" spc="-10" dirty="0">
                <a:latin typeface="Arial"/>
                <a:cs typeface="Arial"/>
              </a:rPr>
              <a:t>you </a:t>
            </a:r>
            <a:r>
              <a:rPr sz="2200" spc="-5" dirty="0">
                <a:latin typeface="Arial"/>
                <a:cs typeface="Arial"/>
              </a:rPr>
              <a:t>are not passing </a:t>
            </a:r>
            <a:r>
              <a:rPr sz="2200" spc="-10" dirty="0">
                <a:latin typeface="Arial"/>
                <a:cs typeface="Arial"/>
              </a:rPr>
              <a:t>volumes </a:t>
            </a:r>
            <a:r>
              <a:rPr sz="2200" spc="-5" dirty="0">
                <a:latin typeface="Arial"/>
                <a:cs typeface="Arial"/>
              </a:rPr>
              <a:t>of</a:t>
            </a:r>
            <a:r>
              <a:rPr sz="2200" spc="160" dirty="0">
                <a:latin typeface="Arial"/>
                <a:cs typeface="Arial"/>
              </a:rPr>
              <a:t> </a:t>
            </a:r>
            <a:r>
              <a:rPr sz="2200" spc="-5" dirty="0">
                <a:latin typeface="Arial"/>
                <a:cs typeface="Arial"/>
              </a:rPr>
              <a:t>information</a:t>
            </a:r>
            <a:endParaRPr sz="2200" dirty="0">
              <a:latin typeface="Arial"/>
              <a:cs typeface="Arial"/>
            </a:endParaRPr>
          </a:p>
          <a:p>
            <a:pPr marL="756285" marR="453390" lvl="1" indent="-286385">
              <a:lnSpc>
                <a:spcPct val="100000"/>
              </a:lnSpc>
              <a:spcBef>
                <a:spcPts val="1090"/>
              </a:spcBef>
              <a:buChar char="•"/>
              <a:tabLst>
                <a:tab pos="756285" algn="l"/>
                <a:tab pos="756920" algn="l"/>
              </a:tabLst>
            </a:pPr>
            <a:r>
              <a:rPr sz="2200" spc="-5" dirty="0">
                <a:latin typeface="Arial"/>
                <a:cs typeface="Arial"/>
              </a:rPr>
              <a:t>Java integrations are robust because they are built in Java,  and sometimes </a:t>
            </a:r>
            <a:r>
              <a:rPr sz="2200" spc="-10" dirty="0">
                <a:latin typeface="Arial"/>
                <a:cs typeface="Arial"/>
              </a:rPr>
              <a:t>you </a:t>
            </a:r>
            <a:r>
              <a:rPr sz="2200" spc="-5" dirty="0">
                <a:latin typeface="Arial"/>
                <a:cs typeface="Arial"/>
              </a:rPr>
              <a:t>can find existing Java connections to  legacy</a:t>
            </a:r>
            <a:r>
              <a:rPr sz="2200" spc="-75" dirty="0">
                <a:latin typeface="Arial"/>
                <a:cs typeface="Arial"/>
              </a:rPr>
              <a:t> </a:t>
            </a:r>
            <a:r>
              <a:rPr sz="2200" spc="-5" dirty="0">
                <a:latin typeface="Arial"/>
                <a:cs typeface="Arial"/>
              </a:rPr>
              <a:t>systems</a:t>
            </a:r>
            <a:endParaRPr sz="2200" dirty="0">
              <a:latin typeface="Arial"/>
              <a:cs typeface="Arial"/>
            </a:endParaRPr>
          </a:p>
          <a:p>
            <a:pPr marL="355600" marR="282575" indent="-342900" algn="just">
              <a:lnSpc>
                <a:spcPct val="100000"/>
              </a:lnSpc>
              <a:spcBef>
                <a:spcPts val="1095"/>
              </a:spcBef>
              <a:buChar char="•"/>
              <a:tabLst>
                <a:tab pos="355600" algn="l"/>
              </a:tabLst>
            </a:pPr>
            <a:r>
              <a:rPr sz="2400" spc="-5" dirty="0">
                <a:latin typeface="Arial"/>
                <a:cs typeface="Arial"/>
              </a:rPr>
              <a:t>When you call out </a:t>
            </a:r>
            <a:r>
              <a:rPr sz="2400" dirty="0">
                <a:latin typeface="Arial"/>
                <a:cs typeface="Arial"/>
              </a:rPr>
              <a:t>to </a:t>
            </a:r>
            <a:r>
              <a:rPr sz="2400" spc="-5" dirty="0">
                <a:latin typeface="Arial"/>
                <a:cs typeface="Arial"/>
              </a:rPr>
              <a:t>other systems, you do so by using </a:t>
            </a:r>
            <a:r>
              <a:rPr sz="2400" spc="-10" dirty="0">
                <a:latin typeface="Arial"/>
                <a:cs typeface="Arial"/>
              </a:rPr>
              <a:t>an  </a:t>
            </a:r>
            <a:r>
              <a:rPr sz="2400" b="1" spc="-5" dirty="0">
                <a:latin typeface="Arial"/>
                <a:cs typeface="Arial"/>
              </a:rPr>
              <a:t>Integration Service </a:t>
            </a:r>
            <a:r>
              <a:rPr sz="2400" spc="-5" dirty="0">
                <a:latin typeface="Arial"/>
                <a:cs typeface="Arial"/>
              </a:rPr>
              <a:t>and a Java or </a:t>
            </a:r>
            <a:r>
              <a:rPr sz="2400" b="1" spc="-5" dirty="0">
                <a:latin typeface="Arial"/>
                <a:cs typeface="Arial"/>
              </a:rPr>
              <a:t>Web Service Integration  Component.</a:t>
            </a:r>
            <a:endParaRPr sz="2400" b="1" dirty="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Integrating with Other</a:t>
            </a:r>
            <a:r>
              <a:rPr spc="-35" dirty="0"/>
              <a:t> </a:t>
            </a:r>
            <a:r>
              <a:rPr spc="-5" dirty="0"/>
              <a:t>Systems</a:t>
            </a:r>
          </a:p>
        </p:txBody>
      </p:sp>
      <p:sp>
        <p:nvSpPr>
          <p:cNvPr id="3" name="object 3"/>
          <p:cNvSpPr/>
          <p:nvPr/>
        </p:nvSpPr>
        <p:spPr>
          <a:xfrm>
            <a:off x="1389989" y="990612"/>
            <a:ext cx="6382410" cy="504252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21</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688" y="23876"/>
            <a:ext cx="5605780" cy="353695"/>
          </a:xfrm>
          <a:prstGeom prst="rect">
            <a:avLst/>
          </a:prstGeom>
        </p:spPr>
        <p:txBody>
          <a:bodyPr vert="horz" wrap="square" lIns="0" tIns="0" rIns="0" bIns="0" rtlCol="0">
            <a:spAutoFit/>
          </a:bodyPr>
          <a:lstStyle/>
          <a:p>
            <a:pPr marL="12700">
              <a:lnSpc>
                <a:spcPct val="100000"/>
              </a:lnSpc>
              <a:tabLst>
                <a:tab pos="850265" algn="l"/>
              </a:tabLst>
            </a:pPr>
            <a:r>
              <a:rPr spc="-5" dirty="0"/>
              <a:t>Two	basic integration</a:t>
            </a:r>
            <a:r>
              <a:rPr spc="-35" dirty="0"/>
              <a:t> </a:t>
            </a:r>
            <a:r>
              <a:rPr spc="-5" dirty="0"/>
              <a:t>architectures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22</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972312"/>
            <a:ext cx="7978140" cy="1504950"/>
          </a:xfrm>
          <a:prstGeom prst="rect">
            <a:avLst/>
          </a:prstGeom>
        </p:spPr>
        <p:txBody>
          <a:bodyPr vert="horz" wrap="square" lIns="0" tIns="0" rIns="0" bIns="0" rtlCol="0">
            <a:spAutoFit/>
          </a:bodyPr>
          <a:lstStyle/>
          <a:p>
            <a:pPr marL="355600" marR="5080" indent="-342900">
              <a:lnSpc>
                <a:spcPts val="2420"/>
              </a:lnSpc>
              <a:buChar char="•"/>
              <a:tabLst>
                <a:tab pos="354965" algn="l"/>
                <a:tab pos="355600" algn="l"/>
              </a:tabLst>
            </a:pPr>
            <a:r>
              <a:rPr sz="2400" spc="-5" dirty="0">
                <a:latin typeface="Arial"/>
                <a:cs typeface="Arial"/>
              </a:rPr>
              <a:t>There are two basic integration architectures that can </a:t>
            </a:r>
            <a:r>
              <a:rPr sz="2400" spc="-10" dirty="0">
                <a:latin typeface="Arial"/>
                <a:cs typeface="Arial"/>
              </a:rPr>
              <a:t>be  </a:t>
            </a:r>
            <a:r>
              <a:rPr sz="2400" spc="-5" dirty="0">
                <a:latin typeface="Arial"/>
                <a:cs typeface="Arial"/>
              </a:rPr>
              <a:t>implemented:</a:t>
            </a:r>
            <a:endParaRPr sz="2400" dirty="0">
              <a:latin typeface="Arial"/>
              <a:cs typeface="Arial"/>
            </a:endParaRPr>
          </a:p>
          <a:p>
            <a:pPr marL="756285" lvl="1" indent="-286385">
              <a:lnSpc>
                <a:spcPct val="100000"/>
              </a:lnSpc>
              <a:spcBef>
                <a:spcPts val="975"/>
              </a:spcBef>
              <a:buChar char="•"/>
              <a:tabLst>
                <a:tab pos="755650" algn="l"/>
                <a:tab pos="756920" algn="l"/>
              </a:tabLst>
            </a:pPr>
            <a:r>
              <a:rPr sz="2200" b="1" spc="-5" dirty="0">
                <a:latin typeface="Arial"/>
                <a:cs typeface="Arial"/>
              </a:rPr>
              <a:t>Java Integration</a:t>
            </a:r>
            <a:r>
              <a:rPr sz="2200" b="1" spc="-30" dirty="0">
                <a:latin typeface="Arial"/>
                <a:cs typeface="Arial"/>
              </a:rPr>
              <a:t> </a:t>
            </a:r>
            <a:r>
              <a:rPr sz="2200" b="1" spc="-5" dirty="0">
                <a:latin typeface="Arial"/>
                <a:cs typeface="Arial"/>
              </a:rPr>
              <a:t>Components</a:t>
            </a:r>
            <a:endParaRPr sz="2200" b="1" dirty="0">
              <a:latin typeface="Arial"/>
              <a:cs typeface="Arial"/>
            </a:endParaRPr>
          </a:p>
          <a:p>
            <a:pPr marL="833755" lvl="1" indent="-363855">
              <a:lnSpc>
                <a:spcPct val="100000"/>
              </a:lnSpc>
              <a:spcBef>
                <a:spcPts val="670"/>
              </a:spcBef>
              <a:buChar char="•"/>
              <a:tabLst>
                <a:tab pos="833755" algn="l"/>
                <a:tab pos="834390" algn="l"/>
              </a:tabLst>
            </a:pPr>
            <a:r>
              <a:rPr sz="2200" b="1" spc="-5" dirty="0">
                <a:latin typeface="Arial"/>
                <a:cs typeface="Arial"/>
              </a:rPr>
              <a:t>Web Service Integration</a:t>
            </a:r>
            <a:r>
              <a:rPr sz="2200" b="1" spc="-10" dirty="0">
                <a:latin typeface="Arial"/>
                <a:cs typeface="Arial"/>
              </a:rPr>
              <a:t> </a:t>
            </a:r>
            <a:r>
              <a:rPr sz="2200" b="1" spc="-5" dirty="0">
                <a:latin typeface="Arial"/>
                <a:cs typeface="Arial"/>
              </a:rPr>
              <a:t>Components</a:t>
            </a:r>
            <a:endParaRPr sz="2200" b="1" dirty="0">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Java Integration</a:t>
            </a:r>
            <a:r>
              <a:rPr spc="-55" dirty="0"/>
              <a:t> </a:t>
            </a:r>
            <a:r>
              <a:rPr spc="-5" dirty="0"/>
              <a:t>Component</a:t>
            </a:r>
          </a:p>
        </p:txBody>
      </p:sp>
      <p:sp>
        <p:nvSpPr>
          <p:cNvPr id="3" name="object 3"/>
          <p:cNvSpPr/>
          <p:nvPr/>
        </p:nvSpPr>
        <p:spPr>
          <a:xfrm>
            <a:off x="714347" y="990600"/>
            <a:ext cx="7743851" cy="458154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23</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9" name="TextBox 8"/>
          <p:cNvSpPr txBox="1"/>
          <p:nvPr/>
        </p:nvSpPr>
        <p:spPr>
          <a:xfrm>
            <a:off x="1000100" y="5857892"/>
            <a:ext cx="7572428" cy="646331"/>
          </a:xfrm>
          <a:prstGeom prst="rect">
            <a:avLst/>
          </a:prstGeom>
          <a:noFill/>
        </p:spPr>
        <p:txBody>
          <a:bodyPr wrap="square" rtlCol="0">
            <a:spAutoFit/>
          </a:bodyPr>
          <a:lstStyle/>
          <a:p>
            <a:r>
              <a:rPr lang="en-IN" dirty="0" smtClean="0"/>
              <a:t>Calls methods from a Java class and interfaces with most third-party Java APIs, thus supporting a variety of integration scenarios.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Web Service Integration</a:t>
            </a:r>
            <a:r>
              <a:rPr spc="-25" dirty="0"/>
              <a:t> </a:t>
            </a:r>
            <a:r>
              <a:rPr spc="-5" dirty="0"/>
              <a:t>Component</a:t>
            </a:r>
          </a:p>
        </p:txBody>
      </p:sp>
      <p:sp>
        <p:nvSpPr>
          <p:cNvPr id="3" name="object 3"/>
          <p:cNvSpPr/>
          <p:nvPr/>
        </p:nvSpPr>
        <p:spPr>
          <a:xfrm>
            <a:off x="552450" y="1000108"/>
            <a:ext cx="7905750" cy="4495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24</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7" name="TextBox 6"/>
          <p:cNvSpPr txBox="1"/>
          <p:nvPr/>
        </p:nvSpPr>
        <p:spPr>
          <a:xfrm>
            <a:off x="500034" y="5572140"/>
            <a:ext cx="8286808" cy="646331"/>
          </a:xfrm>
          <a:prstGeom prst="rect">
            <a:avLst/>
          </a:prstGeom>
          <a:noFill/>
        </p:spPr>
        <p:txBody>
          <a:bodyPr wrap="square" rtlCol="0">
            <a:spAutoFit/>
          </a:bodyPr>
          <a:lstStyle/>
          <a:p>
            <a:r>
              <a:rPr lang="en-IN" dirty="0" smtClean="0"/>
              <a:t>You should build an Integration service when you want to integrate with an external system to retrieve, update, or insert data in order to complete a task.</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8501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2800" y="6666654"/>
            <a:ext cx="1263015" cy="149225"/>
          </a:xfrm>
          <a:prstGeom prst="rect">
            <a:avLst/>
          </a:prstGeom>
        </p:spPr>
        <p:txBody>
          <a:bodyPr vert="horz" wrap="square" lIns="0" tIns="0" rIns="0" bIns="0" rtlCol="0">
            <a:spAutoFit/>
          </a:bodyPr>
          <a:lstStyle/>
          <a:p>
            <a:pPr marL="12700">
              <a:lnSpc>
                <a:spcPct val="100000"/>
              </a:lnSpc>
            </a:pPr>
            <a:r>
              <a:rPr sz="900" dirty="0">
                <a:latin typeface="Arial"/>
                <a:cs typeface="Arial"/>
              </a:rPr>
              <a:t>© </a:t>
            </a:r>
            <a:r>
              <a:rPr sz="900" spc="-5" dirty="0">
                <a:latin typeface="Arial"/>
                <a:cs typeface="Arial"/>
              </a:rPr>
              <a:t>2013 IBM</a:t>
            </a:r>
            <a:r>
              <a:rPr sz="900" spc="-40" dirty="0">
                <a:latin typeface="Arial"/>
                <a:cs typeface="Arial"/>
              </a:rPr>
              <a:t> </a:t>
            </a:r>
            <a:r>
              <a:rPr sz="900" spc="-5" dirty="0">
                <a:latin typeface="Arial"/>
                <a:cs typeface="Arial"/>
              </a:rPr>
              <a:t>Corporation</a:t>
            </a:r>
            <a:endParaRPr sz="900">
              <a:latin typeface="Arial"/>
              <a:cs typeface="Arial"/>
            </a:endParaRPr>
          </a:p>
        </p:txBody>
      </p:sp>
      <p:sp>
        <p:nvSpPr>
          <p:cNvPr id="3" name="object 3"/>
          <p:cNvSpPr/>
          <p:nvPr/>
        </p:nvSpPr>
        <p:spPr>
          <a:xfrm>
            <a:off x="4762" y="4762"/>
            <a:ext cx="9139555" cy="381000"/>
          </a:xfrm>
          <a:custGeom>
            <a:avLst/>
            <a:gdLst/>
            <a:ahLst/>
            <a:cxnLst/>
            <a:rect l="l" t="t" r="r" b="b"/>
            <a:pathLst>
              <a:path w="9139555" h="381000">
                <a:moveTo>
                  <a:pt x="0" y="381000"/>
                </a:moveTo>
                <a:lnTo>
                  <a:pt x="9139237" y="381000"/>
                </a:lnTo>
                <a:lnTo>
                  <a:pt x="9139237" y="0"/>
                </a:lnTo>
                <a:lnTo>
                  <a:pt x="0" y="0"/>
                </a:lnTo>
                <a:lnTo>
                  <a:pt x="0" y="381000"/>
                </a:lnTo>
                <a:close/>
              </a:path>
            </a:pathLst>
          </a:custGeom>
          <a:solidFill>
            <a:srgbClr val="0070C0"/>
          </a:solidFill>
        </p:spPr>
        <p:txBody>
          <a:bodyPr wrap="square" lIns="0" tIns="0" rIns="0" bIns="0" rtlCol="0"/>
          <a:lstStyle/>
          <a:p>
            <a:endParaRPr/>
          </a:p>
        </p:txBody>
      </p:sp>
      <p:sp>
        <p:nvSpPr>
          <p:cNvPr id="4" name="object 4"/>
          <p:cNvSpPr/>
          <p:nvPr/>
        </p:nvSpPr>
        <p:spPr>
          <a:xfrm>
            <a:off x="8293100" y="61912"/>
            <a:ext cx="622300" cy="24765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941654" y="6503140"/>
            <a:ext cx="1986280" cy="346075"/>
          </a:xfrm>
          <a:prstGeom prst="rect">
            <a:avLst/>
          </a:prstGeom>
        </p:spPr>
        <p:txBody>
          <a:bodyPr vert="horz" wrap="square" lIns="0" tIns="0" rIns="0" bIns="0" rtlCol="0">
            <a:spAutoFit/>
          </a:bodyPr>
          <a:lstStyle/>
          <a:p>
            <a:pPr marL="595630">
              <a:lnSpc>
                <a:spcPct val="100000"/>
              </a:lnSpc>
            </a:pPr>
            <a:r>
              <a:rPr sz="900" dirty="0">
                <a:latin typeface="Arial"/>
                <a:cs typeface="Arial"/>
              </a:rPr>
              <a:t>© </a:t>
            </a:r>
            <a:r>
              <a:rPr sz="900" spc="-5" dirty="0">
                <a:latin typeface="Arial"/>
                <a:cs typeface="Arial"/>
              </a:rPr>
              <a:t>2013 IBM</a:t>
            </a:r>
            <a:r>
              <a:rPr sz="900" spc="-40" dirty="0">
                <a:latin typeface="Arial"/>
                <a:cs typeface="Arial"/>
              </a:rPr>
              <a:t> </a:t>
            </a:r>
            <a:r>
              <a:rPr sz="900" spc="-5" dirty="0">
                <a:latin typeface="Arial"/>
                <a:cs typeface="Arial"/>
              </a:rPr>
              <a:t>Corporation</a:t>
            </a:r>
            <a:endParaRPr sz="900">
              <a:latin typeface="Arial"/>
              <a:cs typeface="Arial"/>
            </a:endParaRPr>
          </a:p>
          <a:p>
            <a:pPr marL="12700">
              <a:lnSpc>
                <a:spcPct val="100000"/>
              </a:lnSpc>
              <a:spcBef>
                <a:spcPts val="229"/>
              </a:spcBef>
            </a:pPr>
            <a:r>
              <a:rPr sz="1100" spc="-5" dirty="0">
                <a:latin typeface="Arial"/>
                <a:cs typeface="Arial"/>
              </a:rPr>
              <a:t>Innovation Centre </a:t>
            </a:r>
            <a:r>
              <a:rPr sz="1100" dirty="0">
                <a:latin typeface="Arial"/>
                <a:cs typeface="Arial"/>
              </a:rPr>
              <a:t>for</a:t>
            </a:r>
            <a:r>
              <a:rPr sz="1100" spc="-55" dirty="0">
                <a:latin typeface="Arial"/>
                <a:cs typeface="Arial"/>
              </a:rPr>
              <a:t> </a:t>
            </a:r>
            <a:r>
              <a:rPr sz="1100" spc="-5" dirty="0">
                <a:latin typeface="Arial"/>
                <a:cs typeface="Arial"/>
              </a:rPr>
              <a:t>Education</a:t>
            </a:r>
            <a:endParaRPr sz="1100">
              <a:latin typeface="Arial"/>
              <a:cs typeface="Arial"/>
            </a:endParaRPr>
          </a:p>
        </p:txBody>
      </p:sp>
      <p:sp>
        <p:nvSpPr>
          <p:cNvPr id="6" name="object 6"/>
          <p:cNvSpPr/>
          <p:nvPr/>
        </p:nvSpPr>
        <p:spPr>
          <a:xfrm>
            <a:off x="255587" y="609600"/>
            <a:ext cx="8631555" cy="1905"/>
          </a:xfrm>
          <a:custGeom>
            <a:avLst/>
            <a:gdLst/>
            <a:ahLst/>
            <a:cxnLst/>
            <a:rect l="l" t="t" r="r" b="b"/>
            <a:pathLst>
              <a:path w="8631555" h="1904">
                <a:moveTo>
                  <a:pt x="8631237" y="0"/>
                </a:moveTo>
                <a:lnTo>
                  <a:pt x="0" y="1587"/>
                </a:lnTo>
              </a:path>
            </a:pathLst>
          </a:custGeom>
          <a:ln w="6477">
            <a:solidFill>
              <a:srgbClr val="000000"/>
            </a:solidFill>
          </a:ln>
        </p:spPr>
        <p:txBody>
          <a:bodyPr wrap="square" lIns="0" tIns="0" rIns="0" bIns="0" rtlCol="0"/>
          <a:lstStyle/>
          <a:p>
            <a:endParaRPr/>
          </a:p>
        </p:txBody>
      </p:sp>
      <p:sp>
        <p:nvSpPr>
          <p:cNvPr id="7" name="object 7"/>
          <p:cNvSpPr/>
          <p:nvPr/>
        </p:nvSpPr>
        <p:spPr>
          <a:xfrm>
            <a:off x="166687" y="76200"/>
            <a:ext cx="1143000" cy="4572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0" y="2989262"/>
            <a:ext cx="9144000" cy="272573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615112" y="228600"/>
            <a:ext cx="2300287" cy="1004887"/>
          </a:xfrm>
          <a:prstGeom prst="rect">
            <a:avLst/>
          </a:prstGeom>
          <a:blipFill>
            <a:blip r:embed="rId5"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3643947" y="813244"/>
            <a:ext cx="1485900" cy="670560"/>
          </a:xfrm>
          <a:prstGeom prst="rect">
            <a:avLst/>
          </a:prstGeom>
        </p:spPr>
        <p:txBody>
          <a:bodyPr vert="horz" wrap="square" lIns="0" tIns="0" rIns="0" bIns="0" rtlCol="0">
            <a:spAutoFit/>
          </a:bodyPr>
          <a:lstStyle/>
          <a:p>
            <a:pPr marL="12700">
              <a:lnSpc>
                <a:spcPct val="100000"/>
              </a:lnSpc>
            </a:pPr>
            <a:r>
              <a:rPr sz="4400" b="0" dirty="0">
                <a:solidFill>
                  <a:srgbClr val="0080B1"/>
                </a:solidFill>
                <a:latin typeface="Arial"/>
                <a:cs typeface="Arial"/>
              </a:rPr>
              <a:t>Unit</a:t>
            </a:r>
            <a:r>
              <a:rPr sz="4400" b="0" spc="-105" dirty="0">
                <a:solidFill>
                  <a:srgbClr val="0080B1"/>
                </a:solidFill>
                <a:latin typeface="Arial"/>
                <a:cs typeface="Arial"/>
              </a:rPr>
              <a:t> </a:t>
            </a:r>
            <a:r>
              <a:rPr sz="4400" b="0" dirty="0">
                <a:solidFill>
                  <a:srgbClr val="0080B1"/>
                </a:solidFill>
                <a:latin typeface="Arial"/>
                <a:cs typeface="Arial"/>
              </a:rPr>
              <a:t>5</a:t>
            </a:r>
            <a:endParaRPr sz="4400">
              <a:latin typeface="Arial"/>
              <a:cs typeface="Arial"/>
            </a:endParaRPr>
          </a:p>
        </p:txBody>
      </p:sp>
      <p:sp>
        <p:nvSpPr>
          <p:cNvPr id="11" name="object 11"/>
          <p:cNvSpPr txBox="1"/>
          <p:nvPr/>
        </p:nvSpPr>
        <p:spPr>
          <a:xfrm>
            <a:off x="1880107" y="1712861"/>
            <a:ext cx="5686425" cy="609600"/>
          </a:xfrm>
          <a:prstGeom prst="rect">
            <a:avLst/>
          </a:prstGeom>
        </p:spPr>
        <p:txBody>
          <a:bodyPr vert="horz" wrap="square" lIns="0" tIns="0" rIns="0" bIns="0" rtlCol="0">
            <a:spAutoFit/>
          </a:bodyPr>
          <a:lstStyle/>
          <a:p>
            <a:pPr marL="12700">
              <a:lnSpc>
                <a:spcPct val="100000"/>
              </a:lnSpc>
            </a:pPr>
            <a:r>
              <a:rPr sz="4000" spc="-10" dirty="0">
                <a:latin typeface="Arial"/>
                <a:cs typeface="Arial"/>
              </a:rPr>
              <a:t>Dashboards and</a:t>
            </a:r>
            <a:r>
              <a:rPr sz="4000" spc="130" dirty="0">
                <a:latin typeface="Arial"/>
                <a:cs typeface="Arial"/>
              </a:rPr>
              <a:t> </a:t>
            </a:r>
            <a:r>
              <a:rPr sz="4000" spc="-5" dirty="0">
                <a:latin typeface="Arial"/>
                <a:cs typeface="Arial"/>
              </a:rPr>
              <a:t>Reports</a:t>
            </a:r>
            <a:endParaRPr sz="4000">
              <a:latin typeface="Arial"/>
              <a:cs typeface="Arial"/>
            </a:endParaRPr>
          </a:p>
        </p:txBody>
      </p:sp>
      <p:sp>
        <p:nvSpPr>
          <p:cNvPr id="12" name="object 12"/>
          <p:cNvSpPr txBox="1"/>
          <p:nvPr/>
        </p:nvSpPr>
        <p:spPr>
          <a:xfrm>
            <a:off x="4345940" y="6669531"/>
            <a:ext cx="322580" cy="224790"/>
          </a:xfrm>
          <a:prstGeom prst="rect">
            <a:avLst/>
          </a:prstGeom>
        </p:spPr>
        <p:txBody>
          <a:bodyPr vert="horz" wrap="square" lIns="0" tIns="0" rIns="0" bIns="0" rtlCol="0">
            <a:spAutoFit/>
          </a:bodyPr>
          <a:lstStyle/>
          <a:p>
            <a:pPr marL="12700">
              <a:lnSpc>
                <a:spcPct val="100000"/>
              </a:lnSpc>
            </a:pPr>
            <a:r>
              <a:rPr sz="1400" spc="-5" dirty="0">
                <a:latin typeface="Arial"/>
                <a:cs typeface="Arial"/>
              </a:rPr>
              <a:t>135</a:t>
            </a:r>
            <a:endParaRPr sz="1400">
              <a:latin typeface="Arial"/>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z="2000" spc="-5" dirty="0"/>
              <a:t>Learning</a:t>
            </a:r>
            <a:r>
              <a:rPr sz="2000" spc="-25" dirty="0"/>
              <a:t> </a:t>
            </a:r>
            <a:r>
              <a:rPr sz="2000" spc="-5" dirty="0"/>
              <a:t>Objectives</a:t>
            </a:r>
            <a:endParaRPr sz="2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27</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817245"/>
            <a:ext cx="7877809" cy="1649730"/>
          </a:xfrm>
          <a:prstGeom prst="rect">
            <a:avLst/>
          </a:prstGeom>
        </p:spPr>
        <p:txBody>
          <a:bodyPr vert="horz" wrap="square" lIns="0" tIns="0" rIns="0" bIns="0" rtlCol="0">
            <a:spAutoFit/>
          </a:bodyPr>
          <a:lstStyle/>
          <a:p>
            <a:pPr marL="355600" marR="174625" indent="-342900">
              <a:lnSpc>
                <a:spcPct val="100000"/>
              </a:lnSpc>
              <a:buChar char="•"/>
              <a:tabLst>
                <a:tab pos="354965" algn="l"/>
                <a:tab pos="355600" algn="l"/>
              </a:tabLst>
            </a:pPr>
            <a:r>
              <a:rPr sz="2400" spc="-5" dirty="0">
                <a:latin typeface="Arial"/>
                <a:cs typeface="Arial"/>
              </a:rPr>
              <a:t>This unit is about </a:t>
            </a:r>
            <a:r>
              <a:rPr sz="2400" b="1" spc="-5" dirty="0">
                <a:latin typeface="Arial"/>
                <a:cs typeface="Arial"/>
              </a:rPr>
              <a:t>managing complex task </a:t>
            </a:r>
            <a:r>
              <a:rPr sz="2400" spc="-5" dirty="0">
                <a:latin typeface="Arial"/>
                <a:cs typeface="Arial"/>
              </a:rPr>
              <a:t>and </a:t>
            </a:r>
            <a:r>
              <a:rPr sz="2400" b="1" spc="-5" dirty="0">
                <a:latin typeface="Arial"/>
                <a:cs typeface="Arial"/>
              </a:rPr>
              <a:t>process  applications</a:t>
            </a:r>
            <a:endParaRPr sz="2400" b="1" dirty="0">
              <a:latin typeface="Arial"/>
              <a:cs typeface="Arial"/>
            </a:endParaRPr>
          </a:p>
          <a:p>
            <a:pPr marL="355600" marR="5080" indent="-342900">
              <a:lnSpc>
                <a:spcPct val="100000"/>
              </a:lnSpc>
              <a:spcBef>
                <a:spcPts val="1390"/>
              </a:spcBef>
              <a:buChar char="•"/>
              <a:tabLst>
                <a:tab pos="354965" algn="l"/>
                <a:tab pos="355600" algn="l"/>
              </a:tabLst>
            </a:pPr>
            <a:r>
              <a:rPr sz="2400" dirty="0">
                <a:latin typeface="Arial"/>
                <a:cs typeface="Arial"/>
              </a:rPr>
              <a:t>It </a:t>
            </a:r>
            <a:r>
              <a:rPr sz="2400" spc="-5" dirty="0">
                <a:latin typeface="Arial"/>
                <a:cs typeface="Arial"/>
              </a:rPr>
              <a:t>also deals with </a:t>
            </a:r>
            <a:r>
              <a:rPr sz="2400" b="1" spc="-5" dirty="0">
                <a:latin typeface="Arial"/>
                <a:cs typeface="Arial"/>
              </a:rPr>
              <a:t>creation of dashboards and reports</a:t>
            </a:r>
            <a:r>
              <a:rPr sz="2400" spc="-5" dirty="0">
                <a:latin typeface="Arial"/>
                <a:cs typeface="Arial"/>
              </a:rPr>
              <a:t> for  efficient data</a:t>
            </a:r>
            <a:r>
              <a:rPr sz="2400" spc="-40" dirty="0">
                <a:latin typeface="Arial"/>
                <a:cs typeface="Arial"/>
              </a:rPr>
              <a:t> </a:t>
            </a:r>
            <a:r>
              <a:rPr sz="2400" spc="-5" dirty="0">
                <a:latin typeface="Arial"/>
                <a:cs typeface="Arial"/>
              </a:rPr>
              <a:t>visibility</a:t>
            </a:r>
            <a:endParaRPr sz="2400" dirty="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688" y="23876"/>
            <a:ext cx="1899285" cy="353695"/>
          </a:xfrm>
          <a:prstGeom prst="rect">
            <a:avLst/>
          </a:prstGeom>
        </p:spPr>
        <p:txBody>
          <a:bodyPr vert="horz" wrap="square" lIns="0" tIns="0" rIns="0" bIns="0" rtlCol="0">
            <a:spAutoFit/>
          </a:bodyPr>
          <a:lstStyle/>
          <a:p>
            <a:pPr marL="12700">
              <a:lnSpc>
                <a:spcPct val="100000"/>
              </a:lnSpc>
            </a:pPr>
            <a:r>
              <a:rPr sz="2200" b="1" spc="-10" dirty="0">
                <a:solidFill>
                  <a:srgbClr val="FFFFFF"/>
                </a:solidFill>
                <a:latin typeface="Arial Black"/>
                <a:cs typeface="Arial Black"/>
              </a:rPr>
              <a:t>I</a:t>
            </a:r>
            <a:r>
              <a:rPr sz="2200" b="1" spc="-5" dirty="0">
                <a:solidFill>
                  <a:srgbClr val="FFFFFF"/>
                </a:solidFill>
                <a:latin typeface="Arial Black"/>
                <a:cs typeface="Arial Black"/>
              </a:rPr>
              <a:t>n</a:t>
            </a:r>
            <a:r>
              <a:rPr sz="2200" b="1" spc="-10" dirty="0">
                <a:solidFill>
                  <a:srgbClr val="FFFFFF"/>
                </a:solidFill>
                <a:latin typeface="Arial Black"/>
                <a:cs typeface="Arial Black"/>
              </a:rPr>
              <a:t>tr</a:t>
            </a:r>
            <a:r>
              <a:rPr sz="2200" b="1" spc="-5" dirty="0">
                <a:solidFill>
                  <a:srgbClr val="FFFFFF"/>
                </a:solidFill>
                <a:latin typeface="Arial Black"/>
                <a:cs typeface="Arial Black"/>
              </a:rPr>
              <a:t>oduc</a:t>
            </a:r>
            <a:r>
              <a:rPr sz="2200" b="1" spc="-10" dirty="0">
                <a:solidFill>
                  <a:srgbClr val="FFFFFF"/>
                </a:solidFill>
                <a:latin typeface="Arial Black"/>
                <a:cs typeface="Arial Black"/>
              </a:rPr>
              <a:t>t</a:t>
            </a:r>
            <a:r>
              <a:rPr sz="2200" b="1" spc="-5" dirty="0">
                <a:solidFill>
                  <a:srgbClr val="FFFFFF"/>
                </a:solidFill>
                <a:latin typeface="Arial Black"/>
                <a:cs typeface="Arial Black"/>
              </a:rPr>
              <a:t>ion</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28</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259863" y="817245"/>
            <a:ext cx="4552950" cy="375920"/>
          </a:xfrm>
          <a:prstGeom prst="rect">
            <a:avLst/>
          </a:prstGeom>
        </p:spPr>
        <p:txBody>
          <a:bodyPr vert="horz" wrap="square" lIns="0" tIns="0" rIns="0" bIns="0" rtlCol="0">
            <a:spAutoFit/>
          </a:bodyPr>
          <a:lstStyle/>
          <a:p>
            <a:pPr marL="355600" indent="-342900">
              <a:lnSpc>
                <a:spcPct val="100000"/>
              </a:lnSpc>
              <a:buChar char="•"/>
              <a:tabLst>
                <a:tab pos="354965" algn="l"/>
                <a:tab pos="355600" algn="l"/>
                <a:tab pos="2863850" algn="l"/>
              </a:tabLst>
            </a:pPr>
            <a:r>
              <a:rPr sz="2400" b="0" spc="-5" dirty="0">
                <a:solidFill>
                  <a:srgbClr val="000000"/>
                </a:solidFill>
                <a:latin typeface="Arial"/>
                <a:cs typeface="Arial"/>
              </a:rPr>
              <a:t>Present</a:t>
            </a:r>
            <a:r>
              <a:rPr sz="2400" b="0" spc="15" dirty="0">
                <a:solidFill>
                  <a:srgbClr val="000000"/>
                </a:solidFill>
                <a:latin typeface="Arial"/>
                <a:cs typeface="Arial"/>
              </a:rPr>
              <a:t> </a:t>
            </a:r>
            <a:r>
              <a:rPr sz="2400" b="0" spc="-5" dirty="0">
                <a:solidFill>
                  <a:srgbClr val="000000"/>
                </a:solidFill>
                <a:latin typeface="Arial"/>
                <a:cs typeface="Arial"/>
              </a:rPr>
              <a:t>business	environment</a:t>
            </a:r>
            <a:endParaRPr sz="2400" dirty="0">
              <a:latin typeface="Arial"/>
              <a:cs typeface="Arial"/>
            </a:endParaRPr>
          </a:p>
        </p:txBody>
      </p:sp>
      <p:sp>
        <p:nvSpPr>
          <p:cNvPr id="4" name="object 4"/>
          <p:cNvSpPr txBox="1"/>
          <p:nvPr/>
        </p:nvSpPr>
        <p:spPr>
          <a:xfrm>
            <a:off x="717063" y="1360804"/>
            <a:ext cx="7992109" cy="2915920"/>
          </a:xfrm>
          <a:prstGeom prst="rect">
            <a:avLst/>
          </a:prstGeom>
        </p:spPr>
        <p:txBody>
          <a:bodyPr vert="horz" wrap="square" lIns="0" tIns="0" rIns="0" bIns="0" rtlCol="0">
            <a:spAutoFit/>
          </a:bodyPr>
          <a:lstStyle/>
          <a:p>
            <a:pPr marL="299085" indent="-286385">
              <a:lnSpc>
                <a:spcPct val="100000"/>
              </a:lnSpc>
              <a:buChar char="•"/>
              <a:tabLst>
                <a:tab pos="298450" algn="l"/>
                <a:tab pos="299720" algn="l"/>
              </a:tabLst>
            </a:pPr>
            <a:r>
              <a:rPr sz="2200" b="1" spc="-5" dirty="0">
                <a:latin typeface="Arial"/>
                <a:cs typeface="Arial"/>
              </a:rPr>
              <a:t>fast-paced</a:t>
            </a:r>
            <a:endParaRPr sz="2200" b="1" dirty="0">
              <a:latin typeface="Arial"/>
              <a:cs typeface="Arial"/>
            </a:endParaRPr>
          </a:p>
          <a:p>
            <a:pPr marL="299085" indent="-286385">
              <a:lnSpc>
                <a:spcPct val="100000"/>
              </a:lnSpc>
              <a:spcBef>
                <a:spcPts val="1105"/>
              </a:spcBef>
              <a:buChar char="•"/>
              <a:tabLst>
                <a:tab pos="298450" algn="l"/>
                <a:tab pos="299720" algn="l"/>
              </a:tabLst>
            </a:pPr>
            <a:r>
              <a:rPr sz="2200" spc="-5" dirty="0">
                <a:latin typeface="Arial"/>
                <a:cs typeface="Arial"/>
              </a:rPr>
              <a:t>companies need to make quick decisions to win new</a:t>
            </a:r>
            <a:r>
              <a:rPr sz="2200" spc="110" dirty="0">
                <a:latin typeface="Arial"/>
                <a:cs typeface="Arial"/>
              </a:rPr>
              <a:t> </a:t>
            </a:r>
            <a:r>
              <a:rPr sz="2200" spc="-5" dirty="0">
                <a:latin typeface="Arial"/>
                <a:cs typeface="Arial"/>
              </a:rPr>
              <a:t>business</a:t>
            </a:r>
            <a:endParaRPr sz="2200" dirty="0">
              <a:latin typeface="Arial"/>
              <a:cs typeface="Arial"/>
            </a:endParaRPr>
          </a:p>
          <a:p>
            <a:pPr marL="376555" indent="-363855">
              <a:lnSpc>
                <a:spcPct val="100000"/>
              </a:lnSpc>
              <a:spcBef>
                <a:spcPts val="1090"/>
              </a:spcBef>
              <a:buChar char="•"/>
              <a:tabLst>
                <a:tab pos="376555" algn="l"/>
                <a:tab pos="377190" algn="l"/>
              </a:tabLst>
            </a:pPr>
            <a:r>
              <a:rPr sz="2200" spc="-5" dirty="0">
                <a:latin typeface="Arial"/>
                <a:cs typeface="Arial"/>
              </a:rPr>
              <a:t>maintain existing</a:t>
            </a:r>
            <a:r>
              <a:rPr sz="2200" dirty="0">
                <a:latin typeface="Arial"/>
                <a:cs typeface="Arial"/>
              </a:rPr>
              <a:t> </a:t>
            </a:r>
            <a:r>
              <a:rPr sz="2200" spc="-5" dirty="0">
                <a:latin typeface="Arial"/>
                <a:cs typeface="Arial"/>
              </a:rPr>
              <a:t>relationships</a:t>
            </a:r>
            <a:endParaRPr sz="2200" dirty="0">
              <a:latin typeface="Arial"/>
              <a:cs typeface="Arial"/>
            </a:endParaRPr>
          </a:p>
          <a:p>
            <a:pPr marL="376555" indent="-363855">
              <a:lnSpc>
                <a:spcPct val="100000"/>
              </a:lnSpc>
              <a:spcBef>
                <a:spcPts val="1105"/>
              </a:spcBef>
              <a:buChar char="•"/>
              <a:tabLst>
                <a:tab pos="376555" algn="l"/>
                <a:tab pos="377190" algn="l"/>
              </a:tabLst>
            </a:pPr>
            <a:r>
              <a:rPr sz="2200" spc="-5" dirty="0">
                <a:latin typeface="Arial"/>
                <a:cs typeface="Arial"/>
              </a:rPr>
              <a:t>and build on the trust and goodwill earned over</a:t>
            </a:r>
            <a:r>
              <a:rPr sz="2200" spc="95" dirty="0">
                <a:latin typeface="Arial"/>
                <a:cs typeface="Arial"/>
              </a:rPr>
              <a:t> </a:t>
            </a:r>
            <a:r>
              <a:rPr sz="2200" spc="-5" dirty="0">
                <a:latin typeface="Arial"/>
                <a:cs typeface="Arial"/>
              </a:rPr>
              <a:t>time</a:t>
            </a:r>
            <a:endParaRPr sz="2200" dirty="0">
              <a:latin typeface="Arial"/>
              <a:cs typeface="Arial"/>
            </a:endParaRPr>
          </a:p>
          <a:p>
            <a:pPr marL="299085" marR="147320" indent="-286385">
              <a:lnSpc>
                <a:spcPct val="100000"/>
              </a:lnSpc>
              <a:spcBef>
                <a:spcPts val="1105"/>
              </a:spcBef>
              <a:buChar char="•"/>
              <a:tabLst>
                <a:tab pos="376555" algn="l"/>
                <a:tab pos="377190" algn="l"/>
              </a:tabLst>
            </a:pPr>
            <a:r>
              <a:rPr sz="2200" spc="-5" dirty="0">
                <a:latin typeface="Arial"/>
                <a:cs typeface="Arial"/>
              </a:rPr>
              <a:t>Due to the complexity of existing business logic</a:t>
            </a:r>
            <a:r>
              <a:rPr sz="2200" b="1" spc="-5" dirty="0">
                <a:latin typeface="Arial"/>
                <a:cs typeface="Arial"/>
              </a:rPr>
              <a:t>, adjusting or  improving applications</a:t>
            </a:r>
            <a:r>
              <a:rPr sz="2200" spc="-5" dirty="0">
                <a:latin typeface="Arial"/>
                <a:cs typeface="Arial"/>
              </a:rPr>
              <a:t> takes </a:t>
            </a:r>
            <a:r>
              <a:rPr sz="2200" b="1" spc="-5" dirty="0">
                <a:latin typeface="Arial"/>
                <a:cs typeface="Arial"/>
              </a:rPr>
              <a:t>careful planning </a:t>
            </a:r>
            <a:r>
              <a:rPr sz="2200" spc="-5" dirty="0">
                <a:latin typeface="Arial"/>
                <a:cs typeface="Arial"/>
              </a:rPr>
              <a:t>and </a:t>
            </a:r>
            <a:r>
              <a:rPr sz="2200" b="1" spc="-5" dirty="0">
                <a:latin typeface="Arial"/>
                <a:cs typeface="Arial"/>
              </a:rPr>
              <a:t>time</a:t>
            </a:r>
            <a:r>
              <a:rPr sz="2200" spc="-5" dirty="0">
                <a:latin typeface="Arial"/>
                <a:cs typeface="Arial"/>
              </a:rPr>
              <a:t> to  implement any needed changes</a:t>
            </a:r>
            <a:r>
              <a:rPr sz="2200" spc="30" dirty="0">
                <a:latin typeface="Arial"/>
                <a:cs typeface="Arial"/>
              </a:rPr>
              <a:t> </a:t>
            </a:r>
            <a:r>
              <a:rPr sz="2200" spc="-5" dirty="0">
                <a:latin typeface="Arial"/>
                <a:cs typeface="Arial"/>
              </a:rPr>
              <a:t>effectively</a:t>
            </a:r>
            <a:endParaRPr sz="2200" dirty="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Integrated sense-and-respond</a:t>
            </a:r>
            <a:r>
              <a:rPr spc="-35" dirty="0"/>
              <a:t> </a:t>
            </a:r>
            <a:r>
              <a:rPr spc="-5" dirty="0"/>
              <a:t>solution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29</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310663" y="817245"/>
            <a:ext cx="7899400" cy="3112770"/>
          </a:xfrm>
          <a:prstGeom prst="rect">
            <a:avLst/>
          </a:prstGeom>
        </p:spPr>
        <p:txBody>
          <a:bodyPr vert="horz" wrap="square" lIns="0" tIns="0" rIns="0" bIns="0" rtlCol="0">
            <a:spAutoFit/>
          </a:bodyPr>
          <a:lstStyle/>
          <a:p>
            <a:pPr marL="355600" marR="28575" indent="-342900">
              <a:lnSpc>
                <a:spcPct val="100000"/>
              </a:lnSpc>
              <a:buChar char="•"/>
              <a:tabLst>
                <a:tab pos="354965" algn="l"/>
                <a:tab pos="355600" algn="l"/>
              </a:tabLst>
            </a:pPr>
            <a:r>
              <a:rPr sz="2400" spc="-5" dirty="0">
                <a:latin typeface="Arial"/>
                <a:cs typeface="Arial"/>
              </a:rPr>
              <a:t>An </a:t>
            </a:r>
            <a:r>
              <a:rPr sz="2400" b="1" spc="-5" dirty="0">
                <a:latin typeface="Arial"/>
                <a:cs typeface="Arial"/>
              </a:rPr>
              <a:t>integrated sense-and-respond solution </a:t>
            </a:r>
            <a:r>
              <a:rPr sz="2400" spc="-5" dirty="0">
                <a:latin typeface="Arial"/>
                <a:cs typeface="Arial"/>
              </a:rPr>
              <a:t>creates  awareness through events, direction through decisions,  actions through processes, and insight through</a:t>
            </a:r>
            <a:r>
              <a:rPr sz="2400" spc="80" dirty="0">
                <a:latin typeface="Arial"/>
                <a:cs typeface="Arial"/>
              </a:rPr>
              <a:t> </a:t>
            </a:r>
            <a:r>
              <a:rPr sz="2400" spc="-5" dirty="0">
                <a:latin typeface="Arial"/>
                <a:cs typeface="Arial"/>
              </a:rPr>
              <a:t>analysis</a:t>
            </a:r>
            <a:endParaRPr sz="2400" dirty="0">
              <a:latin typeface="Arial"/>
              <a:cs typeface="Arial"/>
            </a:endParaRPr>
          </a:p>
          <a:p>
            <a:pPr marL="355600" marR="5080" indent="-342900">
              <a:lnSpc>
                <a:spcPct val="100000"/>
              </a:lnSpc>
              <a:spcBef>
                <a:spcPts val="1390"/>
              </a:spcBef>
              <a:buChar char="•"/>
              <a:tabLst>
                <a:tab pos="354965" algn="l"/>
                <a:tab pos="355600" algn="l"/>
              </a:tabLst>
            </a:pPr>
            <a:r>
              <a:rPr sz="2400" spc="-5" dirty="0">
                <a:latin typeface="Arial"/>
                <a:cs typeface="Arial"/>
              </a:rPr>
              <a:t>This simplified solution shows how </a:t>
            </a:r>
            <a:r>
              <a:rPr sz="2400" b="1" spc="-5" dirty="0">
                <a:latin typeface="Arial"/>
                <a:cs typeface="Arial"/>
              </a:rPr>
              <a:t>you can structure  advanced applications </a:t>
            </a:r>
            <a:r>
              <a:rPr sz="2400" spc="-5" dirty="0">
                <a:latin typeface="Arial"/>
                <a:cs typeface="Arial"/>
              </a:rPr>
              <a:t>around business process  management concepts and methodologies </a:t>
            </a:r>
            <a:r>
              <a:rPr sz="2400" dirty="0">
                <a:latin typeface="Arial"/>
                <a:cs typeface="Arial"/>
              </a:rPr>
              <a:t>to </a:t>
            </a:r>
            <a:r>
              <a:rPr sz="2400" b="1" spc="-5" dirty="0">
                <a:latin typeface="Arial"/>
                <a:cs typeface="Arial"/>
              </a:rPr>
              <a:t>enable  decision-making capabilities </a:t>
            </a:r>
            <a:r>
              <a:rPr sz="2400" spc="-5" dirty="0">
                <a:latin typeface="Arial"/>
                <a:cs typeface="Arial"/>
              </a:rPr>
              <a:t>that are based on </a:t>
            </a:r>
            <a:r>
              <a:rPr sz="2400" b="1" spc="-5" dirty="0">
                <a:latin typeface="Arial"/>
                <a:cs typeface="Arial"/>
              </a:rPr>
              <a:t>real-time  data</a:t>
            </a:r>
            <a:r>
              <a:rPr sz="2400" b="1" spc="-80" dirty="0">
                <a:latin typeface="Arial"/>
                <a:cs typeface="Arial"/>
              </a:rPr>
              <a:t> </a:t>
            </a:r>
            <a:r>
              <a:rPr sz="2400" b="1" spc="-5" dirty="0">
                <a:latin typeface="Arial"/>
                <a:cs typeface="Arial"/>
              </a:rPr>
              <a:t>analysis</a:t>
            </a:r>
            <a:endParaRPr sz="2400" b="1"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Creating user</a:t>
            </a:r>
            <a:r>
              <a:rPr spc="-45" dirty="0"/>
              <a:t> </a:t>
            </a:r>
            <a:r>
              <a:rPr spc="-5" dirty="0"/>
              <a:t>interfaces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817245"/>
            <a:ext cx="8352155" cy="3103880"/>
          </a:xfrm>
          <a:prstGeom prst="rect">
            <a:avLst/>
          </a:prstGeom>
        </p:spPr>
        <p:txBody>
          <a:bodyPr vert="horz" wrap="square" lIns="0" tIns="0" rIns="0" bIns="0" rtlCol="0">
            <a:spAutoFit/>
          </a:bodyPr>
          <a:lstStyle/>
          <a:p>
            <a:pPr marL="355600" marR="653415" indent="-342900">
              <a:lnSpc>
                <a:spcPct val="100000"/>
              </a:lnSpc>
              <a:buChar char="•"/>
              <a:tabLst>
                <a:tab pos="354965" algn="l"/>
                <a:tab pos="355600" algn="l"/>
              </a:tabLst>
            </a:pPr>
            <a:r>
              <a:rPr sz="2400" spc="-5" dirty="0">
                <a:latin typeface="Arial"/>
                <a:cs typeface="Arial"/>
              </a:rPr>
              <a:t>User interfaces is used by users </a:t>
            </a:r>
            <a:r>
              <a:rPr sz="2400" b="1" spc="-5" dirty="0">
                <a:latin typeface="Arial"/>
                <a:cs typeface="Arial"/>
              </a:rPr>
              <a:t>interact with business  processes</a:t>
            </a:r>
            <a:endParaRPr sz="2400" b="1" dirty="0">
              <a:latin typeface="Arial"/>
              <a:cs typeface="Arial"/>
            </a:endParaRPr>
          </a:p>
          <a:p>
            <a:pPr marL="355600" marR="5080" indent="-342900">
              <a:lnSpc>
                <a:spcPct val="100000"/>
              </a:lnSpc>
              <a:spcBef>
                <a:spcPts val="1390"/>
              </a:spcBef>
              <a:buChar char="•"/>
              <a:tabLst>
                <a:tab pos="438784" algn="l"/>
                <a:tab pos="439420" algn="l"/>
              </a:tabLst>
            </a:pPr>
            <a:r>
              <a:rPr sz="2400" spc="-5" dirty="0">
                <a:latin typeface="Arial"/>
                <a:cs typeface="Arial"/>
              </a:rPr>
              <a:t>Human services indicate what actions these users perform  within the</a:t>
            </a:r>
            <a:r>
              <a:rPr sz="2400" spc="-45" dirty="0">
                <a:latin typeface="Arial"/>
                <a:cs typeface="Arial"/>
              </a:rPr>
              <a:t> </a:t>
            </a:r>
            <a:r>
              <a:rPr sz="2400" spc="-5" dirty="0">
                <a:latin typeface="Arial"/>
                <a:cs typeface="Arial"/>
              </a:rPr>
              <a:t>process</a:t>
            </a:r>
            <a:endParaRPr sz="2400" dirty="0">
              <a:latin typeface="Arial"/>
              <a:cs typeface="Arial"/>
            </a:endParaRPr>
          </a:p>
          <a:p>
            <a:pPr marL="355600" indent="-342900">
              <a:lnSpc>
                <a:spcPct val="100000"/>
              </a:lnSpc>
              <a:spcBef>
                <a:spcPts val="1400"/>
              </a:spcBef>
              <a:buChar char="•"/>
              <a:tabLst>
                <a:tab pos="354965" algn="l"/>
                <a:tab pos="355600" algn="l"/>
              </a:tabLst>
            </a:pPr>
            <a:r>
              <a:rPr sz="2400" b="1" spc="-5" dirty="0">
                <a:latin typeface="Arial"/>
                <a:cs typeface="Arial"/>
              </a:rPr>
              <a:t>Coaches</a:t>
            </a:r>
            <a:r>
              <a:rPr sz="2400" spc="-5" dirty="0">
                <a:latin typeface="Arial"/>
                <a:cs typeface="Arial"/>
              </a:rPr>
              <a:t> are the user interface for these</a:t>
            </a:r>
            <a:r>
              <a:rPr sz="2400" spc="45" dirty="0">
                <a:latin typeface="Arial"/>
                <a:cs typeface="Arial"/>
              </a:rPr>
              <a:t> </a:t>
            </a:r>
            <a:r>
              <a:rPr sz="2400" spc="-5" dirty="0">
                <a:latin typeface="Arial"/>
                <a:cs typeface="Arial"/>
              </a:rPr>
              <a:t>services</a:t>
            </a:r>
            <a:endParaRPr sz="2400" dirty="0">
              <a:latin typeface="Arial"/>
              <a:cs typeface="Arial"/>
            </a:endParaRPr>
          </a:p>
          <a:p>
            <a:pPr marL="355600" marR="584835" indent="-342900">
              <a:lnSpc>
                <a:spcPct val="100000"/>
              </a:lnSpc>
              <a:spcBef>
                <a:spcPts val="1400"/>
              </a:spcBef>
              <a:buChar char="•"/>
              <a:tabLst>
                <a:tab pos="354965" algn="l"/>
                <a:tab pos="355600" algn="l"/>
              </a:tabLst>
            </a:pPr>
            <a:r>
              <a:rPr sz="2400" dirty="0">
                <a:latin typeface="Arial"/>
                <a:cs typeface="Arial"/>
              </a:rPr>
              <a:t>A </a:t>
            </a:r>
            <a:r>
              <a:rPr sz="2400" spc="-5" dirty="0">
                <a:latin typeface="Arial"/>
                <a:cs typeface="Arial"/>
              </a:rPr>
              <a:t>Coach can be built as the user interface that process  participants use </a:t>
            </a:r>
            <a:r>
              <a:rPr sz="2400" dirty="0">
                <a:latin typeface="Arial"/>
                <a:cs typeface="Arial"/>
              </a:rPr>
              <a:t>to </a:t>
            </a:r>
            <a:r>
              <a:rPr sz="2400" spc="-5" dirty="0">
                <a:latin typeface="Arial"/>
                <a:cs typeface="Arial"/>
              </a:rPr>
              <a:t>interact with a</a:t>
            </a:r>
            <a:r>
              <a:rPr sz="2400" spc="20" dirty="0">
                <a:latin typeface="Arial"/>
                <a:cs typeface="Arial"/>
              </a:rPr>
              <a:t> </a:t>
            </a:r>
            <a:r>
              <a:rPr sz="2400" spc="-5" dirty="0">
                <a:latin typeface="Arial"/>
                <a:cs typeface="Arial"/>
              </a:rPr>
              <a:t>service</a:t>
            </a:r>
            <a:endParaRPr sz="2400" dirty="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Warranty Reporting</a:t>
            </a:r>
            <a:r>
              <a:rPr spc="-40" dirty="0"/>
              <a:t> </a:t>
            </a:r>
            <a:r>
              <a:rPr spc="-5" dirty="0"/>
              <a:t>Solution</a:t>
            </a:r>
          </a:p>
        </p:txBody>
      </p:sp>
      <p:sp>
        <p:nvSpPr>
          <p:cNvPr id="3" name="object 3"/>
          <p:cNvSpPr/>
          <p:nvPr/>
        </p:nvSpPr>
        <p:spPr>
          <a:xfrm>
            <a:off x="381000" y="1066800"/>
            <a:ext cx="8321776" cy="4648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30</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3499" y="23876"/>
            <a:ext cx="8525510" cy="6776214"/>
          </a:xfrm>
          <a:prstGeom prst="rect">
            <a:avLst/>
          </a:prstGeom>
        </p:spPr>
        <p:txBody>
          <a:bodyPr vert="horz" wrap="square" lIns="0" tIns="0" rIns="0" bIns="0" rtlCol="0">
            <a:spAutoFit/>
          </a:bodyPr>
          <a:lstStyle/>
          <a:p>
            <a:pPr marL="12700">
              <a:lnSpc>
                <a:spcPct val="100000"/>
              </a:lnSpc>
            </a:pPr>
            <a:r>
              <a:rPr sz="2200" b="1" spc="-5" dirty="0">
                <a:solidFill>
                  <a:srgbClr val="FFFFFF"/>
                </a:solidFill>
                <a:latin typeface="Arial Black"/>
                <a:cs typeface="Arial Black"/>
              </a:rPr>
              <a:t>The</a:t>
            </a:r>
            <a:r>
              <a:rPr sz="2200" b="1" spc="-90" dirty="0">
                <a:solidFill>
                  <a:srgbClr val="FFFFFF"/>
                </a:solidFill>
                <a:latin typeface="Arial Black"/>
                <a:cs typeface="Arial Black"/>
              </a:rPr>
              <a:t> </a:t>
            </a:r>
            <a:r>
              <a:rPr sz="2200" b="1" spc="-5" dirty="0">
                <a:solidFill>
                  <a:srgbClr val="FFFFFF"/>
                </a:solidFill>
                <a:latin typeface="Arial Black"/>
                <a:cs typeface="Arial Black"/>
              </a:rPr>
              <a:t>scenario</a:t>
            </a:r>
            <a:endParaRPr sz="2200" dirty="0">
              <a:latin typeface="Arial Black"/>
              <a:cs typeface="Arial Black"/>
            </a:endParaRPr>
          </a:p>
          <a:p>
            <a:pPr marL="756285" marR="313690" indent="-514984">
              <a:lnSpc>
                <a:spcPts val="2220"/>
              </a:lnSpc>
              <a:spcBef>
                <a:spcPts val="1430"/>
              </a:spcBef>
              <a:buAutoNum type="arabicPeriod"/>
              <a:tabLst>
                <a:tab pos="756285" algn="l"/>
                <a:tab pos="756920" algn="l"/>
              </a:tabLst>
            </a:pPr>
            <a:r>
              <a:rPr sz="2200" spc="-5" dirty="0">
                <a:latin typeface="Arial"/>
                <a:cs typeface="Arial"/>
              </a:rPr>
              <a:t>A customer enters the serial number of a purchased product  and selects the claim type by using the online reporting</a:t>
            </a:r>
            <a:r>
              <a:rPr sz="2200" spc="135" dirty="0">
                <a:latin typeface="Arial"/>
                <a:cs typeface="Arial"/>
              </a:rPr>
              <a:t> </a:t>
            </a:r>
            <a:r>
              <a:rPr sz="2200" spc="-5" dirty="0">
                <a:latin typeface="Arial"/>
                <a:cs typeface="Arial"/>
              </a:rPr>
              <a:t>tool</a:t>
            </a:r>
            <a:endParaRPr sz="2200" dirty="0">
              <a:latin typeface="Arial"/>
              <a:cs typeface="Arial"/>
            </a:endParaRPr>
          </a:p>
          <a:p>
            <a:pPr marL="756285" marR="191135" indent="-514984">
              <a:lnSpc>
                <a:spcPts val="2220"/>
              </a:lnSpc>
              <a:spcBef>
                <a:spcPts val="1390"/>
              </a:spcBef>
              <a:buAutoNum type="arabicPeriod"/>
              <a:tabLst>
                <a:tab pos="756285" algn="l"/>
                <a:tab pos="756920" algn="l"/>
              </a:tabLst>
            </a:pPr>
            <a:r>
              <a:rPr sz="2200" spc="-5" dirty="0">
                <a:latin typeface="Arial"/>
                <a:cs typeface="Arial"/>
              </a:rPr>
              <a:t>When the tool logs each claim, if it records multiple claims for  the </a:t>
            </a:r>
            <a:r>
              <a:rPr sz="2200" b="1" spc="-5" dirty="0">
                <a:latin typeface="Arial"/>
                <a:cs typeface="Arial"/>
              </a:rPr>
              <a:t>same serial number </a:t>
            </a:r>
            <a:r>
              <a:rPr sz="2200" spc="-5" dirty="0">
                <a:latin typeface="Arial"/>
                <a:cs typeface="Arial"/>
              </a:rPr>
              <a:t>in quick </a:t>
            </a:r>
            <a:r>
              <a:rPr sz="2200" dirty="0">
                <a:latin typeface="Arial"/>
                <a:cs typeface="Arial"/>
              </a:rPr>
              <a:t>succession, </a:t>
            </a:r>
            <a:r>
              <a:rPr sz="2200" spc="-5" dirty="0">
                <a:latin typeface="Arial"/>
                <a:cs typeface="Arial"/>
              </a:rPr>
              <a:t>it activates an  event, which specifies that </a:t>
            </a:r>
            <a:r>
              <a:rPr sz="2200" b="1" spc="-5" dirty="0">
                <a:latin typeface="Arial"/>
                <a:cs typeface="Arial"/>
              </a:rPr>
              <a:t>these claims should be examined  together</a:t>
            </a:r>
            <a:endParaRPr sz="2200" b="1" dirty="0">
              <a:latin typeface="Arial"/>
              <a:cs typeface="Arial"/>
            </a:endParaRPr>
          </a:p>
          <a:p>
            <a:pPr marL="756285" marR="530860" indent="-514984">
              <a:lnSpc>
                <a:spcPts val="2220"/>
              </a:lnSpc>
              <a:spcBef>
                <a:spcPts val="1390"/>
              </a:spcBef>
              <a:buAutoNum type="arabicPeriod"/>
              <a:tabLst>
                <a:tab pos="756285" algn="l"/>
                <a:tab pos="756920" algn="l"/>
              </a:tabLst>
            </a:pPr>
            <a:r>
              <a:rPr sz="2200" spc="-5" dirty="0">
                <a:latin typeface="Arial"/>
                <a:cs typeface="Arial"/>
              </a:rPr>
              <a:t>Upon receipt of each claim, the event manager launches a  business process to </a:t>
            </a:r>
            <a:r>
              <a:rPr sz="2200" b="1" dirty="0">
                <a:latin typeface="Arial"/>
                <a:cs typeface="Arial"/>
              </a:rPr>
              <a:t>kick </a:t>
            </a:r>
            <a:r>
              <a:rPr sz="2200" b="1" spc="-5" dirty="0">
                <a:latin typeface="Arial"/>
                <a:cs typeface="Arial"/>
              </a:rPr>
              <a:t>start the warranty</a:t>
            </a:r>
            <a:r>
              <a:rPr sz="2200" b="1" spc="55" dirty="0">
                <a:latin typeface="Arial"/>
                <a:cs typeface="Arial"/>
              </a:rPr>
              <a:t> </a:t>
            </a:r>
            <a:r>
              <a:rPr sz="2200" b="1" spc="-5" dirty="0">
                <a:latin typeface="Arial"/>
                <a:cs typeface="Arial"/>
              </a:rPr>
              <a:t>review</a:t>
            </a:r>
            <a:endParaRPr sz="2200" b="1" dirty="0">
              <a:latin typeface="Arial"/>
              <a:cs typeface="Arial"/>
            </a:endParaRPr>
          </a:p>
          <a:p>
            <a:pPr marL="756285" marR="250825" indent="-514984">
              <a:lnSpc>
                <a:spcPts val="2220"/>
              </a:lnSpc>
              <a:spcBef>
                <a:spcPts val="1390"/>
              </a:spcBef>
              <a:buAutoNum type="arabicPeriod"/>
              <a:tabLst>
                <a:tab pos="756285" algn="l"/>
                <a:tab pos="756920" algn="l"/>
              </a:tabLst>
            </a:pPr>
            <a:r>
              <a:rPr sz="2200" spc="-5" dirty="0">
                <a:latin typeface="Arial"/>
                <a:cs typeface="Arial"/>
              </a:rPr>
              <a:t>This process invokes the business rules system to </a:t>
            </a:r>
            <a:r>
              <a:rPr sz="2200" dirty="0">
                <a:latin typeface="Arial"/>
                <a:cs typeface="Arial"/>
              </a:rPr>
              <a:t>assess  </a:t>
            </a:r>
            <a:r>
              <a:rPr sz="2200" b="1" spc="-5" dirty="0">
                <a:latin typeface="Arial"/>
                <a:cs typeface="Arial"/>
              </a:rPr>
              <a:t>each event and to activate the appropriate actions </a:t>
            </a:r>
            <a:r>
              <a:rPr sz="2200" spc="-5" dirty="0">
                <a:latin typeface="Arial"/>
                <a:cs typeface="Arial"/>
              </a:rPr>
              <a:t>as per the  documented warranty policies. That </a:t>
            </a:r>
            <a:r>
              <a:rPr sz="2200" dirty="0">
                <a:latin typeface="Arial"/>
                <a:cs typeface="Arial"/>
              </a:rPr>
              <a:t>is, </a:t>
            </a:r>
            <a:r>
              <a:rPr sz="2200" spc="-5" dirty="0">
                <a:latin typeface="Arial"/>
                <a:cs typeface="Arial"/>
              </a:rPr>
              <a:t>a claim can be  processed </a:t>
            </a:r>
            <a:r>
              <a:rPr sz="2200" b="1" spc="-5" dirty="0">
                <a:latin typeface="Arial"/>
                <a:cs typeface="Arial"/>
              </a:rPr>
              <a:t>automatically,</a:t>
            </a:r>
            <a:r>
              <a:rPr sz="2200" spc="-5" dirty="0">
                <a:latin typeface="Arial"/>
                <a:cs typeface="Arial"/>
              </a:rPr>
              <a:t> or similar claims require </a:t>
            </a:r>
            <a:r>
              <a:rPr sz="2200" b="1" spc="-5" dirty="0">
                <a:latin typeface="Arial"/>
                <a:cs typeface="Arial"/>
              </a:rPr>
              <a:t>special  handling</a:t>
            </a:r>
            <a:endParaRPr sz="2200" b="1" dirty="0">
              <a:latin typeface="Arial"/>
              <a:cs typeface="Arial"/>
            </a:endParaRPr>
          </a:p>
          <a:p>
            <a:pPr marL="756285" marR="905510" indent="-514984">
              <a:lnSpc>
                <a:spcPts val="2220"/>
              </a:lnSpc>
              <a:spcBef>
                <a:spcPts val="1390"/>
              </a:spcBef>
              <a:buAutoNum type="arabicPeriod"/>
              <a:tabLst>
                <a:tab pos="756285" algn="l"/>
                <a:tab pos="756920" algn="l"/>
              </a:tabLst>
            </a:pPr>
            <a:r>
              <a:rPr sz="2200" spc="-5" dirty="0">
                <a:latin typeface="Arial"/>
                <a:cs typeface="Arial"/>
              </a:rPr>
              <a:t>This process also writes the </a:t>
            </a:r>
            <a:r>
              <a:rPr sz="2200" b="1" spc="-5" dirty="0">
                <a:latin typeface="Arial"/>
                <a:cs typeface="Arial"/>
              </a:rPr>
              <a:t>claim status to an attached  database</a:t>
            </a:r>
            <a:endParaRPr sz="2200" b="1" dirty="0">
              <a:latin typeface="Arial"/>
              <a:cs typeface="Arial"/>
            </a:endParaRPr>
          </a:p>
          <a:p>
            <a:pPr marL="756285" marR="5080" indent="-514984">
              <a:lnSpc>
                <a:spcPts val="2220"/>
              </a:lnSpc>
              <a:spcBef>
                <a:spcPts val="1390"/>
              </a:spcBef>
              <a:buAutoNum type="arabicPeriod"/>
              <a:tabLst>
                <a:tab pos="756285" algn="l"/>
                <a:tab pos="756920" algn="l"/>
              </a:tabLst>
            </a:pPr>
            <a:r>
              <a:rPr sz="2200" spc="-5" dirty="0">
                <a:latin typeface="Arial"/>
                <a:cs typeface="Arial"/>
              </a:rPr>
              <a:t>The information that is collected during the warranty review  process is </a:t>
            </a:r>
            <a:r>
              <a:rPr sz="2200" b="1" spc="-5" dirty="0">
                <a:latin typeface="Arial"/>
                <a:cs typeface="Arial"/>
              </a:rPr>
              <a:t>consolidated in reports </a:t>
            </a:r>
            <a:r>
              <a:rPr sz="2200" spc="-5" dirty="0">
                <a:latin typeface="Arial"/>
                <a:cs typeface="Arial"/>
              </a:rPr>
              <a:t>through the </a:t>
            </a:r>
            <a:r>
              <a:rPr sz="2200" b="1" spc="-5" dirty="0">
                <a:latin typeface="Arial"/>
                <a:cs typeface="Arial"/>
              </a:rPr>
              <a:t>decision support  system</a:t>
            </a:r>
            <a:r>
              <a:rPr sz="2200" spc="-5" dirty="0">
                <a:latin typeface="Arial"/>
                <a:cs typeface="Arial"/>
              </a:rPr>
              <a:t>, which is </a:t>
            </a:r>
            <a:r>
              <a:rPr sz="2200" dirty="0">
                <a:latin typeface="Arial"/>
                <a:cs typeface="Arial"/>
              </a:rPr>
              <a:t>accessible </a:t>
            </a:r>
            <a:r>
              <a:rPr sz="2200" spc="-5" dirty="0">
                <a:latin typeface="Arial"/>
                <a:cs typeface="Arial"/>
              </a:rPr>
              <a:t>by web browser or mobile</a:t>
            </a:r>
            <a:r>
              <a:rPr sz="2200" spc="35" dirty="0">
                <a:latin typeface="Arial"/>
                <a:cs typeface="Arial"/>
              </a:rPr>
              <a:t> </a:t>
            </a:r>
            <a:r>
              <a:rPr sz="2200" spc="-5" dirty="0">
                <a:latin typeface="Arial"/>
                <a:cs typeface="Arial"/>
              </a:rPr>
              <a:t>device.</a:t>
            </a:r>
            <a:endParaRPr sz="2200" dirty="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31</a:t>
            </a:fld>
            <a:endParaRPr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8900">
              <a:lnSpc>
                <a:spcPct val="100000"/>
              </a:lnSpc>
            </a:pPr>
            <a:r>
              <a:rPr spc="-5" dirty="0"/>
              <a:t>Solution</a:t>
            </a:r>
            <a:r>
              <a:rPr spc="-65" dirty="0"/>
              <a:t> </a:t>
            </a:r>
            <a:r>
              <a:rPr spc="-5" dirty="0"/>
              <a:t>overview</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32</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305899" y="617220"/>
            <a:ext cx="8387715" cy="5417185"/>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Arial"/>
                <a:cs typeface="Arial"/>
              </a:rPr>
              <a:t>Warranty reporting solution</a:t>
            </a:r>
            <a:r>
              <a:rPr sz="2400" spc="-20" dirty="0">
                <a:latin typeface="Arial"/>
                <a:cs typeface="Arial"/>
              </a:rPr>
              <a:t> </a:t>
            </a:r>
            <a:r>
              <a:rPr sz="2400" spc="-5" dirty="0">
                <a:latin typeface="Arial"/>
                <a:cs typeface="Arial"/>
              </a:rPr>
              <a:t>uses</a:t>
            </a:r>
            <a:endParaRPr sz="2400" dirty="0">
              <a:latin typeface="Arial"/>
              <a:cs typeface="Arial"/>
            </a:endParaRPr>
          </a:p>
          <a:p>
            <a:pPr marL="756285" lvl="1" indent="-286385">
              <a:lnSpc>
                <a:spcPct val="100000"/>
              </a:lnSpc>
              <a:spcBef>
                <a:spcPts val="1400"/>
              </a:spcBef>
              <a:buChar char="•"/>
              <a:tabLst>
                <a:tab pos="755650" algn="l"/>
                <a:tab pos="756920" algn="l"/>
              </a:tabLst>
            </a:pPr>
            <a:r>
              <a:rPr sz="2200" spc="-5" dirty="0">
                <a:latin typeface="Arial"/>
                <a:cs typeface="Arial"/>
              </a:rPr>
              <a:t>IBM® </a:t>
            </a:r>
            <a:r>
              <a:rPr sz="2200" b="1" spc="-5" dirty="0">
                <a:latin typeface="Arial"/>
                <a:cs typeface="Arial"/>
              </a:rPr>
              <a:t>Business Process</a:t>
            </a:r>
            <a:r>
              <a:rPr sz="2200" b="1" spc="-10" dirty="0">
                <a:latin typeface="Arial"/>
                <a:cs typeface="Arial"/>
              </a:rPr>
              <a:t> </a:t>
            </a:r>
            <a:r>
              <a:rPr sz="2200" b="1" spc="-5" dirty="0">
                <a:latin typeface="Arial"/>
                <a:cs typeface="Arial"/>
              </a:rPr>
              <a:t>Manager</a:t>
            </a:r>
            <a:endParaRPr sz="2200" b="1" dirty="0">
              <a:latin typeface="Arial"/>
              <a:cs typeface="Arial"/>
            </a:endParaRPr>
          </a:p>
          <a:p>
            <a:pPr marL="756285" lvl="1" indent="-286385">
              <a:lnSpc>
                <a:spcPct val="100000"/>
              </a:lnSpc>
              <a:spcBef>
                <a:spcPts val="1105"/>
              </a:spcBef>
              <a:buChar char="•"/>
              <a:tabLst>
                <a:tab pos="756285" algn="l"/>
                <a:tab pos="756920" algn="l"/>
              </a:tabLst>
            </a:pPr>
            <a:r>
              <a:rPr sz="2200" spc="-5" dirty="0">
                <a:latin typeface="Arial"/>
                <a:cs typeface="Arial"/>
              </a:rPr>
              <a:t>IBM WebSphere® Operational Decision</a:t>
            </a:r>
            <a:r>
              <a:rPr sz="2200" spc="30" dirty="0">
                <a:latin typeface="Arial"/>
                <a:cs typeface="Arial"/>
              </a:rPr>
              <a:t> </a:t>
            </a:r>
            <a:r>
              <a:rPr sz="2200" spc="-5" dirty="0">
                <a:latin typeface="Arial"/>
                <a:cs typeface="Arial"/>
              </a:rPr>
              <a:t>Manager</a:t>
            </a:r>
            <a:endParaRPr sz="2200" dirty="0">
              <a:latin typeface="Arial"/>
              <a:cs typeface="Arial"/>
            </a:endParaRPr>
          </a:p>
          <a:p>
            <a:pPr marL="756285" marR="159385" lvl="1" indent="-286385">
              <a:lnSpc>
                <a:spcPct val="100000"/>
              </a:lnSpc>
              <a:spcBef>
                <a:spcPts val="1090"/>
              </a:spcBef>
              <a:buChar char="•"/>
              <a:tabLst>
                <a:tab pos="833755" algn="l"/>
                <a:tab pos="834390" algn="l"/>
              </a:tabLst>
            </a:pPr>
            <a:r>
              <a:rPr sz="2200" spc="-5" dirty="0">
                <a:latin typeface="Arial"/>
                <a:cs typeface="Arial"/>
              </a:rPr>
              <a:t>IBM Cognos® Business Intelligence are combined to create  situational awareness, action, and</a:t>
            </a:r>
            <a:r>
              <a:rPr sz="2200" spc="60" dirty="0">
                <a:latin typeface="Arial"/>
                <a:cs typeface="Arial"/>
              </a:rPr>
              <a:t> </a:t>
            </a:r>
            <a:r>
              <a:rPr sz="2200" spc="-5" dirty="0">
                <a:latin typeface="Arial"/>
                <a:cs typeface="Arial"/>
              </a:rPr>
              <a:t>insight</a:t>
            </a:r>
            <a:endParaRPr sz="2200" dirty="0">
              <a:latin typeface="Arial"/>
              <a:cs typeface="Arial"/>
            </a:endParaRPr>
          </a:p>
          <a:p>
            <a:pPr marL="355600" marR="577850" indent="-342900">
              <a:lnSpc>
                <a:spcPct val="100000"/>
              </a:lnSpc>
              <a:spcBef>
                <a:spcPts val="1095"/>
              </a:spcBef>
              <a:buChar char="•"/>
              <a:tabLst>
                <a:tab pos="354965" algn="l"/>
                <a:tab pos="355600" algn="l"/>
                <a:tab pos="1626235" algn="l"/>
              </a:tabLst>
            </a:pPr>
            <a:r>
              <a:rPr sz="2400" spc="-5" dirty="0">
                <a:latin typeface="Arial"/>
                <a:cs typeface="Arial"/>
              </a:rPr>
              <a:t>Solution	also uses IBM Rational® tooling </a:t>
            </a:r>
            <a:r>
              <a:rPr sz="2400" dirty="0">
                <a:latin typeface="Arial"/>
                <a:cs typeface="Arial"/>
              </a:rPr>
              <a:t>to</a:t>
            </a:r>
            <a:r>
              <a:rPr sz="2400" spc="25" dirty="0">
                <a:latin typeface="Arial"/>
                <a:cs typeface="Arial"/>
              </a:rPr>
              <a:t> </a:t>
            </a:r>
            <a:r>
              <a:rPr sz="2400" spc="-5" dirty="0">
                <a:latin typeface="Arial"/>
                <a:cs typeface="Arial"/>
              </a:rPr>
              <a:t>handle</a:t>
            </a:r>
            <a:r>
              <a:rPr sz="2400" spc="15" dirty="0">
                <a:latin typeface="Arial"/>
                <a:cs typeface="Arial"/>
              </a:rPr>
              <a:t> </a:t>
            </a:r>
            <a:r>
              <a:rPr sz="2400" spc="-5" dirty="0">
                <a:latin typeface="Arial"/>
                <a:cs typeface="Arial"/>
              </a:rPr>
              <a:t>the </a:t>
            </a:r>
            <a:r>
              <a:rPr sz="2400" spc="-10" dirty="0">
                <a:latin typeface="Arial"/>
                <a:cs typeface="Arial"/>
              </a:rPr>
              <a:t> </a:t>
            </a:r>
            <a:r>
              <a:rPr sz="2400" spc="-5" dirty="0">
                <a:latin typeface="Arial"/>
                <a:cs typeface="Arial"/>
              </a:rPr>
              <a:t>complexities that are associated with developing </a:t>
            </a:r>
            <a:r>
              <a:rPr sz="2400" spc="-10" dirty="0">
                <a:latin typeface="Arial"/>
                <a:cs typeface="Arial"/>
              </a:rPr>
              <a:t>and  </a:t>
            </a:r>
            <a:r>
              <a:rPr sz="2400" spc="-5" dirty="0">
                <a:latin typeface="Arial"/>
                <a:cs typeface="Arial"/>
              </a:rPr>
              <a:t>deploying advanced</a:t>
            </a:r>
            <a:r>
              <a:rPr sz="2400" spc="5" dirty="0">
                <a:latin typeface="Arial"/>
                <a:cs typeface="Arial"/>
              </a:rPr>
              <a:t> </a:t>
            </a:r>
            <a:r>
              <a:rPr sz="2400" spc="-5" dirty="0">
                <a:latin typeface="Arial"/>
                <a:cs typeface="Arial"/>
              </a:rPr>
              <a:t>applications</a:t>
            </a:r>
            <a:endParaRPr sz="2400" dirty="0">
              <a:latin typeface="Arial"/>
              <a:cs typeface="Arial"/>
            </a:endParaRPr>
          </a:p>
          <a:p>
            <a:pPr marL="355600" marR="5080" indent="-342900">
              <a:lnSpc>
                <a:spcPct val="100000"/>
              </a:lnSpc>
              <a:spcBef>
                <a:spcPts val="1400"/>
              </a:spcBef>
              <a:buChar char="•"/>
              <a:tabLst>
                <a:tab pos="354965" algn="l"/>
                <a:tab pos="355600" algn="l"/>
              </a:tabLst>
            </a:pPr>
            <a:r>
              <a:rPr sz="2400" spc="-5" dirty="0">
                <a:latin typeface="Arial"/>
                <a:cs typeface="Arial"/>
              </a:rPr>
              <a:t>IBM Solution for Collaborative Lifecycle Management offers  integration across products based on IBM JAZZ™ tools </a:t>
            </a:r>
            <a:r>
              <a:rPr sz="2400" dirty="0">
                <a:latin typeface="Arial"/>
                <a:cs typeface="Arial"/>
              </a:rPr>
              <a:t>to  </a:t>
            </a:r>
            <a:r>
              <a:rPr sz="2400" spc="-5" dirty="0">
                <a:latin typeface="Arial"/>
                <a:cs typeface="Arial"/>
              </a:rPr>
              <a:t>connect the work of analysts with development and test  teams, which helps them </a:t>
            </a:r>
            <a:r>
              <a:rPr sz="2400" dirty="0">
                <a:latin typeface="Arial"/>
                <a:cs typeface="Arial"/>
              </a:rPr>
              <a:t>to </a:t>
            </a:r>
            <a:r>
              <a:rPr sz="2400" spc="-5" dirty="0">
                <a:latin typeface="Arial"/>
                <a:cs typeface="Arial"/>
              </a:rPr>
              <a:t>validate solution requirements  and produce solution artifacts more</a:t>
            </a:r>
            <a:r>
              <a:rPr sz="2400" spc="35" dirty="0">
                <a:latin typeface="Arial"/>
                <a:cs typeface="Arial"/>
              </a:rPr>
              <a:t> </a:t>
            </a:r>
            <a:r>
              <a:rPr sz="2400" spc="-5" dirty="0">
                <a:latin typeface="Arial"/>
                <a:cs typeface="Arial"/>
              </a:rPr>
              <a:t>efficiently.</a:t>
            </a:r>
            <a:endParaRPr sz="2400" dirty="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505866"/>
            <a:ext cx="6733311" cy="612353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88900">
              <a:lnSpc>
                <a:spcPct val="100000"/>
              </a:lnSpc>
            </a:pPr>
            <a:r>
              <a:rPr spc="-10" dirty="0"/>
              <a:t>Ar</a:t>
            </a:r>
            <a:r>
              <a:rPr spc="-5" dirty="0"/>
              <a:t>chi</a:t>
            </a:r>
            <a:r>
              <a:rPr spc="-10" dirty="0"/>
              <a:t>t</a:t>
            </a:r>
            <a:r>
              <a:rPr spc="-5" dirty="0"/>
              <a:t>ec</a:t>
            </a:r>
            <a:r>
              <a:rPr spc="-10" dirty="0"/>
              <a:t>t</a:t>
            </a:r>
            <a:r>
              <a:rPr spc="-5" dirty="0"/>
              <a:t>u</a:t>
            </a:r>
            <a:r>
              <a:rPr spc="-10" dirty="0"/>
              <a:t>r</a:t>
            </a:r>
            <a:r>
              <a:rPr spc="-5" dirty="0"/>
              <a:t>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33</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IBM </a:t>
            </a:r>
            <a:r>
              <a:rPr spc="-5" dirty="0"/>
              <a:t>products used for</a:t>
            </a:r>
            <a:r>
              <a:rPr spc="-15" dirty="0"/>
              <a:t> </a:t>
            </a:r>
            <a:r>
              <a:rPr spc="-10" dirty="0"/>
              <a:t>WRS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34</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graphicFrame>
        <p:nvGraphicFramePr>
          <p:cNvPr id="3" name="object 3"/>
          <p:cNvGraphicFramePr>
            <a:graphicFrameLocks noGrp="1"/>
          </p:cNvGraphicFramePr>
          <p:nvPr/>
        </p:nvGraphicFramePr>
        <p:xfrm>
          <a:off x="450850" y="603250"/>
          <a:ext cx="8153399" cy="5943600"/>
        </p:xfrm>
        <a:graphic>
          <a:graphicData uri="http://schemas.openxmlformats.org/drawingml/2006/table">
            <a:tbl>
              <a:tblPr firstRow="1" bandRow="1">
                <a:tableStyleId>{2D5ABB26-0587-4C30-8999-92F81FD0307C}</a:tableStyleId>
              </a:tblPr>
              <a:tblGrid>
                <a:gridCol w="2189340">
                  <a:extLst>
                    <a:ext uri="{9D8B030D-6E8A-4147-A177-3AD203B41FA5}">
                      <a16:colId xmlns:a16="http://schemas.microsoft.com/office/drawing/2014/main" val="20000"/>
                    </a:ext>
                  </a:extLst>
                </a:gridCol>
                <a:gridCol w="5964059">
                  <a:extLst>
                    <a:ext uri="{9D8B030D-6E8A-4147-A177-3AD203B41FA5}">
                      <a16:colId xmlns:a16="http://schemas.microsoft.com/office/drawing/2014/main" val="20001"/>
                    </a:ext>
                  </a:extLst>
                </a:gridCol>
              </a:tblGrid>
              <a:tr h="4206240">
                <a:tc>
                  <a:txBody>
                    <a:bodyPr/>
                    <a:lstStyle/>
                    <a:p>
                      <a:pPr>
                        <a:lnSpc>
                          <a:spcPct val="100000"/>
                        </a:lnSpc>
                      </a:pPr>
                      <a:endParaRPr sz="1800">
                        <a:latin typeface="Times New Roman"/>
                        <a:cs typeface="Times New Roman"/>
                      </a:endParaRPr>
                    </a:p>
                    <a:p>
                      <a:pPr>
                        <a:lnSpc>
                          <a:spcPct val="100000"/>
                        </a:lnSpc>
                        <a:spcBef>
                          <a:spcPts val="35"/>
                        </a:spcBef>
                      </a:pPr>
                      <a:endParaRPr sz="2150">
                        <a:latin typeface="Times New Roman"/>
                        <a:cs typeface="Times New Roman"/>
                      </a:endParaRPr>
                    </a:p>
                    <a:p>
                      <a:pPr marL="85090" marR="458470">
                        <a:lnSpc>
                          <a:spcPct val="100000"/>
                        </a:lnSpc>
                        <a:spcBef>
                          <a:spcPts val="5"/>
                        </a:spcBef>
                      </a:pPr>
                      <a:r>
                        <a:rPr sz="1800" spc="-5" dirty="0">
                          <a:solidFill>
                            <a:srgbClr val="FFFFFF"/>
                          </a:solidFill>
                          <a:latin typeface="Arial"/>
                          <a:cs typeface="Arial"/>
                        </a:rPr>
                        <a:t>IBM </a:t>
                      </a:r>
                      <a:r>
                        <a:rPr sz="1800" spc="-10" dirty="0">
                          <a:solidFill>
                            <a:srgbClr val="FFFFFF"/>
                          </a:solidFill>
                          <a:latin typeface="Arial"/>
                          <a:cs typeface="Arial"/>
                        </a:rPr>
                        <a:t>Solution for  Collaborative  Lifecycle  Management</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tc>
                  <a:txBody>
                    <a:bodyPr/>
                    <a:lstStyle/>
                    <a:p>
                      <a:pPr marL="371475" marR="181610" indent="-287020">
                        <a:lnSpc>
                          <a:spcPct val="100000"/>
                        </a:lnSpc>
                        <a:spcBef>
                          <a:spcPts val="260"/>
                        </a:spcBef>
                        <a:buChar char="•"/>
                        <a:tabLst>
                          <a:tab pos="370840" algn="l"/>
                          <a:tab pos="371475" algn="l"/>
                        </a:tabLst>
                      </a:pPr>
                      <a:r>
                        <a:rPr sz="1800" spc="-10" dirty="0">
                          <a:solidFill>
                            <a:srgbClr val="FFFFFF"/>
                          </a:solidFill>
                          <a:latin typeface="Arial"/>
                          <a:cs typeface="Arial"/>
                        </a:rPr>
                        <a:t>Provides </a:t>
                      </a:r>
                      <a:r>
                        <a:rPr sz="1800" spc="-5" dirty="0">
                          <a:solidFill>
                            <a:srgbClr val="FFFFFF"/>
                          </a:solidFill>
                          <a:latin typeface="Arial"/>
                          <a:cs typeface="Arial"/>
                        </a:rPr>
                        <a:t>seamless </a:t>
                      </a:r>
                      <a:r>
                        <a:rPr sz="1800" spc="-10" dirty="0">
                          <a:solidFill>
                            <a:srgbClr val="FFFFFF"/>
                          </a:solidFill>
                          <a:latin typeface="Arial"/>
                          <a:cs typeface="Arial"/>
                        </a:rPr>
                        <a:t>integration </a:t>
                      </a:r>
                      <a:r>
                        <a:rPr sz="1800" spc="-5" dirty="0">
                          <a:solidFill>
                            <a:srgbClr val="FFFFFF"/>
                          </a:solidFill>
                          <a:latin typeface="Arial"/>
                          <a:cs typeface="Arial"/>
                        </a:rPr>
                        <a:t>that </a:t>
                      </a:r>
                      <a:r>
                        <a:rPr sz="1800" spc="-10" dirty="0">
                          <a:solidFill>
                            <a:srgbClr val="FFFFFF"/>
                          </a:solidFill>
                          <a:latin typeface="Arial"/>
                          <a:cs typeface="Arial"/>
                        </a:rPr>
                        <a:t>connects </a:t>
                      </a:r>
                      <a:r>
                        <a:rPr sz="1800" spc="-5" dirty="0">
                          <a:solidFill>
                            <a:srgbClr val="FFFFFF"/>
                          </a:solidFill>
                          <a:latin typeface="Arial"/>
                          <a:cs typeface="Arial"/>
                        </a:rPr>
                        <a:t>the </a:t>
                      </a:r>
                      <a:r>
                        <a:rPr sz="1800" spc="-15" dirty="0">
                          <a:solidFill>
                            <a:srgbClr val="FFFFFF"/>
                          </a:solidFill>
                          <a:latin typeface="Arial"/>
                          <a:cs typeface="Arial"/>
                        </a:rPr>
                        <a:t>work  </a:t>
                      </a:r>
                      <a:r>
                        <a:rPr sz="1800" spc="-5" dirty="0">
                          <a:solidFill>
                            <a:srgbClr val="FFFFFF"/>
                          </a:solidFill>
                          <a:latin typeface="Arial"/>
                          <a:cs typeface="Arial"/>
                        </a:rPr>
                        <a:t>of the </a:t>
                      </a:r>
                      <a:r>
                        <a:rPr sz="1800" spc="-10" dirty="0">
                          <a:solidFill>
                            <a:srgbClr val="FFFFFF"/>
                          </a:solidFill>
                          <a:latin typeface="Arial"/>
                          <a:cs typeface="Arial"/>
                        </a:rPr>
                        <a:t>analyst, </a:t>
                      </a:r>
                      <a:r>
                        <a:rPr sz="1800" spc="-5" dirty="0">
                          <a:solidFill>
                            <a:srgbClr val="FFFFFF"/>
                          </a:solidFill>
                          <a:latin typeface="Arial"/>
                          <a:cs typeface="Arial"/>
                        </a:rPr>
                        <a:t>the </a:t>
                      </a:r>
                      <a:r>
                        <a:rPr sz="1800" spc="-20" dirty="0">
                          <a:solidFill>
                            <a:srgbClr val="FFFFFF"/>
                          </a:solidFill>
                          <a:latin typeface="Arial"/>
                          <a:cs typeface="Arial"/>
                        </a:rPr>
                        <a:t>developer, </a:t>
                      </a:r>
                      <a:r>
                        <a:rPr sz="1800" spc="-10" dirty="0">
                          <a:solidFill>
                            <a:srgbClr val="FFFFFF"/>
                          </a:solidFill>
                          <a:latin typeface="Arial"/>
                          <a:cs typeface="Arial"/>
                        </a:rPr>
                        <a:t>and </a:t>
                      </a:r>
                      <a:r>
                        <a:rPr sz="1800" spc="-5" dirty="0">
                          <a:solidFill>
                            <a:srgbClr val="FFFFFF"/>
                          </a:solidFill>
                          <a:latin typeface="Arial"/>
                          <a:cs typeface="Arial"/>
                        </a:rPr>
                        <a:t>the test team </a:t>
                      </a:r>
                      <a:r>
                        <a:rPr sz="1800" spc="-15" dirty="0">
                          <a:solidFill>
                            <a:srgbClr val="FFFFFF"/>
                          </a:solidFill>
                          <a:latin typeface="Arial"/>
                          <a:cs typeface="Arial"/>
                        </a:rPr>
                        <a:t>with  </a:t>
                      </a:r>
                      <a:r>
                        <a:rPr sz="1800" spc="-10" dirty="0">
                          <a:solidFill>
                            <a:srgbClr val="FFFFFF"/>
                          </a:solidFill>
                          <a:latin typeface="Arial"/>
                          <a:cs typeface="Arial"/>
                        </a:rPr>
                        <a:t>bundled </a:t>
                      </a:r>
                      <a:r>
                        <a:rPr sz="1800" spc="-5" dirty="0">
                          <a:solidFill>
                            <a:srgbClr val="FFFFFF"/>
                          </a:solidFill>
                          <a:latin typeface="Arial"/>
                          <a:cs typeface="Arial"/>
                        </a:rPr>
                        <a:t>IBM </a:t>
                      </a:r>
                      <a:r>
                        <a:rPr sz="1800" spc="-10" dirty="0">
                          <a:solidFill>
                            <a:srgbClr val="FFFFFF"/>
                          </a:solidFill>
                          <a:latin typeface="Arial"/>
                          <a:cs typeface="Arial"/>
                        </a:rPr>
                        <a:t>Rational </a:t>
                      </a:r>
                      <a:r>
                        <a:rPr sz="1800" spc="-55" dirty="0">
                          <a:solidFill>
                            <a:srgbClr val="FFFFFF"/>
                          </a:solidFill>
                          <a:latin typeface="Arial"/>
                          <a:cs typeface="Arial"/>
                        </a:rPr>
                        <a:t>Team </a:t>
                      </a:r>
                      <a:r>
                        <a:rPr sz="1800" spc="-5" dirty="0">
                          <a:solidFill>
                            <a:srgbClr val="FFFFFF"/>
                          </a:solidFill>
                          <a:latin typeface="Arial"/>
                          <a:cs typeface="Arial"/>
                        </a:rPr>
                        <a:t>Concert™, IBM </a:t>
                      </a:r>
                      <a:r>
                        <a:rPr sz="1800" spc="-10" dirty="0">
                          <a:solidFill>
                            <a:srgbClr val="FFFFFF"/>
                          </a:solidFill>
                          <a:latin typeface="Arial"/>
                          <a:cs typeface="Arial"/>
                        </a:rPr>
                        <a:t>Rational  Requirements </a:t>
                      </a:r>
                      <a:r>
                        <a:rPr sz="1800" spc="-20" dirty="0">
                          <a:solidFill>
                            <a:srgbClr val="FFFFFF"/>
                          </a:solidFill>
                          <a:latin typeface="Arial"/>
                          <a:cs typeface="Arial"/>
                        </a:rPr>
                        <a:t>Composer, </a:t>
                      </a:r>
                      <a:r>
                        <a:rPr sz="1800" spc="-10" dirty="0">
                          <a:solidFill>
                            <a:srgbClr val="FFFFFF"/>
                          </a:solidFill>
                          <a:latin typeface="Arial"/>
                          <a:cs typeface="Arial"/>
                        </a:rPr>
                        <a:t>and </a:t>
                      </a:r>
                      <a:r>
                        <a:rPr sz="1800" spc="-5" dirty="0">
                          <a:solidFill>
                            <a:srgbClr val="FFFFFF"/>
                          </a:solidFill>
                          <a:latin typeface="Arial"/>
                          <a:cs typeface="Arial"/>
                        </a:rPr>
                        <a:t>IBM </a:t>
                      </a:r>
                      <a:r>
                        <a:rPr sz="1800" spc="-10" dirty="0">
                          <a:solidFill>
                            <a:srgbClr val="FFFFFF"/>
                          </a:solidFill>
                          <a:latin typeface="Arial"/>
                          <a:cs typeface="Arial"/>
                        </a:rPr>
                        <a:t>Rational </a:t>
                      </a:r>
                      <a:r>
                        <a:rPr sz="1800" spc="-5" dirty="0">
                          <a:solidFill>
                            <a:srgbClr val="FFFFFF"/>
                          </a:solidFill>
                          <a:latin typeface="Arial"/>
                          <a:cs typeface="Arial"/>
                        </a:rPr>
                        <a:t>Quality  </a:t>
                      </a:r>
                      <a:r>
                        <a:rPr sz="1800" spc="-20" dirty="0">
                          <a:solidFill>
                            <a:srgbClr val="FFFFFF"/>
                          </a:solidFill>
                          <a:latin typeface="Arial"/>
                          <a:cs typeface="Arial"/>
                        </a:rPr>
                        <a:t>Manager.</a:t>
                      </a:r>
                      <a:endParaRPr sz="1800">
                        <a:latin typeface="Arial"/>
                        <a:cs typeface="Arial"/>
                      </a:endParaRPr>
                    </a:p>
                    <a:p>
                      <a:pPr>
                        <a:lnSpc>
                          <a:spcPct val="100000"/>
                        </a:lnSpc>
                        <a:spcBef>
                          <a:spcPts val="30"/>
                        </a:spcBef>
                        <a:buClr>
                          <a:srgbClr val="FFFFFF"/>
                        </a:buClr>
                        <a:buFont typeface="Arial"/>
                        <a:buChar char="•"/>
                      </a:pPr>
                      <a:endParaRPr sz="1850">
                        <a:latin typeface="Times New Roman"/>
                        <a:cs typeface="Times New Roman"/>
                      </a:endParaRPr>
                    </a:p>
                    <a:p>
                      <a:pPr marL="371475" marR="205740" indent="-286385">
                        <a:lnSpc>
                          <a:spcPct val="100000"/>
                        </a:lnSpc>
                        <a:buChar char="•"/>
                        <a:tabLst>
                          <a:tab pos="371475" algn="l"/>
                          <a:tab pos="372110" algn="l"/>
                        </a:tabLst>
                      </a:pPr>
                      <a:r>
                        <a:rPr sz="1800" spc="-5" dirty="0">
                          <a:solidFill>
                            <a:srgbClr val="FFFFFF"/>
                          </a:solidFill>
                          <a:latin typeface="Arial"/>
                          <a:cs typeface="Arial"/>
                        </a:rPr>
                        <a:t>IBM </a:t>
                      </a:r>
                      <a:r>
                        <a:rPr sz="1800" spc="-10" dirty="0">
                          <a:solidFill>
                            <a:srgbClr val="FFFFFF"/>
                          </a:solidFill>
                          <a:latin typeface="Arial"/>
                          <a:cs typeface="Arial"/>
                        </a:rPr>
                        <a:t>Solution </a:t>
                      </a:r>
                      <a:r>
                        <a:rPr sz="1800" spc="-5" dirty="0">
                          <a:solidFill>
                            <a:srgbClr val="FFFFFF"/>
                          </a:solidFill>
                          <a:latin typeface="Arial"/>
                          <a:cs typeface="Arial"/>
                        </a:rPr>
                        <a:t>for </a:t>
                      </a:r>
                      <a:r>
                        <a:rPr sz="1800" spc="-10" dirty="0">
                          <a:solidFill>
                            <a:srgbClr val="FFFFFF"/>
                          </a:solidFill>
                          <a:latin typeface="Arial"/>
                          <a:cs typeface="Arial"/>
                        </a:rPr>
                        <a:t>Collaborative Lifecycle Management  </a:t>
                      </a:r>
                      <a:r>
                        <a:rPr sz="1800" spc="-5" dirty="0">
                          <a:solidFill>
                            <a:srgbClr val="FFFFFF"/>
                          </a:solidFill>
                          <a:latin typeface="Arial"/>
                          <a:cs typeface="Arial"/>
                        </a:rPr>
                        <a:t>is </a:t>
                      </a:r>
                      <a:r>
                        <a:rPr sz="1800" spc="-10" dirty="0">
                          <a:solidFill>
                            <a:srgbClr val="FFFFFF"/>
                          </a:solidFill>
                          <a:latin typeface="Arial"/>
                          <a:cs typeface="Arial"/>
                        </a:rPr>
                        <a:t>used </a:t>
                      </a:r>
                      <a:r>
                        <a:rPr sz="1800" dirty="0">
                          <a:solidFill>
                            <a:srgbClr val="FFFFFF"/>
                          </a:solidFill>
                          <a:latin typeface="Arial"/>
                          <a:cs typeface="Arial"/>
                        </a:rPr>
                        <a:t>to </a:t>
                      </a:r>
                      <a:r>
                        <a:rPr sz="1800" spc="-10" dirty="0">
                          <a:solidFill>
                            <a:srgbClr val="FFFFFF"/>
                          </a:solidFill>
                          <a:latin typeface="Arial"/>
                          <a:cs typeface="Arial"/>
                        </a:rPr>
                        <a:t>handle </a:t>
                      </a:r>
                      <a:r>
                        <a:rPr sz="1800" spc="-5" dirty="0">
                          <a:solidFill>
                            <a:srgbClr val="FFFFFF"/>
                          </a:solidFill>
                          <a:latin typeface="Arial"/>
                          <a:cs typeface="Arial"/>
                        </a:rPr>
                        <a:t>the </a:t>
                      </a:r>
                      <a:r>
                        <a:rPr sz="1800" spc="-10" dirty="0">
                          <a:solidFill>
                            <a:srgbClr val="FFFFFF"/>
                          </a:solidFill>
                          <a:latin typeface="Arial"/>
                          <a:cs typeface="Arial"/>
                        </a:rPr>
                        <a:t>build, </a:t>
                      </a:r>
                      <a:r>
                        <a:rPr sz="1800" spc="-5" dirty="0">
                          <a:solidFill>
                            <a:srgbClr val="FFFFFF"/>
                          </a:solidFill>
                          <a:latin typeface="Arial"/>
                          <a:cs typeface="Arial"/>
                        </a:rPr>
                        <a:t>testing, </a:t>
                      </a:r>
                      <a:r>
                        <a:rPr sz="1800" spc="-10" dirty="0">
                          <a:solidFill>
                            <a:srgbClr val="FFFFFF"/>
                          </a:solidFill>
                          <a:latin typeface="Arial"/>
                          <a:cs typeface="Arial"/>
                        </a:rPr>
                        <a:t>change, </a:t>
                      </a:r>
                      <a:r>
                        <a:rPr sz="1800" spc="-15" dirty="0">
                          <a:solidFill>
                            <a:srgbClr val="FFFFFF"/>
                          </a:solidFill>
                          <a:latin typeface="Arial"/>
                          <a:cs typeface="Arial"/>
                        </a:rPr>
                        <a:t>and  </a:t>
                      </a:r>
                      <a:r>
                        <a:rPr sz="1800" spc="-10" dirty="0">
                          <a:solidFill>
                            <a:srgbClr val="FFFFFF"/>
                          </a:solidFill>
                          <a:latin typeface="Arial"/>
                          <a:cs typeface="Arial"/>
                        </a:rPr>
                        <a:t>configuration management </a:t>
                      </a:r>
                      <a:r>
                        <a:rPr sz="1800" spc="-5" dirty="0">
                          <a:solidFill>
                            <a:srgbClr val="FFFFFF"/>
                          </a:solidFill>
                          <a:latin typeface="Arial"/>
                          <a:cs typeface="Arial"/>
                        </a:rPr>
                        <a:t>of the </a:t>
                      </a:r>
                      <a:r>
                        <a:rPr sz="1800" spc="-10" dirty="0">
                          <a:solidFill>
                            <a:srgbClr val="FFFFFF"/>
                          </a:solidFill>
                          <a:latin typeface="Arial"/>
                          <a:cs typeface="Arial"/>
                        </a:rPr>
                        <a:t>warranty reporting  solution.</a:t>
                      </a:r>
                      <a:endParaRPr sz="1800">
                        <a:latin typeface="Arial"/>
                        <a:cs typeface="Arial"/>
                      </a:endParaRPr>
                    </a:p>
                    <a:p>
                      <a:pPr>
                        <a:lnSpc>
                          <a:spcPct val="100000"/>
                        </a:lnSpc>
                        <a:spcBef>
                          <a:spcPts val="30"/>
                        </a:spcBef>
                        <a:buClr>
                          <a:srgbClr val="FFFFFF"/>
                        </a:buClr>
                        <a:buFont typeface="Arial"/>
                        <a:buChar char="•"/>
                      </a:pPr>
                      <a:endParaRPr sz="1850">
                        <a:latin typeface="Times New Roman"/>
                        <a:cs typeface="Times New Roman"/>
                      </a:endParaRPr>
                    </a:p>
                    <a:p>
                      <a:pPr marL="371475" marR="342265" indent="-286385">
                        <a:lnSpc>
                          <a:spcPct val="100000"/>
                        </a:lnSpc>
                        <a:buChar char="•"/>
                        <a:tabLst>
                          <a:tab pos="371475" algn="l"/>
                          <a:tab pos="372110" algn="l"/>
                        </a:tabLst>
                      </a:pPr>
                      <a:r>
                        <a:rPr sz="1800" spc="-5" dirty="0">
                          <a:solidFill>
                            <a:srgbClr val="FFFFFF"/>
                          </a:solidFill>
                          <a:latin typeface="Arial"/>
                          <a:cs typeface="Arial"/>
                        </a:rPr>
                        <a:t>Creates a </a:t>
                      </a:r>
                      <a:r>
                        <a:rPr sz="1800" spc="-10" dirty="0">
                          <a:solidFill>
                            <a:srgbClr val="FFFFFF"/>
                          </a:solidFill>
                          <a:latin typeface="Arial"/>
                          <a:cs typeface="Arial"/>
                        </a:rPr>
                        <a:t>collaborative </a:t>
                      </a:r>
                      <a:r>
                        <a:rPr sz="1800" spc="-5" dirty="0">
                          <a:solidFill>
                            <a:srgbClr val="FFFFFF"/>
                          </a:solidFill>
                          <a:latin typeface="Arial"/>
                          <a:cs typeface="Arial"/>
                        </a:rPr>
                        <a:t>data </a:t>
                      </a:r>
                      <a:r>
                        <a:rPr sz="1800" spc="-10" dirty="0">
                          <a:solidFill>
                            <a:srgbClr val="FFFFFF"/>
                          </a:solidFill>
                          <a:latin typeface="Arial"/>
                          <a:cs typeface="Arial"/>
                        </a:rPr>
                        <a:t>design environment for  discovering, modeling, relating, standardizing, </a:t>
                      </a:r>
                      <a:r>
                        <a:rPr sz="1800" spc="-15" dirty="0">
                          <a:solidFill>
                            <a:srgbClr val="FFFFFF"/>
                          </a:solidFill>
                          <a:latin typeface="Arial"/>
                          <a:cs typeface="Arial"/>
                        </a:rPr>
                        <a:t>and  </a:t>
                      </a:r>
                      <a:r>
                        <a:rPr sz="1800" spc="-10" dirty="0">
                          <a:solidFill>
                            <a:srgbClr val="FFFFFF"/>
                          </a:solidFill>
                          <a:latin typeface="Arial"/>
                          <a:cs typeface="Arial"/>
                        </a:rPr>
                        <a:t>integrating </a:t>
                      </a:r>
                      <a:r>
                        <a:rPr sz="1800" spc="-5" dirty="0">
                          <a:solidFill>
                            <a:srgbClr val="FFFFFF"/>
                          </a:solidFill>
                          <a:latin typeface="Arial"/>
                          <a:cs typeface="Arial"/>
                        </a:rPr>
                        <a:t>diverse </a:t>
                      </a:r>
                      <a:r>
                        <a:rPr sz="1800" spc="-10" dirty="0">
                          <a:solidFill>
                            <a:srgbClr val="FFFFFF"/>
                          </a:solidFill>
                          <a:latin typeface="Arial"/>
                          <a:cs typeface="Arial"/>
                        </a:rPr>
                        <a:t>and </a:t>
                      </a:r>
                      <a:r>
                        <a:rPr sz="1800" spc="-5" dirty="0">
                          <a:solidFill>
                            <a:srgbClr val="FFFFFF"/>
                          </a:solidFill>
                          <a:latin typeface="Arial"/>
                          <a:cs typeface="Arial"/>
                        </a:rPr>
                        <a:t>distributed data</a:t>
                      </a:r>
                      <a:r>
                        <a:rPr sz="1800" spc="55" dirty="0">
                          <a:solidFill>
                            <a:srgbClr val="FFFFFF"/>
                          </a:solidFill>
                          <a:latin typeface="Arial"/>
                          <a:cs typeface="Arial"/>
                        </a:rPr>
                        <a:t> </a:t>
                      </a:r>
                      <a:r>
                        <a:rPr sz="1800" spc="-5" dirty="0">
                          <a:solidFill>
                            <a:srgbClr val="FFFFFF"/>
                          </a:solidFill>
                          <a:latin typeface="Arial"/>
                          <a:cs typeface="Arial"/>
                        </a:rPr>
                        <a:t>assets.</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extLst>
                  <a:ext uri="{0D108BD9-81ED-4DB2-BD59-A6C34878D82A}">
                    <a16:rowId xmlns:a16="http://schemas.microsoft.com/office/drawing/2014/main" val="10000"/>
                  </a:ext>
                </a:extLst>
              </a:tr>
              <a:tr h="1737360">
                <a:tc>
                  <a:txBody>
                    <a:bodyPr/>
                    <a:lstStyle/>
                    <a:p>
                      <a:pPr>
                        <a:lnSpc>
                          <a:spcPct val="100000"/>
                        </a:lnSpc>
                        <a:spcBef>
                          <a:spcPts val="20"/>
                        </a:spcBef>
                      </a:pPr>
                      <a:endParaRPr sz="2000">
                        <a:latin typeface="Times New Roman"/>
                        <a:cs typeface="Times New Roman"/>
                      </a:endParaRPr>
                    </a:p>
                    <a:p>
                      <a:pPr marL="85090" marR="369570">
                        <a:lnSpc>
                          <a:spcPct val="100000"/>
                        </a:lnSpc>
                      </a:pPr>
                      <a:r>
                        <a:rPr sz="1800" spc="-5" dirty="0">
                          <a:latin typeface="Arial"/>
                          <a:cs typeface="Arial"/>
                        </a:rPr>
                        <a:t>IBM</a:t>
                      </a:r>
                      <a:r>
                        <a:rPr sz="1800" spc="-55" dirty="0">
                          <a:latin typeface="Arial"/>
                          <a:cs typeface="Arial"/>
                        </a:rPr>
                        <a:t> </a:t>
                      </a:r>
                      <a:r>
                        <a:rPr sz="1800" spc="-10" dirty="0">
                          <a:latin typeface="Arial"/>
                          <a:cs typeface="Arial"/>
                        </a:rPr>
                        <a:t>Infosphere®  </a:t>
                      </a:r>
                      <a:r>
                        <a:rPr sz="1800" spc="-5" dirty="0">
                          <a:latin typeface="Arial"/>
                          <a:cs typeface="Arial"/>
                        </a:rPr>
                        <a:t>Data</a:t>
                      </a:r>
                      <a:r>
                        <a:rPr sz="1800" spc="-185" dirty="0">
                          <a:latin typeface="Arial"/>
                          <a:cs typeface="Arial"/>
                        </a:rPr>
                        <a:t> </a:t>
                      </a:r>
                      <a:r>
                        <a:rPr sz="1800" spc="-5" dirty="0">
                          <a:latin typeface="Arial"/>
                          <a:cs typeface="Arial"/>
                        </a:rPr>
                        <a:t>Architect</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ECDE"/>
                    </a:solidFill>
                  </a:tcPr>
                </a:tc>
                <a:tc>
                  <a:txBody>
                    <a:bodyPr/>
                    <a:lstStyle/>
                    <a:p>
                      <a:pPr>
                        <a:lnSpc>
                          <a:spcPct val="100000"/>
                        </a:lnSpc>
                        <a:spcBef>
                          <a:spcPts val="20"/>
                        </a:spcBef>
                      </a:pPr>
                      <a:endParaRPr sz="2000">
                        <a:latin typeface="Times New Roman"/>
                        <a:cs typeface="Times New Roman"/>
                      </a:endParaRPr>
                    </a:p>
                    <a:p>
                      <a:pPr marL="85090" marR="287020">
                        <a:lnSpc>
                          <a:spcPct val="100000"/>
                        </a:lnSpc>
                        <a:buChar char="•"/>
                        <a:tabLst>
                          <a:tab pos="371475" algn="l"/>
                          <a:tab pos="372110" algn="l"/>
                        </a:tabLst>
                      </a:pPr>
                      <a:r>
                        <a:rPr sz="1800" spc="-5" dirty="0">
                          <a:latin typeface="Arial"/>
                          <a:cs typeface="Arial"/>
                        </a:rPr>
                        <a:t>Infosphere Data Architect is </a:t>
                      </a:r>
                      <a:r>
                        <a:rPr sz="1800" spc="-10" dirty="0">
                          <a:latin typeface="Arial"/>
                          <a:cs typeface="Arial"/>
                        </a:rPr>
                        <a:t>used </a:t>
                      </a:r>
                      <a:r>
                        <a:rPr sz="1800" dirty="0">
                          <a:latin typeface="Arial"/>
                          <a:cs typeface="Arial"/>
                        </a:rPr>
                        <a:t>to </a:t>
                      </a:r>
                      <a:r>
                        <a:rPr sz="1800" spc="-10" dirty="0">
                          <a:latin typeface="Arial"/>
                          <a:cs typeface="Arial"/>
                        </a:rPr>
                        <a:t>organize </a:t>
                      </a:r>
                      <a:r>
                        <a:rPr sz="1800" spc="-15" dirty="0">
                          <a:latin typeface="Arial"/>
                          <a:cs typeface="Arial"/>
                        </a:rPr>
                        <a:t>and  </a:t>
                      </a:r>
                      <a:r>
                        <a:rPr sz="1800" spc="-10" dirty="0">
                          <a:latin typeface="Arial"/>
                          <a:cs typeface="Arial"/>
                        </a:rPr>
                        <a:t>manage </a:t>
                      </a:r>
                      <a:r>
                        <a:rPr sz="1800" spc="-5" dirty="0">
                          <a:latin typeface="Arial"/>
                          <a:cs typeface="Arial"/>
                        </a:rPr>
                        <a:t>the </a:t>
                      </a:r>
                      <a:r>
                        <a:rPr sz="1800" spc="-10" dirty="0">
                          <a:latin typeface="Arial"/>
                          <a:cs typeface="Arial"/>
                        </a:rPr>
                        <a:t>logical and physical databases required </a:t>
                      </a:r>
                      <a:r>
                        <a:rPr sz="1800" spc="-15" dirty="0">
                          <a:latin typeface="Arial"/>
                          <a:cs typeface="Arial"/>
                        </a:rPr>
                        <a:t>by  </a:t>
                      </a:r>
                      <a:r>
                        <a:rPr sz="1800" spc="-5" dirty="0">
                          <a:latin typeface="Arial"/>
                          <a:cs typeface="Arial"/>
                        </a:rPr>
                        <a:t>the sample</a:t>
                      </a:r>
                      <a:r>
                        <a:rPr sz="1800" spc="-55" dirty="0">
                          <a:latin typeface="Arial"/>
                          <a:cs typeface="Arial"/>
                        </a:rPr>
                        <a:t> </a:t>
                      </a:r>
                      <a:r>
                        <a:rPr sz="1800" spc="-10" dirty="0">
                          <a:latin typeface="Arial"/>
                          <a:cs typeface="Arial"/>
                        </a:rPr>
                        <a:t>solution.</a:t>
                      </a:r>
                      <a:endParaRPr sz="18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ECDE"/>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10" dirty="0"/>
              <a:t>IBM </a:t>
            </a:r>
            <a:r>
              <a:rPr spc="-5" dirty="0"/>
              <a:t>products used for</a:t>
            </a:r>
            <a:r>
              <a:rPr spc="-15" dirty="0"/>
              <a:t> </a:t>
            </a:r>
            <a:r>
              <a:rPr spc="-10" dirty="0"/>
              <a:t>WRS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35</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graphicFrame>
        <p:nvGraphicFramePr>
          <p:cNvPr id="3" name="object 3"/>
          <p:cNvGraphicFramePr>
            <a:graphicFrameLocks noGrp="1"/>
          </p:cNvGraphicFramePr>
          <p:nvPr/>
        </p:nvGraphicFramePr>
        <p:xfrm>
          <a:off x="527050" y="1289050"/>
          <a:ext cx="8077199" cy="3657600"/>
        </p:xfrm>
        <a:graphic>
          <a:graphicData uri="http://schemas.openxmlformats.org/drawingml/2006/table">
            <a:tbl>
              <a:tblPr firstRow="1" bandRow="1">
                <a:tableStyleId>{2D5ABB26-0587-4C30-8999-92F81FD0307C}</a:tableStyleId>
              </a:tblPr>
              <a:tblGrid>
                <a:gridCol w="2168880">
                  <a:extLst>
                    <a:ext uri="{9D8B030D-6E8A-4147-A177-3AD203B41FA5}">
                      <a16:colId xmlns:a16="http://schemas.microsoft.com/office/drawing/2014/main" val="20000"/>
                    </a:ext>
                  </a:extLst>
                </a:gridCol>
                <a:gridCol w="5908319">
                  <a:extLst>
                    <a:ext uri="{9D8B030D-6E8A-4147-A177-3AD203B41FA5}">
                      <a16:colId xmlns:a16="http://schemas.microsoft.com/office/drawing/2014/main" val="20001"/>
                    </a:ext>
                  </a:extLst>
                </a:gridCol>
              </a:tblGrid>
              <a:tr h="3657600">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15"/>
                        </a:spcBef>
                      </a:pPr>
                      <a:endParaRPr sz="2250">
                        <a:latin typeface="Times New Roman"/>
                        <a:cs typeface="Times New Roman"/>
                      </a:endParaRPr>
                    </a:p>
                    <a:p>
                      <a:pPr marL="85090" marR="276860">
                        <a:lnSpc>
                          <a:spcPct val="100000"/>
                        </a:lnSpc>
                      </a:pPr>
                      <a:r>
                        <a:rPr sz="1800" dirty="0">
                          <a:solidFill>
                            <a:srgbClr val="FFFFFF"/>
                          </a:solidFill>
                          <a:latin typeface="Arial"/>
                          <a:cs typeface="Arial"/>
                        </a:rPr>
                        <a:t>IBM </a:t>
                      </a:r>
                      <a:r>
                        <a:rPr sz="1800" spc="-5" dirty="0">
                          <a:solidFill>
                            <a:srgbClr val="FFFFFF"/>
                          </a:solidFill>
                          <a:latin typeface="Arial"/>
                          <a:cs typeface="Arial"/>
                        </a:rPr>
                        <a:t>Business  Process</a:t>
                      </a:r>
                      <a:r>
                        <a:rPr sz="1800" spc="-90" dirty="0">
                          <a:solidFill>
                            <a:srgbClr val="FFFFFF"/>
                          </a:solidFill>
                          <a:latin typeface="Arial"/>
                          <a:cs typeface="Arial"/>
                        </a:rPr>
                        <a:t> </a:t>
                      </a:r>
                      <a:r>
                        <a:rPr sz="1800" spc="-10" dirty="0">
                          <a:solidFill>
                            <a:srgbClr val="FFFFFF"/>
                          </a:solidFill>
                          <a:latin typeface="Arial"/>
                          <a:cs typeface="Arial"/>
                        </a:rPr>
                        <a:t>Manager</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tc>
                  <a:txBody>
                    <a:bodyPr/>
                    <a:lstStyle/>
                    <a:p>
                      <a:pPr marL="85090">
                        <a:lnSpc>
                          <a:spcPct val="100000"/>
                        </a:lnSpc>
                        <a:spcBef>
                          <a:spcPts val="260"/>
                        </a:spcBef>
                        <a:buChar char="•"/>
                        <a:tabLst>
                          <a:tab pos="371475" algn="l"/>
                          <a:tab pos="372110" algn="l"/>
                        </a:tabLst>
                      </a:pPr>
                      <a:r>
                        <a:rPr sz="1800" spc="-10" dirty="0">
                          <a:solidFill>
                            <a:srgbClr val="FFFFFF"/>
                          </a:solidFill>
                          <a:latin typeface="Arial"/>
                          <a:cs typeface="Arial"/>
                        </a:rPr>
                        <a:t>Provides </a:t>
                      </a:r>
                      <a:r>
                        <a:rPr sz="1800" spc="-5" dirty="0">
                          <a:solidFill>
                            <a:srgbClr val="FFFFFF"/>
                          </a:solidFill>
                          <a:latin typeface="Arial"/>
                          <a:cs typeface="Arial"/>
                        </a:rPr>
                        <a:t>a complete BPM platform.</a:t>
                      </a:r>
                      <a:endParaRPr sz="1800">
                        <a:latin typeface="Arial"/>
                        <a:cs typeface="Arial"/>
                      </a:endParaRPr>
                    </a:p>
                    <a:p>
                      <a:pPr>
                        <a:lnSpc>
                          <a:spcPct val="100000"/>
                        </a:lnSpc>
                        <a:spcBef>
                          <a:spcPts val="30"/>
                        </a:spcBef>
                        <a:buClr>
                          <a:srgbClr val="FFFFFF"/>
                        </a:buClr>
                        <a:buFont typeface="Arial"/>
                        <a:buChar char="•"/>
                      </a:pPr>
                      <a:endParaRPr sz="1850">
                        <a:latin typeface="Times New Roman"/>
                        <a:cs typeface="Times New Roman"/>
                      </a:endParaRPr>
                    </a:p>
                    <a:p>
                      <a:pPr marL="85090" marR="869315">
                        <a:lnSpc>
                          <a:spcPct val="100000"/>
                        </a:lnSpc>
                        <a:buChar char="•"/>
                        <a:tabLst>
                          <a:tab pos="371475" algn="l"/>
                          <a:tab pos="372110" algn="l"/>
                        </a:tabLst>
                      </a:pPr>
                      <a:r>
                        <a:rPr sz="1800" dirty="0">
                          <a:solidFill>
                            <a:srgbClr val="FFFFFF"/>
                          </a:solidFill>
                          <a:latin typeface="Arial"/>
                          <a:cs typeface="Arial"/>
                        </a:rPr>
                        <a:t>The </a:t>
                      </a:r>
                      <a:r>
                        <a:rPr sz="1800" spc="-5" dirty="0">
                          <a:solidFill>
                            <a:srgbClr val="FFFFFF"/>
                          </a:solidFill>
                          <a:latin typeface="Arial"/>
                          <a:cs typeface="Arial"/>
                        </a:rPr>
                        <a:t>Process </a:t>
                      </a:r>
                      <a:r>
                        <a:rPr sz="1800" spc="-20" dirty="0">
                          <a:solidFill>
                            <a:srgbClr val="FFFFFF"/>
                          </a:solidFill>
                          <a:latin typeface="Arial"/>
                          <a:cs typeface="Arial"/>
                        </a:rPr>
                        <a:t>Server, </a:t>
                      </a:r>
                      <a:r>
                        <a:rPr sz="1800" spc="-5" dirty="0">
                          <a:solidFill>
                            <a:srgbClr val="FFFFFF"/>
                          </a:solidFill>
                          <a:latin typeface="Arial"/>
                          <a:cs typeface="Arial"/>
                        </a:rPr>
                        <a:t>Process </a:t>
                      </a:r>
                      <a:r>
                        <a:rPr sz="1800" spc="-20" dirty="0">
                          <a:solidFill>
                            <a:srgbClr val="FFFFFF"/>
                          </a:solidFill>
                          <a:latin typeface="Arial"/>
                          <a:cs typeface="Arial"/>
                        </a:rPr>
                        <a:t>Center, </a:t>
                      </a:r>
                      <a:r>
                        <a:rPr sz="1800" spc="-5" dirty="0">
                          <a:solidFill>
                            <a:srgbClr val="FFFFFF"/>
                          </a:solidFill>
                          <a:latin typeface="Arial"/>
                          <a:cs typeface="Arial"/>
                        </a:rPr>
                        <a:t>Process  </a:t>
                      </a:r>
                      <a:r>
                        <a:rPr sz="1800" spc="-20" dirty="0">
                          <a:solidFill>
                            <a:srgbClr val="FFFFFF"/>
                          </a:solidFill>
                          <a:latin typeface="Arial"/>
                          <a:cs typeface="Arial"/>
                        </a:rPr>
                        <a:t>Designer, </a:t>
                      </a:r>
                      <a:r>
                        <a:rPr sz="1800" spc="-10" dirty="0">
                          <a:solidFill>
                            <a:srgbClr val="FFFFFF"/>
                          </a:solidFill>
                          <a:latin typeface="Arial"/>
                          <a:cs typeface="Arial"/>
                        </a:rPr>
                        <a:t>and Integration Designer </a:t>
                      </a:r>
                      <a:r>
                        <a:rPr sz="1800" spc="-5" dirty="0">
                          <a:solidFill>
                            <a:srgbClr val="FFFFFF"/>
                          </a:solidFill>
                          <a:latin typeface="Arial"/>
                          <a:cs typeface="Arial"/>
                        </a:rPr>
                        <a:t>are the main  </a:t>
                      </a:r>
                      <a:r>
                        <a:rPr sz="1800" spc="-10" dirty="0">
                          <a:solidFill>
                            <a:srgbClr val="FFFFFF"/>
                          </a:solidFill>
                          <a:latin typeface="Arial"/>
                          <a:cs typeface="Arial"/>
                        </a:rPr>
                        <a:t>components</a:t>
                      </a:r>
                      <a:endParaRPr sz="1800">
                        <a:latin typeface="Arial"/>
                        <a:cs typeface="Arial"/>
                      </a:endParaRPr>
                    </a:p>
                    <a:p>
                      <a:pPr>
                        <a:lnSpc>
                          <a:spcPct val="100000"/>
                        </a:lnSpc>
                        <a:spcBef>
                          <a:spcPts val="30"/>
                        </a:spcBef>
                        <a:buClr>
                          <a:srgbClr val="FFFFFF"/>
                        </a:buClr>
                        <a:buFont typeface="Arial"/>
                        <a:buChar char="•"/>
                      </a:pPr>
                      <a:endParaRPr sz="1850">
                        <a:latin typeface="Times New Roman"/>
                        <a:cs typeface="Times New Roman"/>
                      </a:endParaRPr>
                    </a:p>
                    <a:p>
                      <a:pPr marL="85090" marR="185420">
                        <a:lnSpc>
                          <a:spcPct val="100000"/>
                        </a:lnSpc>
                        <a:buChar char="•"/>
                        <a:tabLst>
                          <a:tab pos="371475" algn="l"/>
                          <a:tab pos="372110" algn="l"/>
                        </a:tabLst>
                      </a:pPr>
                      <a:r>
                        <a:rPr sz="1800" spc="-10" dirty="0">
                          <a:solidFill>
                            <a:srgbClr val="FFFFFF"/>
                          </a:solidFill>
                          <a:latin typeface="Arial"/>
                          <a:cs typeface="Arial"/>
                        </a:rPr>
                        <a:t>Business </a:t>
                      </a:r>
                      <a:r>
                        <a:rPr sz="1800" spc="-5" dirty="0">
                          <a:solidFill>
                            <a:srgbClr val="FFFFFF"/>
                          </a:solidFill>
                          <a:latin typeface="Arial"/>
                          <a:cs typeface="Arial"/>
                        </a:rPr>
                        <a:t>Process </a:t>
                      </a:r>
                      <a:r>
                        <a:rPr sz="1800" spc="-10" dirty="0">
                          <a:solidFill>
                            <a:srgbClr val="FFFFFF"/>
                          </a:solidFill>
                          <a:latin typeface="Arial"/>
                          <a:cs typeface="Arial"/>
                        </a:rPr>
                        <a:t>Manager </a:t>
                      </a:r>
                      <a:r>
                        <a:rPr sz="1800" spc="-5" dirty="0">
                          <a:solidFill>
                            <a:srgbClr val="FFFFFF"/>
                          </a:solidFill>
                          <a:latin typeface="Arial"/>
                          <a:cs typeface="Arial"/>
                        </a:rPr>
                        <a:t>is </a:t>
                      </a:r>
                      <a:r>
                        <a:rPr sz="1800" spc="-10" dirty="0">
                          <a:solidFill>
                            <a:srgbClr val="FFFFFF"/>
                          </a:solidFill>
                          <a:latin typeface="Arial"/>
                          <a:cs typeface="Arial"/>
                        </a:rPr>
                        <a:t>used </a:t>
                      </a:r>
                      <a:r>
                        <a:rPr sz="1800" dirty="0">
                          <a:solidFill>
                            <a:srgbClr val="FFFFFF"/>
                          </a:solidFill>
                          <a:latin typeface="Arial"/>
                          <a:cs typeface="Arial"/>
                        </a:rPr>
                        <a:t>to </a:t>
                      </a:r>
                      <a:r>
                        <a:rPr sz="1800" spc="-10" dirty="0">
                          <a:solidFill>
                            <a:srgbClr val="FFFFFF"/>
                          </a:solidFill>
                          <a:latin typeface="Arial"/>
                          <a:cs typeface="Arial"/>
                        </a:rPr>
                        <a:t>execute the  business </a:t>
                      </a:r>
                      <a:r>
                        <a:rPr sz="1800" spc="-5" dirty="0">
                          <a:solidFill>
                            <a:srgbClr val="FFFFFF"/>
                          </a:solidFill>
                          <a:latin typeface="Arial"/>
                          <a:cs typeface="Arial"/>
                        </a:rPr>
                        <a:t>process in the </a:t>
                      </a:r>
                      <a:r>
                        <a:rPr sz="1800" spc="-10" dirty="0">
                          <a:solidFill>
                            <a:srgbClr val="FFFFFF"/>
                          </a:solidFill>
                          <a:latin typeface="Arial"/>
                          <a:cs typeface="Arial"/>
                        </a:rPr>
                        <a:t>scenario. When business  events </a:t>
                      </a:r>
                      <a:r>
                        <a:rPr sz="1800" spc="-5" dirty="0">
                          <a:solidFill>
                            <a:srgbClr val="FFFFFF"/>
                          </a:solidFill>
                          <a:latin typeface="Arial"/>
                          <a:cs typeface="Arial"/>
                        </a:rPr>
                        <a:t>are </a:t>
                      </a:r>
                      <a:r>
                        <a:rPr sz="1800" spc="-10" dirty="0">
                          <a:solidFill>
                            <a:srgbClr val="FFFFFF"/>
                          </a:solidFill>
                          <a:latin typeface="Arial"/>
                          <a:cs typeface="Arial"/>
                        </a:rPr>
                        <a:t>passed by </a:t>
                      </a:r>
                      <a:r>
                        <a:rPr sz="1800" spc="-15" dirty="0">
                          <a:solidFill>
                            <a:srgbClr val="FFFFFF"/>
                          </a:solidFill>
                          <a:latin typeface="Arial"/>
                          <a:cs typeface="Arial"/>
                        </a:rPr>
                        <a:t>WebSphere </a:t>
                      </a:r>
                      <a:r>
                        <a:rPr sz="1800" spc="-10" dirty="0">
                          <a:solidFill>
                            <a:srgbClr val="FFFFFF"/>
                          </a:solidFill>
                          <a:latin typeface="Arial"/>
                          <a:cs typeface="Arial"/>
                        </a:rPr>
                        <a:t>Operational Decision  </a:t>
                      </a:r>
                      <a:r>
                        <a:rPr sz="1800" spc="-20" dirty="0">
                          <a:solidFill>
                            <a:srgbClr val="FFFFFF"/>
                          </a:solidFill>
                          <a:latin typeface="Arial"/>
                          <a:cs typeface="Arial"/>
                        </a:rPr>
                        <a:t>Manager, </a:t>
                      </a:r>
                      <a:r>
                        <a:rPr sz="1800" spc="-10" dirty="0">
                          <a:solidFill>
                            <a:srgbClr val="FFFFFF"/>
                          </a:solidFill>
                          <a:latin typeface="Arial"/>
                          <a:cs typeface="Arial"/>
                        </a:rPr>
                        <a:t>business decisions </a:t>
                      </a:r>
                      <a:r>
                        <a:rPr sz="1800" spc="-5" dirty="0">
                          <a:solidFill>
                            <a:srgbClr val="FFFFFF"/>
                          </a:solidFill>
                          <a:latin typeface="Arial"/>
                          <a:cs typeface="Arial"/>
                        </a:rPr>
                        <a:t>are </a:t>
                      </a:r>
                      <a:r>
                        <a:rPr sz="1800" spc="-10" dirty="0">
                          <a:solidFill>
                            <a:srgbClr val="FFFFFF"/>
                          </a:solidFill>
                          <a:latin typeface="Arial"/>
                          <a:cs typeface="Arial"/>
                        </a:rPr>
                        <a:t>invoked </a:t>
                      </a:r>
                      <a:r>
                        <a:rPr sz="1800" dirty="0">
                          <a:solidFill>
                            <a:srgbClr val="FFFFFF"/>
                          </a:solidFill>
                          <a:latin typeface="Arial"/>
                          <a:cs typeface="Arial"/>
                        </a:rPr>
                        <a:t>to </a:t>
                      </a:r>
                      <a:r>
                        <a:rPr sz="1800" spc="-5" dirty="0">
                          <a:solidFill>
                            <a:srgbClr val="FFFFFF"/>
                          </a:solidFill>
                          <a:latin typeface="Arial"/>
                          <a:cs typeface="Arial"/>
                        </a:rPr>
                        <a:t>satisfy </a:t>
                      </a:r>
                      <a:r>
                        <a:rPr sz="1800" spc="-10" dirty="0">
                          <a:solidFill>
                            <a:srgbClr val="FFFFFF"/>
                          </a:solidFill>
                          <a:latin typeface="Arial"/>
                          <a:cs typeface="Arial"/>
                        </a:rPr>
                        <a:t>the  </a:t>
                      </a:r>
                      <a:r>
                        <a:rPr sz="1800" spc="-5" dirty="0">
                          <a:solidFill>
                            <a:srgbClr val="FFFFFF"/>
                          </a:solidFill>
                          <a:latin typeface="Arial"/>
                          <a:cs typeface="Arial"/>
                        </a:rPr>
                        <a:t>process.</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IBM </a:t>
            </a:r>
            <a:r>
              <a:rPr spc="-5" dirty="0"/>
              <a:t>products used for</a:t>
            </a:r>
            <a:r>
              <a:rPr spc="-15" dirty="0"/>
              <a:t> </a:t>
            </a:r>
            <a:r>
              <a:rPr spc="-10" dirty="0"/>
              <a:t>WRS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36</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graphicFrame>
        <p:nvGraphicFramePr>
          <p:cNvPr id="3" name="object 3"/>
          <p:cNvGraphicFramePr>
            <a:graphicFrameLocks noGrp="1"/>
          </p:cNvGraphicFramePr>
          <p:nvPr/>
        </p:nvGraphicFramePr>
        <p:xfrm>
          <a:off x="679450" y="1365250"/>
          <a:ext cx="7848599" cy="3749040"/>
        </p:xfrm>
        <a:graphic>
          <a:graphicData uri="http://schemas.openxmlformats.org/drawingml/2006/table">
            <a:tbl>
              <a:tblPr firstRow="1" bandRow="1">
                <a:tableStyleId>{2D5ABB26-0587-4C30-8999-92F81FD0307C}</a:tableStyleId>
              </a:tblPr>
              <a:tblGrid>
                <a:gridCol w="2107488">
                  <a:extLst>
                    <a:ext uri="{9D8B030D-6E8A-4147-A177-3AD203B41FA5}">
                      <a16:colId xmlns:a16="http://schemas.microsoft.com/office/drawing/2014/main" val="20000"/>
                    </a:ext>
                  </a:extLst>
                </a:gridCol>
                <a:gridCol w="5741111">
                  <a:extLst>
                    <a:ext uri="{9D8B030D-6E8A-4147-A177-3AD203B41FA5}">
                      <a16:colId xmlns:a16="http://schemas.microsoft.com/office/drawing/2014/main" val="20001"/>
                    </a:ext>
                  </a:extLst>
                </a:gridCol>
              </a:tblGrid>
              <a:tr h="3749040">
                <a:tc>
                  <a:txBody>
                    <a:bodyPr/>
                    <a:lstStyle/>
                    <a:p>
                      <a:pPr>
                        <a:lnSpc>
                          <a:spcPct val="100000"/>
                        </a:lnSpc>
                      </a:pPr>
                      <a:endParaRPr sz="2000">
                        <a:latin typeface="Times New Roman"/>
                        <a:cs typeface="Times New Roman"/>
                      </a:endParaRPr>
                    </a:p>
                    <a:p>
                      <a:pPr>
                        <a:lnSpc>
                          <a:spcPct val="100000"/>
                        </a:lnSpc>
                        <a:spcBef>
                          <a:spcPts val="50"/>
                        </a:spcBef>
                      </a:pPr>
                      <a:endParaRPr sz="2350">
                        <a:latin typeface="Times New Roman"/>
                        <a:cs typeface="Times New Roman"/>
                      </a:endParaRPr>
                    </a:p>
                    <a:p>
                      <a:pPr marL="85090" marR="139700">
                        <a:lnSpc>
                          <a:spcPct val="100000"/>
                        </a:lnSpc>
                      </a:pPr>
                      <a:r>
                        <a:rPr sz="2000" spc="-5" dirty="0">
                          <a:solidFill>
                            <a:srgbClr val="FFFFFF"/>
                          </a:solidFill>
                          <a:latin typeface="Arial"/>
                          <a:cs typeface="Arial"/>
                        </a:rPr>
                        <a:t>IBM</a:t>
                      </a:r>
                      <a:r>
                        <a:rPr sz="2000" spc="-70" dirty="0">
                          <a:solidFill>
                            <a:srgbClr val="FFFFFF"/>
                          </a:solidFill>
                          <a:latin typeface="Arial"/>
                          <a:cs typeface="Arial"/>
                        </a:rPr>
                        <a:t> </a:t>
                      </a:r>
                      <a:r>
                        <a:rPr sz="2000" spc="-5" dirty="0">
                          <a:solidFill>
                            <a:srgbClr val="FFFFFF"/>
                          </a:solidFill>
                          <a:latin typeface="Arial"/>
                          <a:cs typeface="Arial"/>
                        </a:rPr>
                        <a:t>WebSphere  </a:t>
                      </a:r>
                      <a:r>
                        <a:rPr sz="2000" dirty="0">
                          <a:solidFill>
                            <a:srgbClr val="FFFFFF"/>
                          </a:solidFill>
                          <a:latin typeface="Arial"/>
                          <a:cs typeface="Arial"/>
                        </a:rPr>
                        <a:t>Operational  Decision  Management</a:t>
                      </a:r>
                      <a:endParaRPr sz="20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tc>
                  <a:txBody>
                    <a:bodyPr/>
                    <a:lstStyle/>
                    <a:p>
                      <a:pPr marL="371475" marR="167640" indent="-286385">
                        <a:lnSpc>
                          <a:spcPct val="100000"/>
                        </a:lnSpc>
                        <a:spcBef>
                          <a:spcPts val="254"/>
                        </a:spcBef>
                        <a:buChar char="•"/>
                        <a:tabLst>
                          <a:tab pos="371475" algn="l"/>
                          <a:tab pos="372110" algn="l"/>
                        </a:tabLst>
                      </a:pPr>
                      <a:r>
                        <a:rPr sz="2000" spc="-5" dirty="0">
                          <a:solidFill>
                            <a:srgbClr val="FFFFFF"/>
                          </a:solidFill>
                          <a:latin typeface="Arial"/>
                          <a:cs typeface="Arial"/>
                        </a:rPr>
                        <a:t>WebSphere </a:t>
                      </a:r>
                      <a:r>
                        <a:rPr sz="2000" dirty="0">
                          <a:solidFill>
                            <a:srgbClr val="FFFFFF"/>
                          </a:solidFill>
                          <a:latin typeface="Arial"/>
                          <a:cs typeface="Arial"/>
                        </a:rPr>
                        <a:t>Decision Center govern business  rules and business event-based decision</a:t>
                      </a:r>
                      <a:r>
                        <a:rPr sz="2000" spc="-175" dirty="0">
                          <a:solidFill>
                            <a:srgbClr val="FFFFFF"/>
                          </a:solidFill>
                          <a:latin typeface="Arial"/>
                          <a:cs typeface="Arial"/>
                        </a:rPr>
                        <a:t> </a:t>
                      </a:r>
                      <a:r>
                        <a:rPr sz="2000" spc="-5" dirty="0">
                          <a:solidFill>
                            <a:srgbClr val="FFFFFF"/>
                          </a:solidFill>
                          <a:latin typeface="Arial"/>
                          <a:cs typeface="Arial"/>
                        </a:rPr>
                        <a:t>logic</a:t>
                      </a:r>
                      <a:endParaRPr sz="2000">
                        <a:latin typeface="Arial"/>
                        <a:cs typeface="Arial"/>
                      </a:endParaRPr>
                    </a:p>
                    <a:p>
                      <a:pPr>
                        <a:lnSpc>
                          <a:spcPct val="100000"/>
                        </a:lnSpc>
                        <a:spcBef>
                          <a:spcPts val="40"/>
                        </a:spcBef>
                        <a:buClr>
                          <a:srgbClr val="FFFFFF"/>
                        </a:buClr>
                        <a:buFont typeface="Arial"/>
                        <a:buChar char="•"/>
                      </a:pPr>
                      <a:endParaRPr sz="2050">
                        <a:latin typeface="Times New Roman"/>
                        <a:cs typeface="Times New Roman"/>
                      </a:endParaRPr>
                    </a:p>
                    <a:p>
                      <a:pPr marL="371475" marR="296545" indent="-287020">
                        <a:lnSpc>
                          <a:spcPct val="100000"/>
                        </a:lnSpc>
                        <a:buChar char="•"/>
                        <a:tabLst>
                          <a:tab pos="441325" algn="l"/>
                          <a:tab pos="441959" algn="l"/>
                        </a:tabLst>
                      </a:pPr>
                      <a:r>
                        <a:rPr sz="2000" spc="-5" dirty="0">
                          <a:solidFill>
                            <a:srgbClr val="FFFFFF"/>
                          </a:solidFill>
                          <a:latin typeface="Arial"/>
                          <a:cs typeface="Arial"/>
                        </a:rPr>
                        <a:t>WebSphere </a:t>
                      </a:r>
                      <a:r>
                        <a:rPr sz="2000" dirty="0">
                          <a:solidFill>
                            <a:srgbClr val="FFFFFF"/>
                          </a:solidFill>
                          <a:latin typeface="Arial"/>
                          <a:cs typeface="Arial"/>
                        </a:rPr>
                        <a:t>Operational Decision  Management </a:t>
                      </a:r>
                      <a:r>
                        <a:rPr sz="2000" spc="-5" dirty="0">
                          <a:solidFill>
                            <a:srgbClr val="FFFFFF"/>
                          </a:solidFill>
                          <a:latin typeface="Arial"/>
                          <a:cs typeface="Arial"/>
                        </a:rPr>
                        <a:t>is </a:t>
                      </a:r>
                      <a:r>
                        <a:rPr sz="2000" dirty="0">
                          <a:solidFill>
                            <a:srgbClr val="FFFFFF"/>
                          </a:solidFill>
                          <a:latin typeface="Arial"/>
                          <a:cs typeface="Arial"/>
                        </a:rPr>
                        <a:t>used </a:t>
                      </a:r>
                      <a:r>
                        <a:rPr sz="2000" spc="-5" dirty="0">
                          <a:solidFill>
                            <a:srgbClr val="FFFFFF"/>
                          </a:solidFill>
                          <a:latin typeface="Arial"/>
                          <a:cs typeface="Arial"/>
                        </a:rPr>
                        <a:t>to </a:t>
                      </a:r>
                      <a:r>
                        <a:rPr sz="2000" dirty="0">
                          <a:solidFill>
                            <a:srgbClr val="FFFFFF"/>
                          </a:solidFill>
                          <a:latin typeface="Arial"/>
                          <a:cs typeface="Arial"/>
                        </a:rPr>
                        <a:t>define </a:t>
                      </a:r>
                      <a:r>
                        <a:rPr sz="2000" spc="-5" dirty="0">
                          <a:solidFill>
                            <a:srgbClr val="FFFFFF"/>
                          </a:solidFill>
                          <a:latin typeface="Arial"/>
                          <a:cs typeface="Arial"/>
                        </a:rPr>
                        <a:t>the</a:t>
                      </a:r>
                      <a:r>
                        <a:rPr sz="2000" spc="-140" dirty="0">
                          <a:solidFill>
                            <a:srgbClr val="FFFFFF"/>
                          </a:solidFill>
                          <a:latin typeface="Arial"/>
                          <a:cs typeface="Arial"/>
                        </a:rPr>
                        <a:t> </a:t>
                      </a:r>
                      <a:r>
                        <a:rPr sz="2000" dirty="0">
                          <a:solidFill>
                            <a:srgbClr val="FFFFFF"/>
                          </a:solidFill>
                          <a:latin typeface="Arial"/>
                          <a:cs typeface="Arial"/>
                        </a:rPr>
                        <a:t>necessary  actions </a:t>
                      </a:r>
                      <a:r>
                        <a:rPr sz="2000" spc="-5" dirty="0">
                          <a:solidFill>
                            <a:srgbClr val="FFFFFF"/>
                          </a:solidFill>
                          <a:latin typeface="Arial"/>
                          <a:cs typeface="Arial"/>
                        </a:rPr>
                        <a:t>to events that </a:t>
                      </a:r>
                      <a:r>
                        <a:rPr sz="2000" dirty="0">
                          <a:solidFill>
                            <a:srgbClr val="FFFFFF"/>
                          </a:solidFill>
                          <a:latin typeface="Arial"/>
                          <a:cs typeface="Arial"/>
                        </a:rPr>
                        <a:t>are </a:t>
                      </a:r>
                      <a:r>
                        <a:rPr sz="2000" spc="-5" dirty="0">
                          <a:solidFill>
                            <a:srgbClr val="FFFFFF"/>
                          </a:solidFill>
                          <a:latin typeface="Arial"/>
                          <a:cs typeface="Arial"/>
                        </a:rPr>
                        <a:t>activated </a:t>
                      </a:r>
                      <a:r>
                        <a:rPr sz="2000" dirty="0">
                          <a:solidFill>
                            <a:srgbClr val="FFFFFF"/>
                          </a:solidFill>
                          <a:latin typeface="Arial"/>
                          <a:cs typeface="Arial"/>
                        </a:rPr>
                        <a:t>by the  warranty reporting</a:t>
                      </a:r>
                      <a:r>
                        <a:rPr sz="2000" spc="-140" dirty="0">
                          <a:solidFill>
                            <a:srgbClr val="FFFFFF"/>
                          </a:solidFill>
                          <a:latin typeface="Arial"/>
                          <a:cs typeface="Arial"/>
                        </a:rPr>
                        <a:t> </a:t>
                      </a:r>
                      <a:r>
                        <a:rPr sz="2000" dirty="0">
                          <a:solidFill>
                            <a:srgbClr val="FFFFFF"/>
                          </a:solidFill>
                          <a:latin typeface="Arial"/>
                          <a:cs typeface="Arial"/>
                        </a:rPr>
                        <a:t>process</a:t>
                      </a:r>
                      <a:endParaRPr sz="2000">
                        <a:latin typeface="Arial"/>
                        <a:cs typeface="Arial"/>
                      </a:endParaRPr>
                    </a:p>
                    <a:p>
                      <a:pPr>
                        <a:lnSpc>
                          <a:spcPct val="100000"/>
                        </a:lnSpc>
                        <a:spcBef>
                          <a:spcPts val="40"/>
                        </a:spcBef>
                        <a:buClr>
                          <a:srgbClr val="FFFFFF"/>
                        </a:buClr>
                        <a:buFont typeface="Arial"/>
                        <a:buChar char="•"/>
                      </a:pPr>
                      <a:endParaRPr sz="2050">
                        <a:latin typeface="Times New Roman"/>
                        <a:cs typeface="Times New Roman"/>
                      </a:endParaRPr>
                    </a:p>
                    <a:p>
                      <a:pPr marL="371475" marR="95885" indent="-287020">
                        <a:lnSpc>
                          <a:spcPct val="100000"/>
                        </a:lnSpc>
                        <a:buChar char="•"/>
                        <a:tabLst>
                          <a:tab pos="371475" algn="l"/>
                          <a:tab pos="372110" algn="l"/>
                        </a:tabLst>
                      </a:pPr>
                      <a:r>
                        <a:rPr sz="2000" spc="-5" dirty="0">
                          <a:solidFill>
                            <a:srgbClr val="FFFFFF"/>
                          </a:solidFill>
                          <a:latin typeface="Arial"/>
                          <a:cs typeface="Arial"/>
                        </a:rPr>
                        <a:t>It </a:t>
                      </a:r>
                      <a:r>
                        <a:rPr sz="2000" dirty="0">
                          <a:solidFill>
                            <a:srgbClr val="FFFFFF"/>
                          </a:solidFill>
                          <a:latin typeface="Arial"/>
                          <a:cs typeface="Arial"/>
                        </a:rPr>
                        <a:t>allows </a:t>
                      </a:r>
                      <a:r>
                        <a:rPr sz="2000" spc="-5" dirty="0">
                          <a:solidFill>
                            <a:srgbClr val="FFFFFF"/>
                          </a:solidFill>
                          <a:latin typeface="Arial"/>
                          <a:cs typeface="Arial"/>
                        </a:rPr>
                        <a:t>the </a:t>
                      </a:r>
                      <a:r>
                        <a:rPr sz="2000" dirty="0">
                          <a:solidFill>
                            <a:srgbClr val="FFFFFF"/>
                          </a:solidFill>
                          <a:latin typeface="Arial"/>
                          <a:cs typeface="Arial"/>
                        </a:rPr>
                        <a:t>solution </a:t>
                      </a:r>
                      <a:r>
                        <a:rPr sz="2000" spc="-5" dirty="0">
                          <a:solidFill>
                            <a:srgbClr val="FFFFFF"/>
                          </a:solidFill>
                          <a:latin typeface="Arial"/>
                          <a:cs typeface="Arial"/>
                        </a:rPr>
                        <a:t>to automate </a:t>
                      </a:r>
                      <a:r>
                        <a:rPr sz="2000" dirty="0">
                          <a:solidFill>
                            <a:srgbClr val="FFFFFF"/>
                          </a:solidFill>
                          <a:latin typeface="Arial"/>
                          <a:cs typeface="Arial"/>
                        </a:rPr>
                        <a:t>claims  decisions that are based on specified</a:t>
                      </a:r>
                      <a:r>
                        <a:rPr sz="2000" spc="-185" dirty="0">
                          <a:solidFill>
                            <a:srgbClr val="FFFFFF"/>
                          </a:solidFill>
                          <a:latin typeface="Arial"/>
                          <a:cs typeface="Arial"/>
                        </a:rPr>
                        <a:t> </a:t>
                      </a:r>
                      <a:r>
                        <a:rPr sz="2000" dirty="0">
                          <a:solidFill>
                            <a:srgbClr val="FFFFFF"/>
                          </a:solidFill>
                          <a:latin typeface="Arial"/>
                          <a:cs typeface="Arial"/>
                        </a:rPr>
                        <a:t>business  situations </a:t>
                      </a:r>
                      <a:r>
                        <a:rPr sz="2000" spc="-5" dirty="0">
                          <a:solidFill>
                            <a:srgbClr val="FFFFFF"/>
                          </a:solidFill>
                          <a:latin typeface="Arial"/>
                          <a:cs typeface="Arial"/>
                        </a:rPr>
                        <a:t>defined in the </a:t>
                      </a:r>
                      <a:r>
                        <a:rPr sz="2000" dirty="0">
                          <a:solidFill>
                            <a:srgbClr val="FFFFFF"/>
                          </a:solidFill>
                          <a:latin typeface="Arial"/>
                          <a:cs typeface="Arial"/>
                        </a:rPr>
                        <a:t>business</a:t>
                      </a:r>
                      <a:r>
                        <a:rPr sz="2000" spc="-90" dirty="0">
                          <a:solidFill>
                            <a:srgbClr val="FFFFFF"/>
                          </a:solidFill>
                          <a:latin typeface="Arial"/>
                          <a:cs typeface="Arial"/>
                        </a:rPr>
                        <a:t> </a:t>
                      </a:r>
                      <a:r>
                        <a:rPr sz="2000" dirty="0">
                          <a:solidFill>
                            <a:srgbClr val="FFFFFF"/>
                          </a:solidFill>
                          <a:latin typeface="Arial"/>
                          <a:cs typeface="Arial"/>
                        </a:rPr>
                        <a:t>process</a:t>
                      </a:r>
                      <a:endParaRPr sz="20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 dirty="0"/>
              <a:t>IBM </a:t>
            </a:r>
            <a:r>
              <a:rPr spc="-5" dirty="0"/>
              <a:t>products used for</a:t>
            </a:r>
            <a:r>
              <a:rPr spc="-15" dirty="0"/>
              <a:t> </a:t>
            </a:r>
            <a:r>
              <a:rPr spc="-10" dirty="0"/>
              <a:t>WRS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37</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graphicFrame>
        <p:nvGraphicFramePr>
          <p:cNvPr id="3" name="object 3"/>
          <p:cNvGraphicFramePr>
            <a:graphicFrameLocks noGrp="1"/>
          </p:cNvGraphicFramePr>
          <p:nvPr/>
        </p:nvGraphicFramePr>
        <p:xfrm>
          <a:off x="527050" y="1212850"/>
          <a:ext cx="8153399" cy="3931920"/>
        </p:xfrm>
        <a:graphic>
          <a:graphicData uri="http://schemas.openxmlformats.org/drawingml/2006/table">
            <a:tbl>
              <a:tblPr firstRow="1" bandRow="1">
                <a:tableStyleId>{2D5ABB26-0587-4C30-8999-92F81FD0307C}</a:tableStyleId>
              </a:tblPr>
              <a:tblGrid>
                <a:gridCol w="2189340">
                  <a:extLst>
                    <a:ext uri="{9D8B030D-6E8A-4147-A177-3AD203B41FA5}">
                      <a16:colId xmlns:a16="http://schemas.microsoft.com/office/drawing/2014/main" val="20000"/>
                    </a:ext>
                  </a:extLst>
                </a:gridCol>
                <a:gridCol w="5964059">
                  <a:extLst>
                    <a:ext uri="{9D8B030D-6E8A-4147-A177-3AD203B41FA5}">
                      <a16:colId xmlns:a16="http://schemas.microsoft.com/office/drawing/2014/main" val="20001"/>
                    </a:ext>
                  </a:extLst>
                </a:gridCol>
              </a:tblGrid>
              <a:tr h="3931920">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15"/>
                        </a:spcBef>
                      </a:pPr>
                      <a:endParaRPr sz="2250">
                        <a:latin typeface="Times New Roman"/>
                        <a:cs typeface="Times New Roman"/>
                      </a:endParaRPr>
                    </a:p>
                    <a:p>
                      <a:pPr marL="85090" marR="830580">
                        <a:lnSpc>
                          <a:spcPct val="100000"/>
                        </a:lnSpc>
                      </a:pPr>
                      <a:r>
                        <a:rPr sz="1800" spc="-5" dirty="0">
                          <a:solidFill>
                            <a:srgbClr val="FFFFFF"/>
                          </a:solidFill>
                          <a:latin typeface="Arial"/>
                          <a:cs typeface="Arial"/>
                        </a:rPr>
                        <a:t>IBM</a:t>
                      </a:r>
                      <a:r>
                        <a:rPr sz="1800" spc="-90" dirty="0">
                          <a:solidFill>
                            <a:srgbClr val="FFFFFF"/>
                          </a:solidFill>
                          <a:latin typeface="Arial"/>
                          <a:cs typeface="Arial"/>
                        </a:rPr>
                        <a:t> </a:t>
                      </a:r>
                      <a:r>
                        <a:rPr sz="1800" spc="-10" dirty="0">
                          <a:solidFill>
                            <a:srgbClr val="FFFFFF"/>
                          </a:solidFill>
                          <a:latin typeface="Arial"/>
                          <a:cs typeface="Arial"/>
                        </a:rPr>
                        <a:t>Cognos  </a:t>
                      </a:r>
                      <a:r>
                        <a:rPr sz="1800" spc="-5" dirty="0">
                          <a:solidFill>
                            <a:srgbClr val="FFFFFF"/>
                          </a:solidFill>
                          <a:latin typeface="Arial"/>
                          <a:cs typeface="Arial"/>
                        </a:rPr>
                        <a:t>Business  </a:t>
                      </a:r>
                      <a:r>
                        <a:rPr sz="1800" spc="-10" dirty="0">
                          <a:solidFill>
                            <a:srgbClr val="FFFFFF"/>
                          </a:solidFill>
                          <a:latin typeface="Arial"/>
                          <a:cs typeface="Arial"/>
                        </a:rPr>
                        <a:t>Intelligence</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tc>
                  <a:txBody>
                    <a:bodyPr/>
                    <a:lstStyle/>
                    <a:p>
                      <a:pPr marL="371475" marR="533400" indent="-287020">
                        <a:lnSpc>
                          <a:spcPct val="100000"/>
                        </a:lnSpc>
                        <a:spcBef>
                          <a:spcPts val="260"/>
                        </a:spcBef>
                        <a:buChar char="•"/>
                        <a:tabLst>
                          <a:tab pos="370840" algn="l"/>
                          <a:tab pos="371475" algn="l"/>
                        </a:tabLst>
                      </a:pPr>
                      <a:r>
                        <a:rPr sz="1800" spc="-10" dirty="0">
                          <a:solidFill>
                            <a:srgbClr val="FFFFFF"/>
                          </a:solidFill>
                          <a:latin typeface="Arial"/>
                          <a:cs typeface="Arial"/>
                        </a:rPr>
                        <a:t>Provides </a:t>
                      </a:r>
                      <a:r>
                        <a:rPr sz="1800" spc="-5" dirty="0">
                          <a:solidFill>
                            <a:srgbClr val="FFFFFF"/>
                          </a:solidFill>
                          <a:latin typeface="Arial"/>
                          <a:cs typeface="Arial"/>
                        </a:rPr>
                        <a:t>mechanisms for </a:t>
                      </a:r>
                      <a:r>
                        <a:rPr sz="1800" spc="-10" dirty="0">
                          <a:solidFill>
                            <a:srgbClr val="FFFFFF"/>
                          </a:solidFill>
                          <a:latin typeface="Arial"/>
                          <a:cs typeface="Arial"/>
                        </a:rPr>
                        <a:t>querying, reporting, </a:t>
                      </a:r>
                      <a:r>
                        <a:rPr sz="1800" spc="-15" dirty="0">
                          <a:solidFill>
                            <a:srgbClr val="FFFFFF"/>
                          </a:solidFill>
                          <a:latin typeface="Arial"/>
                          <a:cs typeface="Arial"/>
                        </a:rPr>
                        <a:t>and  </a:t>
                      </a:r>
                      <a:r>
                        <a:rPr sz="1800" spc="-10" dirty="0">
                          <a:solidFill>
                            <a:srgbClr val="FFFFFF"/>
                          </a:solidFill>
                          <a:latin typeface="Arial"/>
                          <a:cs typeface="Arial"/>
                        </a:rPr>
                        <a:t>analyzing</a:t>
                      </a:r>
                      <a:r>
                        <a:rPr sz="1800" spc="-45" dirty="0">
                          <a:solidFill>
                            <a:srgbClr val="FFFFFF"/>
                          </a:solidFill>
                          <a:latin typeface="Arial"/>
                          <a:cs typeface="Arial"/>
                        </a:rPr>
                        <a:t> </a:t>
                      </a:r>
                      <a:r>
                        <a:rPr sz="1800" spc="-5" dirty="0">
                          <a:solidFill>
                            <a:srgbClr val="FFFFFF"/>
                          </a:solidFill>
                          <a:latin typeface="Arial"/>
                          <a:cs typeface="Arial"/>
                        </a:rPr>
                        <a:t>data</a:t>
                      </a:r>
                      <a:endParaRPr sz="1800">
                        <a:latin typeface="Arial"/>
                        <a:cs typeface="Arial"/>
                      </a:endParaRPr>
                    </a:p>
                    <a:p>
                      <a:pPr>
                        <a:lnSpc>
                          <a:spcPct val="100000"/>
                        </a:lnSpc>
                        <a:spcBef>
                          <a:spcPts val="30"/>
                        </a:spcBef>
                        <a:buClr>
                          <a:srgbClr val="FFFFFF"/>
                        </a:buClr>
                        <a:buFont typeface="Arial"/>
                        <a:buChar char="•"/>
                      </a:pPr>
                      <a:endParaRPr sz="1850">
                        <a:latin typeface="Times New Roman"/>
                        <a:cs typeface="Times New Roman"/>
                      </a:endParaRPr>
                    </a:p>
                    <a:p>
                      <a:pPr marL="371475" marR="191135" indent="-286385">
                        <a:lnSpc>
                          <a:spcPct val="100000"/>
                        </a:lnSpc>
                        <a:buChar char="•"/>
                        <a:tabLst>
                          <a:tab pos="434975" algn="l"/>
                          <a:tab pos="435609" algn="l"/>
                        </a:tabLst>
                      </a:pPr>
                      <a:r>
                        <a:rPr sz="1800" spc="-10" dirty="0">
                          <a:solidFill>
                            <a:srgbClr val="FFFFFF"/>
                          </a:solidFill>
                          <a:latin typeface="Arial"/>
                          <a:cs typeface="Arial"/>
                        </a:rPr>
                        <a:t>Contains dashboards and </a:t>
                      </a:r>
                      <a:r>
                        <a:rPr sz="1800" spc="-5" dirty="0">
                          <a:solidFill>
                            <a:srgbClr val="FFFFFF"/>
                          </a:solidFill>
                          <a:latin typeface="Arial"/>
                          <a:cs typeface="Arial"/>
                        </a:rPr>
                        <a:t>the </a:t>
                      </a:r>
                      <a:r>
                        <a:rPr sz="1800" spc="-10" dirty="0">
                          <a:solidFill>
                            <a:srgbClr val="FFFFFF"/>
                          </a:solidFill>
                          <a:latin typeface="Arial"/>
                          <a:cs typeface="Arial"/>
                        </a:rPr>
                        <a:t>software </a:t>
                      </a:r>
                      <a:r>
                        <a:rPr sz="1800" dirty="0">
                          <a:solidFill>
                            <a:srgbClr val="FFFFFF"/>
                          </a:solidFill>
                          <a:latin typeface="Arial"/>
                          <a:cs typeface="Arial"/>
                        </a:rPr>
                        <a:t>to </a:t>
                      </a:r>
                      <a:r>
                        <a:rPr sz="1800" spc="-10" dirty="0">
                          <a:solidFill>
                            <a:srgbClr val="FFFFFF"/>
                          </a:solidFill>
                          <a:latin typeface="Arial"/>
                          <a:cs typeface="Arial"/>
                        </a:rPr>
                        <a:t>gather </a:t>
                      </a:r>
                      <a:r>
                        <a:rPr sz="1800" spc="-15" dirty="0">
                          <a:solidFill>
                            <a:srgbClr val="FFFFFF"/>
                          </a:solidFill>
                          <a:latin typeface="Arial"/>
                          <a:cs typeface="Arial"/>
                        </a:rPr>
                        <a:t>and  </a:t>
                      </a:r>
                      <a:r>
                        <a:rPr sz="1800" spc="-10" dirty="0">
                          <a:solidFill>
                            <a:srgbClr val="FFFFFF"/>
                          </a:solidFill>
                          <a:latin typeface="Arial"/>
                          <a:cs typeface="Arial"/>
                        </a:rPr>
                        <a:t>organize </a:t>
                      </a:r>
                      <a:r>
                        <a:rPr sz="1800" spc="-5" dirty="0">
                          <a:solidFill>
                            <a:srgbClr val="FFFFFF"/>
                          </a:solidFill>
                          <a:latin typeface="Arial"/>
                          <a:cs typeface="Arial"/>
                        </a:rPr>
                        <a:t>information from multiple sources </a:t>
                      </a:r>
                      <a:r>
                        <a:rPr sz="1800" dirty="0">
                          <a:solidFill>
                            <a:srgbClr val="FFFFFF"/>
                          </a:solidFill>
                          <a:latin typeface="Arial"/>
                          <a:cs typeface="Arial"/>
                        </a:rPr>
                        <a:t>to </a:t>
                      </a:r>
                      <a:r>
                        <a:rPr sz="1800" spc="-10" dirty="0">
                          <a:solidFill>
                            <a:srgbClr val="FFFFFF"/>
                          </a:solidFill>
                          <a:latin typeface="Arial"/>
                          <a:cs typeface="Arial"/>
                        </a:rPr>
                        <a:t>help  </a:t>
                      </a:r>
                      <a:r>
                        <a:rPr sz="1800" spc="-5" dirty="0">
                          <a:solidFill>
                            <a:srgbClr val="FFFFFF"/>
                          </a:solidFill>
                          <a:latin typeface="Arial"/>
                          <a:cs typeface="Arial"/>
                        </a:rPr>
                        <a:t>make </a:t>
                      </a:r>
                      <a:r>
                        <a:rPr sz="1800" spc="-10" dirty="0">
                          <a:solidFill>
                            <a:srgbClr val="FFFFFF"/>
                          </a:solidFill>
                          <a:latin typeface="Arial"/>
                          <a:cs typeface="Arial"/>
                        </a:rPr>
                        <a:t>decisions </a:t>
                      </a:r>
                      <a:r>
                        <a:rPr sz="1800" spc="-5" dirty="0">
                          <a:solidFill>
                            <a:srgbClr val="FFFFFF"/>
                          </a:solidFill>
                          <a:latin typeface="Arial"/>
                          <a:cs typeface="Arial"/>
                        </a:rPr>
                        <a:t>for better </a:t>
                      </a:r>
                      <a:r>
                        <a:rPr sz="1800" spc="-10" dirty="0">
                          <a:solidFill>
                            <a:srgbClr val="FFFFFF"/>
                          </a:solidFill>
                          <a:latin typeface="Arial"/>
                          <a:cs typeface="Arial"/>
                        </a:rPr>
                        <a:t>business </a:t>
                      </a:r>
                      <a:r>
                        <a:rPr sz="1800" spc="-5" dirty="0">
                          <a:solidFill>
                            <a:srgbClr val="FFFFFF"/>
                          </a:solidFill>
                          <a:latin typeface="Arial"/>
                          <a:cs typeface="Arial"/>
                        </a:rPr>
                        <a:t>outcomes </a:t>
                      </a:r>
                      <a:r>
                        <a:rPr sz="1800" spc="-15" dirty="0">
                          <a:solidFill>
                            <a:srgbClr val="FFFFFF"/>
                          </a:solidFill>
                          <a:latin typeface="Arial"/>
                          <a:cs typeface="Arial"/>
                        </a:rPr>
                        <a:t>now  </a:t>
                      </a:r>
                      <a:r>
                        <a:rPr sz="1800" spc="-10" dirty="0">
                          <a:solidFill>
                            <a:srgbClr val="FFFFFF"/>
                          </a:solidFill>
                          <a:latin typeface="Arial"/>
                          <a:cs typeface="Arial"/>
                        </a:rPr>
                        <a:t>and </a:t>
                      </a:r>
                      <a:r>
                        <a:rPr sz="1800" spc="-5" dirty="0">
                          <a:solidFill>
                            <a:srgbClr val="FFFFFF"/>
                          </a:solidFill>
                          <a:latin typeface="Arial"/>
                          <a:cs typeface="Arial"/>
                        </a:rPr>
                        <a:t>in the</a:t>
                      </a:r>
                      <a:r>
                        <a:rPr sz="1800" spc="-60" dirty="0">
                          <a:solidFill>
                            <a:srgbClr val="FFFFFF"/>
                          </a:solidFill>
                          <a:latin typeface="Arial"/>
                          <a:cs typeface="Arial"/>
                        </a:rPr>
                        <a:t> </a:t>
                      </a:r>
                      <a:r>
                        <a:rPr sz="1800" spc="-5" dirty="0">
                          <a:solidFill>
                            <a:srgbClr val="FFFFFF"/>
                          </a:solidFill>
                          <a:latin typeface="Arial"/>
                          <a:cs typeface="Arial"/>
                        </a:rPr>
                        <a:t>future</a:t>
                      </a:r>
                      <a:endParaRPr sz="1800">
                        <a:latin typeface="Arial"/>
                        <a:cs typeface="Arial"/>
                      </a:endParaRPr>
                    </a:p>
                    <a:p>
                      <a:pPr>
                        <a:lnSpc>
                          <a:spcPct val="100000"/>
                        </a:lnSpc>
                        <a:spcBef>
                          <a:spcPts val="30"/>
                        </a:spcBef>
                        <a:buClr>
                          <a:srgbClr val="FFFFFF"/>
                        </a:buClr>
                        <a:buFont typeface="Arial"/>
                        <a:buChar char="•"/>
                      </a:pPr>
                      <a:endParaRPr sz="1850">
                        <a:latin typeface="Times New Roman"/>
                        <a:cs typeface="Times New Roman"/>
                      </a:endParaRPr>
                    </a:p>
                    <a:p>
                      <a:pPr marL="371475" marR="142240" indent="-286385">
                        <a:lnSpc>
                          <a:spcPct val="100000"/>
                        </a:lnSpc>
                        <a:buChar char="•"/>
                        <a:tabLst>
                          <a:tab pos="371475" algn="l"/>
                          <a:tab pos="372110" algn="l"/>
                        </a:tabLst>
                      </a:pPr>
                      <a:r>
                        <a:rPr sz="1800" spc="-10" dirty="0">
                          <a:solidFill>
                            <a:srgbClr val="FFFFFF"/>
                          </a:solidFill>
                          <a:latin typeface="Arial"/>
                          <a:cs typeface="Arial"/>
                        </a:rPr>
                        <a:t>Cognos Business Intelligence </a:t>
                      </a:r>
                      <a:r>
                        <a:rPr sz="1800" spc="-5" dirty="0">
                          <a:solidFill>
                            <a:srgbClr val="FFFFFF"/>
                          </a:solidFill>
                          <a:latin typeface="Arial"/>
                          <a:cs typeface="Arial"/>
                        </a:rPr>
                        <a:t>is </a:t>
                      </a:r>
                      <a:r>
                        <a:rPr sz="1800" spc="-10" dirty="0">
                          <a:solidFill>
                            <a:srgbClr val="FFFFFF"/>
                          </a:solidFill>
                          <a:latin typeface="Arial"/>
                          <a:cs typeface="Arial"/>
                        </a:rPr>
                        <a:t>used </a:t>
                      </a:r>
                      <a:r>
                        <a:rPr sz="1800" dirty="0">
                          <a:solidFill>
                            <a:srgbClr val="FFFFFF"/>
                          </a:solidFill>
                          <a:latin typeface="Arial"/>
                          <a:cs typeface="Arial"/>
                        </a:rPr>
                        <a:t>to </a:t>
                      </a:r>
                      <a:r>
                        <a:rPr sz="1800" spc="-5" dirty="0">
                          <a:solidFill>
                            <a:srgbClr val="FFFFFF"/>
                          </a:solidFill>
                          <a:latin typeface="Arial"/>
                          <a:cs typeface="Arial"/>
                        </a:rPr>
                        <a:t>give </a:t>
                      </a:r>
                      <a:r>
                        <a:rPr sz="1800" spc="-10" dirty="0">
                          <a:solidFill>
                            <a:srgbClr val="FFFFFF"/>
                          </a:solidFill>
                          <a:latin typeface="Arial"/>
                          <a:cs typeface="Arial"/>
                        </a:rPr>
                        <a:t>insight  through </a:t>
                      </a:r>
                      <a:r>
                        <a:rPr sz="1800" spc="-5" dirty="0">
                          <a:solidFill>
                            <a:srgbClr val="FFFFFF"/>
                          </a:solidFill>
                          <a:latin typeface="Arial"/>
                          <a:cs typeface="Arial"/>
                        </a:rPr>
                        <a:t>the creation of reports that are collected from  the data </a:t>
                      </a:r>
                      <a:r>
                        <a:rPr sz="1800" spc="-10" dirty="0">
                          <a:solidFill>
                            <a:srgbClr val="FFFFFF"/>
                          </a:solidFill>
                          <a:latin typeface="Arial"/>
                          <a:cs typeface="Arial"/>
                        </a:rPr>
                        <a:t>and events </a:t>
                      </a:r>
                      <a:r>
                        <a:rPr sz="1800" spc="-5" dirty="0">
                          <a:solidFill>
                            <a:srgbClr val="FFFFFF"/>
                          </a:solidFill>
                          <a:latin typeface="Arial"/>
                          <a:cs typeface="Arial"/>
                        </a:rPr>
                        <a:t>that are </a:t>
                      </a:r>
                      <a:r>
                        <a:rPr sz="1800" spc="-10" dirty="0">
                          <a:solidFill>
                            <a:srgbClr val="FFFFFF"/>
                          </a:solidFill>
                          <a:latin typeface="Arial"/>
                          <a:cs typeface="Arial"/>
                        </a:rPr>
                        <a:t>gathered by </a:t>
                      </a:r>
                      <a:r>
                        <a:rPr sz="1800" spc="-5" dirty="0">
                          <a:solidFill>
                            <a:srgbClr val="FFFFFF"/>
                          </a:solidFill>
                          <a:latin typeface="Arial"/>
                          <a:cs typeface="Arial"/>
                        </a:rPr>
                        <a:t>the </a:t>
                      </a:r>
                      <a:r>
                        <a:rPr sz="1800" spc="-10" dirty="0">
                          <a:solidFill>
                            <a:srgbClr val="FFFFFF"/>
                          </a:solidFill>
                          <a:latin typeface="Arial"/>
                          <a:cs typeface="Arial"/>
                        </a:rPr>
                        <a:t>warranty  reporting</a:t>
                      </a:r>
                      <a:r>
                        <a:rPr sz="1800" spc="-35" dirty="0">
                          <a:solidFill>
                            <a:srgbClr val="FFFFFF"/>
                          </a:solidFill>
                          <a:latin typeface="Arial"/>
                          <a:cs typeface="Arial"/>
                        </a:rPr>
                        <a:t> </a:t>
                      </a:r>
                      <a:r>
                        <a:rPr sz="1800" spc="-10" dirty="0">
                          <a:solidFill>
                            <a:srgbClr val="FFFFFF"/>
                          </a:solidFill>
                          <a:latin typeface="Arial"/>
                          <a:cs typeface="Arial"/>
                        </a:rPr>
                        <a:t>system</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CC9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Roles associated with the</a:t>
            </a:r>
            <a:r>
              <a:rPr spc="20" dirty="0"/>
              <a:t> </a:t>
            </a:r>
            <a:r>
              <a:rPr spc="-5" dirty="0"/>
              <a:t>solution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38</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305899" y="922020"/>
            <a:ext cx="8262620" cy="4022725"/>
          </a:xfrm>
          <a:prstGeom prst="rect">
            <a:avLst/>
          </a:prstGeom>
        </p:spPr>
        <p:txBody>
          <a:bodyPr vert="horz" wrap="square" lIns="0" tIns="0" rIns="0" bIns="0" rtlCol="0">
            <a:spAutoFit/>
          </a:bodyPr>
          <a:lstStyle/>
          <a:p>
            <a:pPr marL="355600" marR="172085" indent="-342900">
              <a:lnSpc>
                <a:spcPct val="100000"/>
              </a:lnSpc>
              <a:buChar char="•"/>
              <a:tabLst>
                <a:tab pos="354965" algn="l"/>
                <a:tab pos="355600" algn="l"/>
              </a:tabLst>
            </a:pPr>
            <a:r>
              <a:rPr sz="2400" spc="-5" dirty="0">
                <a:latin typeface="Arial"/>
                <a:cs typeface="Arial"/>
              </a:rPr>
              <a:t>The </a:t>
            </a:r>
            <a:r>
              <a:rPr sz="2400" b="1" u="heavy" spc="-10" dirty="0">
                <a:latin typeface="Arial"/>
                <a:cs typeface="Arial"/>
              </a:rPr>
              <a:t>analyst </a:t>
            </a:r>
            <a:r>
              <a:rPr sz="2400" spc="-5" dirty="0">
                <a:latin typeface="Arial"/>
                <a:cs typeface="Arial"/>
              </a:rPr>
              <a:t>clarifies customer requirements and </a:t>
            </a:r>
            <a:r>
              <a:rPr sz="2400" spc="-10" dirty="0">
                <a:latin typeface="Arial"/>
                <a:cs typeface="Arial"/>
              </a:rPr>
              <a:t>handles  </a:t>
            </a:r>
            <a:r>
              <a:rPr sz="2400" spc="-5" dirty="0">
                <a:latin typeface="Arial"/>
                <a:cs typeface="Arial"/>
              </a:rPr>
              <a:t>them by using IBM Rational Requirements</a:t>
            </a:r>
            <a:r>
              <a:rPr sz="2400" spc="45" dirty="0">
                <a:latin typeface="Arial"/>
                <a:cs typeface="Arial"/>
              </a:rPr>
              <a:t> </a:t>
            </a:r>
            <a:r>
              <a:rPr sz="2400" spc="-5" dirty="0">
                <a:latin typeface="Arial"/>
                <a:cs typeface="Arial"/>
              </a:rPr>
              <a:t>Composer</a:t>
            </a:r>
            <a:endParaRPr sz="2400">
              <a:latin typeface="Arial"/>
              <a:cs typeface="Arial"/>
            </a:endParaRPr>
          </a:p>
          <a:p>
            <a:pPr marL="355600" marR="508000" indent="-342900">
              <a:lnSpc>
                <a:spcPct val="100000"/>
              </a:lnSpc>
              <a:spcBef>
                <a:spcPts val="1390"/>
              </a:spcBef>
              <a:buChar char="•"/>
              <a:tabLst>
                <a:tab pos="354965" algn="l"/>
                <a:tab pos="355600" algn="l"/>
              </a:tabLst>
            </a:pPr>
            <a:r>
              <a:rPr sz="2400" spc="-5" dirty="0">
                <a:latin typeface="Arial"/>
                <a:cs typeface="Arial"/>
              </a:rPr>
              <a:t>The </a:t>
            </a:r>
            <a:r>
              <a:rPr sz="2400" b="1" u="heavy" spc="-5" dirty="0">
                <a:latin typeface="Arial"/>
                <a:cs typeface="Arial"/>
              </a:rPr>
              <a:t>data developer </a:t>
            </a:r>
            <a:r>
              <a:rPr sz="2400" spc="-5" dirty="0">
                <a:latin typeface="Arial"/>
                <a:cs typeface="Arial"/>
              </a:rPr>
              <a:t>creates the data model and its  infrastructure based on solution requirements and then  executes</a:t>
            </a:r>
            <a:r>
              <a:rPr sz="2400" spc="-75" dirty="0">
                <a:latin typeface="Arial"/>
                <a:cs typeface="Arial"/>
              </a:rPr>
              <a:t> </a:t>
            </a:r>
            <a:r>
              <a:rPr sz="2400" spc="-5" dirty="0">
                <a:latin typeface="Arial"/>
                <a:cs typeface="Arial"/>
              </a:rPr>
              <a:t>both</a:t>
            </a:r>
            <a:endParaRPr sz="2400">
              <a:latin typeface="Arial"/>
              <a:cs typeface="Arial"/>
            </a:endParaRPr>
          </a:p>
          <a:p>
            <a:pPr marL="355600" marR="5080" indent="-342900">
              <a:lnSpc>
                <a:spcPct val="100000"/>
              </a:lnSpc>
              <a:spcBef>
                <a:spcPts val="1400"/>
              </a:spcBef>
              <a:buChar char="•"/>
              <a:tabLst>
                <a:tab pos="354965" algn="l"/>
                <a:tab pos="355600" algn="l"/>
              </a:tabLst>
            </a:pPr>
            <a:r>
              <a:rPr sz="2400" spc="-5" dirty="0">
                <a:latin typeface="Arial"/>
                <a:cs typeface="Arial"/>
              </a:rPr>
              <a:t>The </a:t>
            </a:r>
            <a:r>
              <a:rPr sz="2400" b="1" u="heavy" spc="-5" dirty="0">
                <a:latin typeface="Arial"/>
                <a:cs typeface="Arial"/>
              </a:rPr>
              <a:t>business developer </a:t>
            </a:r>
            <a:r>
              <a:rPr sz="2400" spc="-5" dirty="0">
                <a:latin typeface="Arial"/>
                <a:cs typeface="Arial"/>
              </a:rPr>
              <a:t>creates the business processes,  decisions, situations, analysis reports, and dashboards </a:t>
            </a:r>
            <a:r>
              <a:rPr sz="2400" spc="-10" dirty="0">
                <a:latin typeface="Arial"/>
                <a:cs typeface="Arial"/>
              </a:rPr>
              <a:t>as  </a:t>
            </a:r>
            <a:r>
              <a:rPr sz="2400" spc="-5" dirty="0">
                <a:latin typeface="Arial"/>
                <a:cs typeface="Arial"/>
              </a:rPr>
              <a:t>per approved business requirements. The person in this  role also designs the integration between the process </a:t>
            </a:r>
            <a:r>
              <a:rPr sz="2400" spc="-10" dirty="0">
                <a:latin typeface="Arial"/>
                <a:cs typeface="Arial"/>
              </a:rPr>
              <a:t>and  </a:t>
            </a:r>
            <a:r>
              <a:rPr sz="2400" spc="-5" dirty="0">
                <a:latin typeface="Arial"/>
                <a:cs typeface="Arial"/>
              </a:rPr>
              <a:t>business rules, the database, and other</a:t>
            </a:r>
            <a:r>
              <a:rPr sz="2400" spc="45" dirty="0">
                <a:latin typeface="Arial"/>
                <a:cs typeface="Arial"/>
              </a:rPr>
              <a:t> </a:t>
            </a:r>
            <a:r>
              <a:rPr sz="2400" spc="-5" dirty="0">
                <a:latin typeface="Arial"/>
                <a:cs typeface="Arial"/>
              </a:rPr>
              <a:t>components</a:t>
            </a:r>
            <a:endParaRPr sz="240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Roles associated with the</a:t>
            </a:r>
            <a:r>
              <a:rPr spc="20" dirty="0"/>
              <a:t> </a:t>
            </a:r>
            <a:r>
              <a:rPr spc="-5" dirty="0"/>
              <a:t>solution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39</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922020"/>
            <a:ext cx="8369300" cy="2747010"/>
          </a:xfrm>
          <a:prstGeom prst="rect">
            <a:avLst/>
          </a:prstGeom>
        </p:spPr>
        <p:txBody>
          <a:bodyPr vert="horz" wrap="square" lIns="0" tIns="0" rIns="0" bIns="0" rtlCol="0">
            <a:spAutoFit/>
          </a:bodyPr>
          <a:lstStyle/>
          <a:p>
            <a:pPr marL="355600" marR="5080" indent="-342900">
              <a:lnSpc>
                <a:spcPct val="100000"/>
              </a:lnSpc>
              <a:buChar char="•"/>
              <a:tabLst>
                <a:tab pos="354965" algn="l"/>
                <a:tab pos="355600" algn="l"/>
              </a:tabLst>
            </a:pPr>
            <a:r>
              <a:rPr sz="2400" spc="-5" dirty="0">
                <a:latin typeface="Arial"/>
                <a:cs typeface="Arial"/>
              </a:rPr>
              <a:t>The </a:t>
            </a:r>
            <a:r>
              <a:rPr sz="2400" b="1" u="heavy" spc="-5" dirty="0">
                <a:latin typeface="Arial"/>
                <a:cs typeface="Arial"/>
              </a:rPr>
              <a:t>test engineer </a:t>
            </a:r>
            <a:r>
              <a:rPr sz="2400" spc="-5" dirty="0">
                <a:latin typeface="Arial"/>
                <a:cs typeface="Arial"/>
              </a:rPr>
              <a:t>describes the test case for the unit test  with IBM Rational Quality Manager and IBM Rational Team  Concert and for the integration test with IBM Rational  Quality Manager. The person in this role also assesses test  cases</a:t>
            </a:r>
            <a:endParaRPr sz="2400">
              <a:latin typeface="Arial"/>
              <a:cs typeface="Arial"/>
            </a:endParaRPr>
          </a:p>
          <a:p>
            <a:pPr marL="355600" marR="481330" indent="-342900">
              <a:lnSpc>
                <a:spcPct val="100000"/>
              </a:lnSpc>
              <a:spcBef>
                <a:spcPts val="1390"/>
              </a:spcBef>
              <a:buChar char="•"/>
              <a:tabLst>
                <a:tab pos="354965" algn="l"/>
                <a:tab pos="355600" algn="l"/>
              </a:tabLst>
            </a:pPr>
            <a:r>
              <a:rPr sz="2400" spc="-5" dirty="0">
                <a:latin typeface="Arial"/>
                <a:cs typeface="Arial"/>
              </a:rPr>
              <a:t>The </a:t>
            </a:r>
            <a:r>
              <a:rPr sz="2400" b="1" u="heavy" spc="-5" dirty="0">
                <a:latin typeface="Arial"/>
                <a:cs typeface="Arial"/>
              </a:rPr>
              <a:t>project leader </a:t>
            </a:r>
            <a:r>
              <a:rPr sz="2400" spc="-5" dirty="0">
                <a:latin typeface="Arial"/>
                <a:cs typeface="Arial"/>
              </a:rPr>
              <a:t>organizes and leads the project </a:t>
            </a:r>
            <a:r>
              <a:rPr sz="2400" spc="-10" dirty="0">
                <a:latin typeface="Arial"/>
                <a:cs typeface="Arial"/>
              </a:rPr>
              <a:t>and  </a:t>
            </a:r>
            <a:r>
              <a:rPr sz="2400" spc="-5" dirty="0">
                <a:latin typeface="Arial"/>
                <a:cs typeface="Arial"/>
              </a:rPr>
              <a:t>interacts with the</a:t>
            </a:r>
            <a:r>
              <a:rPr sz="2400" spc="-40" dirty="0">
                <a:latin typeface="Arial"/>
                <a:cs typeface="Arial"/>
              </a:rPr>
              <a:t> </a:t>
            </a:r>
            <a:r>
              <a:rPr sz="2400" spc="-5" dirty="0">
                <a:latin typeface="Arial"/>
                <a:cs typeface="Arial"/>
              </a:rPr>
              <a:t>customer</a:t>
            </a:r>
            <a:endParaRPr sz="24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10" dirty="0"/>
              <a:t>C</a:t>
            </a:r>
            <a:r>
              <a:rPr spc="-5" dirty="0"/>
              <a:t>oaches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1050416"/>
            <a:ext cx="8485505" cy="4302203"/>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Arial"/>
                <a:cs typeface="Arial"/>
              </a:rPr>
              <a:t>Coaches are elements of the </a:t>
            </a:r>
            <a:r>
              <a:rPr sz="2400" b="1" spc="-5" dirty="0">
                <a:latin typeface="Arial"/>
                <a:cs typeface="Arial"/>
              </a:rPr>
              <a:t>human service</a:t>
            </a:r>
            <a:r>
              <a:rPr sz="2400" b="1" spc="50" dirty="0">
                <a:latin typeface="Arial"/>
                <a:cs typeface="Arial"/>
              </a:rPr>
              <a:t> </a:t>
            </a:r>
            <a:r>
              <a:rPr sz="2400" b="1" spc="-5" dirty="0">
                <a:latin typeface="Arial"/>
                <a:cs typeface="Arial"/>
              </a:rPr>
              <a:t>flow</a:t>
            </a:r>
            <a:endParaRPr sz="2400" b="1" dirty="0">
              <a:latin typeface="Arial"/>
              <a:cs typeface="Arial"/>
            </a:endParaRPr>
          </a:p>
          <a:p>
            <a:pPr marL="355600" marR="5080" indent="-342900">
              <a:lnSpc>
                <a:spcPct val="110000"/>
              </a:lnSpc>
              <a:spcBef>
                <a:spcPts val="1405"/>
              </a:spcBef>
              <a:buChar char="•"/>
              <a:tabLst>
                <a:tab pos="354965" algn="l"/>
                <a:tab pos="355600" algn="l"/>
              </a:tabLst>
            </a:pPr>
            <a:r>
              <a:rPr sz="2400" spc="-5" dirty="0">
                <a:latin typeface="Arial"/>
                <a:cs typeface="Arial"/>
              </a:rPr>
              <a:t>During run time, when the flow enters a Coach, the user can  see the user interface that is defined for that</a:t>
            </a:r>
            <a:r>
              <a:rPr sz="2400" spc="30" dirty="0">
                <a:latin typeface="Arial"/>
                <a:cs typeface="Arial"/>
              </a:rPr>
              <a:t> </a:t>
            </a:r>
            <a:r>
              <a:rPr sz="2400" spc="-5" dirty="0">
                <a:latin typeface="Arial"/>
                <a:cs typeface="Arial"/>
              </a:rPr>
              <a:t>Coach</a:t>
            </a:r>
            <a:endParaRPr sz="2400" dirty="0">
              <a:latin typeface="Arial"/>
              <a:cs typeface="Arial"/>
            </a:endParaRPr>
          </a:p>
          <a:p>
            <a:pPr marL="355600" marR="205740" indent="-342900">
              <a:lnSpc>
                <a:spcPct val="110000"/>
              </a:lnSpc>
              <a:spcBef>
                <a:spcPts val="1390"/>
              </a:spcBef>
              <a:buChar char="•"/>
              <a:tabLst>
                <a:tab pos="354965" algn="l"/>
                <a:tab pos="355600" algn="l"/>
              </a:tabLst>
            </a:pPr>
            <a:r>
              <a:rPr sz="2400" spc="-5" dirty="0">
                <a:latin typeface="Arial"/>
                <a:cs typeface="Arial"/>
              </a:rPr>
              <a:t>The user interface includes </a:t>
            </a:r>
            <a:r>
              <a:rPr sz="2400" b="1" spc="-5" dirty="0">
                <a:latin typeface="Arial"/>
                <a:cs typeface="Arial"/>
              </a:rPr>
              <a:t>HTML code </a:t>
            </a:r>
            <a:r>
              <a:rPr sz="2400" spc="-5" dirty="0">
                <a:latin typeface="Arial"/>
                <a:cs typeface="Arial"/>
              </a:rPr>
              <a:t>that is displayed in  a web</a:t>
            </a:r>
            <a:r>
              <a:rPr sz="2400" spc="-70" dirty="0">
                <a:latin typeface="Arial"/>
                <a:cs typeface="Arial"/>
              </a:rPr>
              <a:t> </a:t>
            </a:r>
            <a:r>
              <a:rPr sz="2400" spc="-5" dirty="0">
                <a:latin typeface="Arial"/>
                <a:cs typeface="Arial"/>
              </a:rPr>
              <a:t>browser</a:t>
            </a:r>
            <a:endParaRPr sz="2400" dirty="0">
              <a:latin typeface="Arial"/>
              <a:cs typeface="Arial"/>
            </a:endParaRPr>
          </a:p>
          <a:p>
            <a:pPr marL="439420" indent="-426720">
              <a:lnSpc>
                <a:spcPct val="100000"/>
              </a:lnSpc>
              <a:spcBef>
                <a:spcPts val="1689"/>
              </a:spcBef>
              <a:buChar char="•"/>
              <a:tabLst>
                <a:tab pos="438784" algn="l"/>
                <a:tab pos="439420" algn="l"/>
              </a:tabLst>
            </a:pPr>
            <a:r>
              <a:rPr sz="2400" spc="-5" dirty="0">
                <a:latin typeface="Arial"/>
                <a:cs typeface="Arial"/>
              </a:rPr>
              <a:t>When a </a:t>
            </a:r>
            <a:r>
              <a:rPr sz="2400" b="1" spc="-5" dirty="0">
                <a:latin typeface="Arial"/>
                <a:cs typeface="Arial"/>
              </a:rPr>
              <a:t>boundary event </a:t>
            </a:r>
            <a:r>
              <a:rPr sz="2400" spc="-5" dirty="0">
                <a:latin typeface="Arial"/>
                <a:cs typeface="Arial"/>
              </a:rPr>
              <a:t>occurs the </a:t>
            </a:r>
            <a:r>
              <a:rPr sz="2400" b="1" spc="-5" dirty="0">
                <a:latin typeface="Arial"/>
                <a:cs typeface="Arial"/>
              </a:rPr>
              <a:t>flow leaves the</a:t>
            </a:r>
            <a:r>
              <a:rPr sz="2400" b="1" spc="75" dirty="0">
                <a:latin typeface="Arial"/>
                <a:cs typeface="Arial"/>
              </a:rPr>
              <a:t> </a:t>
            </a:r>
            <a:r>
              <a:rPr sz="2400" b="1" spc="-5" dirty="0">
                <a:latin typeface="Arial"/>
                <a:cs typeface="Arial"/>
              </a:rPr>
              <a:t>Coach</a:t>
            </a:r>
            <a:endParaRPr sz="2400" b="1" dirty="0">
              <a:latin typeface="Arial"/>
              <a:cs typeface="Arial"/>
            </a:endParaRPr>
          </a:p>
          <a:p>
            <a:pPr marL="355600" marR="1104900" indent="-342900">
              <a:lnSpc>
                <a:spcPct val="110000"/>
              </a:lnSpc>
              <a:spcBef>
                <a:spcPts val="1405"/>
              </a:spcBef>
              <a:buChar char="•"/>
              <a:tabLst>
                <a:tab pos="438784" algn="l"/>
                <a:tab pos="439420" algn="l"/>
              </a:tabLst>
            </a:pPr>
            <a:r>
              <a:rPr sz="2400" dirty="0">
                <a:latin typeface="Arial"/>
                <a:cs typeface="Arial"/>
              </a:rPr>
              <a:t>A </a:t>
            </a:r>
            <a:r>
              <a:rPr sz="2400" spc="-5" dirty="0">
                <a:latin typeface="Arial"/>
                <a:cs typeface="Arial"/>
              </a:rPr>
              <a:t>Coach can have </a:t>
            </a:r>
            <a:r>
              <a:rPr sz="2400" b="1" spc="-5" dirty="0">
                <a:latin typeface="Arial"/>
                <a:cs typeface="Arial"/>
              </a:rPr>
              <a:t>multiple </a:t>
            </a:r>
            <a:r>
              <a:rPr sz="2400" b="1" spc="-10" dirty="0">
                <a:latin typeface="Arial"/>
                <a:cs typeface="Arial"/>
              </a:rPr>
              <a:t>exit </a:t>
            </a:r>
            <a:r>
              <a:rPr sz="2400" b="1" spc="-5" dirty="0">
                <a:latin typeface="Arial"/>
                <a:cs typeface="Arial"/>
              </a:rPr>
              <a:t>flows </a:t>
            </a:r>
            <a:r>
              <a:rPr sz="2400" spc="-5" dirty="0">
                <a:latin typeface="Arial"/>
                <a:cs typeface="Arial"/>
              </a:rPr>
              <a:t>with each </a:t>
            </a:r>
            <a:r>
              <a:rPr sz="2400" spc="-10" dirty="0">
                <a:latin typeface="Arial"/>
                <a:cs typeface="Arial"/>
              </a:rPr>
              <a:t>one  </a:t>
            </a:r>
            <a:r>
              <a:rPr sz="2400" spc="-5" dirty="0">
                <a:latin typeface="Arial"/>
                <a:cs typeface="Arial"/>
              </a:rPr>
              <a:t>connected </a:t>
            </a:r>
            <a:r>
              <a:rPr sz="2400" dirty="0">
                <a:latin typeface="Arial"/>
                <a:cs typeface="Arial"/>
              </a:rPr>
              <a:t>to </a:t>
            </a:r>
            <a:r>
              <a:rPr sz="2400" spc="-5" dirty="0">
                <a:latin typeface="Arial"/>
                <a:cs typeface="Arial"/>
              </a:rPr>
              <a:t>a different boundary</a:t>
            </a:r>
            <a:r>
              <a:rPr sz="2400" spc="-25" dirty="0">
                <a:latin typeface="Arial"/>
                <a:cs typeface="Arial"/>
              </a:rPr>
              <a:t> </a:t>
            </a:r>
            <a:r>
              <a:rPr sz="2400" spc="-5" dirty="0">
                <a:latin typeface="Arial"/>
                <a:cs typeface="Arial"/>
              </a:rPr>
              <a:t>event</a:t>
            </a:r>
            <a:endParaRPr sz="2400" dirty="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688" y="23876"/>
            <a:ext cx="3373754" cy="353695"/>
          </a:xfrm>
          <a:prstGeom prst="rect">
            <a:avLst/>
          </a:prstGeom>
        </p:spPr>
        <p:txBody>
          <a:bodyPr vert="horz" wrap="square" lIns="0" tIns="0" rIns="0" bIns="0" rtlCol="0">
            <a:spAutoFit/>
          </a:bodyPr>
          <a:lstStyle/>
          <a:p>
            <a:pPr marL="12700">
              <a:lnSpc>
                <a:spcPct val="100000"/>
              </a:lnSpc>
            </a:pPr>
            <a:r>
              <a:rPr sz="2200" b="1" spc="-5" dirty="0">
                <a:solidFill>
                  <a:srgbClr val="FFFFFF"/>
                </a:solidFill>
                <a:latin typeface="Arial Black"/>
                <a:cs typeface="Arial Black"/>
              </a:rPr>
              <a:t>Product-specific</a:t>
            </a:r>
            <a:r>
              <a:rPr sz="2200" b="1" spc="-55" dirty="0">
                <a:solidFill>
                  <a:srgbClr val="FFFFFF"/>
                </a:solidFill>
                <a:latin typeface="Arial Black"/>
                <a:cs typeface="Arial Black"/>
              </a:rPr>
              <a:t> </a:t>
            </a:r>
            <a:r>
              <a:rPr sz="2200" b="1" spc="-5" dirty="0">
                <a:solidFill>
                  <a:srgbClr val="FFFFFF"/>
                </a:solidFill>
                <a:latin typeface="Arial Black"/>
                <a:cs typeface="Arial Black"/>
              </a:rPr>
              <a:t>roles</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40</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259863" y="757809"/>
            <a:ext cx="4636135" cy="375920"/>
          </a:xfrm>
          <a:prstGeom prst="rect">
            <a:avLst/>
          </a:prstGeom>
        </p:spPr>
        <p:txBody>
          <a:bodyPr vert="horz" wrap="square" lIns="0" tIns="0" rIns="0" bIns="0" rtlCol="0">
            <a:spAutoFit/>
          </a:bodyPr>
          <a:lstStyle/>
          <a:p>
            <a:pPr marL="439420" indent="-426720">
              <a:lnSpc>
                <a:spcPct val="100000"/>
              </a:lnSpc>
              <a:buFont typeface="Arial"/>
              <a:buChar char="•"/>
              <a:tabLst>
                <a:tab pos="438784" algn="l"/>
                <a:tab pos="439420" algn="l"/>
              </a:tabLst>
            </a:pPr>
            <a:r>
              <a:rPr sz="2400" b="0" spc="-5" dirty="0">
                <a:solidFill>
                  <a:srgbClr val="000000"/>
                </a:solidFill>
                <a:latin typeface="Arial"/>
                <a:cs typeface="Arial"/>
              </a:rPr>
              <a:t>Infosphere Data</a:t>
            </a:r>
            <a:r>
              <a:rPr sz="2400" b="0" spc="-40" dirty="0">
                <a:solidFill>
                  <a:srgbClr val="000000"/>
                </a:solidFill>
                <a:latin typeface="Arial"/>
                <a:cs typeface="Arial"/>
              </a:rPr>
              <a:t> </a:t>
            </a:r>
            <a:r>
              <a:rPr sz="2400" b="0" spc="-5" dirty="0">
                <a:solidFill>
                  <a:srgbClr val="000000"/>
                </a:solidFill>
                <a:latin typeface="Arial"/>
                <a:cs typeface="Arial"/>
              </a:rPr>
              <a:t>Architecture</a:t>
            </a:r>
            <a:endParaRPr sz="2400">
              <a:latin typeface="Arial"/>
              <a:cs typeface="Arial"/>
            </a:endParaRPr>
          </a:p>
        </p:txBody>
      </p:sp>
      <p:sp>
        <p:nvSpPr>
          <p:cNvPr id="4" name="object 4"/>
          <p:cNvSpPr txBox="1"/>
          <p:nvPr/>
        </p:nvSpPr>
        <p:spPr>
          <a:xfrm>
            <a:off x="259863" y="1301876"/>
            <a:ext cx="8514080" cy="2668905"/>
          </a:xfrm>
          <a:prstGeom prst="rect">
            <a:avLst/>
          </a:prstGeom>
        </p:spPr>
        <p:txBody>
          <a:bodyPr vert="horz" wrap="square" lIns="0" tIns="0" rIns="0" bIns="0" rtlCol="0">
            <a:spAutoFit/>
          </a:bodyPr>
          <a:lstStyle/>
          <a:p>
            <a:pPr marL="756285" marR="5080" indent="-286385">
              <a:lnSpc>
                <a:spcPts val="2220"/>
              </a:lnSpc>
              <a:buChar char="•"/>
              <a:tabLst>
                <a:tab pos="755650" algn="l"/>
                <a:tab pos="756920" algn="l"/>
              </a:tabLst>
            </a:pPr>
            <a:r>
              <a:rPr sz="2200" spc="-5" dirty="0">
                <a:latin typeface="Arial"/>
                <a:cs typeface="Arial"/>
              </a:rPr>
              <a:t>The </a:t>
            </a:r>
            <a:r>
              <a:rPr sz="2200" i="1" spc="-5" dirty="0">
                <a:latin typeface="Arial"/>
                <a:cs typeface="Arial"/>
              </a:rPr>
              <a:t>data architect </a:t>
            </a:r>
            <a:r>
              <a:rPr sz="2200" spc="-5" dirty="0">
                <a:latin typeface="Arial"/>
                <a:cs typeface="Arial"/>
              </a:rPr>
              <a:t>is in charge of the data architecture, leading  the data modeling to create the Data Definition Language  (DDL) and the data design for the</a:t>
            </a:r>
            <a:r>
              <a:rPr sz="2200" spc="70" dirty="0">
                <a:latin typeface="Arial"/>
                <a:cs typeface="Arial"/>
              </a:rPr>
              <a:t> </a:t>
            </a:r>
            <a:r>
              <a:rPr sz="2200" spc="-5" dirty="0">
                <a:latin typeface="Arial"/>
                <a:cs typeface="Arial"/>
              </a:rPr>
              <a:t>database.</a:t>
            </a:r>
            <a:endParaRPr sz="2200">
              <a:latin typeface="Arial"/>
              <a:cs typeface="Arial"/>
            </a:endParaRPr>
          </a:p>
          <a:p>
            <a:pPr>
              <a:lnSpc>
                <a:spcPct val="100000"/>
              </a:lnSpc>
            </a:pPr>
            <a:endParaRPr sz="2900">
              <a:latin typeface="Times New Roman"/>
              <a:cs typeface="Times New Roman"/>
            </a:endParaRPr>
          </a:p>
          <a:p>
            <a:pPr marL="355600" indent="-342900">
              <a:lnSpc>
                <a:spcPct val="100000"/>
              </a:lnSpc>
              <a:buFont typeface="Arial"/>
              <a:buChar char="•"/>
              <a:tabLst>
                <a:tab pos="354965" algn="l"/>
                <a:tab pos="355600" algn="l"/>
              </a:tabLst>
            </a:pPr>
            <a:r>
              <a:rPr sz="2400" b="1" spc="-5" dirty="0">
                <a:latin typeface="Arial"/>
                <a:cs typeface="Arial"/>
              </a:rPr>
              <a:t>Cognos Business</a:t>
            </a:r>
            <a:r>
              <a:rPr sz="2400" b="1" spc="-55" dirty="0">
                <a:latin typeface="Arial"/>
                <a:cs typeface="Arial"/>
              </a:rPr>
              <a:t> </a:t>
            </a:r>
            <a:r>
              <a:rPr sz="2400" b="1" spc="-5" dirty="0">
                <a:latin typeface="Arial"/>
                <a:cs typeface="Arial"/>
              </a:rPr>
              <a:t>Intelligence</a:t>
            </a:r>
            <a:endParaRPr sz="2400">
              <a:latin typeface="Arial"/>
              <a:cs typeface="Arial"/>
            </a:endParaRPr>
          </a:p>
          <a:p>
            <a:pPr marL="756285" marR="1312545" lvl="1" indent="-286385">
              <a:lnSpc>
                <a:spcPct val="83800"/>
              </a:lnSpc>
              <a:spcBef>
                <a:spcPts val="1420"/>
              </a:spcBef>
              <a:buChar char="•"/>
              <a:tabLst>
                <a:tab pos="755650" algn="l"/>
                <a:tab pos="756920" algn="l"/>
              </a:tabLst>
            </a:pPr>
            <a:r>
              <a:rPr sz="2200" spc="-5" dirty="0">
                <a:latin typeface="Arial"/>
                <a:cs typeface="Arial"/>
              </a:rPr>
              <a:t>The </a:t>
            </a:r>
            <a:r>
              <a:rPr sz="2200" i="1" spc="-5" dirty="0">
                <a:latin typeface="Arial"/>
                <a:cs typeface="Arial"/>
              </a:rPr>
              <a:t>Cognos BI administrator </a:t>
            </a:r>
            <a:r>
              <a:rPr sz="2200" spc="-5" dirty="0">
                <a:latin typeface="Arial"/>
                <a:cs typeface="Arial"/>
              </a:rPr>
              <a:t>administers server  environments, creates and maintains metadata, and  generates</a:t>
            </a:r>
            <a:r>
              <a:rPr sz="2200" spc="-50" dirty="0">
                <a:latin typeface="Arial"/>
                <a:cs typeface="Arial"/>
              </a:rPr>
              <a:t> </a:t>
            </a:r>
            <a:r>
              <a:rPr sz="2200" spc="-5" dirty="0">
                <a:latin typeface="Arial"/>
                <a:cs typeface="Arial"/>
              </a:rPr>
              <a:t>all</a:t>
            </a:r>
            <a:endParaRPr sz="220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9699" y="45529"/>
            <a:ext cx="3373754" cy="353695"/>
          </a:xfrm>
          <a:prstGeom prst="rect">
            <a:avLst/>
          </a:prstGeom>
        </p:spPr>
        <p:txBody>
          <a:bodyPr vert="horz" wrap="square" lIns="0" tIns="0" rIns="0" bIns="0" rtlCol="0">
            <a:spAutoFit/>
          </a:bodyPr>
          <a:lstStyle/>
          <a:p>
            <a:pPr marL="12700">
              <a:lnSpc>
                <a:spcPct val="100000"/>
              </a:lnSpc>
            </a:pPr>
            <a:r>
              <a:rPr sz="2200" b="1" spc="-5" dirty="0">
                <a:solidFill>
                  <a:srgbClr val="FFFFFF"/>
                </a:solidFill>
                <a:latin typeface="Arial Black"/>
                <a:cs typeface="Arial Black"/>
              </a:rPr>
              <a:t>Product-specific</a:t>
            </a:r>
            <a:r>
              <a:rPr sz="2200" b="1" spc="-55" dirty="0">
                <a:solidFill>
                  <a:srgbClr val="FFFFFF"/>
                </a:solidFill>
                <a:latin typeface="Arial Black"/>
                <a:cs typeface="Arial Black"/>
              </a:rPr>
              <a:t> </a:t>
            </a:r>
            <a:r>
              <a:rPr sz="2200" b="1" spc="-5" dirty="0">
                <a:solidFill>
                  <a:srgbClr val="FFFFFF"/>
                </a:solidFill>
                <a:latin typeface="Arial Black"/>
                <a:cs typeface="Arial Black"/>
              </a:rPr>
              <a:t>roles</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41</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839299" y="862584"/>
            <a:ext cx="4275455" cy="365760"/>
          </a:xfrm>
          <a:prstGeom prst="rect">
            <a:avLst/>
          </a:prstGeom>
        </p:spPr>
        <p:txBody>
          <a:bodyPr vert="horz" wrap="square" lIns="0" tIns="0" rIns="0" bIns="0" rtlCol="0">
            <a:spAutoFit/>
          </a:bodyPr>
          <a:lstStyle/>
          <a:p>
            <a:pPr marL="299085" indent="-286385">
              <a:lnSpc>
                <a:spcPct val="100000"/>
              </a:lnSpc>
              <a:buFont typeface="Arial"/>
              <a:buChar char="•"/>
              <a:tabLst>
                <a:tab pos="299085" algn="l"/>
                <a:tab pos="299720" algn="l"/>
              </a:tabLst>
            </a:pPr>
            <a:r>
              <a:rPr sz="2400" b="0" spc="-5" dirty="0">
                <a:solidFill>
                  <a:srgbClr val="000000"/>
                </a:solidFill>
                <a:latin typeface="Arial"/>
                <a:cs typeface="Arial"/>
              </a:rPr>
              <a:t>Business Process</a:t>
            </a:r>
            <a:r>
              <a:rPr sz="2400" b="0" spc="-55" dirty="0">
                <a:solidFill>
                  <a:srgbClr val="000000"/>
                </a:solidFill>
                <a:latin typeface="Arial"/>
                <a:cs typeface="Arial"/>
              </a:rPr>
              <a:t> </a:t>
            </a:r>
            <a:r>
              <a:rPr sz="2400" b="0" spc="-5" dirty="0">
                <a:solidFill>
                  <a:srgbClr val="000000"/>
                </a:solidFill>
                <a:latin typeface="Arial"/>
                <a:cs typeface="Arial"/>
              </a:rPr>
              <a:t>Manager</a:t>
            </a:r>
            <a:endParaRPr sz="2400">
              <a:latin typeface="Arial"/>
              <a:cs typeface="Arial"/>
            </a:endParaRPr>
          </a:p>
        </p:txBody>
      </p:sp>
      <p:sp>
        <p:nvSpPr>
          <p:cNvPr id="4" name="object 4"/>
          <p:cNvSpPr txBox="1"/>
          <p:nvPr/>
        </p:nvSpPr>
        <p:spPr>
          <a:xfrm>
            <a:off x="1296403" y="1369567"/>
            <a:ext cx="7138670" cy="3581400"/>
          </a:xfrm>
          <a:prstGeom prst="rect">
            <a:avLst/>
          </a:prstGeom>
        </p:spPr>
        <p:txBody>
          <a:bodyPr vert="horz" wrap="square" lIns="0" tIns="0" rIns="0" bIns="0" rtlCol="0">
            <a:spAutoFit/>
          </a:bodyPr>
          <a:lstStyle/>
          <a:p>
            <a:pPr marL="241300" marR="299720" indent="-228600">
              <a:lnSpc>
                <a:spcPct val="100000"/>
              </a:lnSpc>
              <a:buChar char="•"/>
              <a:tabLst>
                <a:tab pos="241300" algn="l"/>
                <a:tab pos="241935" algn="l"/>
              </a:tabLst>
            </a:pPr>
            <a:r>
              <a:rPr sz="2200" spc="-5" dirty="0">
                <a:latin typeface="Arial"/>
                <a:cs typeface="Arial"/>
              </a:rPr>
              <a:t>The </a:t>
            </a:r>
            <a:r>
              <a:rPr sz="2200" i="1" spc="-5" dirty="0">
                <a:latin typeface="Arial"/>
                <a:cs typeface="Arial"/>
              </a:rPr>
              <a:t>process analyst </a:t>
            </a:r>
            <a:r>
              <a:rPr sz="2200" spc="-5" dirty="0">
                <a:latin typeface="Arial"/>
                <a:cs typeface="Arial"/>
              </a:rPr>
              <a:t>analyzes the process from the  perspective of a business and leads process  improvement when the </a:t>
            </a:r>
            <a:r>
              <a:rPr sz="2200" dirty="0">
                <a:latin typeface="Arial"/>
                <a:cs typeface="Arial"/>
              </a:rPr>
              <a:t>as-is </a:t>
            </a:r>
            <a:r>
              <a:rPr sz="2200" spc="-5" dirty="0">
                <a:latin typeface="Arial"/>
                <a:cs typeface="Arial"/>
              </a:rPr>
              <a:t>process is</a:t>
            </a:r>
            <a:r>
              <a:rPr sz="2200" spc="30" dirty="0">
                <a:latin typeface="Arial"/>
                <a:cs typeface="Arial"/>
              </a:rPr>
              <a:t> </a:t>
            </a:r>
            <a:r>
              <a:rPr sz="2200" spc="-5" dirty="0">
                <a:latin typeface="Arial"/>
                <a:cs typeface="Arial"/>
              </a:rPr>
              <a:t>implemented.</a:t>
            </a:r>
            <a:endParaRPr sz="2200" dirty="0">
              <a:latin typeface="Arial"/>
              <a:cs typeface="Arial"/>
            </a:endParaRPr>
          </a:p>
          <a:p>
            <a:pPr marL="241300" marR="5080" indent="-228600">
              <a:lnSpc>
                <a:spcPct val="100000"/>
              </a:lnSpc>
              <a:spcBef>
                <a:spcPts val="900"/>
              </a:spcBef>
              <a:buChar char="•"/>
              <a:tabLst>
                <a:tab pos="241300" algn="l"/>
                <a:tab pos="241935" algn="l"/>
              </a:tabLst>
            </a:pPr>
            <a:r>
              <a:rPr sz="2200" spc="-5" dirty="0">
                <a:latin typeface="Arial"/>
                <a:cs typeface="Arial"/>
              </a:rPr>
              <a:t>The </a:t>
            </a:r>
            <a:r>
              <a:rPr sz="2200" i="1" spc="-5" dirty="0">
                <a:latin typeface="Arial"/>
                <a:cs typeface="Arial"/>
              </a:rPr>
              <a:t>process participant </a:t>
            </a:r>
            <a:r>
              <a:rPr sz="2200" spc="-10" dirty="0">
                <a:latin typeface="Arial"/>
                <a:cs typeface="Arial"/>
              </a:rPr>
              <a:t>(SME) </a:t>
            </a:r>
            <a:r>
              <a:rPr sz="2200" spc="-5" dirty="0">
                <a:latin typeface="Arial"/>
                <a:cs typeface="Arial"/>
              </a:rPr>
              <a:t>adds additional depth  and detail on process flows, business policies, and user  interface interactions as discovered in user</a:t>
            </a:r>
            <a:r>
              <a:rPr sz="2200" spc="100" dirty="0">
                <a:latin typeface="Arial"/>
                <a:cs typeface="Arial"/>
              </a:rPr>
              <a:t> </a:t>
            </a:r>
            <a:r>
              <a:rPr sz="2200" spc="-5" dirty="0">
                <a:latin typeface="Arial"/>
                <a:cs typeface="Arial"/>
              </a:rPr>
              <a:t>stories.</a:t>
            </a:r>
            <a:endParaRPr sz="2200" dirty="0">
              <a:latin typeface="Arial"/>
              <a:cs typeface="Arial"/>
            </a:endParaRPr>
          </a:p>
          <a:p>
            <a:pPr marL="241300" marR="158115" indent="-228600" algn="just">
              <a:lnSpc>
                <a:spcPct val="100000"/>
              </a:lnSpc>
              <a:spcBef>
                <a:spcPts val="900"/>
              </a:spcBef>
              <a:buChar char="•"/>
              <a:tabLst>
                <a:tab pos="241935" algn="l"/>
              </a:tabLst>
            </a:pPr>
            <a:r>
              <a:rPr sz="2200" spc="-5" dirty="0">
                <a:latin typeface="Arial"/>
                <a:cs typeface="Arial"/>
              </a:rPr>
              <a:t>The </a:t>
            </a:r>
            <a:r>
              <a:rPr sz="2200" i="1" spc="-5" dirty="0">
                <a:latin typeface="Arial"/>
                <a:cs typeface="Arial"/>
              </a:rPr>
              <a:t>process developer </a:t>
            </a:r>
            <a:r>
              <a:rPr sz="2200" spc="-5" dirty="0">
                <a:latin typeface="Arial"/>
                <a:cs typeface="Arial"/>
              </a:rPr>
              <a:t>creates and executes process  flows, services, business logic, and user interfaces for  human workflow </a:t>
            </a:r>
            <a:r>
              <a:rPr sz="2200" dirty="0">
                <a:latin typeface="Arial"/>
                <a:cs typeface="Arial"/>
              </a:rPr>
              <a:t>tasks </a:t>
            </a:r>
            <a:r>
              <a:rPr sz="2200" spc="-5" dirty="0">
                <a:latin typeface="Arial"/>
                <a:cs typeface="Arial"/>
              </a:rPr>
              <a:t>(known as </a:t>
            </a:r>
            <a:r>
              <a:rPr sz="2200" i="1" spc="-5" dirty="0">
                <a:latin typeface="Arial"/>
                <a:cs typeface="Arial"/>
              </a:rPr>
              <a:t>coaches </a:t>
            </a:r>
            <a:r>
              <a:rPr sz="2200" spc="-5" dirty="0">
                <a:latin typeface="Arial"/>
                <a:cs typeface="Arial"/>
              </a:rPr>
              <a:t>in Business  Process</a:t>
            </a:r>
            <a:r>
              <a:rPr sz="2200" spc="-55" dirty="0">
                <a:latin typeface="Arial"/>
                <a:cs typeface="Arial"/>
              </a:rPr>
              <a:t> </a:t>
            </a:r>
            <a:r>
              <a:rPr sz="2200" spc="-5" dirty="0">
                <a:latin typeface="Arial"/>
                <a:cs typeface="Arial"/>
              </a:rPr>
              <a:t>Manager).</a:t>
            </a:r>
            <a:endParaRPr sz="2200" dirty="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688" y="23876"/>
            <a:ext cx="3373754" cy="353695"/>
          </a:xfrm>
          <a:prstGeom prst="rect">
            <a:avLst/>
          </a:prstGeom>
        </p:spPr>
        <p:txBody>
          <a:bodyPr vert="horz" wrap="square" lIns="0" tIns="0" rIns="0" bIns="0" rtlCol="0">
            <a:spAutoFit/>
          </a:bodyPr>
          <a:lstStyle/>
          <a:p>
            <a:pPr marL="12700">
              <a:lnSpc>
                <a:spcPct val="100000"/>
              </a:lnSpc>
            </a:pPr>
            <a:r>
              <a:rPr sz="2200" b="1" spc="-5" dirty="0">
                <a:solidFill>
                  <a:srgbClr val="FFFFFF"/>
                </a:solidFill>
                <a:latin typeface="Arial Black"/>
                <a:cs typeface="Arial Black"/>
              </a:rPr>
              <a:t>Product-specific</a:t>
            </a:r>
            <a:r>
              <a:rPr sz="2200" b="1" spc="-55" dirty="0">
                <a:solidFill>
                  <a:srgbClr val="FFFFFF"/>
                </a:solidFill>
                <a:latin typeface="Arial Black"/>
                <a:cs typeface="Arial Black"/>
              </a:rPr>
              <a:t> </a:t>
            </a:r>
            <a:r>
              <a:rPr sz="2200" b="1" spc="-5" dirty="0">
                <a:solidFill>
                  <a:srgbClr val="FFFFFF"/>
                </a:solidFill>
                <a:latin typeface="Arial Black"/>
                <a:cs typeface="Arial Black"/>
              </a:rPr>
              <a:t>roles</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42</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717063" y="817245"/>
            <a:ext cx="4275455" cy="365760"/>
          </a:xfrm>
          <a:prstGeom prst="rect">
            <a:avLst/>
          </a:prstGeom>
        </p:spPr>
        <p:txBody>
          <a:bodyPr vert="horz" wrap="square" lIns="0" tIns="0" rIns="0" bIns="0" rtlCol="0">
            <a:spAutoFit/>
          </a:bodyPr>
          <a:lstStyle/>
          <a:p>
            <a:pPr marL="299085" indent="-286385">
              <a:lnSpc>
                <a:spcPct val="100000"/>
              </a:lnSpc>
              <a:buFont typeface="Arial"/>
              <a:buChar char="•"/>
              <a:tabLst>
                <a:tab pos="299085" algn="l"/>
                <a:tab pos="299720" algn="l"/>
              </a:tabLst>
            </a:pPr>
            <a:r>
              <a:rPr sz="2400" b="0" spc="-5" dirty="0">
                <a:solidFill>
                  <a:srgbClr val="000000"/>
                </a:solidFill>
                <a:latin typeface="Arial"/>
                <a:cs typeface="Arial"/>
              </a:rPr>
              <a:t>Business Process</a:t>
            </a:r>
            <a:r>
              <a:rPr sz="2400" b="0" spc="-55" dirty="0">
                <a:solidFill>
                  <a:srgbClr val="000000"/>
                </a:solidFill>
                <a:latin typeface="Arial"/>
                <a:cs typeface="Arial"/>
              </a:rPr>
              <a:t> </a:t>
            </a:r>
            <a:r>
              <a:rPr sz="2400" b="0" spc="-5" dirty="0">
                <a:solidFill>
                  <a:srgbClr val="000000"/>
                </a:solidFill>
                <a:latin typeface="Arial"/>
                <a:cs typeface="Arial"/>
              </a:rPr>
              <a:t>Manager</a:t>
            </a:r>
            <a:endParaRPr sz="2400">
              <a:latin typeface="Arial"/>
              <a:cs typeface="Arial"/>
            </a:endParaRPr>
          </a:p>
        </p:txBody>
      </p:sp>
      <p:sp>
        <p:nvSpPr>
          <p:cNvPr id="4" name="object 4"/>
          <p:cNvSpPr txBox="1"/>
          <p:nvPr/>
        </p:nvSpPr>
        <p:spPr>
          <a:xfrm>
            <a:off x="1174170" y="1322704"/>
            <a:ext cx="7310755" cy="3246120"/>
          </a:xfrm>
          <a:prstGeom prst="rect">
            <a:avLst/>
          </a:prstGeom>
        </p:spPr>
        <p:txBody>
          <a:bodyPr vert="horz" wrap="square" lIns="0" tIns="0" rIns="0" bIns="0" rtlCol="0">
            <a:spAutoFit/>
          </a:bodyPr>
          <a:lstStyle/>
          <a:p>
            <a:pPr marL="241300" marR="95250" indent="-228600">
              <a:lnSpc>
                <a:spcPct val="100000"/>
              </a:lnSpc>
              <a:buChar char="•"/>
              <a:tabLst>
                <a:tab pos="241300" algn="l"/>
                <a:tab pos="241935" algn="l"/>
              </a:tabLst>
            </a:pPr>
            <a:r>
              <a:rPr sz="2200" spc="-5" dirty="0">
                <a:latin typeface="Arial"/>
                <a:cs typeface="Arial"/>
              </a:rPr>
              <a:t>The </a:t>
            </a:r>
            <a:r>
              <a:rPr sz="2200" i="1" spc="-5" dirty="0">
                <a:latin typeface="Arial"/>
                <a:cs typeface="Arial"/>
              </a:rPr>
              <a:t>integration developer </a:t>
            </a:r>
            <a:r>
              <a:rPr sz="2200" spc="-5" dirty="0">
                <a:latin typeface="Arial"/>
                <a:cs typeface="Arial"/>
              </a:rPr>
              <a:t>manages the integration of  business </a:t>
            </a:r>
            <a:r>
              <a:rPr sz="2200" dirty="0">
                <a:latin typeface="Arial"/>
                <a:cs typeface="Arial"/>
              </a:rPr>
              <a:t>processes, </a:t>
            </a:r>
            <a:r>
              <a:rPr sz="2200" spc="-5" dirty="0">
                <a:latin typeface="Arial"/>
                <a:cs typeface="Arial"/>
              </a:rPr>
              <a:t>business rules, and other </a:t>
            </a:r>
            <a:r>
              <a:rPr sz="2200" dirty="0">
                <a:latin typeface="Arial"/>
                <a:cs typeface="Arial"/>
              </a:rPr>
              <a:t>back-end  </a:t>
            </a:r>
            <a:r>
              <a:rPr sz="2200" spc="-5" dirty="0">
                <a:latin typeface="Arial"/>
                <a:cs typeface="Arial"/>
              </a:rPr>
              <a:t>systems</a:t>
            </a:r>
            <a:endParaRPr sz="2200">
              <a:latin typeface="Arial"/>
              <a:cs typeface="Arial"/>
            </a:endParaRPr>
          </a:p>
          <a:p>
            <a:pPr marL="241300" marR="64769" indent="-228600">
              <a:lnSpc>
                <a:spcPct val="100000"/>
              </a:lnSpc>
              <a:spcBef>
                <a:spcPts val="900"/>
              </a:spcBef>
              <a:buChar char="•"/>
              <a:tabLst>
                <a:tab pos="241300" algn="l"/>
                <a:tab pos="241935" algn="l"/>
              </a:tabLst>
            </a:pPr>
            <a:r>
              <a:rPr sz="2200" spc="-5" dirty="0">
                <a:latin typeface="Arial"/>
                <a:cs typeface="Arial"/>
              </a:rPr>
              <a:t>This role is also responsible for the implementation of an  enterprise service</a:t>
            </a:r>
            <a:r>
              <a:rPr sz="2200" spc="-15" dirty="0">
                <a:latin typeface="Arial"/>
                <a:cs typeface="Arial"/>
              </a:rPr>
              <a:t> </a:t>
            </a:r>
            <a:r>
              <a:rPr sz="2200" spc="-5" dirty="0">
                <a:latin typeface="Arial"/>
                <a:cs typeface="Arial"/>
              </a:rPr>
              <a:t>bus.</a:t>
            </a:r>
            <a:endParaRPr sz="2200">
              <a:latin typeface="Arial"/>
              <a:cs typeface="Arial"/>
            </a:endParaRPr>
          </a:p>
          <a:p>
            <a:pPr marL="241300" marR="5080" indent="-228600">
              <a:lnSpc>
                <a:spcPct val="100000"/>
              </a:lnSpc>
              <a:spcBef>
                <a:spcPts val="900"/>
              </a:spcBef>
              <a:buChar char="•"/>
              <a:tabLst>
                <a:tab pos="241300" algn="l"/>
                <a:tab pos="241935" algn="l"/>
              </a:tabLst>
            </a:pPr>
            <a:r>
              <a:rPr sz="2200" spc="-5" dirty="0">
                <a:latin typeface="Arial"/>
                <a:cs typeface="Arial"/>
              </a:rPr>
              <a:t>The </a:t>
            </a:r>
            <a:r>
              <a:rPr sz="2200" i="1" spc="-5" dirty="0">
                <a:latin typeface="Arial"/>
                <a:cs typeface="Arial"/>
              </a:rPr>
              <a:t>software administrator </a:t>
            </a:r>
            <a:r>
              <a:rPr sz="2200" spc="-5" dirty="0">
                <a:latin typeface="Arial"/>
                <a:cs typeface="Arial"/>
              </a:rPr>
              <a:t>designs and sets parameters,  </a:t>
            </a:r>
            <a:r>
              <a:rPr sz="2200" dirty="0">
                <a:latin typeface="Arial"/>
                <a:cs typeface="Arial"/>
              </a:rPr>
              <a:t>such </a:t>
            </a:r>
            <a:r>
              <a:rPr sz="2200" spc="-5" dirty="0">
                <a:latin typeface="Arial"/>
                <a:cs typeface="Arial"/>
              </a:rPr>
              <a:t>as custom data storage with the administrative  console, and sets up the process application to the run  time.</a:t>
            </a:r>
            <a:endParaRPr sz="220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Product-specific</a:t>
            </a:r>
            <a:r>
              <a:rPr spc="-55" dirty="0"/>
              <a:t> </a:t>
            </a:r>
            <a:r>
              <a:rPr spc="-5" dirty="0"/>
              <a:t>roles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43</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920263" y="972820"/>
            <a:ext cx="7357109" cy="1473200"/>
          </a:xfrm>
          <a:prstGeom prst="rect">
            <a:avLst/>
          </a:prstGeom>
        </p:spPr>
        <p:txBody>
          <a:bodyPr vert="horz" wrap="square" lIns="0" tIns="0" rIns="0" bIns="0" rtlCol="0">
            <a:spAutoFit/>
          </a:bodyPr>
          <a:lstStyle/>
          <a:p>
            <a:pPr marL="241300" marR="5080" indent="-228600">
              <a:lnSpc>
                <a:spcPct val="100000"/>
              </a:lnSpc>
              <a:buChar char="•"/>
              <a:tabLst>
                <a:tab pos="241300" algn="l"/>
              </a:tabLst>
            </a:pPr>
            <a:r>
              <a:rPr sz="2400" spc="-5" dirty="0">
                <a:latin typeface="Arial"/>
                <a:cs typeface="Arial"/>
              </a:rPr>
              <a:t>The </a:t>
            </a:r>
            <a:r>
              <a:rPr sz="2400" i="1" spc="-5" dirty="0">
                <a:latin typeface="Arial"/>
                <a:cs typeface="Arial"/>
              </a:rPr>
              <a:t>solution architect </a:t>
            </a:r>
            <a:r>
              <a:rPr sz="2400" spc="-5" dirty="0">
                <a:latin typeface="Arial"/>
                <a:cs typeface="Arial"/>
              </a:rPr>
              <a:t>designs the overall solution  architecture of the process application, including the  stipulated interaction functions between the process  layer, the integration layer, and the rules and</a:t>
            </a:r>
            <a:r>
              <a:rPr sz="2400" spc="90" dirty="0">
                <a:latin typeface="Arial"/>
                <a:cs typeface="Arial"/>
              </a:rPr>
              <a:t> </a:t>
            </a:r>
            <a:r>
              <a:rPr sz="2400" spc="-5" dirty="0">
                <a:latin typeface="Arial"/>
                <a:cs typeface="Arial"/>
              </a:rPr>
              <a:t>events.</a:t>
            </a:r>
            <a:endParaRPr sz="240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Infosphere Data</a:t>
            </a:r>
            <a:r>
              <a:rPr spc="-75" dirty="0"/>
              <a:t> </a:t>
            </a:r>
            <a:r>
              <a:rPr spc="-5" dirty="0"/>
              <a:t>Architect</a:t>
            </a:r>
          </a:p>
        </p:txBody>
      </p:sp>
      <p:sp>
        <p:nvSpPr>
          <p:cNvPr id="3" name="object 3"/>
          <p:cNvSpPr/>
          <p:nvPr/>
        </p:nvSpPr>
        <p:spPr>
          <a:xfrm>
            <a:off x="533400" y="990600"/>
            <a:ext cx="8001000" cy="4343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44</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WebSphere Operational Decision</a:t>
            </a:r>
            <a:r>
              <a:rPr spc="15" dirty="0"/>
              <a:t> </a:t>
            </a:r>
            <a:r>
              <a:rPr spc="-5" dirty="0"/>
              <a:t>Management</a:t>
            </a:r>
          </a:p>
        </p:txBody>
      </p:sp>
      <p:sp>
        <p:nvSpPr>
          <p:cNvPr id="3" name="object 3"/>
          <p:cNvSpPr/>
          <p:nvPr/>
        </p:nvSpPr>
        <p:spPr>
          <a:xfrm>
            <a:off x="609600" y="914400"/>
            <a:ext cx="8001000" cy="5105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45</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Business Process</a:t>
            </a:r>
            <a:r>
              <a:rPr spc="-15" dirty="0"/>
              <a:t> </a:t>
            </a:r>
            <a:r>
              <a:rPr spc="-5" dirty="0"/>
              <a:t>Manager</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46</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972820"/>
            <a:ext cx="8453120" cy="3478529"/>
          </a:xfrm>
          <a:prstGeom prst="rect">
            <a:avLst/>
          </a:prstGeom>
        </p:spPr>
        <p:txBody>
          <a:bodyPr vert="horz" wrap="square" lIns="0" tIns="0" rIns="0" bIns="0" rtlCol="0">
            <a:spAutoFit/>
          </a:bodyPr>
          <a:lstStyle/>
          <a:p>
            <a:pPr marL="355600" marR="5080" indent="-342900">
              <a:lnSpc>
                <a:spcPct val="100000"/>
              </a:lnSpc>
              <a:buChar char="•"/>
              <a:tabLst>
                <a:tab pos="354965" algn="l"/>
                <a:tab pos="355600" algn="l"/>
              </a:tabLst>
            </a:pPr>
            <a:r>
              <a:rPr sz="2400" spc="-5" dirty="0">
                <a:latin typeface="Arial"/>
                <a:cs typeface="Arial"/>
              </a:rPr>
              <a:t>Business Process Manager models the warranty business  process, which handles the core business process flow of  the solution and acts as the choreographer of process steps  and</a:t>
            </a:r>
            <a:r>
              <a:rPr sz="2400" spc="-65" dirty="0">
                <a:latin typeface="Arial"/>
                <a:cs typeface="Arial"/>
              </a:rPr>
              <a:t> </a:t>
            </a:r>
            <a:r>
              <a:rPr sz="2400" spc="-5" dirty="0">
                <a:latin typeface="Arial"/>
                <a:cs typeface="Arial"/>
              </a:rPr>
              <a:t>activities</a:t>
            </a:r>
            <a:endParaRPr sz="2400">
              <a:latin typeface="Arial"/>
              <a:cs typeface="Arial"/>
            </a:endParaRPr>
          </a:p>
          <a:p>
            <a:pPr marL="355600" marR="173355" indent="-342900">
              <a:lnSpc>
                <a:spcPct val="100000"/>
              </a:lnSpc>
              <a:spcBef>
                <a:spcPts val="1390"/>
              </a:spcBef>
              <a:buChar char="•"/>
              <a:tabLst>
                <a:tab pos="438784" algn="l"/>
                <a:tab pos="439420" algn="l"/>
              </a:tabLst>
            </a:pPr>
            <a:r>
              <a:rPr sz="2400" spc="-5" dirty="0">
                <a:latin typeface="Arial"/>
                <a:cs typeface="Arial"/>
              </a:rPr>
              <a:t>Business Process Manager also synchronizes with events  and decision management in WebSphere Operational  Decision Management </a:t>
            </a:r>
            <a:r>
              <a:rPr sz="2400" dirty="0">
                <a:latin typeface="Arial"/>
                <a:cs typeface="Arial"/>
              </a:rPr>
              <a:t>to </a:t>
            </a:r>
            <a:r>
              <a:rPr sz="2400" spc="-5" dirty="0">
                <a:latin typeface="Arial"/>
                <a:cs typeface="Arial"/>
              </a:rPr>
              <a:t>handle the integration between  process components and events, database, and decision  management</a:t>
            </a:r>
            <a:r>
              <a:rPr sz="2400" spc="-50" dirty="0">
                <a:latin typeface="Arial"/>
                <a:cs typeface="Arial"/>
              </a:rPr>
              <a:t> </a:t>
            </a:r>
            <a:r>
              <a:rPr sz="2400" spc="-5" dirty="0">
                <a:latin typeface="Arial"/>
                <a:cs typeface="Arial"/>
              </a:rPr>
              <a:t>components</a:t>
            </a:r>
            <a:endParaRPr sz="2400">
              <a:latin typeface="Arial"/>
              <a:cs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Cognos Business Intelligence</a:t>
            </a:r>
          </a:p>
        </p:txBody>
      </p:sp>
      <p:sp>
        <p:nvSpPr>
          <p:cNvPr id="3" name="object 3"/>
          <p:cNvSpPr/>
          <p:nvPr/>
        </p:nvSpPr>
        <p:spPr>
          <a:xfrm>
            <a:off x="1295400" y="609603"/>
            <a:ext cx="6705600" cy="58423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47</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688" y="23876"/>
            <a:ext cx="1713230" cy="353695"/>
          </a:xfrm>
          <a:prstGeom prst="rect">
            <a:avLst/>
          </a:prstGeom>
        </p:spPr>
        <p:txBody>
          <a:bodyPr vert="horz" wrap="square" lIns="0" tIns="0" rIns="0" bIns="0" rtlCol="0">
            <a:spAutoFit/>
          </a:bodyPr>
          <a:lstStyle/>
          <a:p>
            <a:pPr marL="12700">
              <a:lnSpc>
                <a:spcPct val="100000"/>
              </a:lnSpc>
            </a:pPr>
            <a:r>
              <a:rPr sz="2200" b="1" spc="-10" dirty="0">
                <a:solidFill>
                  <a:srgbClr val="FFFFFF"/>
                </a:solidFill>
                <a:latin typeface="Arial Black"/>
                <a:cs typeface="Arial Black"/>
              </a:rPr>
              <a:t>I</a:t>
            </a:r>
            <a:r>
              <a:rPr sz="2200" b="1" spc="-5" dirty="0">
                <a:solidFill>
                  <a:srgbClr val="FFFFFF"/>
                </a:solidFill>
                <a:latin typeface="Arial Black"/>
                <a:cs typeface="Arial Black"/>
              </a:rPr>
              <a:t>n</a:t>
            </a:r>
            <a:r>
              <a:rPr sz="2200" b="1" spc="-10" dirty="0">
                <a:solidFill>
                  <a:srgbClr val="FFFFFF"/>
                </a:solidFill>
                <a:latin typeface="Arial Black"/>
                <a:cs typeface="Arial Black"/>
              </a:rPr>
              <a:t>t</a:t>
            </a:r>
            <a:r>
              <a:rPr sz="2200" b="1" spc="-5" dirty="0">
                <a:solidFill>
                  <a:srgbClr val="FFFFFF"/>
                </a:solidFill>
                <a:latin typeface="Arial Black"/>
                <a:cs typeface="Arial Black"/>
              </a:rPr>
              <a:t>eg</a:t>
            </a:r>
            <a:r>
              <a:rPr sz="2200" b="1" spc="-10" dirty="0">
                <a:solidFill>
                  <a:srgbClr val="FFFFFF"/>
                </a:solidFill>
                <a:latin typeface="Arial Black"/>
                <a:cs typeface="Arial Black"/>
              </a:rPr>
              <a:t>r</a:t>
            </a:r>
            <a:r>
              <a:rPr sz="2200" b="1" spc="-5" dirty="0">
                <a:solidFill>
                  <a:srgbClr val="FFFFFF"/>
                </a:solidFill>
                <a:latin typeface="Arial Black"/>
                <a:cs typeface="Arial Black"/>
              </a:rPr>
              <a:t>a</a:t>
            </a:r>
            <a:r>
              <a:rPr sz="2200" b="1" spc="-10" dirty="0">
                <a:solidFill>
                  <a:srgbClr val="FFFFFF"/>
                </a:solidFill>
                <a:latin typeface="Arial Black"/>
                <a:cs typeface="Arial Black"/>
              </a:rPr>
              <a:t>t</a:t>
            </a:r>
            <a:r>
              <a:rPr sz="2200" b="1" spc="-5" dirty="0">
                <a:solidFill>
                  <a:srgbClr val="FFFFFF"/>
                </a:solidFill>
                <a:latin typeface="Arial Black"/>
                <a:cs typeface="Arial Black"/>
              </a:rPr>
              <a:t>ion</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48</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310663" y="972820"/>
            <a:ext cx="5923915" cy="37592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b="0" spc="-5" dirty="0">
                <a:solidFill>
                  <a:srgbClr val="000000"/>
                </a:solidFill>
                <a:latin typeface="Arial"/>
                <a:cs typeface="Arial"/>
              </a:rPr>
              <a:t>Deployment with IBM Workload</a:t>
            </a:r>
            <a:r>
              <a:rPr sz="2400" b="0" dirty="0">
                <a:solidFill>
                  <a:srgbClr val="000000"/>
                </a:solidFill>
                <a:latin typeface="Arial"/>
                <a:cs typeface="Arial"/>
              </a:rPr>
              <a:t> </a:t>
            </a:r>
            <a:r>
              <a:rPr sz="2400" b="0" spc="-5" dirty="0">
                <a:solidFill>
                  <a:srgbClr val="000000"/>
                </a:solidFill>
                <a:latin typeface="Arial"/>
                <a:cs typeface="Arial"/>
              </a:rPr>
              <a:t>Deployer</a:t>
            </a:r>
            <a:endParaRPr sz="2400" dirty="0">
              <a:latin typeface="Arial"/>
              <a:cs typeface="Arial"/>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600075" marR="5080" indent="-286385">
              <a:lnSpc>
                <a:spcPct val="100000"/>
              </a:lnSpc>
              <a:buChar char="•"/>
              <a:tabLst>
                <a:tab pos="599440" algn="l"/>
                <a:tab pos="600710" algn="l"/>
              </a:tabLst>
            </a:pPr>
            <a:r>
              <a:rPr spc="-5" dirty="0"/>
              <a:t>Workload Deployer endows the ability to create development,  test, and production environments quickly at less </a:t>
            </a:r>
            <a:r>
              <a:rPr dirty="0"/>
              <a:t>cost </a:t>
            </a:r>
            <a:r>
              <a:rPr spc="-5" dirty="0"/>
              <a:t>and  fewer resources in a repeatable and consistent</a:t>
            </a:r>
            <a:r>
              <a:rPr spc="95" dirty="0"/>
              <a:t> </a:t>
            </a:r>
            <a:r>
              <a:rPr spc="-5" dirty="0"/>
              <a:t>manner</a:t>
            </a:r>
          </a:p>
          <a:p>
            <a:pPr marL="600075" marR="47625" indent="-286385">
              <a:lnSpc>
                <a:spcPct val="100000"/>
              </a:lnSpc>
              <a:spcBef>
                <a:spcPts val="1105"/>
              </a:spcBef>
              <a:buChar char="•"/>
              <a:tabLst>
                <a:tab pos="600075" algn="l"/>
                <a:tab pos="600710" algn="l"/>
              </a:tabLst>
            </a:pPr>
            <a:r>
              <a:rPr spc="-5" dirty="0"/>
              <a:t>Workload Deployer can be used to install a virtual application  pattern for the warranty reporting</a:t>
            </a:r>
            <a:r>
              <a:rPr spc="65" dirty="0"/>
              <a:t> </a:t>
            </a:r>
            <a:r>
              <a:rPr spc="-5" dirty="0"/>
              <a:t>system</a:t>
            </a:r>
          </a:p>
          <a:p>
            <a:pPr marL="600075" marR="220345" indent="-286385">
              <a:lnSpc>
                <a:spcPct val="100000"/>
              </a:lnSpc>
              <a:spcBef>
                <a:spcPts val="1090"/>
              </a:spcBef>
              <a:buChar char="•"/>
              <a:tabLst>
                <a:tab pos="677545" algn="l"/>
                <a:tab pos="678180" algn="l"/>
              </a:tabLst>
            </a:pPr>
            <a:r>
              <a:rPr spc="-5" dirty="0"/>
              <a:t>Users will be able to create the required virtual images for  each IBM product, used in this solution to complete a virtual  application pattern for</a:t>
            </a:r>
            <a:r>
              <a:rPr spc="10" dirty="0"/>
              <a:t> </a:t>
            </a:r>
            <a:r>
              <a:rPr spc="-5" dirty="0"/>
              <a:t>deployment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688" y="23876"/>
            <a:ext cx="7658734" cy="353695"/>
          </a:xfrm>
          <a:prstGeom prst="rect">
            <a:avLst/>
          </a:prstGeom>
        </p:spPr>
        <p:txBody>
          <a:bodyPr vert="horz" wrap="square" lIns="0" tIns="0" rIns="0" bIns="0" rtlCol="0">
            <a:spAutoFit/>
          </a:bodyPr>
          <a:lstStyle/>
          <a:p>
            <a:pPr marL="12700">
              <a:lnSpc>
                <a:spcPct val="100000"/>
              </a:lnSpc>
            </a:pPr>
            <a:r>
              <a:rPr sz="2200" b="1" spc="-5" dirty="0">
                <a:solidFill>
                  <a:srgbClr val="FFFFFF"/>
                </a:solidFill>
                <a:latin typeface="Arial Black"/>
                <a:cs typeface="Arial Black"/>
              </a:rPr>
              <a:t>Designing process interactions for business</a:t>
            </a:r>
            <a:r>
              <a:rPr sz="2200" b="1" spc="65" dirty="0">
                <a:solidFill>
                  <a:srgbClr val="FFFFFF"/>
                </a:solidFill>
                <a:latin typeface="Arial Black"/>
                <a:cs typeface="Arial Black"/>
              </a:rPr>
              <a:t> </a:t>
            </a:r>
            <a:r>
              <a:rPr sz="2200" b="1" spc="-5" dirty="0">
                <a:solidFill>
                  <a:srgbClr val="FFFFFF"/>
                </a:solidFill>
                <a:latin typeface="Arial Black"/>
                <a:cs typeface="Arial Black"/>
              </a:rPr>
              <a:t>users</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49</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259863" y="972820"/>
            <a:ext cx="7461250" cy="37592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400" b="0" spc="-5" dirty="0">
                <a:solidFill>
                  <a:srgbClr val="000000"/>
                </a:solidFill>
                <a:latin typeface="Arial"/>
                <a:cs typeface="Arial"/>
              </a:rPr>
              <a:t>Configuring a role-based business user</a:t>
            </a:r>
            <a:r>
              <a:rPr sz="2400" b="0" spc="-25" dirty="0">
                <a:solidFill>
                  <a:srgbClr val="000000"/>
                </a:solidFill>
                <a:latin typeface="Arial"/>
                <a:cs typeface="Arial"/>
              </a:rPr>
              <a:t> </a:t>
            </a:r>
            <a:r>
              <a:rPr sz="2400" b="0" spc="-5" dirty="0">
                <a:solidFill>
                  <a:srgbClr val="000000"/>
                </a:solidFill>
                <a:latin typeface="Arial"/>
                <a:cs typeface="Arial"/>
              </a:rPr>
              <a:t>interface</a:t>
            </a:r>
            <a:endParaRPr sz="2400">
              <a:latin typeface="Arial"/>
              <a:cs typeface="Arial"/>
            </a:endParaRPr>
          </a:p>
        </p:txBody>
      </p:sp>
      <p:sp>
        <p:nvSpPr>
          <p:cNvPr id="4" name="object 4"/>
          <p:cNvSpPr txBox="1"/>
          <p:nvPr/>
        </p:nvSpPr>
        <p:spPr>
          <a:xfrm>
            <a:off x="259863" y="1516379"/>
            <a:ext cx="8402320" cy="3248660"/>
          </a:xfrm>
          <a:prstGeom prst="rect">
            <a:avLst/>
          </a:prstGeom>
        </p:spPr>
        <p:txBody>
          <a:bodyPr vert="horz" wrap="square" lIns="0" tIns="0" rIns="0" bIns="0" rtlCol="0">
            <a:spAutoFit/>
          </a:bodyPr>
          <a:lstStyle/>
          <a:p>
            <a:pPr marL="756285" marR="533400" indent="-286385">
              <a:lnSpc>
                <a:spcPct val="100000"/>
              </a:lnSpc>
              <a:buChar char="•"/>
              <a:tabLst>
                <a:tab pos="755650" algn="l"/>
                <a:tab pos="756920" algn="l"/>
              </a:tabLst>
            </a:pPr>
            <a:r>
              <a:rPr sz="2200" spc="-5" dirty="0">
                <a:latin typeface="Arial"/>
                <a:cs typeface="Arial"/>
              </a:rPr>
              <a:t>Before </a:t>
            </a:r>
            <a:r>
              <a:rPr sz="2200" spc="-10" dirty="0">
                <a:latin typeface="Arial"/>
                <a:cs typeface="Arial"/>
              </a:rPr>
              <a:t>we </a:t>
            </a:r>
            <a:r>
              <a:rPr sz="2200" spc="-5" dirty="0">
                <a:latin typeface="Arial"/>
                <a:cs typeface="Arial"/>
              </a:rPr>
              <a:t>deploy process application, different elements  should be configured in the business process definition to  manage the types of actions that different business</a:t>
            </a:r>
            <a:r>
              <a:rPr sz="2200" spc="130" dirty="0">
                <a:latin typeface="Arial"/>
                <a:cs typeface="Arial"/>
              </a:rPr>
              <a:t> </a:t>
            </a:r>
            <a:r>
              <a:rPr sz="2200" spc="-5" dirty="0">
                <a:latin typeface="Arial"/>
                <a:cs typeface="Arial"/>
              </a:rPr>
              <a:t>users</a:t>
            </a:r>
            <a:endParaRPr sz="2200">
              <a:latin typeface="Arial"/>
              <a:cs typeface="Arial"/>
            </a:endParaRPr>
          </a:p>
          <a:p>
            <a:pPr>
              <a:lnSpc>
                <a:spcPct val="100000"/>
              </a:lnSpc>
            </a:pPr>
            <a:endParaRPr sz="2200">
              <a:latin typeface="Times New Roman"/>
              <a:cs typeface="Times New Roman"/>
            </a:endParaRPr>
          </a:p>
          <a:p>
            <a:pPr>
              <a:lnSpc>
                <a:spcPct val="100000"/>
              </a:lnSpc>
              <a:spcBef>
                <a:spcPts val="30"/>
              </a:spcBef>
            </a:pPr>
            <a:endParaRPr sz="2450">
              <a:latin typeface="Times New Roman"/>
              <a:cs typeface="Times New Roman"/>
            </a:endParaRPr>
          </a:p>
          <a:p>
            <a:pPr marL="355600" indent="-342900">
              <a:lnSpc>
                <a:spcPct val="100000"/>
              </a:lnSpc>
              <a:buFont typeface="Arial"/>
              <a:buChar char="•"/>
              <a:tabLst>
                <a:tab pos="354965" algn="l"/>
                <a:tab pos="355600" algn="l"/>
              </a:tabLst>
            </a:pPr>
            <a:r>
              <a:rPr sz="2400" b="1" spc="-5" dirty="0">
                <a:latin typeface="Arial"/>
                <a:cs typeface="Arial"/>
              </a:rPr>
              <a:t>Developing flexible and efficient process</a:t>
            </a:r>
            <a:r>
              <a:rPr sz="2400" b="1" spc="-25" dirty="0">
                <a:latin typeface="Arial"/>
                <a:cs typeface="Arial"/>
              </a:rPr>
              <a:t> </a:t>
            </a:r>
            <a:r>
              <a:rPr sz="2400" b="1" spc="-5" dirty="0">
                <a:latin typeface="Arial"/>
                <a:cs typeface="Arial"/>
              </a:rPr>
              <a:t>applications</a:t>
            </a:r>
            <a:endParaRPr sz="2400">
              <a:latin typeface="Arial"/>
              <a:cs typeface="Arial"/>
            </a:endParaRPr>
          </a:p>
          <a:p>
            <a:pPr marL="756285" marR="5080" lvl="1" indent="-286385">
              <a:lnSpc>
                <a:spcPct val="100000"/>
              </a:lnSpc>
              <a:spcBef>
                <a:spcPts val="1400"/>
              </a:spcBef>
              <a:buChar char="•"/>
              <a:tabLst>
                <a:tab pos="755650" algn="l"/>
                <a:tab pos="756920" algn="l"/>
              </a:tabLst>
            </a:pPr>
            <a:r>
              <a:rPr sz="2200" spc="-5" dirty="0">
                <a:latin typeface="Arial"/>
                <a:cs typeface="Arial"/>
              </a:rPr>
              <a:t>After mapping out process to include all of the normal task  flows for normal process execution, process can be optimized  to make it more flexible and efficient for the business</a:t>
            </a:r>
            <a:r>
              <a:rPr sz="2200" spc="114" dirty="0">
                <a:latin typeface="Arial"/>
                <a:cs typeface="Arial"/>
              </a:rPr>
              <a:t> </a:t>
            </a:r>
            <a:r>
              <a:rPr sz="2200" spc="-5" dirty="0">
                <a:latin typeface="Arial"/>
                <a:cs typeface="Arial"/>
              </a:rPr>
              <a:t>users</a:t>
            </a:r>
            <a:endParaRPr sz="22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Visual</a:t>
            </a:r>
            <a:r>
              <a:rPr spc="-55" dirty="0"/>
              <a:t> </a:t>
            </a:r>
            <a:r>
              <a:rPr spc="-5" dirty="0"/>
              <a:t>layout</a:t>
            </a:r>
          </a:p>
        </p:txBody>
      </p:sp>
      <p:sp>
        <p:nvSpPr>
          <p:cNvPr id="3" name="object 3"/>
          <p:cNvSpPr/>
          <p:nvPr/>
        </p:nvSpPr>
        <p:spPr>
          <a:xfrm>
            <a:off x="609600" y="1143000"/>
            <a:ext cx="7857210" cy="4267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Designing process interactions for business</a:t>
            </a:r>
            <a:r>
              <a:rPr spc="65" dirty="0"/>
              <a:t> </a:t>
            </a:r>
            <a:r>
              <a:rPr spc="-5" dirty="0"/>
              <a:t>users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50</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464820"/>
            <a:ext cx="8521700" cy="6130290"/>
          </a:xfrm>
          <a:prstGeom prst="rect">
            <a:avLst/>
          </a:prstGeom>
        </p:spPr>
        <p:txBody>
          <a:bodyPr vert="horz" wrap="square" lIns="0" tIns="0" rIns="0" bIns="0" rtlCol="0">
            <a:spAutoFit/>
          </a:bodyPr>
          <a:lstStyle/>
          <a:p>
            <a:pPr marL="12700">
              <a:lnSpc>
                <a:spcPct val="100000"/>
              </a:lnSpc>
            </a:pPr>
            <a:r>
              <a:rPr sz="2400" b="1" spc="-5" dirty="0">
                <a:latin typeface="Arial"/>
                <a:cs typeface="Arial"/>
              </a:rPr>
              <a:t>Setting up collaboration features for business</a:t>
            </a:r>
            <a:r>
              <a:rPr sz="2400" b="1" spc="-35" dirty="0">
                <a:latin typeface="Arial"/>
                <a:cs typeface="Arial"/>
              </a:rPr>
              <a:t> </a:t>
            </a:r>
            <a:r>
              <a:rPr sz="2400" b="1" spc="-5" dirty="0">
                <a:latin typeface="Arial"/>
                <a:cs typeface="Arial"/>
              </a:rPr>
              <a:t>users</a:t>
            </a:r>
            <a:endParaRPr sz="2400">
              <a:latin typeface="Arial"/>
              <a:cs typeface="Arial"/>
            </a:endParaRPr>
          </a:p>
          <a:p>
            <a:pPr marL="756285" marR="351155" indent="-286385">
              <a:lnSpc>
                <a:spcPct val="100000"/>
              </a:lnSpc>
              <a:spcBef>
                <a:spcPts val="1390"/>
              </a:spcBef>
              <a:buChar char="•"/>
              <a:tabLst>
                <a:tab pos="756285" algn="l"/>
                <a:tab pos="756920" algn="l"/>
              </a:tabLst>
            </a:pPr>
            <a:r>
              <a:rPr sz="2400" spc="-5" dirty="0">
                <a:latin typeface="Arial"/>
                <a:cs typeface="Arial"/>
              </a:rPr>
              <a:t>Business Process Manager offers several features that  permit business users </a:t>
            </a:r>
            <a:r>
              <a:rPr sz="2400" dirty="0">
                <a:latin typeface="Arial"/>
                <a:cs typeface="Arial"/>
              </a:rPr>
              <a:t>to </a:t>
            </a:r>
            <a:r>
              <a:rPr sz="2400" spc="-5" dirty="0">
                <a:latin typeface="Arial"/>
                <a:cs typeface="Arial"/>
              </a:rPr>
              <a:t>collaborate with other users  while working with</a:t>
            </a:r>
            <a:r>
              <a:rPr sz="2400" spc="20" dirty="0">
                <a:latin typeface="Arial"/>
                <a:cs typeface="Arial"/>
              </a:rPr>
              <a:t> </a:t>
            </a:r>
            <a:r>
              <a:rPr sz="2400" spc="-5" dirty="0">
                <a:latin typeface="Arial"/>
                <a:cs typeface="Arial"/>
              </a:rPr>
              <a:t>processes.</a:t>
            </a:r>
            <a:endParaRPr sz="2400">
              <a:latin typeface="Arial"/>
              <a:cs typeface="Arial"/>
            </a:endParaRPr>
          </a:p>
          <a:p>
            <a:pPr marL="95885">
              <a:lnSpc>
                <a:spcPct val="100000"/>
              </a:lnSpc>
              <a:spcBef>
                <a:spcPts val="1100"/>
              </a:spcBef>
            </a:pPr>
            <a:r>
              <a:rPr sz="2400" b="1" spc="-5" dirty="0">
                <a:latin typeface="Arial"/>
                <a:cs typeface="Arial"/>
              </a:rPr>
              <a:t>Enabling task</a:t>
            </a:r>
            <a:r>
              <a:rPr sz="2400" b="1" spc="-90" dirty="0">
                <a:latin typeface="Arial"/>
                <a:cs typeface="Arial"/>
              </a:rPr>
              <a:t> </a:t>
            </a:r>
            <a:r>
              <a:rPr sz="2400" b="1" spc="-5" dirty="0">
                <a:latin typeface="Arial"/>
                <a:cs typeface="Arial"/>
              </a:rPr>
              <a:t>management</a:t>
            </a:r>
            <a:endParaRPr sz="2400">
              <a:latin typeface="Arial"/>
              <a:cs typeface="Arial"/>
            </a:endParaRPr>
          </a:p>
          <a:p>
            <a:pPr marL="756285" marR="211454" indent="-286385">
              <a:lnSpc>
                <a:spcPct val="100000"/>
              </a:lnSpc>
              <a:spcBef>
                <a:spcPts val="1400"/>
              </a:spcBef>
              <a:buChar char="•"/>
              <a:tabLst>
                <a:tab pos="756285" algn="l"/>
                <a:tab pos="756920" algn="l"/>
              </a:tabLst>
            </a:pPr>
            <a:r>
              <a:rPr sz="2400" spc="-5" dirty="0">
                <a:latin typeface="Arial"/>
                <a:cs typeface="Arial"/>
              </a:rPr>
              <a:t>Many of the business users who interact with your  applications in the Process Portal will be allocated tasks  that appear in their work list, grouped according </a:t>
            </a:r>
            <a:r>
              <a:rPr sz="2400" dirty="0">
                <a:latin typeface="Arial"/>
                <a:cs typeface="Arial"/>
              </a:rPr>
              <a:t>to  </a:t>
            </a:r>
            <a:r>
              <a:rPr sz="2400" spc="-5" dirty="0">
                <a:latin typeface="Arial"/>
                <a:cs typeface="Arial"/>
              </a:rPr>
              <a:t>priority and upcoming due</a:t>
            </a:r>
            <a:r>
              <a:rPr sz="2400" spc="5" dirty="0">
                <a:latin typeface="Arial"/>
                <a:cs typeface="Arial"/>
              </a:rPr>
              <a:t> </a:t>
            </a:r>
            <a:r>
              <a:rPr sz="2400" spc="-5" dirty="0">
                <a:latin typeface="Arial"/>
                <a:cs typeface="Arial"/>
              </a:rPr>
              <a:t>dates.</a:t>
            </a:r>
            <a:endParaRPr sz="2400">
              <a:latin typeface="Arial"/>
              <a:cs typeface="Arial"/>
            </a:endParaRPr>
          </a:p>
          <a:p>
            <a:pPr marL="756285" marR="5080" indent="-286385">
              <a:lnSpc>
                <a:spcPct val="100000"/>
              </a:lnSpc>
              <a:spcBef>
                <a:spcPts val="1090"/>
              </a:spcBef>
              <a:buChar char="•"/>
              <a:tabLst>
                <a:tab pos="756285" algn="l"/>
                <a:tab pos="756920" algn="l"/>
              </a:tabLst>
            </a:pPr>
            <a:r>
              <a:rPr sz="2400" spc="-5" dirty="0">
                <a:latin typeface="Arial"/>
                <a:cs typeface="Arial"/>
              </a:rPr>
              <a:t>The activities can be configured in your BPD </a:t>
            </a:r>
            <a:r>
              <a:rPr sz="2400" dirty="0">
                <a:latin typeface="Arial"/>
                <a:cs typeface="Arial"/>
              </a:rPr>
              <a:t>to </a:t>
            </a:r>
            <a:r>
              <a:rPr sz="2400" spc="-5" dirty="0">
                <a:latin typeface="Arial"/>
                <a:cs typeface="Arial"/>
              </a:rPr>
              <a:t>have a  generated due date that will affect, for </a:t>
            </a:r>
            <a:r>
              <a:rPr sz="2400" spc="-10" dirty="0">
                <a:latin typeface="Arial"/>
                <a:cs typeface="Arial"/>
              </a:rPr>
              <a:t>example, </a:t>
            </a:r>
            <a:r>
              <a:rPr sz="2400" spc="-5" dirty="0">
                <a:latin typeface="Arial"/>
                <a:cs typeface="Arial"/>
              </a:rPr>
              <a:t>which  task appear categorized as "At Risk" or "Overdue" in their  list and in the views seen by management. You can also  enable management </a:t>
            </a:r>
            <a:r>
              <a:rPr sz="2400" dirty="0">
                <a:latin typeface="Arial"/>
                <a:cs typeface="Arial"/>
              </a:rPr>
              <a:t>to </a:t>
            </a:r>
            <a:r>
              <a:rPr sz="2400" spc="-5" dirty="0">
                <a:latin typeface="Arial"/>
                <a:cs typeface="Arial"/>
              </a:rPr>
              <a:t>see reports and charts that show  the current progress of running process</a:t>
            </a:r>
            <a:r>
              <a:rPr sz="2400" spc="55" dirty="0">
                <a:latin typeface="Arial"/>
                <a:cs typeface="Arial"/>
              </a:rPr>
              <a:t> </a:t>
            </a:r>
            <a:r>
              <a:rPr sz="2400" spc="-5" dirty="0">
                <a:latin typeface="Arial"/>
                <a:cs typeface="Arial"/>
              </a:rPr>
              <a:t>instances.</a:t>
            </a:r>
            <a:endParaRPr sz="2400">
              <a:latin typeface="Arial"/>
              <a:cs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Designing process interactions for business</a:t>
            </a:r>
            <a:r>
              <a:rPr spc="65" dirty="0"/>
              <a:t> </a:t>
            </a:r>
            <a:r>
              <a:rPr spc="-5" dirty="0"/>
              <a:t>users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51</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972820"/>
            <a:ext cx="8447405" cy="3112770"/>
          </a:xfrm>
          <a:prstGeom prst="rect">
            <a:avLst/>
          </a:prstGeom>
        </p:spPr>
        <p:txBody>
          <a:bodyPr vert="horz" wrap="square" lIns="0" tIns="0" rIns="0" bIns="0" rtlCol="0">
            <a:spAutoFit/>
          </a:bodyPr>
          <a:lstStyle/>
          <a:p>
            <a:pPr marL="12700">
              <a:lnSpc>
                <a:spcPct val="100000"/>
              </a:lnSpc>
            </a:pPr>
            <a:r>
              <a:rPr sz="2400" b="1" spc="-5" dirty="0">
                <a:latin typeface="Arial"/>
                <a:cs typeface="Arial"/>
              </a:rPr>
              <a:t>Generating names for process</a:t>
            </a:r>
            <a:r>
              <a:rPr sz="2400" b="1" spc="-30" dirty="0">
                <a:latin typeface="Arial"/>
                <a:cs typeface="Arial"/>
              </a:rPr>
              <a:t> </a:t>
            </a:r>
            <a:r>
              <a:rPr sz="2400" b="1" spc="-5" dirty="0">
                <a:latin typeface="Arial"/>
                <a:cs typeface="Arial"/>
              </a:rPr>
              <a:t>instances</a:t>
            </a:r>
            <a:endParaRPr sz="2400">
              <a:latin typeface="Arial"/>
              <a:cs typeface="Arial"/>
            </a:endParaRPr>
          </a:p>
          <a:p>
            <a:pPr marL="756285" marR="5080" indent="-286385">
              <a:lnSpc>
                <a:spcPct val="100000"/>
              </a:lnSpc>
              <a:spcBef>
                <a:spcPts val="1390"/>
              </a:spcBef>
              <a:buChar char="•"/>
              <a:tabLst>
                <a:tab pos="840105" algn="l"/>
                <a:tab pos="840740" algn="l"/>
              </a:tabLst>
            </a:pPr>
            <a:r>
              <a:rPr sz="2400" spc="-5" dirty="0">
                <a:latin typeface="Arial"/>
                <a:cs typeface="Arial"/>
              </a:rPr>
              <a:t>IBM® BPM creates a default name for the process  instance. This name can be seen by business users in  the Process Portal, allowing them </a:t>
            </a:r>
            <a:r>
              <a:rPr sz="2400" dirty="0">
                <a:latin typeface="Arial"/>
                <a:cs typeface="Arial"/>
              </a:rPr>
              <a:t>to </a:t>
            </a:r>
            <a:r>
              <a:rPr sz="2400" spc="-5" dirty="0">
                <a:latin typeface="Arial"/>
                <a:cs typeface="Arial"/>
              </a:rPr>
              <a:t>differentiate  between different instances of a process as they  complete their work. </a:t>
            </a:r>
            <a:r>
              <a:rPr sz="2400" dirty="0">
                <a:latin typeface="Arial"/>
                <a:cs typeface="Arial"/>
              </a:rPr>
              <a:t>In </a:t>
            </a:r>
            <a:r>
              <a:rPr sz="2400" spc="-5" dirty="0">
                <a:latin typeface="Arial"/>
                <a:cs typeface="Arial"/>
              </a:rPr>
              <a:t>Process Designer, the way the  process instance names are generated for a BPD can </a:t>
            </a:r>
            <a:r>
              <a:rPr sz="2400" spc="-10" dirty="0">
                <a:latin typeface="Arial"/>
                <a:cs typeface="Arial"/>
              </a:rPr>
              <a:t>be  </a:t>
            </a:r>
            <a:r>
              <a:rPr sz="2400" spc="-5" dirty="0">
                <a:latin typeface="Arial"/>
                <a:cs typeface="Arial"/>
              </a:rPr>
              <a:t>changed in the Process</a:t>
            </a:r>
            <a:r>
              <a:rPr sz="2400" dirty="0">
                <a:latin typeface="Arial"/>
                <a:cs typeface="Arial"/>
              </a:rPr>
              <a:t> </a:t>
            </a:r>
            <a:r>
              <a:rPr sz="2400" spc="-5" dirty="0">
                <a:latin typeface="Arial"/>
                <a:cs typeface="Arial"/>
              </a:rPr>
              <a:t>Portal.</a:t>
            </a:r>
            <a:endParaRPr sz="2400">
              <a:latin typeface="Arial"/>
              <a:cs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688" y="23876"/>
            <a:ext cx="7018020" cy="353695"/>
          </a:xfrm>
          <a:prstGeom prst="rect">
            <a:avLst/>
          </a:prstGeom>
        </p:spPr>
        <p:txBody>
          <a:bodyPr vert="horz" wrap="square" lIns="0" tIns="0" rIns="0" bIns="0" rtlCol="0">
            <a:spAutoFit/>
          </a:bodyPr>
          <a:lstStyle/>
          <a:p>
            <a:pPr marL="12700">
              <a:lnSpc>
                <a:spcPct val="100000"/>
              </a:lnSpc>
            </a:pPr>
            <a:r>
              <a:rPr sz="2200" b="1" spc="-5" dirty="0">
                <a:solidFill>
                  <a:srgbClr val="FFFFFF"/>
                </a:solidFill>
                <a:latin typeface="Arial Black"/>
                <a:cs typeface="Arial Black"/>
              </a:rPr>
              <a:t>Enabling processes for tracking and</a:t>
            </a:r>
            <a:r>
              <a:rPr sz="2200" b="1" spc="20" dirty="0">
                <a:solidFill>
                  <a:srgbClr val="FFFFFF"/>
                </a:solidFill>
                <a:latin typeface="Arial Black"/>
                <a:cs typeface="Arial Black"/>
              </a:rPr>
              <a:t> </a:t>
            </a:r>
            <a:r>
              <a:rPr sz="2200" b="1" spc="-5" dirty="0">
                <a:solidFill>
                  <a:srgbClr val="FFFFFF"/>
                </a:solidFill>
                <a:latin typeface="Arial Black"/>
                <a:cs typeface="Arial Black"/>
              </a:rPr>
              <a:t>reporting</a:t>
            </a:r>
            <a:endParaRPr sz="22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52</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a:spLocks noGrp="1"/>
          </p:cNvSpPr>
          <p:nvPr>
            <p:ph type="title"/>
          </p:nvPr>
        </p:nvSpPr>
        <p:spPr>
          <a:xfrm>
            <a:off x="259863" y="540512"/>
            <a:ext cx="8261350" cy="624840"/>
          </a:xfrm>
          <a:prstGeom prst="rect">
            <a:avLst/>
          </a:prstGeom>
        </p:spPr>
        <p:txBody>
          <a:bodyPr vert="horz" wrap="square" lIns="0" tIns="0" rIns="0" bIns="0" rtlCol="0">
            <a:spAutoFit/>
          </a:bodyPr>
          <a:lstStyle/>
          <a:p>
            <a:pPr marL="355600" marR="5080" indent="-342900">
              <a:lnSpc>
                <a:spcPts val="2420"/>
              </a:lnSpc>
              <a:buFont typeface="Arial"/>
              <a:buChar char="•"/>
              <a:tabLst>
                <a:tab pos="354965" algn="l"/>
                <a:tab pos="355600" algn="l"/>
              </a:tabLst>
            </a:pPr>
            <a:r>
              <a:rPr sz="2400" b="0" spc="-5" dirty="0">
                <a:solidFill>
                  <a:srgbClr val="000000"/>
                </a:solidFill>
                <a:latin typeface="Arial"/>
                <a:cs typeface="Arial"/>
              </a:rPr>
              <a:t>Tracking IBM Business Process Manager performance  data</a:t>
            </a:r>
            <a:endParaRPr sz="2400">
              <a:latin typeface="Arial"/>
              <a:cs typeface="Arial"/>
            </a:endParaRPr>
          </a:p>
        </p:txBody>
      </p:sp>
      <p:sp>
        <p:nvSpPr>
          <p:cNvPr id="4" name="object 4"/>
          <p:cNvSpPr txBox="1"/>
          <p:nvPr/>
        </p:nvSpPr>
        <p:spPr>
          <a:xfrm>
            <a:off x="259863" y="1333500"/>
            <a:ext cx="8431530" cy="5227320"/>
          </a:xfrm>
          <a:prstGeom prst="rect">
            <a:avLst/>
          </a:prstGeom>
        </p:spPr>
        <p:txBody>
          <a:bodyPr vert="horz" wrap="square" lIns="0" tIns="0" rIns="0" bIns="0" rtlCol="0">
            <a:spAutoFit/>
          </a:bodyPr>
          <a:lstStyle/>
          <a:p>
            <a:pPr marL="756285" marR="5080" indent="-286385">
              <a:lnSpc>
                <a:spcPts val="2220"/>
              </a:lnSpc>
              <a:buChar char="•"/>
              <a:tabLst>
                <a:tab pos="755650" algn="l"/>
                <a:tab pos="756920" algn="l"/>
              </a:tabLst>
            </a:pPr>
            <a:r>
              <a:rPr sz="2200" spc="-5" dirty="0">
                <a:latin typeface="Arial"/>
                <a:cs typeface="Arial"/>
              </a:rPr>
              <a:t>To create customized and third-party reports in IBM </a:t>
            </a:r>
            <a:r>
              <a:rPr sz="2200" spc="-10" dirty="0">
                <a:latin typeface="Arial"/>
                <a:cs typeface="Arial"/>
              </a:rPr>
              <a:t>BPM, you  </a:t>
            </a:r>
            <a:r>
              <a:rPr sz="2200" spc="-5" dirty="0">
                <a:latin typeface="Arial"/>
                <a:cs typeface="Arial"/>
              </a:rPr>
              <a:t>need to spot the data to track and send that data to the  Performance Data Warehouse.</a:t>
            </a:r>
            <a:endParaRPr sz="2200">
              <a:latin typeface="Arial"/>
              <a:cs typeface="Arial"/>
            </a:endParaRPr>
          </a:p>
          <a:p>
            <a:pPr marL="355600" marR="909319" indent="-342900">
              <a:lnSpc>
                <a:spcPts val="2420"/>
              </a:lnSpc>
              <a:spcBef>
                <a:spcPts val="1085"/>
              </a:spcBef>
              <a:buFont typeface="Arial"/>
              <a:buChar char="•"/>
              <a:tabLst>
                <a:tab pos="354965" algn="l"/>
                <a:tab pos="355600" algn="l"/>
              </a:tabLst>
            </a:pPr>
            <a:r>
              <a:rPr sz="2400" b="1" spc="-5" dirty="0">
                <a:latin typeface="Arial"/>
                <a:cs typeface="Arial"/>
              </a:rPr>
              <a:t>Sending tracking definitions </a:t>
            </a:r>
            <a:r>
              <a:rPr sz="2400" b="1" dirty="0">
                <a:latin typeface="Arial"/>
                <a:cs typeface="Arial"/>
              </a:rPr>
              <a:t>to </a:t>
            </a:r>
            <a:r>
              <a:rPr sz="2400" b="1" spc="-5" dirty="0">
                <a:latin typeface="Arial"/>
                <a:cs typeface="Arial"/>
              </a:rPr>
              <a:t>Performance Data  Warehouse</a:t>
            </a:r>
            <a:endParaRPr sz="2400">
              <a:latin typeface="Arial"/>
              <a:cs typeface="Arial"/>
            </a:endParaRPr>
          </a:p>
          <a:p>
            <a:pPr marL="756285" marR="67310" lvl="1" indent="-286385">
              <a:lnSpc>
                <a:spcPct val="84000"/>
              </a:lnSpc>
              <a:spcBef>
                <a:spcPts val="1395"/>
              </a:spcBef>
              <a:buChar char="•"/>
              <a:tabLst>
                <a:tab pos="755650" algn="l"/>
                <a:tab pos="756920" algn="l"/>
              </a:tabLst>
            </a:pPr>
            <a:r>
              <a:rPr sz="2200" spc="-5" dirty="0">
                <a:latin typeface="Arial"/>
                <a:cs typeface="Arial"/>
              </a:rPr>
              <a:t>In order to track performance data, </a:t>
            </a:r>
            <a:r>
              <a:rPr sz="2200" spc="-10" dirty="0">
                <a:latin typeface="Arial"/>
                <a:cs typeface="Arial"/>
              </a:rPr>
              <a:t>you </a:t>
            </a:r>
            <a:r>
              <a:rPr sz="2200" spc="-5" dirty="0">
                <a:latin typeface="Arial"/>
                <a:cs typeface="Arial"/>
              </a:rPr>
              <a:t>must send tracking  definitions to the Business Performance Data Warehouse.  Each time </a:t>
            </a:r>
            <a:r>
              <a:rPr sz="2200" spc="-10" dirty="0">
                <a:latin typeface="Arial"/>
                <a:cs typeface="Arial"/>
              </a:rPr>
              <a:t>you </a:t>
            </a:r>
            <a:r>
              <a:rPr sz="2200" spc="-5" dirty="0">
                <a:latin typeface="Arial"/>
                <a:cs typeface="Arial"/>
              </a:rPr>
              <a:t>update your tracking requirements in IBM  Process Designer, </a:t>
            </a:r>
            <a:r>
              <a:rPr sz="2200" spc="-10" dirty="0">
                <a:latin typeface="Arial"/>
                <a:cs typeface="Arial"/>
              </a:rPr>
              <a:t>you </a:t>
            </a:r>
            <a:r>
              <a:rPr sz="2200" spc="-5" dirty="0">
                <a:latin typeface="Arial"/>
                <a:cs typeface="Arial"/>
              </a:rPr>
              <a:t>should send the updated definitions to  Performance Data Warehouse</a:t>
            </a:r>
            <a:endParaRPr sz="2200">
              <a:latin typeface="Arial"/>
              <a:cs typeface="Arial"/>
            </a:endParaRPr>
          </a:p>
          <a:p>
            <a:pPr marL="355600" indent="-342900">
              <a:lnSpc>
                <a:spcPct val="100000"/>
              </a:lnSpc>
              <a:spcBef>
                <a:spcPts val="625"/>
              </a:spcBef>
              <a:buFont typeface="Arial"/>
              <a:buChar char="•"/>
              <a:tabLst>
                <a:tab pos="354965" algn="l"/>
                <a:tab pos="355600" algn="l"/>
              </a:tabLst>
            </a:pPr>
            <a:r>
              <a:rPr sz="2400" b="1" spc="-5" dirty="0">
                <a:latin typeface="Arial"/>
                <a:cs typeface="Arial"/>
              </a:rPr>
              <a:t>Defining reports </a:t>
            </a:r>
            <a:r>
              <a:rPr sz="2400" b="1" dirty="0">
                <a:latin typeface="Arial"/>
                <a:cs typeface="Arial"/>
              </a:rPr>
              <a:t>in </a:t>
            </a:r>
            <a:r>
              <a:rPr sz="2400" b="1" spc="-5" dirty="0">
                <a:latin typeface="Arial"/>
                <a:cs typeface="Arial"/>
              </a:rPr>
              <a:t>Process Designer</a:t>
            </a:r>
            <a:r>
              <a:rPr sz="2400" b="1" spc="-30" dirty="0">
                <a:latin typeface="Arial"/>
                <a:cs typeface="Arial"/>
              </a:rPr>
              <a:t> </a:t>
            </a:r>
            <a:r>
              <a:rPr sz="2400" b="1" spc="-5" dirty="0">
                <a:latin typeface="Arial"/>
                <a:cs typeface="Arial"/>
              </a:rPr>
              <a:t>(deprecated)</a:t>
            </a:r>
            <a:endParaRPr sz="2400">
              <a:latin typeface="Arial"/>
              <a:cs typeface="Arial"/>
            </a:endParaRPr>
          </a:p>
          <a:p>
            <a:pPr marL="756285" marR="187960" lvl="1" indent="-286385">
              <a:lnSpc>
                <a:spcPct val="84000"/>
              </a:lnSpc>
              <a:spcBef>
                <a:spcPts val="1415"/>
              </a:spcBef>
              <a:buChar char="•"/>
              <a:tabLst>
                <a:tab pos="756285" algn="l"/>
                <a:tab pos="756920" algn="l"/>
              </a:tabLst>
            </a:pPr>
            <a:r>
              <a:rPr sz="2200" spc="-5" dirty="0">
                <a:latin typeface="Arial"/>
                <a:cs typeface="Arial"/>
              </a:rPr>
              <a:t>Reports help </a:t>
            </a:r>
            <a:r>
              <a:rPr sz="2200" spc="-10" dirty="0">
                <a:latin typeface="Arial"/>
                <a:cs typeface="Arial"/>
              </a:rPr>
              <a:t>you </a:t>
            </a:r>
            <a:r>
              <a:rPr sz="2200" spc="-5" dirty="0">
                <a:latin typeface="Arial"/>
                <a:cs typeface="Arial"/>
              </a:rPr>
              <a:t>to analyze business data that is specific to  your </a:t>
            </a:r>
            <a:r>
              <a:rPr sz="2200" dirty="0">
                <a:latin typeface="Arial"/>
                <a:cs typeface="Arial"/>
              </a:rPr>
              <a:t>processes. </a:t>
            </a:r>
            <a:r>
              <a:rPr sz="2200" spc="-5" dirty="0">
                <a:latin typeface="Arial"/>
                <a:cs typeface="Arial"/>
              </a:rPr>
              <a:t>You will be able to specify the variables to  track and define the report to query your tracked data. Users  could see the resulting report scoreboards from the  Dashboards page in Process</a:t>
            </a:r>
            <a:r>
              <a:rPr sz="2200" dirty="0">
                <a:latin typeface="Arial"/>
                <a:cs typeface="Arial"/>
              </a:rPr>
              <a:t> </a:t>
            </a:r>
            <a:r>
              <a:rPr sz="2200" spc="-5" dirty="0">
                <a:latin typeface="Arial"/>
                <a:cs typeface="Arial"/>
              </a:rPr>
              <a:t>Portal.</a:t>
            </a:r>
            <a:endParaRPr sz="2200">
              <a:latin typeface="Arial"/>
              <a:cs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10" dirty="0"/>
              <a:t>IBM® </a:t>
            </a:r>
            <a:r>
              <a:rPr spc="-5" dirty="0"/>
              <a:t>Business</a:t>
            </a:r>
            <a:r>
              <a:rPr spc="5" dirty="0"/>
              <a:t> </a:t>
            </a:r>
            <a:r>
              <a:rPr spc="-5" dirty="0"/>
              <a:t>Monitor</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53</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893445"/>
            <a:ext cx="8165465" cy="5298440"/>
          </a:xfrm>
          <a:prstGeom prst="rect">
            <a:avLst/>
          </a:prstGeom>
        </p:spPr>
        <p:txBody>
          <a:bodyPr vert="horz" wrap="square" lIns="0" tIns="0" rIns="0" bIns="0" rtlCol="0">
            <a:spAutoFit/>
          </a:bodyPr>
          <a:lstStyle/>
          <a:p>
            <a:pPr marL="355600" marR="5080" indent="-342900">
              <a:lnSpc>
                <a:spcPct val="100000"/>
              </a:lnSpc>
              <a:buChar char="•"/>
              <a:tabLst>
                <a:tab pos="354965" algn="l"/>
                <a:tab pos="355600" algn="l"/>
              </a:tabLst>
            </a:pPr>
            <a:r>
              <a:rPr sz="2400" spc="-5" dirty="0">
                <a:latin typeface="Arial"/>
                <a:cs typeface="Arial"/>
              </a:rPr>
              <a:t>IBM® Business Monitor is a business activity monitoring  environment that displays key performance indicators </a:t>
            </a:r>
            <a:r>
              <a:rPr sz="2400" spc="-10" dirty="0">
                <a:latin typeface="Arial"/>
                <a:cs typeface="Arial"/>
              </a:rPr>
              <a:t>and  </a:t>
            </a:r>
            <a:r>
              <a:rPr sz="2400" spc="-5" dirty="0">
                <a:latin typeface="Arial"/>
                <a:cs typeface="Arial"/>
              </a:rPr>
              <a:t>metrics through</a:t>
            </a:r>
            <a:r>
              <a:rPr sz="2400" spc="-50" dirty="0">
                <a:latin typeface="Arial"/>
                <a:cs typeface="Arial"/>
              </a:rPr>
              <a:t> </a:t>
            </a:r>
            <a:r>
              <a:rPr sz="2400" spc="-5" dirty="0">
                <a:latin typeface="Arial"/>
                <a:cs typeface="Arial"/>
              </a:rPr>
              <a:t>dashboards.</a:t>
            </a:r>
            <a:endParaRPr sz="2400">
              <a:latin typeface="Arial"/>
              <a:cs typeface="Arial"/>
            </a:endParaRPr>
          </a:p>
          <a:p>
            <a:pPr marL="355600" marR="565785" indent="-342900" algn="just">
              <a:lnSpc>
                <a:spcPct val="100000"/>
              </a:lnSpc>
              <a:spcBef>
                <a:spcPts val="1390"/>
              </a:spcBef>
              <a:buChar char="•"/>
              <a:tabLst>
                <a:tab pos="355600" algn="l"/>
              </a:tabLst>
            </a:pPr>
            <a:r>
              <a:rPr sz="2400" spc="-5" dirty="0">
                <a:latin typeface="Arial"/>
                <a:cs typeface="Arial"/>
              </a:rPr>
              <a:t>Combining IBM Business Monitor with other Business  Process Management (BPM) software can accelerate  processes and facilitate business</a:t>
            </a:r>
            <a:r>
              <a:rPr sz="2400" spc="40" dirty="0">
                <a:latin typeface="Arial"/>
                <a:cs typeface="Arial"/>
              </a:rPr>
              <a:t> </a:t>
            </a:r>
            <a:r>
              <a:rPr sz="2400" spc="-5" dirty="0">
                <a:latin typeface="Arial"/>
                <a:cs typeface="Arial"/>
              </a:rPr>
              <a:t>innovation.</a:t>
            </a:r>
            <a:endParaRPr sz="2400">
              <a:latin typeface="Arial"/>
              <a:cs typeface="Arial"/>
            </a:endParaRPr>
          </a:p>
          <a:p>
            <a:pPr marL="355600" marR="208915" indent="-342900">
              <a:lnSpc>
                <a:spcPct val="100000"/>
              </a:lnSpc>
              <a:spcBef>
                <a:spcPts val="1405"/>
              </a:spcBef>
              <a:buChar char="•"/>
              <a:tabLst>
                <a:tab pos="354965" algn="l"/>
                <a:tab pos="355600" algn="l"/>
              </a:tabLst>
            </a:pPr>
            <a:r>
              <a:rPr sz="2400" spc="-5" dirty="0">
                <a:latin typeface="Arial"/>
                <a:cs typeface="Arial"/>
              </a:rPr>
              <a:t>BPM governs an organization's cross-functional, core  business processes </a:t>
            </a:r>
            <a:r>
              <a:rPr sz="2400" dirty="0">
                <a:latin typeface="Arial"/>
                <a:cs typeface="Arial"/>
              </a:rPr>
              <a:t>to </a:t>
            </a:r>
            <a:r>
              <a:rPr sz="2400" spc="-5" dirty="0">
                <a:latin typeface="Arial"/>
                <a:cs typeface="Arial"/>
              </a:rPr>
              <a:t>attain business goals by directing  resources from across the organization into efficient  processes that create customer</a:t>
            </a:r>
            <a:r>
              <a:rPr sz="2400" spc="-10" dirty="0">
                <a:latin typeface="Arial"/>
                <a:cs typeface="Arial"/>
              </a:rPr>
              <a:t> </a:t>
            </a:r>
            <a:r>
              <a:rPr sz="2400" spc="-5" dirty="0">
                <a:latin typeface="Arial"/>
                <a:cs typeface="Arial"/>
              </a:rPr>
              <a:t>value.</a:t>
            </a:r>
            <a:endParaRPr sz="2400">
              <a:latin typeface="Arial"/>
              <a:cs typeface="Arial"/>
            </a:endParaRPr>
          </a:p>
          <a:p>
            <a:pPr marL="355600" marR="531495" indent="-342900" algn="just">
              <a:lnSpc>
                <a:spcPct val="100000"/>
              </a:lnSpc>
              <a:spcBef>
                <a:spcPts val="1405"/>
              </a:spcBef>
              <a:buChar char="•"/>
              <a:tabLst>
                <a:tab pos="355600" algn="l"/>
              </a:tabLst>
            </a:pPr>
            <a:r>
              <a:rPr sz="2400" spc="-5" dirty="0">
                <a:latin typeface="Arial"/>
                <a:cs typeface="Arial"/>
              </a:rPr>
              <a:t>BPM enabled by Service Oriented Architecture (SOA)  improves a </a:t>
            </a:r>
            <a:r>
              <a:rPr sz="2400" spc="-10" dirty="0">
                <a:latin typeface="Arial"/>
                <a:cs typeface="Arial"/>
              </a:rPr>
              <a:t>flexible </a:t>
            </a:r>
            <a:r>
              <a:rPr sz="2400" dirty="0">
                <a:latin typeface="Arial"/>
                <a:cs typeface="Arial"/>
              </a:rPr>
              <a:t>IT </a:t>
            </a:r>
            <a:r>
              <a:rPr sz="2400" spc="-5" dirty="0">
                <a:latin typeface="Arial"/>
                <a:cs typeface="Arial"/>
              </a:rPr>
              <a:t>architecture </a:t>
            </a:r>
            <a:r>
              <a:rPr sz="2400" dirty="0">
                <a:latin typeface="Arial"/>
                <a:cs typeface="Arial"/>
              </a:rPr>
              <a:t>to </a:t>
            </a:r>
            <a:r>
              <a:rPr sz="2400" spc="-5" dirty="0">
                <a:latin typeface="Arial"/>
                <a:cs typeface="Arial"/>
              </a:rPr>
              <a:t>create and reuse  business</a:t>
            </a:r>
            <a:r>
              <a:rPr sz="2400" spc="-35" dirty="0">
                <a:latin typeface="Arial"/>
                <a:cs typeface="Arial"/>
              </a:rPr>
              <a:t> </a:t>
            </a:r>
            <a:r>
              <a:rPr sz="2400" spc="-5" dirty="0">
                <a:latin typeface="Arial"/>
                <a:cs typeface="Arial"/>
              </a:rPr>
              <a:t>services.</a:t>
            </a:r>
            <a:endParaRPr sz="2400">
              <a:latin typeface="Arial"/>
              <a:cs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10" dirty="0"/>
              <a:t>IBM </a:t>
            </a:r>
            <a:r>
              <a:rPr spc="-5" dirty="0"/>
              <a:t>Business Monitor in your</a:t>
            </a:r>
            <a:r>
              <a:rPr spc="50" dirty="0"/>
              <a:t> </a:t>
            </a:r>
            <a:r>
              <a:rPr spc="-5" dirty="0"/>
              <a:t>business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54</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26" y="587628"/>
            <a:ext cx="8276590" cy="5984240"/>
          </a:xfrm>
          <a:prstGeom prst="rect">
            <a:avLst/>
          </a:prstGeom>
        </p:spPr>
        <p:txBody>
          <a:bodyPr vert="horz" wrap="square" lIns="0" tIns="0" rIns="0" bIns="0" rtlCol="0">
            <a:spAutoFit/>
          </a:bodyPr>
          <a:lstStyle/>
          <a:p>
            <a:pPr marL="355600" indent="-342900">
              <a:lnSpc>
                <a:spcPct val="100000"/>
              </a:lnSpc>
              <a:buChar char="•"/>
              <a:tabLst>
                <a:tab pos="355600" algn="l"/>
                <a:tab pos="356235" algn="l"/>
              </a:tabLst>
            </a:pPr>
            <a:r>
              <a:rPr sz="2300" dirty="0">
                <a:latin typeface="Arial"/>
                <a:cs typeface="Arial"/>
              </a:rPr>
              <a:t>Define actions </a:t>
            </a:r>
            <a:r>
              <a:rPr sz="2300" spc="-5" dirty="0">
                <a:latin typeface="Arial"/>
                <a:cs typeface="Arial"/>
              </a:rPr>
              <a:t>to </a:t>
            </a:r>
            <a:r>
              <a:rPr sz="2300" dirty="0">
                <a:latin typeface="Arial"/>
                <a:cs typeface="Arial"/>
              </a:rPr>
              <a:t>be taken when specified situations</a:t>
            </a:r>
            <a:r>
              <a:rPr sz="2300" spc="-295" dirty="0">
                <a:latin typeface="Arial"/>
                <a:cs typeface="Arial"/>
              </a:rPr>
              <a:t> </a:t>
            </a:r>
            <a:r>
              <a:rPr sz="2300" dirty="0">
                <a:latin typeface="Arial"/>
                <a:cs typeface="Arial"/>
              </a:rPr>
              <a:t>occur.</a:t>
            </a:r>
            <a:endParaRPr sz="2300">
              <a:latin typeface="Arial"/>
              <a:cs typeface="Arial"/>
            </a:endParaRPr>
          </a:p>
          <a:p>
            <a:pPr marL="355600" marR="407034" indent="-342900">
              <a:lnSpc>
                <a:spcPct val="100000"/>
              </a:lnSpc>
              <a:spcBef>
                <a:spcPts val="1400"/>
              </a:spcBef>
              <a:buChar char="•"/>
              <a:tabLst>
                <a:tab pos="355600" algn="l"/>
                <a:tab pos="356235" algn="l"/>
              </a:tabLst>
            </a:pPr>
            <a:r>
              <a:rPr sz="2300" dirty="0">
                <a:latin typeface="Arial"/>
                <a:cs typeface="Arial"/>
              </a:rPr>
              <a:t>Capture </a:t>
            </a:r>
            <a:r>
              <a:rPr sz="2300" spc="-5" dirty="0">
                <a:latin typeface="Arial"/>
                <a:cs typeface="Arial"/>
              </a:rPr>
              <a:t>business-related data </a:t>
            </a:r>
            <a:r>
              <a:rPr sz="2300" dirty="0">
                <a:latin typeface="Arial"/>
                <a:cs typeface="Arial"/>
              </a:rPr>
              <a:t>from </a:t>
            </a:r>
            <a:r>
              <a:rPr sz="2300" spc="-5" dirty="0">
                <a:latin typeface="Arial"/>
                <a:cs typeface="Arial"/>
              </a:rPr>
              <a:t>business applications,  </a:t>
            </a:r>
            <a:r>
              <a:rPr sz="2300" dirty="0">
                <a:latin typeface="Arial"/>
                <a:cs typeface="Arial"/>
              </a:rPr>
              <a:t>based on the monitor model that you define and</a:t>
            </a:r>
            <a:r>
              <a:rPr sz="2300" spc="-315" dirty="0">
                <a:latin typeface="Arial"/>
                <a:cs typeface="Arial"/>
              </a:rPr>
              <a:t> </a:t>
            </a:r>
            <a:r>
              <a:rPr sz="2300" dirty="0">
                <a:latin typeface="Arial"/>
                <a:cs typeface="Arial"/>
              </a:rPr>
              <a:t>install.</a:t>
            </a:r>
            <a:endParaRPr sz="2300">
              <a:latin typeface="Arial"/>
              <a:cs typeface="Arial"/>
            </a:endParaRPr>
          </a:p>
          <a:p>
            <a:pPr marL="355600" indent="-342900">
              <a:lnSpc>
                <a:spcPct val="100000"/>
              </a:lnSpc>
              <a:spcBef>
                <a:spcPts val="1400"/>
              </a:spcBef>
              <a:buChar char="•"/>
              <a:tabLst>
                <a:tab pos="354965" algn="l"/>
                <a:tab pos="356235" algn="l"/>
              </a:tabLst>
            </a:pPr>
            <a:r>
              <a:rPr sz="2300" spc="-5" dirty="0">
                <a:latin typeface="Arial"/>
                <a:cs typeface="Arial"/>
              </a:rPr>
              <a:t>Extract </a:t>
            </a:r>
            <a:r>
              <a:rPr sz="2300" dirty="0">
                <a:latin typeface="Arial"/>
                <a:cs typeface="Arial"/>
              </a:rPr>
              <a:t>the </a:t>
            </a:r>
            <a:r>
              <a:rPr sz="2300" spc="-5" dirty="0">
                <a:latin typeface="Arial"/>
                <a:cs typeface="Arial"/>
              </a:rPr>
              <a:t>measurement variables </a:t>
            </a:r>
            <a:r>
              <a:rPr sz="2300" dirty="0">
                <a:latin typeface="Arial"/>
                <a:cs typeface="Arial"/>
              </a:rPr>
              <a:t>from the</a:t>
            </a:r>
            <a:r>
              <a:rPr sz="2300" spc="-114" dirty="0">
                <a:latin typeface="Arial"/>
                <a:cs typeface="Arial"/>
              </a:rPr>
              <a:t> </a:t>
            </a:r>
            <a:r>
              <a:rPr sz="2300" dirty="0">
                <a:latin typeface="Arial"/>
                <a:cs typeface="Arial"/>
              </a:rPr>
              <a:t>data.</a:t>
            </a:r>
            <a:endParaRPr sz="2300">
              <a:latin typeface="Arial"/>
              <a:cs typeface="Arial"/>
            </a:endParaRPr>
          </a:p>
          <a:p>
            <a:pPr marL="355600" indent="-342900">
              <a:lnSpc>
                <a:spcPct val="100000"/>
              </a:lnSpc>
              <a:spcBef>
                <a:spcPts val="1390"/>
              </a:spcBef>
              <a:buChar char="•"/>
              <a:tabLst>
                <a:tab pos="354965" algn="l"/>
                <a:tab pos="356235" algn="l"/>
              </a:tabLst>
            </a:pPr>
            <a:r>
              <a:rPr sz="2300" spc="-5" dirty="0">
                <a:latin typeface="Arial"/>
                <a:cs typeface="Arial"/>
              </a:rPr>
              <a:t>Transform </a:t>
            </a:r>
            <a:r>
              <a:rPr sz="2300" dirty="0">
                <a:latin typeface="Arial"/>
                <a:cs typeface="Arial"/>
              </a:rPr>
              <a:t>the </a:t>
            </a:r>
            <a:r>
              <a:rPr sz="2300" spc="-5" dirty="0">
                <a:latin typeface="Arial"/>
                <a:cs typeface="Arial"/>
              </a:rPr>
              <a:t>variables </a:t>
            </a:r>
            <a:r>
              <a:rPr sz="2300" dirty="0">
                <a:latin typeface="Arial"/>
                <a:cs typeface="Arial"/>
              </a:rPr>
              <a:t>into metric and </a:t>
            </a:r>
            <a:r>
              <a:rPr sz="2300" spc="-5" dirty="0">
                <a:latin typeface="Arial"/>
                <a:cs typeface="Arial"/>
              </a:rPr>
              <a:t>KPI</a:t>
            </a:r>
            <a:r>
              <a:rPr sz="2300" spc="-150" dirty="0">
                <a:latin typeface="Arial"/>
                <a:cs typeface="Arial"/>
              </a:rPr>
              <a:t> </a:t>
            </a:r>
            <a:r>
              <a:rPr sz="2300" spc="-5" dirty="0">
                <a:latin typeface="Arial"/>
                <a:cs typeface="Arial"/>
              </a:rPr>
              <a:t>values.</a:t>
            </a:r>
            <a:endParaRPr sz="2300">
              <a:latin typeface="Arial"/>
              <a:cs typeface="Arial"/>
            </a:endParaRPr>
          </a:p>
          <a:p>
            <a:pPr marL="355600" marR="5080" indent="-342900">
              <a:lnSpc>
                <a:spcPct val="100000"/>
              </a:lnSpc>
              <a:spcBef>
                <a:spcPts val="1405"/>
              </a:spcBef>
              <a:buChar char="•"/>
              <a:tabLst>
                <a:tab pos="354965" algn="l"/>
                <a:tab pos="356235" algn="l"/>
              </a:tabLst>
            </a:pPr>
            <a:r>
              <a:rPr sz="2300" dirty="0">
                <a:latin typeface="Arial"/>
                <a:cs typeface="Arial"/>
              </a:rPr>
              <a:t>Display the </a:t>
            </a:r>
            <a:r>
              <a:rPr sz="2300" spc="-5" dirty="0">
                <a:latin typeface="Arial"/>
                <a:cs typeface="Arial"/>
              </a:rPr>
              <a:t>measurement values </a:t>
            </a:r>
            <a:r>
              <a:rPr sz="2300" dirty="0">
                <a:latin typeface="Arial"/>
                <a:cs typeface="Arial"/>
              </a:rPr>
              <a:t>on your </a:t>
            </a:r>
            <a:r>
              <a:rPr sz="2300" spc="-5" dirty="0">
                <a:latin typeface="Arial"/>
                <a:cs typeface="Arial"/>
              </a:rPr>
              <a:t>dashboard. </a:t>
            </a:r>
            <a:r>
              <a:rPr sz="2300" dirty="0">
                <a:latin typeface="Arial"/>
                <a:cs typeface="Arial"/>
              </a:rPr>
              <a:t>For  example, you can display instance </a:t>
            </a:r>
            <a:r>
              <a:rPr sz="2300" spc="-5" dirty="0">
                <a:latin typeface="Arial"/>
                <a:cs typeface="Arial"/>
              </a:rPr>
              <a:t>diagrams </a:t>
            </a:r>
            <a:r>
              <a:rPr sz="2300" dirty="0">
                <a:latin typeface="Arial"/>
                <a:cs typeface="Arial"/>
              </a:rPr>
              <a:t>in </a:t>
            </a:r>
            <a:r>
              <a:rPr sz="2300" spc="-5" dirty="0">
                <a:latin typeface="Arial"/>
                <a:cs typeface="Arial"/>
              </a:rPr>
              <a:t>context </a:t>
            </a:r>
            <a:r>
              <a:rPr sz="2300" dirty="0">
                <a:latin typeface="Arial"/>
                <a:cs typeface="Arial"/>
              </a:rPr>
              <a:t>in</a:t>
            </a:r>
            <a:r>
              <a:rPr sz="2300" spc="-254" dirty="0">
                <a:latin typeface="Arial"/>
                <a:cs typeface="Arial"/>
              </a:rPr>
              <a:t> </a:t>
            </a:r>
            <a:r>
              <a:rPr sz="2300" dirty="0">
                <a:latin typeface="Arial"/>
                <a:cs typeface="Arial"/>
              </a:rPr>
              <a:t>any  </a:t>
            </a:r>
            <a:r>
              <a:rPr sz="2300" spc="-5" dirty="0">
                <a:latin typeface="Arial"/>
                <a:cs typeface="Arial"/>
              </a:rPr>
              <a:t>annotated </a:t>
            </a:r>
            <a:r>
              <a:rPr sz="2300" dirty="0">
                <a:latin typeface="Arial"/>
                <a:cs typeface="Arial"/>
              </a:rPr>
              <a:t>Scalable Vector Graphics </a:t>
            </a:r>
            <a:r>
              <a:rPr sz="2300" spc="-5" dirty="0">
                <a:latin typeface="Arial"/>
                <a:cs typeface="Arial"/>
              </a:rPr>
              <a:t>(SVG) </a:t>
            </a:r>
            <a:r>
              <a:rPr sz="2300" dirty="0">
                <a:latin typeface="Arial"/>
                <a:cs typeface="Arial"/>
              </a:rPr>
              <a:t>diagrams.  Elements can be defined </a:t>
            </a:r>
            <a:r>
              <a:rPr sz="2300" spc="-5" dirty="0">
                <a:latin typeface="Arial"/>
                <a:cs typeface="Arial"/>
              </a:rPr>
              <a:t>to </a:t>
            </a:r>
            <a:r>
              <a:rPr sz="2300" dirty="0">
                <a:latin typeface="Arial"/>
                <a:cs typeface="Arial"/>
              </a:rPr>
              <a:t>set colors, show and hide,  associate metric and </a:t>
            </a:r>
            <a:r>
              <a:rPr sz="2300" spc="-5" dirty="0">
                <a:latin typeface="Arial"/>
                <a:cs typeface="Arial"/>
              </a:rPr>
              <a:t>KPI values, </a:t>
            </a:r>
            <a:r>
              <a:rPr sz="2300" dirty="0">
                <a:latin typeface="Arial"/>
                <a:cs typeface="Arial"/>
              </a:rPr>
              <a:t>and</a:t>
            </a:r>
            <a:r>
              <a:rPr sz="2300" spc="-180" dirty="0">
                <a:latin typeface="Arial"/>
                <a:cs typeface="Arial"/>
              </a:rPr>
              <a:t> </a:t>
            </a:r>
            <a:r>
              <a:rPr sz="2300" dirty="0">
                <a:latin typeface="Arial"/>
                <a:cs typeface="Arial"/>
              </a:rPr>
              <a:t>more.</a:t>
            </a:r>
            <a:endParaRPr sz="2300">
              <a:latin typeface="Arial"/>
              <a:cs typeface="Arial"/>
            </a:endParaRPr>
          </a:p>
          <a:p>
            <a:pPr marL="355600" marR="861694" indent="-342900">
              <a:lnSpc>
                <a:spcPct val="100000"/>
              </a:lnSpc>
              <a:spcBef>
                <a:spcPts val="1400"/>
              </a:spcBef>
              <a:buChar char="•"/>
              <a:tabLst>
                <a:tab pos="354965" algn="l"/>
                <a:tab pos="356235" algn="l"/>
              </a:tabLst>
            </a:pPr>
            <a:r>
              <a:rPr sz="2300" spc="-5" dirty="0">
                <a:latin typeface="Arial"/>
                <a:cs typeface="Arial"/>
              </a:rPr>
              <a:t>Offer </a:t>
            </a:r>
            <a:r>
              <a:rPr sz="2300" dirty="0">
                <a:latin typeface="Arial"/>
                <a:cs typeface="Arial"/>
              </a:rPr>
              <a:t>business intelligence insight through</a:t>
            </a:r>
            <a:r>
              <a:rPr sz="2300" spc="-215" dirty="0">
                <a:latin typeface="Arial"/>
                <a:cs typeface="Arial"/>
              </a:rPr>
              <a:t> </a:t>
            </a:r>
            <a:r>
              <a:rPr sz="2300" spc="-5" dirty="0">
                <a:latin typeface="Arial"/>
                <a:cs typeface="Arial"/>
              </a:rPr>
              <a:t>dimensional  </a:t>
            </a:r>
            <a:r>
              <a:rPr sz="2300" dirty="0">
                <a:latin typeface="Arial"/>
                <a:cs typeface="Arial"/>
              </a:rPr>
              <a:t>analysis and</a:t>
            </a:r>
            <a:r>
              <a:rPr sz="2300" spc="-110" dirty="0">
                <a:latin typeface="Arial"/>
                <a:cs typeface="Arial"/>
              </a:rPr>
              <a:t> </a:t>
            </a:r>
            <a:r>
              <a:rPr sz="2300" spc="-5" dirty="0">
                <a:latin typeface="Arial"/>
                <a:cs typeface="Arial"/>
              </a:rPr>
              <a:t>reporting.</a:t>
            </a:r>
            <a:endParaRPr sz="2300">
              <a:latin typeface="Arial"/>
              <a:cs typeface="Arial"/>
            </a:endParaRPr>
          </a:p>
          <a:p>
            <a:pPr marL="355600" marR="184785" indent="-342900">
              <a:lnSpc>
                <a:spcPct val="100000"/>
              </a:lnSpc>
              <a:spcBef>
                <a:spcPts val="1390"/>
              </a:spcBef>
              <a:buChar char="•"/>
              <a:tabLst>
                <a:tab pos="354965" algn="l"/>
                <a:tab pos="356235" algn="l"/>
              </a:tabLst>
            </a:pPr>
            <a:r>
              <a:rPr sz="2300" spc="-5" dirty="0">
                <a:latin typeface="Arial"/>
                <a:cs typeface="Arial"/>
              </a:rPr>
              <a:t>Identify </a:t>
            </a:r>
            <a:r>
              <a:rPr sz="2300" dirty="0">
                <a:latin typeface="Arial"/>
                <a:cs typeface="Arial"/>
              </a:rPr>
              <a:t>and alert you of </a:t>
            </a:r>
            <a:r>
              <a:rPr sz="2300" spc="-5" dirty="0">
                <a:latin typeface="Arial"/>
                <a:cs typeface="Arial"/>
              </a:rPr>
              <a:t>operation failures for </a:t>
            </a:r>
            <a:r>
              <a:rPr sz="2300" dirty="0">
                <a:latin typeface="Arial"/>
                <a:cs typeface="Arial"/>
              </a:rPr>
              <a:t>inspection</a:t>
            </a:r>
            <a:r>
              <a:rPr sz="2300" spc="-190" dirty="0">
                <a:latin typeface="Arial"/>
                <a:cs typeface="Arial"/>
              </a:rPr>
              <a:t> </a:t>
            </a:r>
            <a:r>
              <a:rPr sz="2300" dirty="0">
                <a:latin typeface="Arial"/>
                <a:cs typeface="Arial"/>
              </a:rPr>
              <a:t>and  analysis.</a:t>
            </a:r>
            <a:endParaRPr sz="2300">
              <a:latin typeface="Arial"/>
              <a:cs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10" dirty="0"/>
              <a:t>IBM </a:t>
            </a:r>
            <a:r>
              <a:rPr spc="-5" dirty="0"/>
              <a:t>Business Monitor</a:t>
            </a:r>
            <a:r>
              <a:rPr spc="20" dirty="0"/>
              <a:t> </a:t>
            </a:r>
            <a:r>
              <a:rPr spc="-5" dirty="0"/>
              <a:t>dashboards</a:t>
            </a:r>
          </a:p>
        </p:txBody>
      </p:sp>
      <p:sp>
        <p:nvSpPr>
          <p:cNvPr id="3" name="object 3"/>
          <p:cNvSpPr txBox="1"/>
          <p:nvPr/>
        </p:nvSpPr>
        <p:spPr>
          <a:xfrm>
            <a:off x="534499" y="710184"/>
            <a:ext cx="2736850" cy="375920"/>
          </a:xfrm>
          <a:prstGeom prst="rect">
            <a:avLst/>
          </a:prstGeom>
        </p:spPr>
        <p:txBody>
          <a:bodyPr vert="horz" wrap="square" lIns="0" tIns="0" rIns="0" bIns="0" rtlCol="0">
            <a:spAutoFit/>
          </a:bodyPr>
          <a:lstStyle/>
          <a:p>
            <a:pPr marL="12700">
              <a:lnSpc>
                <a:spcPct val="100000"/>
              </a:lnSpc>
            </a:pPr>
            <a:r>
              <a:rPr sz="2400" spc="-5" dirty="0">
                <a:latin typeface="Arial"/>
                <a:cs typeface="Arial"/>
              </a:rPr>
              <a:t>Using a simple</a:t>
            </a:r>
            <a:r>
              <a:rPr sz="2400" spc="-25" dirty="0">
                <a:latin typeface="Arial"/>
                <a:cs typeface="Arial"/>
              </a:rPr>
              <a:t> </a:t>
            </a:r>
            <a:r>
              <a:rPr sz="2400" spc="-5" dirty="0">
                <a:latin typeface="Arial"/>
                <a:cs typeface="Arial"/>
              </a:rPr>
              <a:t>CSV</a:t>
            </a:r>
            <a:endParaRPr sz="2400">
              <a:latin typeface="Arial"/>
              <a:cs typeface="Arial"/>
            </a:endParaRPr>
          </a:p>
        </p:txBody>
      </p:sp>
      <p:sp>
        <p:nvSpPr>
          <p:cNvPr id="4" name="object 4"/>
          <p:cNvSpPr/>
          <p:nvPr/>
        </p:nvSpPr>
        <p:spPr>
          <a:xfrm>
            <a:off x="609600" y="1676412"/>
            <a:ext cx="7458075" cy="364806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55</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Spreadsheet and resulting</a:t>
            </a:r>
            <a:r>
              <a:rPr spc="-15" dirty="0"/>
              <a:t> </a:t>
            </a:r>
            <a:r>
              <a:rPr spc="-5" dirty="0"/>
              <a:t>dashboard</a:t>
            </a:r>
          </a:p>
        </p:txBody>
      </p:sp>
      <p:sp>
        <p:nvSpPr>
          <p:cNvPr id="3" name="object 3"/>
          <p:cNvSpPr/>
          <p:nvPr/>
        </p:nvSpPr>
        <p:spPr>
          <a:xfrm>
            <a:off x="762000" y="838198"/>
            <a:ext cx="7467600" cy="510642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56</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0222" y="838200"/>
            <a:ext cx="8443404" cy="5410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88900">
              <a:lnSpc>
                <a:spcPct val="100000"/>
              </a:lnSpc>
            </a:pPr>
            <a:r>
              <a:rPr spc="-5" dirty="0"/>
              <a:t>Spreadsheet and resulting</a:t>
            </a:r>
            <a:r>
              <a:rPr spc="-15" dirty="0"/>
              <a:t> </a:t>
            </a:r>
            <a:r>
              <a:rPr spc="-5" dirty="0"/>
              <a:t>dashboard</a:t>
            </a:r>
          </a:p>
        </p:txBody>
      </p:sp>
      <p:sp>
        <p:nvSpPr>
          <p:cNvPr id="4" name="object 4"/>
          <p:cNvSpPr txBox="1"/>
          <p:nvPr/>
        </p:nvSpPr>
        <p:spPr>
          <a:xfrm>
            <a:off x="4344504" y="6631526"/>
            <a:ext cx="332105" cy="228600"/>
          </a:xfrm>
          <a:prstGeom prst="rect">
            <a:avLst/>
          </a:prstGeom>
        </p:spPr>
        <p:txBody>
          <a:bodyPr vert="horz" wrap="square" lIns="0" tIns="0" rIns="0" bIns="0" rtlCol="0">
            <a:spAutoFit/>
          </a:bodyPr>
          <a:lstStyle/>
          <a:p>
            <a:pPr marL="12700">
              <a:lnSpc>
                <a:spcPts val="1705"/>
              </a:lnSpc>
            </a:pPr>
            <a:r>
              <a:rPr sz="1600" dirty="0">
                <a:latin typeface="Times New Roman"/>
                <a:cs typeface="Times New Roman"/>
              </a:rPr>
              <a:t>168</a:t>
            </a:r>
            <a:endParaRPr sz="1600">
              <a:latin typeface="Times New Roman"/>
              <a:cs typeface="Times New Roman"/>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Spreadsheet and resulting</a:t>
            </a:r>
            <a:r>
              <a:rPr spc="-15" dirty="0"/>
              <a:t> </a:t>
            </a:r>
            <a:r>
              <a:rPr spc="-5" dirty="0"/>
              <a:t>dashboard</a:t>
            </a:r>
          </a:p>
        </p:txBody>
      </p:sp>
      <p:sp>
        <p:nvSpPr>
          <p:cNvPr id="3" name="object 3"/>
          <p:cNvSpPr/>
          <p:nvPr/>
        </p:nvSpPr>
        <p:spPr>
          <a:xfrm>
            <a:off x="838200" y="914405"/>
            <a:ext cx="7467600" cy="518760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58</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Spreadsheet and resulting</a:t>
            </a:r>
            <a:r>
              <a:rPr spc="-15" dirty="0"/>
              <a:t> </a:t>
            </a:r>
            <a:r>
              <a:rPr spc="-5" dirty="0"/>
              <a:t>dashboard</a:t>
            </a:r>
          </a:p>
        </p:txBody>
      </p:sp>
      <p:sp>
        <p:nvSpPr>
          <p:cNvPr id="3" name="object 3"/>
          <p:cNvSpPr/>
          <p:nvPr/>
        </p:nvSpPr>
        <p:spPr>
          <a:xfrm>
            <a:off x="761998" y="838205"/>
            <a:ext cx="7772400" cy="531484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59</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Coaches</a:t>
            </a:r>
            <a:r>
              <a:rPr spc="-70" dirty="0"/>
              <a:t> </a:t>
            </a:r>
            <a:r>
              <a:rPr spc="-5" dirty="0"/>
              <a:t>cont..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6</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817245"/>
            <a:ext cx="8281034" cy="3469640"/>
          </a:xfrm>
          <a:prstGeom prst="rect">
            <a:avLst/>
          </a:prstGeom>
        </p:spPr>
        <p:txBody>
          <a:bodyPr vert="horz" wrap="square" lIns="0" tIns="0" rIns="0" bIns="0" rtlCol="0">
            <a:spAutoFit/>
          </a:bodyPr>
          <a:lstStyle/>
          <a:p>
            <a:pPr marL="355600" marR="120014" indent="-342900">
              <a:lnSpc>
                <a:spcPct val="100000"/>
              </a:lnSpc>
              <a:buChar char="•"/>
              <a:tabLst>
                <a:tab pos="354965" algn="l"/>
                <a:tab pos="355600" algn="l"/>
              </a:tabLst>
            </a:pPr>
            <a:r>
              <a:rPr sz="2400" spc="-5" dirty="0">
                <a:latin typeface="Arial"/>
                <a:cs typeface="Arial"/>
              </a:rPr>
              <a:t>Coach Views can be </a:t>
            </a:r>
            <a:r>
              <a:rPr sz="2400" b="1" spc="-5" dirty="0">
                <a:latin typeface="Arial"/>
                <a:cs typeface="Arial"/>
              </a:rPr>
              <a:t>reused</a:t>
            </a:r>
            <a:r>
              <a:rPr sz="2400" spc="-5" dirty="0">
                <a:latin typeface="Arial"/>
                <a:cs typeface="Arial"/>
              </a:rPr>
              <a:t> so you can create a library of  </a:t>
            </a:r>
            <a:r>
              <a:rPr sz="2400" b="1" spc="-5" dirty="0">
                <a:latin typeface="Arial"/>
                <a:cs typeface="Arial"/>
              </a:rPr>
              <a:t>common user interfaces and</a:t>
            </a:r>
            <a:r>
              <a:rPr sz="2400" b="1" spc="-15" dirty="0">
                <a:latin typeface="Arial"/>
                <a:cs typeface="Arial"/>
              </a:rPr>
              <a:t> </a:t>
            </a:r>
            <a:r>
              <a:rPr sz="2400" b="1" spc="-5" dirty="0">
                <a:latin typeface="Arial"/>
                <a:cs typeface="Arial"/>
              </a:rPr>
              <a:t>behaviour</a:t>
            </a:r>
            <a:endParaRPr sz="2400" b="1" dirty="0">
              <a:latin typeface="Arial"/>
              <a:cs typeface="Arial"/>
            </a:endParaRPr>
          </a:p>
          <a:p>
            <a:pPr marL="355600" marR="5080" indent="-342900">
              <a:lnSpc>
                <a:spcPct val="100000"/>
              </a:lnSpc>
              <a:spcBef>
                <a:spcPts val="1390"/>
              </a:spcBef>
              <a:buChar char="•"/>
              <a:tabLst>
                <a:tab pos="354965" algn="l"/>
                <a:tab pos="355600" algn="l"/>
              </a:tabLst>
            </a:pPr>
            <a:r>
              <a:rPr sz="2400" spc="-5" dirty="0">
                <a:latin typeface="Arial"/>
                <a:cs typeface="Arial"/>
              </a:rPr>
              <a:t>These </a:t>
            </a:r>
            <a:r>
              <a:rPr sz="2400" b="1" spc="-5" dirty="0">
                <a:latin typeface="Arial"/>
                <a:cs typeface="Arial"/>
              </a:rPr>
              <a:t>common user interfaces </a:t>
            </a:r>
            <a:r>
              <a:rPr sz="2400" spc="-5" dirty="0">
                <a:latin typeface="Arial"/>
                <a:cs typeface="Arial"/>
              </a:rPr>
              <a:t>can be combined </a:t>
            </a:r>
            <a:r>
              <a:rPr sz="2400" dirty="0">
                <a:latin typeface="Arial"/>
                <a:cs typeface="Arial"/>
              </a:rPr>
              <a:t>to </a:t>
            </a:r>
            <a:r>
              <a:rPr sz="2400" spc="-5" dirty="0">
                <a:latin typeface="Arial"/>
                <a:cs typeface="Arial"/>
              </a:rPr>
              <a:t>rapidly  develop new</a:t>
            </a:r>
            <a:r>
              <a:rPr sz="2400" spc="-50" dirty="0">
                <a:latin typeface="Arial"/>
                <a:cs typeface="Arial"/>
              </a:rPr>
              <a:t> </a:t>
            </a:r>
            <a:r>
              <a:rPr sz="2400" spc="-5" dirty="0">
                <a:latin typeface="Arial"/>
                <a:cs typeface="Arial"/>
              </a:rPr>
              <a:t>Coaches</a:t>
            </a:r>
            <a:endParaRPr sz="2400" dirty="0">
              <a:latin typeface="Arial"/>
              <a:cs typeface="Arial"/>
            </a:endParaRPr>
          </a:p>
          <a:p>
            <a:pPr marL="355600" marR="348615" indent="-342900">
              <a:lnSpc>
                <a:spcPct val="100000"/>
              </a:lnSpc>
              <a:spcBef>
                <a:spcPts val="1400"/>
              </a:spcBef>
              <a:buChar char="•"/>
              <a:tabLst>
                <a:tab pos="354965" algn="l"/>
                <a:tab pos="355600" algn="l"/>
              </a:tabLst>
            </a:pPr>
            <a:r>
              <a:rPr sz="2400" spc="-5" dirty="0">
                <a:latin typeface="Arial"/>
                <a:cs typeface="Arial"/>
              </a:rPr>
              <a:t>The </a:t>
            </a:r>
            <a:r>
              <a:rPr sz="2400" b="1" spc="-5" dirty="0">
                <a:latin typeface="Arial"/>
                <a:cs typeface="Arial"/>
              </a:rPr>
              <a:t>Coaches toolkit </a:t>
            </a:r>
            <a:r>
              <a:rPr sz="2400" spc="-5" dirty="0">
                <a:latin typeface="Arial"/>
                <a:cs typeface="Arial"/>
              </a:rPr>
              <a:t>that is part of IBM BPM has a set of  </a:t>
            </a:r>
            <a:r>
              <a:rPr sz="2400" b="1" spc="-5" dirty="0">
                <a:latin typeface="Arial"/>
                <a:cs typeface="Arial"/>
              </a:rPr>
              <a:t>common user interfaces</a:t>
            </a:r>
            <a:r>
              <a:rPr sz="2400" spc="-5" dirty="0">
                <a:latin typeface="Arial"/>
                <a:cs typeface="Arial"/>
              </a:rPr>
              <a:t>, called </a:t>
            </a:r>
            <a:r>
              <a:rPr sz="2400" b="1" i="1" spc="-5" dirty="0">
                <a:latin typeface="Arial"/>
                <a:cs typeface="Arial"/>
              </a:rPr>
              <a:t>stock</a:t>
            </a:r>
            <a:r>
              <a:rPr sz="2400" b="1" i="1" spc="45" dirty="0">
                <a:latin typeface="Arial"/>
                <a:cs typeface="Arial"/>
              </a:rPr>
              <a:t> </a:t>
            </a:r>
            <a:r>
              <a:rPr sz="2400" b="1" i="1" spc="-5" dirty="0">
                <a:latin typeface="Arial"/>
                <a:cs typeface="Arial"/>
              </a:rPr>
              <a:t>controls</a:t>
            </a:r>
            <a:endParaRPr sz="2400" b="1" dirty="0">
              <a:latin typeface="Arial"/>
              <a:cs typeface="Arial"/>
            </a:endParaRPr>
          </a:p>
          <a:p>
            <a:pPr marL="355600" marR="899160" indent="-342900">
              <a:lnSpc>
                <a:spcPct val="100000"/>
              </a:lnSpc>
              <a:spcBef>
                <a:spcPts val="1400"/>
              </a:spcBef>
              <a:buChar char="•"/>
              <a:tabLst>
                <a:tab pos="438784" algn="l"/>
                <a:tab pos="439420" algn="l"/>
              </a:tabLst>
            </a:pPr>
            <a:r>
              <a:rPr sz="2400" spc="-5" dirty="0">
                <a:latin typeface="Arial"/>
                <a:cs typeface="Arial"/>
              </a:rPr>
              <a:t>These stock controls can be included when you are  creating your own Coach</a:t>
            </a:r>
            <a:r>
              <a:rPr sz="2400" spc="5" dirty="0">
                <a:latin typeface="Arial"/>
                <a:cs typeface="Arial"/>
              </a:rPr>
              <a:t> </a:t>
            </a:r>
            <a:r>
              <a:rPr sz="2400" spc="-5" dirty="0">
                <a:latin typeface="Arial"/>
                <a:cs typeface="Arial"/>
              </a:rPr>
              <a:t>Views.</a:t>
            </a:r>
            <a:endParaRPr sz="2400" dirty="0">
              <a:latin typeface="Arial"/>
              <a:cs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10" dirty="0"/>
              <a:t>C</a:t>
            </a:r>
            <a:r>
              <a:rPr spc="-5" dirty="0"/>
              <a:t>heckpoint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60</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534499" y="862584"/>
            <a:ext cx="5897880" cy="3286760"/>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Arial"/>
                <a:cs typeface="Arial"/>
              </a:rPr>
              <a:t>Integrated sense-and-respond</a:t>
            </a:r>
            <a:r>
              <a:rPr sz="2400" spc="5" dirty="0">
                <a:latin typeface="Arial"/>
                <a:cs typeface="Arial"/>
              </a:rPr>
              <a:t> </a:t>
            </a:r>
            <a:r>
              <a:rPr sz="2400" spc="-5" dirty="0">
                <a:latin typeface="Arial"/>
                <a:cs typeface="Arial"/>
              </a:rPr>
              <a:t>solution</a:t>
            </a:r>
            <a:endParaRPr sz="2400">
              <a:latin typeface="Arial"/>
              <a:cs typeface="Arial"/>
            </a:endParaRPr>
          </a:p>
          <a:p>
            <a:pPr marL="355600" indent="-342900">
              <a:lnSpc>
                <a:spcPct val="100000"/>
              </a:lnSpc>
              <a:spcBef>
                <a:spcPts val="935"/>
              </a:spcBef>
              <a:buChar char="•"/>
              <a:tabLst>
                <a:tab pos="354965" algn="l"/>
                <a:tab pos="355600" algn="l"/>
              </a:tabLst>
            </a:pPr>
            <a:r>
              <a:rPr sz="2400" spc="-5" dirty="0">
                <a:latin typeface="Arial"/>
                <a:cs typeface="Arial"/>
              </a:rPr>
              <a:t>Warranty Reporting</a:t>
            </a:r>
            <a:r>
              <a:rPr sz="2400" spc="-40" dirty="0">
                <a:latin typeface="Arial"/>
                <a:cs typeface="Arial"/>
              </a:rPr>
              <a:t> </a:t>
            </a:r>
            <a:r>
              <a:rPr sz="2400" spc="-5" dirty="0">
                <a:latin typeface="Arial"/>
                <a:cs typeface="Arial"/>
              </a:rPr>
              <a:t>Solution</a:t>
            </a:r>
            <a:endParaRPr sz="2400">
              <a:latin typeface="Arial"/>
              <a:cs typeface="Arial"/>
            </a:endParaRPr>
          </a:p>
          <a:p>
            <a:pPr marL="355600" indent="-342900">
              <a:lnSpc>
                <a:spcPct val="100000"/>
              </a:lnSpc>
              <a:spcBef>
                <a:spcPts val="944"/>
              </a:spcBef>
              <a:buChar char="•"/>
              <a:tabLst>
                <a:tab pos="354965" algn="l"/>
                <a:tab pos="355600" algn="l"/>
                <a:tab pos="3982085" algn="l"/>
              </a:tabLst>
            </a:pPr>
            <a:r>
              <a:rPr sz="2400" spc="-5" dirty="0">
                <a:latin typeface="Arial"/>
                <a:cs typeface="Arial"/>
              </a:rPr>
              <a:t>Architecture</a:t>
            </a:r>
            <a:r>
              <a:rPr sz="2400" spc="15" dirty="0">
                <a:latin typeface="Arial"/>
                <a:cs typeface="Arial"/>
              </a:rPr>
              <a:t> </a:t>
            </a:r>
            <a:r>
              <a:rPr sz="2400" spc="-5" dirty="0">
                <a:latin typeface="Arial"/>
                <a:cs typeface="Arial"/>
              </a:rPr>
              <a:t>implemented	WRS</a:t>
            </a:r>
            <a:endParaRPr sz="2400">
              <a:latin typeface="Arial"/>
              <a:cs typeface="Arial"/>
            </a:endParaRPr>
          </a:p>
          <a:p>
            <a:pPr marL="355600" indent="-342900">
              <a:lnSpc>
                <a:spcPct val="100000"/>
              </a:lnSpc>
              <a:spcBef>
                <a:spcPts val="935"/>
              </a:spcBef>
              <a:buChar char="•"/>
              <a:tabLst>
                <a:tab pos="354965" algn="l"/>
                <a:tab pos="355600" algn="l"/>
              </a:tabLst>
            </a:pPr>
            <a:r>
              <a:rPr sz="2400" spc="-5" dirty="0">
                <a:latin typeface="Arial"/>
                <a:cs typeface="Arial"/>
              </a:rPr>
              <a:t>IBM products used for</a:t>
            </a:r>
            <a:r>
              <a:rPr sz="2400" spc="-45" dirty="0">
                <a:latin typeface="Arial"/>
                <a:cs typeface="Arial"/>
              </a:rPr>
              <a:t> </a:t>
            </a:r>
            <a:r>
              <a:rPr sz="2400" spc="-5" dirty="0">
                <a:latin typeface="Arial"/>
                <a:cs typeface="Arial"/>
              </a:rPr>
              <a:t>WRS</a:t>
            </a:r>
            <a:endParaRPr sz="2400">
              <a:latin typeface="Arial"/>
              <a:cs typeface="Arial"/>
            </a:endParaRPr>
          </a:p>
          <a:p>
            <a:pPr marL="355600" indent="-342900">
              <a:lnSpc>
                <a:spcPct val="100000"/>
              </a:lnSpc>
              <a:spcBef>
                <a:spcPts val="935"/>
              </a:spcBef>
              <a:buChar char="•"/>
              <a:tabLst>
                <a:tab pos="354965" algn="l"/>
                <a:tab pos="355600" algn="l"/>
              </a:tabLst>
            </a:pPr>
            <a:r>
              <a:rPr sz="2400" spc="-5" dirty="0">
                <a:latin typeface="Arial"/>
                <a:cs typeface="Arial"/>
              </a:rPr>
              <a:t>Roles associated with the</a:t>
            </a:r>
            <a:r>
              <a:rPr sz="2400" dirty="0">
                <a:latin typeface="Arial"/>
                <a:cs typeface="Arial"/>
              </a:rPr>
              <a:t> </a:t>
            </a:r>
            <a:r>
              <a:rPr sz="2400" spc="-5" dirty="0">
                <a:latin typeface="Arial"/>
                <a:cs typeface="Arial"/>
              </a:rPr>
              <a:t>solution</a:t>
            </a:r>
            <a:endParaRPr sz="2400">
              <a:latin typeface="Arial"/>
              <a:cs typeface="Arial"/>
            </a:endParaRPr>
          </a:p>
          <a:p>
            <a:pPr marL="355600" indent="-342900">
              <a:lnSpc>
                <a:spcPct val="100000"/>
              </a:lnSpc>
              <a:spcBef>
                <a:spcPts val="935"/>
              </a:spcBef>
              <a:buChar char="•"/>
              <a:tabLst>
                <a:tab pos="354965" algn="l"/>
                <a:tab pos="355600" algn="l"/>
              </a:tabLst>
            </a:pPr>
            <a:r>
              <a:rPr sz="2400" spc="-5" dirty="0">
                <a:latin typeface="Arial"/>
                <a:cs typeface="Arial"/>
              </a:rPr>
              <a:t>Product-specific</a:t>
            </a:r>
            <a:r>
              <a:rPr sz="2400" spc="-45" dirty="0">
                <a:latin typeface="Arial"/>
                <a:cs typeface="Arial"/>
              </a:rPr>
              <a:t> </a:t>
            </a:r>
            <a:r>
              <a:rPr sz="2400" spc="-5" dirty="0">
                <a:latin typeface="Arial"/>
                <a:cs typeface="Arial"/>
              </a:rPr>
              <a:t>roles</a:t>
            </a:r>
            <a:endParaRPr sz="2400">
              <a:latin typeface="Arial"/>
              <a:cs typeface="Arial"/>
            </a:endParaRPr>
          </a:p>
          <a:p>
            <a:pPr marL="355600" indent="-342900">
              <a:lnSpc>
                <a:spcPct val="100000"/>
              </a:lnSpc>
              <a:spcBef>
                <a:spcPts val="944"/>
              </a:spcBef>
              <a:buChar char="•"/>
              <a:tabLst>
                <a:tab pos="354965" algn="l"/>
                <a:tab pos="355600" algn="l"/>
              </a:tabLst>
            </a:pPr>
            <a:r>
              <a:rPr sz="2400" spc="-5" dirty="0">
                <a:latin typeface="Arial"/>
                <a:cs typeface="Arial"/>
              </a:rPr>
              <a:t>Visibility through dashboards and</a:t>
            </a:r>
            <a:r>
              <a:rPr sz="2400" spc="50" dirty="0">
                <a:latin typeface="Arial"/>
                <a:cs typeface="Arial"/>
              </a:rPr>
              <a:t> </a:t>
            </a:r>
            <a:r>
              <a:rPr sz="2400" spc="-5" dirty="0">
                <a:latin typeface="Arial"/>
                <a:cs typeface="Arial"/>
              </a:rPr>
              <a:t>reports</a:t>
            </a:r>
            <a:endParaRPr sz="24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Difference between Coaches and</a:t>
            </a:r>
            <a:r>
              <a:rPr spc="-40" dirty="0"/>
              <a:t> </a:t>
            </a:r>
            <a:r>
              <a:rPr spc="-5" dirty="0"/>
              <a:t>Heritage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7</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780669"/>
            <a:ext cx="8455660" cy="5421997"/>
          </a:xfrm>
          <a:prstGeom prst="rect">
            <a:avLst/>
          </a:prstGeom>
        </p:spPr>
        <p:txBody>
          <a:bodyPr vert="horz" wrap="square" lIns="0" tIns="0" rIns="0" bIns="0" rtlCol="0">
            <a:spAutoFit/>
          </a:bodyPr>
          <a:lstStyle/>
          <a:p>
            <a:pPr marL="355600" indent="-342900">
              <a:lnSpc>
                <a:spcPct val="100000"/>
              </a:lnSpc>
              <a:buChar char="•"/>
              <a:tabLst>
                <a:tab pos="354965" algn="l"/>
                <a:tab pos="355600" algn="l"/>
              </a:tabLst>
            </a:pPr>
            <a:r>
              <a:rPr sz="2400" spc="-5" dirty="0">
                <a:latin typeface="Arial"/>
                <a:cs typeface="Arial"/>
              </a:rPr>
              <a:t>Coaches have one or more Coach</a:t>
            </a:r>
            <a:r>
              <a:rPr sz="2400" spc="35" dirty="0">
                <a:latin typeface="Arial"/>
                <a:cs typeface="Arial"/>
              </a:rPr>
              <a:t> </a:t>
            </a:r>
            <a:r>
              <a:rPr sz="2400" spc="-10" dirty="0">
                <a:latin typeface="Arial"/>
                <a:cs typeface="Arial"/>
              </a:rPr>
              <a:t>Views</a:t>
            </a:r>
            <a:endParaRPr sz="2400" dirty="0">
              <a:latin typeface="Arial"/>
              <a:cs typeface="Arial"/>
            </a:endParaRPr>
          </a:p>
          <a:p>
            <a:pPr marL="355600" marR="5080" indent="-342900">
              <a:lnSpc>
                <a:spcPts val="2590"/>
              </a:lnSpc>
              <a:spcBef>
                <a:spcPts val="1430"/>
              </a:spcBef>
              <a:buChar char="•"/>
              <a:tabLst>
                <a:tab pos="354965" algn="l"/>
                <a:tab pos="355600" algn="l"/>
              </a:tabLst>
            </a:pPr>
            <a:r>
              <a:rPr sz="2400" spc="-5" dirty="0">
                <a:latin typeface="Arial"/>
                <a:cs typeface="Arial"/>
              </a:rPr>
              <a:t>Coach Views are </a:t>
            </a:r>
            <a:r>
              <a:rPr sz="2400" b="1" spc="-5" dirty="0">
                <a:latin typeface="Arial"/>
                <a:cs typeface="Arial"/>
              </a:rPr>
              <a:t>reusable collections of user interfaces </a:t>
            </a:r>
            <a:r>
              <a:rPr sz="2400" spc="-5" dirty="0">
                <a:latin typeface="Arial"/>
                <a:cs typeface="Arial"/>
              </a:rPr>
              <a:t>that  are often bound </a:t>
            </a:r>
            <a:r>
              <a:rPr sz="2400" dirty="0">
                <a:latin typeface="Arial"/>
                <a:cs typeface="Arial"/>
              </a:rPr>
              <a:t>to </a:t>
            </a:r>
            <a:r>
              <a:rPr sz="2400" spc="-5" dirty="0">
                <a:latin typeface="Arial"/>
                <a:cs typeface="Arial"/>
              </a:rPr>
              <a:t>a data type and can share common  pieces of user interface between other</a:t>
            </a:r>
            <a:r>
              <a:rPr sz="2400" spc="35" dirty="0">
                <a:latin typeface="Arial"/>
                <a:cs typeface="Arial"/>
              </a:rPr>
              <a:t> </a:t>
            </a:r>
            <a:r>
              <a:rPr sz="2400" spc="-5" dirty="0">
                <a:latin typeface="Arial"/>
                <a:cs typeface="Arial"/>
              </a:rPr>
              <a:t>Coaches</a:t>
            </a:r>
            <a:endParaRPr sz="2400" dirty="0">
              <a:latin typeface="Arial"/>
              <a:cs typeface="Arial"/>
            </a:endParaRPr>
          </a:p>
          <a:p>
            <a:pPr marL="355600" marR="752475" indent="-342900">
              <a:lnSpc>
                <a:spcPts val="2590"/>
              </a:lnSpc>
              <a:spcBef>
                <a:spcPts val="1405"/>
              </a:spcBef>
              <a:buChar char="•"/>
              <a:tabLst>
                <a:tab pos="354965" algn="l"/>
                <a:tab pos="355600" algn="l"/>
                <a:tab pos="1423670" algn="l"/>
                <a:tab pos="2693035" algn="l"/>
                <a:tab pos="4238625" algn="l"/>
              </a:tabLst>
            </a:pPr>
            <a:r>
              <a:rPr sz="2400" spc="-5" dirty="0">
                <a:latin typeface="Arial"/>
                <a:cs typeface="Arial"/>
              </a:rPr>
              <a:t>Eg. Coach</a:t>
            </a:r>
            <a:r>
              <a:rPr sz="2400" spc="25" dirty="0">
                <a:latin typeface="Arial"/>
                <a:cs typeface="Arial"/>
              </a:rPr>
              <a:t> </a:t>
            </a:r>
            <a:r>
              <a:rPr sz="2400" spc="-5" dirty="0">
                <a:latin typeface="Arial"/>
                <a:cs typeface="Arial"/>
              </a:rPr>
              <a:t>View	bound </a:t>
            </a:r>
            <a:r>
              <a:rPr sz="2400" dirty="0">
                <a:latin typeface="Arial"/>
                <a:cs typeface="Arial"/>
              </a:rPr>
              <a:t>to </a:t>
            </a:r>
            <a:r>
              <a:rPr sz="2400" spc="-5" dirty="0">
                <a:latin typeface="Arial"/>
                <a:cs typeface="Arial"/>
              </a:rPr>
              <a:t>an Address</a:t>
            </a:r>
            <a:r>
              <a:rPr sz="2400" spc="-10" dirty="0">
                <a:latin typeface="Arial"/>
                <a:cs typeface="Arial"/>
              </a:rPr>
              <a:t> </a:t>
            </a:r>
            <a:r>
              <a:rPr sz="2400" spc="-5" dirty="0">
                <a:latin typeface="Arial"/>
                <a:cs typeface="Arial"/>
              </a:rPr>
              <a:t>business</a:t>
            </a:r>
            <a:r>
              <a:rPr sz="2400" spc="15" dirty="0">
                <a:latin typeface="Arial"/>
                <a:cs typeface="Arial"/>
              </a:rPr>
              <a:t> </a:t>
            </a:r>
            <a:r>
              <a:rPr sz="2400" spc="-5" dirty="0">
                <a:latin typeface="Arial"/>
                <a:cs typeface="Arial"/>
              </a:rPr>
              <a:t>object </a:t>
            </a:r>
            <a:r>
              <a:rPr sz="2400" dirty="0">
                <a:latin typeface="Arial"/>
                <a:cs typeface="Arial"/>
              </a:rPr>
              <a:t> </a:t>
            </a:r>
            <a:r>
              <a:rPr sz="2400" spc="-5" dirty="0">
                <a:latin typeface="Arial"/>
                <a:cs typeface="Arial"/>
              </a:rPr>
              <a:t>having	individual</a:t>
            </a:r>
            <a:r>
              <a:rPr sz="2400" spc="50" dirty="0">
                <a:latin typeface="Arial"/>
                <a:cs typeface="Arial"/>
              </a:rPr>
              <a:t> </a:t>
            </a:r>
            <a:r>
              <a:rPr sz="2400" spc="-5" dirty="0">
                <a:latin typeface="Arial"/>
                <a:cs typeface="Arial"/>
              </a:rPr>
              <a:t>text</a:t>
            </a:r>
            <a:r>
              <a:rPr sz="2400" dirty="0">
                <a:latin typeface="Arial"/>
                <a:cs typeface="Arial"/>
              </a:rPr>
              <a:t> </a:t>
            </a:r>
            <a:r>
              <a:rPr sz="2400" spc="-5" dirty="0">
                <a:latin typeface="Arial"/>
                <a:cs typeface="Arial"/>
              </a:rPr>
              <a:t>fields	bound </a:t>
            </a:r>
            <a:r>
              <a:rPr sz="2400" dirty="0">
                <a:latin typeface="Arial"/>
                <a:cs typeface="Arial"/>
              </a:rPr>
              <a:t>to</a:t>
            </a:r>
            <a:r>
              <a:rPr sz="2400" spc="-45" dirty="0">
                <a:latin typeface="Arial"/>
                <a:cs typeface="Arial"/>
              </a:rPr>
              <a:t> </a:t>
            </a:r>
            <a:r>
              <a:rPr sz="2400" spc="-5" dirty="0">
                <a:latin typeface="Arial"/>
                <a:cs typeface="Arial"/>
              </a:rPr>
              <a:t>parameters</a:t>
            </a:r>
            <a:r>
              <a:rPr sz="2400" spc="-20" dirty="0">
                <a:latin typeface="Arial"/>
                <a:cs typeface="Arial"/>
              </a:rPr>
              <a:t> </a:t>
            </a:r>
            <a:r>
              <a:rPr sz="2400" spc="-5" dirty="0">
                <a:latin typeface="Arial"/>
                <a:cs typeface="Arial"/>
              </a:rPr>
              <a:t>of  address can be reused by another coach if the same  parameters are</a:t>
            </a:r>
            <a:r>
              <a:rPr sz="2400" spc="-50" dirty="0">
                <a:latin typeface="Arial"/>
                <a:cs typeface="Arial"/>
              </a:rPr>
              <a:t> </a:t>
            </a:r>
            <a:r>
              <a:rPr sz="2400" spc="-5" dirty="0">
                <a:latin typeface="Arial"/>
                <a:cs typeface="Arial"/>
              </a:rPr>
              <a:t>required</a:t>
            </a:r>
            <a:endParaRPr sz="2400" dirty="0">
              <a:latin typeface="Arial"/>
              <a:cs typeface="Arial"/>
            </a:endParaRPr>
          </a:p>
          <a:p>
            <a:pPr marL="355600" marR="43180" indent="-342900">
              <a:lnSpc>
                <a:spcPts val="2590"/>
              </a:lnSpc>
              <a:spcBef>
                <a:spcPts val="1405"/>
              </a:spcBef>
              <a:buChar char="•"/>
              <a:tabLst>
                <a:tab pos="438784" algn="l"/>
                <a:tab pos="439420" algn="l"/>
              </a:tabLst>
            </a:pPr>
            <a:r>
              <a:rPr sz="2400" dirty="0">
                <a:latin typeface="Arial"/>
                <a:cs typeface="Arial"/>
              </a:rPr>
              <a:t>On </a:t>
            </a:r>
            <a:r>
              <a:rPr sz="2400" spc="-5" dirty="0">
                <a:latin typeface="Arial"/>
                <a:cs typeface="Arial"/>
              </a:rPr>
              <a:t>the contrary, with Heritage Coaches you must </a:t>
            </a:r>
            <a:r>
              <a:rPr sz="2400" b="1" spc="-5" dirty="0">
                <a:latin typeface="Arial"/>
                <a:cs typeface="Arial"/>
              </a:rPr>
              <a:t>re-create  the address</a:t>
            </a:r>
            <a:r>
              <a:rPr sz="2400" b="1" spc="-55" dirty="0">
                <a:latin typeface="Arial"/>
                <a:cs typeface="Arial"/>
              </a:rPr>
              <a:t> </a:t>
            </a:r>
            <a:r>
              <a:rPr sz="2400" b="1" spc="-5" dirty="0">
                <a:latin typeface="Arial"/>
                <a:cs typeface="Arial"/>
              </a:rPr>
              <a:t>fields</a:t>
            </a:r>
            <a:endParaRPr sz="2400" b="1" dirty="0">
              <a:latin typeface="Arial"/>
              <a:cs typeface="Arial"/>
            </a:endParaRPr>
          </a:p>
          <a:p>
            <a:pPr marL="355600" marR="238760" indent="-342900">
              <a:lnSpc>
                <a:spcPts val="2590"/>
              </a:lnSpc>
              <a:spcBef>
                <a:spcPts val="1390"/>
              </a:spcBef>
              <a:buChar char="•"/>
              <a:tabLst>
                <a:tab pos="354965" algn="l"/>
                <a:tab pos="355600" algn="l"/>
              </a:tabLst>
            </a:pPr>
            <a:r>
              <a:rPr sz="2400" spc="-5" dirty="0">
                <a:latin typeface="Arial"/>
                <a:cs typeface="Arial"/>
              </a:rPr>
              <a:t>Coaches support</a:t>
            </a:r>
            <a:r>
              <a:rPr sz="2400" b="1" spc="-5" dirty="0">
                <a:latin typeface="Arial"/>
                <a:cs typeface="Arial"/>
              </a:rPr>
              <a:t> collaboration </a:t>
            </a:r>
            <a:r>
              <a:rPr sz="2400" spc="-5" dirty="0">
                <a:latin typeface="Arial"/>
                <a:cs typeface="Arial"/>
              </a:rPr>
              <a:t>while Heritage Coaches </a:t>
            </a:r>
            <a:r>
              <a:rPr sz="2400" spc="-10" dirty="0">
                <a:latin typeface="Arial"/>
                <a:cs typeface="Arial"/>
              </a:rPr>
              <a:t>do  </a:t>
            </a:r>
            <a:r>
              <a:rPr sz="2400" spc="-5" dirty="0">
                <a:latin typeface="Arial"/>
                <a:cs typeface="Arial"/>
              </a:rPr>
              <a:t>not. </a:t>
            </a:r>
            <a:r>
              <a:rPr sz="2400" dirty="0">
                <a:latin typeface="Arial"/>
                <a:cs typeface="Arial"/>
              </a:rPr>
              <a:t>It </a:t>
            </a:r>
            <a:r>
              <a:rPr sz="2400" spc="-5" dirty="0">
                <a:latin typeface="Arial"/>
                <a:cs typeface="Arial"/>
              </a:rPr>
              <a:t>is possible for more than one person </a:t>
            </a:r>
            <a:r>
              <a:rPr sz="2400" dirty="0">
                <a:latin typeface="Arial"/>
                <a:cs typeface="Arial"/>
              </a:rPr>
              <a:t>to </a:t>
            </a:r>
            <a:r>
              <a:rPr sz="2400" spc="-5" dirty="0">
                <a:latin typeface="Arial"/>
                <a:cs typeface="Arial"/>
              </a:rPr>
              <a:t>work on the  same Coach instance at the same time in their own  browsers</a:t>
            </a:r>
            <a:endParaRPr sz="2400" dirty="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Coaches and Heritage</a:t>
            </a:r>
            <a:r>
              <a:rPr spc="-35" dirty="0"/>
              <a:t> </a:t>
            </a:r>
            <a:r>
              <a:rPr spc="-5" dirty="0"/>
              <a:t>Coaches</a:t>
            </a:r>
          </a:p>
        </p:txBody>
      </p:sp>
      <p:sp>
        <p:nvSpPr>
          <p:cNvPr id="3" name="object 3"/>
          <p:cNvSpPr txBox="1"/>
          <p:nvPr/>
        </p:nvSpPr>
        <p:spPr>
          <a:xfrm>
            <a:off x="305899" y="769620"/>
            <a:ext cx="8199755" cy="3291204"/>
          </a:xfrm>
          <a:prstGeom prst="rect">
            <a:avLst/>
          </a:prstGeom>
        </p:spPr>
        <p:txBody>
          <a:bodyPr vert="horz" wrap="square" lIns="0" tIns="0" rIns="0" bIns="0" rtlCol="0">
            <a:spAutoFit/>
          </a:bodyPr>
          <a:lstStyle/>
          <a:p>
            <a:pPr marL="355600" marR="55244" indent="-342900">
              <a:lnSpc>
                <a:spcPct val="100000"/>
              </a:lnSpc>
              <a:buChar char="•"/>
              <a:tabLst>
                <a:tab pos="354965" algn="l"/>
                <a:tab pos="355600" algn="l"/>
              </a:tabLst>
            </a:pPr>
            <a:r>
              <a:rPr sz="2400" spc="-5" dirty="0">
                <a:latin typeface="Arial"/>
                <a:cs typeface="Arial"/>
              </a:rPr>
              <a:t>Services use </a:t>
            </a:r>
            <a:r>
              <a:rPr sz="2400" b="1" spc="-5" dirty="0">
                <a:latin typeface="Arial"/>
                <a:cs typeface="Arial"/>
              </a:rPr>
              <a:t>Coaches and Heritage Coaches </a:t>
            </a:r>
            <a:r>
              <a:rPr sz="2400" spc="-5" dirty="0">
                <a:latin typeface="Arial"/>
                <a:cs typeface="Arial"/>
              </a:rPr>
              <a:t>for the user  interface</a:t>
            </a:r>
            <a:endParaRPr sz="2400" dirty="0">
              <a:latin typeface="Arial"/>
              <a:cs typeface="Arial"/>
            </a:endParaRPr>
          </a:p>
          <a:p>
            <a:pPr marL="355600" marR="70485" indent="-342900">
              <a:lnSpc>
                <a:spcPct val="100000"/>
              </a:lnSpc>
              <a:spcBef>
                <a:spcPts val="1390"/>
              </a:spcBef>
              <a:buChar char="•"/>
              <a:tabLst>
                <a:tab pos="354965" algn="l"/>
                <a:tab pos="355600" algn="l"/>
              </a:tabLst>
            </a:pPr>
            <a:r>
              <a:rPr sz="2400" dirty="0">
                <a:latin typeface="Arial"/>
                <a:cs typeface="Arial"/>
              </a:rPr>
              <a:t>A </a:t>
            </a:r>
            <a:r>
              <a:rPr sz="2400" spc="-5" dirty="0">
                <a:latin typeface="Arial"/>
                <a:cs typeface="Arial"/>
              </a:rPr>
              <a:t>service flow can </a:t>
            </a:r>
            <a:r>
              <a:rPr sz="2400" b="1" spc="-5" dirty="0">
                <a:latin typeface="Arial"/>
                <a:cs typeface="Arial"/>
              </a:rPr>
              <a:t>mix</a:t>
            </a:r>
            <a:r>
              <a:rPr sz="2400" spc="-5" dirty="0">
                <a:latin typeface="Arial"/>
                <a:cs typeface="Arial"/>
              </a:rPr>
              <a:t> Coaches and Heritage Coaches </a:t>
            </a:r>
            <a:r>
              <a:rPr sz="2400" dirty="0">
                <a:latin typeface="Arial"/>
                <a:cs typeface="Arial"/>
              </a:rPr>
              <a:t>to  </a:t>
            </a:r>
            <a:r>
              <a:rPr sz="2400" spc="-5" dirty="0">
                <a:latin typeface="Arial"/>
                <a:cs typeface="Arial"/>
              </a:rPr>
              <a:t>enable one type </a:t>
            </a:r>
            <a:r>
              <a:rPr sz="2400" dirty="0">
                <a:latin typeface="Arial"/>
                <a:cs typeface="Arial"/>
              </a:rPr>
              <a:t>to </a:t>
            </a:r>
            <a:r>
              <a:rPr sz="2400" spc="-5" dirty="0">
                <a:latin typeface="Arial"/>
                <a:cs typeface="Arial"/>
              </a:rPr>
              <a:t>flow into the</a:t>
            </a:r>
            <a:r>
              <a:rPr sz="2400" spc="-10" dirty="0">
                <a:latin typeface="Arial"/>
                <a:cs typeface="Arial"/>
              </a:rPr>
              <a:t> </a:t>
            </a:r>
            <a:r>
              <a:rPr sz="2400" spc="-5" dirty="0">
                <a:latin typeface="Arial"/>
                <a:cs typeface="Arial"/>
              </a:rPr>
              <a:t>other</a:t>
            </a:r>
            <a:endParaRPr sz="2400" dirty="0">
              <a:latin typeface="Arial"/>
              <a:cs typeface="Arial"/>
            </a:endParaRPr>
          </a:p>
          <a:p>
            <a:pPr marL="355600" marR="5080" indent="-342900">
              <a:lnSpc>
                <a:spcPct val="100000"/>
              </a:lnSpc>
              <a:spcBef>
                <a:spcPts val="1400"/>
              </a:spcBef>
              <a:buChar char="•"/>
              <a:tabLst>
                <a:tab pos="354965" algn="l"/>
                <a:tab pos="355600" algn="l"/>
              </a:tabLst>
            </a:pPr>
            <a:r>
              <a:rPr sz="2400" spc="-5" dirty="0">
                <a:latin typeface="Arial"/>
                <a:cs typeface="Arial"/>
              </a:rPr>
              <a:t>Coach </a:t>
            </a:r>
            <a:r>
              <a:rPr sz="2400" b="1" spc="-5" dirty="0">
                <a:latin typeface="Arial"/>
                <a:cs typeface="Arial"/>
              </a:rPr>
              <a:t>cannot contain </a:t>
            </a:r>
            <a:r>
              <a:rPr sz="2400" spc="-5" dirty="0">
                <a:latin typeface="Arial"/>
                <a:cs typeface="Arial"/>
              </a:rPr>
              <a:t>Heritage Coach elements </a:t>
            </a:r>
            <a:r>
              <a:rPr sz="2400" spc="-10" dirty="0">
                <a:latin typeface="Arial"/>
                <a:cs typeface="Arial"/>
              </a:rPr>
              <a:t>and  </a:t>
            </a:r>
            <a:r>
              <a:rPr sz="2400" spc="-5" dirty="0">
                <a:latin typeface="Arial"/>
                <a:cs typeface="Arial"/>
              </a:rPr>
              <a:t>Heritage Coaches cannot have Coach Views. Thus a user  interface must be a Coach or Heritage Coach and not a  mix of the</a:t>
            </a:r>
            <a:r>
              <a:rPr sz="2400" spc="-70" dirty="0">
                <a:latin typeface="Arial"/>
                <a:cs typeface="Arial"/>
              </a:rPr>
              <a:t> </a:t>
            </a:r>
            <a:r>
              <a:rPr sz="2400" spc="-5" dirty="0">
                <a:latin typeface="Arial"/>
                <a:cs typeface="Arial"/>
              </a:rPr>
              <a:t>two.</a:t>
            </a:r>
            <a:endParaRPr sz="2400" dirty="0">
              <a:latin typeface="Arial"/>
              <a:cs typeface="Arial"/>
            </a:endParaRPr>
          </a:p>
        </p:txBody>
      </p:sp>
      <p:sp>
        <p:nvSpPr>
          <p:cNvPr id="4" name="object 4"/>
          <p:cNvSpPr/>
          <p:nvPr/>
        </p:nvSpPr>
        <p:spPr>
          <a:xfrm>
            <a:off x="990600" y="4495800"/>
            <a:ext cx="7315200" cy="1676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8</a:t>
            </a:fld>
            <a:endParaRPr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5570">
              <a:lnSpc>
                <a:spcPct val="100000"/>
              </a:lnSpc>
            </a:pPr>
            <a:r>
              <a:rPr spc="-5" dirty="0"/>
              <a:t>Developing reusable Coach Views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305"/>
              </a:lnSpc>
            </a:pPr>
            <a:fld id="{81D60167-4931-47E6-BA6A-407CBD079E47}" type="slidenum">
              <a:rPr dirty="0"/>
              <a:pPr marL="25400">
                <a:lnSpc>
                  <a:spcPts val="1305"/>
                </a:lnSpc>
              </a:pPr>
              <a:t>9</a:t>
            </a:fld>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010"/>
              </a:lnSpc>
            </a:pPr>
            <a:r>
              <a:rPr dirty="0"/>
              <a:t>© </a:t>
            </a:r>
            <a:r>
              <a:rPr spc="-5" dirty="0"/>
              <a:t>2013 IBM</a:t>
            </a:r>
            <a:r>
              <a:rPr spc="-40" dirty="0"/>
              <a:t> </a:t>
            </a:r>
            <a:r>
              <a:rPr spc="-5" dirty="0"/>
              <a:t>Corporation</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15"/>
              </a:lnSpc>
            </a:pPr>
            <a:r>
              <a:rPr spc="-5" dirty="0"/>
              <a:t>Innovation Centre </a:t>
            </a:r>
            <a:r>
              <a:rPr dirty="0"/>
              <a:t>for</a:t>
            </a:r>
            <a:r>
              <a:rPr spc="-55" dirty="0"/>
              <a:t> </a:t>
            </a:r>
            <a:r>
              <a:rPr spc="-5" dirty="0"/>
              <a:t>Education</a:t>
            </a:r>
          </a:p>
        </p:txBody>
      </p:sp>
      <p:sp>
        <p:nvSpPr>
          <p:cNvPr id="3" name="object 3"/>
          <p:cNvSpPr txBox="1"/>
          <p:nvPr/>
        </p:nvSpPr>
        <p:spPr>
          <a:xfrm>
            <a:off x="259863" y="774700"/>
            <a:ext cx="8301990" cy="5565626"/>
          </a:xfrm>
          <a:prstGeom prst="rect">
            <a:avLst/>
          </a:prstGeom>
        </p:spPr>
        <p:txBody>
          <a:bodyPr vert="horz" wrap="square" lIns="0" tIns="0" rIns="0" bIns="0" rtlCol="0">
            <a:spAutoFit/>
          </a:bodyPr>
          <a:lstStyle/>
          <a:p>
            <a:pPr marL="355600" marR="126364" indent="-342900">
              <a:lnSpc>
                <a:spcPts val="2590"/>
              </a:lnSpc>
              <a:buChar char="•"/>
              <a:tabLst>
                <a:tab pos="354965" algn="l"/>
                <a:tab pos="355600" algn="l"/>
              </a:tabLst>
            </a:pPr>
            <a:r>
              <a:rPr sz="2400" dirty="0">
                <a:latin typeface="Arial"/>
                <a:cs typeface="Arial"/>
              </a:rPr>
              <a:t>A </a:t>
            </a:r>
            <a:r>
              <a:rPr sz="2400" spc="-5" dirty="0">
                <a:latin typeface="Arial"/>
                <a:cs typeface="Arial"/>
              </a:rPr>
              <a:t>Coach View can be created in a toolkit or in the process  application</a:t>
            </a:r>
            <a:endParaRPr sz="2400" dirty="0">
              <a:latin typeface="Arial"/>
              <a:cs typeface="Arial"/>
            </a:endParaRPr>
          </a:p>
          <a:p>
            <a:pPr marL="355600" marR="600075" indent="-342900">
              <a:lnSpc>
                <a:spcPts val="2590"/>
              </a:lnSpc>
              <a:spcBef>
                <a:spcPts val="1390"/>
              </a:spcBef>
              <a:buChar char="•"/>
              <a:tabLst>
                <a:tab pos="354965" algn="l"/>
                <a:tab pos="355600" algn="l"/>
              </a:tabLst>
            </a:pPr>
            <a:r>
              <a:rPr sz="2400" spc="-5" dirty="0">
                <a:latin typeface="Arial"/>
                <a:cs typeface="Arial"/>
              </a:rPr>
              <a:t>To enable the reusability of the Coach View in multiple  process applications, create it in a</a:t>
            </a:r>
            <a:r>
              <a:rPr sz="2400" spc="55" dirty="0">
                <a:latin typeface="Arial"/>
                <a:cs typeface="Arial"/>
              </a:rPr>
              <a:t> </a:t>
            </a:r>
            <a:r>
              <a:rPr sz="2400" spc="-5" dirty="0">
                <a:latin typeface="Arial"/>
                <a:cs typeface="Arial"/>
              </a:rPr>
              <a:t>toolkit</a:t>
            </a:r>
            <a:endParaRPr sz="2400" dirty="0">
              <a:latin typeface="Arial"/>
              <a:cs typeface="Arial"/>
            </a:endParaRPr>
          </a:p>
          <a:p>
            <a:pPr marL="355600" marR="463550" indent="-342900">
              <a:lnSpc>
                <a:spcPts val="2590"/>
              </a:lnSpc>
              <a:spcBef>
                <a:spcPts val="1405"/>
              </a:spcBef>
              <a:buChar char="•"/>
              <a:tabLst>
                <a:tab pos="354965" algn="l"/>
                <a:tab pos="355600" algn="l"/>
              </a:tabLst>
            </a:pPr>
            <a:r>
              <a:rPr sz="2400" spc="-5" dirty="0">
                <a:latin typeface="Arial"/>
                <a:cs typeface="Arial"/>
              </a:rPr>
              <a:t>The advantage is that the Coach View is available </a:t>
            </a:r>
            <a:r>
              <a:rPr sz="2400" dirty="0">
                <a:latin typeface="Arial"/>
                <a:cs typeface="Arial"/>
              </a:rPr>
              <a:t>to </a:t>
            </a:r>
            <a:r>
              <a:rPr sz="2400" spc="-5" dirty="0">
                <a:latin typeface="Arial"/>
                <a:cs typeface="Arial"/>
              </a:rPr>
              <a:t>all  process applications that use that</a:t>
            </a:r>
            <a:r>
              <a:rPr sz="2400" spc="20" dirty="0">
                <a:latin typeface="Arial"/>
                <a:cs typeface="Arial"/>
              </a:rPr>
              <a:t> </a:t>
            </a:r>
            <a:r>
              <a:rPr sz="2400" spc="-5" dirty="0">
                <a:latin typeface="Arial"/>
                <a:cs typeface="Arial"/>
              </a:rPr>
              <a:t>toolkit</a:t>
            </a:r>
            <a:endParaRPr sz="2400" dirty="0">
              <a:latin typeface="Arial"/>
              <a:cs typeface="Arial"/>
            </a:endParaRPr>
          </a:p>
          <a:p>
            <a:pPr marL="355600" marR="227965" indent="-342900" algn="just">
              <a:lnSpc>
                <a:spcPts val="2590"/>
              </a:lnSpc>
              <a:spcBef>
                <a:spcPts val="1405"/>
              </a:spcBef>
              <a:buChar char="•"/>
              <a:tabLst>
                <a:tab pos="355600" algn="l"/>
              </a:tabLst>
            </a:pPr>
            <a:r>
              <a:rPr sz="2400" spc="-5" dirty="0">
                <a:latin typeface="Arial"/>
                <a:cs typeface="Arial"/>
              </a:rPr>
              <a:t>There is always a risk if someone edits that Coach View,  because the </a:t>
            </a:r>
            <a:r>
              <a:rPr sz="2400" b="1" spc="-5" dirty="0">
                <a:latin typeface="Arial"/>
                <a:cs typeface="Arial"/>
              </a:rPr>
              <a:t>changes apply </a:t>
            </a:r>
            <a:r>
              <a:rPr sz="2400" b="1" dirty="0">
                <a:latin typeface="Arial"/>
                <a:cs typeface="Arial"/>
              </a:rPr>
              <a:t>to </a:t>
            </a:r>
            <a:r>
              <a:rPr sz="2400" b="1" spc="-5" dirty="0">
                <a:latin typeface="Arial"/>
                <a:cs typeface="Arial"/>
              </a:rPr>
              <a:t>all instances of that Coach  View</a:t>
            </a:r>
            <a:endParaRPr sz="2400" b="1" dirty="0">
              <a:latin typeface="Arial"/>
              <a:cs typeface="Arial"/>
            </a:endParaRPr>
          </a:p>
          <a:p>
            <a:pPr marL="355600" marR="476250" indent="-342900">
              <a:lnSpc>
                <a:spcPts val="2590"/>
              </a:lnSpc>
              <a:spcBef>
                <a:spcPts val="1390"/>
              </a:spcBef>
              <a:buChar char="•"/>
              <a:tabLst>
                <a:tab pos="354965" algn="l"/>
                <a:tab pos="355600" algn="l"/>
              </a:tabLst>
            </a:pPr>
            <a:r>
              <a:rPr sz="2400" spc="-5" dirty="0">
                <a:latin typeface="Arial"/>
                <a:cs typeface="Arial"/>
              </a:rPr>
              <a:t>These changes may have unintended consequences in  other process</a:t>
            </a:r>
            <a:r>
              <a:rPr sz="2400" spc="-45" dirty="0">
                <a:latin typeface="Arial"/>
                <a:cs typeface="Arial"/>
              </a:rPr>
              <a:t> </a:t>
            </a:r>
            <a:r>
              <a:rPr sz="2400" spc="-5" dirty="0">
                <a:latin typeface="Arial"/>
                <a:cs typeface="Arial"/>
              </a:rPr>
              <a:t>applications</a:t>
            </a:r>
            <a:endParaRPr sz="2400" dirty="0">
              <a:latin typeface="Arial"/>
              <a:cs typeface="Arial"/>
            </a:endParaRPr>
          </a:p>
          <a:p>
            <a:pPr marL="355600" marR="5080" indent="-342900">
              <a:lnSpc>
                <a:spcPts val="2590"/>
              </a:lnSpc>
              <a:spcBef>
                <a:spcPts val="1405"/>
              </a:spcBef>
              <a:buChar char="•"/>
              <a:tabLst>
                <a:tab pos="354965" algn="l"/>
                <a:tab pos="355600" algn="l"/>
              </a:tabLst>
            </a:pPr>
            <a:r>
              <a:rPr sz="2400" dirty="0">
                <a:latin typeface="Arial"/>
                <a:cs typeface="Arial"/>
              </a:rPr>
              <a:t>If </a:t>
            </a:r>
            <a:r>
              <a:rPr sz="2400" spc="-5" dirty="0">
                <a:latin typeface="Arial"/>
                <a:cs typeface="Arial"/>
              </a:rPr>
              <a:t>you consider the </a:t>
            </a:r>
            <a:r>
              <a:rPr sz="2400" b="1" spc="-5" dirty="0">
                <a:latin typeface="Arial"/>
                <a:cs typeface="Arial"/>
              </a:rPr>
              <a:t>risk</a:t>
            </a:r>
            <a:r>
              <a:rPr sz="2400" spc="-5" dirty="0">
                <a:latin typeface="Arial"/>
                <a:cs typeface="Arial"/>
              </a:rPr>
              <a:t> </a:t>
            </a:r>
            <a:r>
              <a:rPr sz="2400" dirty="0">
                <a:latin typeface="Arial"/>
                <a:cs typeface="Arial"/>
              </a:rPr>
              <a:t>to </a:t>
            </a:r>
            <a:r>
              <a:rPr sz="2400" spc="-5" dirty="0">
                <a:latin typeface="Arial"/>
                <a:cs typeface="Arial"/>
              </a:rPr>
              <a:t>be too high, you may want </a:t>
            </a:r>
            <a:r>
              <a:rPr sz="2400" dirty="0">
                <a:latin typeface="Arial"/>
                <a:cs typeface="Arial"/>
              </a:rPr>
              <a:t>to  </a:t>
            </a:r>
            <a:r>
              <a:rPr sz="2400" b="1" spc="-5" dirty="0">
                <a:latin typeface="Arial"/>
                <a:cs typeface="Arial"/>
              </a:rPr>
              <a:t>create the Coach View in the process application </a:t>
            </a:r>
            <a:r>
              <a:rPr sz="2400" dirty="0">
                <a:latin typeface="Arial"/>
                <a:cs typeface="Arial"/>
              </a:rPr>
              <a:t>to </a:t>
            </a:r>
            <a:r>
              <a:rPr sz="2400" b="1" spc="-5" dirty="0">
                <a:latin typeface="Arial"/>
                <a:cs typeface="Arial"/>
              </a:rPr>
              <a:t>restrict</a:t>
            </a:r>
            <a:r>
              <a:rPr sz="2400" spc="-5" dirty="0">
                <a:latin typeface="Arial"/>
                <a:cs typeface="Arial"/>
              </a:rPr>
              <a:t>  the changes </a:t>
            </a:r>
            <a:r>
              <a:rPr sz="2400" dirty="0">
                <a:latin typeface="Arial"/>
                <a:cs typeface="Arial"/>
              </a:rPr>
              <a:t>to </a:t>
            </a:r>
            <a:r>
              <a:rPr sz="2400" spc="-5" dirty="0">
                <a:latin typeface="Arial"/>
                <a:cs typeface="Arial"/>
              </a:rPr>
              <a:t>that particular process</a:t>
            </a:r>
            <a:r>
              <a:rPr sz="2400" spc="20" dirty="0">
                <a:latin typeface="Arial"/>
                <a:cs typeface="Arial"/>
              </a:rPr>
              <a:t> </a:t>
            </a:r>
            <a:r>
              <a:rPr sz="2400" spc="-5" dirty="0">
                <a:latin typeface="Arial"/>
                <a:cs typeface="Arial"/>
              </a:rPr>
              <a:t>application</a:t>
            </a:r>
            <a:endParaRPr sz="2400" dirty="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14001</TotalTime>
  <Words>3579</Words>
  <Application>Microsoft Office PowerPoint</Application>
  <PresentationFormat>On-screen Show (4:3)</PresentationFormat>
  <Paragraphs>431</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Arial Black</vt:lpstr>
      <vt:lpstr>Calibri</vt:lpstr>
      <vt:lpstr>Times New Roman</vt:lpstr>
      <vt:lpstr>Office Theme</vt:lpstr>
      <vt:lpstr>Unit 4</vt:lpstr>
      <vt:lpstr>Learning Objectives</vt:lpstr>
      <vt:lpstr>Creating user interfaces</vt:lpstr>
      <vt:lpstr>Coaches</vt:lpstr>
      <vt:lpstr>Visual layout</vt:lpstr>
      <vt:lpstr>Coaches cont..</vt:lpstr>
      <vt:lpstr>Difference between Coaches and Heritage</vt:lpstr>
      <vt:lpstr>Coaches and Heritage Coaches</vt:lpstr>
      <vt:lpstr>Developing reusable Coach Views</vt:lpstr>
      <vt:lpstr>Stock controls</vt:lpstr>
      <vt:lpstr>Content box for coaches</vt:lpstr>
      <vt:lpstr>Content box for coaches</vt:lpstr>
      <vt:lpstr>Defining Coach View behavior</vt:lpstr>
      <vt:lpstr>Accessing a child Coach view</vt:lpstr>
      <vt:lpstr>Building Services</vt:lpstr>
      <vt:lpstr>Creating coaches</vt:lpstr>
      <vt:lpstr>Creating coaches cont…</vt:lpstr>
      <vt:lpstr>Sequence the flow</vt:lpstr>
      <vt:lpstr>Integrating with Other Systems</vt:lpstr>
      <vt:lpstr>Most outbound integrations involve calling out to data  sources and web services.</vt:lpstr>
      <vt:lpstr>Integrating with Other Systems</vt:lpstr>
      <vt:lpstr>Two basic integration architectures</vt:lpstr>
      <vt:lpstr>Java Integration Component</vt:lpstr>
      <vt:lpstr>Web Service Integration Component</vt:lpstr>
      <vt:lpstr>PowerPoint Presentation</vt:lpstr>
      <vt:lpstr>Unit 5</vt:lpstr>
      <vt:lpstr>Learning Objectives</vt:lpstr>
      <vt:lpstr>Present business environment</vt:lpstr>
      <vt:lpstr>Integrated sense-and-respond solution</vt:lpstr>
      <vt:lpstr>Warranty Reporting Solution</vt:lpstr>
      <vt:lpstr>PowerPoint Presentation</vt:lpstr>
      <vt:lpstr>Solution overview</vt:lpstr>
      <vt:lpstr>Architecture</vt:lpstr>
      <vt:lpstr>IBM products used for WRS</vt:lpstr>
      <vt:lpstr>IBM products used for WRS</vt:lpstr>
      <vt:lpstr>IBM products used for WRS</vt:lpstr>
      <vt:lpstr>IBM products used for WRS</vt:lpstr>
      <vt:lpstr>Roles associated with the solution</vt:lpstr>
      <vt:lpstr>Roles associated with the solution</vt:lpstr>
      <vt:lpstr>Infosphere Data Architecture</vt:lpstr>
      <vt:lpstr>Business Process Manager</vt:lpstr>
      <vt:lpstr>Business Process Manager</vt:lpstr>
      <vt:lpstr>Product-specific roles</vt:lpstr>
      <vt:lpstr>Infosphere Data Architect</vt:lpstr>
      <vt:lpstr>WebSphere Operational Decision Management</vt:lpstr>
      <vt:lpstr>Business Process Manager</vt:lpstr>
      <vt:lpstr>Cognos Business Intelligence</vt:lpstr>
      <vt:lpstr>Deployment with IBM Workload Deployer</vt:lpstr>
      <vt:lpstr>Configuring a role-based business user interface</vt:lpstr>
      <vt:lpstr>Designing process interactions for business users</vt:lpstr>
      <vt:lpstr>Designing process interactions for business users</vt:lpstr>
      <vt:lpstr>Tracking IBM Business Process Manager performance  data</vt:lpstr>
      <vt:lpstr>IBM® Business Monitor</vt:lpstr>
      <vt:lpstr>IBM Business Monitor in your business</vt:lpstr>
      <vt:lpstr>IBM Business Monitor dashboards</vt:lpstr>
      <vt:lpstr>Spreadsheet and resulting dashboard</vt:lpstr>
      <vt:lpstr>Spreadsheet and resulting dashboard</vt:lpstr>
      <vt:lpstr>Spreadsheet and resulting dashboard</vt:lpstr>
      <vt:lpstr>Spreadsheet and resulting dashboard</vt:lpstr>
      <vt:lpstr>Checkpoint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 Masi</dc:creator>
  <cp:lastModifiedBy>Ankita Shukla</cp:lastModifiedBy>
  <cp:revision>31</cp:revision>
  <dcterms:created xsi:type="dcterms:W3CDTF">2016-08-30T02:13:08Z</dcterms:created>
  <dcterms:modified xsi:type="dcterms:W3CDTF">2018-10-25T10:41:54Z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2015-08-19T00:00:00Z</vt:filetime>
  </property>
  <property fmtid="{D5CDD505-2E9C-101B-9397-08002B2CF9AE}" pid="3" name="Creator">
    <vt:lpwstr>Acrobat PDFMaker 11 for PowerPoint</vt:lpwstr>
  </property>
  <property fmtid="{D5CDD505-2E9C-101B-9397-08002B2CF9AE}" pid="4" name="LastSaved">
    <vt:filetime>2016-08-30T00:00:00Z</vt:filetime>
  </property>
</Properties>
</file>