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6" r:id="rId9"/>
    <p:sldId id="268" r:id="rId10"/>
    <p:sldId id="269" r:id="rId11"/>
    <p:sldId id="270" r:id="rId12"/>
    <p:sldId id="262" r:id="rId13"/>
    <p:sldId id="271" r:id="rId14"/>
    <p:sldId id="272" r:id="rId15"/>
    <p:sldId id="273" r:id="rId16"/>
    <p:sldId id="274" r:id="rId17"/>
    <p:sldId id="261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smtClean="0"/>
              <a:t>Memory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Monit </a:t>
            </a:r>
            <a:r>
              <a:rPr lang="en-US" dirty="0" smtClean="0"/>
              <a:t>Kapoor</a:t>
            </a:r>
          </a:p>
          <a:p>
            <a:r>
              <a:rPr lang="en-US" dirty="0" smtClean="0"/>
              <a:t>Assistant Professor(SS)</a:t>
            </a:r>
          </a:p>
          <a:p>
            <a:r>
              <a:rPr lang="en-US" dirty="0" smtClean="0"/>
              <a:t>CIT,UPES.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Need For Page Replacement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t="2161" r="702" b="2161"/>
          <a:stretch>
            <a:fillRect/>
          </a:stretch>
        </p:blipFill>
        <p:spPr bwMode="auto">
          <a:xfrm>
            <a:off x="782638" y="1600200"/>
            <a:ext cx="6958012" cy="50625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8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Page Replacement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439863"/>
            <a:ext cx="7550150" cy="4457700"/>
          </a:xfrm>
        </p:spPr>
        <p:txBody>
          <a:bodyPr>
            <a:normAutofit/>
          </a:bodyPr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/>
              <a:t>Find the location of the desired page on disk</a:t>
            </a:r>
            <a:br>
              <a:rPr lang="en-US" dirty="0"/>
            </a:br>
            <a:endParaRPr lang="en-US" dirty="0"/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/>
              <a:t>Find a free frame:</a:t>
            </a:r>
            <a:br>
              <a:rPr lang="en-US" dirty="0"/>
            </a:br>
            <a:r>
              <a:rPr lang="en-US" dirty="0"/>
              <a:t>   -  If there is a free frame, use it</a:t>
            </a:r>
            <a:br>
              <a:rPr lang="en-US" dirty="0"/>
            </a:br>
            <a:r>
              <a:rPr lang="en-US" dirty="0"/>
              <a:t>   -  If there is no free frame, use a page replacement </a:t>
            </a:r>
            <a:r>
              <a:rPr lang="en-US" dirty="0" smtClean="0"/>
              <a:t>algorithm </a:t>
            </a:r>
            <a:r>
              <a:rPr lang="en-US" dirty="0"/>
              <a:t>to select a </a:t>
            </a:r>
            <a:r>
              <a:rPr lang="en-US" b="1" dirty="0"/>
              <a:t>victim</a:t>
            </a:r>
            <a:r>
              <a:rPr lang="en-US" dirty="0"/>
              <a:t> frame</a:t>
            </a:r>
            <a:br>
              <a:rPr lang="en-US" dirty="0"/>
            </a:br>
            <a:endParaRPr lang="en-US" dirty="0"/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/>
              <a:t>Bring  the desired page into the (newly) free frame; update the page and frame tables</a:t>
            </a:r>
            <a:br>
              <a:rPr lang="en-US" dirty="0"/>
            </a:br>
            <a:endParaRPr lang="en-US" dirty="0"/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dirty="0"/>
              <a:t>Restart the process</a:t>
            </a:r>
          </a:p>
        </p:txBody>
      </p:sp>
    </p:spTree>
    <p:extLst>
      <p:ext uri="{BB962C8B-B14F-4D97-AF65-F5344CB8AC3E}">
        <p14:creationId xmlns:p14="http://schemas.microsoft.com/office/powerpoint/2010/main" val="27931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happens if there is no free frame?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Page replacement – find some page in memory, but not really in use, swap it out.</a:t>
            </a:r>
          </a:p>
          <a:p>
            <a:pPr lvl="1"/>
            <a:r>
              <a:rPr lang="en-US"/>
              <a:t>algorithm</a:t>
            </a:r>
          </a:p>
          <a:p>
            <a:pPr lvl="1"/>
            <a:r>
              <a:rPr lang="en-US"/>
              <a:t>performance – want an algorithm which will result in minimum number of page faults.</a:t>
            </a:r>
          </a:p>
          <a:p>
            <a:r>
              <a:rPr lang="en-US"/>
              <a:t>Same page may be brought into memory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18083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" t="1534" r="694" b="1534"/>
          <a:stretch>
            <a:fillRect/>
          </a:stretch>
        </p:blipFill>
        <p:spPr bwMode="auto">
          <a:xfrm>
            <a:off x="1514475" y="1668463"/>
            <a:ext cx="5932488" cy="4373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 Algorithms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7173912" cy="4321175"/>
          </a:xfrm>
        </p:spPr>
        <p:txBody>
          <a:bodyPr>
            <a:normAutofit/>
          </a:bodyPr>
          <a:lstStyle/>
          <a:p>
            <a:pPr>
              <a:tabLst>
                <a:tab pos="3146425" algn="ctr"/>
              </a:tabLst>
            </a:pPr>
            <a:r>
              <a:rPr lang="en-US" dirty="0"/>
              <a:t>Want lowest page-fault rate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dirty="0"/>
          </a:p>
          <a:p>
            <a:pPr>
              <a:tabLst>
                <a:tab pos="3146425" algn="ctr"/>
              </a:tabLst>
            </a:pPr>
            <a:r>
              <a:rPr lang="en-US" dirty="0"/>
              <a:t>Evaluate algorithm by running it on a particular string of memory references (reference string) and computing the number of page faults on that string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endParaRPr lang="en-US" dirty="0"/>
          </a:p>
          <a:p>
            <a:pPr>
              <a:tabLst>
                <a:tab pos="3146425" algn="ctr"/>
              </a:tabLst>
            </a:pPr>
            <a:r>
              <a:rPr lang="en-US" dirty="0"/>
              <a:t>In all our examples, the reference string is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dirty="0"/>
              <a:t>	  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dirty="0"/>
              <a:t>               </a:t>
            </a:r>
            <a:r>
              <a:rPr lang="en-US" b="1" dirty="0">
                <a:solidFill>
                  <a:srgbClr val="FF0000"/>
                </a:solidFill>
              </a:rPr>
              <a:t>1, 2, 3, 4, 1, 2, 5, 1, 2, 3, 4, 5</a:t>
            </a:r>
          </a:p>
        </p:txBody>
      </p:sp>
    </p:spTree>
    <p:extLst>
      <p:ext uri="{BB962C8B-B14F-4D97-AF65-F5344CB8AC3E}">
        <p14:creationId xmlns:p14="http://schemas.microsoft.com/office/powerpoint/2010/main" val="3257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Graph of Page Faults Versus The Number of Frames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1264" r="1244" b="11610"/>
          <a:stretch>
            <a:fillRect/>
          </a:stretch>
        </p:blipFill>
        <p:spPr bwMode="auto">
          <a:xfrm>
            <a:off x="1385888" y="1897063"/>
            <a:ext cx="6061075" cy="35671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First-In-First-Out (FIFO) Algorithm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154113"/>
            <a:ext cx="7029450" cy="5762625"/>
          </a:xfrm>
        </p:spPr>
        <p:txBody>
          <a:bodyPr>
            <a:normAutofit lnSpcReduction="10000"/>
          </a:bodyPr>
          <a:lstStyle/>
          <a:p>
            <a:r>
              <a:rPr lang="en-US" sz="1600"/>
              <a:t>Reference string: 1, 2, 3, 4, 1, 2, 5, 1, 2, 3, 4, 5</a:t>
            </a:r>
          </a:p>
          <a:p>
            <a:r>
              <a:rPr lang="en-US" sz="1600"/>
              <a:t>3 frames (3 pages can be in memory at a time per process)</a:t>
            </a:r>
          </a:p>
          <a:p>
            <a:pPr>
              <a:buFont typeface="Monotype Sorts" pitchFamily="2" charset="2"/>
              <a:buNone/>
            </a:pPr>
            <a:endParaRPr lang="en-US" sz="1600"/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 sz="1600"/>
              <a:t>4 frames</a:t>
            </a:r>
            <a:br>
              <a:rPr lang="en-US" sz="1600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 sz="1600"/>
              <a:t>Belady’s Anomaly: more frames </a:t>
            </a:r>
            <a:r>
              <a:rPr lang="en-US" sz="1600">
                <a:sym typeface="Symbol" pitchFamily="18" charset="2"/>
              </a:rPr>
              <a:t> more page faults</a:t>
            </a:r>
            <a:endParaRPr lang="en-US" sz="160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441700" y="2225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441700" y="26828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441700" y="3140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054350" y="2259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054350" y="2701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054350" y="31781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898900" y="2297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898900" y="2740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898900" y="3216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279900" y="2297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279900" y="27400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279900" y="3216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737100" y="2740025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 page faults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3409950" y="3949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409950" y="4406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409950" y="4864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3022600" y="3983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022600" y="4425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022600" y="4902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867150" y="4021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867150" y="44640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3867150" y="4940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248150" y="4021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248150" y="44831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641850" y="4464050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10 page faults</a:t>
            </a: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3409950" y="53213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028950" y="5397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867150" y="5397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98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02945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there is ever a reference to a page, first reference will trap to </a:t>
            </a:r>
            <a:br>
              <a:rPr lang="en-US" dirty="0"/>
            </a:br>
            <a:r>
              <a:rPr lang="en-US" dirty="0"/>
              <a:t>OS </a:t>
            </a:r>
            <a:r>
              <a:rPr lang="en-US" dirty="0">
                <a:sym typeface="Symbol" pitchFamily="18" charset="2"/>
              </a:rPr>
              <a:t> page fault</a:t>
            </a:r>
          </a:p>
          <a:p>
            <a:r>
              <a:rPr lang="en-US" dirty="0">
                <a:sym typeface="Symbol" pitchFamily="18" charset="2"/>
              </a:rPr>
              <a:t>OS looks at another table to decide:</a:t>
            </a:r>
          </a:p>
          <a:p>
            <a:pPr lvl="1"/>
            <a:r>
              <a:rPr lang="en-US" dirty="0"/>
              <a:t>Invalid reference </a:t>
            </a:r>
            <a:r>
              <a:rPr lang="en-US" dirty="0">
                <a:sym typeface="Symbol" pitchFamily="18" charset="2"/>
              </a:rPr>
              <a:t> abort.</a:t>
            </a:r>
          </a:p>
          <a:p>
            <a:pPr lvl="1"/>
            <a:r>
              <a:rPr lang="en-US" dirty="0">
                <a:sym typeface="Symbol" pitchFamily="18" charset="2"/>
              </a:rPr>
              <a:t>Just not in memory.</a:t>
            </a:r>
          </a:p>
          <a:p>
            <a:r>
              <a:rPr lang="en-US" dirty="0">
                <a:sym typeface="Symbol" pitchFamily="18" charset="2"/>
              </a:rPr>
              <a:t>Get empty frame.</a:t>
            </a:r>
          </a:p>
          <a:p>
            <a:r>
              <a:rPr lang="en-US" dirty="0">
                <a:sym typeface="Symbol" pitchFamily="18" charset="2"/>
              </a:rPr>
              <a:t>Swap page into frame.</a:t>
            </a:r>
          </a:p>
          <a:p>
            <a:r>
              <a:rPr lang="en-US" dirty="0">
                <a:sym typeface="Symbol" pitchFamily="18" charset="2"/>
              </a:rPr>
              <a:t>Reset tables, validation bit = 1.</a:t>
            </a:r>
          </a:p>
          <a:p>
            <a:r>
              <a:rPr lang="en-US" dirty="0">
                <a:sym typeface="Symbol" pitchFamily="18" charset="2"/>
              </a:rPr>
              <a:t>Restart instruction:  Least Recently Used </a:t>
            </a:r>
          </a:p>
          <a:p>
            <a:pPr lvl="1"/>
            <a:r>
              <a:rPr lang="en-US" dirty="0">
                <a:sym typeface="Symbol" pitchFamily="18" charset="2"/>
              </a:rPr>
              <a:t>block </a:t>
            </a:r>
            <a:r>
              <a:rPr lang="en-US" dirty="0" smtClean="0">
                <a:sym typeface="Symbol" pitchFamily="18" charset="2"/>
              </a:rPr>
              <a:t>move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auto increment/decrement location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715000" y="54864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400800" y="57912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Freeform 12"/>
          <p:cNvSpPr>
            <a:spLocks/>
          </p:cNvSpPr>
          <p:nvPr/>
        </p:nvSpPr>
        <p:spPr bwMode="auto">
          <a:xfrm>
            <a:off x="6400800" y="5340145"/>
            <a:ext cx="533400" cy="533400"/>
          </a:xfrm>
          <a:custGeom>
            <a:avLst/>
            <a:gdLst>
              <a:gd name="T0" fmla="*/ 336 w 344"/>
              <a:gd name="T1" fmla="*/ 376 h 376"/>
              <a:gd name="T2" fmla="*/ 288 w 344"/>
              <a:gd name="T3" fmla="*/ 40 h 376"/>
              <a:gd name="T4" fmla="*/ 0 w 344"/>
              <a:gd name="T5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Demand Paging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/>
              <a:t>Page Fault Rate 0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if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= 0 no 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if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= 1, every reference is a fault</a:t>
            </a:r>
          </a:p>
          <a:p>
            <a:pPr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Effective Access Time (EAT)</a:t>
            </a:r>
          </a:p>
          <a:p>
            <a:pPr>
              <a:buFontTx/>
              <a:buNone/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		EAT = (1 –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) x memory access</a:t>
            </a:r>
          </a:p>
          <a:p>
            <a:pPr>
              <a:buFontTx/>
              <a:buNone/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			+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(page fault overhead</a:t>
            </a:r>
          </a:p>
          <a:p>
            <a:pPr>
              <a:buFontTx/>
              <a:buNone/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			+ [swap page out ]</a:t>
            </a:r>
          </a:p>
          <a:p>
            <a:pPr>
              <a:buFontTx/>
              <a:buNone/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			+ swap page in</a:t>
            </a:r>
          </a:p>
          <a:p>
            <a:pPr>
              <a:buFontTx/>
              <a:buNone/>
              <a:tabLst>
                <a:tab pos="2165350" algn="l"/>
                <a:tab pos="2857500" algn="l"/>
              </a:tabLst>
            </a:pPr>
            <a:r>
              <a:rPr lang="en-US">
                <a:sym typeface="Symbol" pitchFamily="18" charset="2"/>
              </a:rPr>
              <a:t>			+ restart overhead)</a:t>
            </a:r>
          </a:p>
        </p:txBody>
      </p:sp>
    </p:spTree>
    <p:extLst>
      <p:ext uri="{BB962C8B-B14F-4D97-AF65-F5344CB8AC3E}">
        <p14:creationId xmlns:p14="http://schemas.microsoft.com/office/powerpoint/2010/main" val="11843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/>
              <a:t>Implementation of virtual memory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/>
              <a:t>Virtual memory allows</a:t>
            </a:r>
          </a:p>
          <a:p>
            <a:pPr lvl="1"/>
            <a:r>
              <a:rPr lang="en-US"/>
              <a:t>time multiplexing of memory</a:t>
            </a:r>
          </a:p>
          <a:p>
            <a:pPr lvl="1"/>
            <a:r>
              <a:rPr lang="en-US"/>
              <a:t>users to see a larger (virtual) address space than the physical address space</a:t>
            </a:r>
          </a:p>
          <a:p>
            <a:pPr lvl="1"/>
            <a:r>
              <a:rPr lang="en-US"/>
              <a:t>the operating system to split up a process in physical memory</a:t>
            </a:r>
          </a:p>
          <a:p>
            <a:r>
              <a:rPr lang="en-US"/>
              <a:t>Implementation requires extensive hardware assistance and a lot of OS code and time</a:t>
            </a:r>
          </a:p>
          <a:p>
            <a:pPr lvl="1"/>
            <a:r>
              <a:rPr lang="en-US"/>
              <a:t>but it is worth it</a:t>
            </a:r>
          </a:p>
        </p:txBody>
      </p:sp>
    </p:spTree>
    <p:extLst>
      <p:ext uri="{BB962C8B-B14F-4D97-AF65-F5344CB8AC3E}">
        <p14:creationId xmlns:p14="http://schemas.microsoft.com/office/powerpoint/2010/main" val="154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724024"/>
            <a:ext cx="8077200" cy="482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Virtual memory – separation of user logical memory from physical memory.</a:t>
            </a:r>
          </a:p>
          <a:p>
            <a:pPr lvl="1"/>
            <a:r>
              <a:rPr lang="en-US" dirty="0" smtClean="0"/>
              <a:t>Only part of the program needs to be in memory for execution.</a:t>
            </a:r>
          </a:p>
          <a:p>
            <a:pPr lvl="1"/>
            <a:r>
              <a:rPr lang="en-US" dirty="0" smtClean="0"/>
              <a:t>Logical address space can therefore be much larger than physical address space.</a:t>
            </a:r>
          </a:p>
          <a:p>
            <a:pPr lvl="1"/>
            <a:r>
              <a:rPr lang="en-US" dirty="0" smtClean="0"/>
              <a:t>Need to allow pages to be swapped in and out.</a:t>
            </a:r>
          </a:p>
          <a:p>
            <a:r>
              <a:rPr lang="en-US" dirty="0" smtClean="0"/>
              <a:t>Virtual memory can be implemented via:</a:t>
            </a:r>
          </a:p>
          <a:p>
            <a:pPr lvl="1"/>
            <a:r>
              <a:rPr lang="en-US" dirty="0" smtClean="0"/>
              <a:t>Demand paging </a:t>
            </a:r>
          </a:p>
          <a:p>
            <a:pPr lvl="1"/>
            <a:r>
              <a:rPr lang="en-US" dirty="0" smtClean="0"/>
              <a:t>Demand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Demand Paging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a page into memory only when it is needed.</a:t>
            </a:r>
          </a:p>
          <a:p>
            <a:pPr lvl="1"/>
            <a:r>
              <a:rPr lang="en-US"/>
              <a:t>Less I/O needed</a:t>
            </a:r>
          </a:p>
          <a:p>
            <a:pPr lvl="1"/>
            <a:r>
              <a:rPr lang="en-US"/>
              <a:t>Less memory needed </a:t>
            </a:r>
          </a:p>
          <a:p>
            <a:pPr lvl="1"/>
            <a:r>
              <a:rPr lang="en-US"/>
              <a:t>Faster response</a:t>
            </a:r>
          </a:p>
          <a:p>
            <a:pPr lvl="1"/>
            <a:r>
              <a:rPr lang="en-US"/>
              <a:t>More users</a:t>
            </a:r>
          </a:p>
          <a:p>
            <a:r>
              <a:rPr lang="en-US"/>
              <a:t>Page is needed </a:t>
            </a:r>
            <a:r>
              <a:rPr lang="en-US">
                <a:sym typeface="Symbol" pitchFamily="18" charset="2"/>
              </a:rPr>
              <a:t> reference to it</a:t>
            </a:r>
          </a:p>
          <a:p>
            <a:pPr lvl="1"/>
            <a:r>
              <a:rPr lang="en-US"/>
              <a:t>invalid reference </a:t>
            </a:r>
            <a:r>
              <a:rPr lang="en-US">
                <a:sym typeface="Symbol" pitchFamily="18" charset="2"/>
              </a:rPr>
              <a:t> abort</a:t>
            </a:r>
          </a:p>
          <a:p>
            <a:pPr lvl="1"/>
            <a:r>
              <a:rPr lang="en-US">
                <a:sym typeface="Symbol" pitchFamily="18" charset="2"/>
              </a:rPr>
              <a:t>not-in-memory  bring to memory</a:t>
            </a:r>
          </a:p>
        </p:txBody>
      </p:sp>
    </p:spTree>
    <p:extLst>
      <p:ext uri="{BB962C8B-B14F-4D97-AF65-F5344CB8AC3E}">
        <p14:creationId xmlns:p14="http://schemas.microsoft.com/office/powerpoint/2010/main" val="627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Valid-Invalid Bit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282700"/>
            <a:ext cx="724535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/>
              <a:t>With each page table entry a valid–invalid bit is associated</a:t>
            </a:r>
            <a:br>
              <a:rPr lang="en-US" sz="1600"/>
            </a:br>
            <a:r>
              <a:rPr lang="en-US" sz="1600"/>
              <a:t>(</a:t>
            </a:r>
            <a:r>
              <a:rPr lang="en-US" sz="1600" b="1">
                <a:solidFill>
                  <a:srgbClr val="FF0000"/>
                </a:solidFill>
              </a:rPr>
              <a:t>v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 in-memory,</a:t>
            </a:r>
            <a:r>
              <a:rPr lang="en-US" sz="16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600" b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600">
                <a:sym typeface="Symbol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sz="1600">
                <a:sym typeface="Symbol" pitchFamily="18" charset="2"/>
              </a:rPr>
              <a:t>Initially valid–invalid bit is set to</a:t>
            </a:r>
            <a:r>
              <a:rPr lang="en-US" sz="1600" b="1">
                <a:solidFill>
                  <a:srgbClr val="FF0000"/>
                </a:solidFill>
                <a:sym typeface="Symbol" pitchFamily="18" charset="2"/>
              </a:rPr>
              <a:t> i </a:t>
            </a:r>
            <a:r>
              <a:rPr lang="en-US" sz="1600">
                <a:sym typeface="Symbol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sz="1600">
                <a:sym typeface="Symbol" pitchFamily="18" charset="2"/>
              </a:rPr>
              <a:t>Example of a page table snapshot: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1600">
                <a:sym typeface="Symbol" pitchFamily="18" charset="2"/>
              </a:rPr>
              <a:t>During address translation, if valid–invalid bit in page table entry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>
                <a:sym typeface="Symbol" pitchFamily="18" charset="2"/>
              </a:rPr>
              <a:t>      is</a:t>
            </a:r>
            <a:r>
              <a:rPr lang="en-US" sz="1600" b="1">
                <a:solidFill>
                  <a:srgbClr val="FF0000"/>
                </a:solidFill>
                <a:sym typeface="Symbol" pitchFamily="18" charset="2"/>
              </a:rPr>
              <a:t> I</a:t>
            </a:r>
            <a:r>
              <a:rPr lang="en-US" sz="1600">
                <a:sym typeface="Symbol" pitchFamily="18" charset="2"/>
              </a:rPr>
              <a:t>  page fault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951163" y="2867025"/>
            <a:ext cx="1878012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2901950" y="3151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2901950" y="3455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2901950" y="3760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901950" y="4065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901950" y="492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901950" y="5208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349750" y="25415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427538" y="2817813"/>
            <a:ext cx="30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29125" y="3117850"/>
            <a:ext cx="30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427538" y="3417888"/>
            <a:ext cx="307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429125" y="3746500"/>
            <a:ext cx="30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457700" y="4065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457700" y="49037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457700" y="5208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403600" y="44465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….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257550" y="2541588"/>
            <a:ext cx="842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Frame #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4373563" y="2541588"/>
            <a:ext cx="1347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valid-invalid bit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452813" y="5513388"/>
            <a:ext cx="101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260040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Valid-Invalid Bit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02945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each page table entry a valid–invalid bit is associated</a:t>
            </a:r>
            <a:br>
              <a:rPr lang="en-US" dirty="0"/>
            </a:br>
            <a:r>
              <a:rPr lang="en-US" dirty="0"/>
              <a:t>(1 </a:t>
            </a:r>
            <a:r>
              <a:rPr lang="en-US" dirty="0">
                <a:sym typeface="Symbol" pitchFamily="18" charset="2"/>
              </a:rPr>
              <a:t> in-memory, 0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not-in-memory)</a:t>
            </a:r>
          </a:p>
          <a:p>
            <a:r>
              <a:rPr lang="en-US" dirty="0">
                <a:sym typeface="Symbol" pitchFamily="18" charset="2"/>
              </a:rPr>
              <a:t>Initially valid–invalid but is set to 0 on all entries.</a:t>
            </a:r>
          </a:p>
          <a:p>
            <a:r>
              <a:rPr lang="en-US" dirty="0">
                <a:sym typeface="Symbol" pitchFamily="18" charset="2"/>
              </a:rPr>
              <a:t>Example of a page table snapshot.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During </a:t>
            </a:r>
            <a:r>
              <a:rPr lang="en-US" dirty="0">
                <a:sym typeface="Symbol" pitchFamily="18" charset="2"/>
              </a:rPr>
              <a:t>address translation, if valid–invalid bit in page table entry is 0  page fault.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048000" y="3048000"/>
            <a:ext cx="19050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3048000" y="3352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3048000" y="365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3048000" y="3962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3048000" y="4267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048000" y="4572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048000" y="51292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048000" y="5410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572000" y="30194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572000" y="33194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572000" y="36195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572000" y="3948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572000" y="4267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572000" y="5105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572000" y="541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657600" y="46482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403600" y="2743200"/>
            <a:ext cx="842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Frame #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4519613" y="2743200"/>
            <a:ext cx="1347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valid-invalid bit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598863" y="5715000"/>
            <a:ext cx="101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12936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0"/>
            <a:ext cx="8361362" cy="844550"/>
          </a:xfrm>
        </p:spPr>
        <p:txBody>
          <a:bodyPr/>
          <a:lstStyle/>
          <a:p>
            <a:r>
              <a:rPr lang="en-US" sz="2400"/>
              <a:t>Page Table When Some Pages Are Not in Main Memory</a:t>
            </a:r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5" t="635" r="12021" b="1302"/>
          <a:stretch>
            <a:fillRect/>
          </a:stretch>
        </p:blipFill>
        <p:spPr bwMode="auto">
          <a:xfrm>
            <a:off x="2332038" y="1570038"/>
            <a:ext cx="4829175" cy="46624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397000"/>
            <a:ext cx="6448425" cy="4165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         </a:t>
            </a:r>
            <a:r>
              <a:rPr lang="en-US" b="1"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Operating system looks at another table to decide: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Invalid reference </a:t>
            </a:r>
            <a:r>
              <a:rPr lang="en-US">
                <a:sym typeface="Symbol" pitchFamily="18" charset="2"/>
              </a:rPr>
              <a:t> abort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Swap page into frame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Reset tables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Set validation bit =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10961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985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Steps in Handling a Page Fault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598" r="6114" b="912"/>
          <a:stretch>
            <a:fillRect/>
          </a:stretch>
        </p:blipFill>
        <p:spPr bwMode="auto">
          <a:xfrm>
            <a:off x="533400" y="1295400"/>
            <a:ext cx="8001000" cy="5045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0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273</TotalTime>
  <Words>553</Words>
  <Application>Microsoft Office PowerPoint</Application>
  <PresentationFormat>On-screen Show (4:3)</PresentationFormat>
  <Paragraphs>155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Virtual Memory Concepts</vt:lpstr>
      <vt:lpstr>Implementation of virtual memory</vt:lpstr>
      <vt:lpstr>Basics</vt:lpstr>
      <vt:lpstr>Demand Paging</vt:lpstr>
      <vt:lpstr>Valid-Invalid Bit</vt:lpstr>
      <vt:lpstr>Valid-Invalid Bit</vt:lpstr>
      <vt:lpstr>Page Table When Some Pages Are Not in Main Memory</vt:lpstr>
      <vt:lpstr>Page Fault</vt:lpstr>
      <vt:lpstr>Steps in Handling a Page Fault</vt:lpstr>
      <vt:lpstr>Need For Page Replacement</vt:lpstr>
      <vt:lpstr>Basic Page Replacement</vt:lpstr>
      <vt:lpstr>What happens if there is no free frame?</vt:lpstr>
      <vt:lpstr>Page Replacement</vt:lpstr>
      <vt:lpstr>Page Replacement Algorithms</vt:lpstr>
      <vt:lpstr>Graph of Page Faults Versus The Number of Frames</vt:lpstr>
      <vt:lpstr>First-In-First-Out (FIFO) Algorithm</vt:lpstr>
      <vt:lpstr>Page Fault</vt:lpstr>
      <vt:lpstr>Performance of Demand Paging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Monit Kapoor</dc:creator>
  <cp:lastModifiedBy>Monit Kapoor</cp:lastModifiedBy>
  <cp:revision>12</cp:revision>
  <dcterms:created xsi:type="dcterms:W3CDTF">2006-08-16T00:00:00Z</dcterms:created>
  <dcterms:modified xsi:type="dcterms:W3CDTF">2014-10-09T08:24:32Z</dcterms:modified>
</cp:coreProperties>
</file>