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85" d="100"/>
          <a:sy n="85" d="100"/>
        </p:scale>
        <p:origin x="858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65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51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8/2/2018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68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5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026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8/2/2018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86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1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9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8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07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9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73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328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8/2/2018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81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2381250"/>
          </a:xfrm>
        </p:spPr>
        <p:txBody>
          <a:bodyPr/>
          <a:lstStyle/>
          <a:p>
            <a:r>
              <a:rPr lang="en-US" dirty="0" smtClean="0"/>
              <a:t>UNIT V: Audit &amp; Monitoring, Intelligence, Compliance, Management and Governance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447800" y="3638550"/>
            <a:ext cx="6400800" cy="914400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SAS 70: Statement on Auditing Standards No. 70 : Service Organizations</a:t>
            </a:r>
          </a:p>
          <a:p>
            <a:r>
              <a:rPr lang="en-US" dirty="0" smtClean="0"/>
              <a:t>SSAE 16: Statements on Standards for Attestation Engagements No. 16</a:t>
            </a:r>
          </a:p>
          <a:p>
            <a:r>
              <a:rPr lang="en-US" dirty="0" smtClean="0"/>
              <a:t>COBIT: </a:t>
            </a:r>
            <a:r>
              <a:rPr lang="en-US" dirty="0"/>
              <a:t>Control Objectives for Information and Related </a:t>
            </a:r>
            <a:r>
              <a:rPr lang="en-US" dirty="0" smtClean="0"/>
              <a:t>Technologies</a:t>
            </a:r>
          </a:p>
          <a:p>
            <a:r>
              <a:rPr lang="en-US" dirty="0" smtClean="0"/>
              <a:t>COSO: </a:t>
            </a:r>
            <a:r>
              <a:rPr lang="en-US" dirty="0"/>
              <a:t>Committee of Sponsoring Organizations of the Treadway Commission </a:t>
            </a:r>
            <a:endParaRPr lang="en-US" dirty="0" smtClean="0"/>
          </a:p>
          <a:p>
            <a:r>
              <a:rPr lang="en-US" dirty="0" smtClean="0"/>
              <a:t>HITRUST CSF: </a:t>
            </a:r>
            <a:r>
              <a:rPr lang="en-US" dirty="0"/>
              <a:t>Health Information Trust </a:t>
            </a:r>
            <a:r>
              <a:rPr lang="en-US" dirty="0" smtClean="0"/>
              <a:t>Alliance Common </a:t>
            </a:r>
            <a:r>
              <a:rPr lang="en-US" smtClean="0"/>
              <a:t>Security Framework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1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 Standard</a:t>
            </a:r>
            <a:endParaRPr 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1276351"/>
            <a:ext cx="75723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249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Regulatory Standards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23950"/>
            <a:ext cx="8001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097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23950"/>
            <a:ext cx="822959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1734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Sampling and Collection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276351"/>
            <a:ext cx="7334250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54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Management 1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23950"/>
            <a:ext cx="7848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37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Management 2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23951"/>
            <a:ext cx="7939087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913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Software Logs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23950"/>
            <a:ext cx="7953375" cy="348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783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Software Generating Logs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23950"/>
            <a:ext cx="673417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166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Logs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2550"/>
            <a:ext cx="8305799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046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2" y="1123950"/>
            <a:ext cx="7572375" cy="34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11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Logs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47750"/>
            <a:ext cx="8000999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2896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Log Indicators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00150"/>
            <a:ext cx="7467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136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Aggregation and Reduction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0150"/>
            <a:ext cx="8001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048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Log Management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200150"/>
            <a:ext cx="7600950" cy="340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989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Storage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47750"/>
            <a:ext cx="7848599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98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 and Control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23950"/>
            <a:ext cx="76200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2239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Logs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47750"/>
            <a:ext cx="80010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291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Needs for Management of Logs 1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" y="1123950"/>
            <a:ext cx="76104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3274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Management of Logs 2 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0151"/>
            <a:ext cx="7562850" cy="331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711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070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Considerations for effective </a:t>
            </a:r>
            <a:r>
              <a:rPr lang="en-US" dirty="0"/>
              <a:t>L</a:t>
            </a:r>
            <a:r>
              <a:rPr lang="en-US" dirty="0" smtClean="0"/>
              <a:t>og Management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52550"/>
            <a:ext cx="7543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55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Drivers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52550"/>
            <a:ext cx="8077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152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affecting Log Management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23950"/>
            <a:ext cx="7848599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061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070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Challenges of log Generation and Storage 1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52550"/>
            <a:ext cx="8229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789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65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Challenges of log Generation and Storage 1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04951"/>
            <a:ext cx="7924799" cy="290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738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Log Protection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200150"/>
            <a:ext cx="76009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075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Log Analysis 1</a:t>
            </a:r>
            <a:endParaRPr lang="en-US" dirty="0"/>
          </a:p>
        </p:txBody>
      </p:sp>
      <p:pic>
        <p:nvPicPr>
          <p:cNvPr id="32773" name="Picture 5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52550"/>
            <a:ext cx="8153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71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Log Analysis 2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00150"/>
            <a:ext cx="7772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23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994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Governance, Risk &amp; Compliance</a:t>
            </a:r>
            <a:endParaRPr 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52550"/>
            <a:ext cx="78486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992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GRC Pillars</a:t>
            </a:r>
            <a:endParaRPr 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23950"/>
            <a:ext cx="807719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793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GRC to Business</a:t>
            </a:r>
            <a:endParaRPr 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23950"/>
            <a:ext cx="777239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066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23951"/>
            <a:ext cx="7734300" cy="349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14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Audit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47750"/>
            <a:ext cx="7924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37266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GRC 1</a:t>
            </a:r>
            <a:endParaRPr 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23950"/>
            <a:ext cx="7086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544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GRC 2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23950"/>
            <a:ext cx="7848599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0420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GRC 3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23950"/>
            <a:ext cx="7772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2166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in Real World 1</a:t>
            </a:r>
            <a:endParaRPr lang="en-US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23950"/>
            <a:ext cx="7315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998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in Real World 2</a:t>
            </a:r>
            <a:endParaRPr lang="en-US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23950"/>
            <a:ext cx="7543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528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Thank You!!!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78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Audit Process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23950"/>
            <a:ext cx="8077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072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0703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 for Information Security Audit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52550"/>
            <a:ext cx="6019799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14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Security Audit Process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71550"/>
            <a:ext cx="8305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39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994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Information Security Auditing Standards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28750"/>
            <a:ext cx="80772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8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Standard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52550"/>
            <a:ext cx="8229599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37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218</Words>
  <Application>Microsoft Office PowerPoint</Application>
  <PresentationFormat>On-screen Show (16:9)</PresentationFormat>
  <Paragraphs>53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Arial</vt:lpstr>
      <vt:lpstr>Calibri</vt:lpstr>
      <vt:lpstr>Office Theme</vt:lpstr>
      <vt:lpstr>UNIT V: Audit &amp; Monitoring, Intelligence, Compliance, Management and Governance</vt:lpstr>
      <vt:lpstr>Audit?</vt:lpstr>
      <vt:lpstr>Audit Drivers</vt:lpstr>
      <vt:lpstr>Types of Audit</vt:lpstr>
      <vt:lpstr>Audit Process</vt:lpstr>
      <vt:lpstr>Approach for Information Security Audit</vt:lpstr>
      <vt:lpstr>Information Security Audit Process</vt:lpstr>
      <vt:lpstr>Information Security Auditing Standards</vt:lpstr>
      <vt:lpstr>Management Standard</vt:lpstr>
      <vt:lpstr>PowerPoint Presentation</vt:lpstr>
      <vt:lpstr>Accounting Standard</vt:lpstr>
      <vt:lpstr>Regulatory Standards</vt:lpstr>
      <vt:lpstr>Benefits</vt:lpstr>
      <vt:lpstr>Data Sampling and Collection</vt:lpstr>
      <vt:lpstr>Log Management 1</vt:lpstr>
      <vt:lpstr>Log Management 2</vt:lpstr>
      <vt:lpstr>Security Software Logs</vt:lpstr>
      <vt:lpstr>Security Software Generating Logs</vt:lpstr>
      <vt:lpstr>Operating System Logs</vt:lpstr>
      <vt:lpstr>Application Logs</vt:lpstr>
      <vt:lpstr>Application Log Indicators</vt:lpstr>
      <vt:lpstr>Data Aggregation and Reduction</vt:lpstr>
      <vt:lpstr>General Log Management</vt:lpstr>
      <vt:lpstr>Log Storage</vt:lpstr>
      <vt:lpstr>Monitoring and Control</vt:lpstr>
      <vt:lpstr>Importance of Logs</vt:lpstr>
      <vt:lpstr>Needs for Management of Logs 1</vt:lpstr>
      <vt:lpstr>Need for Management of Logs 2 </vt:lpstr>
      <vt:lpstr>Considerations for effective Log Management</vt:lpstr>
      <vt:lpstr>Challenges affecting Log Management</vt:lpstr>
      <vt:lpstr>Challenges of log Generation and Storage 1</vt:lpstr>
      <vt:lpstr>Challenges of log Generation and Storage 1</vt:lpstr>
      <vt:lpstr>Challenges of Log Protection</vt:lpstr>
      <vt:lpstr>Challenges of Log Analysis 1</vt:lpstr>
      <vt:lpstr>Challenges of Log Analysis 2</vt:lpstr>
      <vt:lpstr>Introduction to Governance, Risk &amp; Compliance</vt:lpstr>
      <vt:lpstr>GRC Pillars</vt:lpstr>
      <vt:lpstr>Value of GRC to Business</vt:lpstr>
      <vt:lpstr>Benefits</vt:lpstr>
      <vt:lpstr>Tools for GRC 1</vt:lpstr>
      <vt:lpstr>Tools for GRC 2</vt:lpstr>
      <vt:lpstr>Tools for GRC 3</vt:lpstr>
      <vt:lpstr>Implementation in Real World 1</vt:lpstr>
      <vt:lpstr>Implementation in Real World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2017-11-27T10:56:55Z</dcterms:created>
  <dcterms:modified xsi:type="dcterms:W3CDTF">2018-08-02T05:15:22Z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