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89" r:id="rId19"/>
    <p:sldId id="290" r:id="rId20"/>
    <p:sldId id="291" r:id="rId21"/>
    <p:sldId id="292" r:id="rId22"/>
    <p:sldId id="293" r:id="rId23"/>
    <p:sldId id="294" r:id="rId24"/>
    <p:sldId id="295" r:id="rId25"/>
    <p:sldId id="296" r:id="rId26"/>
    <p:sldId id="297" r:id="rId27"/>
    <p:sldId id="298" r:id="rId28"/>
    <p:sldId id="299" r:id="rId29"/>
    <p:sldId id="288" r:id="rId30"/>
    <p:sldId id="274" r:id="rId31"/>
    <p:sldId id="275" r:id="rId32"/>
    <p:sldId id="276" r:id="rId33"/>
    <p:sldId id="277" r:id="rId34"/>
    <p:sldId id="278" r:id="rId35"/>
    <p:sldId id="300" r:id="rId36"/>
    <p:sldId id="279" r:id="rId37"/>
    <p:sldId id="280" r:id="rId38"/>
    <p:sldId id="281" r:id="rId39"/>
    <p:sldId id="282" r:id="rId40"/>
    <p:sldId id="283" r:id="rId41"/>
    <p:sldId id="284" r:id="rId42"/>
    <p:sldId id="285" r:id="rId43"/>
    <p:sldId id="286" r:id="rId44"/>
    <p:sldId id="28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7059" autoAdjust="0"/>
  </p:normalViewPr>
  <p:slideViewPr>
    <p:cSldViewPr>
      <p:cViewPr>
        <p:scale>
          <a:sx n="81" d="100"/>
          <a:sy n="81" d="100"/>
        </p:scale>
        <p:origin x="-1044"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2958D9-0FF6-4F68-9CA1-E2ED53945BC8}" type="datetimeFigureOut">
              <a:rPr lang="en-US" smtClean="0"/>
              <a:t>02-Feb-17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349EAE-5E73-4A46-8D38-62B4FCB5FB07}" type="slidenum">
              <a:rPr lang="en-US" smtClean="0"/>
              <a:t>‹#›</a:t>
            </a:fld>
            <a:endParaRPr lang="en-US"/>
          </a:p>
        </p:txBody>
      </p:sp>
    </p:spTree>
    <p:extLst>
      <p:ext uri="{BB962C8B-B14F-4D97-AF65-F5344CB8AC3E}">
        <p14:creationId xmlns:p14="http://schemas.microsoft.com/office/powerpoint/2010/main" val="2545617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25000" lnSpcReduction="20000"/>
          </a:bodyPr>
          <a:lstStyle/>
          <a:p>
            <a:pPr fontAlgn="auto">
              <a:spcBef>
                <a:spcPts val="0"/>
              </a:spcBef>
              <a:spcAft>
                <a:spcPts val="0"/>
              </a:spcAft>
              <a:defRPr/>
            </a:pPr>
            <a:r>
              <a:rPr lang="en-US" dirty="0" smtClean="0"/>
              <a:t>&lt;?</a:t>
            </a:r>
            <a:r>
              <a:rPr lang="en-US" dirty="0" err="1" smtClean="0"/>
              <a:t>php</a:t>
            </a:r>
            <a:endParaRPr lang="en-US" dirty="0" smtClean="0"/>
          </a:p>
          <a:p>
            <a:pPr fontAlgn="auto">
              <a:spcBef>
                <a:spcPts val="0"/>
              </a:spcBef>
              <a:spcAft>
                <a:spcPts val="0"/>
              </a:spcAft>
              <a:defRPr/>
            </a:pPr>
            <a:r>
              <a:rPr lang="en-US" dirty="0" smtClean="0"/>
              <a:t> main();</a:t>
            </a:r>
          </a:p>
          <a:p>
            <a:pPr fontAlgn="auto">
              <a:spcBef>
                <a:spcPts val="0"/>
              </a:spcBef>
              <a:spcAft>
                <a:spcPts val="0"/>
              </a:spcAft>
              <a:defRPr/>
            </a:pPr>
            <a:r>
              <a:rPr lang="en-US" dirty="0" smtClean="0"/>
              <a:t>function main()</a:t>
            </a:r>
          </a:p>
          <a:p>
            <a:pPr fontAlgn="auto">
              <a:spcBef>
                <a:spcPts val="0"/>
              </a:spcBef>
              <a:spcAft>
                <a:spcPts val="0"/>
              </a:spcAft>
              <a:defRPr/>
            </a:pPr>
            <a:r>
              <a:rPr lang="en-US" dirty="0" smtClean="0"/>
              <a:t>{</a:t>
            </a:r>
          </a:p>
          <a:p>
            <a:pPr fontAlgn="auto">
              <a:spcBef>
                <a:spcPts val="0"/>
              </a:spcBef>
              <a:spcAft>
                <a:spcPts val="0"/>
              </a:spcAft>
              <a:defRPr/>
            </a:pPr>
            <a:r>
              <a:rPr lang="en-US" dirty="0" smtClean="0"/>
              <a:t>$num1  = 10; $num2  = -6; $num3  = 2; $num4  = 1;</a:t>
            </a:r>
          </a:p>
          <a:p>
            <a:pPr fontAlgn="auto">
              <a:spcBef>
                <a:spcPts val="0"/>
              </a:spcBef>
              <a:spcAft>
                <a:spcPts val="0"/>
              </a:spcAft>
              <a:defRPr/>
            </a:pPr>
            <a:r>
              <a:rPr lang="en-US" dirty="0" smtClean="0"/>
              <a:t>$op = "-";</a:t>
            </a:r>
          </a:p>
          <a:p>
            <a:pPr fontAlgn="auto">
              <a:spcBef>
                <a:spcPts val="0"/>
              </a:spcBef>
              <a:spcAft>
                <a:spcPts val="0"/>
              </a:spcAft>
              <a:defRPr/>
            </a:pPr>
            <a:r>
              <a:rPr lang="en-US" dirty="0" smtClean="0"/>
              <a:t>echo "&lt;</a:t>
            </a:r>
            <a:r>
              <a:rPr lang="en-US" dirty="0" err="1" smtClean="0"/>
              <a:t>ol</a:t>
            </a:r>
            <a:r>
              <a:rPr lang="en-US" dirty="0" smtClean="0"/>
              <a:t>&gt;";</a:t>
            </a:r>
          </a:p>
          <a:p>
            <a:pPr fontAlgn="auto">
              <a:spcBef>
                <a:spcPts val="0"/>
              </a:spcBef>
              <a:spcAft>
                <a:spcPts val="0"/>
              </a:spcAft>
              <a:defRPr/>
            </a:pPr>
            <a:r>
              <a:rPr lang="en-US" dirty="0" smtClean="0"/>
              <a:t>echo "&lt;</a:t>
            </a:r>
            <a:r>
              <a:rPr lang="en-US" dirty="0" err="1" smtClean="0"/>
              <a:t>li</a:t>
            </a:r>
            <a:r>
              <a:rPr lang="en-US" dirty="0" smtClean="0"/>
              <a:t>&gt; Expression is :  $num1  $op  $num2  $op  $num3  $op  $num4  =  ".cal($num1, $num2, $num3, $num4,$op)."&lt;/</a:t>
            </a:r>
            <a:r>
              <a:rPr lang="en-US" dirty="0" err="1" smtClean="0"/>
              <a:t>li</a:t>
            </a:r>
            <a:r>
              <a:rPr lang="en-US" dirty="0" smtClean="0"/>
              <a:t>&gt;";</a:t>
            </a:r>
          </a:p>
          <a:p>
            <a:pPr fontAlgn="auto">
              <a:spcBef>
                <a:spcPts val="0"/>
              </a:spcBef>
              <a:spcAft>
                <a:spcPts val="0"/>
              </a:spcAft>
              <a:defRPr/>
            </a:pPr>
            <a:endParaRPr lang="en-US" dirty="0" smtClean="0"/>
          </a:p>
          <a:p>
            <a:pPr fontAlgn="auto">
              <a:spcBef>
                <a:spcPts val="0"/>
              </a:spcBef>
              <a:spcAft>
                <a:spcPts val="0"/>
              </a:spcAft>
              <a:defRPr/>
            </a:pPr>
            <a:r>
              <a:rPr lang="en-US" dirty="0" smtClean="0"/>
              <a:t>echo "&lt;</a:t>
            </a:r>
            <a:r>
              <a:rPr lang="en-US" dirty="0" err="1" smtClean="0"/>
              <a:t>li</a:t>
            </a:r>
            <a:r>
              <a:rPr lang="en-US" dirty="0" smtClean="0"/>
              <a:t>&gt; Max number between ( $num1 , $num2, $num3 , $num4 )  =  ".</a:t>
            </a:r>
            <a:r>
              <a:rPr lang="en-US" dirty="0" err="1" smtClean="0"/>
              <a:t>maxs</a:t>
            </a:r>
            <a:r>
              <a:rPr lang="en-US" dirty="0" smtClean="0"/>
              <a:t>($num1, $num2, $num3, $num4)."&lt;/</a:t>
            </a:r>
            <a:r>
              <a:rPr lang="en-US" dirty="0" err="1" smtClean="0"/>
              <a:t>li</a:t>
            </a:r>
            <a:r>
              <a:rPr lang="en-US" dirty="0" smtClean="0"/>
              <a:t>&gt;";</a:t>
            </a:r>
          </a:p>
          <a:p>
            <a:pPr fontAlgn="auto">
              <a:spcBef>
                <a:spcPts val="0"/>
              </a:spcBef>
              <a:spcAft>
                <a:spcPts val="0"/>
              </a:spcAft>
              <a:defRPr/>
            </a:pPr>
            <a:endParaRPr lang="en-US" dirty="0" smtClean="0"/>
          </a:p>
          <a:p>
            <a:pPr fontAlgn="auto">
              <a:spcBef>
                <a:spcPts val="0"/>
              </a:spcBef>
              <a:spcAft>
                <a:spcPts val="0"/>
              </a:spcAft>
              <a:defRPr/>
            </a:pPr>
            <a:r>
              <a:rPr lang="en-US" dirty="0" smtClean="0"/>
              <a:t>echo "&lt;</a:t>
            </a:r>
            <a:r>
              <a:rPr lang="en-US" dirty="0" err="1" smtClean="0"/>
              <a:t>li</a:t>
            </a:r>
            <a:r>
              <a:rPr lang="en-US" dirty="0" smtClean="0"/>
              <a:t>&gt; Min number between( $num1 , $num2, $num3 , $num4 )  =  ".</a:t>
            </a:r>
            <a:r>
              <a:rPr lang="en-US" dirty="0" err="1" smtClean="0"/>
              <a:t>mins</a:t>
            </a:r>
            <a:r>
              <a:rPr lang="en-US" dirty="0" smtClean="0"/>
              <a:t>($num1, $num2, $num3, $num4)."&lt;/</a:t>
            </a:r>
            <a:r>
              <a:rPr lang="en-US" dirty="0" err="1" smtClean="0"/>
              <a:t>li</a:t>
            </a:r>
            <a:r>
              <a:rPr lang="en-US" dirty="0" smtClean="0"/>
              <a:t>&gt;";</a:t>
            </a:r>
          </a:p>
          <a:p>
            <a:pPr fontAlgn="auto">
              <a:spcBef>
                <a:spcPts val="0"/>
              </a:spcBef>
              <a:spcAft>
                <a:spcPts val="0"/>
              </a:spcAft>
              <a:defRPr/>
            </a:pPr>
            <a:endParaRPr lang="en-US" dirty="0" smtClean="0"/>
          </a:p>
          <a:p>
            <a:pPr fontAlgn="auto">
              <a:spcBef>
                <a:spcPts val="0"/>
              </a:spcBef>
              <a:spcAft>
                <a:spcPts val="0"/>
              </a:spcAft>
              <a:defRPr/>
            </a:pPr>
            <a:r>
              <a:rPr lang="en-US" dirty="0" smtClean="0"/>
              <a:t>echo "&lt;</a:t>
            </a:r>
            <a:r>
              <a:rPr lang="en-US" dirty="0" err="1" smtClean="0"/>
              <a:t>li</a:t>
            </a:r>
            <a:r>
              <a:rPr lang="en-US" dirty="0" smtClean="0"/>
              <a:t>&gt;Positive numbers between( $num1 , $num2, $num3 , $num4 ) &lt;/</a:t>
            </a:r>
            <a:r>
              <a:rPr lang="en-US" dirty="0" err="1" smtClean="0"/>
              <a:t>li</a:t>
            </a:r>
            <a:r>
              <a:rPr lang="en-US" dirty="0" smtClean="0"/>
              <a:t>&gt;";</a:t>
            </a:r>
          </a:p>
          <a:p>
            <a:pPr fontAlgn="auto">
              <a:spcBef>
                <a:spcPts val="0"/>
              </a:spcBef>
              <a:spcAft>
                <a:spcPts val="0"/>
              </a:spcAft>
              <a:defRPr/>
            </a:pPr>
            <a:r>
              <a:rPr lang="en-US" dirty="0" err="1" smtClean="0"/>
              <a:t>posi</a:t>
            </a:r>
            <a:r>
              <a:rPr lang="en-US" dirty="0" smtClean="0"/>
              <a:t>($num1, $num2, $num3, $num4);</a:t>
            </a:r>
          </a:p>
          <a:p>
            <a:pPr fontAlgn="auto">
              <a:spcBef>
                <a:spcPts val="0"/>
              </a:spcBef>
              <a:spcAft>
                <a:spcPts val="0"/>
              </a:spcAft>
              <a:defRPr/>
            </a:pPr>
            <a:r>
              <a:rPr lang="en-US" dirty="0" smtClean="0"/>
              <a:t>echo "&lt;</a:t>
            </a:r>
            <a:r>
              <a:rPr lang="en-US" dirty="0" err="1" smtClean="0"/>
              <a:t>br</a:t>
            </a:r>
            <a:r>
              <a:rPr lang="en-US" dirty="0" smtClean="0"/>
              <a:t>&gt;";</a:t>
            </a:r>
          </a:p>
          <a:p>
            <a:pPr fontAlgn="auto">
              <a:spcBef>
                <a:spcPts val="0"/>
              </a:spcBef>
              <a:spcAft>
                <a:spcPts val="0"/>
              </a:spcAft>
              <a:defRPr/>
            </a:pPr>
            <a:r>
              <a:rPr lang="en-US" dirty="0" smtClean="0"/>
              <a:t>echo "&lt;</a:t>
            </a:r>
            <a:r>
              <a:rPr lang="en-US" dirty="0" err="1" smtClean="0"/>
              <a:t>li</a:t>
            </a:r>
            <a:r>
              <a:rPr lang="en-US" dirty="0" smtClean="0"/>
              <a:t>&gt; Negative numbers between( $num1 , $num2, $num3 , $num4 )  &lt;/</a:t>
            </a:r>
            <a:r>
              <a:rPr lang="en-US" dirty="0" err="1" smtClean="0"/>
              <a:t>li</a:t>
            </a:r>
            <a:r>
              <a:rPr lang="en-US" dirty="0" smtClean="0"/>
              <a:t>&gt;";</a:t>
            </a:r>
          </a:p>
          <a:p>
            <a:pPr fontAlgn="auto">
              <a:spcBef>
                <a:spcPts val="0"/>
              </a:spcBef>
              <a:spcAft>
                <a:spcPts val="0"/>
              </a:spcAft>
              <a:defRPr/>
            </a:pPr>
            <a:r>
              <a:rPr lang="en-US" dirty="0" err="1" smtClean="0"/>
              <a:t>nega</a:t>
            </a:r>
            <a:r>
              <a:rPr lang="en-US" dirty="0" smtClean="0"/>
              <a:t>($num1, $num2, $num3, $num4);</a:t>
            </a:r>
          </a:p>
          <a:p>
            <a:pPr fontAlgn="auto">
              <a:spcBef>
                <a:spcPts val="0"/>
              </a:spcBef>
              <a:spcAft>
                <a:spcPts val="0"/>
              </a:spcAft>
              <a:defRPr/>
            </a:pPr>
            <a:r>
              <a:rPr lang="en-US" dirty="0" smtClean="0"/>
              <a:t>echo "&lt;/</a:t>
            </a:r>
            <a:r>
              <a:rPr lang="en-US" dirty="0" err="1" smtClean="0"/>
              <a:t>ol</a:t>
            </a:r>
            <a:r>
              <a:rPr lang="en-US" dirty="0" smtClean="0"/>
              <a:t>&gt;";</a:t>
            </a:r>
          </a:p>
          <a:p>
            <a:pPr fontAlgn="auto">
              <a:spcBef>
                <a:spcPts val="0"/>
              </a:spcBef>
              <a:spcAft>
                <a:spcPts val="0"/>
              </a:spcAft>
              <a:defRPr/>
            </a:pPr>
            <a:r>
              <a:rPr lang="en-US" dirty="0" smtClean="0"/>
              <a:t>}</a:t>
            </a:r>
          </a:p>
          <a:p>
            <a:pPr fontAlgn="auto">
              <a:spcBef>
                <a:spcPts val="0"/>
              </a:spcBef>
              <a:spcAft>
                <a:spcPts val="0"/>
              </a:spcAft>
              <a:defRPr/>
            </a:pPr>
            <a:endParaRPr lang="en-US" dirty="0" smtClean="0"/>
          </a:p>
          <a:p>
            <a:pPr fontAlgn="auto">
              <a:spcBef>
                <a:spcPts val="0"/>
              </a:spcBef>
              <a:spcAft>
                <a:spcPts val="0"/>
              </a:spcAft>
              <a:defRPr/>
            </a:pPr>
            <a:r>
              <a:rPr lang="en-US" dirty="0" smtClean="0"/>
              <a:t>function cal($num1 , $num2, $num3 , $num4,$op )</a:t>
            </a:r>
          </a:p>
          <a:p>
            <a:pPr fontAlgn="auto">
              <a:spcBef>
                <a:spcPts val="0"/>
              </a:spcBef>
              <a:spcAft>
                <a:spcPts val="0"/>
              </a:spcAft>
              <a:defRPr/>
            </a:pPr>
            <a:r>
              <a:rPr lang="en-US" dirty="0" smtClean="0"/>
              <a:t>{</a:t>
            </a:r>
          </a:p>
          <a:p>
            <a:pPr fontAlgn="auto">
              <a:spcBef>
                <a:spcPts val="0"/>
              </a:spcBef>
              <a:spcAft>
                <a:spcPts val="0"/>
              </a:spcAft>
              <a:defRPr/>
            </a:pPr>
            <a:r>
              <a:rPr lang="en-US" dirty="0" smtClean="0"/>
              <a:t>	switch($op)</a:t>
            </a:r>
          </a:p>
          <a:p>
            <a:pPr fontAlgn="auto">
              <a:spcBef>
                <a:spcPts val="0"/>
              </a:spcBef>
              <a:spcAft>
                <a:spcPts val="0"/>
              </a:spcAft>
              <a:defRPr/>
            </a:pPr>
            <a:r>
              <a:rPr lang="en-US" dirty="0" smtClean="0"/>
              <a:t>	{</a:t>
            </a:r>
          </a:p>
          <a:p>
            <a:pPr fontAlgn="auto">
              <a:spcBef>
                <a:spcPts val="0"/>
              </a:spcBef>
              <a:spcAft>
                <a:spcPts val="0"/>
              </a:spcAft>
              <a:defRPr/>
            </a:pPr>
            <a:r>
              <a:rPr lang="en-US" dirty="0" smtClean="0"/>
              <a:t>		case "+":</a:t>
            </a:r>
          </a:p>
          <a:p>
            <a:pPr fontAlgn="auto">
              <a:spcBef>
                <a:spcPts val="0"/>
              </a:spcBef>
              <a:spcAft>
                <a:spcPts val="0"/>
              </a:spcAft>
              <a:defRPr/>
            </a:pPr>
            <a:r>
              <a:rPr lang="en-US" dirty="0" smtClean="0"/>
              <a:t>return ($num1 + $num2+ $num3 + $num4 );</a:t>
            </a:r>
          </a:p>
          <a:p>
            <a:pPr fontAlgn="auto">
              <a:spcBef>
                <a:spcPts val="0"/>
              </a:spcBef>
              <a:spcAft>
                <a:spcPts val="0"/>
              </a:spcAft>
              <a:defRPr/>
            </a:pPr>
            <a:r>
              <a:rPr lang="en-US" dirty="0" smtClean="0"/>
              <a:t>break;</a:t>
            </a:r>
          </a:p>
          <a:p>
            <a:pPr fontAlgn="auto">
              <a:spcBef>
                <a:spcPts val="0"/>
              </a:spcBef>
              <a:spcAft>
                <a:spcPts val="0"/>
              </a:spcAft>
              <a:defRPr/>
            </a:pPr>
            <a:r>
              <a:rPr lang="en-US" dirty="0" smtClean="0"/>
              <a:t>case "*":</a:t>
            </a:r>
          </a:p>
          <a:p>
            <a:pPr fontAlgn="auto">
              <a:spcBef>
                <a:spcPts val="0"/>
              </a:spcBef>
              <a:spcAft>
                <a:spcPts val="0"/>
              </a:spcAft>
              <a:defRPr/>
            </a:pPr>
            <a:r>
              <a:rPr lang="en-US" dirty="0" smtClean="0"/>
              <a:t>return ($num1 * $num2 * $num3 * $num4 );</a:t>
            </a:r>
          </a:p>
          <a:p>
            <a:pPr fontAlgn="auto">
              <a:spcBef>
                <a:spcPts val="0"/>
              </a:spcBef>
              <a:spcAft>
                <a:spcPts val="0"/>
              </a:spcAft>
              <a:defRPr/>
            </a:pPr>
            <a:r>
              <a:rPr lang="en-US" dirty="0" smtClean="0"/>
              <a:t>break;</a:t>
            </a:r>
          </a:p>
          <a:p>
            <a:pPr fontAlgn="auto">
              <a:spcBef>
                <a:spcPts val="0"/>
              </a:spcBef>
              <a:spcAft>
                <a:spcPts val="0"/>
              </a:spcAft>
              <a:defRPr/>
            </a:pPr>
            <a:endParaRPr lang="en-US" dirty="0" smtClean="0"/>
          </a:p>
          <a:p>
            <a:pPr fontAlgn="auto">
              <a:spcBef>
                <a:spcPts val="0"/>
              </a:spcBef>
              <a:spcAft>
                <a:spcPts val="0"/>
              </a:spcAft>
              <a:defRPr/>
            </a:pPr>
            <a:r>
              <a:rPr lang="en-US" dirty="0" smtClean="0"/>
              <a:t>case "/":</a:t>
            </a:r>
          </a:p>
          <a:p>
            <a:pPr fontAlgn="auto">
              <a:spcBef>
                <a:spcPts val="0"/>
              </a:spcBef>
              <a:spcAft>
                <a:spcPts val="0"/>
              </a:spcAft>
              <a:defRPr/>
            </a:pPr>
            <a:r>
              <a:rPr lang="en-US" dirty="0" smtClean="0"/>
              <a:t>return ($num1 / $num2 / $num3 / $num4 );</a:t>
            </a:r>
          </a:p>
          <a:p>
            <a:pPr fontAlgn="auto">
              <a:spcBef>
                <a:spcPts val="0"/>
              </a:spcBef>
              <a:spcAft>
                <a:spcPts val="0"/>
              </a:spcAft>
              <a:defRPr/>
            </a:pPr>
            <a:r>
              <a:rPr lang="en-US" dirty="0" smtClean="0"/>
              <a:t>break;</a:t>
            </a:r>
          </a:p>
          <a:p>
            <a:pPr fontAlgn="auto">
              <a:spcBef>
                <a:spcPts val="0"/>
              </a:spcBef>
              <a:spcAft>
                <a:spcPts val="0"/>
              </a:spcAft>
              <a:defRPr/>
            </a:pPr>
            <a:endParaRPr lang="en-US" dirty="0" smtClean="0"/>
          </a:p>
          <a:p>
            <a:pPr fontAlgn="auto">
              <a:spcBef>
                <a:spcPts val="0"/>
              </a:spcBef>
              <a:spcAft>
                <a:spcPts val="0"/>
              </a:spcAft>
              <a:defRPr/>
            </a:pPr>
            <a:r>
              <a:rPr lang="en-US" dirty="0" smtClean="0"/>
              <a:t>default :</a:t>
            </a:r>
          </a:p>
          <a:p>
            <a:pPr fontAlgn="auto">
              <a:spcBef>
                <a:spcPts val="0"/>
              </a:spcBef>
              <a:spcAft>
                <a:spcPts val="0"/>
              </a:spcAft>
              <a:defRPr/>
            </a:pPr>
            <a:r>
              <a:rPr lang="en-US" dirty="0" smtClean="0"/>
              <a:t>return ($num1 - $num2 - $num3 - $num4 );</a:t>
            </a:r>
          </a:p>
          <a:p>
            <a:pPr fontAlgn="auto">
              <a:spcBef>
                <a:spcPts val="0"/>
              </a:spcBef>
              <a:spcAft>
                <a:spcPts val="0"/>
              </a:spcAft>
              <a:defRPr/>
            </a:pPr>
            <a:r>
              <a:rPr lang="en-US" dirty="0" smtClean="0"/>
              <a:t>break;</a:t>
            </a:r>
          </a:p>
          <a:p>
            <a:pPr fontAlgn="auto">
              <a:spcBef>
                <a:spcPts val="0"/>
              </a:spcBef>
              <a:spcAft>
                <a:spcPts val="0"/>
              </a:spcAft>
              <a:defRPr/>
            </a:pPr>
            <a:endParaRPr lang="en-US" dirty="0" smtClean="0"/>
          </a:p>
          <a:p>
            <a:pPr fontAlgn="auto">
              <a:spcBef>
                <a:spcPts val="0"/>
              </a:spcBef>
              <a:spcAft>
                <a:spcPts val="0"/>
              </a:spcAft>
              <a:defRPr/>
            </a:pPr>
            <a:r>
              <a:rPr lang="en-US" dirty="0" smtClean="0"/>
              <a:t>	}</a:t>
            </a:r>
          </a:p>
          <a:p>
            <a:pPr fontAlgn="auto">
              <a:spcBef>
                <a:spcPts val="0"/>
              </a:spcBef>
              <a:spcAft>
                <a:spcPts val="0"/>
              </a:spcAft>
              <a:defRPr/>
            </a:pPr>
            <a:r>
              <a:rPr lang="en-US" dirty="0" smtClean="0"/>
              <a:t>}</a:t>
            </a:r>
          </a:p>
          <a:p>
            <a:pPr fontAlgn="auto">
              <a:spcBef>
                <a:spcPts val="0"/>
              </a:spcBef>
              <a:spcAft>
                <a:spcPts val="0"/>
              </a:spcAft>
              <a:defRPr/>
            </a:pPr>
            <a:r>
              <a:rPr lang="en-US" dirty="0" smtClean="0"/>
              <a:t>function </a:t>
            </a:r>
            <a:r>
              <a:rPr lang="en-US" dirty="0" err="1" smtClean="0"/>
              <a:t>maxs</a:t>
            </a:r>
            <a:r>
              <a:rPr lang="en-US" dirty="0" smtClean="0"/>
              <a:t>($num1, $num2, $num3, $num4)</a:t>
            </a:r>
          </a:p>
          <a:p>
            <a:pPr fontAlgn="auto">
              <a:spcBef>
                <a:spcPts val="0"/>
              </a:spcBef>
              <a:spcAft>
                <a:spcPts val="0"/>
              </a:spcAft>
              <a:defRPr/>
            </a:pPr>
            <a:r>
              <a:rPr lang="en-US" dirty="0" smtClean="0"/>
              <a:t>{</a:t>
            </a:r>
          </a:p>
          <a:p>
            <a:pPr fontAlgn="auto">
              <a:spcBef>
                <a:spcPts val="0"/>
              </a:spcBef>
              <a:spcAft>
                <a:spcPts val="0"/>
              </a:spcAft>
              <a:defRPr/>
            </a:pPr>
            <a:r>
              <a:rPr lang="en-US" dirty="0" smtClean="0"/>
              <a:t>	$max1 = $num1; </a:t>
            </a:r>
          </a:p>
          <a:p>
            <a:pPr fontAlgn="auto">
              <a:spcBef>
                <a:spcPts val="0"/>
              </a:spcBef>
              <a:spcAft>
                <a:spcPts val="0"/>
              </a:spcAft>
              <a:defRPr/>
            </a:pPr>
            <a:endParaRPr lang="en-US" dirty="0" smtClean="0"/>
          </a:p>
          <a:p>
            <a:pPr fontAlgn="auto">
              <a:spcBef>
                <a:spcPts val="0"/>
              </a:spcBef>
              <a:spcAft>
                <a:spcPts val="0"/>
              </a:spcAft>
              <a:defRPr/>
            </a:pPr>
            <a:r>
              <a:rPr lang="en-US" dirty="0" smtClean="0"/>
              <a:t>	if ($num2 &gt; $max1) {</a:t>
            </a:r>
          </a:p>
          <a:p>
            <a:pPr fontAlgn="auto">
              <a:spcBef>
                <a:spcPts val="0"/>
              </a:spcBef>
              <a:spcAft>
                <a:spcPts val="0"/>
              </a:spcAft>
              <a:defRPr/>
            </a:pPr>
            <a:r>
              <a:rPr lang="en-US" dirty="0" smtClean="0"/>
              <a:t>		$max1 = $num2;</a:t>
            </a:r>
          </a:p>
          <a:p>
            <a:pPr fontAlgn="auto">
              <a:spcBef>
                <a:spcPts val="0"/>
              </a:spcBef>
              <a:spcAft>
                <a:spcPts val="0"/>
              </a:spcAft>
              <a:defRPr/>
            </a:pPr>
            <a:r>
              <a:rPr lang="en-US" dirty="0" smtClean="0"/>
              <a:t>	} </a:t>
            </a:r>
          </a:p>
          <a:p>
            <a:pPr fontAlgn="auto">
              <a:spcBef>
                <a:spcPts val="0"/>
              </a:spcBef>
              <a:spcAft>
                <a:spcPts val="0"/>
              </a:spcAft>
              <a:defRPr/>
            </a:pPr>
            <a:endParaRPr lang="en-US" dirty="0" smtClean="0"/>
          </a:p>
          <a:p>
            <a:pPr fontAlgn="auto">
              <a:spcBef>
                <a:spcPts val="0"/>
              </a:spcBef>
              <a:spcAft>
                <a:spcPts val="0"/>
              </a:spcAft>
              <a:defRPr/>
            </a:pPr>
            <a:r>
              <a:rPr lang="en-US" dirty="0" smtClean="0"/>
              <a:t>	if ($num3 &gt; $max1) { </a:t>
            </a:r>
          </a:p>
          <a:p>
            <a:pPr fontAlgn="auto">
              <a:spcBef>
                <a:spcPts val="0"/>
              </a:spcBef>
              <a:spcAft>
                <a:spcPts val="0"/>
              </a:spcAft>
              <a:defRPr/>
            </a:pPr>
            <a:r>
              <a:rPr lang="en-US" dirty="0" smtClean="0"/>
              <a:t>		$max1 = $num3;</a:t>
            </a:r>
          </a:p>
          <a:p>
            <a:pPr fontAlgn="auto">
              <a:spcBef>
                <a:spcPts val="0"/>
              </a:spcBef>
              <a:spcAft>
                <a:spcPts val="0"/>
              </a:spcAft>
              <a:defRPr/>
            </a:pPr>
            <a:r>
              <a:rPr lang="en-US" dirty="0" smtClean="0"/>
              <a:t>	}</a:t>
            </a:r>
          </a:p>
          <a:p>
            <a:pPr fontAlgn="auto">
              <a:spcBef>
                <a:spcPts val="0"/>
              </a:spcBef>
              <a:spcAft>
                <a:spcPts val="0"/>
              </a:spcAft>
              <a:defRPr/>
            </a:pPr>
            <a:r>
              <a:rPr lang="en-US" dirty="0" smtClean="0"/>
              <a:t>	if ($num4 &gt; $max1) { </a:t>
            </a:r>
          </a:p>
          <a:p>
            <a:pPr fontAlgn="auto">
              <a:spcBef>
                <a:spcPts val="0"/>
              </a:spcBef>
              <a:spcAft>
                <a:spcPts val="0"/>
              </a:spcAft>
              <a:defRPr/>
            </a:pPr>
            <a:r>
              <a:rPr lang="en-US" dirty="0" smtClean="0"/>
              <a:t>		$max1 = $num4;</a:t>
            </a:r>
          </a:p>
          <a:p>
            <a:pPr fontAlgn="auto">
              <a:spcBef>
                <a:spcPts val="0"/>
              </a:spcBef>
              <a:spcAft>
                <a:spcPts val="0"/>
              </a:spcAft>
              <a:defRPr/>
            </a:pPr>
            <a:r>
              <a:rPr lang="en-US" dirty="0" smtClean="0"/>
              <a:t>	} </a:t>
            </a:r>
          </a:p>
          <a:p>
            <a:pPr fontAlgn="auto">
              <a:spcBef>
                <a:spcPts val="0"/>
              </a:spcBef>
              <a:spcAft>
                <a:spcPts val="0"/>
              </a:spcAft>
              <a:defRPr/>
            </a:pPr>
            <a:endParaRPr lang="en-US" dirty="0" smtClean="0"/>
          </a:p>
          <a:p>
            <a:pPr fontAlgn="auto">
              <a:spcBef>
                <a:spcPts val="0"/>
              </a:spcBef>
              <a:spcAft>
                <a:spcPts val="0"/>
              </a:spcAft>
              <a:defRPr/>
            </a:pPr>
            <a:r>
              <a:rPr lang="en-US" dirty="0" smtClean="0"/>
              <a:t>	return $max1; /* max is the largest value */</a:t>
            </a:r>
          </a:p>
          <a:p>
            <a:pPr fontAlgn="auto">
              <a:spcBef>
                <a:spcPts val="0"/>
              </a:spcBef>
              <a:spcAft>
                <a:spcPts val="0"/>
              </a:spcAft>
              <a:defRPr/>
            </a:pPr>
            <a:r>
              <a:rPr lang="en-US" dirty="0" smtClean="0"/>
              <a:t>}</a:t>
            </a:r>
          </a:p>
          <a:p>
            <a:pPr fontAlgn="auto">
              <a:spcBef>
                <a:spcPts val="0"/>
              </a:spcBef>
              <a:spcAft>
                <a:spcPts val="0"/>
              </a:spcAft>
              <a:defRPr/>
            </a:pPr>
            <a:r>
              <a:rPr lang="en-US" dirty="0" smtClean="0"/>
              <a:t>function </a:t>
            </a:r>
            <a:r>
              <a:rPr lang="en-US" dirty="0" err="1" smtClean="0"/>
              <a:t>mins</a:t>
            </a:r>
            <a:r>
              <a:rPr lang="en-US" dirty="0" smtClean="0"/>
              <a:t>($num1, $num2, $num3, $num4)</a:t>
            </a:r>
          </a:p>
          <a:p>
            <a:pPr fontAlgn="auto">
              <a:spcBef>
                <a:spcPts val="0"/>
              </a:spcBef>
              <a:spcAft>
                <a:spcPts val="0"/>
              </a:spcAft>
              <a:defRPr/>
            </a:pPr>
            <a:r>
              <a:rPr lang="en-US" dirty="0" smtClean="0"/>
              <a:t>{</a:t>
            </a:r>
          </a:p>
          <a:p>
            <a:pPr fontAlgn="auto">
              <a:spcBef>
                <a:spcPts val="0"/>
              </a:spcBef>
              <a:spcAft>
                <a:spcPts val="0"/>
              </a:spcAft>
              <a:defRPr/>
            </a:pPr>
            <a:r>
              <a:rPr lang="en-US" dirty="0" smtClean="0"/>
              <a:t>	$min1 = $num1; </a:t>
            </a:r>
          </a:p>
          <a:p>
            <a:pPr fontAlgn="auto">
              <a:spcBef>
                <a:spcPts val="0"/>
              </a:spcBef>
              <a:spcAft>
                <a:spcPts val="0"/>
              </a:spcAft>
              <a:defRPr/>
            </a:pPr>
            <a:endParaRPr lang="en-US" dirty="0" smtClean="0"/>
          </a:p>
          <a:p>
            <a:pPr fontAlgn="auto">
              <a:spcBef>
                <a:spcPts val="0"/>
              </a:spcBef>
              <a:spcAft>
                <a:spcPts val="0"/>
              </a:spcAft>
              <a:defRPr/>
            </a:pPr>
            <a:r>
              <a:rPr lang="en-US" dirty="0" smtClean="0"/>
              <a:t>	if ($num2 &lt; $min1) {</a:t>
            </a:r>
          </a:p>
          <a:p>
            <a:pPr fontAlgn="auto">
              <a:spcBef>
                <a:spcPts val="0"/>
              </a:spcBef>
              <a:spcAft>
                <a:spcPts val="0"/>
              </a:spcAft>
              <a:defRPr/>
            </a:pPr>
            <a:r>
              <a:rPr lang="en-US" dirty="0" smtClean="0"/>
              <a:t>		$min1 = $num2;</a:t>
            </a:r>
          </a:p>
          <a:p>
            <a:pPr fontAlgn="auto">
              <a:spcBef>
                <a:spcPts val="0"/>
              </a:spcBef>
              <a:spcAft>
                <a:spcPts val="0"/>
              </a:spcAft>
              <a:defRPr/>
            </a:pPr>
            <a:r>
              <a:rPr lang="en-US" dirty="0" smtClean="0"/>
              <a:t>	} </a:t>
            </a:r>
          </a:p>
          <a:p>
            <a:pPr fontAlgn="auto">
              <a:spcBef>
                <a:spcPts val="0"/>
              </a:spcBef>
              <a:spcAft>
                <a:spcPts val="0"/>
              </a:spcAft>
              <a:defRPr/>
            </a:pPr>
            <a:endParaRPr lang="en-US" dirty="0" smtClean="0"/>
          </a:p>
          <a:p>
            <a:pPr fontAlgn="auto">
              <a:spcBef>
                <a:spcPts val="0"/>
              </a:spcBef>
              <a:spcAft>
                <a:spcPts val="0"/>
              </a:spcAft>
              <a:defRPr/>
            </a:pPr>
            <a:r>
              <a:rPr lang="en-US" dirty="0" smtClean="0"/>
              <a:t>	if ($num3 &lt; $min1) { </a:t>
            </a:r>
          </a:p>
          <a:p>
            <a:pPr fontAlgn="auto">
              <a:spcBef>
                <a:spcPts val="0"/>
              </a:spcBef>
              <a:spcAft>
                <a:spcPts val="0"/>
              </a:spcAft>
              <a:defRPr/>
            </a:pPr>
            <a:r>
              <a:rPr lang="en-US" dirty="0" smtClean="0"/>
              <a:t>		$min1 = $num3;</a:t>
            </a:r>
          </a:p>
          <a:p>
            <a:pPr fontAlgn="auto">
              <a:spcBef>
                <a:spcPts val="0"/>
              </a:spcBef>
              <a:spcAft>
                <a:spcPts val="0"/>
              </a:spcAft>
              <a:defRPr/>
            </a:pPr>
            <a:r>
              <a:rPr lang="en-US" dirty="0" smtClean="0"/>
              <a:t>	}</a:t>
            </a:r>
          </a:p>
          <a:p>
            <a:pPr fontAlgn="auto">
              <a:spcBef>
                <a:spcPts val="0"/>
              </a:spcBef>
              <a:spcAft>
                <a:spcPts val="0"/>
              </a:spcAft>
              <a:defRPr/>
            </a:pPr>
            <a:r>
              <a:rPr lang="en-US" dirty="0" smtClean="0"/>
              <a:t>	if ($num4 &lt; $min1) { </a:t>
            </a:r>
          </a:p>
          <a:p>
            <a:pPr fontAlgn="auto">
              <a:spcBef>
                <a:spcPts val="0"/>
              </a:spcBef>
              <a:spcAft>
                <a:spcPts val="0"/>
              </a:spcAft>
              <a:defRPr/>
            </a:pPr>
            <a:r>
              <a:rPr lang="en-US" dirty="0" smtClean="0"/>
              <a:t>		$min1 = $num4;</a:t>
            </a:r>
          </a:p>
          <a:p>
            <a:pPr fontAlgn="auto">
              <a:spcBef>
                <a:spcPts val="0"/>
              </a:spcBef>
              <a:spcAft>
                <a:spcPts val="0"/>
              </a:spcAft>
              <a:defRPr/>
            </a:pPr>
            <a:r>
              <a:rPr lang="en-US" dirty="0" smtClean="0"/>
              <a:t>	} </a:t>
            </a:r>
          </a:p>
          <a:p>
            <a:pPr fontAlgn="auto">
              <a:spcBef>
                <a:spcPts val="0"/>
              </a:spcBef>
              <a:spcAft>
                <a:spcPts val="0"/>
              </a:spcAft>
              <a:defRPr/>
            </a:pPr>
            <a:endParaRPr lang="en-US" dirty="0" smtClean="0"/>
          </a:p>
          <a:p>
            <a:pPr fontAlgn="auto">
              <a:spcBef>
                <a:spcPts val="0"/>
              </a:spcBef>
              <a:spcAft>
                <a:spcPts val="0"/>
              </a:spcAft>
              <a:defRPr/>
            </a:pPr>
            <a:r>
              <a:rPr lang="en-US" dirty="0" smtClean="0"/>
              <a:t>	return $min1; /* max is the largest value */</a:t>
            </a:r>
          </a:p>
          <a:p>
            <a:pPr fontAlgn="auto">
              <a:spcBef>
                <a:spcPts val="0"/>
              </a:spcBef>
              <a:spcAft>
                <a:spcPts val="0"/>
              </a:spcAft>
              <a:defRPr/>
            </a:pPr>
            <a:r>
              <a:rPr lang="en-US" dirty="0" smtClean="0"/>
              <a:t>}</a:t>
            </a:r>
          </a:p>
          <a:p>
            <a:pPr fontAlgn="auto">
              <a:spcBef>
                <a:spcPts val="0"/>
              </a:spcBef>
              <a:spcAft>
                <a:spcPts val="0"/>
              </a:spcAft>
              <a:defRPr/>
            </a:pPr>
            <a:endParaRPr lang="en-US" dirty="0" smtClean="0"/>
          </a:p>
          <a:p>
            <a:pPr fontAlgn="auto">
              <a:spcBef>
                <a:spcPts val="0"/>
              </a:spcBef>
              <a:spcAft>
                <a:spcPts val="0"/>
              </a:spcAft>
              <a:defRPr/>
            </a:pPr>
            <a:r>
              <a:rPr lang="en-US" dirty="0" smtClean="0"/>
              <a:t>function </a:t>
            </a:r>
            <a:r>
              <a:rPr lang="en-US" dirty="0" err="1" smtClean="0"/>
              <a:t>posi</a:t>
            </a:r>
            <a:r>
              <a:rPr lang="en-US" dirty="0" smtClean="0"/>
              <a:t>($num1, $num2, $num3, $num4)</a:t>
            </a:r>
          </a:p>
          <a:p>
            <a:pPr fontAlgn="auto">
              <a:spcBef>
                <a:spcPts val="0"/>
              </a:spcBef>
              <a:spcAft>
                <a:spcPts val="0"/>
              </a:spcAft>
              <a:defRPr/>
            </a:pPr>
            <a:r>
              <a:rPr lang="en-US" dirty="0" smtClean="0"/>
              <a:t>{</a:t>
            </a:r>
          </a:p>
          <a:p>
            <a:pPr fontAlgn="auto">
              <a:spcBef>
                <a:spcPts val="0"/>
              </a:spcBef>
              <a:spcAft>
                <a:spcPts val="0"/>
              </a:spcAft>
              <a:defRPr/>
            </a:pPr>
            <a:r>
              <a:rPr lang="en-US" dirty="0" smtClean="0"/>
              <a:t>	echo "&lt;</a:t>
            </a:r>
            <a:r>
              <a:rPr lang="en-US" dirty="0" err="1" smtClean="0"/>
              <a:t>ol</a:t>
            </a:r>
            <a:r>
              <a:rPr lang="en-US" dirty="0" smtClean="0"/>
              <a:t> type='</a:t>
            </a:r>
            <a:r>
              <a:rPr lang="en-US" dirty="0" err="1" smtClean="0"/>
              <a:t>i</a:t>
            </a:r>
            <a:r>
              <a:rPr lang="en-US" dirty="0" smtClean="0"/>
              <a:t>'&gt;";</a:t>
            </a:r>
          </a:p>
          <a:p>
            <a:pPr fontAlgn="auto">
              <a:spcBef>
                <a:spcPts val="0"/>
              </a:spcBef>
              <a:spcAft>
                <a:spcPts val="0"/>
              </a:spcAft>
              <a:defRPr/>
            </a:pPr>
            <a:r>
              <a:rPr lang="en-US" dirty="0" smtClean="0"/>
              <a:t>	$count  = 0;</a:t>
            </a:r>
          </a:p>
          <a:p>
            <a:pPr fontAlgn="auto">
              <a:spcBef>
                <a:spcPts val="0"/>
              </a:spcBef>
              <a:spcAft>
                <a:spcPts val="0"/>
              </a:spcAft>
              <a:defRPr/>
            </a:pPr>
            <a:r>
              <a:rPr lang="en-US" dirty="0" smtClean="0"/>
              <a:t>	if($num1 &gt; 0)</a:t>
            </a:r>
          </a:p>
          <a:p>
            <a:pPr fontAlgn="auto">
              <a:spcBef>
                <a:spcPts val="0"/>
              </a:spcBef>
              <a:spcAft>
                <a:spcPts val="0"/>
              </a:spcAft>
              <a:defRPr/>
            </a:pPr>
            <a:r>
              <a:rPr lang="en-US" dirty="0" smtClean="0"/>
              <a:t>	{</a:t>
            </a:r>
          </a:p>
          <a:p>
            <a:pPr fontAlgn="auto">
              <a:spcBef>
                <a:spcPts val="0"/>
              </a:spcBef>
              <a:spcAft>
                <a:spcPts val="0"/>
              </a:spcAft>
              <a:defRPr/>
            </a:pPr>
            <a:r>
              <a:rPr lang="en-US" dirty="0" smtClean="0"/>
              <a:t>	echo "&lt;</a:t>
            </a:r>
            <a:r>
              <a:rPr lang="en-US" dirty="0" err="1" smtClean="0"/>
              <a:t>li</a:t>
            </a:r>
            <a:r>
              <a:rPr lang="en-US" dirty="0" smtClean="0"/>
              <a:t>&gt;The $num1 is positive numbers &lt;/</a:t>
            </a:r>
            <a:r>
              <a:rPr lang="en-US" dirty="0" err="1" smtClean="0"/>
              <a:t>li</a:t>
            </a:r>
            <a:r>
              <a:rPr lang="en-US" dirty="0" smtClean="0"/>
              <a:t>&gt;";</a:t>
            </a:r>
          </a:p>
          <a:p>
            <a:pPr fontAlgn="auto">
              <a:spcBef>
                <a:spcPts val="0"/>
              </a:spcBef>
              <a:spcAft>
                <a:spcPts val="0"/>
              </a:spcAft>
              <a:defRPr/>
            </a:pPr>
            <a:r>
              <a:rPr lang="en-US" dirty="0" smtClean="0"/>
              <a:t>	$count++;</a:t>
            </a:r>
          </a:p>
          <a:p>
            <a:pPr fontAlgn="auto">
              <a:spcBef>
                <a:spcPts val="0"/>
              </a:spcBef>
              <a:spcAft>
                <a:spcPts val="0"/>
              </a:spcAft>
              <a:defRPr/>
            </a:pPr>
            <a:r>
              <a:rPr lang="en-US" dirty="0" smtClean="0"/>
              <a:t>	}</a:t>
            </a:r>
          </a:p>
          <a:p>
            <a:pPr fontAlgn="auto">
              <a:spcBef>
                <a:spcPts val="0"/>
              </a:spcBef>
              <a:spcAft>
                <a:spcPts val="0"/>
              </a:spcAft>
              <a:defRPr/>
            </a:pPr>
            <a:r>
              <a:rPr lang="en-US" dirty="0" smtClean="0"/>
              <a:t>	if($num2 &gt; 0)</a:t>
            </a:r>
          </a:p>
          <a:p>
            <a:pPr fontAlgn="auto">
              <a:spcBef>
                <a:spcPts val="0"/>
              </a:spcBef>
              <a:spcAft>
                <a:spcPts val="0"/>
              </a:spcAft>
              <a:defRPr/>
            </a:pPr>
            <a:r>
              <a:rPr lang="en-US" dirty="0" smtClean="0"/>
              <a:t>	{</a:t>
            </a:r>
          </a:p>
          <a:p>
            <a:pPr fontAlgn="auto">
              <a:spcBef>
                <a:spcPts val="0"/>
              </a:spcBef>
              <a:spcAft>
                <a:spcPts val="0"/>
              </a:spcAft>
              <a:defRPr/>
            </a:pPr>
            <a:r>
              <a:rPr lang="en-US" dirty="0" smtClean="0"/>
              <a:t>	echo "&lt;</a:t>
            </a:r>
            <a:r>
              <a:rPr lang="en-US" dirty="0" err="1" smtClean="0"/>
              <a:t>li</a:t>
            </a:r>
            <a:r>
              <a:rPr lang="en-US" dirty="0" smtClean="0"/>
              <a:t>&gt;The $num2 is positive numbers &lt;/</a:t>
            </a:r>
            <a:r>
              <a:rPr lang="en-US" dirty="0" err="1" smtClean="0"/>
              <a:t>li</a:t>
            </a:r>
            <a:r>
              <a:rPr lang="en-US" dirty="0" smtClean="0"/>
              <a:t>&gt;";</a:t>
            </a:r>
          </a:p>
          <a:p>
            <a:pPr fontAlgn="auto">
              <a:spcBef>
                <a:spcPts val="0"/>
              </a:spcBef>
              <a:spcAft>
                <a:spcPts val="0"/>
              </a:spcAft>
              <a:defRPr/>
            </a:pPr>
            <a:r>
              <a:rPr lang="en-US" dirty="0" smtClean="0"/>
              <a:t>	$count++;</a:t>
            </a:r>
          </a:p>
          <a:p>
            <a:pPr fontAlgn="auto">
              <a:spcBef>
                <a:spcPts val="0"/>
              </a:spcBef>
              <a:spcAft>
                <a:spcPts val="0"/>
              </a:spcAft>
              <a:defRPr/>
            </a:pPr>
            <a:r>
              <a:rPr lang="en-US" dirty="0" smtClean="0"/>
              <a:t>	}</a:t>
            </a:r>
          </a:p>
          <a:p>
            <a:pPr fontAlgn="auto">
              <a:spcBef>
                <a:spcPts val="0"/>
              </a:spcBef>
              <a:spcAft>
                <a:spcPts val="0"/>
              </a:spcAft>
              <a:defRPr/>
            </a:pPr>
            <a:r>
              <a:rPr lang="en-US" dirty="0" smtClean="0"/>
              <a:t>	if($num3 &gt; 0)</a:t>
            </a:r>
          </a:p>
          <a:p>
            <a:pPr fontAlgn="auto">
              <a:spcBef>
                <a:spcPts val="0"/>
              </a:spcBef>
              <a:spcAft>
                <a:spcPts val="0"/>
              </a:spcAft>
              <a:defRPr/>
            </a:pPr>
            <a:r>
              <a:rPr lang="en-US" dirty="0" smtClean="0"/>
              <a:t>	{</a:t>
            </a:r>
          </a:p>
          <a:p>
            <a:pPr fontAlgn="auto">
              <a:spcBef>
                <a:spcPts val="0"/>
              </a:spcBef>
              <a:spcAft>
                <a:spcPts val="0"/>
              </a:spcAft>
              <a:defRPr/>
            </a:pPr>
            <a:r>
              <a:rPr lang="en-US" dirty="0" smtClean="0"/>
              <a:t>	echo "&lt;</a:t>
            </a:r>
            <a:r>
              <a:rPr lang="en-US" dirty="0" err="1" smtClean="0"/>
              <a:t>li</a:t>
            </a:r>
            <a:r>
              <a:rPr lang="en-US" dirty="0" smtClean="0"/>
              <a:t>&gt;The $num3 is positive numbers &lt;/</a:t>
            </a:r>
            <a:r>
              <a:rPr lang="en-US" dirty="0" err="1" smtClean="0"/>
              <a:t>li</a:t>
            </a:r>
            <a:r>
              <a:rPr lang="en-US" dirty="0" smtClean="0"/>
              <a:t>&gt;";</a:t>
            </a:r>
          </a:p>
          <a:p>
            <a:pPr fontAlgn="auto">
              <a:spcBef>
                <a:spcPts val="0"/>
              </a:spcBef>
              <a:spcAft>
                <a:spcPts val="0"/>
              </a:spcAft>
              <a:defRPr/>
            </a:pPr>
            <a:r>
              <a:rPr lang="en-US" dirty="0" smtClean="0"/>
              <a:t>	$count++;</a:t>
            </a:r>
          </a:p>
          <a:p>
            <a:pPr fontAlgn="auto">
              <a:spcBef>
                <a:spcPts val="0"/>
              </a:spcBef>
              <a:spcAft>
                <a:spcPts val="0"/>
              </a:spcAft>
              <a:defRPr/>
            </a:pPr>
            <a:r>
              <a:rPr lang="en-US" dirty="0" smtClean="0"/>
              <a:t>	}</a:t>
            </a:r>
          </a:p>
          <a:p>
            <a:pPr fontAlgn="auto">
              <a:spcBef>
                <a:spcPts val="0"/>
              </a:spcBef>
              <a:spcAft>
                <a:spcPts val="0"/>
              </a:spcAft>
              <a:defRPr/>
            </a:pPr>
            <a:r>
              <a:rPr lang="en-US" dirty="0" smtClean="0"/>
              <a:t>	if($num4 &gt; 0)</a:t>
            </a:r>
          </a:p>
          <a:p>
            <a:pPr fontAlgn="auto">
              <a:spcBef>
                <a:spcPts val="0"/>
              </a:spcBef>
              <a:spcAft>
                <a:spcPts val="0"/>
              </a:spcAft>
              <a:defRPr/>
            </a:pPr>
            <a:r>
              <a:rPr lang="en-US" dirty="0" smtClean="0"/>
              <a:t>	{</a:t>
            </a:r>
          </a:p>
          <a:p>
            <a:pPr fontAlgn="auto">
              <a:spcBef>
                <a:spcPts val="0"/>
              </a:spcBef>
              <a:spcAft>
                <a:spcPts val="0"/>
              </a:spcAft>
              <a:defRPr/>
            </a:pPr>
            <a:r>
              <a:rPr lang="en-US" dirty="0" smtClean="0"/>
              <a:t>	echo "&lt;</a:t>
            </a:r>
            <a:r>
              <a:rPr lang="en-US" dirty="0" err="1" smtClean="0"/>
              <a:t>li</a:t>
            </a:r>
            <a:r>
              <a:rPr lang="en-US" dirty="0" smtClean="0"/>
              <a:t>&gt;The $num4 is positive numbers &lt;/</a:t>
            </a:r>
            <a:r>
              <a:rPr lang="en-US" dirty="0" err="1" smtClean="0"/>
              <a:t>li</a:t>
            </a:r>
            <a:r>
              <a:rPr lang="en-US" dirty="0" smtClean="0"/>
              <a:t>&gt;";</a:t>
            </a:r>
          </a:p>
          <a:p>
            <a:pPr fontAlgn="auto">
              <a:spcBef>
                <a:spcPts val="0"/>
              </a:spcBef>
              <a:spcAft>
                <a:spcPts val="0"/>
              </a:spcAft>
              <a:defRPr/>
            </a:pPr>
            <a:r>
              <a:rPr lang="en-US" dirty="0" smtClean="0"/>
              <a:t>	$count++;</a:t>
            </a:r>
          </a:p>
          <a:p>
            <a:pPr fontAlgn="auto">
              <a:spcBef>
                <a:spcPts val="0"/>
              </a:spcBef>
              <a:spcAft>
                <a:spcPts val="0"/>
              </a:spcAft>
              <a:defRPr/>
            </a:pPr>
            <a:r>
              <a:rPr lang="en-US" dirty="0" smtClean="0"/>
              <a:t>	}</a:t>
            </a:r>
          </a:p>
          <a:p>
            <a:pPr fontAlgn="auto">
              <a:spcBef>
                <a:spcPts val="0"/>
              </a:spcBef>
              <a:spcAft>
                <a:spcPts val="0"/>
              </a:spcAft>
              <a:defRPr/>
            </a:pPr>
            <a:r>
              <a:rPr lang="en-US" dirty="0" smtClean="0"/>
              <a:t>	echo "&lt;</a:t>
            </a:r>
            <a:r>
              <a:rPr lang="en-US" dirty="0" err="1" smtClean="0"/>
              <a:t>li</a:t>
            </a:r>
            <a:r>
              <a:rPr lang="en-US" dirty="0" smtClean="0"/>
              <a:t>&gt;The Total positive numbers is $count&lt;/</a:t>
            </a:r>
            <a:r>
              <a:rPr lang="en-US" dirty="0" err="1" smtClean="0"/>
              <a:t>li</a:t>
            </a:r>
            <a:r>
              <a:rPr lang="en-US" dirty="0" smtClean="0"/>
              <a:t>&gt;";</a:t>
            </a:r>
          </a:p>
          <a:p>
            <a:pPr fontAlgn="auto">
              <a:spcBef>
                <a:spcPts val="0"/>
              </a:spcBef>
              <a:spcAft>
                <a:spcPts val="0"/>
              </a:spcAft>
              <a:defRPr/>
            </a:pPr>
            <a:r>
              <a:rPr lang="en-US" dirty="0" smtClean="0"/>
              <a:t>	echo "&lt;/</a:t>
            </a:r>
            <a:r>
              <a:rPr lang="en-US" dirty="0" err="1" smtClean="0"/>
              <a:t>ol</a:t>
            </a:r>
            <a:r>
              <a:rPr lang="en-US" dirty="0" smtClean="0"/>
              <a:t>&gt;";</a:t>
            </a:r>
          </a:p>
          <a:p>
            <a:pPr fontAlgn="auto">
              <a:spcBef>
                <a:spcPts val="0"/>
              </a:spcBef>
              <a:spcAft>
                <a:spcPts val="0"/>
              </a:spcAft>
              <a:defRPr/>
            </a:pPr>
            <a:r>
              <a:rPr lang="en-US" dirty="0" smtClean="0"/>
              <a:t>}</a:t>
            </a:r>
          </a:p>
          <a:p>
            <a:pPr fontAlgn="auto">
              <a:spcBef>
                <a:spcPts val="0"/>
              </a:spcBef>
              <a:spcAft>
                <a:spcPts val="0"/>
              </a:spcAft>
              <a:defRPr/>
            </a:pPr>
            <a:r>
              <a:rPr lang="en-US" dirty="0" smtClean="0"/>
              <a:t>function </a:t>
            </a:r>
            <a:r>
              <a:rPr lang="en-US" dirty="0" err="1" smtClean="0"/>
              <a:t>nega</a:t>
            </a:r>
            <a:r>
              <a:rPr lang="en-US" dirty="0" smtClean="0"/>
              <a:t>($num1, $num2, $num3, $num4)</a:t>
            </a:r>
          </a:p>
          <a:p>
            <a:pPr fontAlgn="auto">
              <a:spcBef>
                <a:spcPts val="0"/>
              </a:spcBef>
              <a:spcAft>
                <a:spcPts val="0"/>
              </a:spcAft>
              <a:defRPr/>
            </a:pPr>
            <a:r>
              <a:rPr lang="en-US" dirty="0" smtClean="0"/>
              <a:t>{</a:t>
            </a:r>
          </a:p>
          <a:p>
            <a:pPr fontAlgn="auto">
              <a:spcBef>
                <a:spcPts val="0"/>
              </a:spcBef>
              <a:spcAft>
                <a:spcPts val="0"/>
              </a:spcAft>
              <a:defRPr/>
            </a:pPr>
            <a:r>
              <a:rPr lang="en-US" dirty="0" smtClean="0"/>
              <a:t>	$count  = 0;</a:t>
            </a:r>
          </a:p>
          <a:p>
            <a:pPr fontAlgn="auto">
              <a:spcBef>
                <a:spcPts val="0"/>
              </a:spcBef>
              <a:spcAft>
                <a:spcPts val="0"/>
              </a:spcAft>
              <a:defRPr/>
            </a:pPr>
            <a:r>
              <a:rPr lang="en-US" dirty="0" smtClean="0"/>
              <a:t>	echo "&lt;</a:t>
            </a:r>
            <a:r>
              <a:rPr lang="en-US" dirty="0" err="1" smtClean="0"/>
              <a:t>ol</a:t>
            </a:r>
            <a:r>
              <a:rPr lang="en-US" dirty="0" smtClean="0"/>
              <a:t> type='</a:t>
            </a:r>
            <a:r>
              <a:rPr lang="en-US" dirty="0" err="1" smtClean="0"/>
              <a:t>i</a:t>
            </a:r>
            <a:r>
              <a:rPr lang="en-US" dirty="0" smtClean="0"/>
              <a:t>'&gt;";</a:t>
            </a:r>
          </a:p>
          <a:p>
            <a:pPr fontAlgn="auto">
              <a:spcBef>
                <a:spcPts val="0"/>
              </a:spcBef>
              <a:spcAft>
                <a:spcPts val="0"/>
              </a:spcAft>
              <a:defRPr/>
            </a:pPr>
            <a:r>
              <a:rPr lang="en-US" dirty="0" smtClean="0"/>
              <a:t>	if($num1 &lt; 0)</a:t>
            </a:r>
          </a:p>
          <a:p>
            <a:pPr fontAlgn="auto">
              <a:spcBef>
                <a:spcPts val="0"/>
              </a:spcBef>
              <a:spcAft>
                <a:spcPts val="0"/>
              </a:spcAft>
              <a:defRPr/>
            </a:pPr>
            <a:r>
              <a:rPr lang="en-US" dirty="0" smtClean="0"/>
              <a:t>	{</a:t>
            </a:r>
          </a:p>
          <a:p>
            <a:pPr fontAlgn="auto">
              <a:spcBef>
                <a:spcPts val="0"/>
              </a:spcBef>
              <a:spcAft>
                <a:spcPts val="0"/>
              </a:spcAft>
              <a:defRPr/>
            </a:pPr>
            <a:r>
              <a:rPr lang="en-US" dirty="0" smtClean="0"/>
              <a:t>	echo "&lt;</a:t>
            </a:r>
            <a:r>
              <a:rPr lang="en-US" dirty="0" err="1" smtClean="0"/>
              <a:t>li</a:t>
            </a:r>
            <a:r>
              <a:rPr lang="en-US" dirty="0" smtClean="0"/>
              <a:t>&gt;The $num1 is negative numbers &lt;/</a:t>
            </a:r>
            <a:r>
              <a:rPr lang="en-US" dirty="0" err="1" smtClean="0"/>
              <a:t>li</a:t>
            </a:r>
            <a:r>
              <a:rPr lang="en-US" dirty="0" smtClean="0"/>
              <a:t>&gt;";</a:t>
            </a:r>
          </a:p>
          <a:p>
            <a:pPr fontAlgn="auto">
              <a:spcBef>
                <a:spcPts val="0"/>
              </a:spcBef>
              <a:spcAft>
                <a:spcPts val="0"/>
              </a:spcAft>
              <a:defRPr/>
            </a:pPr>
            <a:r>
              <a:rPr lang="en-US" dirty="0" smtClean="0"/>
              <a:t>	$count++;</a:t>
            </a:r>
          </a:p>
          <a:p>
            <a:pPr fontAlgn="auto">
              <a:spcBef>
                <a:spcPts val="0"/>
              </a:spcBef>
              <a:spcAft>
                <a:spcPts val="0"/>
              </a:spcAft>
              <a:defRPr/>
            </a:pPr>
            <a:r>
              <a:rPr lang="en-US" dirty="0" smtClean="0"/>
              <a:t>	}</a:t>
            </a:r>
          </a:p>
          <a:p>
            <a:pPr fontAlgn="auto">
              <a:spcBef>
                <a:spcPts val="0"/>
              </a:spcBef>
              <a:spcAft>
                <a:spcPts val="0"/>
              </a:spcAft>
              <a:defRPr/>
            </a:pPr>
            <a:r>
              <a:rPr lang="en-US" dirty="0" smtClean="0"/>
              <a:t>	if($num2 &lt; 0)</a:t>
            </a:r>
          </a:p>
          <a:p>
            <a:pPr fontAlgn="auto">
              <a:spcBef>
                <a:spcPts val="0"/>
              </a:spcBef>
              <a:spcAft>
                <a:spcPts val="0"/>
              </a:spcAft>
              <a:defRPr/>
            </a:pPr>
            <a:r>
              <a:rPr lang="en-US" dirty="0" smtClean="0"/>
              <a:t>	{</a:t>
            </a:r>
          </a:p>
          <a:p>
            <a:pPr fontAlgn="auto">
              <a:spcBef>
                <a:spcPts val="0"/>
              </a:spcBef>
              <a:spcAft>
                <a:spcPts val="0"/>
              </a:spcAft>
              <a:defRPr/>
            </a:pPr>
            <a:r>
              <a:rPr lang="en-US" dirty="0" smtClean="0"/>
              <a:t>	echo "&lt;</a:t>
            </a:r>
            <a:r>
              <a:rPr lang="en-US" dirty="0" err="1" smtClean="0"/>
              <a:t>li</a:t>
            </a:r>
            <a:r>
              <a:rPr lang="en-US" dirty="0" smtClean="0"/>
              <a:t>&gt;The $num2 is negative numbers &lt;/</a:t>
            </a:r>
            <a:r>
              <a:rPr lang="en-US" dirty="0" err="1" smtClean="0"/>
              <a:t>li</a:t>
            </a:r>
            <a:r>
              <a:rPr lang="en-US" dirty="0" smtClean="0"/>
              <a:t>&gt;";</a:t>
            </a:r>
          </a:p>
          <a:p>
            <a:pPr fontAlgn="auto">
              <a:spcBef>
                <a:spcPts val="0"/>
              </a:spcBef>
              <a:spcAft>
                <a:spcPts val="0"/>
              </a:spcAft>
              <a:defRPr/>
            </a:pPr>
            <a:r>
              <a:rPr lang="en-US" dirty="0" smtClean="0"/>
              <a:t>	$count++;</a:t>
            </a:r>
          </a:p>
          <a:p>
            <a:pPr fontAlgn="auto">
              <a:spcBef>
                <a:spcPts val="0"/>
              </a:spcBef>
              <a:spcAft>
                <a:spcPts val="0"/>
              </a:spcAft>
              <a:defRPr/>
            </a:pPr>
            <a:r>
              <a:rPr lang="en-US" dirty="0" smtClean="0"/>
              <a:t>	}</a:t>
            </a:r>
          </a:p>
          <a:p>
            <a:pPr fontAlgn="auto">
              <a:spcBef>
                <a:spcPts val="0"/>
              </a:spcBef>
              <a:spcAft>
                <a:spcPts val="0"/>
              </a:spcAft>
              <a:defRPr/>
            </a:pPr>
            <a:r>
              <a:rPr lang="en-US" dirty="0" smtClean="0"/>
              <a:t>	if($num3 &lt; 0)</a:t>
            </a:r>
          </a:p>
          <a:p>
            <a:pPr fontAlgn="auto">
              <a:spcBef>
                <a:spcPts val="0"/>
              </a:spcBef>
              <a:spcAft>
                <a:spcPts val="0"/>
              </a:spcAft>
              <a:defRPr/>
            </a:pPr>
            <a:r>
              <a:rPr lang="en-US" dirty="0" smtClean="0"/>
              <a:t>	{</a:t>
            </a:r>
          </a:p>
          <a:p>
            <a:pPr fontAlgn="auto">
              <a:spcBef>
                <a:spcPts val="0"/>
              </a:spcBef>
              <a:spcAft>
                <a:spcPts val="0"/>
              </a:spcAft>
              <a:defRPr/>
            </a:pPr>
            <a:r>
              <a:rPr lang="en-US" dirty="0" smtClean="0"/>
              <a:t>	echo "&lt;</a:t>
            </a:r>
            <a:r>
              <a:rPr lang="en-US" dirty="0" err="1" smtClean="0"/>
              <a:t>li</a:t>
            </a:r>
            <a:r>
              <a:rPr lang="en-US" dirty="0" smtClean="0"/>
              <a:t>&gt;The $num3 is negative numbers &lt;/</a:t>
            </a:r>
            <a:r>
              <a:rPr lang="en-US" dirty="0" err="1" smtClean="0"/>
              <a:t>li</a:t>
            </a:r>
            <a:r>
              <a:rPr lang="en-US" dirty="0" smtClean="0"/>
              <a:t>&gt;";</a:t>
            </a:r>
          </a:p>
          <a:p>
            <a:pPr fontAlgn="auto">
              <a:spcBef>
                <a:spcPts val="0"/>
              </a:spcBef>
              <a:spcAft>
                <a:spcPts val="0"/>
              </a:spcAft>
              <a:defRPr/>
            </a:pPr>
            <a:r>
              <a:rPr lang="en-US" dirty="0" smtClean="0"/>
              <a:t>	$count++;</a:t>
            </a:r>
          </a:p>
          <a:p>
            <a:pPr fontAlgn="auto">
              <a:spcBef>
                <a:spcPts val="0"/>
              </a:spcBef>
              <a:spcAft>
                <a:spcPts val="0"/>
              </a:spcAft>
              <a:defRPr/>
            </a:pPr>
            <a:r>
              <a:rPr lang="en-US" dirty="0" smtClean="0"/>
              <a:t>	}</a:t>
            </a:r>
          </a:p>
          <a:p>
            <a:pPr fontAlgn="auto">
              <a:spcBef>
                <a:spcPts val="0"/>
              </a:spcBef>
              <a:spcAft>
                <a:spcPts val="0"/>
              </a:spcAft>
              <a:defRPr/>
            </a:pPr>
            <a:r>
              <a:rPr lang="en-US" dirty="0" smtClean="0"/>
              <a:t>	if($num4 &lt; 0)</a:t>
            </a:r>
          </a:p>
          <a:p>
            <a:pPr fontAlgn="auto">
              <a:spcBef>
                <a:spcPts val="0"/>
              </a:spcBef>
              <a:spcAft>
                <a:spcPts val="0"/>
              </a:spcAft>
              <a:defRPr/>
            </a:pPr>
            <a:r>
              <a:rPr lang="en-US" dirty="0" smtClean="0"/>
              <a:t>	{</a:t>
            </a:r>
          </a:p>
          <a:p>
            <a:pPr fontAlgn="auto">
              <a:spcBef>
                <a:spcPts val="0"/>
              </a:spcBef>
              <a:spcAft>
                <a:spcPts val="0"/>
              </a:spcAft>
              <a:defRPr/>
            </a:pPr>
            <a:r>
              <a:rPr lang="en-US" dirty="0" smtClean="0"/>
              <a:t>	echo "&lt;</a:t>
            </a:r>
            <a:r>
              <a:rPr lang="en-US" dirty="0" err="1" smtClean="0"/>
              <a:t>li</a:t>
            </a:r>
            <a:r>
              <a:rPr lang="en-US" dirty="0" smtClean="0"/>
              <a:t>&gt;The $num4 is negative numbers &lt;/</a:t>
            </a:r>
            <a:r>
              <a:rPr lang="en-US" dirty="0" err="1" smtClean="0"/>
              <a:t>li</a:t>
            </a:r>
            <a:r>
              <a:rPr lang="en-US" dirty="0" smtClean="0"/>
              <a:t>&gt;";</a:t>
            </a:r>
          </a:p>
          <a:p>
            <a:pPr fontAlgn="auto">
              <a:spcBef>
                <a:spcPts val="0"/>
              </a:spcBef>
              <a:spcAft>
                <a:spcPts val="0"/>
              </a:spcAft>
              <a:defRPr/>
            </a:pPr>
            <a:r>
              <a:rPr lang="en-US" dirty="0" smtClean="0"/>
              <a:t>	$count++;</a:t>
            </a:r>
          </a:p>
          <a:p>
            <a:pPr fontAlgn="auto">
              <a:spcBef>
                <a:spcPts val="0"/>
              </a:spcBef>
              <a:spcAft>
                <a:spcPts val="0"/>
              </a:spcAft>
              <a:defRPr/>
            </a:pPr>
            <a:r>
              <a:rPr lang="en-US" dirty="0" smtClean="0"/>
              <a:t>	}</a:t>
            </a:r>
          </a:p>
          <a:p>
            <a:pPr fontAlgn="auto">
              <a:spcBef>
                <a:spcPts val="0"/>
              </a:spcBef>
              <a:spcAft>
                <a:spcPts val="0"/>
              </a:spcAft>
              <a:defRPr/>
            </a:pPr>
            <a:r>
              <a:rPr lang="en-US" dirty="0" smtClean="0"/>
              <a:t>	echo "&lt;</a:t>
            </a:r>
            <a:r>
              <a:rPr lang="en-US" dirty="0" err="1" smtClean="0"/>
              <a:t>li</a:t>
            </a:r>
            <a:r>
              <a:rPr lang="en-US" dirty="0" smtClean="0"/>
              <a:t>&gt;The Total negative numbers is $count&lt;/</a:t>
            </a:r>
            <a:r>
              <a:rPr lang="en-US" dirty="0" err="1" smtClean="0"/>
              <a:t>li</a:t>
            </a:r>
            <a:r>
              <a:rPr lang="en-US" dirty="0" smtClean="0"/>
              <a:t>&gt;";</a:t>
            </a:r>
          </a:p>
          <a:p>
            <a:pPr fontAlgn="auto">
              <a:spcBef>
                <a:spcPts val="0"/>
              </a:spcBef>
              <a:spcAft>
                <a:spcPts val="0"/>
              </a:spcAft>
              <a:defRPr/>
            </a:pPr>
            <a:r>
              <a:rPr lang="en-US" dirty="0" smtClean="0"/>
              <a:t>	echo "&lt;/</a:t>
            </a:r>
            <a:r>
              <a:rPr lang="en-US" dirty="0" err="1" smtClean="0"/>
              <a:t>ol</a:t>
            </a:r>
            <a:r>
              <a:rPr lang="en-US" dirty="0" smtClean="0"/>
              <a:t>&gt;";</a:t>
            </a:r>
          </a:p>
          <a:p>
            <a:pPr fontAlgn="auto">
              <a:spcBef>
                <a:spcPts val="0"/>
              </a:spcBef>
              <a:spcAft>
                <a:spcPts val="0"/>
              </a:spcAft>
              <a:defRPr/>
            </a:pPr>
            <a:r>
              <a:rPr lang="en-US" dirty="0" smtClean="0"/>
              <a:t>}</a:t>
            </a:r>
          </a:p>
          <a:p>
            <a:pPr fontAlgn="auto">
              <a:spcBef>
                <a:spcPts val="0"/>
              </a:spcBef>
              <a:spcAft>
                <a:spcPts val="0"/>
              </a:spcAft>
              <a:defRPr/>
            </a:pPr>
            <a:endParaRPr lang="en-US" dirty="0" smtClean="0"/>
          </a:p>
          <a:p>
            <a:pPr fontAlgn="auto">
              <a:spcBef>
                <a:spcPts val="0"/>
              </a:spcBef>
              <a:spcAft>
                <a:spcPts val="0"/>
              </a:spcAft>
              <a:defRPr/>
            </a:pPr>
            <a:r>
              <a:rPr lang="en-US" dirty="0" smtClean="0"/>
              <a:t>?&gt; </a:t>
            </a:r>
          </a:p>
          <a:p>
            <a:pPr fontAlgn="auto">
              <a:spcBef>
                <a:spcPts val="0"/>
              </a:spcBef>
              <a:spcAft>
                <a:spcPts val="0"/>
              </a:spcAft>
              <a:defRPr/>
            </a:pPr>
            <a:endParaRPr lang="en-US" dirty="0"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A622BB0-5AFB-4979-B0F4-1E465212B70A}" type="slidenum">
              <a:rPr lang="en-US"/>
              <a:pPr eaLnBrk="1" hangingPunct="1"/>
              <a:t>44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0DEDE44-4932-4C64-A38A-99C700B4EE77}" type="datetimeFigureOut">
              <a:rPr lang="en-US" smtClean="0"/>
              <a:t>02-Feb-17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E4381C51-A16A-4F96-B57B-1233648EE4E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DEDE44-4932-4C64-A38A-99C700B4EE77}" type="datetimeFigureOut">
              <a:rPr lang="en-US" smtClean="0"/>
              <a:t>02-Feb-17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81C51-A16A-4F96-B57B-1233648EE4E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0DEDE44-4932-4C64-A38A-99C700B4EE77}" type="datetimeFigureOut">
              <a:rPr lang="en-US" smtClean="0"/>
              <a:t>02-Feb-17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4381C51-A16A-4F96-B57B-1233648EE4E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0DEDE44-4932-4C64-A38A-99C700B4EE77}" type="datetimeFigureOut">
              <a:rPr lang="en-US" smtClean="0"/>
              <a:t>02-Feb-17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4381C51-A16A-4F96-B57B-1233648EE4E6}"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0DEDE44-4932-4C64-A38A-99C700B4EE77}" type="datetimeFigureOut">
              <a:rPr lang="en-US" smtClean="0"/>
              <a:t>02-Feb-17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4381C51-A16A-4F96-B57B-1233648EE4E6}"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0DEDE44-4932-4C64-A38A-99C700B4EE77}" type="datetimeFigureOut">
              <a:rPr lang="en-US" smtClean="0"/>
              <a:t>02-Feb-17</a:t>
            </a:fld>
            <a:endParaRPr lang="en-US"/>
          </a:p>
        </p:txBody>
      </p:sp>
      <p:sp>
        <p:nvSpPr>
          <p:cNvPr id="10" name="Slide Number Placeholder 9"/>
          <p:cNvSpPr>
            <a:spLocks noGrp="1"/>
          </p:cNvSpPr>
          <p:nvPr>
            <p:ph type="sldNum" sz="quarter" idx="16"/>
          </p:nvPr>
        </p:nvSpPr>
        <p:spPr/>
        <p:txBody>
          <a:bodyPr rtlCol="0"/>
          <a:lstStyle/>
          <a:p>
            <a:fld id="{E4381C51-A16A-4F96-B57B-1233648EE4E6}"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0DEDE44-4932-4C64-A38A-99C700B4EE77}" type="datetimeFigureOut">
              <a:rPr lang="en-US" smtClean="0"/>
              <a:t>02-Feb-17</a:t>
            </a:fld>
            <a:endParaRPr lang="en-US"/>
          </a:p>
        </p:txBody>
      </p:sp>
      <p:sp>
        <p:nvSpPr>
          <p:cNvPr id="12" name="Slide Number Placeholder 11"/>
          <p:cNvSpPr>
            <a:spLocks noGrp="1"/>
          </p:cNvSpPr>
          <p:nvPr>
            <p:ph type="sldNum" sz="quarter" idx="16"/>
          </p:nvPr>
        </p:nvSpPr>
        <p:spPr/>
        <p:txBody>
          <a:bodyPr rtlCol="0"/>
          <a:lstStyle/>
          <a:p>
            <a:fld id="{E4381C51-A16A-4F96-B57B-1233648EE4E6}"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0DEDE44-4932-4C64-A38A-99C700B4EE77}" type="datetimeFigureOut">
              <a:rPr lang="en-US" smtClean="0"/>
              <a:t>02-Feb-17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4381C51-A16A-4F96-B57B-1233648EE4E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DEDE44-4932-4C64-A38A-99C700B4EE77}" type="datetimeFigureOut">
              <a:rPr lang="en-US" smtClean="0"/>
              <a:t>02-Feb-17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4381C51-A16A-4F96-B57B-1233648EE4E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0DEDE44-4932-4C64-A38A-99C700B4EE77}" type="datetimeFigureOut">
              <a:rPr lang="en-US" smtClean="0"/>
              <a:t>02-Feb-17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4381C51-A16A-4F96-B57B-1233648EE4E6}"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0DEDE44-4932-4C64-A38A-99C700B4EE77}" type="datetimeFigureOut">
              <a:rPr lang="en-US" smtClean="0"/>
              <a:t>02-Feb-17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4381C51-A16A-4F96-B57B-1233648EE4E6}"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0DEDE44-4932-4C64-A38A-99C700B4EE77}" type="datetimeFigureOut">
              <a:rPr lang="en-US" smtClean="0"/>
              <a:t>02-Feb-17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4381C51-A16A-4F96-B57B-1233648EE4E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itle 1"/>
          <p:cNvSpPr txBox="1">
            <a:spLocks/>
          </p:cNvSpPr>
          <p:nvPr/>
        </p:nvSpPr>
        <p:spPr bwMode="auto">
          <a:xfrm>
            <a:off x="381000" y="3683363"/>
            <a:ext cx="8229600" cy="119343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anchor="b">
            <a:noAutofit/>
          </a:bodyPr>
          <a:lstStyle>
            <a:lvl1pPr algn="ctr">
              <a:spcBef>
                <a:spcPct val="0"/>
              </a:spcBef>
              <a:buNone/>
              <a:defRPr kumimoji="0" sz="3600" b="1" cap="none" baseline="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omic Sans MS" pitchFamily="66" charset="0"/>
                <a:ea typeface="+mj-ea"/>
                <a:cs typeface="Consolas" pitchFamily="49" charset="0"/>
              </a:defRPr>
            </a:lvl1pPr>
          </a:lstStyle>
          <a:p>
            <a:r>
              <a:rPr lang="en-US" dirty="0" smtClean="0">
                <a:solidFill>
                  <a:schemeClr val="accent1">
                    <a:lumMod val="50000"/>
                  </a:schemeClr>
                </a:solidFill>
                <a:effectLst/>
                <a:latin typeface="Adobe Fan Heiti Std B" pitchFamily="34" charset="-128"/>
                <a:ea typeface="Adobe Fan Heiti Std B" pitchFamily="34" charset="-128"/>
              </a:rPr>
              <a:t>Chapter - 2</a:t>
            </a:r>
            <a:endParaRPr lang="en-US" dirty="0">
              <a:solidFill>
                <a:schemeClr val="accent1">
                  <a:lumMod val="50000"/>
                </a:schemeClr>
              </a:solidFill>
              <a:effectLst/>
              <a:latin typeface="Adobe Fan Heiti Std B" pitchFamily="34" charset="-128"/>
              <a:ea typeface="Adobe Fan Heiti Std B" pitchFamily="34" charset="-128"/>
            </a:endParaRPr>
          </a:p>
        </p:txBody>
      </p:sp>
      <p:sp>
        <p:nvSpPr>
          <p:cNvPr id="6" name="Subtitle 5"/>
          <p:cNvSpPr>
            <a:spLocks noGrp="1"/>
          </p:cNvSpPr>
          <p:nvPr>
            <p:ph type="subTitle" idx="1"/>
          </p:nvPr>
        </p:nvSpPr>
        <p:spPr>
          <a:xfrm>
            <a:off x="2590800" y="2286000"/>
            <a:ext cx="3505200" cy="685800"/>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anchor="ctr">
            <a:noAutofit/>
            <a:scene3d>
              <a:camera prst="orthographicFront"/>
              <a:lightRig rig="soft" dir="tl">
                <a:rot lat="0" lon="0" rev="0"/>
              </a:lightRig>
            </a:scene3d>
            <a:sp3d extrusionH="57150" contourW="25400" prstMaterial="matte">
              <a:bevelT w="25400" h="55880" prst="relaxedInset"/>
              <a:contourClr>
                <a:schemeClr val="accent2">
                  <a:tint val="20000"/>
                </a:schemeClr>
              </a:contourClr>
            </a:sp3d>
          </a:bodyPr>
          <a:lstStyle/>
          <a:p>
            <a:pPr algn="ctr"/>
            <a:r>
              <a:rPr lang="en-US" sz="4800" b="1" spc="50" dirty="0">
                <a:ln w="11430">
                  <a:noFill/>
                </a:ln>
                <a:solidFill>
                  <a:schemeClr val="accent2">
                    <a:lumMod val="75000"/>
                  </a:schemeClr>
                </a:solidFill>
                <a:effectLst>
                  <a:outerShdw blurRad="63500" sx="102000" sy="102000" algn="ctr" rotWithShape="0">
                    <a:prstClr val="black">
                      <a:alpha val="40000"/>
                    </a:prstClr>
                  </a:outerShdw>
                </a:effectLst>
                <a:latin typeface="Adobe Fan Heiti Std B" pitchFamily="34" charset="-128"/>
                <a:ea typeface="Adobe Fan Heiti Std B" pitchFamily="34" charset="-128"/>
              </a:rPr>
              <a:t>Functions</a:t>
            </a:r>
          </a:p>
        </p:txBody>
      </p:sp>
      <p:sp>
        <p:nvSpPr>
          <p:cNvPr id="5" name="Rectangle 4"/>
          <p:cNvSpPr/>
          <p:nvPr/>
        </p:nvSpPr>
        <p:spPr>
          <a:xfrm>
            <a:off x="2514600" y="6248400"/>
            <a:ext cx="3076740" cy="369332"/>
          </a:xfrm>
          <a:prstGeom prst="rect">
            <a:avLst/>
          </a:prstGeom>
        </p:spPr>
        <p:txBody>
          <a:bodyPr wrap="none">
            <a:spAutoFit/>
          </a:bodyPr>
          <a:lstStyle/>
          <a:p>
            <a:r>
              <a:rPr lang="en-US" b="1" spc="50" dirty="0">
                <a:ln w="13500">
                  <a:noFill/>
                  <a:prstDash val="solid"/>
                </a:ln>
                <a:solidFill>
                  <a:schemeClr val="bg1">
                    <a:alpha val="95000"/>
                  </a:schemeClr>
                </a:solidFill>
                <a:effectLst>
                  <a:innerShdw blurRad="50900" dist="38500" dir="13500000">
                    <a:srgbClr val="000000">
                      <a:alpha val="60000"/>
                    </a:srgbClr>
                  </a:innerShdw>
                </a:effectLst>
              </a:rPr>
              <a:t>PHP: Hypertext Preprocessor</a:t>
            </a:r>
          </a:p>
        </p:txBody>
      </p:sp>
    </p:spTree>
    <p:extLst>
      <p:ext uri="{BB962C8B-B14F-4D97-AF65-F5344CB8AC3E}">
        <p14:creationId xmlns:p14="http://schemas.microsoft.com/office/powerpoint/2010/main" val="33727975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66" name="Titre 1"/>
          <p:cNvSpPr>
            <a:spLocks noGrp="1"/>
          </p:cNvSpPr>
          <p:nvPr>
            <p:ph type="title"/>
          </p:nvPr>
        </p:nvSpPr>
        <p:spPr>
          <a:xfrm>
            <a:off x="609600" y="381000"/>
            <a:ext cx="8229600" cy="1143000"/>
          </a:xfrm>
        </p:spPr>
        <p:txBody>
          <a:bodyPr vert="horz" anchor="ctr">
            <a:normAutofit/>
          </a:bodyPr>
          <a:lstStyle/>
          <a:p>
            <a:r>
              <a:rPr lang="fr-CA" sz="3200" dirty="0" err="1">
                <a:latin typeface="Consolas" pitchFamily="49" charset="0"/>
                <a:cs typeface="Consolas" pitchFamily="49" charset="0"/>
              </a:rPr>
              <a:t>Parameters</a:t>
            </a:r>
            <a:r>
              <a:rPr lang="fr-CA" sz="3200" dirty="0">
                <a:latin typeface="Consolas" pitchFamily="49" charset="0"/>
                <a:cs typeface="Consolas" pitchFamily="49" charset="0"/>
              </a:rPr>
              <a:t> </a:t>
            </a:r>
            <a:r>
              <a:rPr lang="fr-CA" sz="3200" dirty="0" err="1">
                <a:latin typeface="Consolas" pitchFamily="49" charset="0"/>
                <a:cs typeface="Consolas" pitchFamily="49" charset="0"/>
              </a:rPr>
              <a:t>Functions</a:t>
            </a:r>
            <a:r>
              <a:rPr lang="fr-CA" sz="3200" dirty="0">
                <a:latin typeface="Consolas" pitchFamily="49" charset="0"/>
                <a:cs typeface="Consolas" pitchFamily="49" charset="0"/>
              </a:rPr>
              <a:t> – Call</a:t>
            </a:r>
          </a:p>
        </p:txBody>
      </p:sp>
      <p:sp>
        <p:nvSpPr>
          <p:cNvPr id="9" name="TextBox 8"/>
          <p:cNvSpPr txBox="1"/>
          <p:nvPr/>
        </p:nvSpPr>
        <p:spPr>
          <a:xfrm>
            <a:off x="755650" y="1752600"/>
            <a:ext cx="7416800" cy="4708981"/>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fontAlgn="auto">
              <a:lnSpc>
                <a:spcPct val="150000"/>
              </a:lnSpc>
              <a:spcBef>
                <a:spcPts val="0"/>
              </a:spcBef>
              <a:spcAft>
                <a:spcPts val="0"/>
              </a:spcAft>
              <a:defRPr/>
            </a:pPr>
            <a:r>
              <a:rPr lang="en-US" sz="2000" dirty="0">
                <a:cs typeface="Consolas" pitchFamily="49" charset="0"/>
              </a:rPr>
              <a:t>&lt;?</a:t>
            </a:r>
            <a:r>
              <a:rPr lang="en-US" sz="2000" dirty="0" err="1">
                <a:cs typeface="Consolas" pitchFamily="49" charset="0"/>
              </a:rPr>
              <a:t>php</a:t>
            </a:r>
            <a:r>
              <a:rPr lang="en-US" sz="2000" dirty="0">
                <a:cs typeface="Consolas" pitchFamily="49" charset="0"/>
              </a:rPr>
              <a:t> </a:t>
            </a:r>
          </a:p>
          <a:p>
            <a:pPr lvl="1" fontAlgn="auto">
              <a:lnSpc>
                <a:spcPct val="150000"/>
              </a:lnSpc>
              <a:spcBef>
                <a:spcPts val="0"/>
              </a:spcBef>
              <a:spcAft>
                <a:spcPts val="0"/>
              </a:spcAft>
              <a:defRPr/>
            </a:pPr>
            <a:r>
              <a:rPr lang="en-US" sz="2000" dirty="0">
                <a:cs typeface="Consolas" pitchFamily="49" charset="0"/>
              </a:rPr>
              <a:t>function </a:t>
            </a:r>
            <a:r>
              <a:rPr lang="en-US" sz="2000" dirty="0" err="1">
                <a:cs typeface="Consolas" pitchFamily="49" charset="0"/>
              </a:rPr>
              <a:t>myname</a:t>
            </a:r>
            <a:r>
              <a:rPr lang="en-US" sz="2000" dirty="0">
                <a:cs typeface="Consolas" pitchFamily="49" charset="0"/>
              </a:rPr>
              <a:t>($</a:t>
            </a:r>
            <a:r>
              <a:rPr lang="en-US" sz="2000" dirty="0" err="1">
                <a:cs typeface="Consolas" pitchFamily="49" charset="0"/>
              </a:rPr>
              <a:t>firstName</a:t>
            </a:r>
            <a:r>
              <a:rPr lang="en-US" sz="2000" dirty="0">
                <a:cs typeface="Consolas" pitchFamily="49" charset="0"/>
              </a:rPr>
              <a:t>)</a:t>
            </a:r>
          </a:p>
          <a:p>
            <a:pPr lvl="1" fontAlgn="auto">
              <a:lnSpc>
                <a:spcPct val="150000"/>
              </a:lnSpc>
              <a:spcBef>
                <a:spcPts val="0"/>
              </a:spcBef>
              <a:spcAft>
                <a:spcPts val="0"/>
              </a:spcAft>
              <a:defRPr/>
            </a:pPr>
            <a:r>
              <a:rPr lang="en-US" sz="2000" dirty="0">
                <a:cs typeface="Consolas" pitchFamily="49" charset="0"/>
              </a:rPr>
              <a:t>{</a:t>
            </a:r>
          </a:p>
          <a:p>
            <a:pPr lvl="1" fontAlgn="auto">
              <a:lnSpc>
                <a:spcPct val="150000"/>
              </a:lnSpc>
              <a:spcBef>
                <a:spcPts val="0"/>
              </a:spcBef>
              <a:spcAft>
                <a:spcPts val="0"/>
              </a:spcAft>
              <a:defRPr/>
            </a:pPr>
            <a:r>
              <a:rPr lang="en-US" sz="2000" dirty="0">
                <a:cs typeface="Consolas" pitchFamily="49" charset="0"/>
              </a:rPr>
              <a:t> echo “my name is ". $</a:t>
            </a:r>
            <a:r>
              <a:rPr lang="en-US" sz="2000" dirty="0" err="1">
                <a:cs typeface="Consolas" pitchFamily="49" charset="0"/>
              </a:rPr>
              <a:t>firstName</a:t>
            </a:r>
            <a:r>
              <a:rPr lang="en-US" sz="2000" dirty="0">
                <a:cs typeface="Consolas" pitchFamily="49" charset="0"/>
              </a:rPr>
              <a:t> . "!&lt;</a:t>
            </a:r>
            <a:r>
              <a:rPr lang="en-US" sz="2000" dirty="0" err="1">
                <a:cs typeface="Consolas" pitchFamily="49" charset="0"/>
              </a:rPr>
              <a:t>br</a:t>
            </a:r>
            <a:r>
              <a:rPr lang="en-US" sz="2000" dirty="0">
                <a:cs typeface="Consolas" pitchFamily="49" charset="0"/>
              </a:rPr>
              <a:t> /&gt;"; </a:t>
            </a:r>
          </a:p>
          <a:p>
            <a:pPr lvl="1" fontAlgn="auto">
              <a:lnSpc>
                <a:spcPct val="150000"/>
              </a:lnSpc>
              <a:spcBef>
                <a:spcPts val="0"/>
              </a:spcBef>
              <a:spcAft>
                <a:spcPts val="0"/>
              </a:spcAft>
              <a:defRPr/>
            </a:pPr>
            <a:r>
              <a:rPr lang="en-US" sz="2000" dirty="0">
                <a:cs typeface="Consolas" pitchFamily="49" charset="0"/>
              </a:rPr>
              <a:t>} </a:t>
            </a:r>
          </a:p>
          <a:p>
            <a:pPr lvl="1" fontAlgn="auto">
              <a:lnSpc>
                <a:spcPct val="150000"/>
              </a:lnSpc>
              <a:spcBef>
                <a:spcPts val="0"/>
              </a:spcBef>
              <a:spcAft>
                <a:spcPts val="0"/>
              </a:spcAft>
              <a:defRPr/>
            </a:pPr>
            <a:r>
              <a:rPr lang="en-US" sz="2000" dirty="0" err="1">
                <a:cs typeface="Consolas" pitchFamily="49" charset="0"/>
              </a:rPr>
              <a:t>myname</a:t>
            </a:r>
            <a:r>
              <a:rPr lang="en-US" sz="2000" dirty="0">
                <a:cs typeface="Consolas" pitchFamily="49" charset="0"/>
              </a:rPr>
              <a:t>(“</a:t>
            </a:r>
            <a:r>
              <a:rPr lang="en-US" sz="2000" dirty="0" err="1">
                <a:cs typeface="Consolas" pitchFamily="49" charset="0"/>
              </a:rPr>
              <a:t>kalid</a:t>
            </a:r>
            <a:r>
              <a:rPr lang="en-US" sz="2000" dirty="0">
                <a:cs typeface="Consolas" pitchFamily="49" charset="0"/>
              </a:rPr>
              <a:t>"); </a:t>
            </a:r>
          </a:p>
          <a:p>
            <a:pPr lvl="1" fontAlgn="auto">
              <a:lnSpc>
                <a:spcPct val="150000"/>
              </a:lnSpc>
              <a:spcBef>
                <a:spcPts val="0"/>
              </a:spcBef>
              <a:spcAft>
                <a:spcPts val="0"/>
              </a:spcAft>
              <a:defRPr/>
            </a:pPr>
            <a:r>
              <a:rPr lang="en-US" sz="2000" dirty="0" err="1">
                <a:cs typeface="Consolas" pitchFamily="49" charset="0"/>
              </a:rPr>
              <a:t>myname</a:t>
            </a:r>
            <a:r>
              <a:rPr lang="en-US" sz="2000" dirty="0">
                <a:cs typeface="Consolas" pitchFamily="49" charset="0"/>
              </a:rPr>
              <a:t>("Ahmed"); </a:t>
            </a:r>
          </a:p>
          <a:p>
            <a:pPr lvl="1" fontAlgn="auto">
              <a:lnSpc>
                <a:spcPct val="150000"/>
              </a:lnSpc>
              <a:spcBef>
                <a:spcPts val="0"/>
              </a:spcBef>
              <a:spcAft>
                <a:spcPts val="0"/>
              </a:spcAft>
              <a:defRPr/>
            </a:pPr>
            <a:r>
              <a:rPr lang="en-US" sz="2000" dirty="0" err="1">
                <a:cs typeface="Consolas" pitchFamily="49" charset="0"/>
              </a:rPr>
              <a:t>myname</a:t>
            </a:r>
            <a:r>
              <a:rPr lang="en-US" sz="2000" dirty="0">
                <a:cs typeface="Consolas" pitchFamily="49" charset="0"/>
              </a:rPr>
              <a:t>(“</a:t>
            </a:r>
            <a:r>
              <a:rPr lang="en-US" sz="2000" dirty="0" err="1">
                <a:cs typeface="Consolas" pitchFamily="49" charset="0"/>
              </a:rPr>
              <a:t>laith</a:t>
            </a:r>
            <a:r>
              <a:rPr lang="en-US" sz="2000" dirty="0">
                <a:cs typeface="Consolas" pitchFamily="49" charset="0"/>
              </a:rPr>
              <a:t>"); </a:t>
            </a:r>
          </a:p>
          <a:p>
            <a:pPr lvl="1" fontAlgn="auto">
              <a:lnSpc>
                <a:spcPct val="150000"/>
              </a:lnSpc>
              <a:spcBef>
                <a:spcPts val="0"/>
              </a:spcBef>
              <a:spcAft>
                <a:spcPts val="0"/>
              </a:spcAft>
              <a:defRPr/>
            </a:pPr>
            <a:r>
              <a:rPr lang="en-US" sz="2000" dirty="0" err="1">
                <a:cs typeface="Consolas" pitchFamily="49" charset="0"/>
              </a:rPr>
              <a:t>myname</a:t>
            </a:r>
            <a:r>
              <a:rPr lang="en-US" sz="2000" dirty="0">
                <a:cs typeface="Consolas" pitchFamily="49" charset="0"/>
              </a:rPr>
              <a:t>(“</a:t>
            </a:r>
            <a:r>
              <a:rPr lang="en-US" sz="2000" dirty="0" err="1">
                <a:cs typeface="Consolas" pitchFamily="49" charset="0"/>
              </a:rPr>
              <a:t>muneer</a:t>
            </a:r>
            <a:r>
              <a:rPr lang="en-US" sz="2000" dirty="0">
                <a:cs typeface="Consolas" pitchFamily="49" charset="0"/>
              </a:rPr>
              <a:t>"); </a:t>
            </a:r>
          </a:p>
          <a:p>
            <a:pPr fontAlgn="auto">
              <a:lnSpc>
                <a:spcPct val="150000"/>
              </a:lnSpc>
              <a:spcBef>
                <a:spcPts val="0"/>
              </a:spcBef>
              <a:spcAft>
                <a:spcPts val="0"/>
              </a:spcAft>
              <a:defRPr/>
            </a:pPr>
            <a:r>
              <a:rPr lang="en-US" sz="2000" dirty="0">
                <a:cs typeface="Consolas" pitchFamily="49" charset="0"/>
              </a:rPr>
              <a:t>?&gt;</a:t>
            </a:r>
            <a:endParaRPr lang="en-US" sz="2000" dirty="0">
              <a:solidFill>
                <a:schemeClr val="accent2"/>
              </a:solidFill>
              <a:cs typeface="Consolas" pitchFamily="49" charset="0"/>
            </a:endParaRPr>
          </a:p>
        </p:txBody>
      </p:sp>
    </p:spTree>
    <p:extLst>
      <p:ext uri="{BB962C8B-B14F-4D97-AF65-F5344CB8AC3E}">
        <p14:creationId xmlns:p14="http://schemas.microsoft.com/office/powerpoint/2010/main" val="26452008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90" name="Titre 1"/>
          <p:cNvSpPr>
            <a:spLocks noGrp="1"/>
          </p:cNvSpPr>
          <p:nvPr>
            <p:ph type="title"/>
          </p:nvPr>
        </p:nvSpPr>
        <p:spPr>
          <a:xfrm>
            <a:off x="609600" y="381000"/>
            <a:ext cx="8229600" cy="1143000"/>
          </a:xfrm>
        </p:spPr>
        <p:txBody>
          <a:bodyPr vert="horz" anchor="ctr">
            <a:normAutofit/>
          </a:bodyPr>
          <a:lstStyle/>
          <a:p>
            <a:r>
              <a:rPr lang="fr-CA" sz="3200" dirty="0" err="1">
                <a:latin typeface="Consolas" pitchFamily="49" charset="0"/>
                <a:cs typeface="Consolas" pitchFamily="49" charset="0"/>
              </a:rPr>
              <a:t>Parameters</a:t>
            </a:r>
            <a:r>
              <a:rPr lang="fr-CA" sz="3200" dirty="0">
                <a:latin typeface="Consolas" pitchFamily="49" charset="0"/>
                <a:cs typeface="Consolas" pitchFamily="49" charset="0"/>
              </a:rPr>
              <a:t> </a:t>
            </a:r>
            <a:r>
              <a:rPr lang="fr-CA" sz="3200" dirty="0" err="1">
                <a:latin typeface="Consolas" pitchFamily="49" charset="0"/>
                <a:cs typeface="Consolas" pitchFamily="49" charset="0"/>
              </a:rPr>
              <a:t>Functions</a:t>
            </a:r>
            <a:r>
              <a:rPr lang="fr-CA" sz="3200" dirty="0">
                <a:latin typeface="Consolas" pitchFamily="49" charset="0"/>
                <a:cs typeface="Consolas" pitchFamily="49" charset="0"/>
              </a:rPr>
              <a:t> - Call</a:t>
            </a:r>
          </a:p>
        </p:txBody>
      </p:sp>
      <p:sp>
        <p:nvSpPr>
          <p:cNvPr id="9" name="TextBox 8"/>
          <p:cNvSpPr txBox="1"/>
          <p:nvPr/>
        </p:nvSpPr>
        <p:spPr>
          <a:xfrm>
            <a:off x="914908" y="1828800"/>
            <a:ext cx="6933692" cy="4708981"/>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fontAlgn="auto">
              <a:lnSpc>
                <a:spcPct val="150000"/>
              </a:lnSpc>
              <a:spcBef>
                <a:spcPts val="0"/>
              </a:spcBef>
              <a:spcAft>
                <a:spcPts val="0"/>
              </a:spcAft>
              <a:defRPr/>
            </a:pPr>
            <a:r>
              <a:rPr lang="en-US" sz="2000" dirty="0">
                <a:cs typeface="Consolas" pitchFamily="49" charset="0"/>
              </a:rPr>
              <a:t>&lt;?</a:t>
            </a:r>
            <a:r>
              <a:rPr lang="en-US" sz="2000" dirty="0" err="1">
                <a:cs typeface="Consolas" pitchFamily="49" charset="0"/>
              </a:rPr>
              <a:t>php</a:t>
            </a:r>
            <a:r>
              <a:rPr lang="en-US" sz="2000" dirty="0">
                <a:cs typeface="Consolas" pitchFamily="49" charset="0"/>
              </a:rPr>
              <a:t> </a:t>
            </a:r>
          </a:p>
          <a:p>
            <a:pPr lvl="1" fontAlgn="auto">
              <a:lnSpc>
                <a:spcPct val="150000"/>
              </a:lnSpc>
              <a:spcBef>
                <a:spcPts val="0"/>
              </a:spcBef>
              <a:spcAft>
                <a:spcPts val="0"/>
              </a:spcAft>
              <a:defRPr/>
            </a:pPr>
            <a:r>
              <a:rPr lang="en-US" sz="2000" dirty="0">
                <a:cs typeface="Consolas" pitchFamily="49" charset="0"/>
              </a:rPr>
              <a:t>function </a:t>
            </a:r>
            <a:r>
              <a:rPr lang="en-US" sz="2000" dirty="0" err="1">
                <a:cs typeface="Consolas" pitchFamily="49" charset="0"/>
              </a:rPr>
              <a:t>myname</a:t>
            </a:r>
            <a:r>
              <a:rPr lang="en-US" sz="2000" dirty="0">
                <a:cs typeface="Consolas" pitchFamily="49" charset="0"/>
              </a:rPr>
              <a:t>($</a:t>
            </a:r>
            <a:r>
              <a:rPr lang="en-US" sz="2000" dirty="0" err="1">
                <a:cs typeface="Consolas" pitchFamily="49" charset="0"/>
              </a:rPr>
              <a:t>firstName</a:t>
            </a:r>
            <a:r>
              <a:rPr lang="en-US" sz="2000" dirty="0">
                <a:cs typeface="Consolas" pitchFamily="49" charset="0"/>
              </a:rPr>
              <a:t>, $</a:t>
            </a:r>
            <a:r>
              <a:rPr lang="en-US" sz="2000" dirty="0" err="1">
                <a:cs typeface="Consolas" pitchFamily="49" charset="0"/>
              </a:rPr>
              <a:t>lastName</a:t>
            </a:r>
            <a:r>
              <a:rPr lang="en-US" sz="2000" dirty="0">
                <a:cs typeface="Consolas" pitchFamily="49" charset="0"/>
              </a:rPr>
              <a:t>)</a:t>
            </a:r>
          </a:p>
          <a:p>
            <a:pPr lvl="1" fontAlgn="auto">
              <a:lnSpc>
                <a:spcPct val="150000"/>
              </a:lnSpc>
              <a:spcBef>
                <a:spcPts val="0"/>
              </a:spcBef>
              <a:spcAft>
                <a:spcPts val="0"/>
              </a:spcAft>
              <a:defRPr/>
            </a:pPr>
            <a:r>
              <a:rPr lang="en-US" sz="2000" dirty="0">
                <a:cs typeface="Consolas" pitchFamily="49" charset="0"/>
              </a:rPr>
              <a:t>{</a:t>
            </a:r>
          </a:p>
          <a:p>
            <a:pPr lvl="1" fontAlgn="auto">
              <a:lnSpc>
                <a:spcPct val="150000"/>
              </a:lnSpc>
              <a:spcBef>
                <a:spcPts val="0"/>
              </a:spcBef>
              <a:spcAft>
                <a:spcPts val="0"/>
              </a:spcAft>
              <a:defRPr/>
            </a:pPr>
            <a:r>
              <a:rPr lang="en-US" sz="2000" dirty="0">
                <a:cs typeface="Consolas" pitchFamily="49" charset="0"/>
              </a:rPr>
              <a:t> echo "Hello there ". $</a:t>
            </a:r>
            <a:r>
              <a:rPr lang="en-US" sz="2000" dirty="0" err="1">
                <a:cs typeface="Consolas" pitchFamily="49" charset="0"/>
              </a:rPr>
              <a:t>firstName</a:t>
            </a:r>
            <a:r>
              <a:rPr lang="en-US" sz="2000" dirty="0">
                <a:cs typeface="Consolas" pitchFamily="49" charset="0"/>
              </a:rPr>
              <a:t> ." ". $</a:t>
            </a:r>
            <a:r>
              <a:rPr lang="en-US" sz="2000" dirty="0" err="1">
                <a:cs typeface="Consolas" pitchFamily="49" charset="0"/>
              </a:rPr>
              <a:t>lastName</a:t>
            </a:r>
            <a:r>
              <a:rPr lang="en-US" sz="2000" dirty="0">
                <a:cs typeface="Consolas" pitchFamily="49" charset="0"/>
              </a:rPr>
              <a:t> ."!&lt;</a:t>
            </a:r>
            <a:r>
              <a:rPr lang="en-US" sz="2000" dirty="0" err="1">
                <a:cs typeface="Consolas" pitchFamily="49" charset="0"/>
              </a:rPr>
              <a:t>br</a:t>
            </a:r>
            <a:r>
              <a:rPr lang="en-US" sz="2000" dirty="0">
                <a:cs typeface="Consolas" pitchFamily="49" charset="0"/>
              </a:rPr>
              <a:t> /&gt;"; </a:t>
            </a:r>
          </a:p>
          <a:p>
            <a:pPr lvl="1" fontAlgn="auto">
              <a:lnSpc>
                <a:spcPct val="150000"/>
              </a:lnSpc>
              <a:spcBef>
                <a:spcPts val="0"/>
              </a:spcBef>
              <a:spcAft>
                <a:spcPts val="0"/>
              </a:spcAft>
              <a:defRPr/>
            </a:pPr>
            <a:r>
              <a:rPr lang="en-US" sz="2000" dirty="0">
                <a:cs typeface="Consolas" pitchFamily="49" charset="0"/>
              </a:rPr>
              <a:t>} </a:t>
            </a:r>
          </a:p>
          <a:p>
            <a:pPr lvl="1" fontAlgn="auto">
              <a:lnSpc>
                <a:spcPct val="150000"/>
              </a:lnSpc>
              <a:spcBef>
                <a:spcPts val="0"/>
              </a:spcBef>
              <a:spcAft>
                <a:spcPts val="0"/>
              </a:spcAft>
              <a:defRPr/>
            </a:pPr>
            <a:r>
              <a:rPr lang="en-US" sz="2000" dirty="0" err="1">
                <a:cs typeface="Consolas" pitchFamily="49" charset="0"/>
              </a:rPr>
              <a:t>myname</a:t>
            </a:r>
            <a:r>
              <a:rPr lang="en-US" sz="2000" dirty="0">
                <a:cs typeface="Consolas" pitchFamily="49" charset="0"/>
              </a:rPr>
              <a:t>(“</a:t>
            </a:r>
            <a:r>
              <a:rPr lang="en-US" sz="2000" dirty="0" err="1">
                <a:cs typeface="Consolas" pitchFamily="49" charset="0"/>
              </a:rPr>
              <a:t>Kalid</a:t>
            </a:r>
            <a:r>
              <a:rPr lang="en-US" sz="2000" dirty="0">
                <a:cs typeface="Consolas" pitchFamily="49" charset="0"/>
              </a:rPr>
              <a:t>", “Ali"); </a:t>
            </a:r>
          </a:p>
          <a:p>
            <a:pPr lvl="1" fontAlgn="auto">
              <a:lnSpc>
                <a:spcPct val="150000"/>
              </a:lnSpc>
              <a:spcBef>
                <a:spcPts val="0"/>
              </a:spcBef>
              <a:spcAft>
                <a:spcPts val="0"/>
              </a:spcAft>
              <a:defRPr/>
            </a:pPr>
            <a:r>
              <a:rPr lang="en-US" sz="2000" dirty="0" err="1">
                <a:cs typeface="Consolas" pitchFamily="49" charset="0"/>
              </a:rPr>
              <a:t>myname</a:t>
            </a:r>
            <a:r>
              <a:rPr lang="en-US" sz="2000" dirty="0">
                <a:cs typeface="Consolas" pitchFamily="49" charset="0"/>
              </a:rPr>
              <a:t>("Ahmed", “</a:t>
            </a:r>
            <a:r>
              <a:rPr lang="en-US" sz="2000" dirty="0" err="1">
                <a:cs typeface="Consolas" pitchFamily="49" charset="0"/>
              </a:rPr>
              <a:t>Samer</a:t>
            </a:r>
            <a:r>
              <a:rPr lang="en-US" sz="2000" dirty="0">
                <a:cs typeface="Consolas" pitchFamily="49" charset="0"/>
              </a:rPr>
              <a:t>"); </a:t>
            </a:r>
          </a:p>
          <a:p>
            <a:pPr lvl="1" fontAlgn="auto">
              <a:lnSpc>
                <a:spcPct val="150000"/>
              </a:lnSpc>
              <a:spcBef>
                <a:spcPts val="0"/>
              </a:spcBef>
              <a:spcAft>
                <a:spcPts val="0"/>
              </a:spcAft>
              <a:defRPr/>
            </a:pPr>
            <a:r>
              <a:rPr lang="en-US" sz="2000" dirty="0" err="1">
                <a:cs typeface="Consolas" pitchFamily="49" charset="0"/>
              </a:rPr>
              <a:t>myname</a:t>
            </a:r>
            <a:r>
              <a:rPr lang="en-US" sz="2000" dirty="0">
                <a:cs typeface="Consolas" pitchFamily="49" charset="0"/>
              </a:rPr>
              <a:t>(“</a:t>
            </a:r>
            <a:r>
              <a:rPr lang="en-US" sz="2000" dirty="0" err="1">
                <a:cs typeface="Consolas" pitchFamily="49" charset="0"/>
              </a:rPr>
              <a:t>Wael</a:t>
            </a:r>
            <a:r>
              <a:rPr lang="en-US" sz="2000" dirty="0">
                <a:cs typeface="Consolas" pitchFamily="49" charset="0"/>
              </a:rPr>
              <a:t>", “</a:t>
            </a:r>
            <a:r>
              <a:rPr lang="en-US" sz="2000" dirty="0" err="1">
                <a:cs typeface="Consolas" pitchFamily="49" charset="0"/>
              </a:rPr>
              <a:t>Fadi</a:t>
            </a:r>
            <a:r>
              <a:rPr lang="en-US" sz="2000" dirty="0">
                <a:cs typeface="Consolas" pitchFamily="49" charset="0"/>
              </a:rPr>
              <a:t>");</a:t>
            </a:r>
          </a:p>
          <a:p>
            <a:pPr lvl="1" fontAlgn="auto">
              <a:lnSpc>
                <a:spcPct val="150000"/>
              </a:lnSpc>
              <a:spcBef>
                <a:spcPts val="0"/>
              </a:spcBef>
              <a:spcAft>
                <a:spcPts val="0"/>
              </a:spcAft>
              <a:defRPr/>
            </a:pPr>
            <a:r>
              <a:rPr lang="en-US" sz="2000" dirty="0">
                <a:cs typeface="Consolas" pitchFamily="49" charset="0"/>
              </a:rPr>
              <a:t> </a:t>
            </a:r>
            <a:r>
              <a:rPr lang="en-US" sz="2000" dirty="0" err="1">
                <a:cs typeface="Consolas" pitchFamily="49" charset="0"/>
              </a:rPr>
              <a:t>myname</a:t>
            </a:r>
            <a:r>
              <a:rPr lang="en-US" sz="2000" dirty="0">
                <a:cs typeface="Consolas" pitchFamily="49" charset="0"/>
              </a:rPr>
              <a:t>(“</a:t>
            </a:r>
            <a:r>
              <a:rPr lang="en-US" sz="2000" dirty="0" err="1">
                <a:cs typeface="Consolas" pitchFamily="49" charset="0"/>
              </a:rPr>
              <a:t>Muneer</a:t>
            </a:r>
            <a:r>
              <a:rPr lang="en-US" sz="2000" dirty="0">
                <a:cs typeface="Consolas" pitchFamily="49" charset="0"/>
              </a:rPr>
              <a:t>", "</a:t>
            </a:r>
            <a:r>
              <a:rPr lang="en-US" sz="2000" dirty="0">
                <a:solidFill>
                  <a:schemeClr val="tx1"/>
                </a:solidFill>
                <a:cs typeface="Consolas" pitchFamily="49" charset="0"/>
              </a:rPr>
              <a:t> </a:t>
            </a:r>
            <a:r>
              <a:rPr lang="en-US" sz="2000" dirty="0" err="1">
                <a:solidFill>
                  <a:schemeClr val="tx1"/>
                </a:solidFill>
                <a:cs typeface="Consolas" pitchFamily="49" charset="0"/>
              </a:rPr>
              <a:t>Masadeh</a:t>
            </a:r>
            <a:r>
              <a:rPr lang="en-US" sz="2000" dirty="0">
                <a:cs typeface="Consolas" pitchFamily="49" charset="0"/>
              </a:rPr>
              <a:t>"); </a:t>
            </a:r>
          </a:p>
          <a:p>
            <a:pPr fontAlgn="auto">
              <a:lnSpc>
                <a:spcPct val="150000"/>
              </a:lnSpc>
              <a:spcBef>
                <a:spcPts val="0"/>
              </a:spcBef>
              <a:spcAft>
                <a:spcPts val="0"/>
              </a:spcAft>
              <a:defRPr/>
            </a:pPr>
            <a:r>
              <a:rPr lang="en-US" sz="2000" dirty="0">
                <a:cs typeface="Consolas" pitchFamily="49" charset="0"/>
              </a:rPr>
              <a:t>?&gt;</a:t>
            </a:r>
            <a:endParaRPr lang="en-US" sz="2000" dirty="0">
              <a:solidFill>
                <a:schemeClr val="accent2"/>
              </a:solidFill>
              <a:cs typeface="Consolas" pitchFamily="49" charset="0"/>
            </a:endParaRPr>
          </a:p>
        </p:txBody>
      </p:sp>
    </p:spTree>
    <p:extLst>
      <p:ext uri="{BB962C8B-B14F-4D97-AF65-F5344CB8AC3E}">
        <p14:creationId xmlns:p14="http://schemas.microsoft.com/office/powerpoint/2010/main" val="169538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fr-CA" sz="3200" dirty="0" err="1">
                <a:latin typeface="Consolas" pitchFamily="49" charset="0"/>
                <a:cs typeface="Consolas" pitchFamily="49" charset="0"/>
              </a:rPr>
              <a:t>Parameters</a:t>
            </a:r>
            <a:r>
              <a:rPr lang="fr-CA" sz="3200" dirty="0">
                <a:latin typeface="Consolas" pitchFamily="49" charset="0"/>
                <a:cs typeface="Consolas" pitchFamily="49" charset="0"/>
              </a:rPr>
              <a:t> </a:t>
            </a:r>
            <a:r>
              <a:rPr lang="fr-CA" sz="3200" dirty="0" err="1">
                <a:latin typeface="Consolas" pitchFamily="49" charset="0"/>
                <a:cs typeface="Consolas" pitchFamily="49" charset="0"/>
              </a:rPr>
              <a:t>Functions</a:t>
            </a:r>
            <a:r>
              <a:rPr lang="fr-CA" sz="3200" dirty="0">
                <a:latin typeface="Consolas" pitchFamily="49" charset="0"/>
                <a:cs typeface="Consolas" pitchFamily="49" charset="0"/>
              </a:rPr>
              <a:t> - Call</a:t>
            </a:r>
          </a:p>
        </p:txBody>
      </p:sp>
      <p:sp>
        <p:nvSpPr>
          <p:cNvPr id="9" name="TextBox 8"/>
          <p:cNvSpPr txBox="1"/>
          <p:nvPr/>
        </p:nvSpPr>
        <p:spPr>
          <a:xfrm>
            <a:off x="646684" y="1752600"/>
            <a:ext cx="7963916" cy="453092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fontAlgn="auto">
              <a:lnSpc>
                <a:spcPct val="150000"/>
              </a:lnSpc>
              <a:spcBef>
                <a:spcPts val="0"/>
              </a:spcBef>
              <a:spcAft>
                <a:spcPts val="0"/>
              </a:spcAft>
              <a:defRPr/>
            </a:pPr>
            <a:r>
              <a:rPr lang="en-US" sz="1600" dirty="0">
                <a:cs typeface="Consolas" pitchFamily="49" charset="0"/>
              </a:rPr>
              <a:t>&lt;?</a:t>
            </a:r>
            <a:r>
              <a:rPr lang="en-US" sz="1600" dirty="0" err="1">
                <a:cs typeface="Consolas" pitchFamily="49" charset="0"/>
              </a:rPr>
              <a:t>php</a:t>
            </a:r>
            <a:r>
              <a:rPr lang="en-US" sz="1600" dirty="0">
                <a:cs typeface="Consolas" pitchFamily="49" charset="0"/>
              </a:rPr>
              <a:t/>
            </a:r>
            <a:br>
              <a:rPr lang="en-US" sz="1600" dirty="0">
                <a:cs typeface="Consolas" pitchFamily="49" charset="0"/>
              </a:rPr>
            </a:br>
            <a:r>
              <a:rPr lang="en-US" sz="1600" dirty="0">
                <a:cs typeface="Consolas" pitchFamily="49" charset="0"/>
              </a:rPr>
              <a:t>	function </a:t>
            </a:r>
            <a:r>
              <a:rPr lang="en-US" sz="1600" dirty="0" err="1">
                <a:cs typeface="Consolas" pitchFamily="49" charset="0"/>
              </a:rPr>
              <a:t>writeName</a:t>
            </a:r>
            <a:r>
              <a:rPr lang="en-US" sz="1600" dirty="0">
                <a:cs typeface="Consolas" pitchFamily="49" charset="0"/>
              </a:rPr>
              <a:t>($</a:t>
            </a:r>
            <a:r>
              <a:rPr lang="en-US" sz="1600" dirty="0" err="1">
                <a:cs typeface="Consolas" pitchFamily="49" charset="0"/>
              </a:rPr>
              <a:t>fname,$punctuation</a:t>
            </a:r>
            <a:r>
              <a:rPr lang="en-US" sz="1600" dirty="0">
                <a:cs typeface="Consolas" pitchFamily="49" charset="0"/>
              </a:rPr>
              <a:t>)</a:t>
            </a:r>
            <a:br>
              <a:rPr lang="en-US" sz="1600" dirty="0">
                <a:cs typeface="Consolas" pitchFamily="49" charset="0"/>
              </a:rPr>
            </a:br>
            <a:r>
              <a:rPr lang="en-US" sz="1600" dirty="0">
                <a:cs typeface="Consolas" pitchFamily="49" charset="0"/>
              </a:rPr>
              <a:t>	{</a:t>
            </a:r>
            <a:br>
              <a:rPr lang="en-US" sz="1600" dirty="0">
                <a:cs typeface="Consolas" pitchFamily="49" charset="0"/>
              </a:rPr>
            </a:br>
            <a:r>
              <a:rPr lang="en-US" sz="1600" dirty="0">
                <a:cs typeface="Consolas" pitchFamily="49" charset="0"/>
              </a:rPr>
              <a:t>	echo $</a:t>
            </a:r>
            <a:r>
              <a:rPr lang="en-US" sz="1600" dirty="0" err="1">
                <a:cs typeface="Consolas" pitchFamily="49" charset="0"/>
              </a:rPr>
              <a:t>fname</a:t>
            </a:r>
            <a:r>
              <a:rPr lang="en-US" sz="1600" dirty="0">
                <a:cs typeface="Consolas" pitchFamily="49" charset="0"/>
              </a:rPr>
              <a:t> . " </a:t>
            </a:r>
            <a:r>
              <a:rPr lang="en-US" sz="1600" dirty="0" err="1">
                <a:cs typeface="Consolas" pitchFamily="49" charset="0"/>
              </a:rPr>
              <a:t>Refsnes</a:t>
            </a:r>
            <a:r>
              <a:rPr lang="en-US" sz="1600" dirty="0">
                <a:cs typeface="Consolas" pitchFamily="49" charset="0"/>
              </a:rPr>
              <a:t>" . $punctuation . "&lt;</a:t>
            </a:r>
            <a:r>
              <a:rPr lang="en-US" sz="1600" dirty="0" err="1">
                <a:cs typeface="Consolas" pitchFamily="49" charset="0"/>
              </a:rPr>
              <a:t>br</a:t>
            </a:r>
            <a:r>
              <a:rPr lang="en-US" sz="1600" dirty="0">
                <a:cs typeface="Consolas" pitchFamily="49" charset="0"/>
              </a:rPr>
              <a:t> /&gt;";</a:t>
            </a:r>
            <a:br>
              <a:rPr lang="en-US" sz="1600" dirty="0">
                <a:cs typeface="Consolas" pitchFamily="49" charset="0"/>
              </a:rPr>
            </a:br>
            <a:r>
              <a:rPr lang="en-US" sz="1600" dirty="0">
                <a:cs typeface="Consolas" pitchFamily="49" charset="0"/>
              </a:rPr>
              <a:t>	}</a:t>
            </a:r>
            <a:br>
              <a:rPr lang="en-US" sz="1600" dirty="0">
                <a:cs typeface="Consolas" pitchFamily="49" charset="0"/>
              </a:rPr>
            </a:br>
            <a:r>
              <a:rPr lang="en-US" sz="1600" dirty="0">
                <a:cs typeface="Consolas" pitchFamily="49" charset="0"/>
              </a:rPr>
              <a:t>	echo "My name is ";</a:t>
            </a:r>
            <a:br>
              <a:rPr lang="en-US" sz="1600" dirty="0">
                <a:cs typeface="Consolas" pitchFamily="49" charset="0"/>
              </a:rPr>
            </a:br>
            <a:r>
              <a:rPr lang="en-US" sz="1600" dirty="0">
                <a:cs typeface="Consolas" pitchFamily="49" charset="0"/>
              </a:rPr>
              <a:t>	</a:t>
            </a:r>
            <a:r>
              <a:rPr lang="en-US" sz="1600" dirty="0" err="1">
                <a:cs typeface="Consolas" pitchFamily="49" charset="0"/>
              </a:rPr>
              <a:t>writeName</a:t>
            </a:r>
            <a:r>
              <a:rPr lang="en-US" sz="1600" dirty="0">
                <a:cs typeface="Consolas" pitchFamily="49" charset="0"/>
              </a:rPr>
              <a:t>(“</a:t>
            </a:r>
            <a:r>
              <a:rPr lang="en-US" sz="1600" dirty="0" err="1">
                <a:cs typeface="Consolas" pitchFamily="49" charset="0"/>
              </a:rPr>
              <a:t>muneer</a:t>
            </a:r>
            <a:r>
              <a:rPr lang="en-US" sz="1600" dirty="0">
                <a:cs typeface="Consolas" pitchFamily="49" charset="0"/>
              </a:rPr>
              <a:t> ",".");</a:t>
            </a:r>
            <a:br>
              <a:rPr lang="en-US" sz="1600" dirty="0">
                <a:cs typeface="Consolas" pitchFamily="49" charset="0"/>
              </a:rPr>
            </a:br>
            <a:r>
              <a:rPr lang="en-US" sz="1600" dirty="0">
                <a:cs typeface="Consolas" pitchFamily="49" charset="0"/>
              </a:rPr>
              <a:t>	echo "&lt;</a:t>
            </a:r>
            <a:r>
              <a:rPr lang="en-US" sz="1600" dirty="0" err="1">
                <a:cs typeface="Consolas" pitchFamily="49" charset="0"/>
              </a:rPr>
              <a:t>br</a:t>
            </a:r>
            <a:r>
              <a:rPr lang="en-US" sz="1600" dirty="0">
                <a:cs typeface="Consolas" pitchFamily="49" charset="0"/>
              </a:rPr>
              <a:t>&gt;My family's name is ";</a:t>
            </a:r>
            <a:br>
              <a:rPr lang="en-US" sz="1600" dirty="0">
                <a:cs typeface="Consolas" pitchFamily="49" charset="0"/>
              </a:rPr>
            </a:br>
            <a:r>
              <a:rPr lang="en-US" sz="1600" dirty="0">
                <a:cs typeface="Consolas" pitchFamily="49" charset="0"/>
              </a:rPr>
              <a:t>	</a:t>
            </a:r>
            <a:r>
              <a:rPr lang="en-US" sz="1600" dirty="0" err="1">
                <a:cs typeface="Consolas" pitchFamily="49" charset="0"/>
              </a:rPr>
              <a:t>writeName</a:t>
            </a:r>
            <a:r>
              <a:rPr lang="en-US" sz="1600" dirty="0">
                <a:cs typeface="Consolas" pitchFamily="49" charset="0"/>
              </a:rPr>
              <a:t>("</a:t>
            </a:r>
            <a:r>
              <a:rPr lang="en-US" sz="1600" dirty="0">
                <a:solidFill>
                  <a:schemeClr val="tx1"/>
                </a:solidFill>
                <a:cs typeface="Consolas" pitchFamily="49" charset="0"/>
              </a:rPr>
              <a:t> </a:t>
            </a:r>
            <a:r>
              <a:rPr lang="en-US" sz="1600" dirty="0" err="1">
                <a:solidFill>
                  <a:schemeClr val="tx1"/>
                </a:solidFill>
                <a:cs typeface="Consolas" pitchFamily="49" charset="0"/>
              </a:rPr>
              <a:t>Masadeh</a:t>
            </a:r>
            <a:r>
              <a:rPr lang="en-US" sz="1600" dirty="0">
                <a:solidFill>
                  <a:schemeClr val="tx1"/>
                </a:solidFill>
                <a:cs typeface="Consolas" pitchFamily="49" charset="0"/>
              </a:rPr>
              <a:t> </a:t>
            </a:r>
            <a:r>
              <a:rPr lang="en-US" sz="1600" dirty="0">
                <a:cs typeface="Consolas" pitchFamily="49" charset="0"/>
              </a:rPr>
              <a:t>",“,");</a:t>
            </a:r>
            <a:br>
              <a:rPr lang="en-US" sz="1600" dirty="0">
                <a:cs typeface="Consolas" pitchFamily="49" charset="0"/>
              </a:rPr>
            </a:br>
            <a:r>
              <a:rPr lang="en-US" sz="1600" dirty="0">
                <a:cs typeface="Consolas" pitchFamily="49" charset="0"/>
              </a:rPr>
              <a:t>	echo “&lt;</a:t>
            </a:r>
            <a:r>
              <a:rPr lang="en-US" sz="1600" dirty="0" err="1">
                <a:cs typeface="Consolas" pitchFamily="49" charset="0"/>
              </a:rPr>
              <a:t>br</a:t>
            </a:r>
            <a:r>
              <a:rPr lang="en-US" sz="1600" dirty="0">
                <a:cs typeface="Consolas" pitchFamily="49" charset="0"/>
              </a:rPr>
              <a:t>&gt;I am Dr in  ";</a:t>
            </a:r>
            <a:br>
              <a:rPr lang="en-US" sz="1600" dirty="0">
                <a:cs typeface="Consolas" pitchFamily="49" charset="0"/>
              </a:rPr>
            </a:br>
            <a:r>
              <a:rPr lang="en-US" sz="1600" dirty="0">
                <a:cs typeface="Consolas" pitchFamily="49" charset="0"/>
              </a:rPr>
              <a:t>	</a:t>
            </a:r>
            <a:r>
              <a:rPr lang="en-US" sz="1600" dirty="0" err="1">
                <a:cs typeface="Consolas" pitchFamily="49" charset="0"/>
              </a:rPr>
              <a:t>writeName</a:t>
            </a:r>
            <a:r>
              <a:rPr lang="en-US" sz="1600" dirty="0">
                <a:cs typeface="Consolas" pitchFamily="49" charset="0"/>
              </a:rPr>
              <a:t>(“CS Department ",“!");</a:t>
            </a:r>
            <a:br>
              <a:rPr lang="en-US" sz="1600" dirty="0">
                <a:cs typeface="Consolas" pitchFamily="49" charset="0"/>
              </a:rPr>
            </a:br>
            <a:r>
              <a:rPr lang="en-US" sz="1600" dirty="0">
                <a:cs typeface="Consolas" pitchFamily="49" charset="0"/>
              </a:rPr>
              <a:t>?&gt;</a:t>
            </a:r>
            <a:endParaRPr lang="en-US" sz="1600" dirty="0">
              <a:solidFill>
                <a:schemeClr val="accent2"/>
              </a:solidFill>
              <a:cs typeface="Consolas" pitchFamily="49" charset="0"/>
            </a:endParaRPr>
          </a:p>
        </p:txBody>
      </p:sp>
      <p:cxnSp>
        <p:nvCxnSpPr>
          <p:cNvPr id="5" name="Straight Connector 4"/>
          <p:cNvCxnSpPr/>
          <p:nvPr/>
        </p:nvCxnSpPr>
        <p:spPr>
          <a:xfrm>
            <a:off x="609600" y="1524000"/>
            <a:ext cx="7696200"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2661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38" name="Titre 1"/>
          <p:cNvSpPr>
            <a:spLocks noGrp="1"/>
          </p:cNvSpPr>
          <p:nvPr>
            <p:ph type="title"/>
          </p:nvPr>
        </p:nvSpPr>
        <p:spPr>
          <a:xfrm>
            <a:off x="609600" y="381000"/>
            <a:ext cx="8229600" cy="1143000"/>
          </a:xfrm>
        </p:spPr>
        <p:txBody>
          <a:bodyPr vert="horz" anchor="ctr">
            <a:normAutofit/>
          </a:bodyPr>
          <a:lstStyle/>
          <a:p>
            <a:r>
              <a:rPr lang="fr-CA" sz="3200" dirty="0">
                <a:latin typeface="Consolas" pitchFamily="49" charset="0"/>
                <a:cs typeface="Consolas" pitchFamily="49" charset="0"/>
              </a:rPr>
              <a:t> </a:t>
            </a:r>
            <a:r>
              <a:rPr lang="fr-CA" sz="3200" dirty="0" err="1">
                <a:latin typeface="Consolas" pitchFamily="49" charset="0"/>
                <a:cs typeface="Consolas" pitchFamily="49" charset="0"/>
              </a:rPr>
              <a:t>Function</a:t>
            </a:r>
            <a:r>
              <a:rPr lang="fr-CA" sz="3200" dirty="0">
                <a:latin typeface="Consolas" pitchFamily="49" charset="0"/>
                <a:cs typeface="Consolas" pitchFamily="49" charset="0"/>
              </a:rPr>
              <a:t> </a:t>
            </a:r>
            <a:r>
              <a:rPr lang="fr-CA" sz="3200" dirty="0" err="1">
                <a:latin typeface="Consolas" pitchFamily="49" charset="0"/>
                <a:cs typeface="Consolas" pitchFamily="49" charset="0"/>
              </a:rPr>
              <a:t>Returning</a:t>
            </a:r>
            <a:r>
              <a:rPr lang="fr-CA" sz="3200" dirty="0">
                <a:latin typeface="Consolas" pitchFamily="49" charset="0"/>
                <a:cs typeface="Consolas" pitchFamily="49" charset="0"/>
              </a:rPr>
              <a:t> Values</a:t>
            </a:r>
          </a:p>
        </p:txBody>
      </p:sp>
      <p:sp>
        <p:nvSpPr>
          <p:cNvPr id="14340" name="Rectangle 4"/>
          <p:cNvSpPr>
            <a:spLocks noChangeArrowheads="1"/>
          </p:cNvSpPr>
          <p:nvPr/>
        </p:nvSpPr>
        <p:spPr bwMode="auto">
          <a:xfrm>
            <a:off x="609600" y="1905000"/>
            <a:ext cx="79248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Font typeface="Wingdings" pitchFamily="2" charset="2"/>
              <a:buChar char="v"/>
            </a:pPr>
            <a:r>
              <a:rPr lang="en-US" sz="1600" dirty="0"/>
              <a:t> In addition to being able to pass functions information, you can also </a:t>
            </a:r>
            <a:r>
              <a:rPr lang="en-US" sz="1600" dirty="0" smtClean="0"/>
              <a:t>have</a:t>
            </a:r>
          </a:p>
          <a:p>
            <a:pPr>
              <a:lnSpc>
                <a:spcPct val="150000"/>
              </a:lnSpc>
            </a:pPr>
            <a:r>
              <a:rPr lang="en-US" sz="1600" dirty="0" smtClean="0"/>
              <a:t> them return </a:t>
            </a:r>
            <a:r>
              <a:rPr lang="en-US" sz="1600" dirty="0"/>
              <a:t>a value. However, a function can only return one thing, </a:t>
            </a:r>
            <a:r>
              <a:rPr lang="en-US" sz="1600" dirty="0" smtClean="0"/>
              <a:t>although</a:t>
            </a:r>
          </a:p>
          <a:p>
            <a:pPr>
              <a:lnSpc>
                <a:spcPct val="150000"/>
              </a:lnSpc>
            </a:pPr>
            <a:r>
              <a:rPr lang="en-US" sz="1600" dirty="0" smtClean="0"/>
              <a:t> </a:t>
            </a:r>
            <a:r>
              <a:rPr lang="en-US" sz="1600" dirty="0"/>
              <a:t>that </a:t>
            </a:r>
            <a:r>
              <a:rPr lang="en-US" sz="1600" dirty="0" smtClean="0"/>
              <a:t>thing can be </a:t>
            </a:r>
            <a:r>
              <a:rPr lang="en-US" sz="1600" dirty="0"/>
              <a:t>any integer, float, array, string, etc. that you choose!</a:t>
            </a:r>
          </a:p>
          <a:p>
            <a:pPr>
              <a:lnSpc>
                <a:spcPct val="150000"/>
              </a:lnSpc>
              <a:buFont typeface="Wingdings" pitchFamily="2" charset="2"/>
              <a:buChar char="v"/>
            </a:pPr>
            <a:r>
              <a:rPr lang="en-US" sz="1600" dirty="0"/>
              <a:t>  How does it return a value though? Well, when the function is used </a:t>
            </a:r>
            <a:r>
              <a:rPr lang="en-US" sz="1600" dirty="0" smtClean="0"/>
              <a:t>and</a:t>
            </a:r>
          </a:p>
          <a:p>
            <a:pPr>
              <a:lnSpc>
                <a:spcPct val="150000"/>
              </a:lnSpc>
            </a:pPr>
            <a:r>
              <a:rPr lang="en-US" sz="1600" dirty="0" smtClean="0"/>
              <a:t> finishes </a:t>
            </a:r>
            <a:r>
              <a:rPr lang="en-US" sz="1600" dirty="0"/>
              <a:t>executing, it sort of changes from being a function name into </a:t>
            </a:r>
            <a:r>
              <a:rPr lang="en-US" sz="1600" dirty="0" smtClean="0"/>
              <a:t>being</a:t>
            </a:r>
          </a:p>
          <a:p>
            <a:pPr>
              <a:lnSpc>
                <a:spcPct val="150000"/>
              </a:lnSpc>
            </a:pPr>
            <a:r>
              <a:rPr lang="en-US" sz="1600" dirty="0" smtClean="0"/>
              <a:t> </a:t>
            </a:r>
            <a:r>
              <a:rPr lang="en-US" sz="1600" dirty="0"/>
              <a:t>a value. </a:t>
            </a:r>
            <a:r>
              <a:rPr lang="en-US" sz="1600" dirty="0" smtClean="0"/>
              <a:t>To </a:t>
            </a:r>
            <a:r>
              <a:rPr lang="en-US" sz="1600" dirty="0"/>
              <a:t>capture this value you can set a variable equal to the function</a:t>
            </a:r>
            <a:r>
              <a:rPr lang="en-US" sz="1600" dirty="0" smtClean="0"/>
              <a:t>.</a:t>
            </a:r>
          </a:p>
          <a:p>
            <a:pPr>
              <a:lnSpc>
                <a:spcPct val="150000"/>
              </a:lnSpc>
            </a:pPr>
            <a:r>
              <a:rPr lang="en-US" sz="1600" dirty="0" smtClean="0"/>
              <a:t> </a:t>
            </a:r>
            <a:r>
              <a:rPr lang="en-US" sz="1600" dirty="0"/>
              <a:t>Something like:</a:t>
            </a:r>
          </a:p>
          <a:p>
            <a:pPr>
              <a:lnSpc>
                <a:spcPct val="150000"/>
              </a:lnSpc>
            </a:pPr>
            <a:r>
              <a:rPr lang="en-US" sz="1600" dirty="0"/>
              <a:t> 	 </a:t>
            </a:r>
            <a:r>
              <a:rPr lang="en-US" sz="1600" dirty="0">
                <a:solidFill>
                  <a:srgbClr val="00B050"/>
                </a:solidFill>
              </a:rPr>
              <a:t>$</a:t>
            </a:r>
            <a:r>
              <a:rPr lang="en-US" sz="1600" dirty="0" err="1">
                <a:solidFill>
                  <a:srgbClr val="00B050"/>
                </a:solidFill>
              </a:rPr>
              <a:t>myVar</a:t>
            </a:r>
            <a:r>
              <a:rPr lang="en-US" sz="1600" dirty="0"/>
              <a:t> = </a:t>
            </a:r>
            <a:r>
              <a:rPr lang="en-US" sz="1600" dirty="0" err="1">
                <a:solidFill>
                  <a:schemeClr val="accent1"/>
                </a:solidFill>
              </a:rPr>
              <a:t>somefunction</a:t>
            </a:r>
            <a:r>
              <a:rPr lang="en-US" sz="1600" dirty="0"/>
              <a:t>();</a:t>
            </a:r>
          </a:p>
          <a:p>
            <a:pPr>
              <a:lnSpc>
                <a:spcPct val="150000"/>
              </a:lnSpc>
              <a:buFont typeface="Wingdings" pitchFamily="2" charset="2"/>
              <a:buChar char="v"/>
            </a:pPr>
            <a:r>
              <a:rPr lang="en-US" sz="1600" dirty="0"/>
              <a:t> Let's demonstrate this returning of a value by using a simple function that </a:t>
            </a:r>
          </a:p>
          <a:p>
            <a:pPr>
              <a:lnSpc>
                <a:spcPct val="150000"/>
              </a:lnSpc>
            </a:pPr>
            <a:r>
              <a:rPr lang="en-US" sz="1600" dirty="0"/>
              <a:t>     returns the sum of two integers.</a:t>
            </a:r>
          </a:p>
          <a:p>
            <a:pPr>
              <a:lnSpc>
                <a:spcPct val="150000"/>
              </a:lnSpc>
            </a:pPr>
            <a:endParaRPr lang="en-US" sz="1600" dirty="0"/>
          </a:p>
        </p:txBody>
      </p:sp>
    </p:spTree>
    <p:extLst>
      <p:ext uri="{BB962C8B-B14F-4D97-AF65-F5344CB8AC3E}">
        <p14:creationId xmlns:p14="http://schemas.microsoft.com/office/powerpoint/2010/main" val="4246968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re 1"/>
          <p:cNvSpPr>
            <a:spLocks noGrp="1"/>
          </p:cNvSpPr>
          <p:nvPr>
            <p:ph type="title"/>
          </p:nvPr>
        </p:nvSpPr>
        <p:spPr>
          <a:xfrm>
            <a:off x="609600" y="381000"/>
            <a:ext cx="8229600" cy="1143000"/>
          </a:xfrm>
        </p:spPr>
        <p:txBody>
          <a:bodyPr vert="horz" anchor="ctr">
            <a:normAutofit/>
          </a:bodyPr>
          <a:lstStyle/>
          <a:p>
            <a:r>
              <a:rPr lang="fr-CA" sz="2800" dirty="0" err="1">
                <a:latin typeface="Consolas" pitchFamily="49" charset="0"/>
                <a:cs typeface="Consolas" pitchFamily="49" charset="0"/>
              </a:rPr>
              <a:t>Functions</a:t>
            </a:r>
            <a:r>
              <a:rPr lang="fr-CA" sz="2800" dirty="0">
                <a:latin typeface="Consolas" pitchFamily="49" charset="0"/>
                <a:cs typeface="Consolas" pitchFamily="49" charset="0"/>
              </a:rPr>
              <a:t> </a:t>
            </a:r>
            <a:r>
              <a:rPr lang="fr-CA" sz="2800" dirty="0" err="1">
                <a:latin typeface="Consolas" pitchFamily="49" charset="0"/>
                <a:cs typeface="Consolas" pitchFamily="49" charset="0"/>
              </a:rPr>
              <a:t>Returning</a:t>
            </a:r>
            <a:r>
              <a:rPr lang="fr-CA" sz="2800" dirty="0">
                <a:latin typeface="Consolas" pitchFamily="49" charset="0"/>
                <a:cs typeface="Consolas" pitchFamily="49" charset="0"/>
              </a:rPr>
              <a:t> Values – </a:t>
            </a:r>
            <a:r>
              <a:rPr lang="fr-CA" sz="2800" dirty="0" err="1">
                <a:latin typeface="Consolas" pitchFamily="49" charset="0"/>
                <a:cs typeface="Consolas" pitchFamily="49" charset="0"/>
              </a:rPr>
              <a:t>Example</a:t>
            </a:r>
            <a:endParaRPr lang="fr-CA" sz="2800" dirty="0">
              <a:latin typeface="Consolas" pitchFamily="49" charset="0"/>
              <a:cs typeface="Consolas" pitchFamily="49" charset="0"/>
            </a:endParaRPr>
          </a:p>
        </p:txBody>
      </p:sp>
      <p:sp>
        <p:nvSpPr>
          <p:cNvPr id="9" name="TextBox 8"/>
          <p:cNvSpPr txBox="1"/>
          <p:nvPr/>
        </p:nvSpPr>
        <p:spPr>
          <a:xfrm>
            <a:off x="696913" y="1828800"/>
            <a:ext cx="7913687" cy="4154984"/>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fontAlgn="auto">
              <a:lnSpc>
                <a:spcPct val="150000"/>
              </a:lnSpc>
              <a:spcBef>
                <a:spcPts val="0"/>
              </a:spcBef>
              <a:spcAft>
                <a:spcPts val="0"/>
              </a:spcAft>
              <a:defRPr/>
            </a:pPr>
            <a:r>
              <a:rPr lang="en-US" sz="1600" dirty="0">
                <a:solidFill>
                  <a:schemeClr val="tx1"/>
                </a:solidFill>
                <a:cs typeface="Consolas" pitchFamily="49" charset="0"/>
              </a:rPr>
              <a:t>&lt;?</a:t>
            </a:r>
            <a:r>
              <a:rPr lang="en-US" sz="1600" dirty="0" err="1">
                <a:solidFill>
                  <a:schemeClr val="tx1"/>
                </a:solidFill>
                <a:cs typeface="Consolas" pitchFamily="49" charset="0"/>
              </a:rPr>
              <a:t>php</a:t>
            </a:r>
            <a:r>
              <a:rPr lang="en-US" sz="1600" dirty="0">
                <a:solidFill>
                  <a:schemeClr val="tx1"/>
                </a:solidFill>
                <a:cs typeface="Consolas" pitchFamily="49" charset="0"/>
              </a:rPr>
              <a:t> </a:t>
            </a:r>
          </a:p>
          <a:p>
            <a:pPr lvl="1" fontAlgn="auto">
              <a:lnSpc>
                <a:spcPct val="150000"/>
              </a:lnSpc>
              <a:spcBef>
                <a:spcPts val="0"/>
              </a:spcBef>
              <a:spcAft>
                <a:spcPts val="0"/>
              </a:spcAft>
              <a:defRPr/>
            </a:pPr>
            <a:r>
              <a:rPr lang="en-US" sz="1600" dirty="0">
                <a:solidFill>
                  <a:schemeClr val="tx1"/>
                </a:solidFill>
                <a:cs typeface="Consolas" pitchFamily="49" charset="0"/>
              </a:rPr>
              <a:t>function </a:t>
            </a:r>
            <a:r>
              <a:rPr lang="en-US" sz="1600" dirty="0" err="1">
                <a:solidFill>
                  <a:schemeClr val="tx1"/>
                </a:solidFill>
                <a:cs typeface="Consolas" pitchFamily="49" charset="0"/>
              </a:rPr>
              <a:t>mySum</a:t>
            </a:r>
            <a:r>
              <a:rPr lang="en-US" sz="1600" dirty="0">
                <a:solidFill>
                  <a:schemeClr val="tx1"/>
                </a:solidFill>
                <a:cs typeface="Consolas" pitchFamily="49" charset="0"/>
              </a:rPr>
              <a:t>($</a:t>
            </a:r>
            <a:r>
              <a:rPr lang="en-US" sz="1600" dirty="0" err="1">
                <a:solidFill>
                  <a:schemeClr val="tx1"/>
                </a:solidFill>
                <a:cs typeface="Consolas" pitchFamily="49" charset="0"/>
              </a:rPr>
              <a:t>numX</a:t>
            </a:r>
            <a:r>
              <a:rPr lang="en-US" sz="1600" dirty="0">
                <a:solidFill>
                  <a:schemeClr val="tx1"/>
                </a:solidFill>
                <a:cs typeface="Consolas" pitchFamily="49" charset="0"/>
              </a:rPr>
              <a:t>, $</a:t>
            </a:r>
            <a:r>
              <a:rPr lang="en-US" sz="1600" dirty="0" err="1">
                <a:solidFill>
                  <a:schemeClr val="tx1"/>
                </a:solidFill>
                <a:cs typeface="Consolas" pitchFamily="49" charset="0"/>
              </a:rPr>
              <a:t>numY</a:t>
            </a:r>
            <a:r>
              <a:rPr lang="en-US" sz="1600" dirty="0">
                <a:solidFill>
                  <a:schemeClr val="tx1"/>
                </a:solidFill>
                <a:cs typeface="Consolas" pitchFamily="49" charset="0"/>
              </a:rPr>
              <a:t>)</a:t>
            </a:r>
          </a:p>
          <a:p>
            <a:pPr lvl="1" fontAlgn="auto">
              <a:lnSpc>
                <a:spcPct val="150000"/>
              </a:lnSpc>
              <a:spcBef>
                <a:spcPts val="0"/>
              </a:spcBef>
              <a:spcAft>
                <a:spcPts val="0"/>
              </a:spcAft>
              <a:defRPr/>
            </a:pPr>
            <a:r>
              <a:rPr lang="en-US" sz="1600" dirty="0">
                <a:solidFill>
                  <a:schemeClr val="tx1"/>
                </a:solidFill>
                <a:cs typeface="Consolas" pitchFamily="49" charset="0"/>
              </a:rPr>
              <a:t>{</a:t>
            </a:r>
          </a:p>
          <a:p>
            <a:pPr lvl="1" fontAlgn="auto">
              <a:lnSpc>
                <a:spcPct val="150000"/>
              </a:lnSpc>
              <a:spcBef>
                <a:spcPts val="0"/>
              </a:spcBef>
              <a:spcAft>
                <a:spcPts val="0"/>
              </a:spcAft>
              <a:defRPr/>
            </a:pPr>
            <a:r>
              <a:rPr lang="en-US" sz="1600" dirty="0">
                <a:solidFill>
                  <a:schemeClr val="tx1"/>
                </a:solidFill>
                <a:cs typeface="Consolas" pitchFamily="49" charset="0"/>
              </a:rPr>
              <a:t>   return  ($</a:t>
            </a:r>
            <a:r>
              <a:rPr lang="en-US" sz="1600" dirty="0" err="1">
                <a:solidFill>
                  <a:schemeClr val="tx1"/>
                </a:solidFill>
                <a:cs typeface="Consolas" pitchFamily="49" charset="0"/>
              </a:rPr>
              <a:t>numX</a:t>
            </a:r>
            <a:r>
              <a:rPr lang="en-US" sz="1600" dirty="0">
                <a:solidFill>
                  <a:schemeClr val="tx1"/>
                </a:solidFill>
                <a:cs typeface="Consolas" pitchFamily="49" charset="0"/>
              </a:rPr>
              <a:t> + $</a:t>
            </a:r>
            <a:r>
              <a:rPr lang="en-US" sz="1600" dirty="0" err="1">
                <a:solidFill>
                  <a:schemeClr val="tx1"/>
                </a:solidFill>
                <a:cs typeface="Consolas" pitchFamily="49" charset="0"/>
              </a:rPr>
              <a:t>numY</a:t>
            </a:r>
            <a:r>
              <a:rPr lang="en-US" sz="1600" dirty="0">
                <a:solidFill>
                  <a:schemeClr val="tx1"/>
                </a:solidFill>
                <a:cs typeface="Consolas" pitchFamily="49" charset="0"/>
              </a:rPr>
              <a:t>); </a:t>
            </a:r>
          </a:p>
          <a:p>
            <a:pPr lvl="1" fontAlgn="auto">
              <a:lnSpc>
                <a:spcPct val="150000"/>
              </a:lnSpc>
              <a:spcBef>
                <a:spcPts val="0"/>
              </a:spcBef>
              <a:spcAft>
                <a:spcPts val="0"/>
              </a:spcAft>
              <a:defRPr/>
            </a:pPr>
            <a:r>
              <a:rPr lang="en-US" sz="1600" dirty="0">
                <a:solidFill>
                  <a:schemeClr val="tx1"/>
                </a:solidFill>
                <a:cs typeface="Consolas" pitchFamily="49" charset="0"/>
              </a:rPr>
              <a:t>}</a:t>
            </a:r>
          </a:p>
          <a:p>
            <a:pPr lvl="1" fontAlgn="auto">
              <a:lnSpc>
                <a:spcPct val="150000"/>
              </a:lnSpc>
              <a:spcBef>
                <a:spcPts val="0"/>
              </a:spcBef>
              <a:spcAft>
                <a:spcPts val="0"/>
              </a:spcAft>
              <a:defRPr/>
            </a:pPr>
            <a:r>
              <a:rPr lang="en-US" sz="1600" dirty="0">
                <a:solidFill>
                  <a:schemeClr val="tx1"/>
                </a:solidFill>
                <a:cs typeface="Consolas" pitchFamily="49" charset="0"/>
              </a:rPr>
              <a:t> $</a:t>
            </a:r>
            <a:r>
              <a:rPr lang="en-US" sz="1600" dirty="0" err="1">
                <a:solidFill>
                  <a:schemeClr val="tx1"/>
                </a:solidFill>
                <a:cs typeface="Consolas" pitchFamily="49" charset="0"/>
              </a:rPr>
              <a:t>myNumber</a:t>
            </a:r>
            <a:r>
              <a:rPr lang="en-US" sz="1600" dirty="0">
                <a:solidFill>
                  <a:schemeClr val="tx1"/>
                </a:solidFill>
                <a:cs typeface="Consolas" pitchFamily="49" charset="0"/>
              </a:rPr>
              <a:t> = 0; </a:t>
            </a:r>
          </a:p>
          <a:p>
            <a:pPr lvl="1" fontAlgn="auto">
              <a:lnSpc>
                <a:spcPct val="150000"/>
              </a:lnSpc>
              <a:spcBef>
                <a:spcPts val="0"/>
              </a:spcBef>
              <a:spcAft>
                <a:spcPts val="0"/>
              </a:spcAft>
              <a:defRPr/>
            </a:pPr>
            <a:r>
              <a:rPr lang="en-US" sz="1600" dirty="0">
                <a:solidFill>
                  <a:schemeClr val="tx1"/>
                </a:solidFill>
                <a:cs typeface="Consolas" pitchFamily="49" charset="0"/>
              </a:rPr>
              <a:t> echo "Before call function, </a:t>
            </a:r>
            <a:r>
              <a:rPr lang="en-US" sz="1600" dirty="0" err="1">
                <a:solidFill>
                  <a:schemeClr val="tx1"/>
                </a:solidFill>
                <a:cs typeface="Consolas" pitchFamily="49" charset="0"/>
              </a:rPr>
              <a:t>myNumber</a:t>
            </a:r>
            <a:r>
              <a:rPr lang="en-US" sz="1600" dirty="0">
                <a:solidFill>
                  <a:schemeClr val="tx1"/>
                </a:solidFill>
                <a:cs typeface="Consolas" pitchFamily="49" charset="0"/>
              </a:rPr>
              <a:t> = ". $</a:t>
            </a:r>
            <a:r>
              <a:rPr lang="en-US" sz="1600" dirty="0" err="1">
                <a:solidFill>
                  <a:schemeClr val="tx1"/>
                </a:solidFill>
                <a:cs typeface="Consolas" pitchFamily="49" charset="0"/>
              </a:rPr>
              <a:t>myNumber</a:t>
            </a:r>
            <a:r>
              <a:rPr lang="en-US" sz="1600" dirty="0">
                <a:solidFill>
                  <a:schemeClr val="tx1"/>
                </a:solidFill>
                <a:cs typeface="Consolas" pitchFamily="49" charset="0"/>
              </a:rPr>
              <a:t> ."&lt;</a:t>
            </a:r>
            <a:r>
              <a:rPr lang="en-US" sz="1600" dirty="0" err="1">
                <a:solidFill>
                  <a:schemeClr val="tx1"/>
                </a:solidFill>
                <a:cs typeface="Consolas" pitchFamily="49" charset="0"/>
              </a:rPr>
              <a:t>br</a:t>
            </a:r>
            <a:r>
              <a:rPr lang="en-US" sz="1600" dirty="0">
                <a:solidFill>
                  <a:schemeClr val="tx1"/>
                </a:solidFill>
                <a:cs typeface="Consolas" pitchFamily="49" charset="0"/>
              </a:rPr>
              <a:t> /&gt;";</a:t>
            </a:r>
          </a:p>
          <a:p>
            <a:pPr lvl="1" fontAlgn="auto">
              <a:lnSpc>
                <a:spcPct val="150000"/>
              </a:lnSpc>
              <a:spcBef>
                <a:spcPts val="0"/>
              </a:spcBef>
              <a:spcAft>
                <a:spcPts val="0"/>
              </a:spcAft>
              <a:defRPr/>
            </a:pPr>
            <a:r>
              <a:rPr lang="en-US" sz="1600" dirty="0">
                <a:solidFill>
                  <a:schemeClr val="tx1"/>
                </a:solidFill>
                <a:cs typeface="Consolas" pitchFamily="49" charset="0"/>
              </a:rPr>
              <a:t> // Store the result of </a:t>
            </a:r>
            <a:r>
              <a:rPr lang="en-US" sz="1600" dirty="0" err="1">
                <a:solidFill>
                  <a:schemeClr val="tx1"/>
                </a:solidFill>
                <a:cs typeface="Consolas" pitchFamily="49" charset="0"/>
              </a:rPr>
              <a:t>mySum</a:t>
            </a:r>
            <a:r>
              <a:rPr lang="en-US" sz="1600" dirty="0">
                <a:solidFill>
                  <a:schemeClr val="tx1"/>
                </a:solidFill>
                <a:cs typeface="Consolas" pitchFamily="49" charset="0"/>
              </a:rPr>
              <a:t> in $</a:t>
            </a:r>
            <a:r>
              <a:rPr lang="en-US" sz="1600" dirty="0" err="1">
                <a:solidFill>
                  <a:schemeClr val="tx1"/>
                </a:solidFill>
                <a:cs typeface="Consolas" pitchFamily="49" charset="0"/>
              </a:rPr>
              <a:t>myNumber</a:t>
            </a:r>
            <a:endParaRPr lang="en-US" sz="1600" dirty="0">
              <a:solidFill>
                <a:schemeClr val="tx1"/>
              </a:solidFill>
              <a:cs typeface="Consolas" pitchFamily="49" charset="0"/>
            </a:endParaRPr>
          </a:p>
          <a:p>
            <a:pPr lvl="1" fontAlgn="auto">
              <a:lnSpc>
                <a:spcPct val="150000"/>
              </a:lnSpc>
              <a:spcBef>
                <a:spcPts val="0"/>
              </a:spcBef>
              <a:spcAft>
                <a:spcPts val="0"/>
              </a:spcAft>
              <a:defRPr/>
            </a:pPr>
            <a:r>
              <a:rPr lang="en-US" sz="1600" dirty="0">
                <a:solidFill>
                  <a:schemeClr val="tx1"/>
                </a:solidFill>
                <a:cs typeface="Consolas" pitchFamily="49" charset="0"/>
              </a:rPr>
              <a:t> $</a:t>
            </a:r>
            <a:r>
              <a:rPr lang="en-US" sz="1600" dirty="0" err="1">
                <a:solidFill>
                  <a:schemeClr val="tx1"/>
                </a:solidFill>
                <a:cs typeface="Consolas" pitchFamily="49" charset="0"/>
              </a:rPr>
              <a:t>myNumber</a:t>
            </a:r>
            <a:r>
              <a:rPr lang="en-US" sz="1600" dirty="0">
                <a:solidFill>
                  <a:schemeClr val="tx1"/>
                </a:solidFill>
                <a:cs typeface="Consolas" pitchFamily="49" charset="0"/>
              </a:rPr>
              <a:t> = </a:t>
            </a:r>
            <a:r>
              <a:rPr lang="en-US" sz="1600" dirty="0" err="1">
                <a:solidFill>
                  <a:schemeClr val="tx1"/>
                </a:solidFill>
                <a:cs typeface="Consolas" pitchFamily="49" charset="0"/>
              </a:rPr>
              <a:t>mySum</a:t>
            </a:r>
            <a:r>
              <a:rPr lang="en-US" sz="1600" dirty="0">
                <a:solidFill>
                  <a:schemeClr val="tx1"/>
                </a:solidFill>
                <a:cs typeface="Consolas" pitchFamily="49" charset="0"/>
              </a:rPr>
              <a:t>(3, 4); </a:t>
            </a:r>
          </a:p>
          <a:p>
            <a:pPr lvl="1" fontAlgn="auto">
              <a:lnSpc>
                <a:spcPct val="150000"/>
              </a:lnSpc>
              <a:spcBef>
                <a:spcPts val="0"/>
              </a:spcBef>
              <a:spcAft>
                <a:spcPts val="0"/>
              </a:spcAft>
              <a:defRPr/>
            </a:pPr>
            <a:r>
              <a:rPr lang="en-US" sz="1600" dirty="0">
                <a:solidFill>
                  <a:schemeClr val="tx1"/>
                </a:solidFill>
                <a:cs typeface="Consolas" pitchFamily="49" charset="0"/>
              </a:rPr>
              <a:t> echo "After call function, </a:t>
            </a:r>
            <a:r>
              <a:rPr lang="en-US" sz="1600" dirty="0" err="1">
                <a:solidFill>
                  <a:schemeClr val="tx1"/>
                </a:solidFill>
                <a:cs typeface="Consolas" pitchFamily="49" charset="0"/>
              </a:rPr>
              <a:t>myNumber</a:t>
            </a:r>
            <a:r>
              <a:rPr lang="en-US" sz="1600" dirty="0">
                <a:solidFill>
                  <a:schemeClr val="tx1"/>
                </a:solidFill>
                <a:cs typeface="Consolas" pitchFamily="49" charset="0"/>
              </a:rPr>
              <a:t> = " . $</a:t>
            </a:r>
            <a:r>
              <a:rPr lang="en-US" sz="1600" dirty="0" err="1">
                <a:solidFill>
                  <a:schemeClr val="tx1"/>
                </a:solidFill>
                <a:cs typeface="Consolas" pitchFamily="49" charset="0"/>
              </a:rPr>
              <a:t>myNumber</a:t>
            </a:r>
            <a:r>
              <a:rPr lang="en-US" sz="1600" dirty="0">
                <a:solidFill>
                  <a:schemeClr val="tx1"/>
                </a:solidFill>
                <a:cs typeface="Consolas" pitchFamily="49" charset="0"/>
              </a:rPr>
              <a:t> ."&lt;</a:t>
            </a:r>
            <a:r>
              <a:rPr lang="en-US" sz="1600" dirty="0" err="1">
                <a:solidFill>
                  <a:schemeClr val="tx1"/>
                </a:solidFill>
                <a:cs typeface="Consolas" pitchFamily="49" charset="0"/>
              </a:rPr>
              <a:t>br</a:t>
            </a:r>
            <a:r>
              <a:rPr lang="en-US" sz="1600" dirty="0">
                <a:solidFill>
                  <a:schemeClr val="tx1"/>
                </a:solidFill>
                <a:cs typeface="Consolas" pitchFamily="49" charset="0"/>
              </a:rPr>
              <a:t> /&gt;"; </a:t>
            </a:r>
          </a:p>
          <a:p>
            <a:pPr fontAlgn="auto">
              <a:lnSpc>
                <a:spcPct val="150000"/>
              </a:lnSpc>
              <a:spcBef>
                <a:spcPts val="0"/>
              </a:spcBef>
              <a:spcAft>
                <a:spcPts val="0"/>
              </a:spcAft>
              <a:defRPr/>
            </a:pPr>
            <a:r>
              <a:rPr lang="en-US" sz="1600" dirty="0">
                <a:solidFill>
                  <a:schemeClr val="tx1"/>
                </a:solidFill>
                <a:cs typeface="Consolas" pitchFamily="49" charset="0"/>
              </a:rPr>
              <a:t>?&gt;</a:t>
            </a:r>
          </a:p>
        </p:txBody>
      </p:sp>
      <p:cxnSp>
        <p:nvCxnSpPr>
          <p:cNvPr id="5" name="Straight Connector 4"/>
          <p:cNvCxnSpPr/>
          <p:nvPr/>
        </p:nvCxnSpPr>
        <p:spPr>
          <a:xfrm>
            <a:off x="609600" y="1524000"/>
            <a:ext cx="7696200"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9839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86" name="Titre 1"/>
          <p:cNvSpPr>
            <a:spLocks noGrp="1"/>
          </p:cNvSpPr>
          <p:nvPr>
            <p:ph type="title"/>
          </p:nvPr>
        </p:nvSpPr>
        <p:spPr>
          <a:xfrm>
            <a:off x="609600" y="381000"/>
            <a:ext cx="8229600" cy="1143000"/>
          </a:xfrm>
        </p:spPr>
        <p:txBody>
          <a:bodyPr vert="horz" anchor="ctr">
            <a:normAutofit/>
          </a:bodyPr>
          <a:lstStyle/>
          <a:p>
            <a:r>
              <a:rPr lang="fr-CA" sz="2800" dirty="0" err="1">
                <a:latin typeface="Consolas" pitchFamily="49" charset="0"/>
                <a:cs typeface="Consolas" pitchFamily="49" charset="0"/>
              </a:rPr>
              <a:t>Function</a:t>
            </a:r>
            <a:r>
              <a:rPr lang="fr-CA" sz="2800" dirty="0">
                <a:latin typeface="Consolas" pitchFamily="49" charset="0"/>
                <a:cs typeface="Consolas" pitchFamily="49" charset="0"/>
              </a:rPr>
              <a:t> </a:t>
            </a:r>
            <a:r>
              <a:rPr lang="fr-CA" sz="2800" dirty="0" err="1">
                <a:latin typeface="Consolas" pitchFamily="49" charset="0"/>
                <a:cs typeface="Consolas" pitchFamily="49" charset="0"/>
              </a:rPr>
              <a:t>Returning</a:t>
            </a:r>
            <a:r>
              <a:rPr lang="fr-CA" sz="2800" dirty="0">
                <a:latin typeface="Consolas" pitchFamily="49" charset="0"/>
                <a:cs typeface="Consolas" pitchFamily="49" charset="0"/>
              </a:rPr>
              <a:t> Values – </a:t>
            </a:r>
            <a:r>
              <a:rPr lang="fr-CA" sz="2800" dirty="0" err="1">
                <a:latin typeface="Consolas" pitchFamily="49" charset="0"/>
                <a:cs typeface="Consolas" pitchFamily="49" charset="0"/>
              </a:rPr>
              <a:t>Example</a:t>
            </a:r>
            <a:endParaRPr lang="fr-CA" sz="2800" dirty="0">
              <a:latin typeface="Consolas" pitchFamily="49" charset="0"/>
              <a:cs typeface="Consolas" pitchFamily="49" charset="0"/>
            </a:endParaRPr>
          </a:p>
        </p:txBody>
      </p:sp>
      <p:sp>
        <p:nvSpPr>
          <p:cNvPr id="9" name="TextBox 8"/>
          <p:cNvSpPr txBox="1"/>
          <p:nvPr/>
        </p:nvSpPr>
        <p:spPr>
          <a:xfrm>
            <a:off x="669481" y="1857375"/>
            <a:ext cx="7712519" cy="4247317"/>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fontAlgn="auto">
              <a:spcBef>
                <a:spcPts val="0"/>
              </a:spcBef>
              <a:spcAft>
                <a:spcPts val="0"/>
              </a:spcAft>
              <a:defRPr/>
            </a:pPr>
            <a:r>
              <a:rPr lang="en-US" dirty="0">
                <a:solidFill>
                  <a:schemeClr val="tx1"/>
                </a:solidFill>
                <a:cs typeface="Consolas" pitchFamily="49" charset="0"/>
              </a:rPr>
              <a:t>&lt;?</a:t>
            </a:r>
            <a:r>
              <a:rPr lang="en-US" dirty="0" err="1">
                <a:solidFill>
                  <a:schemeClr val="tx1"/>
                </a:solidFill>
                <a:cs typeface="Consolas" pitchFamily="49" charset="0"/>
              </a:rPr>
              <a:t>php</a:t>
            </a:r>
            <a:r>
              <a:rPr lang="en-US" dirty="0">
                <a:solidFill>
                  <a:schemeClr val="tx1"/>
                </a:solidFill>
                <a:cs typeface="Consolas" pitchFamily="49" charset="0"/>
              </a:rPr>
              <a:t> </a:t>
            </a:r>
          </a:p>
          <a:p>
            <a:pPr lvl="1" fontAlgn="auto">
              <a:spcBef>
                <a:spcPts val="0"/>
              </a:spcBef>
              <a:spcAft>
                <a:spcPts val="0"/>
              </a:spcAft>
              <a:defRPr/>
            </a:pPr>
            <a:r>
              <a:rPr lang="en-US" dirty="0">
                <a:solidFill>
                  <a:schemeClr val="tx1"/>
                </a:solidFill>
                <a:cs typeface="Consolas" pitchFamily="49" charset="0"/>
              </a:rPr>
              <a:t>function </a:t>
            </a:r>
            <a:r>
              <a:rPr lang="en-US" dirty="0"/>
              <a:t>factorial</a:t>
            </a:r>
            <a:r>
              <a:rPr lang="en-US" dirty="0">
                <a:solidFill>
                  <a:schemeClr val="tx1"/>
                </a:solidFill>
                <a:cs typeface="Consolas" pitchFamily="49" charset="0"/>
              </a:rPr>
              <a:t>($number)</a:t>
            </a:r>
          </a:p>
          <a:p>
            <a:pPr lvl="1" fontAlgn="auto">
              <a:spcBef>
                <a:spcPts val="0"/>
              </a:spcBef>
              <a:spcAft>
                <a:spcPts val="0"/>
              </a:spcAft>
              <a:defRPr/>
            </a:pPr>
            <a:r>
              <a:rPr lang="en-US" dirty="0">
                <a:solidFill>
                  <a:schemeClr val="tx1"/>
                </a:solidFill>
                <a:cs typeface="Consolas" pitchFamily="49" charset="0"/>
              </a:rPr>
              <a:t>{</a:t>
            </a:r>
          </a:p>
          <a:p>
            <a:pPr lvl="1" fontAlgn="auto">
              <a:spcBef>
                <a:spcPts val="0"/>
              </a:spcBef>
              <a:spcAft>
                <a:spcPts val="0"/>
              </a:spcAft>
              <a:defRPr/>
            </a:pPr>
            <a:r>
              <a:rPr lang="en-US" dirty="0"/>
              <a:t> 	$ temp = 0;</a:t>
            </a:r>
          </a:p>
          <a:p>
            <a:pPr lvl="1" fontAlgn="auto">
              <a:spcBef>
                <a:spcPts val="0"/>
              </a:spcBef>
              <a:spcAft>
                <a:spcPts val="0"/>
              </a:spcAft>
              <a:defRPr/>
            </a:pPr>
            <a:r>
              <a:rPr lang="en-US" dirty="0"/>
              <a:t>	 if($number &lt;= 1)</a:t>
            </a:r>
          </a:p>
          <a:p>
            <a:pPr lvl="1" fontAlgn="auto">
              <a:spcBef>
                <a:spcPts val="0"/>
              </a:spcBef>
              <a:spcAft>
                <a:spcPts val="0"/>
              </a:spcAft>
              <a:defRPr/>
            </a:pPr>
            <a:r>
              <a:rPr lang="en-US" dirty="0"/>
              <a:t>	 return 1; </a:t>
            </a:r>
          </a:p>
          <a:p>
            <a:pPr lvl="1" fontAlgn="auto">
              <a:spcBef>
                <a:spcPts val="0"/>
              </a:spcBef>
              <a:spcAft>
                <a:spcPts val="0"/>
              </a:spcAft>
              <a:defRPr/>
            </a:pPr>
            <a:r>
              <a:rPr lang="en-US" dirty="0"/>
              <a:t>	$temp = $number * factorial($number - 1); </a:t>
            </a:r>
          </a:p>
          <a:p>
            <a:pPr lvl="1" fontAlgn="auto">
              <a:spcBef>
                <a:spcPts val="0"/>
              </a:spcBef>
              <a:spcAft>
                <a:spcPts val="0"/>
              </a:spcAft>
              <a:defRPr/>
            </a:pPr>
            <a:r>
              <a:rPr lang="en-US" dirty="0"/>
              <a:t>	return $temp;</a:t>
            </a:r>
          </a:p>
          <a:p>
            <a:pPr lvl="1" fontAlgn="auto">
              <a:spcBef>
                <a:spcPts val="0"/>
              </a:spcBef>
              <a:spcAft>
                <a:spcPts val="0"/>
              </a:spcAft>
              <a:defRPr/>
            </a:pPr>
            <a:r>
              <a:rPr lang="en-US" dirty="0">
                <a:solidFill>
                  <a:schemeClr val="tx1"/>
                </a:solidFill>
                <a:cs typeface="Consolas" pitchFamily="49" charset="0"/>
              </a:rPr>
              <a:t>}</a:t>
            </a:r>
          </a:p>
          <a:p>
            <a:pPr lvl="1" fontAlgn="auto">
              <a:spcBef>
                <a:spcPts val="0"/>
              </a:spcBef>
              <a:spcAft>
                <a:spcPts val="0"/>
              </a:spcAft>
              <a:defRPr/>
            </a:pPr>
            <a:r>
              <a:rPr lang="en-US" dirty="0">
                <a:solidFill>
                  <a:schemeClr val="tx1"/>
                </a:solidFill>
                <a:cs typeface="Consolas" pitchFamily="49" charset="0"/>
              </a:rPr>
              <a:t>$</a:t>
            </a:r>
            <a:r>
              <a:rPr lang="en-US" dirty="0"/>
              <a:t> number = 4;</a:t>
            </a:r>
          </a:p>
          <a:p>
            <a:pPr lvl="1" fontAlgn="auto">
              <a:spcBef>
                <a:spcPts val="0"/>
              </a:spcBef>
              <a:spcAft>
                <a:spcPts val="0"/>
              </a:spcAft>
              <a:defRPr/>
            </a:pPr>
            <a:r>
              <a:rPr lang="en-US" dirty="0"/>
              <a:t> if ($number &lt; 0) </a:t>
            </a:r>
          </a:p>
          <a:p>
            <a:pPr lvl="1" fontAlgn="auto">
              <a:spcBef>
                <a:spcPts val="0"/>
              </a:spcBef>
              <a:spcAft>
                <a:spcPts val="0"/>
              </a:spcAft>
              <a:defRPr/>
            </a:pPr>
            <a:r>
              <a:rPr lang="en-US" dirty="0"/>
              <a:t>	echo "That is not a positive integer.\n";</a:t>
            </a:r>
          </a:p>
          <a:p>
            <a:pPr lvl="1" fontAlgn="auto">
              <a:spcBef>
                <a:spcPts val="0"/>
              </a:spcBef>
              <a:spcAft>
                <a:spcPts val="0"/>
              </a:spcAft>
              <a:defRPr/>
            </a:pPr>
            <a:r>
              <a:rPr lang="en-US" dirty="0"/>
              <a:t> else</a:t>
            </a:r>
          </a:p>
          <a:p>
            <a:pPr lvl="1" fontAlgn="auto">
              <a:spcBef>
                <a:spcPts val="0"/>
              </a:spcBef>
              <a:spcAft>
                <a:spcPts val="0"/>
              </a:spcAft>
              <a:defRPr/>
            </a:pPr>
            <a:r>
              <a:rPr lang="en-US" dirty="0"/>
              <a:t>	 echo $number . " factorial is: " . factorial($number); </a:t>
            </a:r>
          </a:p>
          <a:p>
            <a:pPr lvl="1" fontAlgn="auto">
              <a:spcBef>
                <a:spcPts val="0"/>
              </a:spcBef>
              <a:spcAft>
                <a:spcPts val="0"/>
              </a:spcAft>
              <a:defRPr/>
            </a:pPr>
            <a:r>
              <a:rPr lang="en-US" dirty="0">
                <a:solidFill>
                  <a:schemeClr val="tx1"/>
                </a:solidFill>
                <a:cs typeface="Consolas" pitchFamily="49" charset="0"/>
              </a:rPr>
              <a:t>?&gt;</a:t>
            </a:r>
          </a:p>
        </p:txBody>
      </p:sp>
    </p:spTree>
    <p:extLst>
      <p:ext uri="{BB962C8B-B14F-4D97-AF65-F5344CB8AC3E}">
        <p14:creationId xmlns:p14="http://schemas.microsoft.com/office/powerpoint/2010/main" val="8154375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410" name="Titre 1"/>
          <p:cNvSpPr>
            <a:spLocks noGrp="1"/>
          </p:cNvSpPr>
          <p:nvPr>
            <p:ph type="title"/>
          </p:nvPr>
        </p:nvSpPr>
        <p:spPr>
          <a:xfrm>
            <a:off x="609600" y="381000"/>
            <a:ext cx="8229600" cy="1143000"/>
          </a:xfrm>
        </p:spPr>
        <p:txBody>
          <a:bodyPr vert="horz" anchor="ctr">
            <a:normAutofit/>
          </a:bodyPr>
          <a:lstStyle/>
          <a:p>
            <a:r>
              <a:rPr lang="fr-CA" sz="2800" dirty="0" err="1">
                <a:latin typeface="Consolas" pitchFamily="49" charset="0"/>
                <a:cs typeface="Consolas" pitchFamily="49" charset="0"/>
              </a:rPr>
              <a:t>Function</a:t>
            </a:r>
            <a:r>
              <a:rPr lang="fr-CA" sz="2800" dirty="0">
                <a:latin typeface="Consolas" pitchFamily="49" charset="0"/>
                <a:cs typeface="Consolas" pitchFamily="49" charset="0"/>
              </a:rPr>
              <a:t> </a:t>
            </a:r>
            <a:r>
              <a:rPr lang="fr-CA" sz="2800" dirty="0" err="1">
                <a:latin typeface="Consolas" pitchFamily="49" charset="0"/>
                <a:cs typeface="Consolas" pitchFamily="49" charset="0"/>
              </a:rPr>
              <a:t>Returning</a:t>
            </a:r>
            <a:r>
              <a:rPr lang="fr-CA" sz="2800" dirty="0">
                <a:latin typeface="Consolas" pitchFamily="49" charset="0"/>
                <a:cs typeface="Consolas" pitchFamily="49" charset="0"/>
              </a:rPr>
              <a:t> Values – </a:t>
            </a:r>
            <a:r>
              <a:rPr lang="fr-CA" sz="2800" dirty="0" err="1">
                <a:latin typeface="Consolas" pitchFamily="49" charset="0"/>
                <a:cs typeface="Consolas" pitchFamily="49" charset="0"/>
              </a:rPr>
              <a:t>Example</a:t>
            </a:r>
            <a:endParaRPr lang="fr-CA" sz="2800" dirty="0">
              <a:latin typeface="Consolas" pitchFamily="49" charset="0"/>
              <a:cs typeface="Consolas" pitchFamily="49" charset="0"/>
            </a:endParaRPr>
          </a:p>
        </p:txBody>
      </p:sp>
      <p:sp>
        <p:nvSpPr>
          <p:cNvPr id="9" name="TextBox 8"/>
          <p:cNvSpPr txBox="1"/>
          <p:nvPr/>
        </p:nvSpPr>
        <p:spPr>
          <a:xfrm>
            <a:off x="614617" y="2234148"/>
            <a:ext cx="7614983" cy="378565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sz="2000" dirty="0"/>
              <a:t>&lt;?</a:t>
            </a:r>
            <a:r>
              <a:rPr lang="en-US" sz="2000" dirty="0" err="1"/>
              <a:t>php</a:t>
            </a:r>
            <a:endParaRPr lang="en-US" sz="2000" dirty="0"/>
          </a:p>
          <a:p>
            <a:pPr>
              <a:defRPr/>
            </a:pPr>
            <a:r>
              <a:rPr lang="en-US" sz="2000" dirty="0"/>
              <a:t>	$n  = 10; </a:t>
            </a:r>
          </a:p>
          <a:p>
            <a:pPr>
              <a:defRPr/>
            </a:pPr>
            <a:r>
              <a:rPr lang="en-US" sz="2000" dirty="0"/>
              <a:t>	echo " The sum is “. sum($n) ;</a:t>
            </a:r>
          </a:p>
          <a:p>
            <a:pPr>
              <a:defRPr/>
            </a:pPr>
            <a:endParaRPr lang="en-US" sz="2000" dirty="0"/>
          </a:p>
          <a:p>
            <a:pPr>
              <a:defRPr/>
            </a:pPr>
            <a:r>
              <a:rPr lang="en-US" sz="2000" dirty="0"/>
              <a:t>	function sum($a)</a:t>
            </a:r>
          </a:p>
          <a:p>
            <a:pPr>
              <a:defRPr/>
            </a:pPr>
            <a:r>
              <a:rPr lang="en-US" sz="2000" dirty="0"/>
              <a:t>	{</a:t>
            </a:r>
          </a:p>
          <a:p>
            <a:pPr>
              <a:defRPr/>
            </a:pPr>
            <a:r>
              <a:rPr lang="en-US" sz="2000" dirty="0"/>
              <a:t>	 if ( $n &lt;= 0 )</a:t>
            </a:r>
          </a:p>
          <a:p>
            <a:pPr>
              <a:defRPr/>
            </a:pPr>
            <a:r>
              <a:rPr lang="en-US" sz="2000" dirty="0"/>
              <a:t>	 return 0; </a:t>
            </a:r>
          </a:p>
          <a:p>
            <a:pPr>
              <a:defRPr/>
            </a:pPr>
            <a:r>
              <a:rPr lang="en-US" sz="2000" dirty="0"/>
              <a:t>             else</a:t>
            </a:r>
          </a:p>
          <a:p>
            <a:pPr>
              <a:defRPr/>
            </a:pPr>
            <a:r>
              <a:rPr lang="en-US" sz="2000" dirty="0"/>
              <a:t>	 return ($n + sum($n-1));</a:t>
            </a:r>
          </a:p>
          <a:p>
            <a:pPr>
              <a:defRPr/>
            </a:pPr>
            <a:r>
              <a:rPr lang="en-US" sz="2000" dirty="0"/>
              <a:t>	}</a:t>
            </a:r>
          </a:p>
          <a:p>
            <a:pPr>
              <a:defRPr/>
            </a:pPr>
            <a:r>
              <a:rPr lang="en-US" sz="2000" dirty="0"/>
              <a:t>?&gt;</a:t>
            </a:r>
          </a:p>
        </p:txBody>
      </p:sp>
    </p:spTree>
    <p:extLst>
      <p:ext uri="{BB962C8B-B14F-4D97-AF65-F5344CB8AC3E}">
        <p14:creationId xmlns:p14="http://schemas.microsoft.com/office/powerpoint/2010/main" val="25595390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en-US" sz="3200" dirty="0">
                <a:latin typeface="Consolas" pitchFamily="49" charset="0"/>
                <a:cs typeface="Consolas" pitchFamily="49" charset="0"/>
              </a:rPr>
              <a:t>PHP Variable Scopes</a:t>
            </a:r>
          </a:p>
        </p:txBody>
      </p:sp>
      <p:sp>
        <p:nvSpPr>
          <p:cNvPr id="5" name="Rectangle 4"/>
          <p:cNvSpPr/>
          <p:nvPr/>
        </p:nvSpPr>
        <p:spPr>
          <a:xfrm>
            <a:off x="609600" y="1905000"/>
            <a:ext cx="8077200" cy="3910814"/>
          </a:xfrm>
          <a:prstGeom prst="rect">
            <a:avLst/>
          </a:prstGeom>
        </p:spPr>
        <p:txBody>
          <a:bodyPr>
            <a:spAutoFit/>
          </a:bodyPr>
          <a:lstStyle/>
          <a:p>
            <a:pPr marL="342900" indent="-342900">
              <a:lnSpc>
                <a:spcPct val="150000"/>
              </a:lnSpc>
              <a:buFont typeface="Arial" pitchFamily="34" charset="0"/>
              <a:buChar char="•"/>
              <a:defRPr/>
            </a:pPr>
            <a:r>
              <a:rPr lang="en-US" sz="2400" dirty="0"/>
              <a:t>The scope of a variable is the part of the script where the variable can be referenced/used</a:t>
            </a:r>
            <a:r>
              <a:rPr lang="en-US" sz="2400" dirty="0" smtClean="0"/>
              <a:t>.</a:t>
            </a:r>
            <a:endParaRPr lang="en-US" sz="2400" dirty="0"/>
          </a:p>
          <a:p>
            <a:pPr marL="342900" indent="-342900">
              <a:lnSpc>
                <a:spcPct val="150000"/>
              </a:lnSpc>
              <a:buFont typeface="Arial" pitchFamily="34" charset="0"/>
              <a:buChar char="•"/>
              <a:defRPr/>
            </a:pPr>
            <a:r>
              <a:rPr lang="en-US" sz="2400" dirty="0"/>
              <a:t>PHP has four different variable scopes</a:t>
            </a:r>
            <a:r>
              <a:rPr lang="en-US" sz="2400" dirty="0" smtClean="0"/>
              <a:t>:</a:t>
            </a:r>
            <a:endParaRPr lang="en-US" sz="2400" dirty="0"/>
          </a:p>
          <a:p>
            <a:pPr marL="800100" lvl="1" indent="-342900">
              <a:lnSpc>
                <a:spcPct val="150000"/>
              </a:lnSpc>
              <a:buFont typeface="Wingdings" pitchFamily="2" charset="2"/>
              <a:buChar char="ü"/>
              <a:defRPr/>
            </a:pPr>
            <a:r>
              <a:rPr lang="en-US" sz="2400" dirty="0"/>
              <a:t>local</a:t>
            </a:r>
          </a:p>
          <a:p>
            <a:pPr marL="800100" lvl="1" indent="-342900">
              <a:lnSpc>
                <a:spcPct val="150000"/>
              </a:lnSpc>
              <a:buFont typeface="Wingdings" pitchFamily="2" charset="2"/>
              <a:buChar char="ü"/>
              <a:defRPr/>
            </a:pPr>
            <a:r>
              <a:rPr lang="en-US" sz="2400" dirty="0"/>
              <a:t>global</a:t>
            </a:r>
          </a:p>
          <a:p>
            <a:pPr marL="800100" lvl="1" indent="-342900">
              <a:lnSpc>
                <a:spcPct val="150000"/>
              </a:lnSpc>
              <a:buFont typeface="Wingdings" pitchFamily="2" charset="2"/>
              <a:buChar char="ü"/>
              <a:defRPr/>
            </a:pPr>
            <a:r>
              <a:rPr lang="en-US" sz="2400" dirty="0"/>
              <a:t>static</a:t>
            </a:r>
          </a:p>
          <a:p>
            <a:pPr marL="800100" lvl="1" indent="-342900">
              <a:lnSpc>
                <a:spcPct val="150000"/>
              </a:lnSpc>
              <a:buFont typeface="Wingdings" pitchFamily="2" charset="2"/>
              <a:buChar char="ü"/>
              <a:defRPr/>
            </a:pPr>
            <a:r>
              <a:rPr lang="en-US" sz="2400" dirty="0"/>
              <a:t>parameter</a:t>
            </a:r>
          </a:p>
        </p:txBody>
      </p:sp>
    </p:spTree>
    <p:extLst>
      <p:ext uri="{BB962C8B-B14F-4D97-AF65-F5344CB8AC3E}">
        <p14:creationId xmlns:p14="http://schemas.microsoft.com/office/powerpoint/2010/main" val="14536041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en-US" sz="3200" dirty="0">
                <a:latin typeface="Consolas" pitchFamily="49" charset="0"/>
                <a:cs typeface="Consolas" pitchFamily="49" charset="0"/>
              </a:rPr>
              <a:t>Local Scope</a:t>
            </a:r>
          </a:p>
        </p:txBody>
      </p:sp>
      <p:sp>
        <p:nvSpPr>
          <p:cNvPr id="5" name="Rectangle 4"/>
          <p:cNvSpPr/>
          <p:nvPr/>
        </p:nvSpPr>
        <p:spPr>
          <a:xfrm>
            <a:off x="609600" y="1676400"/>
            <a:ext cx="8077200" cy="1418786"/>
          </a:xfrm>
          <a:prstGeom prst="rect">
            <a:avLst/>
          </a:prstGeom>
        </p:spPr>
        <p:txBody>
          <a:bodyPr>
            <a:spAutoFit/>
          </a:bodyPr>
          <a:lstStyle/>
          <a:p>
            <a:pPr marL="342900" indent="-342900">
              <a:lnSpc>
                <a:spcPct val="150000"/>
              </a:lnSpc>
              <a:buFont typeface="Arial" pitchFamily="34" charset="0"/>
              <a:buChar char="•"/>
              <a:defRPr/>
            </a:pPr>
            <a:r>
              <a:rPr lang="en-US" sz="2000" dirty="0"/>
              <a:t>A variable declared within a PHP function is local and can only be accessed within that function:</a:t>
            </a:r>
          </a:p>
          <a:p>
            <a:pPr marL="342900" indent="-342900">
              <a:lnSpc>
                <a:spcPct val="150000"/>
              </a:lnSpc>
              <a:buFont typeface="Arial" pitchFamily="34" charset="0"/>
              <a:buChar char="•"/>
              <a:defRPr/>
            </a:pPr>
            <a:endParaRPr lang="en-US" sz="2000" dirty="0"/>
          </a:p>
        </p:txBody>
      </p:sp>
      <p:sp>
        <p:nvSpPr>
          <p:cNvPr id="2" name="Rectangle 1"/>
          <p:cNvSpPr/>
          <p:nvPr/>
        </p:nvSpPr>
        <p:spPr>
          <a:xfrm>
            <a:off x="1219200" y="3233678"/>
            <a:ext cx="5943600"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&lt;?</a:t>
            </a:r>
            <a:r>
              <a:rPr lang="en-US" dirty="0" err="1"/>
              <a:t>php</a:t>
            </a:r>
            <a:r>
              <a:rPr lang="en-US" dirty="0"/>
              <a:t/>
            </a:r>
            <a:br>
              <a:rPr lang="en-US" dirty="0"/>
            </a:br>
            <a:r>
              <a:rPr lang="en-US" dirty="0"/>
              <a:t>$x=5; // global scope</a:t>
            </a:r>
            <a:br>
              <a:rPr lang="en-US" dirty="0"/>
            </a:br>
            <a:r>
              <a:rPr lang="en-US" dirty="0"/>
              <a:t/>
            </a:r>
            <a:br>
              <a:rPr lang="en-US" dirty="0"/>
            </a:br>
            <a:r>
              <a:rPr lang="en-US" dirty="0"/>
              <a:t>function </a:t>
            </a:r>
            <a:r>
              <a:rPr lang="en-US" dirty="0" err="1"/>
              <a:t>myTest</a:t>
            </a:r>
            <a:r>
              <a:rPr lang="en-US" dirty="0"/>
              <a:t>()</a:t>
            </a:r>
            <a:br>
              <a:rPr lang="en-US" dirty="0"/>
            </a:br>
            <a:r>
              <a:rPr lang="en-US" dirty="0"/>
              <a:t>{</a:t>
            </a:r>
            <a:br>
              <a:rPr lang="en-US" dirty="0"/>
            </a:br>
            <a:r>
              <a:rPr lang="en-US" dirty="0"/>
              <a:t>echo $x; // local scope</a:t>
            </a:r>
            <a:br>
              <a:rPr lang="en-US" dirty="0"/>
            </a:br>
            <a:r>
              <a:rPr lang="en-US" dirty="0"/>
              <a:t>}</a:t>
            </a:r>
            <a:br>
              <a:rPr lang="en-US" dirty="0"/>
            </a:br>
            <a:r>
              <a:rPr lang="en-US" dirty="0"/>
              <a:t/>
            </a:r>
            <a:br>
              <a:rPr lang="en-US" dirty="0"/>
            </a:br>
            <a:r>
              <a:rPr lang="en-US" dirty="0" err="1"/>
              <a:t>myTest</a:t>
            </a:r>
            <a:r>
              <a:rPr lang="en-US" dirty="0"/>
              <a:t>();</a:t>
            </a:r>
            <a:br>
              <a:rPr lang="en-US" dirty="0"/>
            </a:br>
            <a:r>
              <a:rPr lang="en-US" dirty="0"/>
              <a:t>?&gt;</a:t>
            </a:r>
          </a:p>
        </p:txBody>
      </p:sp>
    </p:spTree>
    <p:extLst>
      <p:ext uri="{BB962C8B-B14F-4D97-AF65-F5344CB8AC3E}">
        <p14:creationId xmlns:p14="http://schemas.microsoft.com/office/powerpoint/2010/main" val="9930098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en-US" sz="3200" dirty="0">
                <a:latin typeface="Consolas" pitchFamily="49" charset="0"/>
                <a:cs typeface="Consolas" pitchFamily="49" charset="0"/>
              </a:rPr>
              <a:t>Local Scope</a:t>
            </a:r>
          </a:p>
        </p:txBody>
      </p:sp>
      <p:sp>
        <p:nvSpPr>
          <p:cNvPr id="5" name="Rectangle 4"/>
          <p:cNvSpPr/>
          <p:nvPr/>
        </p:nvSpPr>
        <p:spPr>
          <a:xfrm>
            <a:off x="609600" y="1828800"/>
            <a:ext cx="8077200" cy="4197752"/>
          </a:xfrm>
          <a:prstGeom prst="rect">
            <a:avLst/>
          </a:prstGeom>
        </p:spPr>
        <p:txBody>
          <a:bodyPr>
            <a:spAutoFit/>
          </a:bodyPr>
          <a:lstStyle/>
          <a:p>
            <a:pPr marL="342900" indent="-342900">
              <a:lnSpc>
                <a:spcPct val="150000"/>
              </a:lnSpc>
              <a:buFont typeface="Arial" pitchFamily="34" charset="0"/>
              <a:buChar char="•"/>
            </a:pPr>
            <a:r>
              <a:rPr lang="en-US" sz="2000" dirty="0"/>
              <a:t>The script above will not produce any output because the echo statement refers to the local scope variable $x, which has not been assigned a value within this scope.</a:t>
            </a:r>
          </a:p>
          <a:p>
            <a:pPr marL="342900" indent="-342900">
              <a:lnSpc>
                <a:spcPct val="150000"/>
              </a:lnSpc>
              <a:buFont typeface="Arial" pitchFamily="34" charset="0"/>
              <a:buChar char="•"/>
            </a:pPr>
            <a:endParaRPr lang="en-US" sz="2000" dirty="0"/>
          </a:p>
          <a:p>
            <a:pPr marL="342900" indent="-342900">
              <a:lnSpc>
                <a:spcPct val="150000"/>
              </a:lnSpc>
              <a:buFont typeface="Arial" pitchFamily="34" charset="0"/>
              <a:buChar char="•"/>
            </a:pPr>
            <a:r>
              <a:rPr lang="en-US" sz="2000" dirty="0"/>
              <a:t>You can have local variables with the same name in different functions, because local variables are only recognized by the function in which they are declared.</a:t>
            </a:r>
          </a:p>
          <a:p>
            <a:pPr marL="342900" indent="-342900">
              <a:lnSpc>
                <a:spcPct val="150000"/>
              </a:lnSpc>
              <a:buFont typeface="Arial" pitchFamily="34" charset="0"/>
              <a:buChar char="•"/>
            </a:pPr>
            <a:endParaRPr lang="en-US" sz="2000" dirty="0"/>
          </a:p>
          <a:p>
            <a:pPr marL="342900" indent="-342900">
              <a:lnSpc>
                <a:spcPct val="150000"/>
              </a:lnSpc>
              <a:buFont typeface="Arial" pitchFamily="34" charset="0"/>
              <a:buChar char="•"/>
            </a:pPr>
            <a:r>
              <a:rPr lang="en-US" sz="2000" dirty="0"/>
              <a:t>Local variables are deleted as soon as the function is completed.</a:t>
            </a:r>
          </a:p>
        </p:txBody>
      </p:sp>
    </p:spTree>
    <p:extLst>
      <p:ext uri="{BB962C8B-B14F-4D97-AF65-F5344CB8AC3E}">
        <p14:creationId xmlns:p14="http://schemas.microsoft.com/office/powerpoint/2010/main" val="34650566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609600" y="381000"/>
            <a:ext cx="6543675" cy="1143000"/>
          </a:xfrm>
        </p:spPr>
        <p:txBody>
          <a:bodyPr vert="horz" anchor="ctr">
            <a:normAutofit/>
          </a:bodyPr>
          <a:lstStyle/>
          <a:p>
            <a:r>
              <a:rPr lang="fr-CA" sz="3200" dirty="0">
                <a:latin typeface="Consolas" pitchFamily="49" charset="0"/>
                <a:cs typeface="Consolas" pitchFamily="49" charset="0"/>
              </a:rPr>
              <a:t>Outline</a:t>
            </a:r>
            <a:endParaRPr lang="en-US" sz="3200" dirty="0">
              <a:latin typeface="Consolas" pitchFamily="49" charset="0"/>
              <a:cs typeface="Consolas" pitchFamily="49" charset="0"/>
            </a:endParaRPr>
          </a:p>
        </p:txBody>
      </p:sp>
      <p:sp>
        <p:nvSpPr>
          <p:cNvPr id="3075" name="Espace réservé du contenu 2"/>
          <p:cNvSpPr>
            <a:spLocks noGrp="1"/>
          </p:cNvSpPr>
          <p:nvPr>
            <p:ph sz="quarter" idx="1"/>
          </p:nvPr>
        </p:nvSpPr>
        <p:spPr>
          <a:xfrm>
            <a:off x="609600" y="1524000"/>
            <a:ext cx="6543675" cy="4997450"/>
          </a:xfrm>
        </p:spPr>
        <p:txBody>
          <a:bodyPr/>
          <a:lstStyle/>
          <a:p>
            <a:pPr eaLnBrk="1" hangingPunct="1">
              <a:lnSpc>
                <a:spcPct val="120000"/>
              </a:lnSpc>
              <a:buFont typeface="Arial" pitchFamily="34" charset="0"/>
              <a:buChar char="•"/>
            </a:pPr>
            <a:r>
              <a:rPr lang="en-US" dirty="0" smtClean="0"/>
              <a:t>What Is Function  ?</a:t>
            </a:r>
          </a:p>
          <a:p>
            <a:pPr eaLnBrk="1" hangingPunct="1">
              <a:lnSpc>
                <a:spcPct val="120000"/>
              </a:lnSpc>
              <a:buFont typeface="Arial" pitchFamily="34" charset="0"/>
              <a:buChar char="•"/>
            </a:pPr>
            <a:r>
              <a:rPr lang="en-US" dirty="0" smtClean="0"/>
              <a:t>Create Function</a:t>
            </a:r>
          </a:p>
          <a:p>
            <a:pPr eaLnBrk="1" hangingPunct="1">
              <a:lnSpc>
                <a:spcPct val="120000"/>
              </a:lnSpc>
              <a:buFont typeface="Arial" pitchFamily="34" charset="0"/>
              <a:buChar char="•"/>
            </a:pPr>
            <a:r>
              <a:rPr lang="en-US" dirty="0" smtClean="0"/>
              <a:t>Call Function</a:t>
            </a:r>
          </a:p>
          <a:p>
            <a:pPr eaLnBrk="1" hangingPunct="1">
              <a:lnSpc>
                <a:spcPct val="120000"/>
              </a:lnSpc>
              <a:buFont typeface="Arial" pitchFamily="34" charset="0"/>
              <a:buChar char="•"/>
            </a:pPr>
            <a:r>
              <a:rPr lang="en-US" dirty="0" smtClean="0"/>
              <a:t>Parameters Functions</a:t>
            </a:r>
          </a:p>
          <a:p>
            <a:pPr eaLnBrk="1" hangingPunct="1">
              <a:lnSpc>
                <a:spcPct val="120000"/>
              </a:lnSpc>
              <a:buFont typeface="Arial" pitchFamily="34" charset="0"/>
              <a:buChar char="•"/>
            </a:pPr>
            <a:r>
              <a:rPr lang="en-US" dirty="0" smtClean="0"/>
              <a:t> Function Returning Values</a:t>
            </a:r>
          </a:p>
          <a:p>
            <a:pPr>
              <a:lnSpc>
                <a:spcPct val="120000"/>
              </a:lnSpc>
              <a:buFont typeface="Arial" pitchFamily="34" charset="0"/>
              <a:buChar char="•"/>
            </a:pPr>
            <a:r>
              <a:rPr lang="en-US" dirty="0"/>
              <a:t>PHP Variable Scopes</a:t>
            </a:r>
            <a:endParaRPr lang="en-US" dirty="0" smtClean="0"/>
          </a:p>
          <a:p>
            <a:pPr eaLnBrk="1" hangingPunct="1">
              <a:lnSpc>
                <a:spcPct val="120000"/>
              </a:lnSpc>
              <a:buFont typeface="Arial" pitchFamily="34" charset="0"/>
              <a:buChar char="•"/>
            </a:pPr>
            <a:r>
              <a:rPr lang="en-US" dirty="0" smtClean="0"/>
              <a:t>Passing by Reference </a:t>
            </a:r>
            <a:r>
              <a:rPr lang="en-US" dirty="0" err="1" smtClean="0"/>
              <a:t>Vs</a:t>
            </a:r>
            <a:r>
              <a:rPr lang="en-US" dirty="0" smtClean="0"/>
              <a:t> Value</a:t>
            </a:r>
          </a:p>
          <a:p>
            <a:pPr eaLnBrk="1" hangingPunct="1">
              <a:lnSpc>
                <a:spcPct val="120000"/>
              </a:lnSpc>
              <a:buFont typeface="Arial" pitchFamily="34" charset="0"/>
              <a:buChar char="•"/>
            </a:pPr>
            <a:r>
              <a:rPr lang="en-US" dirty="0" smtClean="0"/>
              <a:t>Pass Array To Function</a:t>
            </a:r>
          </a:p>
        </p:txBody>
      </p:sp>
    </p:spTree>
    <p:extLst>
      <p:ext uri="{BB962C8B-B14F-4D97-AF65-F5344CB8AC3E}">
        <p14:creationId xmlns:p14="http://schemas.microsoft.com/office/powerpoint/2010/main" val="25989932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en-US" sz="3200" dirty="0">
                <a:latin typeface="Consolas" pitchFamily="49" charset="0"/>
                <a:cs typeface="Consolas" pitchFamily="49" charset="0"/>
              </a:rPr>
              <a:t>Global Scope</a:t>
            </a:r>
          </a:p>
        </p:txBody>
      </p:sp>
      <p:sp>
        <p:nvSpPr>
          <p:cNvPr id="5" name="Rectangle 4"/>
          <p:cNvSpPr/>
          <p:nvPr/>
        </p:nvSpPr>
        <p:spPr>
          <a:xfrm>
            <a:off x="609600" y="1752600"/>
            <a:ext cx="8077200" cy="3046988"/>
          </a:xfrm>
          <a:prstGeom prst="rect">
            <a:avLst/>
          </a:prstGeom>
        </p:spPr>
        <p:txBody>
          <a:bodyPr>
            <a:spAutoFit/>
          </a:bodyPr>
          <a:lstStyle/>
          <a:p>
            <a:pPr marL="342900" indent="-342900">
              <a:buFont typeface="Arial" pitchFamily="34" charset="0"/>
              <a:buChar char="•"/>
            </a:pPr>
            <a:r>
              <a:rPr lang="en-US" sz="2400" dirty="0"/>
              <a:t>A variable that is defined outside of any function, has a global scope.</a:t>
            </a:r>
          </a:p>
          <a:p>
            <a:pPr marL="342900" indent="-342900">
              <a:buFont typeface="Arial" pitchFamily="34" charset="0"/>
              <a:buChar char="•"/>
            </a:pPr>
            <a:endParaRPr lang="en-US" sz="2400" dirty="0"/>
          </a:p>
          <a:p>
            <a:pPr marL="342900" indent="-342900">
              <a:buFont typeface="Arial" pitchFamily="34" charset="0"/>
              <a:buChar char="•"/>
            </a:pPr>
            <a:r>
              <a:rPr lang="en-US" sz="2400" dirty="0"/>
              <a:t>Global variables can be accessed from any part of the script, EXCEPT from within a function.</a:t>
            </a:r>
          </a:p>
          <a:p>
            <a:pPr marL="342900" indent="-342900">
              <a:buFont typeface="Arial" pitchFamily="34" charset="0"/>
              <a:buChar char="•"/>
            </a:pPr>
            <a:endParaRPr lang="en-US" sz="2400" dirty="0"/>
          </a:p>
          <a:p>
            <a:pPr marL="342900" indent="-342900">
              <a:buFont typeface="Arial" pitchFamily="34" charset="0"/>
              <a:buChar char="•"/>
            </a:pPr>
            <a:r>
              <a:rPr lang="en-US" sz="2400" dirty="0"/>
              <a:t>To access a global variable from within a function, use the </a:t>
            </a:r>
            <a:r>
              <a:rPr lang="en-US" sz="2400" b="1" dirty="0"/>
              <a:t>global</a:t>
            </a:r>
            <a:r>
              <a:rPr lang="en-US" sz="2400" dirty="0"/>
              <a:t> keyword:</a:t>
            </a:r>
          </a:p>
        </p:txBody>
      </p:sp>
    </p:spTree>
    <p:extLst>
      <p:ext uri="{BB962C8B-B14F-4D97-AF65-F5344CB8AC3E}">
        <p14:creationId xmlns:p14="http://schemas.microsoft.com/office/powerpoint/2010/main" val="5995664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en-US" sz="3200" dirty="0">
                <a:latin typeface="Consolas" pitchFamily="49" charset="0"/>
                <a:cs typeface="Consolas" pitchFamily="49" charset="0"/>
              </a:rPr>
              <a:t>Global Scope</a:t>
            </a:r>
          </a:p>
        </p:txBody>
      </p:sp>
      <p:sp>
        <p:nvSpPr>
          <p:cNvPr id="5" name="Rectangle 4"/>
          <p:cNvSpPr/>
          <p:nvPr/>
        </p:nvSpPr>
        <p:spPr>
          <a:xfrm>
            <a:off x="609600" y="1828800"/>
            <a:ext cx="8077200" cy="4524315"/>
          </a:xfrm>
          <a:prstGeom prst="rect">
            <a:avLst/>
          </a:prstGeom>
        </p:spPr>
        <p:txBody>
          <a:bodyPr>
            <a:spAutoFit/>
          </a:bodyPr>
          <a:lstStyle/>
          <a:p>
            <a:pPr marL="342900" indent="-342900">
              <a:lnSpc>
                <a:spcPct val="150000"/>
              </a:lnSpc>
              <a:buFont typeface="Arial" pitchFamily="34" charset="0"/>
              <a:buChar char="•"/>
            </a:pPr>
            <a:r>
              <a:rPr lang="en-US" sz="2400" dirty="0"/>
              <a:t>A variable that is defined outside of any function, has a global scope.</a:t>
            </a:r>
          </a:p>
          <a:p>
            <a:pPr marL="342900" indent="-342900">
              <a:lnSpc>
                <a:spcPct val="150000"/>
              </a:lnSpc>
              <a:buFont typeface="Arial" pitchFamily="34" charset="0"/>
              <a:buChar char="•"/>
            </a:pPr>
            <a:endParaRPr lang="en-US" sz="2400" dirty="0"/>
          </a:p>
          <a:p>
            <a:pPr marL="342900" indent="-342900">
              <a:lnSpc>
                <a:spcPct val="150000"/>
              </a:lnSpc>
              <a:buFont typeface="Arial" pitchFamily="34" charset="0"/>
              <a:buChar char="•"/>
            </a:pPr>
            <a:r>
              <a:rPr lang="en-US" sz="2400" dirty="0"/>
              <a:t>Global variables can be accessed from any part of the script, EXCEPT from within a function.</a:t>
            </a:r>
          </a:p>
          <a:p>
            <a:pPr marL="342900" indent="-342900">
              <a:lnSpc>
                <a:spcPct val="150000"/>
              </a:lnSpc>
              <a:buFont typeface="Arial" pitchFamily="34" charset="0"/>
              <a:buChar char="•"/>
            </a:pPr>
            <a:endParaRPr lang="en-US" sz="2400" dirty="0"/>
          </a:p>
          <a:p>
            <a:pPr marL="342900" indent="-342900">
              <a:lnSpc>
                <a:spcPct val="150000"/>
              </a:lnSpc>
              <a:buFont typeface="Arial" pitchFamily="34" charset="0"/>
              <a:buChar char="•"/>
            </a:pPr>
            <a:r>
              <a:rPr lang="en-US" sz="2400" dirty="0"/>
              <a:t>To access a global variable from within a function, use the </a:t>
            </a:r>
            <a:r>
              <a:rPr lang="en-US" sz="2400" b="1" dirty="0"/>
              <a:t>global</a:t>
            </a:r>
            <a:r>
              <a:rPr lang="en-US" sz="2400" dirty="0"/>
              <a:t> keyword:</a:t>
            </a:r>
          </a:p>
        </p:txBody>
      </p:sp>
    </p:spTree>
    <p:extLst>
      <p:ext uri="{BB962C8B-B14F-4D97-AF65-F5344CB8AC3E}">
        <p14:creationId xmlns:p14="http://schemas.microsoft.com/office/powerpoint/2010/main" val="7902087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en-US" sz="3200" dirty="0">
                <a:latin typeface="Consolas" pitchFamily="49" charset="0"/>
                <a:cs typeface="Consolas" pitchFamily="49" charset="0"/>
              </a:rPr>
              <a:t>Global Scope</a:t>
            </a:r>
          </a:p>
        </p:txBody>
      </p:sp>
      <p:sp>
        <p:nvSpPr>
          <p:cNvPr id="2" name="Rectangle 1"/>
          <p:cNvSpPr/>
          <p:nvPr/>
        </p:nvSpPr>
        <p:spPr>
          <a:xfrm>
            <a:off x="838200" y="1902750"/>
            <a:ext cx="7239000" cy="4247317"/>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s-ES" dirty="0"/>
              <a:t>&lt;?</a:t>
            </a:r>
            <a:r>
              <a:rPr lang="es-ES" dirty="0" err="1"/>
              <a:t>php</a:t>
            </a:r>
            <a:r>
              <a:rPr lang="es-ES" dirty="0"/>
              <a:t/>
            </a:r>
            <a:br>
              <a:rPr lang="es-ES" dirty="0"/>
            </a:br>
            <a:r>
              <a:rPr lang="es-ES" dirty="0" smtClean="0"/>
              <a:t>	$</a:t>
            </a:r>
            <a:r>
              <a:rPr lang="es-ES" dirty="0"/>
              <a:t>x=5; // global </a:t>
            </a:r>
            <a:r>
              <a:rPr lang="es-ES" dirty="0" err="1"/>
              <a:t>scope</a:t>
            </a:r>
            <a:r>
              <a:rPr lang="es-ES" dirty="0"/>
              <a:t/>
            </a:r>
            <a:br>
              <a:rPr lang="es-ES" dirty="0"/>
            </a:br>
            <a:r>
              <a:rPr lang="es-ES" dirty="0" smtClean="0"/>
              <a:t>	$</a:t>
            </a:r>
            <a:r>
              <a:rPr lang="es-ES" dirty="0"/>
              <a:t>y=10; // global </a:t>
            </a:r>
            <a:r>
              <a:rPr lang="es-ES" dirty="0" err="1"/>
              <a:t>scope</a:t>
            </a:r>
            <a:r>
              <a:rPr lang="es-ES" dirty="0"/>
              <a:t/>
            </a:r>
            <a:br>
              <a:rPr lang="es-ES" dirty="0"/>
            </a:br>
            <a:r>
              <a:rPr lang="es-ES" dirty="0"/>
              <a:t/>
            </a:r>
            <a:br>
              <a:rPr lang="es-ES" dirty="0"/>
            </a:br>
            <a:r>
              <a:rPr lang="es-ES" dirty="0" smtClean="0"/>
              <a:t>	</a:t>
            </a:r>
            <a:r>
              <a:rPr lang="es-ES" dirty="0" err="1" smtClean="0"/>
              <a:t>function</a:t>
            </a:r>
            <a:r>
              <a:rPr lang="es-ES" dirty="0" smtClean="0"/>
              <a:t> </a:t>
            </a:r>
            <a:r>
              <a:rPr lang="es-ES" dirty="0" err="1"/>
              <a:t>myTest</a:t>
            </a:r>
            <a:r>
              <a:rPr lang="es-ES" dirty="0"/>
              <a:t>()</a:t>
            </a:r>
            <a:br>
              <a:rPr lang="es-ES" dirty="0"/>
            </a:br>
            <a:r>
              <a:rPr lang="es-ES" dirty="0" smtClean="0"/>
              <a:t>	{</a:t>
            </a:r>
            <a:r>
              <a:rPr lang="es-ES" dirty="0"/>
              <a:t/>
            </a:r>
            <a:br>
              <a:rPr lang="es-ES" dirty="0"/>
            </a:br>
            <a:r>
              <a:rPr lang="es-ES" dirty="0" smtClean="0"/>
              <a:t>	global </a:t>
            </a:r>
            <a:r>
              <a:rPr lang="es-ES" dirty="0"/>
              <a:t>$</a:t>
            </a:r>
            <a:r>
              <a:rPr lang="es-ES" dirty="0" err="1"/>
              <a:t>x,$y</a:t>
            </a:r>
            <a:r>
              <a:rPr lang="es-ES" dirty="0"/>
              <a:t>;</a:t>
            </a:r>
            <a:br>
              <a:rPr lang="es-ES" dirty="0"/>
            </a:br>
            <a:r>
              <a:rPr lang="es-ES" dirty="0" smtClean="0"/>
              <a:t>	$</a:t>
            </a:r>
            <a:r>
              <a:rPr lang="es-ES" dirty="0"/>
              <a:t>y=$x+$y;</a:t>
            </a:r>
            <a:br>
              <a:rPr lang="es-ES" dirty="0"/>
            </a:br>
            <a:r>
              <a:rPr lang="es-ES" dirty="0" smtClean="0"/>
              <a:t>	}</a:t>
            </a:r>
            <a:r>
              <a:rPr lang="es-ES" dirty="0"/>
              <a:t/>
            </a:r>
            <a:br>
              <a:rPr lang="es-ES" dirty="0"/>
            </a:br>
            <a:r>
              <a:rPr lang="es-ES" dirty="0"/>
              <a:t/>
            </a:r>
            <a:br>
              <a:rPr lang="es-ES" dirty="0"/>
            </a:br>
            <a:r>
              <a:rPr lang="es-ES" dirty="0" smtClean="0"/>
              <a:t>	</a:t>
            </a:r>
            <a:r>
              <a:rPr lang="es-ES" dirty="0" err="1" smtClean="0"/>
              <a:t>myTest</a:t>
            </a:r>
            <a:r>
              <a:rPr lang="es-ES" dirty="0"/>
              <a:t>();</a:t>
            </a:r>
            <a:br>
              <a:rPr lang="es-ES" dirty="0"/>
            </a:br>
            <a:r>
              <a:rPr lang="es-ES" dirty="0" smtClean="0"/>
              <a:t>	echo </a:t>
            </a:r>
            <a:r>
              <a:rPr lang="es-ES" dirty="0"/>
              <a:t>$y; // outputs 15</a:t>
            </a:r>
            <a:br>
              <a:rPr lang="es-ES" dirty="0"/>
            </a:br>
            <a:r>
              <a:rPr lang="es-ES" dirty="0"/>
              <a:t>?&gt;</a:t>
            </a:r>
          </a:p>
          <a:p>
            <a:r>
              <a:rPr lang="es-ES" dirty="0"/>
              <a:t/>
            </a:r>
            <a:br>
              <a:rPr lang="es-ES" dirty="0"/>
            </a:br>
            <a:endParaRPr lang="en-US" dirty="0"/>
          </a:p>
        </p:txBody>
      </p:sp>
    </p:spTree>
    <p:extLst>
      <p:ext uri="{BB962C8B-B14F-4D97-AF65-F5344CB8AC3E}">
        <p14:creationId xmlns:p14="http://schemas.microsoft.com/office/powerpoint/2010/main" val="39401125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en-US" sz="3200" dirty="0">
                <a:latin typeface="Consolas" pitchFamily="49" charset="0"/>
                <a:cs typeface="Consolas" pitchFamily="49" charset="0"/>
              </a:rPr>
              <a:t>Global Scope</a:t>
            </a:r>
          </a:p>
        </p:txBody>
      </p:sp>
      <p:sp>
        <p:nvSpPr>
          <p:cNvPr id="5" name="Rectangle 4"/>
          <p:cNvSpPr/>
          <p:nvPr/>
        </p:nvSpPr>
        <p:spPr>
          <a:xfrm>
            <a:off x="609600" y="1905000"/>
            <a:ext cx="8077200" cy="3910814"/>
          </a:xfrm>
          <a:prstGeom prst="rect">
            <a:avLst/>
          </a:prstGeom>
        </p:spPr>
        <p:txBody>
          <a:bodyPr>
            <a:spAutoFit/>
          </a:bodyPr>
          <a:lstStyle/>
          <a:p>
            <a:pPr marL="342900" indent="-342900">
              <a:lnSpc>
                <a:spcPct val="150000"/>
              </a:lnSpc>
              <a:buFont typeface="Arial" pitchFamily="34" charset="0"/>
              <a:buChar char="•"/>
            </a:pPr>
            <a:r>
              <a:rPr lang="en-US" sz="2400" dirty="0"/>
              <a:t>PHP also stores all global variables in an array called $GLOBALS[index]. The index holds the name of the variable. This array is also accessible from within functions and can be used to update global variables directly.</a:t>
            </a:r>
          </a:p>
          <a:p>
            <a:pPr marL="342900" indent="-342900">
              <a:lnSpc>
                <a:spcPct val="150000"/>
              </a:lnSpc>
              <a:buFont typeface="Arial" pitchFamily="34" charset="0"/>
              <a:buChar char="•"/>
            </a:pPr>
            <a:endParaRPr lang="en-US" sz="2400" dirty="0"/>
          </a:p>
          <a:p>
            <a:pPr marL="342900" indent="-342900">
              <a:lnSpc>
                <a:spcPct val="150000"/>
              </a:lnSpc>
              <a:buFont typeface="Arial" pitchFamily="34" charset="0"/>
              <a:buChar char="•"/>
            </a:pPr>
            <a:r>
              <a:rPr lang="en-US" sz="2400" dirty="0"/>
              <a:t>The example above can be rewritten like this:</a:t>
            </a:r>
          </a:p>
          <a:p>
            <a:pPr marL="342900" indent="-342900">
              <a:lnSpc>
                <a:spcPct val="150000"/>
              </a:lnSpc>
              <a:buFont typeface="Arial" pitchFamily="34" charset="0"/>
              <a:buChar char="•"/>
            </a:pPr>
            <a:endParaRPr lang="en-US" sz="2400" dirty="0"/>
          </a:p>
        </p:txBody>
      </p:sp>
    </p:spTree>
    <p:extLst>
      <p:ext uri="{BB962C8B-B14F-4D97-AF65-F5344CB8AC3E}">
        <p14:creationId xmlns:p14="http://schemas.microsoft.com/office/powerpoint/2010/main" val="20676771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en-US" sz="3200" dirty="0">
                <a:latin typeface="Consolas" pitchFamily="49" charset="0"/>
                <a:cs typeface="Consolas" pitchFamily="49" charset="0"/>
              </a:rPr>
              <a:t>Global Scope</a:t>
            </a:r>
          </a:p>
        </p:txBody>
      </p:sp>
      <p:sp>
        <p:nvSpPr>
          <p:cNvPr id="2" name="Rectangle 1"/>
          <p:cNvSpPr/>
          <p:nvPr/>
        </p:nvSpPr>
        <p:spPr>
          <a:xfrm>
            <a:off x="838200" y="2057400"/>
            <a:ext cx="7391400" cy="341632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&lt;?</a:t>
            </a:r>
            <a:r>
              <a:rPr lang="en-US" dirty="0" err="1"/>
              <a:t>php</a:t>
            </a:r>
            <a:r>
              <a:rPr lang="en-US" dirty="0"/>
              <a:t/>
            </a:r>
            <a:br>
              <a:rPr lang="en-US" dirty="0"/>
            </a:br>
            <a:r>
              <a:rPr lang="en-US" dirty="0" smtClean="0"/>
              <a:t>	$x=5;</a:t>
            </a:r>
            <a:br>
              <a:rPr lang="en-US" dirty="0" smtClean="0"/>
            </a:br>
            <a:r>
              <a:rPr lang="en-US" dirty="0" smtClean="0"/>
              <a:t>	$y=10;</a:t>
            </a:r>
            <a:br>
              <a:rPr lang="en-US" dirty="0" smtClean="0"/>
            </a:br>
            <a:r>
              <a:rPr lang="en-US" dirty="0" smtClean="0"/>
              <a:t/>
            </a:r>
            <a:br>
              <a:rPr lang="en-US" dirty="0" smtClean="0"/>
            </a:br>
            <a:r>
              <a:rPr lang="en-US" dirty="0" smtClean="0"/>
              <a:t>	function </a:t>
            </a:r>
            <a:r>
              <a:rPr lang="en-US" dirty="0" err="1" smtClean="0"/>
              <a:t>myTest</a:t>
            </a:r>
            <a:r>
              <a:rPr lang="en-US" dirty="0" smtClean="0"/>
              <a:t>()</a:t>
            </a:r>
            <a:br>
              <a:rPr lang="en-US" dirty="0" smtClean="0"/>
            </a:br>
            <a:r>
              <a:rPr lang="en-US" dirty="0" smtClean="0"/>
              <a:t>	{</a:t>
            </a:r>
            <a:br>
              <a:rPr lang="en-US" dirty="0" smtClean="0"/>
            </a:br>
            <a:r>
              <a:rPr lang="en-US" dirty="0" smtClean="0"/>
              <a:t>	$GLOBALS['y']=$GLOBALS['x']+$GLOBALS['y'];</a:t>
            </a:r>
            <a:br>
              <a:rPr lang="en-US" dirty="0" smtClean="0"/>
            </a:br>
            <a:r>
              <a:rPr lang="en-US" dirty="0" smtClean="0"/>
              <a:t>	} </a:t>
            </a:r>
            <a:br>
              <a:rPr lang="en-US" dirty="0" smtClean="0"/>
            </a:br>
            <a:r>
              <a:rPr lang="en-US" dirty="0" smtClean="0"/>
              <a:t/>
            </a:r>
            <a:br>
              <a:rPr lang="en-US" dirty="0" smtClean="0"/>
            </a:br>
            <a:r>
              <a:rPr lang="en-US" dirty="0" smtClean="0"/>
              <a:t>	</a:t>
            </a:r>
            <a:r>
              <a:rPr lang="en-US" dirty="0" err="1" smtClean="0"/>
              <a:t>myTest</a:t>
            </a:r>
            <a:r>
              <a:rPr lang="en-US" dirty="0" smtClean="0"/>
              <a:t>();</a:t>
            </a:r>
            <a:br>
              <a:rPr lang="en-US" dirty="0" smtClean="0"/>
            </a:br>
            <a:r>
              <a:rPr lang="en-US" dirty="0" smtClean="0"/>
              <a:t>	echo $y;</a:t>
            </a:r>
            <a:r>
              <a:rPr lang="en-US" dirty="0"/>
              <a:t/>
            </a:r>
            <a:br>
              <a:rPr lang="en-US" dirty="0"/>
            </a:br>
            <a:r>
              <a:rPr lang="en-US" dirty="0"/>
              <a:t>?&gt;</a:t>
            </a:r>
          </a:p>
        </p:txBody>
      </p:sp>
    </p:spTree>
    <p:extLst>
      <p:ext uri="{BB962C8B-B14F-4D97-AF65-F5344CB8AC3E}">
        <p14:creationId xmlns:p14="http://schemas.microsoft.com/office/powerpoint/2010/main" val="36747710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en-US" sz="3200" dirty="0">
                <a:latin typeface="Consolas" pitchFamily="49" charset="0"/>
                <a:cs typeface="Consolas" pitchFamily="49" charset="0"/>
              </a:rPr>
              <a:t>Static Scope</a:t>
            </a:r>
          </a:p>
        </p:txBody>
      </p:sp>
      <p:sp>
        <p:nvSpPr>
          <p:cNvPr id="5" name="Rectangle 4"/>
          <p:cNvSpPr/>
          <p:nvPr/>
        </p:nvSpPr>
        <p:spPr>
          <a:xfrm>
            <a:off x="609600" y="1905000"/>
            <a:ext cx="8077200" cy="3910814"/>
          </a:xfrm>
          <a:prstGeom prst="rect">
            <a:avLst/>
          </a:prstGeom>
        </p:spPr>
        <p:txBody>
          <a:bodyPr>
            <a:spAutoFit/>
          </a:bodyPr>
          <a:lstStyle/>
          <a:p>
            <a:pPr marL="342900" indent="-342900">
              <a:lnSpc>
                <a:spcPct val="150000"/>
              </a:lnSpc>
              <a:buFont typeface="Arial" pitchFamily="34" charset="0"/>
              <a:buChar char="•"/>
            </a:pPr>
            <a:r>
              <a:rPr lang="en-US" sz="2400" dirty="0"/>
              <a:t>When a function is completed, all of its variables are normally deleted. However, sometimes you want a local variable to not be deleted.</a:t>
            </a:r>
          </a:p>
          <a:p>
            <a:pPr marL="342900" indent="-342900">
              <a:lnSpc>
                <a:spcPct val="150000"/>
              </a:lnSpc>
              <a:buFont typeface="Arial" pitchFamily="34" charset="0"/>
              <a:buChar char="•"/>
            </a:pPr>
            <a:endParaRPr lang="en-US" sz="2400" dirty="0"/>
          </a:p>
          <a:p>
            <a:pPr marL="342900" indent="-342900">
              <a:lnSpc>
                <a:spcPct val="150000"/>
              </a:lnSpc>
              <a:buFont typeface="Arial" pitchFamily="34" charset="0"/>
              <a:buChar char="•"/>
            </a:pPr>
            <a:r>
              <a:rPr lang="en-US" sz="2400" dirty="0"/>
              <a:t>To do this, use the </a:t>
            </a:r>
            <a:r>
              <a:rPr lang="en-US" sz="2400" b="1" dirty="0"/>
              <a:t>static</a:t>
            </a:r>
            <a:r>
              <a:rPr lang="en-US" sz="2400" dirty="0"/>
              <a:t> keyword when you first declare the variable:</a:t>
            </a:r>
          </a:p>
          <a:p>
            <a:pPr marL="342900" indent="-342900">
              <a:lnSpc>
                <a:spcPct val="150000"/>
              </a:lnSpc>
              <a:buFont typeface="Arial" pitchFamily="34" charset="0"/>
              <a:buChar char="•"/>
            </a:pPr>
            <a:endParaRPr lang="en-US" sz="2400" dirty="0"/>
          </a:p>
        </p:txBody>
      </p:sp>
    </p:spTree>
    <p:extLst>
      <p:ext uri="{BB962C8B-B14F-4D97-AF65-F5344CB8AC3E}">
        <p14:creationId xmlns:p14="http://schemas.microsoft.com/office/powerpoint/2010/main" val="1145409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en-US" sz="3200" dirty="0">
                <a:latin typeface="Consolas" pitchFamily="49" charset="0"/>
                <a:cs typeface="Consolas" pitchFamily="49" charset="0"/>
              </a:rPr>
              <a:t>Static Scope</a:t>
            </a:r>
          </a:p>
        </p:txBody>
      </p:sp>
      <p:sp>
        <p:nvSpPr>
          <p:cNvPr id="2" name="Rectangle 1"/>
          <p:cNvSpPr/>
          <p:nvPr/>
        </p:nvSpPr>
        <p:spPr>
          <a:xfrm>
            <a:off x="762000" y="1905000"/>
            <a:ext cx="6781800" cy="3970318"/>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&lt;?</a:t>
            </a:r>
            <a:r>
              <a:rPr lang="en-US" dirty="0" err="1"/>
              <a:t>php</a:t>
            </a:r>
            <a:r>
              <a:rPr lang="en-US" dirty="0"/>
              <a:t/>
            </a:r>
            <a:br>
              <a:rPr lang="en-US" dirty="0"/>
            </a:br>
            <a:r>
              <a:rPr lang="en-US" dirty="0"/>
              <a:t/>
            </a:r>
            <a:br>
              <a:rPr lang="en-US" dirty="0"/>
            </a:br>
            <a:r>
              <a:rPr lang="en-US" dirty="0" smtClean="0"/>
              <a:t>	function </a:t>
            </a:r>
            <a:r>
              <a:rPr lang="en-US" dirty="0" err="1"/>
              <a:t>myTest</a:t>
            </a:r>
            <a:r>
              <a:rPr lang="en-US" dirty="0"/>
              <a:t>()</a:t>
            </a:r>
            <a:br>
              <a:rPr lang="en-US" dirty="0"/>
            </a:br>
            <a:r>
              <a:rPr lang="en-US" dirty="0" smtClean="0"/>
              <a:t>	{</a:t>
            </a:r>
            <a:r>
              <a:rPr lang="en-US" dirty="0"/>
              <a:t/>
            </a:r>
            <a:br>
              <a:rPr lang="en-US" dirty="0"/>
            </a:br>
            <a:r>
              <a:rPr lang="en-US" dirty="0" smtClean="0"/>
              <a:t>	static </a:t>
            </a:r>
            <a:r>
              <a:rPr lang="en-US" dirty="0"/>
              <a:t>$x=0;</a:t>
            </a:r>
            <a:br>
              <a:rPr lang="en-US" dirty="0"/>
            </a:br>
            <a:r>
              <a:rPr lang="en-US" dirty="0" smtClean="0"/>
              <a:t>	echo </a:t>
            </a:r>
            <a:r>
              <a:rPr lang="en-US" dirty="0"/>
              <a:t>$x;</a:t>
            </a:r>
            <a:br>
              <a:rPr lang="en-US" dirty="0"/>
            </a:br>
            <a:r>
              <a:rPr lang="en-US" dirty="0" smtClean="0"/>
              <a:t>	$</a:t>
            </a:r>
            <a:r>
              <a:rPr lang="en-US" dirty="0"/>
              <a:t>x++;</a:t>
            </a:r>
            <a:br>
              <a:rPr lang="en-US" dirty="0"/>
            </a:br>
            <a:r>
              <a:rPr lang="en-US" dirty="0" smtClean="0"/>
              <a:t>	}</a:t>
            </a:r>
            <a:r>
              <a:rPr lang="en-US" dirty="0"/>
              <a:t/>
            </a:r>
            <a:br>
              <a:rPr lang="en-US" dirty="0"/>
            </a:br>
            <a:r>
              <a:rPr lang="en-US" dirty="0"/>
              <a:t/>
            </a:r>
            <a:br>
              <a:rPr lang="en-US" dirty="0"/>
            </a:br>
            <a:r>
              <a:rPr lang="en-US" dirty="0" smtClean="0"/>
              <a:t>	</a:t>
            </a:r>
            <a:r>
              <a:rPr lang="en-US" dirty="0" err="1" smtClean="0"/>
              <a:t>myTest</a:t>
            </a:r>
            <a:r>
              <a:rPr lang="en-US" dirty="0"/>
              <a:t>();</a:t>
            </a:r>
            <a:br>
              <a:rPr lang="en-US" dirty="0"/>
            </a:br>
            <a:r>
              <a:rPr lang="en-US" dirty="0" smtClean="0"/>
              <a:t>	</a:t>
            </a:r>
            <a:r>
              <a:rPr lang="en-US" dirty="0" err="1" smtClean="0"/>
              <a:t>myTest</a:t>
            </a:r>
            <a:r>
              <a:rPr lang="en-US" dirty="0"/>
              <a:t>();</a:t>
            </a:r>
            <a:br>
              <a:rPr lang="en-US" dirty="0"/>
            </a:br>
            <a:r>
              <a:rPr lang="en-US" dirty="0" smtClean="0"/>
              <a:t>	</a:t>
            </a:r>
            <a:r>
              <a:rPr lang="en-US" dirty="0" err="1" smtClean="0"/>
              <a:t>myTest</a:t>
            </a:r>
            <a:r>
              <a:rPr lang="en-US" dirty="0"/>
              <a:t>();</a:t>
            </a:r>
            <a:br>
              <a:rPr lang="en-US" dirty="0"/>
            </a:br>
            <a:r>
              <a:rPr lang="en-US" dirty="0"/>
              <a:t/>
            </a:r>
            <a:br>
              <a:rPr lang="en-US" dirty="0"/>
            </a:br>
            <a:r>
              <a:rPr lang="en-US" dirty="0"/>
              <a:t>?&gt;</a:t>
            </a:r>
          </a:p>
        </p:txBody>
      </p:sp>
    </p:spTree>
    <p:extLst>
      <p:ext uri="{BB962C8B-B14F-4D97-AF65-F5344CB8AC3E}">
        <p14:creationId xmlns:p14="http://schemas.microsoft.com/office/powerpoint/2010/main" val="279741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en-US" sz="3200" dirty="0">
                <a:latin typeface="Consolas" pitchFamily="49" charset="0"/>
                <a:cs typeface="Consolas" pitchFamily="49" charset="0"/>
              </a:rPr>
              <a:t>Static Scope</a:t>
            </a:r>
          </a:p>
        </p:txBody>
      </p:sp>
      <p:sp>
        <p:nvSpPr>
          <p:cNvPr id="2" name="Rectangle 1"/>
          <p:cNvSpPr/>
          <p:nvPr/>
        </p:nvSpPr>
        <p:spPr>
          <a:xfrm>
            <a:off x="762000" y="1905000"/>
            <a:ext cx="7772400" cy="286232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50000"/>
              </a:lnSpc>
              <a:buFont typeface="Arial" pitchFamily="34" charset="0"/>
              <a:buChar char="•"/>
            </a:pPr>
            <a:r>
              <a:rPr lang="en-US" sz="2400" dirty="0"/>
              <a:t>Then, each time the function is called, that variable will still have the information it contained from the last time the function was called.</a:t>
            </a:r>
          </a:p>
          <a:p>
            <a:pPr marL="285750" indent="-285750">
              <a:lnSpc>
                <a:spcPct val="150000"/>
              </a:lnSpc>
              <a:buFont typeface="Arial" pitchFamily="34" charset="0"/>
              <a:buChar char="•"/>
            </a:pPr>
            <a:endParaRPr lang="en-US" sz="2400" dirty="0"/>
          </a:p>
          <a:p>
            <a:pPr marL="285750" indent="-285750">
              <a:lnSpc>
                <a:spcPct val="150000"/>
              </a:lnSpc>
              <a:buFont typeface="Arial" pitchFamily="34" charset="0"/>
              <a:buChar char="•"/>
            </a:pPr>
            <a:r>
              <a:rPr lang="en-US" sz="2400" b="1" dirty="0"/>
              <a:t>Note</a:t>
            </a:r>
            <a:r>
              <a:rPr lang="en-US" sz="2400" dirty="0"/>
              <a:t>: The variable is still local to the function.</a:t>
            </a:r>
          </a:p>
        </p:txBody>
      </p:sp>
    </p:spTree>
    <p:extLst>
      <p:ext uri="{BB962C8B-B14F-4D97-AF65-F5344CB8AC3E}">
        <p14:creationId xmlns:p14="http://schemas.microsoft.com/office/powerpoint/2010/main" val="42931480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en-US" sz="3200" dirty="0">
                <a:latin typeface="Consolas" pitchFamily="49" charset="0"/>
                <a:cs typeface="Consolas" pitchFamily="49" charset="0"/>
              </a:rPr>
              <a:t>Parameter Scope</a:t>
            </a:r>
          </a:p>
        </p:txBody>
      </p:sp>
      <p:sp>
        <p:nvSpPr>
          <p:cNvPr id="2" name="Rectangle 1"/>
          <p:cNvSpPr/>
          <p:nvPr/>
        </p:nvSpPr>
        <p:spPr>
          <a:xfrm>
            <a:off x="762000" y="1600200"/>
            <a:ext cx="6781800" cy="254069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50000"/>
              </a:lnSpc>
              <a:buFont typeface="Arial" pitchFamily="34" charset="0"/>
              <a:buChar char="•"/>
            </a:pPr>
            <a:r>
              <a:rPr lang="en-US" dirty="0"/>
              <a:t>A parameter is a local variable whose value is passed to the function by the calling code.</a:t>
            </a:r>
          </a:p>
          <a:p>
            <a:pPr marL="285750" indent="-285750">
              <a:lnSpc>
                <a:spcPct val="150000"/>
              </a:lnSpc>
              <a:buFont typeface="Arial" pitchFamily="34" charset="0"/>
              <a:buChar char="•"/>
            </a:pPr>
            <a:endParaRPr lang="en-US" dirty="0"/>
          </a:p>
          <a:p>
            <a:pPr marL="285750" indent="-285750">
              <a:lnSpc>
                <a:spcPct val="150000"/>
              </a:lnSpc>
              <a:buFont typeface="Arial" pitchFamily="34" charset="0"/>
              <a:buChar char="•"/>
            </a:pPr>
            <a:r>
              <a:rPr lang="en-US" dirty="0"/>
              <a:t>Parameters are declared in a parameter list as part of the function declaration:</a:t>
            </a:r>
          </a:p>
          <a:p>
            <a:pPr marL="285750" indent="-285750">
              <a:lnSpc>
                <a:spcPct val="150000"/>
              </a:lnSpc>
              <a:buFont typeface="Arial" pitchFamily="34" charset="0"/>
              <a:buChar char="•"/>
            </a:pPr>
            <a:endParaRPr lang="en-US" dirty="0"/>
          </a:p>
        </p:txBody>
      </p:sp>
      <p:sp>
        <p:nvSpPr>
          <p:cNvPr id="3" name="Rectangle 2"/>
          <p:cNvSpPr/>
          <p:nvPr/>
        </p:nvSpPr>
        <p:spPr>
          <a:xfrm>
            <a:off x="914400" y="3810000"/>
            <a:ext cx="6858000"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&lt;?</a:t>
            </a:r>
            <a:r>
              <a:rPr lang="en-US" dirty="0" err="1"/>
              <a:t>php</a:t>
            </a:r>
            <a:r>
              <a:rPr lang="en-US" dirty="0"/>
              <a:t/>
            </a:r>
            <a:br>
              <a:rPr lang="en-US" dirty="0"/>
            </a:br>
            <a:r>
              <a:rPr lang="en-US" dirty="0"/>
              <a:t/>
            </a:r>
            <a:br>
              <a:rPr lang="en-US" dirty="0"/>
            </a:br>
            <a:r>
              <a:rPr lang="en-US" dirty="0"/>
              <a:t>function </a:t>
            </a:r>
            <a:r>
              <a:rPr lang="en-US" dirty="0" err="1"/>
              <a:t>myTest</a:t>
            </a:r>
            <a:r>
              <a:rPr lang="en-US" dirty="0"/>
              <a:t>($x)</a:t>
            </a:r>
            <a:br>
              <a:rPr lang="en-US" dirty="0"/>
            </a:br>
            <a:r>
              <a:rPr lang="en-US" dirty="0"/>
              <a:t>{</a:t>
            </a:r>
            <a:br>
              <a:rPr lang="en-US" dirty="0"/>
            </a:br>
            <a:r>
              <a:rPr lang="en-US" dirty="0"/>
              <a:t>echo $x;</a:t>
            </a:r>
            <a:br>
              <a:rPr lang="en-US" dirty="0"/>
            </a:br>
            <a:r>
              <a:rPr lang="en-US" dirty="0"/>
              <a:t>}</a:t>
            </a:r>
            <a:br>
              <a:rPr lang="en-US" dirty="0"/>
            </a:br>
            <a:r>
              <a:rPr lang="en-US" dirty="0"/>
              <a:t/>
            </a:r>
            <a:br>
              <a:rPr lang="en-US" dirty="0"/>
            </a:br>
            <a:r>
              <a:rPr lang="en-US" dirty="0" err="1"/>
              <a:t>myTest</a:t>
            </a:r>
            <a:r>
              <a:rPr lang="en-US" dirty="0"/>
              <a:t>(5);</a:t>
            </a:r>
            <a:br>
              <a:rPr lang="en-US" dirty="0"/>
            </a:br>
            <a:r>
              <a:rPr lang="en-US" dirty="0"/>
              <a:t/>
            </a:r>
            <a:br>
              <a:rPr lang="en-US" dirty="0"/>
            </a:br>
            <a:r>
              <a:rPr lang="en-US" dirty="0" smtClean="0"/>
              <a:t>?&gt;</a:t>
            </a:r>
            <a:endParaRPr lang="en-US" dirty="0"/>
          </a:p>
        </p:txBody>
      </p:sp>
    </p:spTree>
    <p:extLst>
      <p:ext uri="{BB962C8B-B14F-4D97-AF65-F5344CB8AC3E}">
        <p14:creationId xmlns:p14="http://schemas.microsoft.com/office/powerpoint/2010/main" val="7859912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fr-CA" sz="3200" dirty="0">
                <a:latin typeface="Consolas" pitchFamily="49" charset="0"/>
                <a:cs typeface="Consolas" pitchFamily="49" charset="0"/>
              </a:rPr>
              <a:t>Passing Variable to a fonction </a:t>
            </a:r>
          </a:p>
        </p:txBody>
      </p:sp>
      <p:sp>
        <p:nvSpPr>
          <p:cNvPr id="5" name="Rectangle 4"/>
          <p:cNvSpPr/>
          <p:nvPr/>
        </p:nvSpPr>
        <p:spPr>
          <a:xfrm>
            <a:off x="609600" y="2133600"/>
            <a:ext cx="8077200" cy="2802819"/>
          </a:xfrm>
          <a:prstGeom prst="rect">
            <a:avLst/>
          </a:prstGeom>
        </p:spPr>
        <p:txBody>
          <a:bodyPr>
            <a:spAutoFit/>
          </a:bodyPr>
          <a:lstStyle/>
          <a:p>
            <a:pPr marL="342900" indent="-342900">
              <a:lnSpc>
                <a:spcPct val="150000"/>
              </a:lnSpc>
              <a:buFont typeface="Arial" pitchFamily="34" charset="0"/>
              <a:buChar char="•"/>
              <a:defRPr/>
            </a:pPr>
            <a:r>
              <a:rPr lang="en-US" sz="2400" dirty="0"/>
              <a:t> You can pass a variable </a:t>
            </a:r>
            <a:r>
              <a:rPr lang="en-US" sz="2400" b="1" dirty="0"/>
              <a:t>by Value</a:t>
            </a:r>
            <a:r>
              <a:rPr lang="en-US" sz="2400" dirty="0"/>
              <a:t> to a function so the function can’t modify the variable.</a:t>
            </a:r>
          </a:p>
          <a:p>
            <a:pPr marL="342900" indent="-342900">
              <a:lnSpc>
                <a:spcPct val="150000"/>
              </a:lnSpc>
              <a:buFont typeface="Arial" pitchFamily="34" charset="0"/>
              <a:buChar char="•"/>
              <a:defRPr/>
            </a:pPr>
            <a:r>
              <a:rPr lang="en-US" sz="2400" dirty="0"/>
              <a:t> You can pass a variable </a:t>
            </a:r>
            <a:r>
              <a:rPr lang="en-US" sz="2400" b="1" dirty="0"/>
              <a:t>by Reference</a:t>
            </a:r>
            <a:r>
              <a:rPr lang="en-US" sz="2400" dirty="0"/>
              <a:t> to a function so the function can modify the variable. </a:t>
            </a:r>
            <a:br>
              <a:rPr lang="en-US" sz="2400" dirty="0"/>
            </a:br>
            <a:endParaRPr lang="en-US" sz="2400" dirty="0"/>
          </a:p>
        </p:txBody>
      </p:sp>
    </p:spTree>
    <p:extLst>
      <p:ext uri="{BB962C8B-B14F-4D97-AF65-F5344CB8AC3E}">
        <p14:creationId xmlns:p14="http://schemas.microsoft.com/office/powerpoint/2010/main" val="8345791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re 1"/>
          <p:cNvSpPr>
            <a:spLocks noGrp="1"/>
          </p:cNvSpPr>
          <p:nvPr>
            <p:ph type="title"/>
          </p:nvPr>
        </p:nvSpPr>
        <p:spPr>
          <a:xfrm>
            <a:off x="609600" y="381000"/>
            <a:ext cx="8229600" cy="1143000"/>
          </a:xfrm>
        </p:spPr>
        <p:txBody>
          <a:bodyPr>
            <a:normAutofit/>
          </a:bodyPr>
          <a:lstStyle/>
          <a:p>
            <a:pPr eaLnBrk="1" hangingPunct="1"/>
            <a:r>
              <a:rPr lang="fr-CA" sz="3200" dirty="0" err="1" smtClean="0">
                <a:latin typeface="Consolas" pitchFamily="49" charset="0"/>
                <a:cs typeface="Consolas" pitchFamily="49" charset="0"/>
              </a:rPr>
              <a:t>What</a:t>
            </a:r>
            <a:r>
              <a:rPr lang="fr-CA" sz="3200" dirty="0" smtClean="0">
                <a:latin typeface="Consolas" pitchFamily="49" charset="0"/>
                <a:cs typeface="Consolas" pitchFamily="49" charset="0"/>
              </a:rPr>
              <a:t> Is </a:t>
            </a:r>
            <a:r>
              <a:rPr lang="fr-CA" sz="3200" dirty="0" err="1" smtClean="0">
                <a:latin typeface="Consolas" pitchFamily="49" charset="0"/>
                <a:cs typeface="Consolas" pitchFamily="49" charset="0"/>
              </a:rPr>
              <a:t>Function</a:t>
            </a:r>
            <a:r>
              <a:rPr lang="fr-CA" sz="3200" dirty="0" smtClean="0">
                <a:latin typeface="Consolas" pitchFamily="49" charset="0"/>
                <a:cs typeface="Consolas" pitchFamily="49" charset="0"/>
              </a:rPr>
              <a:t> ?</a:t>
            </a:r>
            <a:endParaRPr lang="en-US" sz="3200" dirty="0" smtClean="0">
              <a:latin typeface="Consolas" pitchFamily="49" charset="0"/>
              <a:cs typeface="Consolas" pitchFamily="49" charset="0"/>
            </a:endParaRPr>
          </a:p>
        </p:txBody>
      </p:sp>
      <p:sp>
        <p:nvSpPr>
          <p:cNvPr id="4099" name="Espace réservé du contenu 2"/>
          <p:cNvSpPr>
            <a:spLocks noGrp="1"/>
          </p:cNvSpPr>
          <p:nvPr>
            <p:ph sz="quarter" idx="1"/>
          </p:nvPr>
        </p:nvSpPr>
        <p:spPr>
          <a:xfrm>
            <a:off x="685800" y="1676400"/>
            <a:ext cx="8229600" cy="4525963"/>
          </a:xfrm>
        </p:spPr>
        <p:txBody>
          <a:bodyPr>
            <a:noAutofit/>
          </a:bodyPr>
          <a:lstStyle/>
          <a:p>
            <a:pPr eaLnBrk="1" hangingPunct="1">
              <a:lnSpc>
                <a:spcPct val="150000"/>
              </a:lnSpc>
            </a:pPr>
            <a:r>
              <a:rPr lang="en-US" sz="2000" dirty="0" smtClean="0"/>
              <a:t>In PHP we have tow type of functions :</a:t>
            </a:r>
          </a:p>
          <a:p>
            <a:pPr marL="708660" lvl="1" indent="-342900">
              <a:lnSpc>
                <a:spcPct val="150000"/>
              </a:lnSpc>
              <a:buFont typeface="+mj-lt"/>
              <a:buAutoNum type="arabicParenR"/>
            </a:pPr>
            <a:r>
              <a:rPr lang="en-US" sz="2000" dirty="0" smtClean="0"/>
              <a:t> User-defined Function.</a:t>
            </a:r>
          </a:p>
          <a:p>
            <a:pPr marL="708660" lvl="1" indent="-342900">
              <a:lnSpc>
                <a:spcPct val="150000"/>
              </a:lnSpc>
              <a:buFont typeface="+mj-lt"/>
              <a:buAutoNum type="arabicParenR"/>
            </a:pPr>
            <a:r>
              <a:rPr lang="en-US" sz="2000" dirty="0" smtClean="0"/>
              <a:t> Built-in Function.</a:t>
            </a:r>
          </a:p>
          <a:p>
            <a:pPr>
              <a:lnSpc>
                <a:spcPct val="150000"/>
              </a:lnSpc>
            </a:pPr>
            <a:r>
              <a:rPr lang="en-US" sz="2000" b="1" dirty="0"/>
              <a:t>User-defined</a:t>
            </a:r>
            <a:r>
              <a:rPr lang="en-US" sz="2000" dirty="0"/>
              <a:t> </a:t>
            </a:r>
            <a:r>
              <a:rPr lang="en-US" sz="2000" dirty="0" smtClean="0"/>
              <a:t>Function </a:t>
            </a:r>
            <a:r>
              <a:rPr lang="en-US" sz="2000" dirty="0"/>
              <a:t>: is the function created by user </a:t>
            </a:r>
            <a:r>
              <a:rPr lang="en-US" sz="2000" dirty="0" smtClean="0"/>
              <a:t>.</a:t>
            </a:r>
          </a:p>
          <a:p>
            <a:pPr>
              <a:lnSpc>
                <a:spcPct val="150000"/>
              </a:lnSpc>
            </a:pPr>
            <a:r>
              <a:rPr lang="en-US" sz="2000" b="1" dirty="0" smtClean="0"/>
              <a:t>Built-in Function</a:t>
            </a:r>
            <a:r>
              <a:rPr lang="en-US" sz="2000" dirty="0"/>
              <a:t> </a:t>
            </a:r>
            <a:r>
              <a:rPr lang="en-US" sz="2000" dirty="0" smtClean="0"/>
              <a:t>: is the function created by PHP , and ready to use.</a:t>
            </a:r>
          </a:p>
          <a:p>
            <a:pPr>
              <a:lnSpc>
                <a:spcPct val="150000"/>
              </a:lnSpc>
            </a:pPr>
            <a:r>
              <a:rPr lang="en-US" sz="2000" dirty="0" smtClean="0"/>
              <a:t>The real power of PHP comes from its functions.</a:t>
            </a:r>
          </a:p>
          <a:p>
            <a:pPr>
              <a:lnSpc>
                <a:spcPct val="150000"/>
              </a:lnSpc>
            </a:pPr>
            <a:r>
              <a:rPr lang="en-US" sz="2000" dirty="0" smtClean="0"/>
              <a:t>We just talk about user defined function in this chapter</a:t>
            </a:r>
          </a:p>
          <a:p>
            <a:pPr>
              <a:lnSpc>
                <a:spcPct val="150000"/>
              </a:lnSpc>
            </a:pPr>
            <a:endParaRPr lang="en-US" sz="2000" dirty="0" smtClean="0"/>
          </a:p>
          <a:p>
            <a:pPr marL="68580" indent="0">
              <a:lnSpc>
                <a:spcPct val="150000"/>
              </a:lnSpc>
              <a:buNone/>
            </a:pPr>
            <a:endParaRPr lang="en-US" sz="2000" dirty="0" smtClean="0"/>
          </a:p>
        </p:txBody>
      </p:sp>
    </p:spTree>
    <p:extLst>
      <p:ext uri="{BB962C8B-B14F-4D97-AF65-F5344CB8AC3E}">
        <p14:creationId xmlns:p14="http://schemas.microsoft.com/office/powerpoint/2010/main" val="35027036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fr-CA" sz="3200" dirty="0">
                <a:latin typeface="Consolas" pitchFamily="49" charset="0"/>
                <a:cs typeface="Consolas" pitchFamily="49" charset="0"/>
              </a:rPr>
              <a:t>Passing Variable By Value</a:t>
            </a:r>
          </a:p>
        </p:txBody>
      </p:sp>
      <p:sp>
        <p:nvSpPr>
          <p:cNvPr id="9" name="TextBox 8"/>
          <p:cNvSpPr txBox="1"/>
          <p:nvPr/>
        </p:nvSpPr>
        <p:spPr>
          <a:xfrm>
            <a:off x="755650" y="1905000"/>
            <a:ext cx="7704138" cy="4247317"/>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fontAlgn="auto">
              <a:lnSpc>
                <a:spcPct val="150000"/>
              </a:lnSpc>
              <a:spcBef>
                <a:spcPts val="0"/>
              </a:spcBef>
              <a:spcAft>
                <a:spcPts val="0"/>
              </a:spcAft>
              <a:defRPr/>
            </a:pPr>
            <a:r>
              <a:rPr lang="en-US" dirty="0">
                <a:solidFill>
                  <a:schemeClr val="tx1"/>
                </a:solidFill>
              </a:rPr>
              <a:t>&lt;?</a:t>
            </a:r>
            <a:r>
              <a:rPr lang="en-US" dirty="0" err="1">
                <a:solidFill>
                  <a:schemeClr val="tx1"/>
                </a:solidFill>
              </a:rPr>
              <a:t>php</a:t>
            </a:r>
            <a:r>
              <a:rPr lang="en-US" dirty="0">
                <a:solidFill>
                  <a:schemeClr val="tx1"/>
                </a:solidFill>
              </a:rPr>
              <a:t> </a:t>
            </a:r>
          </a:p>
          <a:p>
            <a:pPr lvl="1" fontAlgn="auto">
              <a:lnSpc>
                <a:spcPct val="150000"/>
              </a:lnSpc>
              <a:spcBef>
                <a:spcPts val="0"/>
              </a:spcBef>
              <a:spcAft>
                <a:spcPts val="0"/>
              </a:spcAft>
              <a:defRPr/>
            </a:pPr>
            <a:r>
              <a:rPr lang="en-US" dirty="0">
                <a:solidFill>
                  <a:schemeClr val="tx1"/>
                </a:solidFill>
              </a:rPr>
              <a:t> $</a:t>
            </a:r>
            <a:r>
              <a:rPr lang="en-US" dirty="0" err="1">
                <a:solidFill>
                  <a:schemeClr val="tx1"/>
                </a:solidFill>
              </a:rPr>
              <a:t>numX</a:t>
            </a:r>
            <a:r>
              <a:rPr lang="en-US" dirty="0">
                <a:solidFill>
                  <a:schemeClr val="tx1"/>
                </a:solidFill>
              </a:rPr>
              <a:t>  = 1;</a:t>
            </a:r>
          </a:p>
          <a:p>
            <a:pPr lvl="1" fontAlgn="auto">
              <a:lnSpc>
                <a:spcPct val="150000"/>
              </a:lnSpc>
              <a:spcBef>
                <a:spcPts val="0"/>
              </a:spcBef>
              <a:spcAft>
                <a:spcPts val="0"/>
              </a:spcAft>
              <a:defRPr/>
            </a:pPr>
            <a:r>
              <a:rPr lang="en-US" dirty="0">
                <a:solidFill>
                  <a:schemeClr val="tx1"/>
                </a:solidFill>
              </a:rPr>
              <a:t>function </a:t>
            </a:r>
            <a:r>
              <a:rPr lang="en-US" dirty="0" err="1">
                <a:solidFill>
                  <a:schemeClr val="tx1"/>
                </a:solidFill>
              </a:rPr>
              <a:t>byvalue</a:t>
            </a:r>
            <a:r>
              <a:rPr lang="en-US" dirty="0">
                <a:solidFill>
                  <a:schemeClr val="tx1"/>
                </a:solidFill>
              </a:rPr>
              <a:t> ($</a:t>
            </a:r>
            <a:r>
              <a:rPr lang="en-US" dirty="0" err="1">
                <a:solidFill>
                  <a:schemeClr val="tx1"/>
                </a:solidFill>
              </a:rPr>
              <a:t>numX</a:t>
            </a:r>
            <a:r>
              <a:rPr lang="en-US" dirty="0">
                <a:solidFill>
                  <a:schemeClr val="tx1"/>
                </a:solidFill>
              </a:rPr>
              <a:t>)</a:t>
            </a:r>
          </a:p>
          <a:p>
            <a:pPr lvl="1" fontAlgn="auto">
              <a:lnSpc>
                <a:spcPct val="150000"/>
              </a:lnSpc>
              <a:spcBef>
                <a:spcPts val="0"/>
              </a:spcBef>
              <a:spcAft>
                <a:spcPts val="0"/>
              </a:spcAft>
              <a:defRPr/>
            </a:pPr>
            <a:r>
              <a:rPr lang="en-US" dirty="0">
                <a:solidFill>
                  <a:schemeClr val="tx1"/>
                </a:solidFill>
              </a:rPr>
              <a:t>{</a:t>
            </a:r>
          </a:p>
          <a:p>
            <a:pPr lvl="1" fontAlgn="auto">
              <a:lnSpc>
                <a:spcPct val="150000"/>
              </a:lnSpc>
              <a:spcBef>
                <a:spcPts val="0"/>
              </a:spcBef>
              <a:spcAft>
                <a:spcPts val="0"/>
              </a:spcAft>
              <a:defRPr/>
            </a:pPr>
            <a:r>
              <a:rPr lang="en-US" dirty="0">
                <a:solidFill>
                  <a:schemeClr val="tx1"/>
                </a:solidFill>
              </a:rPr>
              <a:t>$</a:t>
            </a:r>
            <a:r>
              <a:rPr lang="en-US" dirty="0" err="1">
                <a:solidFill>
                  <a:schemeClr val="tx1"/>
                </a:solidFill>
              </a:rPr>
              <a:t>numX</a:t>
            </a:r>
            <a:r>
              <a:rPr lang="en-US" dirty="0">
                <a:solidFill>
                  <a:schemeClr val="tx1"/>
                </a:solidFill>
              </a:rPr>
              <a:t> = $</a:t>
            </a:r>
            <a:r>
              <a:rPr lang="en-US" dirty="0" err="1">
                <a:solidFill>
                  <a:schemeClr val="tx1"/>
                </a:solidFill>
              </a:rPr>
              <a:t>numX</a:t>
            </a:r>
            <a:r>
              <a:rPr lang="en-US" dirty="0">
                <a:solidFill>
                  <a:schemeClr val="tx1"/>
                </a:solidFill>
              </a:rPr>
              <a:t> + 1; </a:t>
            </a:r>
          </a:p>
          <a:p>
            <a:pPr lvl="1" fontAlgn="auto">
              <a:lnSpc>
                <a:spcPct val="150000"/>
              </a:lnSpc>
              <a:spcBef>
                <a:spcPts val="0"/>
              </a:spcBef>
              <a:spcAft>
                <a:spcPts val="0"/>
              </a:spcAft>
              <a:defRPr/>
            </a:pPr>
            <a:r>
              <a:rPr lang="en-US" dirty="0">
                <a:solidFill>
                  <a:schemeClr val="tx1"/>
                </a:solidFill>
              </a:rPr>
              <a:t>}</a:t>
            </a:r>
          </a:p>
          <a:p>
            <a:pPr lvl="1" fontAlgn="auto">
              <a:lnSpc>
                <a:spcPct val="150000"/>
              </a:lnSpc>
              <a:spcBef>
                <a:spcPts val="0"/>
              </a:spcBef>
              <a:spcAft>
                <a:spcPts val="0"/>
              </a:spcAft>
              <a:defRPr/>
            </a:pPr>
            <a:r>
              <a:rPr lang="en-US" dirty="0" err="1">
                <a:solidFill>
                  <a:schemeClr val="tx1"/>
                </a:solidFill>
              </a:rPr>
              <a:t>byvalue</a:t>
            </a:r>
            <a:r>
              <a:rPr lang="en-US" dirty="0">
                <a:solidFill>
                  <a:schemeClr val="tx1"/>
                </a:solidFill>
              </a:rPr>
              <a:t> ($</a:t>
            </a:r>
            <a:r>
              <a:rPr lang="en-US" dirty="0" err="1">
                <a:solidFill>
                  <a:schemeClr val="tx1"/>
                </a:solidFill>
              </a:rPr>
              <a:t>numX</a:t>
            </a:r>
            <a:r>
              <a:rPr lang="en-US" dirty="0">
                <a:solidFill>
                  <a:schemeClr val="tx1"/>
                </a:solidFill>
              </a:rPr>
              <a:t>);</a:t>
            </a:r>
          </a:p>
          <a:p>
            <a:pPr lvl="1" fontAlgn="auto">
              <a:lnSpc>
                <a:spcPct val="150000"/>
              </a:lnSpc>
              <a:spcBef>
                <a:spcPts val="0"/>
              </a:spcBef>
              <a:spcAft>
                <a:spcPts val="0"/>
              </a:spcAft>
              <a:defRPr/>
            </a:pPr>
            <a:r>
              <a:rPr lang="en-US" dirty="0">
                <a:solidFill>
                  <a:schemeClr val="tx1"/>
                </a:solidFill>
              </a:rPr>
              <a:t>echo “the change after send data by value = ". $</a:t>
            </a:r>
            <a:r>
              <a:rPr lang="en-US" dirty="0" err="1">
                <a:solidFill>
                  <a:schemeClr val="tx1"/>
                </a:solidFill>
              </a:rPr>
              <a:t>numX</a:t>
            </a:r>
            <a:r>
              <a:rPr lang="en-US" dirty="0">
                <a:solidFill>
                  <a:schemeClr val="tx1"/>
                </a:solidFill>
              </a:rPr>
              <a:t> ."&lt;</a:t>
            </a:r>
            <a:r>
              <a:rPr lang="en-US" dirty="0" err="1">
                <a:solidFill>
                  <a:schemeClr val="tx1"/>
                </a:solidFill>
              </a:rPr>
              <a:t>br</a:t>
            </a:r>
            <a:r>
              <a:rPr lang="en-US" dirty="0">
                <a:solidFill>
                  <a:schemeClr val="tx1"/>
                </a:solidFill>
              </a:rPr>
              <a:t> </a:t>
            </a:r>
            <a:r>
              <a:rPr lang="en-US" dirty="0" smtClean="0">
                <a:solidFill>
                  <a:schemeClr val="tx1"/>
                </a:solidFill>
              </a:rPr>
              <a:t>/&gt;";</a:t>
            </a:r>
            <a:endParaRPr lang="en-US" dirty="0">
              <a:solidFill>
                <a:schemeClr val="tx1"/>
              </a:solidFill>
            </a:endParaRPr>
          </a:p>
          <a:p>
            <a:pPr fontAlgn="auto">
              <a:lnSpc>
                <a:spcPct val="150000"/>
              </a:lnSpc>
              <a:spcBef>
                <a:spcPts val="0"/>
              </a:spcBef>
              <a:spcAft>
                <a:spcPts val="0"/>
              </a:spcAft>
              <a:defRPr/>
            </a:pPr>
            <a:r>
              <a:rPr lang="en-US" dirty="0">
                <a:solidFill>
                  <a:schemeClr val="tx1"/>
                </a:solidFill>
              </a:rPr>
              <a:t>?&gt;</a:t>
            </a:r>
          </a:p>
        </p:txBody>
      </p:sp>
    </p:spTree>
    <p:extLst>
      <p:ext uri="{BB962C8B-B14F-4D97-AF65-F5344CB8AC3E}">
        <p14:creationId xmlns:p14="http://schemas.microsoft.com/office/powerpoint/2010/main" val="21259155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fr-CA" sz="3200" dirty="0">
                <a:latin typeface="Consolas" pitchFamily="49" charset="0"/>
                <a:cs typeface="Consolas" pitchFamily="49" charset="0"/>
              </a:rPr>
              <a:t>Passing Variable By Reference</a:t>
            </a:r>
          </a:p>
        </p:txBody>
      </p:sp>
      <p:sp>
        <p:nvSpPr>
          <p:cNvPr id="9" name="TextBox 8"/>
          <p:cNvSpPr txBox="1"/>
          <p:nvPr/>
        </p:nvSpPr>
        <p:spPr>
          <a:xfrm>
            <a:off x="685800" y="2189241"/>
            <a:ext cx="7704138" cy="3831818"/>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fontAlgn="auto">
              <a:lnSpc>
                <a:spcPct val="150000"/>
              </a:lnSpc>
              <a:spcBef>
                <a:spcPts val="0"/>
              </a:spcBef>
              <a:spcAft>
                <a:spcPts val="0"/>
              </a:spcAft>
              <a:defRPr/>
            </a:pPr>
            <a:r>
              <a:rPr lang="en-US" dirty="0">
                <a:solidFill>
                  <a:schemeClr val="tx1"/>
                </a:solidFill>
              </a:rPr>
              <a:t>&lt;?</a:t>
            </a:r>
            <a:r>
              <a:rPr lang="en-US" dirty="0" err="1">
                <a:solidFill>
                  <a:schemeClr val="tx1"/>
                </a:solidFill>
              </a:rPr>
              <a:t>php</a:t>
            </a:r>
            <a:endParaRPr lang="en-US" dirty="0">
              <a:solidFill>
                <a:schemeClr val="tx1"/>
              </a:solidFill>
            </a:endParaRPr>
          </a:p>
          <a:p>
            <a:pPr fontAlgn="auto">
              <a:lnSpc>
                <a:spcPct val="150000"/>
              </a:lnSpc>
              <a:spcBef>
                <a:spcPts val="0"/>
              </a:spcBef>
              <a:spcAft>
                <a:spcPts val="0"/>
              </a:spcAft>
              <a:defRPr/>
            </a:pPr>
            <a:r>
              <a:rPr lang="en-US" dirty="0">
                <a:solidFill>
                  <a:schemeClr val="tx1"/>
                </a:solidFill>
              </a:rPr>
              <a:t>	function </a:t>
            </a:r>
            <a:r>
              <a:rPr lang="en-US" dirty="0" err="1">
                <a:solidFill>
                  <a:schemeClr val="tx1"/>
                </a:solidFill>
              </a:rPr>
              <a:t>byreference</a:t>
            </a:r>
            <a:r>
              <a:rPr lang="en-US" dirty="0">
                <a:solidFill>
                  <a:schemeClr val="tx1"/>
                </a:solidFill>
              </a:rPr>
              <a:t> (&amp;$</a:t>
            </a:r>
            <a:r>
              <a:rPr lang="en-US" dirty="0" err="1">
                <a:solidFill>
                  <a:schemeClr val="tx1"/>
                </a:solidFill>
              </a:rPr>
              <a:t>numX</a:t>
            </a:r>
            <a:r>
              <a:rPr lang="en-US" dirty="0">
                <a:solidFill>
                  <a:schemeClr val="tx1"/>
                </a:solidFill>
              </a:rPr>
              <a:t>)</a:t>
            </a:r>
          </a:p>
          <a:p>
            <a:pPr fontAlgn="auto">
              <a:lnSpc>
                <a:spcPct val="150000"/>
              </a:lnSpc>
              <a:spcBef>
                <a:spcPts val="0"/>
              </a:spcBef>
              <a:spcAft>
                <a:spcPts val="0"/>
              </a:spcAft>
              <a:defRPr/>
            </a:pPr>
            <a:r>
              <a:rPr lang="en-US" dirty="0">
                <a:solidFill>
                  <a:schemeClr val="tx1"/>
                </a:solidFill>
              </a:rPr>
              <a:t>	{</a:t>
            </a:r>
          </a:p>
          <a:p>
            <a:pPr fontAlgn="auto">
              <a:lnSpc>
                <a:spcPct val="150000"/>
              </a:lnSpc>
              <a:spcBef>
                <a:spcPts val="0"/>
              </a:spcBef>
              <a:spcAft>
                <a:spcPts val="0"/>
              </a:spcAft>
              <a:defRPr/>
            </a:pPr>
            <a:r>
              <a:rPr lang="en-US" dirty="0">
                <a:solidFill>
                  <a:schemeClr val="tx1"/>
                </a:solidFill>
              </a:rPr>
              <a:t>	$</a:t>
            </a:r>
            <a:r>
              <a:rPr lang="en-US" dirty="0" err="1">
                <a:solidFill>
                  <a:schemeClr val="tx1"/>
                </a:solidFill>
              </a:rPr>
              <a:t>numX</a:t>
            </a:r>
            <a:r>
              <a:rPr lang="en-US" dirty="0">
                <a:solidFill>
                  <a:schemeClr val="tx1"/>
                </a:solidFill>
              </a:rPr>
              <a:t> = $</a:t>
            </a:r>
            <a:r>
              <a:rPr lang="en-US" dirty="0" err="1">
                <a:solidFill>
                  <a:schemeClr val="tx1"/>
                </a:solidFill>
              </a:rPr>
              <a:t>numX</a:t>
            </a:r>
            <a:r>
              <a:rPr lang="en-US" dirty="0">
                <a:solidFill>
                  <a:schemeClr val="tx1"/>
                </a:solidFill>
              </a:rPr>
              <a:t> + 1; </a:t>
            </a:r>
          </a:p>
          <a:p>
            <a:pPr fontAlgn="auto">
              <a:lnSpc>
                <a:spcPct val="150000"/>
              </a:lnSpc>
              <a:spcBef>
                <a:spcPts val="0"/>
              </a:spcBef>
              <a:spcAft>
                <a:spcPts val="0"/>
              </a:spcAft>
              <a:defRPr/>
            </a:pPr>
            <a:r>
              <a:rPr lang="en-US" dirty="0">
                <a:solidFill>
                  <a:schemeClr val="tx1"/>
                </a:solidFill>
              </a:rPr>
              <a:t>	}</a:t>
            </a:r>
          </a:p>
          <a:p>
            <a:pPr fontAlgn="auto">
              <a:lnSpc>
                <a:spcPct val="150000"/>
              </a:lnSpc>
              <a:spcBef>
                <a:spcPts val="0"/>
              </a:spcBef>
              <a:spcAft>
                <a:spcPts val="0"/>
              </a:spcAft>
              <a:defRPr/>
            </a:pPr>
            <a:r>
              <a:rPr lang="en-US" dirty="0">
                <a:solidFill>
                  <a:schemeClr val="tx1"/>
                </a:solidFill>
              </a:rPr>
              <a:t>	</a:t>
            </a:r>
            <a:r>
              <a:rPr lang="en-US" dirty="0" err="1">
                <a:solidFill>
                  <a:schemeClr val="tx1"/>
                </a:solidFill>
              </a:rPr>
              <a:t>byvalue</a:t>
            </a:r>
            <a:r>
              <a:rPr lang="en-US" dirty="0">
                <a:solidFill>
                  <a:schemeClr val="tx1"/>
                </a:solidFill>
              </a:rPr>
              <a:t> ($</a:t>
            </a:r>
            <a:r>
              <a:rPr lang="en-US" dirty="0" err="1">
                <a:solidFill>
                  <a:schemeClr val="tx1"/>
                </a:solidFill>
              </a:rPr>
              <a:t>numX</a:t>
            </a:r>
            <a:r>
              <a:rPr lang="en-US" dirty="0">
                <a:solidFill>
                  <a:schemeClr val="tx1"/>
                </a:solidFill>
              </a:rPr>
              <a:t>);</a:t>
            </a:r>
          </a:p>
          <a:p>
            <a:pPr fontAlgn="auto">
              <a:lnSpc>
                <a:spcPct val="150000"/>
              </a:lnSpc>
              <a:spcBef>
                <a:spcPts val="0"/>
              </a:spcBef>
              <a:spcAft>
                <a:spcPts val="0"/>
              </a:spcAft>
              <a:defRPr/>
            </a:pPr>
            <a:r>
              <a:rPr lang="en-US" dirty="0">
                <a:solidFill>
                  <a:schemeClr val="tx1"/>
                </a:solidFill>
              </a:rPr>
              <a:t>	echo “the change after send data by Reference = ". $</a:t>
            </a:r>
            <a:r>
              <a:rPr lang="en-US" dirty="0" err="1">
                <a:solidFill>
                  <a:schemeClr val="tx1"/>
                </a:solidFill>
              </a:rPr>
              <a:t>numX</a:t>
            </a:r>
            <a:r>
              <a:rPr lang="en-US" dirty="0">
                <a:solidFill>
                  <a:schemeClr val="tx1"/>
                </a:solidFill>
              </a:rPr>
              <a:t> ."&lt;</a:t>
            </a:r>
            <a:r>
              <a:rPr lang="en-US" dirty="0" err="1">
                <a:solidFill>
                  <a:schemeClr val="tx1"/>
                </a:solidFill>
              </a:rPr>
              <a:t>br</a:t>
            </a:r>
            <a:r>
              <a:rPr lang="en-US" dirty="0">
                <a:solidFill>
                  <a:schemeClr val="tx1"/>
                </a:solidFill>
              </a:rPr>
              <a:t> </a:t>
            </a:r>
            <a:r>
              <a:rPr lang="en-US" dirty="0" smtClean="0">
                <a:solidFill>
                  <a:schemeClr val="tx1"/>
                </a:solidFill>
              </a:rPr>
              <a:t>/&gt;";</a:t>
            </a:r>
            <a:endParaRPr lang="en-US" dirty="0">
              <a:solidFill>
                <a:schemeClr val="tx1"/>
              </a:solidFill>
            </a:endParaRPr>
          </a:p>
          <a:p>
            <a:pPr fontAlgn="auto">
              <a:lnSpc>
                <a:spcPct val="150000"/>
              </a:lnSpc>
              <a:spcBef>
                <a:spcPts val="0"/>
              </a:spcBef>
              <a:spcAft>
                <a:spcPts val="0"/>
              </a:spcAft>
              <a:defRPr/>
            </a:pPr>
            <a:r>
              <a:rPr lang="en-US" dirty="0">
                <a:solidFill>
                  <a:schemeClr val="tx1"/>
                </a:solidFill>
              </a:rPr>
              <a:t>?&gt;</a:t>
            </a:r>
          </a:p>
        </p:txBody>
      </p:sp>
    </p:spTree>
    <p:extLst>
      <p:ext uri="{BB962C8B-B14F-4D97-AF65-F5344CB8AC3E}">
        <p14:creationId xmlns:p14="http://schemas.microsoft.com/office/powerpoint/2010/main" val="19964959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fr-CA" sz="3200" dirty="0">
                <a:latin typeface="Consolas" pitchFamily="49" charset="0"/>
                <a:cs typeface="Consolas" pitchFamily="49" charset="0"/>
              </a:rPr>
              <a:t>Passing Variable By </a:t>
            </a:r>
            <a:r>
              <a:rPr lang="fr-CA" sz="3200" dirty="0" err="1">
                <a:latin typeface="Consolas" pitchFamily="49" charset="0"/>
                <a:cs typeface="Consolas" pitchFamily="49" charset="0"/>
              </a:rPr>
              <a:t>Reference</a:t>
            </a:r>
            <a:endParaRPr lang="fr-CA" sz="3200" dirty="0">
              <a:latin typeface="Consolas" pitchFamily="49" charset="0"/>
              <a:cs typeface="Consolas" pitchFamily="49" charset="0"/>
            </a:endParaRPr>
          </a:p>
        </p:txBody>
      </p:sp>
      <p:sp>
        <p:nvSpPr>
          <p:cNvPr id="9" name="TextBox 8"/>
          <p:cNvSpPr txBox="1"/>
          <p:nvPr/>
        </p:nvSpPr>
        <p:spPr>
          <a:xfrm>
            <a:off x="685800" y="1981200"/>
            <a:ext cx="7704138" cy="4464812"/>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fontAlgn="auto">
              <a:lnSpc>
                <a:spcPct val="150000"/>
              </a:lnSpc>
              <a:spcBef>
                <a:spcPts val="0"/>
              </a:spcBef>
              <a:spcAft>
                <a:spcPts val="0"/>
              </a:spcAft>
              <a:defRPr/>
            </a:pPr>
            <a:r>
              <a:rPr lang="en-US" sz="2400" dirty="0"/>
              <a:t>&lt;?</a:t>
            </a:r>
            <a:r>
              <a:rPr lang="en-US" sz="2400" dirty="0" err="1"/>
              <a:t>php</a:t>
            </a:r>
            <a:r>
              <a:rPr lang="en-US" sz="2400" dirty="0"/>
              <a:t/>
            </a:r>
            <a:br>
              <a:rPr lang="en-US" sz="2400" dirty="0"/>
            </a:br>
            <a:r>
              <a:rPr lang="en-US" sz="2400" dirty="0"/>
              <a:t>	function </a:t>
            </a:r>
            <a:r>
              <a:rPr lang="en-US" sz="2400" dirty="0" err="1"/>
              <a:t>foo</a:t>
            </a:r>
            <a:r>
              <a:rPr lang="en-US" sz="2400" dirty="0"/>
              <a:t>(&amp;$</a:t>
            </a:r>
            <a:r>
              <a:rPr lang="en-US" sz="2400" dirty="0" err="1"/>
              <a:t>var</a:t>
            </a:r>
            <a:r>
              <a:rPr lang="en-US" sz="2400" dirty="0"/>
              <a:t>)</a:t>
            </a:r>
            <a:br>
              <a:rPr lang="en-US" sz="2400" dirty="0"/>
            </a:br>
            <a:r>
              <a:rPr lang="en-US" sz="2400" dirty="0"/>
              <a:t>	{</a:t>
            </a:r>
            <a:br>
              <a:rPr lang="en-US" sz="2400" dirty="0"/>
            </a:br>
            <a:r>
              <a:rPr lang="en-US" sz="2400" dirty="0"/>
              <a:t>	    $</a:t>
            </a:r>
            <a:r>
              <a:rPr lang="en-US" sz="2400" dirty="0" err="1"/>
              <a:t>var</a:t>
            </a:r>
            <a:r>
              <a:rPr lang="en-US" sz="2400" dirty="0"/>
              <a:t>++;</a:t>
            </a:r>
            <a:br>
              <a:rPr lang="en-US" sz="2400" dirty="0"/>
            </a:br>
            <a:r>
              <a:rPr lang="en-US" sz="2400" dirty="0"/>
              <a:t>	}</a:t>
            </a:r>
            <a:br>
              <a:rPr lang="en-US" sz="2400" dirty="0"/>
            </a:br>
            <a:r>
              <a:rPr lang="en-US" sz="2400" dirty="0"/>
              <a:t>	$a=5;</a:t>
            </a:r>
            <a:br>
              <a:rPr lang="en-US" sz="2400" dirty="0"/>
            </a:br>
            <a:r>
              <a:rPr lang="en-US" sz="2400" dirty="0"/>
              <a:t>	echo </a:t>
            </a:r>
            <a:r>
              <a:rPr lang="en-US" sz="2400" dirty="0" err="1"/>
              <a:t>foo</a:t>
            </a:r>
            <a:r>
              <a:rPr lang="en-US" sz="2400" dirty="0"/>
              <a:t>($a);  // $a is 6 here</a:t>
            </a:r>
            <a:br>
              <a:rPr lang="en-US" sz="2400" dirty="0"/>
            </a:br>
            <a:r>
              <a:rPr lang="en-US" sz="2400" dirty="0"/>
              <a:t>?&gt;</a:t>
            </a:r>
            <a:endParaRPr lang="en-US" sz="2400" dirty="0">
              <a:solidFill>
                <a:schemeClr val="tx1"/>
              </a:solidFill>
            </a:endParaRPr>
          </a:p>
        </p:txBody>
      </p:sp>
    </p:spTree>
    <p:extLst>
      <p:ext uri="{BB962C8B-B14F-4D97-AF65-F5344CB8AC3E}">
        <p14:creationId xmlns:p14="http://schemas.microsoft.com/office/powerpoint/2010/main" val="3580300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fr-CA" sz="3200" dirty="0">
                <a:latin typeface="Consolas" pitchFamily="49" charset="0"/>
                <a:cs typeface="Consolas" pitchFamily="49" charset="0"/>
              </a:rPr>
              <a:t>Passing Variable By </a:t>
            </a:r>
            <a:r>
              <a:rPr lang="fr-CA" sz="3200" dirty="0" err="1">
                <a:latin typeface="Consolas" pitchFamily="49" charset="0"/>
                <a:cs typeface="Consolas" pitchFamily="49" charset="0"/>
              </a:rPr>
              <a:t>Reference</a:t>
            </a:r>
            <a:endParaRPr lang="fr-CA" sz="3200" dirty="0">
              <a:latin typeface="Consolas" pitchFamily="49" charset="0"/>
              <a:cs typeface="Consolas" pitchFamily="49" charset="0"/>
            </a:endParaRPr>
          </a:p>
        </p:txBody>
      </p:sp>
      <p:sp>
        <p:nvSpPr>
          <p:cNvPr id="9" name="TextBox 8"/>
          <p:cNvSpPr txBox="1"/>
          <p:nvPr/>
        </p:nvSpPr>
        <p:spPr>
          <a:xfrm>
            <a:off x="838200" y="2097881"/>
            <a:ext cx="7467600" cy="4062651"/>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fontAlgn="auto">
              <a:spcBef>
                <a:spcPts val="0"/>
              </a:spcBef>
              <a:spcAft>
                <a:spcPts val="0"/>
              </a:spcAft>
              <a:defRPr/>
            </a:pPr>
            <a:r>
              <a:rPr lang="en-US" sz="2000" dirty="0"/>
              <a:t>&lt;?</a:t>
            </a:r>
            <a:r>
              <a:rPr lang="en-US" sz="2000" dirty="0" err="1"/>
              <a:t>php</a:t>
            </a:r>
            <a:endParaRPr lang="en-US" sz="2000" dirty="0"/>
          </a:p>
          <a:p>
            <a:pPr fontAlgn="auto">
              <a:spcBef>
                <a:spcPts val="0"/>
              </a:spcBef>
              <a:spcAft>
                <a:spcPts val="0"/>
              </a:spcAft>
              <a:defRPr/>
            </a:pPr>
            <a:r>
              <a:rPr lang="en-US" sz="2000" dirty="0"/>
              <a:t>	function </a:t>
            </a:r>
            <a:r>
              <a:rPr lang="en-US" sz="2000" dirty="0" err="1"/>
              <a:t>foo</a:t>
            </a:r>
            <a:r>
              <a:rPr lang="en-US" sz="2000" dirty="0"/>
              <a:t>(&amp;$</a:t>
            </a:r>
            <a:r>
              <a:rPr lang="en-US" sz="2000" dirty="0" err="1"/>
              <a:t>var</a:t>
            </a:r>
            <a:r>
              <a:rPr lang="en-US" sz="2000" dirty="0"/>
              <a:t>)</a:t>
            </a:r>
          </a:p>
          <a:p>
            <a:pPr fontAlgn="auto">
              <a:spcBef>
                <a:spcPts val="0"/>
              </a:spcBef>
              <a:spcAft>
                <a:spcPts val="0"/>
              </a:spcAft>
              <a:defRPr/>
            </a:pPr>
            <a:r>
              <a:rPr lang="en-US" sz="2000" dirty="0"/>
              <a:t>	{</a:t>
            </a:r>
          </a:p>
          <a:p>
            <a:pPr fontAlgn="auto">
              <a:spcBef>
                <a:spcPts val="0"/>
              </a:spcBef>
              <a:spcAft>
                <a:spcPts val="0"/>
              </a:spcAft>
              <a:defRPr/>
            </a:pPr>
            <a:r>
              <a:rPr lang="en-US" sz="2000" dirty="0"/>
              <a:t>	    $</a:t>
            </a:r>
            <a:r>
              <a:rPr lang="en-US" sz="2000" dirty="0" err="1"/>
              <a:t>var</a:t>
            </a:r>
            <a:r>
              <a:rPr lang="en-US" sz="2000" dirty="0"/>
              <a:t>++;</a:t>
            </a:r>
          </a:p>
          <a:p>
            <a:pPr fontAlgn="auto">
              <a:spcBef>
                <a:spcPts val="0"/>
              </a:spcBef>
              <a:spcAft>
                <a:spcPts val="0"/>
              </a:spcAft>
              <a:defRPr/>
            </a:pPr>
            <a:r>
              <a:rPr lang="en-US" sz="2000" dirty="0"/>
              <a:t>	return $</a:t>
            </a:r>
            <a:r>
              <a:rPr lang="en-US" sz="2000" dirty="0" err="1"/>
              <a:t>var</a:t>
            </a:r>
            <a:r>
              <a:rPr lang="en-US" sz="2000" dirty="0"/>
              <a:t>; </a:t>
            </a:r>
          </a:p>
          <a:p>
            <a:pPr fontAlgn="auto">
              <a:spcBef>
                <a:spcPts val="0"/>
              </a:spcBef>
              <a:spcAft>
                <a:spcPts val="0"/>
              </a:spcAft>
              <a:defRPr/>
            </a:pPr>
            <a:r>
              <a:rPr lang="en-US" sz="2000" dirty="0"/>
              <a:t>	}</a:t>
            </a:r>
          </a:p>
          <a:p>
            <a:pPr fontAlgn="auto">
              <a:spcBef>
                <a:spcPts val="0"/>
              </a:spcBef>
              <a:spcAft>
                <a:spcPts val="0"/>
              </a:spcAft>
              <a:defRPr/>
            </a:pPr>
            <a:r>
              <a:rPr lang="en-US" sz="2000" dirty="0"/>
              <a:t>	function &amp;bar()</a:t>
            </a:r>
          </a:p>
          <a:p>
            <a:pPr fontAlgn="auto">
              <a:spcBef>
                <a:spcPts val="0"/>
              </a:spcBef>
              <a:spcAft>
                <a:spcPts val="0"/>
              </a:spcAft>
              <a:defRPr/>
            </a:pPr>
            <a:r>
              <a:rPr lang="en-US" sz="2000" dirty="0"/>
              <a:t>	{</a:t>
            </a:r>
          </a:p>
          <a:p>
            <a:pPr fontAlgn="auto">
              <a:spcBef>
                <a:spcPts val="0"/>
              </a:spcBef>
              <a:spcAft>
                <a:spcPts val="0"/>
              </a:spcAft>
              <a:defRPr/>
            </a:pPr>
            <a:r>
              <a:rPr lang="en-US" sz="2000" dirty="0"/>
              <a:t>	    $a = 5;</a:t>
            </a:r>
          </a:p>
          <a:p>
            <a:pPr fontAlgn="auto">
              <a:spcBef>
                <a:spcPts val="0"/>
              </a:spcBef>
              <a:spcAft>
                <a:spcPts val="0"/>
              </a:spcAft>
              <a:defRPr/>
            </a:pPr>
            <a:r>
              <a:rPr lang="en-US" sz="2000" dirty="0"/>
              <a:t>	    return $a;</a:t>
            </a:r>
          </a:p>
          <a:p>
            <a:pPr fontAlgn="auto">
              <a:spcBef>
                <a:spcPts val="0"/>
              </a:spcBef>
              <a:spcAft>
                <a:spcPts val="0"/>
              </a:spcAft>
              <a:defRPr/>
            </a:pPr>
            <a:r>
              <a:rPr lang="en-US" sz="2000" dirty="0"/>
              <a:t>	}</a:t>
            </a:r>
          </a:p>
          <a:p>
            <a:pPr fontAlgn="auto">
              <a:spcBef>
                <a:spcPts val="0"/>
              </a:spcBef>
              <a:spcAft>
                <a:spcPts val="0"/>
              </a:spcAft>
              <a:defRPr/>
            </a:pPr>
            <a:r>
              <a:rPr lang="en-US" sz="2000" dirty="0"/>
              <a:t>	echo </a:t>
            </a:r>
            <a:r>
              <a:rPr lang="en-US" sz="2000" dirty="0" err="1"/>
              <a:t>foo</a:t>
            </a:r>
            <a:r>
              <a:rPr lang="en-US" sz="2000" dirty="0"/>
              <a:t>(bar());</a:t>
            </a:r>
          </a:p>
          <a:p>
            <a:pPr fontAlgn="auto">
              <a:spcBef>
                <a:spcPts val="0"/>
              </a:spcBef>
              <a:spcAft>
                <a:spcPts val="0"/>
              </a:spcAft>
              <a:defRPr/>
            </a:pPr>
            <a:r>
              <a:rPr lang="en-US" sz="2000" dirty="0"/>
              <a:t>?&gt;</a:t>
            </a:r>
            <a:endParaRPr lang="en-US" sz="2000" dirty="0">
              <a:solidFill>
                <a:schemeClr val="tx1"/>
              </a:solidFill>
            </a:endParaRPr>
          </a:p>
        </p:txBody>
      </p:sp>
    </p:spTree>
    <p:extLst>
      <p:ext uri="{BB962C8B-B14F-4D97-AF65-F5344CB8AC3E}">
        <p14:creationId xmlns:p14="http://schemas.microsoft.com/office/powerpoint/2010/main" val="7055210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fr-CA" sz="3200" dirty="0">
                <a:latin typeface="Consolas" pitchFamily="49" charset="0"/>
                <a:cs typeface="Consolas" pitchFamily="49" charset="0"/>
              </a:rPr>
              <a:t>Passing Variable By Reference</a:t>
            </a:r>
          </a:p>
        </p:txBody>
      </p:sp>
      <p:sp>
        <p:nvSpPr>
          <p:cNvPr id="9" name="TextBox 8"/>
          <p:cNvSpPr txBox="1"/>
          <p:nvPr/>
        </p:nvSpPr>
        <p:spPr>
          <a:xfrm>
            <a:off x="990600" y="1828800"/>
            <a:ext cx="6477000" cy="446481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fontAlgn="auto">
              <a:lnSpc>
                <a:spcPct val="150000"/>
              </a:lnSpc>
              <a:spcBef>
                <a:spcPts val="0"/>
              </a:spcBef>
              <a:spcAft>
                <a:spcPts val="0"/>
              </a:spcAft>
              <a:defRPr/>
            </a:pPr>
            <a:r>
              <a:rPr lang="en-US" sz="2400" dirty="0"/>
              <a:t>&lt;?</a:t>
            </a:r>
            <a:r>
              <a:rPr lang="en-US" sz="2400" dirty="0" err="1"/>
              <a:t>php</a:t>
            </a:r>
            <a:r>
              <a:rPr lang="en-US" sz="2400" dirty="0"/>
              <a:t> </a:t>
            </a:r>
            <a:br>
              <a:rPr lang="en-US" sz="2400" dirty="0"/>
            </a:br>
            <a:r>
              <a:rPr lang="en-US" sz="2400" dirty="0"/>
              <a:t>	$string = 'string'; </a:t>
            </a:r>
            <a:br>
              <a:rPr lang="en-US" sz="2400" dirty="0"/>
            </a:br>
            <a:r>
              <a:rPr lang="en-US" sz="2400" dirty="0"/>
              <a:t>	function change($</a:t>
            </a:r>
            <a:r>
              <a:rPr lang="en-US" sz="2400" dirty="0" err="1"/>
              <a:t>str</a:t>
            </a:r>
            <a:r>
              <a:rPr lang="en-US" sz="2400" dirty="0"/>
              <a:t>) { </a:t>
            </a:r>
            <a:br>
              <a:rPr lang="en-US" sz="2400" dirty="0"/>
            </a:br>
            <a:r>
              <a:rPr lang="en-US" sz="2400" dirty="0"/>
              <a:t>	    $</a:t>
            </a:r>
            <a:r>
              <a:rPr lang="en-US" sz="2400" dirty="0" err="1"/>
              <a:t>str</a:t>
            </a:r>
            <a:r>
              <a:rPr lang="en-US" sz="2400" dirty="0"/>
              <a:t> = '</a:t>
            </a:r>
            <a:r>
              <a:rPr lang="en-US" sz="2400" dirty="0" err="1"/>
              <a:t>str</a:t>
            </a:r>
            <a:r>
              <a:rPr lang="en-US" sz="2400" dirty="0"/>
              <a:t>'; </a:t>
            </a:r>
            <a:br>
              <a:rPr lang="en-US" sz="2400" dirty="0"/>
            </a:br>
            <a:r>
              <a:rPr lang="en-US" sz="2400" dirty="0"/>
              <a:t>	} </a:t>
            </a:r>
            <a:br>
              <a:rPr lang="en-US" sz="2400" dirty="0"/>
            </a:br>
            <a:r>
              <a:rPr lang="en-US" sz="2400" dirty="0"/>
              <a:t>	change(&amp;$string); </a:t>
            </a:r>
            <a:br>
              <a:rPr lang="en-US" sz="2400" dirty="0"/>
            </a:br>
            <a:r>
              <a:rPr lang="en-US" sz="2400" dirty="0"/>
              <a:t>	echo $string; </a:t>
            </a:r>
            <a:br>
              <a:rPr lang="en-US" sz="2400" dirty="0"/>
            </a:br>
            <a:r>
              <a:rPr lang="en-US" sz="2400" dirty="0"/>
              <a:t>?&gt; </a:t>
            </a:r>
            <a:endParaRPr lang="en-US" sz="2400" dirty="0">
              <a:solidFill>
                <a:schemeClr val="tx1"/>
              </a:solidFill>
            </a:endParaRPr>
          </a:p>
        </p:txBody>
      </p:sp>
    </p:spTree>
    <p:extLst>
      <p:ext uri="{BB962C8B-B14F-4D97-AF65-F5344CB8AC3E}">
        <p14:creationId xmlns:p14="http://schemas.microsoft.com/office/powerpoint/2010/main" val="31457122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90600" y="2514600"/>
            <a:ext cx="7024744" cy="1143000"/>
          </a:xfrm>
        </p:spPr>
        <p:txBody>
          <a:bodyPr>
            <a:normAutofit/>
          </a:bodyPr>
          <a:lstStyle/>
          <a:p>
            <a:pPr algn="ctr"/>
            <a:r>
              <a:rPr lang="en-US" dirty="0" smtClean="0"/>
              <a:t>Example Chapter</a:t>
            </a:r>
            <a:endParaRPr lang="en-US" dirty="0"/>
          </a:p>
        </p:txBody>
      </p:sp>
    </p:spTree>
    <p:extLst>
      <p:ext uri="{BB962C8B-B14F-4D97-AF65-F5344CB8AC3E}">
        <p14:creationId xmlns:p14="http://schemas.microsoft.com/office/powerpoint/2010/main" val="4217052047"/>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fr-CA" sz="3200" dirty="0" err="1">
                <a:latin typeface="Consolas" pitchFamily="49" charset="0"/>
                <a:cs typeface="Consolas" pitchFamily="49" charset="0"/>
              </a:rPr>
              <a:t>Example</a:t>
            </a:r>
            <a:endParaRPr lang="fr-CA" sz="3200" dirty="0">
              <a:latin typeface="Consolas" pitchFamily="49" charset="0"/>
              <a:cs typeface="Consolas" pitchFamily="49" charset="0"/>
            </a:endParaRPr>
          </a:p>
        </p:txBody>
      </p:sp>
      <p:sp>
        <p:nvSpPr>
          <p:cNvPr id="9" name="TextBox 8"/>
          <p:cNvSpPr txBox="1"/>
          <p:nvPr/>
        </p:nvSpPr>
        <p:spPr>
          <a:xfrm>
            <a:off x="609600" y="1752600"/>
            <a:ext cx="7924800" cy="452431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fontAlgn="auto">
              <a:lnSpc>
                <a:spcPct val="150000"/>
              </a:lnSpc>
              <a:spcBef>
                <a:spcPts val="0"/>
              </a:spcBef>
              <a:spcAft>
                <a:spcPts val="0"/>
              </a:spcAft>
              <a:defRPr/>
            </a:pPr>
            <a:r>
              <a:rPr lang="pt-BR" sz="1600" dirty="0"/>
              <a:t>&lt;?php</a:t>
            </a:r>
          </a:p>
          <a:p>
            <a:pPr fontAlgn="auto">
              <a:lnSpc>
                <a:spcPct val="150000"/>
              </a:lnSpc>
              <a:spcBef>
                <a:spcPts val="0"/>
              </a:spcBef>
              <a:spcAft>
                <a:spcPts val="0"/>
              </a:spcAft>
              <a:defRPr/>
            </a:pPr>
            <a:r>
              <a:rPr lang="pt-BR" sz="1600" dirty="0"/>
              <a:t> main();</a:t>
            </a:r>
          </a:p>
          <a:p>
            <a:pPr fontAlgn="auto">
              <a:lnSpc>
                <a:spcPct val="150000"/>
              </a:lnSpc>
              <a:spcBef>
                <a:spcPts val="0"/>
              </a:spcBef>
              <a:spcAft>
                <a:spcPts val="0"/>
              </a:spcAft>
              <a:defRPr/>
            </a:pPr>
            <a:r>
              <a:rPr lang="pt-BR" sz="1600" dirty="0"/>
              <a:t>function main()</a:t>
            </a:r>
          </a:p>
          <a:p>
            <a:pPr fontAlgn="auto">
              <a:lnSpc>
                <a:spcPct val="150000"/>
              </a:lnSpc>
              <a:spcBef>
                <a:spcPts val="0"/>
              </a:spcBef>
              <a:spcAft>
                <a:spcPts val="0"/>
              </a:spcAft>
              <a:defRPr/>
            </a:pPr>
            <a:r>
              <a:rPr lang="pt-BR" sz="1600" dirty="0"/>
              <a:t>{</a:t>
            </a:r>
          </a:p>
          <a:p>
            <a:pPr fontAlgn="auto">
              <a:lnSpc>
                <a:spcPct val="150000"/>
              </a:lnSpc>
              <a:spcBef>
                <a:spcPts val="0"/>
              </a:spcBef>
              <a:spcAft>
                <a:spcPts val="0"/>
              </a:spcAft>
              <a:defRPr/>
            </a:pPr>
            <a:r>
              <a:rPr lang="pt-BR" sz="1600" dirty="0"/>
              <a:t>$num1  = 10; $num2  = -6; $num3  = 2; $num4  = 1;</a:t>
            </a:r>
          </a:p>
          <a:p>
            <a:pPr fontAlgn="auto">
              <a:lnSpc>
                <a:spcPct val="150000"/>
              </a:lnSpc>
              <a:spcBef>
                <a:spcPts val="0"/>
              </a:spcBef>
              <a:spcAft>
                <a:spcPts val="0"/>
              </a:spcAft>
              <a:defRPr/>
            </a:pPr>
            <a:r>
              <a:rPr lang="pt-BR" sz="1600" dirty="0"/>
              <a:t>$op = "-";</a:t>
            </a:r>
          </a:p>
          <a:p>
            <a:pPr fontAlgn="auto">
              <a:lnSpc>
                <a:spcPct val="150000"/>
              </a:lnSpc>
              <a:spcBef>
                <a:spcPts val="0"/>
              </a:spcBef>
              <a:spcAft>
                <a:spcPts val="0"/>
              </a:spcAft>
              <a:defRPr/>
            </a:pPr>
            <a:r>
              <a:rPr lang="pt-BR" sz="1600" dirty="0"/>
              <a:t>echo "&lt;ol&gt;";</a:t>
            </a:r>
          </a:p>
          <a:p>
            <a:pPr fontAlgn="auto">
              <a:lnSpc>
                <a:spcPct val="150000"/>
              </a:lnSpc>
              <a:spcBef>
                <a:spcPts val="0"/>
              </a:spcBef>
              <a:spcAft>
                <a:spcPts val="0"/>
              </a:spcAft>
              <a:defRPr/>
            </a:pPr>
            <a:r>
              <a:rPr lang="pt-BR" sz="1600" dirty="0"/>
              <a:t>echo "&lt;li&gt; Expression is :  $num1  $op  $num2  $op  $num3  $op  $num4  =  ".cal($num1, $num2, $num3, $num4,$op)."&lt;/li&gt;";</a:t>
            </a:r>
          </a:p>
          <a:p>
            <a:pPr fontAlgn="auto">
              <a:lnSpc>
                <a:spcPct val="150000"/>
              </a:lnSpc>
              <a:spcBef>
                <a:spcPts val="0"/>
              </a:spcBef>
              <a:spcAft>
                <a:spcPts val="0"/>
              </a:spcAft>
              <a:defRPr/>
            </a:pPr>
            <a:endParaRPr lang="pt-BR" sz="1600" dirty="0"/>
          </a:p>
          <a:p>
            <a:pPr fontAlgn="auto">
              <a:lnSpc>
                <a:spcPct val="150000"/>
              </a:lnSpc>
              <a:spcBef>
                <a:spcPts val="0"/>
              </a:spcBef>
              <a:spcAft>
                <a:spcPts val="0"/>
              </a:spcAft>
              <a:defRPr/>
            </a:pPr>
            <a:r>
              <a:rPr lang="pt-BR" sz="1600" dirty="0"/>
              <a:t>echo "&lt;li&gt; Max number between ( $num1 , $num2, $num3 , $num4 )  =  ".maxs($num1, $num2, $num3, $num4)."&lt;/li&gt;";</a:t>
            </a:r>
          </a:p>
        </p:txBody>
      </p:sp>
    </p:spTree>
    <p:extLst>
      <p:ext uri="{BB962C8B-B14F-4D97-AF65-F5344CB8AC3E}">
        <p14:creationId xmlns:p14="http://schemas.microsoft.com/office/powerpoint/2010/main" val="38961299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fr-CA" sz="3200" dirty="0" err="1">
                <a:latin typeface="Consolas" pitchFamily="49" charset="0"/>
                <a:cs typeface="Consolas" pitchFamily="49" charset="0"/>
              </a:rPr>
              <a:t>Example</a:t>
            </a:r>
            <a:r>
              <a:rPr lang="fr-CA" sz="3200" dirty="0">
                <a:latin typeface="Consolas" pitchFamily="49" charset="0"/>
                <a:cs typeface="Consolas" pitchFamily="49" charset="0"/>
              </a:rPr>
              <a:t>  </a:t>
            </a:r>
          </a:p>
        </p:txBody>
      </p:sp>
      <p:sp>
        <p:nvSpPr>
          <p:cNvPr id="9" name="TextBox 8"/>
          <p:cNvSpPr txBox="1"/>
          <p:nvPr/>
        </p:nvSpPr>
        <p:spPr>
          <a:xfrm>
            <a:off x="609600" y="1627287"/>
            <a:ext cx="8077200" cy="5078313"/>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fontAlgn="auto">
              <a:lnSpc>
                <a:spcPct val="200000"/>
              </a:lnSpc>
              <a:spcBef>
                <a:spcPts val="0"/>
              </a:spcBef>
              <a:spcAft>
                <a:spcPts val="0"/>
              </a:spcAft>
              <a:defRPr/>
            </a:pPr>
            <a:r>
              <a:rPr lang="pt-BR" dirty="0" smtClean="0"/>
              <a:t>echo </a:t>
            </a:r>
            <a:r>
              <a:rPr lang="pt-BR" dirty="0"/>
              <a:t>"&lt;li&gt; Min number between( $num1 , $num2, $num3 , $num4 )  =  ".mins($num1, $num2, $num3, $num4)."&lt;/li&gt;";</a:t>
            </a:r>
          </a:p>
          <a:p>
            <a:pPr fontAlgn="auto">
              <a:lnSpc>
                <a:spcPct val="200000"/>
              </a:lnSpc>
              <a:spcBef>
                <a:spcPts val="0"/>
              </a:spcBef>
              <a:spcAft>
                <a:spcPts val="0"/>
              </a:spcAft>
              <a:defRPr/>
            </a:pPr>
            <a:r>
              <a:rPr lang="pt-BR" dirty="0"/>
              <a:t>echo "&lt;li&gt;Positive numbers between( $num1 , $num2, $num3 , $num4 ) &lt;/li&gt;";</a:t>
            </a:r>
          </a:p>
          <a:p>
            <a:pPr fontAlgn="auto">
              <a:lnSpc>
                <a:spcPct val="200000"/>
              </a:lnSpc>
              <a:spcBef>
                <a:spcPts val="0"/>
              </a:spcBef>
              <a:spcAft>
                <a:spcPts val="0"/>
              </a:spcAft>
              <a:defRPr/>
            </a:pPr>
            <a:r>
              <a:rPr lang="pt-BR" dirty="0"/>
              <a:t>posi($num1, $num2, $num3, $num4);</a:t>
            </a:r>
          </a:p>
          <a:p>
            <a:pPr fontAlgn="auto">
              <a:lnSpc>
                <a:spcPct val="200000"/>
              </a:lnSpc>
              <a:spcBef>
                <a:spcPts val="0"/>
              </a:spcBef>
              <a:spcAft>
                <a:spcPts val="0"/>
              </a:spcAft>
              <a:defRPr/>
            </a:pPr>
            <a:r>
              <a:rPr lang="pt-BR" dirty="0"/>
              <a:t>echo "&lt;br&gt;";</a:t>
            </a:r>
          </a:p>
          <a:p>
            <a:pPr fontAlgn="auto">
              <a:lnSpc>
                <a:spcPct val="200000"/>
              </a:lnSpc>
              <a:spcBef>
                <a:spcPts val="0"/>
              </a:spcBef>
              <a:spcAft>
                <a:spcPts val="0"/>
              </a:spcAft>
              <a:defRPr/>
            </a:pPr>
            <a:r>
              <a:rPr lang="pt-BR" dirty="0"/>
              <a:t>echo "&lt;li&gt; Negative numbers between( $num1 , $num2, $num3 , $num4 )  &lt;/li&gt;";</a:t>
            </a:r>
          </a:p>
          <a:p>
            <a:pPr fontAlgn="auto">
              <a:lnSpc>
                <a:spcPct val="200000"/>
              </a:lnSpc>
              <a:spcBef>
                <a:spcPts val="0"/>
              </a:spcBef>
              <a:spcAft>
                <a:spcPts val="0"/>
              </a:spcAft>
              <a:defRPr/>
            </a:pPr>
            <a:r>
              <a:rPr lang="pt-BR" dirty="0"/>
              <a:t>nega($num1, $num2, $num3, $num4);</a:t>
            </a:r>
          </a:p>
          <a:p>
            <a:pPr fontAlgn="auto">
              <a:lnSpc>
                <a:spcPct val="200000"/>
              </a:lnSpc>
              <a:spcBef>
                <a:spcPts val="0"/>
              </a:spcBef>
              <a:spcAft>
                <a:spcPts val="0"/>
              </a:spcAft>
              <a:defRPr/>
            </a:pPr>
            <a:r>
              <a:rPr lang="pt-BR" dirty="0"/>
              <a:t>echo "&lt;/ol&gt;";</a:t>
            </a:r>
          </a:p>
          <a:p>
            <a:pPr fontAlgn="auto">
              <a:lnSpc>
                <a:spcPct val="200000"/>
              </a:lnSpc>
              <a:spcBef>
                <a:spcPts val="0"/>
              </a:spcBef>
              <a:spcAft>
                <a:spcPts val="0"/>
              </a:spcAft>
              <a:defRPr/>
            </a:pPr>
            <a:r>
              <a:rPr lang="pt-BR" dirty="0"/>
              <a:t>}</a:t>
            </a:r>
            <a:endParaRPr lang="en-US" dirty="0">
              <a:solidFill>
                <a:schemeClr val="tx1"/>
              </a:solidFill>
            </a:endParaRPr>
          </a:p>
        </p:txBody>
      </p:sp>
    </p:spTree>
    <p:extLst>
      <p:ext uri="{BB962C8B-B14F-4D97-AF65-F5344CB8AC3E}">
        <p14:creationId xmlns:p14="http://schemas.microsoft.com/office/powerpoint/2010/main" val="9802274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fr-CA" sz="3200" dirty="0" err="1">
                <a:latin typeface="Consolas" pitchFamily="49" charset="0"/>
                <a:cs typeface="Consolas" pitchFamily="49" charset="0"/>
              </a:rPr>
              <a:t>Example</a:t>
            </a:r>
            <a:r>
              <a:rPr lang="fr-CA" sz="3200" dirty="0">
                <a:latin typeface="Consolas" pitchFamily="49" charset="0"/>
                <a:cs typeface="Consolas" pitchFamily="49" charset="0"/>
              </a:rPr>
              <a:t> </a:t>
            </a:r>
          </a:p>
        </p:txBody>
      </p:sp>
      <p:sp>
        <p:nvSpPr>
          <p:cNvPr id="9" name="TextBox 8"/>
          <p:cNvSpPr txBox="1"/>
          <p:nvPr/>
        </p:nvSpPr>
        <p:spPr>
          <a:xfrm>
            <a:off x="609600" y="1752600"/>
            <a:ext cx="7391400" cy="4708981"/>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fontAlgn="auto">
              <a:lnSpc>
                <a:spcPct val="150000"/>
              </a:lnSpc>
              <a:spcBef>
                <a:spcPts val="0"/>
              </a:spcBef>
              <a:spcAft>
                <a:spcPts val="0"/>
              </a:spcAft>
              <a:defRPr/>
            </a:pPr>
            <a:r>
              <a:rPr lang="pt-BR" sz="2000" dirty="0"/>
              <a:t>function cal($num1 , $num2, $num3 , $num4,$op )</a:t>
            </a:r>
          </a:p>
          <a:p>
            <a:pPr fontAlgn="auto">
              <a:lnSpc>
                <a:spcPct val="150000"/>
              </a:lnSpc>
              <a:spcBef>
                <a:spcPts val="0"/>
              </a:spcBef>
              <a:spcAft>
                <a:spcPts val="0"/>
              </a:spcAft>
              <a:defRPr/>
            </a:pPr>
            <a:r>
              <a:rPr lang="pt-BR" sz="2000" dirty="0"/>
              <a:t>{</a:t>
            </a:r>
          </a:p>
          <a:p>
            <a:pPr fontAlgn="auto">
              <a:lnSpc>
                <a:spcPct val="150000"/>
              </a:lnSpc>
              <a:spcBef>
                <a:spcPts val="0"/>
              </a:spcBef>
              <a:spcAft>
                <a:spcPts val="0"/>
              </a:spcAft>
              <a:defRPr/>
            </a:pPr>
            <a:r>
              <a:rPr lang="pt-BR" sz="2000" dirty="0"/>
              <a:t>	switch($op)</a:t>
            </a:r>
          </a:p>
          <a:p>
            <a:pPr fontAlgn="auto">
              <a:lnSpc>
                <a:spcPct val="150000"/>
              </a:lnSpc>
              <a:spcBef>
                <a:spcPts val="0"/>
              </a:spcBef>
              <a:spcAft>
                <a:spcPts val="0"/>
              </a:spcAft>
              <a:defRPr/>
            </a:pPr>
            <a:r>
              <a:rPr lang="pt-BR" sz="2000" dirty="0"/>
              <a:t>	{</a:t>
            </a:r>
          </a:p>
          <a:p>
            <a:pPr fontAlgn="auto">
              <a:lnSpc>
                <a:spcPct val="150000"/>
              </a:lnSpc>
              <a:spcBef>
                <a:spcPts val="0"/>
              </a:spcBef>
              <a:spcAft>
                <a:spcPts val="0"/>
              </a:spcAft>
              <a:defRPr/>
            </a:pPr>
            <a:r>
              <a:rPr lang="pt-BR" sz="2000" dirty="0"/>
              <a:t>	case "+": return ($num1 + $num2+ $num3 + $num4 ); break;</a:t>
            </a:r>
          </a:p>
          <a:p>
            <a:pPr fontAlgn="auto">
              <a:lnSpc>
                <a:spcPct val="150000"/>
              </a:lnSpc>
              <a:spcBef>
                <a:spcPts val="0"/>
              </a:spcBef>
              <a:spcAft>
                <a:spcPts val="0"/>
              </a:spcAft>
              <a:defRPr/>
            </a:pPr>
            <a:r>
              <a:rPr lang="pt-BR" sz="2000" dirty="0"/>
              <a:t>	case "*": return ($num1 * $num2 * $num3 * $num4 ); break;</a:t>
            </a:r>
          </a:p>
          <a:p>
            <a:pPr fontAlgn="auto">
              <a:lnSpc>
                <a:spcPct val="150000"/>
              </a:lnSpc>
              <a:spcBef>
                <a:spcPts val="0"/>
              </a:spcBef>
              <a:spcAft>
                <a:spcPts val="0"/>
              </a:spcAft>
              <a:defRPr/>
            </a:pPr>
            <a:r>
              <a:rPr lang="pt-BR" sz="2000" dirty="0"/>
              <a:t>	case "/": return ($num1 / $num2 / $num3 / $num4 ); break;</a:t>
            </a:r>
          </a:p>
          <a:p>
            <a:pPr fontAlgn="auto">
              <a:lnSpc>
                <a:spcPct val="150000"/>
              </a:lnSpc>
              <a:spcBef>
                <a:spcPts val="0"/>
              </a:spcBef>
              <a:spcAft>
                <a:spcPts val="0"/>
              </a:spcAft>
              <a:defRPr/>
            </a:pPr>
            <a:r>
              <a:rPr lang="pt-BR" sz="2000" dirty="0"/>
              <a:t>	default : return ($num1 - $num2 - $num3 - $num4 ); break;</a:t>
            </a:r>
          </a:p>
          <a:p>
            <a:pPr fontAlgn="auto">
              <a:lnSpc>
                <a:spcPct val="150000"/>
              </a:lnSpc>
              <a:spcBef>
                <a:spcPts val="0"/>
              </a:spcBef>
              <a:spcAft>
                <a:spcPts val="0"/>
              </a:spcAft>
              <a:defRPr/>
            </a:pPr>
            <a:r>
              <a:rPr lang="pt-BR" sz="2000" dirty="0"/>
              <a:t>	}</a:t>
            </a:r>
          </a:p>
          <a:p>
            <a:pPr fontAlgn="auto">
              <a:lnSpc>
                <a:spcPct val="150000"/>
              </a:lnSpc>
              <a:spcBef>
                <a:spcPts val="0"/>
              </a:spcBef>
              <a:spcAft>
                <a:spcPts val="0"/>
              </a:spcAft>
              <a:defRPr/>
            </a:pPr>
            <a:r>
              <a:rPr lang="pt-BR" sz="2000" dirty="0"/>
              <a:t>}</a:t>
            </a:r>
            <a:endParaRPr lang="en-US" sz="2000" dirty="0">
              <a:solidFill>
                <a:schemeClr val="tx1"/>
              </a:solidFill>
            </a:endParaRPr>
          </a:p>
        </p:txBody>
      </p:sp>
    </p:spTree>
    <p:extLst>
      <p:ext uri="{BB962C8B-B14F-4D97-AF65-F5344CB8AC3E}">
        <p14:creationId xmlns:p14="http://schemas.microsoft.com/office/powerpoint/2010/main" val="13336278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fr-CA" sz="3200" dirty="0" err="1">
                <a:latin typeface="Consolas" pitchFamily="49" charset="0"/>
                <a:cs typeface="Consolas" pitchFamily="49" charset="0"/>
              </a:rPr>
              <a:t>Example</a:t>
            </a:r>
            <a:r>
              <a:rPr lang="fr-CA" sz="3200" dirty="0">
                <a:latin typeface="Consolas" pitchFamily="49" charset="0"/>
                <a:cs typeface="Consolas" pitchFamily="49" charset="0"/>
              </a:rPr>
              <a:t>  </a:t>
            </a:r>
          </a:p>
        </p:txBody>
      </p:sp>
      <p:sp>
        <p:nvSpPr>
          <p:cNvPr id="9" name="TextBox 8"/>
          <p:cNvSpPr txBox="1"/>
          <p:nvPr/>
        </p:nvSpPr>
        <p:spPr>
          <a:xfrm>
            <a:off x="685800" y="1676400"/>
            <a:ext cx="7772400" cy="458324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fontAlgn="auto">
              <a:lnSpc>
                <a:spcPct val="150000"/>
              </a:lnSpc>
              <a:spcBef>
                <a:spcPts val="0"/>
              </a:spcBef>
              <a:spcAft>
                <a:spcPts val="0"/>
              </a:spcAft>
              <a:defRPr/>
            </a:pPr>
            <a:r>
              <a:rPr lang="pt-BR" sz="1400" dirty="0"/>
              <a:t>function maxs($num1, $num2, $num3, $num4)</a:t>
            </a:r>
          </a:p>
          <a:p>
            <a:pPr fontAlgn="auto">
              <a:lnSpc>
                <a:spcPct val="150000"/>
              </a:lnSpc>
              <a:spcBef>
                <a:spcPts val="0"/>
              </a:spcBef>
              <a:spcAft>
                <a:spcPts val="0"/>
              </a:spcAft>
              <a:defRPr/>
            </a:pPr>
            <a:r>
              <a:rPr lang="pt-BR" sz="1400" dirty="0"/>
              <a:t>{</a:t>
            </a:r>
          </a:p>
          <a:p>
            <a:pPr fontAlgn="auto">
              <a:lnSpc>
                <a:spcPct val="150000"/>
              </a:lnSpc>
              <a:spcBef>
                <a:spcPts val="0"/>
              </a:spcBef>
              <a:spcAft>
                <a:spcPts val="0"/>
              </a:spcAft>
              <a:defRPr/>
            </a:pPr>
            <a:r>
              <a:rPr lang="pt-BR" sz="1400" dirty="0"/>
              <a:t>	$max1 = $num1; </a:t>
            </a:r>
          </a:p>
          <a:p>
            <a:pPr fontAlgn="auto">
              <a:lnSpc>
                <a:spcPct val="150000"/>
              </a:lnSpc>
              <a:spcBef>
                <a:spcPts val="0"/>
              </a:spcBef>
              <a:spcAft>
                <a:spcPts val="0"/>
              </a:spcAft>
              <a:defRPr/>
            </a:pPr>
            <a:r>
              <a:rPr lang="pt-BR" sz="1400" dirty="0"/>
              <a:t>	if ($num2 &gt; $max1) {</a:t>
            </a:r>
          </a:p>
          <a:p>
            <a:pPr fontAlgn="auto">
              <a:lnSpc>
                <a:spcPct val="150000"/>
              </a:lnSpc>
              <a:spcBef>
                <a:spcPts val="0"/>
              </a:spcBef>
              <a:spcAft>
                <a:spcPts val="0"/>
              </a:spcAft>
              <a:defRPr/>
            </a:pPr>
            <a:r>
              <a:rPr lang="pt-BR" sz="1400" dirty="0"/>
              <a:t>		$max1 = $num2;</a:t>
            </a:r>
          </a:p>
          <a:p>
            <a:pPr fontAlgn="auto">
              <a:lnSpc>
                <a:spcPct val="150000"/>
              </a:lnSpc>
              <a:spcBef>
                <a:spcPts val="0"/>
              </a:spcBef>
              <a:spcAft>
                <a:spcPts val="0"/>
              </a:spcAft>
              <a:defRPr/>
            </a:pPr>
            <a:r>
              <a:rPr lang="pt-BR" sz="1400" dirty="0"/>
              <a:t>	} </a:t>
            </a:r>
          </a:p>
          <a:p>
            <a:pPr fontAlgn="auto">
              <a:lnSpc>
                <a:spcPct val="150000"/>
              </a:lnSpc>
              <a:spcBef>
                <a:spcPts val="0"/>
              </a:spcBef>
              <a:spcAft>
                <a:spcPts val="0"/>
              </a:spcAft>
              <a:defRPr/>
            </a:pPr>
            <a:r>
              <a:rPr lang="pt-BR" sz="1400" dirty="0"/>
              <a:t>	if ($num3 &gt; $max1) { </a:t>
            </a:r>
          </a:p>
          <a:p>
            <a:pPr fontAlgn="auto">
              <a:lnSpc>
                <a:spcPct val="150000"/>
              </a:lnSpc>
              <a:spcBef>
                <a:spcPts val="0"/>
              </a:spcBef>
              <a:spcAft>
                <a:spcPts val="0"/>
              </a:spcAft>
              <a:defRPr/>
            </a:pPr>
            <a:r>
              <a:rPr lang="pt-BR" sz="1400" dirty="0"/>
              <a:t>		$max1 = $num3;</a:t>
            </a:r>
          </a:p>
          <a:p>
            <a:pPr fontAlgn="auto">
              <a:lnSpc>
                <a:spcPct val="150000"/>
              </a:lnSpc>
              <a:spcBef>
                <a:spcPts val="0"/>
              </a:spcBef>
              <a:spcAft>
                <a:spcPts val="0"/>
              </a:spcAft>
              <a:defRPr/>
            </a:pPr>
            <a:r>
              <a:rPr lang="pt-BR" sz="1400" dirty="0"/>
              <a:t>	}</a:t>
            </a:r>
          </a:p>
          <a:p>
            <a:pPr fontAlgn="auto">
              <a:lnSpc>
                <a:spcPct val="150000"/>
              </a:lnSpc>
              <a:spcBef>
                <a:spcPts val="0"/>
              </a:spcBef>
              <a:spcAft>
                <a:spcPts val="0"/>
              </a:spcAft>
              <a:defRPr/>
            </a:pPr>
            <a:r>
              <a:rPr lang="pt-BR" sz="1400" dirty="0"/>
              <a:t>	if ($num4 &gt; $max1) { </a:t>
            </a:r>
          </a:p>
          <a:p>
            <a:pPr fontAlgn="auto">
              <a:lnSpc>
                <a:spcPct val="150000"/>
              </a:lnSpc>
              <a:spcBef>
                <a:spcPts val="0"/>
              </a:spcBef>
              <a:spcAft>
                <a:spcPts val="0"/>
              </a:spcAft>
              <a:defRPr/>
            </a:pPr>
            <a:r>
              <a:rPr lang="pt-BR" sz="1400" dirty="0"/>
              <a:t>		$max1 = $num4;</a:t>
            </a:r>
          </a:p>
          <a:p>
            <a:pPr fontAlgn="auto">
              <a:lnSpc>
                <a:spcPct val="150000"/>
              </a:lnSpc>
              <a:spcBef>
                <a:spcPts val="0"/>
              </a:spcBef>
              <a:spcAft>
                <a:spcPts val="0"/>
              </a:spcAft>
              <a:defRPr/>
            </a:pPr>
            <a:r>
              <a:rPr lang="pt-BR" sz="1400" dirty="0"/>
              <a:t>	} </a:t>
            </a:r>
          </a:p>
          <a:p>
            <a:pPr fontAlgn="auto">
              <a:lnSpc>
                <a:spcPct val="150000"/>
              </a:lnSpc>
              <a:spcBef>
                <a:spcPts val="0"/>
              </a:spcBef>
              <a:spcAft>
                <a:spcPts val="0"/>
              </a:spcAft>
              <a:defRPr/>
            </a:pPr>
            <a:r>
              <a:rPr lang="pt-BR" sz="1400" dirty="0"/>
              <a:t>	return $max1; /* max is the largest value */</a:t>
            </a:r>
          </a:p>
          <a:p>
            <a:pPr fontAlgn="auto">
              <a:lnSpc>
                <a:spcPct val="150000"/>
              </a:lnSpc>
              <a:spcBef>
                <a:spcPts val="0"/>
              </a:spcBef>
              <a:spcAft>
                <a:spcPts val="0"/>
              </a:spcAft>
              <a:defRPr/>
            </a:pPr>
            <a:r>
              <a:rPr lang="pt-BR" sz="1400" dirty="0"/>
              <a:t>}</a:t>
            </a:r>
          </a:p>
        </p:txBody>
      </p:sp>
    </p:spTree>
    <p:extLst>
      <p:ext uri="{BB962C8B-B14F-4D97-AF65-F5344CB8AC3E}">
        <p14:creationId xmlns:p14="http://schemas.microsoft.com/office/powerpoint/2010/main" val="3730111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itre 1"/>
          <p:cNvSpPr>
            <a:spLocks noGrp="1"/>
          </p:cNvSpPr>
          <p:nvPr>
            <p:ph type="title"/>
          </p:nvPr>
        </p:nvSpPr>
        <p:spPr>
          <a:xfrm>
            <a:off x="609600" y="381000"/>
            <a:ext cx="8229600" cy="1143000"/>
          </a:xfrm>
        </p:spPr>
        <p:txBody>
          <a:bodyPr>
            <a:normAutofit/>
          </a:bodyPr>
          <a:lstStyle/>
          <a:p>
            <a:r>
              <a:rPr lang="fr-CA" sz="3600" dirty="0"/>
              <a:t>User-</a:t>
            </a:r>
            <a:r>
              <a:rPr lang="fr-CA" sz="3600" dirty="0" err="1"/>
              <a:t>Defined</a:t>
            </a:r>
            <a:r>
              <a:rPr lang="fr-CA" sz="3600" dirty="0"/>
              <a:t> </a:t>
            </a:r>
            <a:r>
              <a:rPr lang="fr-CA" sz="3600" dirty="0" err="1"/>
              <a:t>Function</a:t>
            </a:r>
            <a:endParaRPr lang="en-US" sz="3600" dirty="0"/>
          </a:p>
        </p:txBody>
      </p:sp>
      <p:sp>
        <p:nvSpPr>
          <p:cNvPr id="5123" name="Espace réservé du contenu 2"/>
          <p:cNvSpPr>
            <a:spLocks noGrp="1"/>
          </p:cNvSpPr>
          <p:nvPr>
            <p:ph sz="quarter" idx="1"/>
          </p:nvPr>
        </p:nvSpPr>
        <p:spPr>
          <a:xfrm>
            <a:off x="609600" y="1646237"/>
            <a:ext cx="8229600" cy="4525963"/>
          </a:xfrm>
        </p:spPr>
        <p:txBody>
          <a:bodyPr>
            <a:normAutofit/>
          </a:bodyPr>
          <a:lstStyle/>
          <a:p>
            <a:pPr>
              <a:lnSpc>
                <a:spcPct val="150000"/>
              </a:lnSpc>
            </a:pPr>
            <a:r>
              <a:rPr lang="en-US" sz="1600" dirty="0" smtClean="0"/>
              <a:t>User-defined function </a:t>
            </a:r>
            <a:r>
              <a:rPr lang="en-US" sz="1600" dirty="0"/>
              <a:t>is just a name we give to a block of code that can be executed whenever we need it. This might not seem like that big of an idea, but believe me, when you understand and use functions you will be able to save a ton of time and write code that is much more readable</a:t>
            </a:r>
            <a:r>
              <a:rPr lang="en-US" sz="1600" dirty="0" smtClean="0"/>
              <a:t>!</a:t>
            </a:r>
          </a:p>
          <a:p>
            <a:pPr>
              <a:lnSpc>
                <a:spcPct val="150000"/>
              </a:lnSpc>
            </a:pPr>
            <a:r>
              <a:rPr lang="en-US" sz="1600" dirty="0" smtClean="0"/>
              <a:t>A function will be executed by a call to the function.</a:t>
            </a:r>
          </a:p>
          <a:p>
            <a:pPr>
              <a:lnSpc>
                <a:spcPct val="150000"/>
              </a:lnSpc>
            </a:pPr>
            <a:r>
              <a:rPr lang="en-US" sz="1600" dirty="0" smtClean="0"/>
              <a:t>You may call a function from anywhere within a page.</a:t>
            </a:r>
          </a:p>
          <a:p>
            <a:pPr>
              <a:lnSpc>
                <a:spcPct val="150000"/>
              </a:lnSpc>
            </a:pPr>
            <a:r>
              <a:rPr lang="en-US" sz="1600" dirty="0" smtClean="0"/>
              <a:t>A function will be executed by a call to the function.</a:t>
            </a:r>
          </a:p>
          <a:p>
            <a:pPr>
              <a:lnSpc>
                <a:spcPct val="150000"/>
              </a:lnSpc>
            </a:pPr>
            <a:r>
              <a:rPr lang="en-US" sz="1600" dirty="0" smtClean="0"/>
              <a:t>PHP function </a:t>
            </a:r>
            <a:r>
              <a:rPr lang="en-US" sz="1600" b="1" dirty="0" smtClean="0"/>
              <a:t>guidelines</a:t>
            </a:r>
            <a:r>
              <a:rPr lang="en-US" sz="1600" dirty="0" smtClean="0"/>
              <a:t>:</a:t>
            </a:r>
          </a:p>
          <a:p>
            <a:pPr lvl="1">
              <a:lnSpc>
                <a:spcPct val="150000"/>
              </a:lnSpc>
            </a:pPr>
            <a:r>
              <a:rPr lang="en-US" sz="1600" dirty="0" smtClean="0"/>
              <a:t>Give the function a name that reflects what the function does</a:t>
            </a:r>
          </a:p>
          <a:p>
            <a:pPr lvl="1">
              <a:lnSpc>
                <a:spcPct val="150000"/>
              </a:lnSpc>
            </a:pPr>
            <a:r>
              <a:rPr lang="en-US" sz="1600" dirty="0" smtClean="0"/>
              <a:t>The function name can start with a letter or underscore (not a number)</a:t>
            </a:r>
          </a:p>
        </p:txBody>
      </p:sp>
    </p:spTree>
    <p:extLst>
      <p:ext uri="{BB962C8B-B14F-4D97-AF65-F5344CB8AC3E}">
        <p14:creationId xmlns:p14="http://schemas.microsoft.com/office/powerpoint/2010/main" val="19299392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fr-CA" sz="3200" dirty="0" err="1">
                <a:latin typeface="Consolas" pitchFamily="49" charset="0"/>
                <a:cs typeface="Consolas" pitchFamily="49" charset="0"/>
              </a:rPr>
              <a:t>Example</a:t>
            </a:r>
            <a:r>
              <a:rPr lang="fr-CA" sz="3200" dirty="0">
                <a:latin typeface="Consolas" pitchFamily="49" charset="0"/>
                <a:cs typeface="Consolas" pitchFamily="49" charset="0"/>
              </a:rPr>
              <a:t>  </a:t>
            </a:r>
          </a:p>
        </p:txBody>
      </p:sp>
      <p:sp>
        <p:nvSpPr>
          <p:cNvPr id="9" name="TextBox 8"/>
          <p:cNvSpPr txBox="1"/>
          <p:nvPr/>
        </p:nvSpPr>
        <p:spPr>
          <a:xfrm>
            <a:off x="655320" y="1817558"/>
            <a:ext cx="7879080" cy="458324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fontAlgn="auto">
              <a:lnSpc>
                <a:spcPct val="150000"/>
              </a:lnSpc>
              <a:spcBef>
                <a:spcPts val="0"/>
              </a:spcBef>
              <a:spcAft>
                <a:spcPts val="0"/>
              </a:spcAft>
              <a:defRPr/>
            </a:pPr>
            <a:r>
              <a:rPr lang="pt-BR" sz="1400" dirty="0"/>
              <a:t>function mins($num1, $num2, $num3, $num4)</a:t>
            </a:r>
          </a:p>
          <a:p>
            <a:pPr fontAlgn="auto">
              <a:lnSpc>
                <a:spcPct val="150000"/>
              </a:lnSpc>
              <a:spcBef>
                <a:spcPts val="0"/>
              </a:spcBef>
              <a:spcAft>
                <a:spcPts val="0"/>
              </a:spcAft>
              <a:defRPr/>
            </a:pPr>
            <a:r>
              <a:rPr lang="pt-BR" sz="1400" dirty="0"/>
              <a:t>{</a:t>
            </a:r>
          </a:p>
          <a:p>
            <a:pPr fontAlgn="auto">
              <a:lnSpc>
                <a:spcPct val="150000"/>
              </a:lnSpc>
              <a:spcBef>
                <a:spcPts val="0"/>
              </a:spcBef>
              <a:spcAft>
                <a:spcPts val="0"/>
              </a:spcAft>
              <a:defRPr/>
            </a:pPr>
            <a:r>
              <a:rPr lang="pt-BR" sz="1400" dirty="0"/>
              <a:t>	$min1 = $num1; </a:t>
            </a:r>
          </a:p>
          <a:p>
            <a:pPr fontAlgn="auto">
              <a:lnSpc>
                <a:spcPct val="150000"/>
              </a:lnSpc>
              <a:spcBef>
                <a:spcPts val="0"/>
              </a:spcBef>
              <a:spcAft>
                <a:spcPts val="0"/>
              </a:spcAft>
              <a:defRPr/>
            </a:pPr>
            <a:r>
              <a:rPr lang="pt-BR" sz="1400" dirty="0"/>
              <a:t>	if ($num2 &lt; $min1) {</a:t>
            </a:r>
          </a:p>
          <a:p>
            <a:pPr fontAlgn="auto">
              <a:lnSpc>
                <a:spcPct val="150000"/>
              </a:lnSpc>
              <a:spcBef>
                <a:spcPts val="0"/>
              </a:spcBef>
              <a:spcAft>
                <a:spcPts val="0"/>
              </a:spcAft>
              <a:defRPr/>
            </a:pPr>
            <a:r>
              <a:rPr lang="pt-BR" sz="1400" dirty="0"/>
              <a:t>		$min1 = $num2;</a:t>
            </a:r>
          </a:p>
          <a:p>
            <a:pPr fontAlgn="auto">
              <a:lnSpc>
                <a:spcPct val="150000"/>
              </a:lnSpc>
              <a:spcBef>
                <a:spcPts val="0"/>
              </a:spcBef>
              <a:spcAft>
                <a:spcPts val="0"/>
              </a:spcAft>
              <a:defRPr/>
            </a:pPr>
            <a:r>
              <a:rPr lang="pt-BR" sz="1400" dirty="0"/>
              <a:t>	} </a:t>
            </a:r>
          </a:p>
          <a:p>
            <a:pPr fontAlgn="auto">
              <a:lnSpc>
                <a:spcPct val="150000"/>
              </a:lnSpc>
              <a:spcBef>
                <a:spcPts val="0"/>
              </a:spcBef>
              <a:spcAft>
                <a:spcPts val="0"/>
              </a:spcAft>
              <a:defRPr/>
            </a:pPr>
            <a:r>
              <a:rPr lang="pt-BR" sz="1400" dirty="0"/>
              <a:t>	if ($num3 &lt; $min1) { </a:t>
            </a:r>
          </a:p>
          <a:p>
            <a:pPr fontAlgn="auto">
              <a:lnSpc>
                <a:spcPct val="150000"/>
              </a:lnSpc>
              <a:spcBef>
                <a:spcPts val="0"/>
              </a:spcBef>
              <a:spcAft>
                <a:spcPts val="0"/>
              </a:spcAft>
              <a:defRPr/>
            </a:pPr>
            <a:r>
              <a:rPr lang="pt-BR" sz="1400" dirty="0"/>
              <a:t>		$min1 = $num3;</a:t>
            </a:r>
          </a:p>
          <a:p>
            <a:pPr fontAlgn="auto">
              <a:lnSpc>
                <a:spcPct val="150000"/>
              </a:lnSpc>
              <a:spcBef>
                <a:spcPts val="0"/>
              </a:spcBef>
              <a:spcAft>
                <a:spcPts val="0"/>
              </a:spcAft>
              <a:defRPr/>
            </a:pPr>
            <a:r>
              <a:rPr lang="pt-BR" sz="1400" dirty="0"/>
              <a:t>	}</a:t>
            </a:r>
          </a:p>
          <a:p>
            <a:pPr fontAlgn="auto">
              <a:lnSpc>
                <a:spcPct val="150000"/>
              </a:lnSpc>
              <a:spcBef>
                <a:spcPts val="0"/>
              </a:spcBef>
              <a:spcAft>
                <a:spcPts val="0"/>
              </a:spcAft>
              <a:defRPr/>
            </a:pPr>
            <a:r>
              <a:rPr lang="pt-BR" sz="1400" dirty="0"/>
              <a:t>	if ($num4 &lt; $min1) { </a:t>
            </a:r>
          </a:p>
          <a:p>
            <a:pPr fontAlgn="auto">
              <a:lnSpc>
                <a:spcPct val="150000"/>
              </a:lnSpc>
              <a:spcBef>
                <a:spcPts val="0"/>
              </a:spcBef>
              <a:spcAft>
                <a:spcPts val="0"/>
              </a:spcAft>
              <a:defRPr/>
            </a:pPr>
            <a:r>
              <a:rPr lang="pt-BR" sz="1400" dirty="0"/>
              <a:t>		$min1 = $num4;</a:t>
            </a:r>
          </a:p>
          <a:p>
            <a:pPr fontAlgn="auto">
              <a:lnSpc>
                <a:spcPct val="150000"/>
              </a:lnSpc>
              <a:spcBef>
                <a:spcPts val="0"/>
              </a:spcBef>
              <a:spcAft>
                <a:spcPts val="0"/>
              </a:spcAft>
              <a:defRPr/>
            </a:pPr>
            <a:r>
              <a:rPr lang="pt-BR" sz="1400" dirty="0"/>
              <a:t>	} </a:t>
            </a:r>
          </a:p>
          <a:p>
            <a:pPr fontAlgn="auto">
              <a:lnSpc>
                <a:spcPct val="150000"/>
              </a:lnSpc>
              <a:spcBef>
                <a:spcPts val="0"/>
              </a:spcBef>
              <a:spcAft>
                <a:spcPts val="0"/>
              </a:spcAft>
              <a:defRPr/>
            </a:pPr>
            <a:r>
              <a:rPr lang="pt-BR" sz="1400" dirty="0"/>
              <a:t>	return $min1; /* max is the largest value */</a:t>
            </a:r>
          </a:p>
          <a:p>
            <a:pPr fontAlgn="auto">
              <a:lnSpc>
                <a:spcPct val="150000"/>
              </a:lnSpc>
              <a:spcBef>
                <a:spcPts val="0"/>
              </a:spcBef>
              <a:spcAft>
                <a:spcPts val="0"/>
              </a:spcAft>
              <a:defRPr/>
            </a:pPr>
            <a:r>
              <a:rPr lang="pt-BR" sz="1400" dirty="0"/>
              <a:t>}</a:t>
            </a:r>
          </a:p>
        </p:txBody>
      </p:sp>
    </p:spTree>
    <p:extLst>
      <p:ext uri="{BB962C8B-B14F-4D97-AF65-F5344CB8AC3E}">
        <p14:creationId xmlns:p14="http://schemas.microsoft.com/office/powerpoint/2010/main" val="24396667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fr-CA" sz="3200" dirty="0" err="1">
                <a:latin typeface="Consolas" pitchFamily="49" charset="0"/>
                <a:cs typeface="Consolas" pitchFamily="49" charset="0"/>
              </a:rPr>
              <a:t>Example</a:t>
            </a:r>
            <a:r>
              <a:rPr lang="fr-CA" sz="3200" dirty="0">
                <a:latin typeface="Consolas" pitchFamily="49" charset="0"/>
                <a:cs typeface="Consolas" pitchFamily="49" charset="0"/>
              </a:rPr>
              <a:t>  </a:t>
            </a:r>
          </a:p>
        </p:txBody>
      </p:sp>
      <p:sp>
        <p:nvSpPr>
          <p:cNvPr id="9" name="TextBox 8"/>
          <p:cNvSpPr txBox="1"/>
          <p:nvPr/>
        </p:nvSpPr>
        <p:spPr>
          <a:xfrm>
            <a:off x="685800" y="1835923"/>
            <a:ext cx="7568184" cy="4616648"/>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fontAlgn="auto">
              <a:lnSpc>
                <a:spcPct val="150000"/>
              </a:lnSpc>
              <a:spcBef>
                <a:spcPts val="0"/>
              </a:spcBef>
              <a:spcAft>
                <a:spcPts val="0"/>
              </a:spcAft>
              <a:defRPr/>
            </a:pPr>
            <a:r>
              <a:rPr lang="pt-BR" sz="1400" dirty="0"/>
              <a:t>function posi($num1, $num2, $num3, $num4)</a:t>
            </a:r>
          </a:p>
          <a:p>
            <a:pPr fontAlgn="auto">
              <a:lnSpc>
                <a:spcPct val="150000"/>
              </a:lnSpc>
              <a:spcBef>
                <a:spcPts val="0"/>
              </a:spcBef>
              <a:spcAft>
                <a:spcPts val="0"/>
              </a:spcAft>
              <a:defRPr/>
            </a:pPr>
            <a:r>
              <a:rPr lang="pt-BR" sz="1400" dirty="0"/>
              <a:t>{</a:t>
            </a:r>
          </a:p>
          <a:p>
            <a:pPr fontAlgn="auto">
              <a:lnSpc>
                <a:spcPct val="150000"/>
              </a:lnSpc>
              <a:spcBef>
                <a:spcPts val="0"/>
              </a:spcBef>
              <a:spcAft>
                <a:spcPts val="0"/>
              </a:spcAft>
              <a:defRPr/>
            </a:pPr>
            <a:r>
              <a:rPr lang="pt-BR" sz="1400" dirty="0"/>
              <a:t>	echo "&lt;ol type='i'&gt;";</a:t>
            </a:r>
          </a:p>
          <a:p>
            <a:pPr fontAlgn="auto">
              <a:lnSpc>
                <a:spcPct val="150000"/>
              </a:lnSpc>
              <a:spcBef>
                <a:spcPts val="0"/>
              </a:spcBef>
              <a:spcAft>
                <a:spcPts val="0"/>
              </a:spcAft>
              <a:defRPr/>
            </a:pPr>
            <a:r>
              <a:rPr lang="pt-BR" sz="1400" dirty="0"/>
              <a:t>	$count  = 0;</a:t>
            </a:r>
          </a:p>
          <a:p>
            <a:pPr fontAlgn="auto">
              <a:lnSpc>
                <a:spcPct val="150000"/>
              </a:lnSpc>
              <a:spcBef>
                <a:spcPts val="0"/>
              </a:spcBef>
              <a:spcAft>
                <a:spcPts val="0"/>
              </a:spcAft>
              <a:defRPr/>
            </a:pPr>
            <a:r>
              <a:rPr lang="pt-BR" sz="1400" dirty="0"/>
              <a:t>	if($num1 &gt; 0)</a:t>
            </a:r>
          </a:p>
          <a:p>
            <a:pPr fontAlgn="auto">
              <a:lnSpc>
                <a:spcPct val="150000"/>
              </a:lnSpc>
              <a:spcBef>
                <a:spcPts val="0"/>
              </a:spcBef>
              <a:spcAft>
                <a:spcPts val="0"/>
              </a:spcAft>
              <a:defRPr/>
            </a:pPr>
            <a:r>
              <a:rPr lang="pt-BR" sz="1400" dirty="0"/>
              <a:t>	{</a:t>
            </a:r>
          </a:p>
          <a:p>
            <a:pPr fontAlgn="auto">
              <a:lnSpc>
                <a:spcPct val="150000"/>
              </a:lnSpc>
              <a:spcBef>
                <a:spcPts val="0"/>
              </a:spcBef>
              <a:spcAft>
                <a:spcPts val="0"/>
              </a:spcAft>
              <a:defRPr/>
            </a:pPr>
            <a:r>
              <a:rPr lang="pt-BR" sz="1400" dirty="0"/>
              <a:t>	echo "&lt;li&gt;The $num1 is positive numbers &lt;/li&gt;";</a:t>
            </a:r>
          </a:p>
          <a:p>
            <a:pPr fontAlgn="auto">
              <a:lnSpc>
                <a:spcPct val="150000"/>
              </a:lnSpc>
              <a:spcBef>
                <a:spcPts val="0"/>
              </a:spcBef>
              <a:spcAft>
                <a:spcPts val="0"/>
              </a:spcAft>
              <a:defRPr/>
            </a:pPr>
            <a:r>
              <a:rPr lang="pt-BR" sz="1400" dirty="0"/>
              <a:t>	$count++;</a:t>
            </a:r>
          </a:p>
          <a:p>
            <a:pPr fontAlgn="auto">
              <a:lnSpc>
                <a:spcPct val="150000"/>
              </a:lnSpc>
              <a:spcBef>
                <a:spcPts val="0"/>
              </a:spcBef>
              <a:spcAft>
                <a:spcPts val="0"/>
              </a:spcAft>
              <a:defRPr/>
            </a:pPr>
            <a:r>
              <a:rPr lang="pt-BR" sz="1400" dirty="0"/>
              <a:t>	}</a:t>
            </a:r>
          </a:p>
          <a:p>
            <a:pPr fontAlgn="auto">
              <a:lnSpc>
                <a:spcPct val="150000"/>
              </a:lnSpc>
              <a:spcBef>
                <a:spcPts val="0"/>
              </a:spcBef>
              <a:spcAft>
                <a:spcPts val="0"/>
              </a:spcAft>
              <a:defRPr/>
            </a:pPr>
            <a:r>
              <a:rPr lang="pt-BR" sz="1400" dirty="0"/>
              <a:t>	if($num2 &gt; 0)</a:t>
            </a:r>
          </a:p>
          <a:p>
            <a:pPr fontAlgn="auto">
              <a:lnSpc>
                <a:spcPct val="150000"/>
              </a:lnSpc>
              <a:spcBef>
                <a:spcPts val="0"/>
              </a:spcBef>
              <a:spcAft>
                <a:spcPts val="0"/>
              </a:spcAft>
              <a:defRPr/>
            </a:pPr>
            <a:r>
              <a:rPr lang="pt-BR" sz="1400" dirty="0"/>
              <a:t>	{</a:t>
            </a:r>
          </a:p>
          <a:p>
            <a:pPr fontAlgn="auto">
              <a:lnSpc>
                <a:spcPct val="150000"/>
              </a:lnSpc>
              <a:spcBef>
                <a:spcPts val="0"/>
              </a:spcBef>
              <a:spcAft>
                <a:spcPts val="0"/>
              </a:spcAft>
              <a:defRPr/>
            </a:pPr>
            <a:r>
              <a:rPr lang="pt-BR" sz="1400" dirty="0"/>
              <a:t>	echo "&lt;li&gt;The $num2 is positive numbers &lt;/li&gt;";</a:t>
            </a:r>
          </a:p>
          <a:p>
            <a:pPr fontAlgn="auto">
              <a:lnSpc>
                <a:spcPct val="150000"/>
              </a:lnSpc>
              <a:spcBef>
                <a:spcPts val="0"/>
              </a:spcBef>
              <a:spcAft>
                <a:spcPts val="0"/>
              </a:spcAft>
              <a:defRPr/>
            </a:pPr>
            <a:r>
              <a:rPr lang="pt-BR" sz="1400" dirty="0"/>
              <a:t>	$count++;</a:t>
            </a:r>
          </a:p>
          <a:p>
            <a:pPr fontAlgn="auto">
              <a:lnSpc>
                <a:spcPct val="150000"/>
              </a:lnSpc>
              <a:spcBef>
                <a:spcPts val="0"/>
              </a:spcBef>
              <a:spcAft>
                <a:spcPts val="0"/>
              </a:spcAft>
              <a:defRPr/>
            </a:pPr>
            <a:r>
              <a:rPr lang="pt-BR" sz="1400" dirty="0"/>
              <a:t>	}</a:t>
            </a:r>
          </a:p>
        </p:txBody>
      </p:sp>
    </p:spTree>
    <p:extLst>
      <p:ext uri="{BB962C8B-B14F-4D97-AF65-F5344CB8AC3E}">
        <p14:creationId xmlns:p14="http://schemas.microsoft.com/office/powerpoint/2010/main" val="37788111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fr-CA" sz="3200" dirty="0" err="1">
                <a:latin typeface="Consolas" pitchFamily="49" charset="0"/>
                <a:cs typeface="Consolas" pitchFamily="49" charset="0"/>
              </a:rPr>
              <a:t>Example</a:t>
            </a:r>
            <a:r>
              <a:rPr lang="fr-CA" sz="3200" dirty="0">
                <a:latin typeface="Consolas" pitchFamily="49" charset="0"/>
                <a:cs typeface="Consolas" pitchFamily="49" charset="0"/>
              </a:rPr>
              <a:t> </a:t>
            </a:r>
          </a:p>
        </p:txBody>
      </p:sp>
      <p:sp>
        <p:nvSpPr>
          <p:cNvPr id="9" name="TextBox 8"/>
          <p:cNvSpPr txBox="1"/>
          <p:nvPr/>
        </p:nvSpPr>
        <p:spPr>
          <a:xfrm>
            <a:off x="685800" y="1835923"/>
            <a:ext cx="7696200" cy="4260077"/>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fontAlgn="auto">
              <a:lnSpc>
                <a:spcPct val="150000"/>
              </a:lnSpc>
              <a:spcBef>
                <a:spcPts val="0"/>
              </a:spcBef>
              <a:spcAft>
                <a:spcPts val="0"/>
              </a:spcAft>
              <a:defRPr/>
            </a:pPr>
            <a:r>
              <a:rPr lang="pt-BR" sz="1400" dirty="0"/>
              <a:t>if($num3 &gt; 0)</a:t>
            </a:r>
          </a:p>
          <a:p>
            <a:pPr fontAlgn="auto">
              <a:lnSpc>
                <a:spcPct val="150000"/>
              </a:lnSpc>
              <a:spcBef>
                <a:spcPts val="0"/>
              </a:spcBef>
              <a:spcAft>
                <a:spcPts val="0"/>
              </a:spcAft>
              <a:defRPr/>
            </a:pPr>
            <a:r>
              <a:rPr lang="pt-BR" sz="1400" dirty="0"/>
              <a:t>	{</a:t>
            </a:r>
          </a:p>
          <a:p>
            <a:pPr fontAlgn="auto">
              <a:lnSpc>
                <a:spcPct val="150000"/>
              </a:lnSpc>
              <a:spcBef>
                <a:spcPts val="0"/>
              </a:spcBef>
              <a:spcAft>
                <a:spcPts val="0"/>
              </a:spcAft>
              <a:defRPr/>
            </a:pPr>
            <a:r>
              <a:rPr lang="pt-BR" sz="1400" dirty="0"/>
              <a:t>	echo "&lt;li&gt;The $num3 is positive numbers &lt;/li&gt;";</a:t>
            </a:r>
          </a:p>
          <a:p>
            <a:pPr fontAlgn="auto">
              <a:lnSpc>
                <a:spcPct val="150000"/>
              </a:lnSpc>
              <a:spcBef>
                <a:spcPts val="0"/>
              </a:spcBef>
              <a:spcAft>
                <a:spcPts val="0"/>
              </a:spcAft>
              <a:defRPr/>
            </a:pPr>
            <a:r>
              <a:rPr lang="pt-BR" sz="1400" dirty="0"/>
              <a:t>	$count++;</a:t>
            </a:r>
          </a:p>
          <a:p>
            <a:pPr fontAlgn="auto">
              <a:lnSpc>
                <a:spcPct val="150000"/>
              </a:lnSpc>
              <a:spcBef>
                <a:spcPts val="0"/>
              </a:spcBef>
              <a:spcAft>
                <a:spcPts val="0"/>
              </a:spcAft>
              <a:defRPr/>
            </a:pPr>
            <a:r>
              <a:rPr lang="pt-BR" sz="1400" dirty="0"/>
              <a:t>	}</a:t>
            </a:r>
          </a:p>
          <a:p>
            <a:pPr fontAlgn="auto">
              <a:lnSpc>
                <a:spcPct val="150000"/>
              </a:lnSpc>
              <a:spcBef>
                <a:spcPts val="0"/>
              </a:spcBef>
              <a:spcAft>
                <a:spcPts val="0"/>
              </a:spcAft>
              <a:defRPr/>
            </a:pPr>
            <a:r>
              <a:rPr lang="pt-BR" sz="1400" dirty="0"/>
              <a:t>	if($num4 &gt; 0)</a:t>
            </a:r>
          </a:p>
          <a:p>
            <a:pPr fontAlgn="auto">
              <a:lnSpc>
                <a:spcPct val="150000"/>
              </a:lnSpc>
              <a:spcBef>
                <a:spcPts val="0"/>
              </a:spcBef>
              <a:spcAft>
                <a:spcPts val="0"/>
              </a:spcAft>
              <a:defRPr/>
            </a:pPr>
            <a:r>
              <a:rPr lang="pt-BR" sz="1400" dirty="0"/>
              <a:t>	{</a:t>
            </a:r>
          </a:p>
          <a:p>
            <a:pPr fontAlgn="auto">
              <a:lnSpc>
                <a:spcPct val="150000"/>
              </a:lnSpc>
              <a:spcBef>
                <a:spcPts val="0"/>
              </a:spcBef>
              <a:spcAft>
                <a:spcPts val="0"/>
              </a:spcAft>
              <a:defRPr/>
            </a:pPr>
            <a:r>
              <a:rPr lang="pt-BR" sz="1400" dirty="0"/>
              <a:t>	echo "&lt;li&gt;The $num4 is positive numbers &lt;/li&gt;";</a:t>
            </a:r>
          </a:p>
          <a:p>
            <a:pPr fontAlgn="auto">
              <a:lnSpc>
                <a:spcPct val="150000"/>
              </a:lnSpc>
              <a:spcBef>
                <a:spcPts val="0"/>
              </a:spcBef>
              <a:spcAft>
                <a:spcPts val="0"/>
              </a:spcAft>
              <a:defRPr/>
            </a:pPr>
            <a:r>
              <a:rPr lang="pt-BR" sz="1400" dirty="0"/>
              <a:t>	$count++;</a:t>
            </a:r>
          </a:p>
          <a:p>
            <a:pPr fontAlgn="auto">
              <a:lnSpc>
                <a:spcPct val="150000"/>
              </a:lnSpc>
              <a:spcBef>
                <a:spcPts val="0"/>
              </a:spcBef>
              <a:spcAft>
                <a:spcPts val="0"/>
              </a:spcAft>
              <a:defRPr/>
            </a:pPr>
            <a:r>
              <a:rPr lang="pt-BR" sz="1400" dirty="0"/>
              <a:t>	}</a:t>
            </a:r>
          </a:p>
          <a:p>
            <a:pPr fontAlgn="auto">
              <a:lnSpc>
                <a:spcPct val="150000"/>
              </a:lnSpc>
              <a:spcBef>
                <a:spcPts val="0"/>
              </a:spcBef>
              <a:spcAft>
                <a:spcPts val="0"/>
              </a:spcAft>
              <a:defRPr/>
            </a:pPr>
            <a:r>
              <a:rPr lang="pt-BR" sz="1400" dirty="0"/>
              <a:t>	echo "&lt;li&gt;The Total positive numbers is $count&lt;/li&gt;";</a:t>
            </a:r>
          </a:p>
          <a:p>
            <a:pPr fontAlgn="auto">
              <a:lnSpc>
                <a:spcPct val="150000"/>
              </a:lnSpc>
              <a:spcBef>
                <a:spcPts val="0"/>
              </a:spcBef>
              <a:spcAft>
                <a:spcPts val="0"/>
              </a:spcAft>
              <a:defRPr/>
            </a:pPr>
            <a:r>
              <a:rPr lang="pt-BR" sz="1400" dirty="0"/>
              <a:t>	echo "&lt;/ol&gt;";</a:t>
            </a:r>
          </a:p>
          <a:p>
            <a:pPr fontAlgn="auto">
              <a:lnSpc>
                <a:spcPct val="150000"/>
              </a:lnSpc>
              <a:spcBef>
                <a:spcPts val="0"/>
              </a:spcBef>
              <a:spcAft>
                <a:spcPts val="0"/>
              </a:spcAft>
              <a:defRPr/>
            </a:pPr>
            <a:r>
              <a:rPr lang="pt-BR" sz="1400" dirty="0"/>
              <a:t>}</a:t>
            </a:r>
          </a:p>
        </p:txBody>
      </p:sp>
    </p:spTree>
    <p:extLst>
      <p:ext uri="{BB962C8B-B14F-4D97-AF65-F5344CB8AC3E}">
        <p14:creationId xmlns:p14="http://schemas.microsoft.com/office/powerpoint/2010/main" val="31517473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fr-CA" sz="3200" dirty="0" err="1">
                <a:latin typeface="Consolas" pitchFamily="49" charset="0"/>
                <a:cs typeface="Consolas" pitchFamily="49" charset="0"/>
              </a:rPr>
              <a:t>Example</a:t>
            </a:r>
            <a:r>
              <a:rPr lang="fr-CA" sz="3200" dirty="0">
                <a:latin typeface="Consolas" pitchFamily="49" charset="0"/>
                <a:cs typeface="Consolas" pitchFamily="49" charset="0"/>
              </a:rPr>
              <a:t>  </a:t>
            </a:r>
          </a:p>
        </p:txBody>
      </p:sp>
      <p:sp>
        <p:nvSpPr>
          <p:cNvPr id="9" name="TextBox 8"/>
          <p:cNvSpPr txBox="1"/>
          <p:nvPr/>
        </p:nvSpPr>
        <p:spPr>
          <a:xfrm>
            <a:off x="609600" y="1752600"/>
            <a:ext cx="7543800" cy="458324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fontAlgn="auto">
              <a:lnSpc>
                <a:spcPct val="150000"/>
              </a:lnSpc>
              <a:spcBef>
                <a:spcPts val="0"/>
              </a:spcBef>
              <a:spcAft>
                <a:spcPts val="0"/>
              </a:spcAft>
              <a:defRPr/>
            </a:pPr>
            <a:r>
              <a:rPr lang="pt-BR" sz="1400" dirty="0"/>
              <a:t>function nega($num1, $num2, $num3, $num4)</a:t>
            </a:r>
          </a:p>
          <a:p>
            <a:pPr fontAlgn="auto">
              <a:lnSpc>
                <a:spcPct val="150000"/>
              </a:lnSpc>
              <a:spcBef>
                <a:spcPts val="0"/>
              </a:spcBef>
              <a:spcAft>
                <a:spcPts val="0"/>
              </a:spcAft>
              <a:defRPr/>
            </a:pPr>
            <a:r>
              <a:rPr lang="pt-BR" sz="1400" dirty="0"/>
              <a:t>{</a:t>
            </a:r>
          </a:p>
          <a:p>
            <a:pPr fontAlgn="auto">
              <a:lnSpc>
                <a:spcPct val="150000"/>
              </a:lnSpc>
              <a:spcBef>
                <a:spcPts val="0"/>
              </a:spcBef>
              <a:spcAft>
                <a:spcPts val="0"/>
              </a:spcAft>
              <a:defRPr/>
            </a:pPr>
            <a:r>
              <a:rPr lang="pt-BR" sz="1400" dirty="0"/>
              <a:t>	$count  = 0;</a:t>
            </a:r>
          </a:p>
          <a:p>
            <a:pPr fontAlgn="auto">
              <a:lnSpc>
                <a:spcPct val="150000"/>
              </a:lnSpc>
              <a:spcBef>
                <a:spcPts val="0"/>
              </a:spcBef>
              <a:spcAft>
                <a:spcPts val="0"/>
              </a:spcAft>
              <a:defRPr/>
            </a:pPr>
            <a:r>
              <a:rPr lang="pt-BR" sz="1400" dirty="0"/>
              <a:t>	echo "&lt;ol type='i'&gt;";</a:t>
            </a:r>
          </a:p>
          <a:p>
            <a:pPr fontAlgn="auto">
              <a:lnSpc>
                <a:spcPct val="150000"/>
              </a:lnSpc>
              <a:spcBef>
                <a:spcPts val="0"/>
              </a:spcBef>
              <a:spcAft>
                <a:spcPts val="0"/>
              </a:spcAft>
              <a:defRPr/>
            </a:pPr>
            <a:r>
              <a:rPr lang="pt-BR" sz="1400" dirty="0"/>
              <a:t>	if($num1 &lt; 0)</a:t>
            </a:r>
          </a:p>
          <a:p>
            <a:pPr fontAlgn="auto">
              <a:lnSpc>
                <a:spcPct val="150000"/>
              </a:lnSpc>
              <a:spcBef>
                <a:spcPts val="0"/>
              </a:spcBef>
              <a:spcAft>
                <a:spcPts val="0"/>
              </a:spcAft>
              <a:defRPr/>
            </a:pPr>
            <a:r>
              <a:rPr lang="pt-BR" sz="1400" dirty="0"/>
              <a:t>	{</a:t>
            </a:r>
          </a:p>
          <a:p>
            <a:pPr fontAlgn="auto">
              <a:lnSpc>
                <a:spcPct val="150000"/>
              </a:lnSpc>
              <a:spcBef>
                <a:spcPts val="0"/>
              </a:spcBef>
              <a:spcAft>
                <a:spcPts val="0"/>
              </a:spcAft>
              <a:defRPr/>
            </a:pPr>
            <a:r>
              <a:rPr lang="pt-BR" sz="1400" dirty="0"/>
              <a:t>	echo "&lt;li&gt;The $num1 is negative numbers &lt;/li&gt;";</a:t>
            </a:r>
          </a:p>
          <a:p>
            <a:pPr fontAlgn="auto">
              <a:lnSpc>
                <a:spcPct val="150000"/>
              </a:lnSpc>
              <a:spcBef>
                <a:spcPts val="0"/>
              </a:spcBef>
              <a:spcAft>
                <a:spcPts val="0"/>
              </a:spcAft>
              <a:defRPr/>
            </a:pPr>
            <a:r>
              <a:rPr lang="pt-BR" sz="1400" dirty="0"/>
              <a:t>	$count++;</a:t>
            </a:r>
          </a:p>
          <a:p>
            <a:pPr fontAlgn="auto">
              <a:lnSpc>
                <a:spcPct val="150000"/>
              </a:lnSpc>
              <a:spcBef>
                <a:spcPts val="0"/>
              </a:spcBef>
              <a:spcAft>
                <a:spcPts val="0"/>
              </a:spcAft>
              <a:defRPr/>
            </a:pPr>
            <a:r>
              <a:rPr lang="pt-BR" sz="1400" dirty="0"/>
              <a:t>	}</a:t>
            </a:r>
          </a:p>
          <a:p>
            <a:pPr fontAlgn="auto">
              <a:lnSpc>
                <a:spcPct val="150000"/>
              </a:lnSpc>
              <a:spcBef>
                <a:spcPts val="0"/>
              </a:spcBef>
              <a:spcAft>
                <a:spcPts val="0"/>
              </a:spcAft>
              <a:defRPr/>
            </a:pPr>
            <a:r>
              <a:rPr lang="pt-BR" sz="1400" dirty="0"/>
              <a:t>	if($num2 &lt; 0)</a:t>
            </a:r>
          </a:p>
          <a:p>
            <a:pPr fontAlgn="auto">
              <a:lnSpc>
                <a:spcPct val="150000"/>
              </a:lnSpc>
              <a:spcBef>
                <a:spcPts val="0"/>
              </a:spcBef>
              <a:spcAft>
                <a:spcPts val="0"/>
              </a:spcAft>
              <a:defRPr/>
            </a:pPr>
            <a:r>
              <a:rPr lang="pt-BR" sz="1400" dirty="0"/>
              <a:t>	{</a:t>
            </a:r>
          </a:p>
          <a:p>
            <a:pPr fontAlgn="auto">
              <a:lnSpc>
                <a:spcPct val="150000"/>
              </a:lnSpc>
              <a:spcBef>
                <a:spcPts val="0"/>
              </a:spcBef>
              <a:spcAft>
                <a:spcPts val="0"/>
              </a:spcAft>
              <a:defRPr/>
            </a:pPr>
            <a:r>
              <a:rPr lang="pt-BR" sz="1400" dirty="0"/>
              <a:t>	echo "&lt;li&gt;The $num2 is negative numbers &lt;/li&gt;";</a:t>
            </a:r>
          </a:p>
          <a:p>
            <a:pPr fontAlgn="auto">
              <a:lnSpc>
                <a:spcPct val="150000"/>
              </a:lnSpc>
              <a:spcBef>
                <a:spcPts val="0"/>
              </a:spcBef>
              <a:spcAft>
                <a:spcPts val="0"/>
              </a:spcAft>
              <a:defRPr/>
            </a:pPr>
            <a:r>
              <a:rPr lang="pt-BR" sz="1400" dirty="0"/>
              <a:t>	$count++;</a:t>
            </a:r>
          </a:p>
          <a:p>
            <a:pPr fontAlgn="auto">
              <a:lnSpc>
                <a:spcPct val="150000"/>
              </a:lnSpc>
              <a:spcBef>
                <a:spcPts val="0"/>
              </a:spcBef>
              <a:spcAft>
                <a:spcPts val="0"/>
              </a:spcAft>
              <a:defRPr/>
            </a:pPr>
            <a:r>
              <a:rPr lang="pt-BR" sz="1400" dirty="0"/>
              <a:t>	}</a:t>
            </a:r>
          </a:p>
        </p:txBody>
      </p:sp>
    </p:spTree>
    <p:extLst>
      <p:ext uri="{BB962C8B-B14F-4D97-AF65-F5344CB8AC3E}">
        <p14:creationId xmlns:p14="http://schemas.microsoft.com/office/powerpoint/2010/main" val="40808342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re 1"/>
          <p:cNvSpPr>
            <a:spLocks noGrp="1"/>
          </p:cNvSpPr>
          <p:nvPr>
            <p:ph type="title"/>
          </p:nvPr>
        </p:nvSpPr>
        <p:spPr>
          <a:xfrm>
            <a:off x="609600" y="381000"/>
            <a:ext cx="8229600" cy="1143000"/>
          </a:xfrm>
        </p:spPr>
        <p:txBody>
          <a:bodyPr vert="horz" anchor="ctr">
            <a:normAutofit/>
          </a:bodyPr>
          <a:lstStyle/>
          <a:p>
            <a:r>
              <a:rPr lang="fr-CA" sz="3200" dirty="0" err="1">
                <a:latin typeface="Consolas" pitchFamily="49" charset="0"/>
                <a:cs typeface="Consolas" pitchFamily="49" charset="0"/>
              </a:rPr>
              <a:t>Example</a:t>
            </a:r>
            <a:r>
              <a:rPr lang="fr-CA" sz="3200" dirty="0">
                <a:latin typeface="Consolas" pitchFamily="49" charset="0"/>
                <a:cs typeface="Consolas" pitchFamily="49" charset="0"/>
              </a:rPr>
              <a:t>  </a:t>
            </a:r>
          </a:p>
        </p:txBody>
      </p:sp>
      <p:sp>
        <p:nvSpPr>
          <p:cNvPr id="9" name="TextBox 8"/>
          <p:cNvSpPr txBox="1"/>
          <p:nvPr/>
        </p:nvSpPr>
        <p:spPr>
          <a:xfrm>
            <a:off x="640080" y="1752600"/>
            <a:ext cx="7665720" cy="458324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fontAlgn="auto">
              <a:lnSpc>
                <a:spcPct val="150000"/>
              </a:lnSpc>
              <a:spcBef>
                <a:spcPts val="0"/>
              </a:spcBef>
              <a:spcAft>
                <a:spcPts val="0"/>
              </a:spcAft>
              <a:defRPr/>
            </a:pPr>
            <a:r>
              <a:rPr lang="pt-BR" sz="1400" dirty="0"/>
              <a:t>	if($num3 &lt; 0)</a:t>
            </a:r>
          </a:p>
          <a:p>
            <a:pPr fontAlgn="auto">
              <a:lnSpc>
                <a:spcPct val="150000"/>
              </a:lnSpc>
              <a:spcBef>
                <a:spcPts val="0"/>
              </a:spcBef>
              <a:spcAft>
                <a:spcPts val="0"/>
              </a:spcAft>
              <a:defRPr/>
            </a:pPr>
            <a:r>
              <a:rPr lang="pt-BR" sz="1400" dirty="0"/>
              <a:t>	{</a:t>
            </a:r>
          </a:p>
          <a:p>
            <a:pPr fontAlgn="auto">
              <a:lnSpc>
                <a:spcPct val="150000"/>
              </a:lnSpc>
              <a:spcBef>
                <a:spcPts val="0"/>
              </a:spcBef>
              <a:spcAft>
                <a:spcPts val="0"/>
              </a:spcAft>
              <a:defRPr/>
            </a:pPr>
            <a:r>
              <a:rPr lang="pt-BR" sz="1400" dirty="0"/>
              <a:t>	echo "&lt;li&gt;The $num3 is negative numbers &lt;/li&gt;";</a:t>
            </a:r>
          </a:p>
          <a:p>
            <a:pPr fontAlgn="auto">
              <a:lnSpc>
                <a:spcPct val="150000"/>
              </a:lnSpc>
              <a:spcBef>
                <a:spcPts val="0"/>
              </a:spcBef>
              <a:spcAft>
                <a:spcPts val="0"/>
              </a:spcAft>
              <a:defRPr/>
            </a:pPr>
            <a:r>
              <a:rPr lang="pt-BR" sz="1400" dirty="0"/>
              <a:t>	$count++;</a:t>
            </a:r>
          </a:p>
          <a:p>
            <a:pPr fontAlgn="auto">
              <a:lnSpc>
                <a:spcPct val="150000"/>
              </a:lnSpc>
              <a:spcBef>
                <a:spcPts val="0"/>
              </a:spcBef>
              <a:spcAft>
                <a:spcPts val="0"/>
              </a:spcAft>
              <a:defRPr/>
            </a:pPr>
            <a:r>
              <a:rPr lang="pt-BR" sz="1400" dirty="0"/>
              <a:t>	}</a:t>
            </a:r>
          </a:p>
          <a:p>
            <a:pPr fontAlgn="auto">
              <a:lnSpc>
                <a:spcPct val="150000"/>
              </a:lnSpc>
              <a:spcBef>
                <a:spcPts val="0"/>
              </a:spcBef>
              <a:spcAft>
                <a:spcPts val="0"/>
              </a:spcAft>
              <a:defRPr/>
            </a:pPr>
            <a:r>
              <a:rPr lang="pt-BR" sz="1400" dirty="0"/>
              <a:t>	if($num4 &lt; 0)</a:t>
            </a:r>
          </a:p>
          <a:p>
            <a:pPr fontAlgn="auto">
              <a:lnSpc>
                <a:spcPct val="150000"/>
              </a:lnSpc>
              <a:spcBef>
                <a:spcPts val="0"/>
              </a:spcBef>
              <a:spcAft>
                <a:spcPts val="0"/>
              </a:spcAft>
              <a:defRPr/>
            </a:pPr>
            <a:r>
              <a:rPr lang="pt-BR" sz="1400" dirty="0"/>
              <a:t>	{</a:t>
            </a:r>
          </a:p>
          <a:p>
            <a:pPr fontAlgn="auto">
              <a:lnSpc>
                <a:spcPct val="150000"/>
              </a:lnSpc>
              <a:spcBef>
                <a:spcPts val="0"/>
              </a:spcBef>
              <a:spcAft>
                <a:spcPts val="0"/>
              </a:spcAft>
              <a:defRPr/>
            </a:pPr>
            <a:r>
              <a:rPr lang="pt-BR" sz="1400" dirty="0"/>
              <a:t>	echo "&lt;li&gt;The $num4 is negative numbers &lt;/li&gt;";</a:t>
            </a:r>
          </a:p>
          <a:p>
            <a:pPr fontAlgn="auto">
              <a:lnSpc>
                <a:spcPct val="150000"/>
              </a:lnSpc>
              <a:spcBef>
                <a:spcPts val="0"/>
              </a:spcBef>
              <a:spcAft>
                <a:spcPts val="0"/>
              </a:spcAft>
              <a:defRPr/>
            </a:pPr>
            <a:r>
              <a:rPr lang="pt-BR" sz="1400" dirty="0"/>
              <a:t>	$count++;</a:t>
            </a:r>
          </a:p>
          <a:p>
            <a:pPr fontAlgn="auto">
              <a:lnSpc>
                <a:spcPct val="150000"/>
              </a:lnSpc>
              <a:spcBef>
                <a:spcPts val="0"/>
              </a:spcBef>
              <a:spcAft>
                <a:spcPts val="0"/>
              </a:spcAft>
              <a:defRPr/>
            </a:pPr>
            <a:r>
              <a:rPr lang="pt-BR" sz="1400" dirty="0"/>
              <a:t>	}</a:t>
            </a:r>
          </a:p>
          <a:p>
            <a:pPr fontAlgn="auto">
              <a:lnSpc>
                <a:spcPct val="150000"/>
              </a:lnSpc>
              <a:spcBef>
                <a:spcPts val="0"/>
              </a:spcBef>
              <a:spcAft>
                <a:spcPts val="0"/>
              </a:spcAft>
              <a:defRPr/>
            </a:pPr>
            <a:r>
              <a:rPr lang="pt-BR" sz="1400" dirty="0"/>
              <a:t>	echo "&lt;li&gt;The Total negative numbers is $count&lt;/li&gt;";</a:t>
            </a:r>
          </a:p>
          <a:p>
            <a:pPr fontAlgn="auto">
              <a:lnSpc>
                <a:spcPct val="150000"/>
              </a:lnSpc>
              <a:spcBef>
                <a:spcPts val="0"/>
              </a:spcBef>
              <a:spcAft>
                <a:spcPts val="0"/>
              </a:spcAft>
              <a:defRPr/>
            </a:pPr>
            <a:r>
              <a:rPr lang="pt-BR" sz="1400" dirty="0"/>
              <a:t>	echo "&lt;/ol&gt;";</a:t>
            </a:r>
          </a:p>
          <a:p>
            <a:pPr fontAlgn="auto">
              <a:lnSpc>
                <a:spcPct val="150000"/>
              </a:lnSpc>
              <a:spcBef>
                <a:spcPts val="0"/>
              </a:spcBef>
              <a:spcAft>
                <a:spcPts val="0"/>
              </a:spcAft>
              <a:defRPr/>
            </a:pPr>
            <a:r>
              <a:rPr lang="pt-BR" sz="1400" dirty="0"/>
              <a:t>}</a:t>
            </a:r>
          </a:p>
          <a:p>
            <a:pPr fontAlgn="auto">
              <a:lnSpc>
                <a:spcPct val="150000"/>
              </a:lnSpc>
              <a:spcBef>
                <a:spcPts val="0"/>
              </a:spcBef>
              <a:spcAft>
                <a:spcPts val="0"/>
              </a:spcAft>
              <a:defRPr/>
            </a:pPr>
            <a:r>
              <a:rPr lang="pt-BR" sz="1400" dirty="0"/>
              <a:t>?&gt; </a:t>
            </a:r>
          </a:p>
        </p:txBody>
      </p:sp>
    </p:spTree>
    <p:extLst>
      <p:ext uri="{BB962C8B-B14F-4D97-AF65-F5344CB8AC3E}">
        <p14:creationId xmlns:p14="http://schemas.microsoft.com/office/powerpoint/2010/main" val="37165239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46" name="Titre 1"/>
          <p:cNvSpPr>
            <a:spLocks noGrp="1"/>
          </p:cNvSpPr>
          <p:nvPr>
            <p:ph type="title"/>
          </p:nvPr>
        </p:nvSpPr>
        <p:spPr>
          <a:xfrm>
            <a:off x="609600" y="381000"/>
            <a:ext cx="8229600" cy="1143000"/>
          </a:xfrm>
        </p:spPr>
        <p:txBody>
          <a:bodyPr vert="horz" anchor="ctr">
            <a:normAutofit/>
          </a:bodyPr>
          <a:lstStyle/>
          <a:p>
            <a:r>
              <a:rPr lang="en-US" sz="3200" dirty="0">
                <a:latin typeface="Consolas" pitchFamily="49" charset="0"/>
                <a:cs typeface="Consolas" pitchFamily="49" charset="0"/>
              </a:rPr>
              <a:t>Create a PHP Function</a:t>
            </a:r>
            <a:endParaRPr lang="fr-CA" sz="3200" dirty="0">
              <a:latin typeface="Consolas" pitchFamily="49" charset="0"/>
              <a:cs typeface="Consolas" pitchFamily="49" charset="0"/>
            </a:endParaRPr>
          </a:p>
        </p:txBody>
      </p:sp>
      <p:sp>
        <p:nvSpPr>
          <p:cNvPr id="6147" name="Espace réservé du contenu 2"/>
          <p:cNvSpPr>
            <a:spLocks noGrp="1"/>
          </p:cNvSpPr>
          <p:nvPr>
            <p:ph sz="quarter" idx="1"/>
          </p:nvPr>
        </p:nvSpPr>
        <p:spPr>
          <a:xfrm>
            <a:off x="457200" y="1752600"/>
            <a:ext cx="8229600" cy="854075"/>
          </a:xfrm>
        </p:spPr>
        <p:txBody>
          <a:bodyPr>
            <a:noAutofit/>
          </a:bodyPr>
          <a:lstStyle/>
          <a:p>
            <a:pPr eaLnBrk="1" hangingPunct="1">
              <a:lnSpc>
                <a:spcPct val="150000"/>
              </a:lnSpc>
            </a:pPr>
            <a:r>
              <a:rPr lang="en-US" sz="1800" dirty="0" smtClean="0"/>
              <a:t>Begins with </a:t>
            </a:r>
            <a:r>
              <a:rPr lang="en-US" sz="1800" dirty="0" smtClean="0">
                <a:solidFill>
                  <a:srgbClr val="000000"/>
                </a:solidFill>
              </a:rPr>
              <a:t> keyword</a:t>
            </a:r>
            <a:r>
              <a:rPr lang="en-US" sz="1800" dirty="0" smtClean="0"/>
              <a:t>  </a:t>
            </a:r>
            <a:r>
              <a:rPr lang="en-US" sz="1800" b="1" dirty="0" smtClean="0"/>
              <a:t>function</a:t>
            </a:r>
            <a:r>
              <a:rPr lang="en-US" sz="1800" dirty="0" smtClean="0"/>
              <a:t> and then the space and then the name of the function then  parentheses”()” and then code block “{}”</a:t>
            </a:r>
          </a:p>
        </p:txBody>
      </p:sp>
      <p:sp>
        <p:nvSpPr>
          <p:cNvPr id="5" name="TextBox 4"/>
          <p:cNvSpPr txBox="1"/>
          <p:nvPr/>
        </p:nvSpPr>
        <p:spPr>
          <a:xfrm>
            <a:off x="1042988" y="3429000"/>
            <a:ext cx="6729412" cy="18161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sz="2800" dirty="0"/>
              <a:t>function </a:t>
            </a:r>
            <a:r>
              <a:rPr lang="en-US" sz="2800" i="1" dirty="0" err="1"/>
              <a:t>functionName</a:t>
            </a:r>
            <a:r>
              <a:rPr lang="en-US" sz="2800" dirty="0"/>
              <a:t>()</a:t>
            </a:r>
            <a:br>
              <a:rPr lang="en-US" sz="2800" dirty="0"/>
            </a:br>
            <a:r>
              <a:rPr lang="en-US" sz="2800" dirty="0"/>
              <a:t>{</a:t>
            </a:r>
            <a:br>
              <a:rPr lang="en-US" sz="2800" dirty="0"/>
            </a:br>
            <a:r>
              <a:rPr lang="en-US" sz="2800" dirty="0"/>
              <a:t>	//</a:t>
            </a:r>
            <a:r>
              <a:rPr lang="en-US" sz="2800" i="1" dirty="0"/>
              <a:t>code to be executed</a:t>
            </a:r>
            <a:r>
              <a:rPr lang="en-US" sz="2800" dirty="0"/>
              <a:t>;</a:t>
            </a:r>
            <a:br>
              <a:rPr lang="en-US" sz="2800" dirty="0"/>
            </a:br>
            <a:r>
              <a:rPr lang="en-US" sz="2800" dirty="0"/>
              <a:t>}</a:t>
            </a:r>
            <a:endParaRPr lang="en-US" sz="2800" dirty="0">
              <a:solidFill>
                <a:schemeClr val="accent2"/>
              </a:solidFill>
            </a:endParaRPr>
          </a:p>
        </p:txBody>
      </p:sp>
    </p:spTree>
    <p:extLst>
      <p:ext uri="{BB962C8B-B14F-4D97-AF65-F5344CB8AC3E}">
        <p14:creationId xmlns:p14="http://schemas.microsoft.com/office/powerpoint/2010/main" val="27703971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70" name="Titre 1"/>
          <p:cNvSpPr>
            <a:spLocks noGrp="1"/>
          </p:cNvSpPr>
          <p:nvPr>
            <p:ph type="title"/>
          </p:nvPr>
        </p:nvSpPr>
        <p:spPr>
          <a:xfrm>
            <a:off x="609600" y="381000"/>
            <a:ext cx="8229600" cy="1143000"/>
          </a:xfrm>
        </p:spPr>
        <p:txBody>
          <a:bodyPr vert="horz" anchor="ctr">
            <a:normAutofit/>
          </a:bodyPr>
          <a:lstStyle/>
          <a:p>
            <a:r>
              <a:rPr lang="en-US" sz="3200" dirty="0">
                <a:latin typeface="Consolas" pitchFamily="49" charset="0"/>
                <a:cs typeface="Consolas" pitchFamily="49" charset="0"/>
              </a:rPr>
              <a:t>Create a PHP Function</a:t>
            </a:r>
            <a:endParaRPr lang="fr-CA" sz="3200" dirty="0">
              <a:latin typeface="Consolas" pitchFamily="49" charset="0"/>
              <a:cs typeface="Consolas" pitchFamily="49" charset="0"/>
            </a:endParaRPr>
          </a:p>
        </p:txBody>
      </p:sp>
      <p:sp>
        <p:nvSpPr>
          <p:cNvPr id="6147" name="Rectangle 6"/>
          <p:cNvSpPr>
            <a:spLocks noChangeArrowheads="1"/>
          </p:cNvSpPr>
          <p:nvPr/>
        </p:nvSpPr>
        <p:spPr bwMode="auto">
          <a:xfrm>
            <a:off x="635000" y="5405735"/>
            <a:ext cx="7975600" cy="461665"/>
          </a:xfrm>
          <a:prstGeom prst="rect">
            <a:avLst/>
          </a:prstGeom>
          <a:solidFill>
            <a:schemeClr val="accent3">
              <a:lumMod val="40000"/>
              <a:lumOff val="60000"/>
            </a:schemeClr>
          </a:solidFill>
          <a:ln w="9525">
            <a:noFill/>
            <a:miter lim="800000"/>
            <a:headEnd/>
            <a:tailEnd/>
          </a:ln>
        </p:spPr>
        <p:txBody>
          <a:bodyPr wrap="square">
            <a:spAutoFit/>
          </a:bodyPr>
          <a:lstStyle/>
          <a:p>
            <a:pPr>
              <a:lnSpc>
                <a:spcPct val="150000"/>
              </a:lnSpc>
              <a:defRPr/>
            </a:pPr>
            <a:r>
              <a:rPr lang="en-US" sz="1600" b="1" dirty="0">
                <a:solidFill>
                  <a:schemeClr val="tx2"/>
                </a:solidFill>
                <a:latin typeface="Calibri" pitchFamily="34" charset="0"/>
              </a:rPr>
              <a:t>Note</a:t>
            </a:r>
            <a:r>
              <a:rPr lang="en-US" sz="1600" dirty="0">
                <a:latin typeface="Calibri" pitchFamily="34" charset="0"/>
              </a:rPr>
              <a:t>: Your function name can start with a letter or underscore "_", but not a number!</a:t>
            </a:r>
          </a:p>
        </p:txBody>
      </p:sp>
      <p:sp>
        <p:nvSpPr>
          <p:cNvPr id="7172" name="TextBox 7"/>
          <p:cNvSpPr txBox="1">
            <a:spLocks noChangeArrowheads="1"/>
          </p:cNvSpPr>
          <p:nvPr/>
        </p:nvSpPr>
        <p:spPr bwMode="auto">
          <a:xfrm>
            <a:off x="520244" y="1828800"/>
            <a:ext cx="6747296" cy="97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37160" indent="-342900" eaLnBrk="1" hangingPunct="1">
              <a:lnSpc>
                <a:spcPct val="150000"/>
              </a:lnSpc>
              <a:spcBef>
                <a:spcPct val="20000"/>
              </a:spcBef>
              <a:buClr>
                <a:schemeClr val="accent1"/>
              </a:buClr>
              <a:buSzPct val="76000"/>
              <a:buFont typeface="Arial" pitchFamily="34" charset="0"/>
              <a:buChar char="•"/>
            </a:pPr>
            <a:r>
              <a:rPr lang="en-US" sz="2000" dirty="0">
                <a:latin typeface="Calibri" pitchFamily="34" charset="0"/>
              </a:rPr>
              <a:t>  </a:t>
            </a:r>
            <a:r>
              <a:rPr lang="en-US" sz="1600" dirty="0">
                <a:solidFill>
                  <a:schemeClr val="tx2"/>
                </a:solidFill>
                <a:latin typeface="+mn-lt"/>
                <a:cs typeface="+mn-cs"/>
              </a:rPr>
              <a:t>We want our function to print out the company motto each time it's called,  </a:t>
            </a:r>
            <a:endParaRPr lang="en-US" sz="1600" dirty="0" smtClean="0">
              <a:solidFill>
                <a:schemeClr val="tx2"/>
              </a:solidFill>
              <a:latin typeface="+mn-lt"/>
              <a:cs typeface="+mn-cs"/>
            </a:endParaRPr>
          </a:p>
          <a:p>
            <a:pPr eaLnBrk="1" hangingPunct="1">
              <a:lnSpc>
                <a:spcPct val="150000"/>
              </a:lnSpc>
              <a:spcBef>
                <a:spcPct val="20000"/>
              </a:spcBef>
              <a:buClr>
                <a:schemeClr val="accent1"/>
              </a:buClr>
              <a:buSzPct val="76000"/>
            </a:pPr>
            <a:r>
              <a:rPr lang="en-US" sz="1600" dirty="0" smtClean="0">
                <a:solidFill>
                  <a:schemeClr val="tx2"/>
                </a:solidFill>
                <a:latin typeface="+mn-lt"/>
                <a:cs typeface="+mn-cs"/>
              </a:rPr>
              <a:t>         so </a:t>
            </a:r>
            <a:r>
              <a:rPr lang="en-US" sz="1600" dirty="0">
                <a:solidFill>
                  <a:schemeClr val="tx2"/>
                </a:solidFill>
                <a:latin typeface="+mn-lt"/>
                <a:cs typeface="+mn-cs"/>
              </a:rPr>
              <a:t>that sounds like it's a job for the echo command!</a:t>
            </a:r>
          </a:p>
        </p:txBody>
      </p:sp>
      <p:sp>
        <p:nvSpPr>
          <p:cNvPr id="9" name="TextBox 8"/>
          <p:cNvSpPr txBox="1"/>
          <p:nvPr/>
        </p:nvSpPr>
        <p:spPr>
          <a:xfrm>
            <a:off x="990600" y="3048000"/>
            <a:ext cx="7162800" cy="17541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dirty="0">
                <a:solidFill>
                  <a:schemeClr val="tx1"/>
                </a:solidFill>
              </a:rPr>
              <a:t>&lt;?</a:t>
            </a:r>
            <a:r>
              <a:rPr lang="en-US" dirty="0" err="1">
                <a:solidFill>
                  <a:schemeClr val="tx1"/>
                </a:solidFill>
              </a:rPr>
              <a:t>php</a:t>
            </a:r>
            <a:r>
              <a:rPr lang="en-US" dirty="0">
                <a:solidFill>
                  <a:schemeClr val="tx1"/>
                </a:solidFill>
              </a:rPr>
              <a:t> </a:t>
            </a:r>
          </a:p>
          <a:p>
            <a:pPr lvl="1" fontAlgn="auto">
              <a:spcBef>
                <a:spcPts val="0"/>
              </a:spcBef>
              <a:spcAft>
                <a:spcPts val="0"/>
              </a:spcAft>
              <a:defRPr/>
            </a:pPr>
            <a:r>
              <a:rPr lang="en-US" dirty="0">
                <a:solidFill>
                  <a:schemeClr val="tx1"/>
                </a:solidFill>
              </a:rPr>
              <a:t>function </a:t>
            </a:r>
            <a:r>
              <a:rPr lang="en-US" dirty="0" err="1">
                <a:solidFill>
                  <a:schemeClr val="tx1"/>
                </a:solidFill>
              </a:rPr>
              <a:t>myfunction</a:t>
            </a:r>
            <a:r>
              <a:rPr lang="en-US" dirty="0">
                <a:solidFill>
                  <a:schemeClr val="tx1"/>
                </a:solidFill>
              </a:rPr>
              <a:t>()</a:t>
            </a:r>
          </a:p>
          <a:p>
            <a:pPr lvl="1" fontAlgn="auto">
              <a:spcBef>
                <a:spcPts val="0"/>
              </a:spcBef>
              <a:spcAft>
                <a:spcPts val="0"/>
              </a:spcAft>
              <a:defRPr/>
            </a:pPr>
            <a:r>
              <a:rPr lang="en-US" dirty="0">
                <a:solidFill>
                  <a:schemeClr val="tx1"/>
                </a:solidFill>
              </a:rPr>
              <a:t>{ </a:t>
            </a:r>
          </a:p>
          <a:p>
            <a:pPr lvl="1" fontAlgn="auto">
              <a:spcBef>
                <a:spcPts val="0"/>
              </a:spcBef>
              <a:spcAft>
                <a:spcPts val="0"/>
              </a:spcAft>
              <a:defRPr/>
            </a:pPr>
            <a:r>
              <a:rPr lang="en-US" dirty="0">
                <a:solidFill>
                  <a:schemeClr val="tx1"/>
                </a:solidFill>
              </a:rPr>
              <a:t>	echo “This is the first function to me ";</a:t>
            </a:r>
          </a:p>
          <a:p>
            <a:pPr lvl="1" fontAlgn="auto">
              <a:spcBef>
                <a:spcPts val="0"/>
              </a:spcBef>
              <a:spcAft>
                <a:spcPts val="0"/>
              </a:spcAft>
              <a:defRPr/>
            </a:pPr>
            <a:r>
              <a:rPr lang="en-US" dirty="0">
                <a:solidFill>
                  <a:schemeClr val="tx1"/>
                </a:solidFill>
              </a:rPr>
              <a:t> } </a:t>
            </a:r>
          </a:p>
          <a:p>
            <a:pPr fontAlgn="auto">
              <a:spcBef>
                <a:spcPts val="0"/>
              </a:spcBef>
              <a:spcAft>
                <a:spcPts val="0"/>
              </a:spcAft>
              <a:defRPr/>
            </a:pPr>
            <a:r>
              <a:rPr lang="en-US" dirty="0">
                <a:solidFill>
                  <a:schemeClr val="tx1"/>
                </a:solidFill>
              </a:rPr>
              <a:t>?&gt;</a:t>
            </a:r>
          </a:p>
        </p:txBody>
      </p:sp>
    </p:spTree>
    <p:extLst>
      <p:ext uri="{BB962C8B-B14F-4D97-AF65-F5344CB8AC3E}">
        <p14:creationId xmlns:p14="http://schemas.microsoft.com/office/powerpoint/2010/main" val="26462387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Titre 1"/>
          <p:cNvSpPr>
            <a:spLocks noGrp="1"/>
          </p:cNvSpPr>
          <p:nvPr>
            <p:ph type="title"/>
          </p:nvPr>
        </p:nvSpPr>
        <p:spPr>
          <a:xfrm>
            <a:off x="609600" y="381000"/>
            <a:ext cx="8229600" cy="1143000"/>
          </a:xfrm>
        </p:spPr>
        <p:txBody>
          <a:bodyPr vert="horz" anchor="ctr">
            <a:normAutofit/>
          </a:bodyPr>
          <a:lstStyle/>
          <a:p>
            <a:r>
              <a:rPr lang="fr-CA" sz="3200" dirty="0">
                <a:latin typeface="Consolas" pitchFamily="49" charset="0"/>
                <a:cs typeface="Consolas" pitchFamily="49" charset="0"/>
              </a:rPr>
              <a:t>Call </a:t>
            </a:r>
            <a:r>
              <a:rPr lang="fr-CA" sz="3200" dirty="0" err="1">
                <a:latin typeface="Consolas" pitchFamily="49" charset="0"/>
                <a:cs typeface="Consolas" pitchFamily="49" charset="0"/>
              </a:rPr>
              <a:t>Function</a:t>
            </a:r>
            <a:r>
              <a:rPr lang="fr-CA" sz="3200" dirty="0">
                <a:latin typeface="Consolas" pitchFamily="49" charset="0"/>
                <a:cs typeface="Consolas" pitchFamily="49" charset="0"/>
              </a:rPr>
              <a:t> - </a:t>
            </a:r>
            <a:r>
              <a:rPr lang="fr-CA" sz="3200" dirty="0" err="1">
                <a:latin typeface="Consolas" pitchFamily="49" charset="0"/>
                <a:cs typeface="Consolas" pitchFamily="49" charset="0"/>
              </a:rPr>
              <a:t>Example</a:t>
            </a:r>
            <a:endParaRPr lang="fr-CA" sz="3200" dirty="0">
              <a:latin typeface="Consolas" pitchFamily="49" charset="0"/>
              <a:cs typeface="Consolas" pitchFamily="49" charset="0"/>
            </a:endParaRPr>
          </a:p>
        </p:txBody>
      </p:sp>
      <p:sp>
        <p:nvSpPr>
          <p:cNvPr id="9" name="TextBox 8"/>
          <p:cNvSpPr txBox="1"/>
          <p:nvPr/>
        </p:nvSpPr>
        <p:spPr>
          <a:xfrm>
            <a:off x="755650" y="2057400"/>
            <a:ext cx="7704138" cy="3785652"/>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fontAlgn="auto">
              <a:lnSpc>
                <a:spcPct val="150000"/>
              </a:lnSpc>
              <a:spcBef>
                <a:spcPts val="0"/>
              </a:spcBef>
              <a:spcAft>
                <a:spcPts val="0"/>
              </a:spcAft>
              <a:defRPr/>
            </a:pPr>
            <a:r>
              <a:rPr lang="en-US" sz="2000" dirty="0">
                <a:solidFill>
                  <a:schemeClr val="tx1"/>
                </a:solidFill>
                <a:cs typeface="Consolas" pitchFamily="49" charset="0"/>
              </a:rPr>
              <a:t>&lt;?</a:t>
            </a:r>
            <a:r>
              <a:rPr lang="en-US" sz="2000" dirty="0" err="1">
                <a:solidFill>
                  <a:schemeClr val="tx1"/>
                </a:solidFill>
                <a:cs typeface="Consolas" pitchFamily="49" charset="0"/>
              </a:rPr>
              <a:t>php</a:t>
            </a:r>
            <a:r>
              <a:rPr lang="en-US" sz="2000" dirty="0">
                <a:solidFill>
                  <a:schemeClr val="tx1"/>
                </a:solidFill>
                <a:cs typeface="Consolas" pitchFamily="49" charset="0"/>
              </a:rPr>
              <a:t> </a:t>
            </a:r>
          </a:p>
          <a:p>
            <a:pPr lvl="2" fontAlgn="auto">
              <a:lnSpc>
                <a:spcPct val="150000"/>
              </a:lnSpc>
              <a:spcBef>
                <a:spcPts val="0"/>
              </a:spcBef>
              <a:spcAft>
                <a:spcPts val="0"/>
              </a:spcAft>
              <a:defRPr/>
            </a:pPr>
            <a:r>
              <a:rPr lang="en-US" sz="2000" dirty="0">
                <a:solidFill>
                  <a:schemeClr val="tx1"/>
                </a:solidFill>
                <a:cs typeface="Consolas" pitchFamily="49" charset="0"/>
              </a:rPr>
              <a:t>function </a:t>
            </a:r>
            <a:r>
              <a:rPr lang="en-US" sz="2000" dirty="0" err="1">
                <a:solidFill>
                  <a:schemeClr val="tx1"/>
                </a:solidFill>
                <a:cs typeface="Consolas" pitchFamily="49" charset="0"/>
              </a:rPr>
              <a:t>myfunction</a:t>
            </a:r>
            <a:r>
              <a:rPr lang="en-US" sz="2000" dirty="0">
                <a:solidFill>
                  <a:schemeClr val="tx1"/>
                </a:solidFill>
                <a:cs typeface="Consolas" pitchFamily="49" charset="0"/>
              </a:rPr>
              <a:t>()</a:t>
            </a:r>
          </a:p>
          <a:p>
            <a:pPr lvl="2" fontAlgn="auto">
              <a:lnSpc>
                <a:spcPct val="150000"/>
              </a:lnSpc>
              <a:spcBef>
                <a:spcPts val="0"/>
              </a:spcBef>
              <a:spcAft>
                <a:spcPts val="0"/>
              </a:spcAft>
              <a:defRPr/>
            </a:pPr>
            <a:r>
              <a:rPr lang="en-US" sz="2000" dirty="0">
                <a:solidFill>
                  <a:schemeClr val="tx1"/>
                </a:solidFill>
                <a:cs typeface="Consolas" pitchFamily="49" charset="0"/>
              </a:rPr>
              <a:t>{ </a:t>
            </a:r>
          </a:p>
          <a:p>
            <a:pPr lvl="2" fontAlgn="auto">
              <a:lnSpc>
                <a:spcPct val="150000"/>
              </a:lnSpc>
              <a:spcBef>
                <a:spcPts val="0"/>
              </a:spcBef>
              <a:spcAft>
                <a:spcPts val="0"/>
              </a:spcAft>
              <a:defRPr/>
            </a:pPr>
            <a:r>
              <a:rPr lang="en-US" sz="2000" dirty="0">
                <a:solidFill>
                  <a:schemeClr val="tx1"/>
                </a:solidFill>
                <a:cs typeface="Consolas" pitchFamily="49" charset="0"/>
              </a:rPr>
              <a:t>echo “</a:t>
            </a:r>
            <a:r>
              <a:rPr lang="en-US" sz="2000" dirty="0" err="1">
                <a:solidFill>
                  <a:schemeClr val="tx1"/>
                </a:solidFill>
                <a:cs typeface="Consolas" pitchFamily="49" charset="0"/>
              </a:rPr>
              <a:t>Muneer</a:t>
            </a:r>
            <a:r>
              <a:rPr lang="en-US" sz="2000" dirty="0">
                <a:solidFill>
                  <a:schemeClr val="tx1"/>
                </a:solidFill>
                <a:cs typeface="Consolas" pitchFamily="49" charset="0"/>
              </a:rPr>
              <a:t> </a:t>
            </a:r>
            <a:r>
              <a:rPr lang="en-US" sz="2000" dirty="0" err="1">
                <a:solidFill>
                  <a:schemeClr val="tx1"/>
                </a:solidFill>
                <a:cs typeface="Consolas" pitchFamily="49" charset="0"/>
              </a:rPr>
              <a:t>Masadeh</a:t>
            </a:r>
            <a:r>
              <a:rPr lang="en-US" sz="2000" dirty="0">
                <a:solidFill>
                  <a:schemeClr val="tx1"/>
                </a:solidFill>
                <a:cs typeface="Consolas" pitchFamily="49" charset="0"/>
              </a:rPr>
              <a:t>";</a:t>
            </a:r>
          </a:p>
          <a:p>
            <a:pPr lvl="2" fontAlgn="auto">
              <a:lnSpc>
                <a:spcPct val="150000"/>
              </a:lnSpc>
              <a:spcBef>
                <a:spcPts val="0"/>
              </a:spcBef>
              <a:spcAft>
                <a:spcPts val="0"/>
              </a:spcAft>
              <a:defRPr/>
            </a:pPr>
            <a:r>
              <a:rPr lang="en-US" sz="2000" dirty="0">
                <a:solidFill>
                  <a:schemeClr val="tx1"/>
                </a:solidFill>
                <a:cs typeface="Consolas" pitchFamily="49" charset="0"/>
              </a:rPr>
              <a:t>} </a:t>
            </a:r>
          </a:p>
          <a:p>
            <a:pPr lvl="1" fontAlgn="auto">
              <a:lnSpc>
                <a:spcPct val="150000"/>
              </a:lnSpc>
              <a:spcBef>
                <a:spcPts val="0"/>
              </a:spcBef>
              <a:spcAft>
                <a:spcPts val="0"/>
              </a:spcAft>
              <a:defRPr/>
            </a:pPr>
            <a:r>
              <a:rPr lang="en-US" sz="2000" dirty="0">
                <a:solidFill>
                  <a:schemeClr val="tx1"/>
                </a:solidFill>
                <a:cs typeface="Consolas" pitchFamily="49" charset="0"/>
              </a:rPr>
              <a:t>	echo “my name is “;</a:t>
            </a:r>
          </a:p>
          <a:p>
            <a:pPr lvl="1" fontAlgn="auto">
              <a:lnSpc>
                <a:spcPct val="150000"/>
              </a:lnSpc>
              <a:spcBef>
                <a:spcPts val="0"/>
              </a:spcBef>
              <a:spcAft>
                <a:spcPts val="0"/>
              </a:spcAft>
              <a:defRPr/>
            </a:pPr>
            <a:r>
              <a:rPr lang="en-US" sz="2000" dirty="0">
                <a:solidFill>
                  <a:schemeClr val="tx1"/>
                </a:solidFill>
                <a:cs typeface="Consolas" pitchFamily="49" charset="0"/>
              </a:rPr>
              <a:t> 	</a:t>
            </a:r>
            <a:r>
              <a:rPr lang="en-US" sz="2000" dirty="0" err="1">
                <a:solidFill>
                  <a:schemeClr val="tx1"/>
                </a:solidFill>
                <a:cs typeface="Consolas" pitchFamily="49" charset="0"/>
              </a:rPr>
              <a:t>myfunction</a:t>
            </a:r>
            <a:r>
              <a:rPr lang="en-US" sz="2000" dirty="0">
                <a:solidFill>
                  <a:schemeClr val="tx1"/>
                </a:solidFill>
                <a:cs typeface="Consolas" pitchFamily="49" charset="0"/>
              </a:rPr>
              <a:t>();</a:t>
            </a:r>
          </a:p>
          <a:p>
            <a:pPr lvl="1" fontAlgn="auto">
              <a:lnSpc>
                <a:spcPct val="150000"/>
              </a:lnSpc>
              <a:spcBef>
                <a:spcPts val="0"/>
              </a:spcBef>
              <a:spcAft>
                <a:spcPts val="0"/>
              </a:spcAft>
              <a:defRPr/>
            </a:pPr>
            <a:r>
              <a:rPr lang="en-US" sz="2000" dirty="0">
                <a:solidFill>
                  <a:schemeClr val="tx1"/>
                </a:solidFill>
                <a:cs typeface="Consolas" pitchFamily="49" charset="0"/>
              </a:rPr>
              <a:t>?&gt;</a:t>
            </a:r>
          </a:p>
        </p:txBody>
      </p:sp>
    </p:spTree>
    <p:extLst>
      <p:ext uri="{BB962C8B-B14F-4D97-AF65-F5344CB8AC3E}">
        <p14:creationId xmlns:p14="http://schemas.microsoft.com/office/powerpoint/2010/main" val="5709140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18" name="Titre 1"/>
          <p:cNvSpPr>
            <a:spLocks noGrp="1"/>
          </p:cNvSpPr>
          <p:nvPr>
            <p:ph type="title"/>
          </p:nvPr>
        </p:nvSpPr>
        <p:spPr>
          <a:xfrm>
            <a:off x="609600" y="381000"/>
            <a:ext cx="8229600" cy="1143000"/>
          </a:xfrm>
        </p:spPr>
        <p:txBody>
          <a:bodyPr vert="horz" anchor="ctr">
            <a:normAutofit/>
          </a:bodyPr>
          <a:lstStyle/>
          <a:p>
            <a:r>
              <a:rPr lang="fr-CA" sz="3200" dirty="0" err="1">
                <a:latin typeface="Consolas" pitchFamily="49" charset="0"/>
                <a:cs typeface="Consolas" pitchFamily="49" charset="0"/>
              </a:rPr>
              <a:t>Parameters</a:t>
            </a:r>
            <a:r>
              <a:rPr lang="fr-CA" sz="3200" dirty="0">
                <a:latin typeface="Consolas" pitchFamily="49" charset="0"/>
                <a:cs typeface="Consolas" pitchFamily="49" charset="0"/>
              </a:rPr>
              <a:t> </a:t>
            </a:r>
            <a:r>
              <a:rPr lang="fr-CA" sz="3200" dirty="0" err="1">
                <a:latin typeface="Consolas" pitchFamily="49" charset="0"/>
                <a:cs typeface="Consolas" pitchFamily="49" charset="0"/>
              </a:rPr>
              <a:t>Functions</a:t>
            </a:r>
            <a:endParaRPr lang="fr-CA" sz="3200" dirty="0">
              <a:latin typeface="Consolas" pitchFamily="49" charset="0"/>
              <a:cs typeface="Consolas" pitchFamily="49" charset="0"/>
            </a:endParaRPr>
          </a:p>
        </p:txBody>
      </p:sp>
      <p:sp>
        <p:nvSpPr>
          <p:cNvPr id="6" name="Rectangle 5"/>
          <p:cNvSpPr/>
          <p:nvPr/>
        </p:nvSpPr>
        <p:spPr>
          <a:xfrm>
            <a:off x="609600" y="1981200"/>
            <a:ext cx="8229600" cy="1938992"/>
          </a:xfrm>
          <a:prstGeom prst="rect">
            <a:avLst/>
          </a:prstGeom>
        </p:spPr>
        <p:txBody>
          <a:bodyPr>
            <a:spAutoFit/>
          </a:bodyPr>
          <a:lstStyle/>
          <a:p>
            <a:pPr marL="342900" indent="-342900">
              <a:lnSpc>
                <a:spcPct val="150000"/>
              </a:lnSpc>
              <a:buFont typeface="Arial" pitchFamily="34" charset="0"/>
              <a:buChar char="•"/>
              <a:defRPr/>
            </a:pPr>
            <a:r>
              <a:rPr lang="en-US" sz="2000" dirty="0" smtClean="0"/>
              <a:t>To </a:t>
            </a:r>
            <a:r>
              <a:rPr lang="en-US" sz="2000" dirty="0"/>
              <a:t>add more functionality to a function, we can add </a:t>
            </a:r>
            <a:r>
              <a:rPr lang="en-US" sz="2000" dirty="0" smtClean="0"/>
              <a:t>parameters. A parameter </a:t>
            </a:r>
            <a:r>
              <a:rPr lang="en-US" sz="2000" dirty="0"/>
              <a:t>is just like a variable</a:t>
            </a:r>
            <a:r>
              <a:rPr lang="en-US" sz="2000" dirty="0" smtClean="0"/>
              <a:t>.</a:t>
            </a:r>
          </a:p>
          <a:p>
            <a:pPr marL="342900" indent="-342900">
              <a:lnSpc>
                <a:spcPct val="150000"/>
              </a:lnSpc>
              <a:buFont typeface="Arial" pitchFamily="34" charset="0"/>
              <a:buChar char="•"/>
              <a:defRPr/>
            </a:pPr>
            <a:r>
              <a:rPr lang="en-US" sz="2000" dirty="0" smtClean="0"/>
              <a:t> </a:t>
            </a:r>
            <a:r>
              <a:rPr lang="en-US" sz="2000" dirty="0"/>
              <a:t>Parameters are specified after the function name, inside the parentheses.</a:t>
            </a:r>
          </a:p>
        </p:txBody>
      </p:sp>
      <p:sp>
        <p:nvSpPr>
          <p:cNvPr id="7" name="TextBox 6"/>
          <p:cNvSpPr txBox="1"/>
          <p:nvPr/>
        </p:nvSpPr>
        <p:spPr>
          <a:xfrm>
            <a:off x="914400" y="4191000"/>
            <a:ext cx="7162800" cy="17541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dirty="0">
                <a:solidFill>
                  <a:schemeClr val="tx1"/>
                </a:solidFill>
              </a:rPr>
              <a:t>&lt;?</a:t>
            </a:r>
            <a:r>
              <a:rPr lang="en-US" dirty="0" err="1">
                <a:solidFill>
                  <a:schemeClr val="tx1"/>
                </a:solidFill>
              </a:rPr>
              <a:t>php</a:t>
            </a:r>
            <a:r>
              <a:rPr lang="en-US" dirty="0">
                <a:solidFill>
                  <a:schemeClr val="tx1"/>
                </a:solidFill>
              </a:rPr>
              <a:t> </a:t>
            </a:r>
          </a:p>
          <a:p>
            <a:pPr lvl="1" fontAlgn="auto">
              <a:spcBef>
                <a:spcPts val="0"/>
              </a:spcBef>
              <a:spcAft>
                <a:spcPts val="0"/>
              </a:spcAft>
              <a:defRPr/>
            </a:pPr>
            <a:r>
              <a:rPr lang="en-US" dirty="0">
                <a:solidFill>
                  <a:schemeClr val="tx1"/>
                </a:solidFill>
              </a:rPr>
              <a:t>function </a:t>
            </a:r>
            <a:r>
              <a:rPr lang="en-US" dirty="0" err="1">
                <a:solidFill>
                  <a:schemeClr val="tx1"/>
                </a:solidFill>
              </a:rPr>
              <a:t>myfunction</a:t>
            </a:r>
            <a:r>
              <a:rPr lang="en-US" dirty="0" smtClean="0">
                <a:solidFill>
                  <a:schemeClr val="tx1"/>
                </a:solidFill>
              </a:rPr>
              <a:t>($par1, $par2 ,……..)</a:t>
            </a:r>
            <a:endParaRPr lang="en-US" dirty="0">
              <a:solidFill>
                <a:schemeClr val="tx1"/>
              </a:solidFill>
            </a:endParaRPr>
          </a:p>
          <a:p>
            <a:pPr lvl="1" fontAlgn="auto">
              <a:spcBef>
                <a:spcPts val="0"/>
              </a:spcBef>
              <a:spcAft>
                <a:spcPts val="0"/>
              </a:spcAft>
              <a:defRPr/>
            </a:pPr>
            <a:r>
              <a:rPr lang="en-US" dirty="0">
                <a:solidFill>
                  <a:schemeClr val="tx1"/>
                </a:solidFill>
              </a:rPr>
              <a:t>{ </a:t>
            </a:r>
          </a:p>
          <a:p>
            <a:pPr lvl="1" fontAlgn="auto">
              <a:spcBef>
                <a:spcPts val="0"/>
              </a:spcBef>
              <a:spcAft>
                <a:spcPts val="0"/>
              </a:spcAft>
              <a:defRPr/>
            </a:pPr>
            <a:r>
              <a:rPr lang="en-US" dirty="0">
                <a:solidFill>
                  <a:schemeClr val="tx1"/>
                </a:solidFill>
              </a:rPr>
              <a:t>	echo “This is the first </a:t>
            </a:r>
            <a:r>
              <a:rPr lang="en-US" dirty="0" smtClean="0">
                <a:solidFill>
                  <a:schemeClr val="tx1"/>
                </a:solidFill>
              </a:rPr>
              <a:t>function with parameters </a:t>
            </a:r>
            <a:r>
              <a:rPr lang="en-US" dirty="0">
                <a:solidFill>
                  <a:schemeClr val="tx1"/>
                </a:solidFill>
              </a:rPr>
              <a:t>to me ";</a:t>
            </a:r>
          </a:p>
          <a:p>
            <a:pPr lvl="1" fontAlgn="auto">
              <a:spcBef>
                <a:spcPts val="0"/>
              </a:spcBef>
              <a:spcAft>
                <a:spcPts val="0"/>
              </a:spcAft>
              <a:defRPr/>
            </a:pPr>
            <a:r>
              <a:rPr lang="en-US" dirty="0">
                <a:solidFill>
                  <a:schemeClr val="tx1"/>
                </a:solidFill>
              </a:rPr>
              <a:t> } </a:t>
            </a:r>
          </a:p>
          <a:p>
            <a:pPr fontAlgn="auto">
              <a:spcBef>
                <a:spcPts val="0"/>
              </a:spcBef>
              <a:spcAft>
                <a:spcPts val="0"/>
              </a:spcAft>
              <a:defRPr/>
            </a:pPr>
            <a:r>
              <a:rPr lang="en-US" dirty="0">
                <a:solidFill>
                  <a:schemeClr val="tx1"/>
                </a:solidFill>
              </a:rPr>
              <a:t>?&gt;</a:t>
            </a:r>
          </a:p>
        </p:txBody>
      </p:sp>
    </p:spTree>
    <p:extLst>
      <p:ext uri="{BB962C8B-B14F-4D97-AF65-F5344CB8AC3E}">
        <p14:creationId xmlns:p14="http://schemas.microsoft.com/office/powerpoint/2010/main" val="1330734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42" name="Titre 1"/>
          <p:cNvSpPr>
            <a:spLocks noGrp="1"/>
          </p:cNvSpPr>
          <p:nvPr>
            <p:ph type="title"/>
          </p:nvPr>
        </p:nvSpPr>
        <p:spPr>
          <a:xfrm>
            <a:off x="609600" y="381000"/>
            <a:ext cx="8229600" cy="1143000"/>
          </a:xfrm>
        </p:spPr>
        <p:txBody>
          <a:bodyPr vert="horz" anchor="ctr">
            <a:normAutofit/>
          </a:bodyPr>
          <a:lstStyle/>
          <a:p>
            <a:r>
              <a:rPr lang="fr-CA" sz="3200" dirty="0" err="1">
                <a:latin typeface="Consolas" pitchFamily="49" charset="0"/>
                <a:cs typeface="Consolas" pitchFamily="49" charset="0"/>
              </a:rPr>
              <a:t>Parameters</a:t>
            </a:r>
            <a:r>
              <a:rPr lang="fr-CA" sz="3200" dirty="0">
                <a:latin typeface="Consolas" pitchFamily="49" charset="0"/>
                <a:cs typeface="Consolas" pitchFamily="49" charset="0"/>
              </a:rPr>
              <a:t> </a:t>
            </a:r>
            <a:r>
              <a:rPr lang="fr-CA" sz="3200" dirty="0" err="1">
                <a:latin typeface="Consolas" pitchFamily="49" charset="0"/>
                <a:cs typeface="Consolas" pitchFamily="49" charset="0"/>
              </a:rPr>
              <a:t>Functions</a:t>
            </a:r>
            <a:endParaRPr lang="fr-CA" sz="3200" dirty="0">
              <a:latin typeface="Consolas" pitchFamily="49" charset="0"/>
              <a:cs typeface="Consolas" pitchFamily="49" charset="0"/>
            </a:endParaRPr>
          </a:p>
        </p:txBody>
      </p:sp>
      <p:sp>
        <p:nvSpPr>
          <p:cNvPr id="6" name="TextBox 5"/>
          <p:cNvSpPr txBox="1"/>
          <p:nvPr/>
        </p:nvSpPr>
        <p:spPr>
          <a:xfrm>
            <a:off x="677862" y="2133600"/>
            <a:ext cx="7704138" cy="3900876"/>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fontAlgn="auto">
              <a:lnSpc>
                <a:spcPct val="150000"/>
              </a:lnSpc>
              <a:spcBef>
                <a:spcPts val="0"/>
              </a:spcBef>
              <a:spcAft>
                <a:spcPts val="0"/>
              </a:spcAft>
              <a:defRPr/>
            </a:pPr>
            <a:r>
              <a:rPr lang="en-US" sz="2800" dirty="0">
                <a:cs typeface="Consolas" pitchFamily="49" charset="0"/>
              </a:rPr>
              <a:t>&lt;?</a:t>
            </a:r>
            <a:r>
              <a:rPr lang="en-US" sz="2800" dirty="0" err="1">
                <a:cs typeface="Consolas" pitchFamily="49" charset="0"/>
              </a:rPr>
              <a:t>php</a:t>
            </a:r>
            <a:r>
              <a:rPr lang="en-US" sz="2800" dirty="0">
                <a:cs typeface="Consolas" pitchFamily="49" charset="0"/>
              </a:rPr>
              <a:t> </a:t>
            </a:r>
          </a:p>
          <a:p>
            <a:pPr fontAlgn="auto">
              <a:lnSpc>
                <a:spcPct val="150000"/>
              </a:lnSpc>
              <a:spcBef>
                <a:spcPts val="0"/>
              </a:spcBef>
              <a:spcAft>
                <a:spcPts val="0"/>
              </a:spcAft>
              <a:defRPr/>
            </a:pPr>
            <a:r>
              <a:rPr lang="en-US" sz="2800" dirty="0">
                <a:cs typeface="Consolas" pitchFamily="49" charset="0"/>
              </a:rPr>
              <a:t>	function </a:t>
            </a:r>
            <a:r>
              <a:rPr lang="en-US" sz="2800" dirty="0" err="1">
                <a:cs typeface="Consolas" pitchFamily="49" charset="0"/>
              </a:rPr>
              <a:t>myname</a:t>
            </a:r>
            <a:r>
              <a:rPr lang="en-US" sz="2800" dirty="0">
                <a:cs typeface="Consolas" pitchFamily="49" charset="0"/>
              </a:rPr>
              <a:t>($</a:t>
            </a:r>
            <a:r>
              <a:rPr lang="en-US" sz="2800" dirty="0" err="1">
                <a:cs typeface="Consolas" pitchFamily="49" charset="0"/>
              </a:rPr>
              <a:t>firstName</a:t>
            </a:r>
            <a:r>
              <a:rPr lang="en-US" sz="2800" dirty="0">
                <a:cs typeface="Consolas" pitchFamily="49" charset="0"/>
              </a:rPr>
              <a:t>)</a:t>
            </a:r>
          </a:p>
          <a:p>
            <a:pPr fontAlgn="auto">
              <a:lnSpc>
                <a:spcPct val="150000"/>
              </a:lnSpc>
              <a:spcBef>
                <a:spcPts val="0"/>
              </a:spcBef>
              <a:spcAft>
                <a:spcPts val="0"/>
              </a:spcAft>
              <a:defRPr/>
            </a:pPr>
            <a:r>
              <a:rPr lang="en-US" sz="2800" dirty="0">
                <a:cs typeface="Consolas" pitchFamily="49" charset="0"/>
              </a:rPr>
              <a:t>	{</a:t>
            </a:r>
          </a:p>
          <a:p>
            <a:pPr fontAlgn="auto">
              <a:lnSpc>
                <a:spcPct val="150000"/>
              </a:lnSpc>
              <a:spcBef>
                <a:spcPts val="0"/>
              </a:spcBef>
              <a:spcAft>
                <a:spcPts val="0"/>
              </a:spcAft>
              <a:defRPr/>
            </a:pPr>
            <a:r>
              <a:rPr lang="en-US" sz="2800" dirty="0">
                <a:cs typeface="Consolas" pitchFamily="49" charset="0"/>
              </a:rPr>
              <a:t> 	</a:t>
            </a:r>
            <a:r>
              <a:rPr lang="en-US" sz="2800" dirty="0" smtClean="0">
                <a:cs typeface="Consolas" pitchFamily="49" charset="0"/>
              </a:rPr>
              <a:t>	echo </a:t>
            </a:r>
            <a:r>
              <a:rPr lang="en-US" sz="2800" dirty="0">
                <a:cs typeface="Consolas" pitchFamily="49" charset="0"/>
              </a:rPr>
              <a:t>“my name is ". $</a:t>
            </a:r>
            <a:r>
              <a:rPr lang="en-US" sz="2800" dirty="0" err="1">
                <a:cs typeface="Consolas" pitchFamily="49" charset="0"/>
              </a:rPr>
              <a:t>firstName</a:t>
            </a:r>
            <a:r>
              <a:rPr lang="en-US" sz="2800" dirty="0">
                <a:cs typeface="Consolas" pitchFamily="49" charset="0"/>
              </a:rPr>
              <a:t> ;</a:t>
            </a:r>
          </a:p>
          <a:p>
            <a:pPr fontAlgn="auto">
              <a:lnSpc>
                <a:spcPct val="150000"/>
              </a:lnSpc>
              <a:spcBef>
                <a:spcPts val="0"/>
              </a:spcBef>
              <a:spcAft>
                <a:spcPts val="0"/>
              </a:spcAft>
              <a:defRPr/>
            </a:pPr>
            <a:r>
              <a:rPr lang="en-US" sz="2800" dirty="0">
                <a:cs typeface="Consolas" pitchFamily="49" charset="0"/>
              </a:rPr>
              <a:t> 	} </a:t>
            </a:r>
          </a:p>
          <a:p>
            <a:pPr fontAlgn="auto">
              <a:lnSpc>
                <a:spcPct val="150000"/>
              </a:lnSpc>
              <a:spcBef>
                <a:spcPts val="0"/>
              </a:spcBef>
              <a:spcAft>
                <a:spcPts val="0"/>
              </a:spcAft>
              <a:defRPr/>
            </a:pPr>
            <a:r>
              <a:rPr lang="en-US" sz="2800" dirty="0">
                <a:cs typeface="Consolas" pitchFamily="49" charset="0"/>
              </a:rPr>
              <a:t>?&gt;</a:t>
            </a:r>
            <a:endParaRPr lang="en-US" sz="2800" dirty="0">
              <a:solidFill>
                <a:schemeClr val="accent2"/>
              </a:solidFill>
              <a:cs typeface="Consolas" pitchFamily="49" charset="0"/>
            </a:endParaRPr>
          </a:p>
        </p:txBody>
      </p:sp>
    </p:spTree>
    <p:extLst>
      <p:ext uri="{BB962C8B-B14F-4D97-AF65-F5344CB8AC3E}">
        <p14:creationId xmlns:p14="http://schemas.microsoft.com/office/powerpoint/2010/main" val="14000283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10.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1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12.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13.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14.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15.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16.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17.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18.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19.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0.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2.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3.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4.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5.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6.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7.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8.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9.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3.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30.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3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32.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33.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34.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35.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36.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37.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38.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39.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4.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40.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4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42.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43.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44.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5.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6.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7.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8.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9.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178</TotalTime>
  <Words>1798</Words>
  <Application>Microsoft Office PowerPoint</Application>
  <PresentationFormat>On-screen Show (4:3)</PresentationFormat>
  <Paragraphs>489</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Median</vt:lpstr>
      <vt:lpstr>PowerPoint Presentation</vt:lpstr>
      <vt:lpstr>Outline</vt:lpstr>
      <vt:lpstr>What Is Function ?</vt:lpstr>
      <vt:lpstr>User-Defined Function</vt:lpstr>
      <vt:lpstr>Create a PHP Function</vt:lpstr>
      <vt:lpstr>Create a PHP Function</vt:lpstr>
      <vt:lpstr>Call Function - Example</vt:lpstr>
      <vt:lpstr>Parameters Functions</vt:lpstr>
      <vt:lpstr>Parameters Functions</vt:lpstr>
      <vt:lpstr>Parameters Functions – Call</vt:lpstr>
      <vt:lpstr>Parameters Functions - Call</vt:lpstr>
      <vt:lpstr>Parameters Functions - Call</vt:lpstr>
      <vt:lpstr> Function Returning Values</vt:lpstr>
      <vt:lpstr>Functions Returning Values – Example</vt:lpstr>
      <vt:lpstr>Function Returning Values – Example</vt:lpstr>
      <vt:lpstr>Function Returning Values – Example</vt:lpstr>
      <vt:lpstr>PHP Variable Scopes</vt:lpstr>
      <vt:lpstr>Local Scope</vt:lpstr>
      <vt:lpstr>Local Scope</vt:lpstr>
      <vt:lpstr>Global Scope</vt:lpstr>
      <vt:lpstr>Global Scope</vt:lpstr>
      <vt:lpstr>Global Scope</vt:lpstr>
      <vt:lpstr>Global Scope</vt:lpstr>
      <vt:lpstr>Global Scope</vt:lpstr>
      <vt:lpstr>Static Scope</vt:lpstr>
      <vt:lpstr>Static Scope</vt:lpstr>
      <vt:lpstr>Static Scope</vt:lpstr>
      <vt:lpstr>Parameter Scope</vt:lpstr>
      <vt:lpstr>Passing Variable to a fonction </vt:lpstr>
      <vt:lpstr>Passing Variable By Value</vt:lpstr>
      <vt:lpstr>Passing Variable By Reference</vt:lpstr>
      <vt:lpstr>Passing Variable By Reference</vt:lpstr>
      <vt:lpstr>Passing Variable By Reference</vt:lpstr>
      <vt:lpstr>Passing Variable By Reference</vt:lpstr>
      <vt:lpstr>Example Chapter</vt:lpstr>
      <vt:lpstr>Example</vt:lpstr>
      <vt:lpstr>Example  </vt:lpstr>
      <vt:lpstr>Example </vt:lpstr>
      <vt:lpstr>Example  </vt:lpstr>
      <vt:lpstr>Example  </vt:lpstr>
      <vt:lpstr>Example  </vt:lpstr>
      <vt:lpstr>Example </vt:lpstr>
      <vt:lpstr>Example  </vt:lpstr>
      <vt:lpstr>Example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dc:creator>
  <cp:lastModifiedBy>Alind</cp:lastModifiedBy>
  <cp:revision>15</cp:revision>
  <dcterms:created xsi:type="dcterms:W3CDTF">2013-02-04T21:35:34Z</dcterms:created>
  <dcterms:modified xsi:type="dcterms:W3CDTF">2017-02-02T05:03:22Z</dcterms:modified>
</cp:coreProperties>
</file>