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3"/>
  </p:notesMasterIdLst>
  <p:sldIdLst>
    <p:sldId id="256" r:id="rId2"/>
    <p:sldId id="257" r:id="rId3"/>
    <p:sldId id="258" r:id="rId4"/>
    <p:sldId id="259" r:id="rId5"/>
    <p:sldId id="260" r:id="rId6"/>
    <p:sldId id="261" r:id="rId7"/>
    <p:sldId id="262" r:id="rId8"/>
    <p:sldId id="263" r:id="rId9"/>
    <p:sldId id="264" r:id="rId10"/>
    <p:sldId id="265" r:id="rId11"/>
    <p:sldId id="321" r:id="rId12"/>
    <p:sldId id="325" r:id="rId13"/>
    <p:sldId id="266" r:id="rId14"/>
    <p:sldId id="267" r:id="rId15"/>
    <p:sldId id="268" r:id="rId16"/>
    <p:sldId id="269" r:id="rId17"/>
    <p:sldId id="270" r:id="rId18"/>
    <p:sldId id="323" r:id="rId19"/>
    <p:sldId id="322" r:id="rId20"/>
    <p:sldId id="272" r:id="rId21"/>
    <p:sldId id="273" r:id="rId22"/>
    <p:sldId id="274" r:id="rId23"/>
    <p:sldId id="275" r:id="rId24"/>
    <p:sldId id="324" r:id="rId25"/>
    <p:sldId id="276" r:id="rId26"/>
    <p:sldId id="277" r:id="rId27"/>
    <p:sldId id="278" r:id="rId28"/>
    <p:sldId id="279" r:id="rId29"/>
    <p:sldId id="280" r:id="rId30"/>
    <p:sldId id="281" r:id="rId31"/>
    <p:sldId id="282" r:id="rId32"/>
    <p:sldId id="283" r:id="rId33"/>
    <p:sldId id="317" r:id="rId34"/>
    <p:sldId id="318" r:id="rId35"/>
    <p:sldId id="284" r:id="rId36"/>
    <p:sldId id="285" r:id="rId37"/>
    <p:sldId id="319" r:id="rId38"/>
    <p:sldId id="286" r:id="rId39"/>
    <p:sldId id="287" r:id="rId40"/>
    <p:sldId id="320" r:id="rId41"/>
    <p:sldId id="334" r:id="rId42"/>
    <p:sldId id="331" r:id="rId43"/>
    <p:sldId id="332" r:id="rId44"/>
    <p:sldId id="333" r:id="rId45"/>
    <p:sldId id="288" r:id="rId46"/>
    <p:sldId id="289" r:id="rId47"/>
    <p:sldId id="290" r:id="rId48"/>
    <p:sldId id="335" r:id="rId49"/>
    <p:sldId id="336" r:id="rId50"/>
    <p:sldId id="337" r:id="rId51"/>
    <p:sldId id="330" r:id="rId52"/>
    <p:sldId id="338" r:id="rId53"/>
    <p:sldId id="326" r:id="rId54"/>
    <p:sldId id="327" r:id="rId55"/>
    <p:sldId id="328" r:id="rId56"/>
    <p:sldId id="291" r:id="rId57"/>
    <p:sldId id="292" r:id="rId58"/>
    <p:sldId id="293"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 id="315" r:id="rId81"/>
    <p:sldId id="316"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DF31EB-0F96-4DA3-8EA3-E0D1CC666978}" type="datetimeFigureOut">
              <a:rPr lang="en-US" smtClean="0"/>
              <a:t>8/8/2018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C9B82-31AC-475E-961D-E0C3C37ADE61}" type="slidenum">
              <a:rPr lang="en-US" smtClean="0"/>
              <a:t>‹#›</a:t>
            </a:fld>
            <a:endParaRPr lang="en-US"/>
          </a:p>
        </p:txBody>
      </p:sp>
    </p:spTree>
    <p:extLst>
      <p:ext uri="{BB962C8B-B14F-4D97-AF65-F5344CB8AC3E}">
        <p14:creationId xmlns:p14="http://schemas.microsoft.com/office/powerpoint/2010/main" val="205231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9A273B5-8FC1-4323-A1F5-A96EB28B0C4C}"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FCD55-16C8-49D6-BC95-859B6295837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273B5-8FC1-4323-A1F5-A96EB28B0C4C}"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FCD55-16C8-49D6-BC95-859B6295837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273B5-8FC1-4323-A1F5-A96EB28B0C4C}"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FCD55-16C8-49D6-BC95-859B6295837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A273B5-8FC1-4323-A1F5-A96EB28B0C4C}"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FCD55-16C8-49D6-BC95-859B6295837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A273B5-8FC1-4323-A1F5-A96EB28B0C4C}" type="datetimeFigureOut">
              <a:rPr lang="en-US" smtClean="0"/>
              <a:t>8/8/2018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7FCD55-16C8-49D6-BC95-859B6295837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9A273B5-8FC1-4323-A1F5-A96EB28B0C4C}"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FCD55-16C8-49D6-BC95-859B6295837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A273B5-8FC1-4323-A1F5-A96EB28B0C4C}" type="datetimeFigureOut">
              <a:rPr lang="en-US" smtClean="0"/>
              <a:t>8/8/2018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7FCD55-16C8-49D6-BC95-859B6295837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A273B5-8FC1-4323-A1F5-A96EB28B0C4C}" type="datetimeFigureOut">
              <a:rPr lang="en-US" smtClean="0"/>
              <a:t>8/8/2018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7FCD55-16C8-49D6-BC95-859B6295837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273B5-8FC1-4323-A1F5-A96EB28B0C4C}" type="datetimeFigureOut">
              <a:rPr lang="en-US" smtClean="0"/>
              <a:t>8/8/2018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7FCD55-16C8-49D6-BC95-859B6295837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A273B5-8FC1-4323-A1F5-A96EB28B0C4C}" type="datetimeFigureOut">
              <a:rPr lang="en-US" smtClean="0"/>
              <a:t>8/8/2018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7FCD55-16C8-49D6-BC95-859B6295837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9A273B5-8FC1-4323-A1F5-A96EB28B0C4C}" type="datetimeFigureOut">
              <a:rPr lang="en-US" smtClean="0"/>
              <a:t>8/8/2018</a:t>
            </a:fld>
            <a:endParaRPr lang="en-US"/>
          </a:p>
        </p:txBody>
      </p:sp>
      <p:sp>
        <p:nvSpPr>
          <p:cNvPr id="9" name="Slide Number Placeholder 8"/>
          <p:cNvSpPr>
            <a:spLocks noGrp="1"/>
          </p:cNvSpPr>
          <p:nvPr>
            <p:ph type="sldNum" sz="quarter" idx="11"/>
          </p:nvPr>
        </p:nvSpPr>
        <p:spPr/>
        <p:txBody>
          <a:bodyPr/>
          <a:lstStyle/>
          <a:p>
            <a:fld id="{557FCD55-16C8-49D6-BC95-859B6295837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57FCD55-16C8-49D6-BC95-859B6295837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9A273B5-8FC1-4323-A1F5-A96EB28B0C4C}" type="datetimeFigureOut">
              <a:rPr lang="en-US" smtClean="0"/>
              <a:t>8/8/2018</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en.wikipedia.org/wiki/Certificate_authority"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09800"/>
            <a:ext cx="7391400" cy="3505200"/>
          </a:xfrm>
        </p:spPr>
        <p:txBody>
          <a:bodyPr>
            <a:normAutofit fontScale="90000"/>
          </a:bodyPr>
          <a:lstStyle/>
          <a:p>
            <a:pPr algn="ctr"/>
            <a:r>
              <a:rPr lang="en-US" dirty="0" smtClean="0"/>
              <a:t>UNIT II:</a:t>
            </a:r>
            <a:r>
              <a:rPr lang="en-US" dirty="0"/>
              <a:t> </a:t>
            </a:r>
            <a:r>
              <a:rPr lang="en-US" dirty="0" smtClean="0"/>
              <a:t>CRYPTOGRAPHY AND OPERATIONS SECURITY</a:t>
            </a:r>
            <a:endParaRPr lang="en-US" dirty="0"/>
          </a:p>
        </p:txBody>
      </p:sp>
      <p:sp>
        <p:nvSpPr>
          <p:cNvPr id="3" name="Subtitle 2"/>
          <p:cNvSpPr>
            <a:spLocks noGrp="1"/>
          </p:cNvSpPr>
          <p:nvPr>
            <p:ph type="subTitle" idx="1"/>
          </p:nvPr>
        </p:nvSpPr>
        <p:spPr>
          <a:xfrm>
            <a:off x="914400" y="533400"/>
            <a:ext cx="7010400" cy="990600"/>
          </a:xfrm>
        </p:spPr>
        <p:txBody>
          <a:bodyPr>
            <a:normAutofit lnSpcReduction="10000"/>
          </a:bodyPr>
          <a:lstStyle/>
          <a:p>
            <a:pPr algn="ctr"/>
            <a:r>
              <a:rPr lang="en-US" sz="2800" b="1" dirty="0" smtClean="0">
                <a:solidFill>
                  <a:schemeClr val="accent5">
                    <a:lumMod val="75000"/>
                  </a:schemeClr>
                </a:solidFill>
                <a:latin typeface="Algerian" panose="04020705040A02060702" pitchFamily="82" charset="0"/>
              </a:rPr>
              <a:t>Information Security Fundamentals</a:t>
            </a:r>
          </a:p>
          <a:p>
            <a:pPr algn="ctr"/>
            <a:r>
              <a:rPr lang="en-US" sz="2800" b="1" dirty="0" err="1" smtClean="0">
                <a:solidFill>
                  <a:schemeClr val="accent5">
                    <a:lumMod val="75000"/>
                  </a:schemeClr>
                </a:solidFill>
                <a:latin typeface="Algerian" panose="04020705040A02060702" pitchFamily="82" charset="0"/>
              </a:rPr>
              <a:t>B.Tech</a:t>
            </a:r>
            <a:r>
              <a:rPr lang="en-US" sz="2800" b="1" dirty="0" smtClean="0">
                <a:solidFill>
                  <a:schemeClr val="accent5">
                    <a:lumMod val="75000"/>
                  </a:schemeClr>
                </a:solidFill>
                <a:latin typeface="Algerian" panose="04020705040A02060702" pitchFamily="82" charset="0"/>
              </a:rPr>
              <a:t> </a:t>
            </a:r>
            <a:r>
              <a:rPr lang="en-US" sz="2800" b="1" smtClean="0">
                <a:solidFill>
                  <a:schemeClr val="accent5">
                    <a:lumMod val="75000"/>
                  </a:schemeClr>
                </a:solidFill>
                <a:latin typeface="Algerian" panose="04020705040A02060702" pitchFamily="82" charset="0"/>
              </a:rPr>
              <a:t>CSF I </a:t>
            </a:r>
            <a:r>
              <a:rPr lang="en-US" sz="2800" b="1" dirty="0" err="1" smtClean="0">
                <a:solidFill>
                  <a:schemeClr val="accent5">
                    <a:lumMod val="75000"/>
                  </a:schemeClr>
                </a:solidFill>
                <a:latin typeface="Algerian" panose="04020705040A02060702" pitchFamily="82" charset="0"/>
              </a:rPr>
              <a:t>Sem</a:t>
            </a:r>
            <a:endParaRPr lang="en-US" sz="2800" b="1" dirty="0">
              <a:solidFill>
                <a:schemeClr val="accent5">
                  <a:lumMod val="75000"/>
                </a:schemeClr>
              </a:solidFill>
              <a:latin typeface="Algerian" panose="04020705040A02060702" pitchFamily="82" charset="0"/>
            </a:endParaRPr>
          </a:p>
        </p:txBody>
      </p:sp>
    </p:spTree>
    <p:extLst>
      <p:ext uri="{BB962C8B-B14F-4D97-AF65-F5344CB8AC3E}">
        <p14:creationId xmlns:p14="http://schemas.microsoft.com/office/powerpoint/2010/main" val="1611360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Transposition Ciphers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2600"/>
            <a:ext cx="7848600" cy="4343399"/>
          </a:xfrm>
        </p:spPr>
      </p:pic>
    </p:spTree>
    <p:extLst>
      <p:ext uri="{BB962C8B-B14F-4D97-AF65-F5344CB8AC3E}">
        <p14:creationId xmlns:p14="http://schemas.microsoft.com/office/powerpoint/2010/main" val="1027151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Transposition Cipher</a:t>
            </a:r>
            <a:endParaRPr lang="en-US" dirty="0"/>
          </a:p>
        </p:txBody>
      </p:sp>
      <p:sp>
        <p:nvSpPr>
          <p:cNvPr id="3" name="Content Placeholder 2"/>
          <p:cNvSpPr>
            <a:spLocks noGrp="1"/>
          </p:cNvSpPr>
          <p:nvPr>
            <p:ph idx="1"/>
          </p:nvPr>
        </p:nvSpPr>
        <p:spPr/>
        <p:txBody>
          <a:bodyPr/>
          <a:lstStyle/>
          <a:p>
            <a:pPr marL="114300" indent="0">
              <a:buNone/>
            </a:pPr>
            <a:r>
              <a:rPr lang="en-US" altLang="en-US" b="1" i="1" dirty="0">
                <a:solidFill>
                  <a:srgbClr val="00B050"/>
                </a:solidFill>
              </a:rPr>
              <a:t>A transposition cipher reorders (permutes) symbols in a block of symbols.</a:t>
            </a:r>
          </a:p>
          <a:p>
            <a:pPr marL="114300" indent="0">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7000"/>
            <a:ext cx="71628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17551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Whereas Substitution ciphers replace each letter with a different letter or symbol to produce the </a:t>
            </a:r>
            <a:r>
              <a:rPr lang="en-US" dirty="0" smtClean="0"/>
              <a:t>cipher text</a:t>
            </a:r>
            <a:r>
              <a:rPr lang="en-US" dirty="0"/>
              <a:t>, in a Transposition cipher, the letters are just </a:t>
            </a:r>
            <a:r>
              <a:rPr lang="en-US" dirty="0" smtClean="0"/>
              <a:t>moved </a:t>
            </a:r>
            <a:r>
              <a:rPr lang="en-US" dirty="0"/>
              <a:t>around</a:t>
            </a:r>
            <a:r>
              <a:rPr lang="en-US" dirty="0" smtClean="0"/>
              <a:t>.</a:t>
            </a:r>
          </a:p>
          <a:p>
            <a:r>
              <a:rPr lang="en-US" dirty="0"/>
              <a:t>One example of a transposition cipher, is to reverse the order of the letters in a plaintext. So "a simple example" becomes "ELPMAXE ELPMIS A". </a:t>
            </a:r>
            <a:endParaRPr lang="en-US" dirty="0" smtClean="0"/>
          </a:p>
          <a:p>
            <a:r>
              <a:rPr lang="en-US" dirty="0" smtClean="0"/>
              <a:t>Another</a:t>
            </a:r>
            <a:r>
              <a:rPr lang="en-US" dirty="0"/>
              <a:t>, similar, way to encrypt a message would be to reverse the letters of each word, but not the order in which the words are written. In this case "a simple example" becomes "A ELPMIS ELPMAXE". </a:t>
            </a:r>
            <a:endParaRPr lang="en-US" dirty="0" smtClean="0"/>
          </a:p>
          <a:p>
            <a:r>
              <a:rPr lang="en-US" dirty="0"/>
              <a:t>One important strength of transposition ciphers is that they are not susceptible to </a:t>
            </a:r>
            <a:r>
              <a:rPr lang="en-US" b="1" u="sng" dirty="0"/>
              <a:t>frequency analysis</a:t>
            </a:r>
            <a:r>
              <a:rPr lang="en-US" dirty="0"/>
              <a:t>, since we have not changed the symbols for each letter. If there are 14 "e" in the plaintext, then there will be 14 "E" in the </a:t>
            </a:r>
            <a:r>
              <a:rPr lang="en-US" dirty="0" smtClean="0"/>
              <a:t>cipher text</a:t>
            </a:r>
            <a:r>
              <a:rPr lang="en-US" dirty="0"/>
              <a:t>, just in different positions. However, there are still methods that cryptanalysts can use to break intercepted messages</a:t>
            </a:r>
            <a:r>
              <a:rPr lang="en-US" dirty="0" smtClean="0"/>
              <a:t>.</a:t>
            </a:r>
          </a:p>
          <a:p>
            <a:endParaRPr lang="en-US" dirty="0"/>
          </a:p>
        </p:txBody>
      </p:sp>
    </p:spTree>
    <p:extLst>
      <p:ext uri="{BB962C8B-B14F-4D97-AF65-F5344CB8AC3E}">
        <p14:creationId xmlns:p14="http://schemas.microsoft.com/office/powerpoint/2010/main" val="4031773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Steganography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563374" cy="4648200"/>
          </a:xfrm>
        </p:spPr>
      </p:pic>
    </p:spTree>
    <p:extLst>
      <p:ext uri="{BB962C8B-B14F-4D97-AF65-F5344CB8AC3E}">
        <p14:creationId xmlns:p14="http://schemas.microsoft.com/office/powerpoint/2010/main" val="2159166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Hybrid Systems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76401"/>
            <a:ext cx="7425253" cy="4495799"/>
          </a:xfrm>
        </p:spPr>
      </p:pic>
    </p:spTree>
    <p:extLst>
      <p:ext uri="{BB962C8B-B14F-4D97-AF65-F5344CB8AC3E}">
        <p14:creationId xmlns:p14="http://schemas.microsoft.com/office/powerpoint/2010/main" val="5007924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Mathematical Cryptography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957" y="2085708"/>
            <a:ext cx="7592485" cy="3829584"/>
          </a:xfrm>
        </p:spPr>
      </p:pic>
    </p:spTree>
    <p:extLst>
      <p:ext uri="{BB962C8B-B14F-4D97-AF65-F5344CB8AC3E}">
        <p14:creationId xmlns:p14="http://schemas.microsoft.com/office/powerpoint/2010/main" val="768498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772400" cy="1164336"/>
          </a:xfrm>
        </p:spPr>
        <p:txBody>
          <a:bodyPr/>
          <a:lstStyle/>
          <a:p>
            <a:pPr algn="ctr"/>
            <a:r>
              <a:rPr lang="en-US" dirty="0" smtClean="0"/>
              <a:t>Mathematical Cryptography in Passwords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8616" y="1752600"/>
            <a:ext cx="7297168" cy="4629482"/>
          </a:xfrm>
        </p:spPr>
      </p:pic>
    </p:spTree>
    <p:extLst>
      <p:ext uri="{BB962C8B-B14F-4D97-AF65-F5344CB8AC3E}">
        <p14:creationId xmlns:p14="http://schemas.microsoft.com/office/powerpoint/2010/main" val="3928474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Quantum Cryptography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676400"/>
            <a:ext cx="7772400" cy="4876800"/>
          </a:xfrm>
        </p:spPr>
      </p:pic>
    </p:spTree>
    <p:extLst>
      <p:ext uri="{BB962C8B-B14F-4D97-AF65-F5344CB8AC3E}">
        <p14:creationId xmlns:p14="http://schemas.microsoft.com/office/powerpoint/2010/main" val="6811343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Quantum Cryptography</a:t>
            </a:r>
            <a:endParaRPr lang="en-US" dirty="0"/>
          </a:p>
        </p:txBody>
      </p:sp>
      <p:sp>
        <p:nvSpPr>
          <p:cNvPr id="3" name="Content Placeholder 2"/>
          <p:cNvSpPr>
            <a:spLocks noGrp="1"/>
          </p:cNvSpPr>
          <p:nvPr>
            <p:ph idx="1"/>
          </p:nvPr>
        </p:nvSpPr>
        <p:spPr/>
        <p:txBody>
          <a:bodyPr/>
          <a:lstStyle/>
          <a:p>
            <a:endParaRPr lang="en-US"/>
          </a:p>
        </p:txBody>
      </p:sp>
      <p:pic>
        <p:nvPicPr>
          <p:cNvPr id="3074" name="Picture 2" descr="Image result for quantum crypt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3152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30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How does it work?</a:t>
            </a:r>
            <a:endParaRPr lang="en-US" dirty="0"/>
          </a:p>
        </p:txBody>
      </p:sp>
      <p:sp>
        <p:nvSpPr>
          <p:cNvPr id="3" name="Content Placeholder 2"/>
          <p:cNvSpPr>
            <a:spLocks noGrp="1"/>
          </p:cNvSpPr>
          <p:nvPr>
            <p:ph idx="1"/>
          </p:nvPr>
        </p:nvSpPr>
        <p:spPr/>
        <p:txBody>
          <a:bodyPr/>
          <a:lstStyle/>
          <a:p>
            <a:r>
              <a:rPr lang="en-US" dirty="0" smtClean="0"/>
              <a:t>The sender creates message in the form of series of quantum particles (i.e. photons).</a:t>
            </a:r>
          </a:p>
          <a:p>
            <a:r>
              <a:rPr lang="en-US" dirty="0" smtClean="0"/>
              <a:t>Photons are sent to the recipient, who reads the information according to sequence and polarity of photons.</a:t>
            </a:r>
          </a:p>
          <a:p>
            <a:r>
              <a:rPr lang="en-US" dirty="0" smtClean="0"/>
              <a:t>If a spy or hacker tries to intercept the photons, their state (or polarity) changes.</a:t>
            </a:r>
          </a:p>
          <a:p>
            <a:r>
              <a:rPr lang="en-US" dirty="0" smtClean="0"/>
              <a:t>The sender and recipient will realize that someone is trying to intercept the information.</a:t>
            </a:r>
          </a:p>
          <a:p>
            <a:r>
              <a:rPr lang="en-US" dirty="0" smtClean="0"/>
              <a:t>Transmission of the information will stop.</a:t>
            </a:r>
          </a:p>
          <a:p>
            <a:r>
              <a:rPr lang="en-US" dirty="0" smtClean="0"/>
              <a:t>Sender can again send the message with new set of sequence and polarity.</a:t>
            </a:r>
          </a:p>
          <a:p>
            <a:endParaRPr lang="en-US" dirty="0" smtClean="0"/>
          </a:p>
          <a:p>
            <a:endParaRPr lang="en-US" dirty="0"/>
          </a:p>
        </p:txBody>
      </p:sp>
    </p:spTree>
    <p:extLst>
      <p:ext uri="{BB962C8B-B14F-4D97-AF65-F5344CB8AC3E}">
        <p14:creationId xmlns:p14="http://schemas.microsoft.com/office/powerpoint/2010/main" val="4236178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1"/>
            <a:ext cx="7315200" cy="1142999"/>
          </a:xfrm>
        </p:spPr>
        <p:txBody>
          <a:bodyPr/>
          <a:lstStyle/>
          <a:p>
            <a:pPr algn="ctr"/>
            <a:r>
              <a:rPr lang="en-US" dirty="0" smtClean="0"/>
              <a:t>Unit Objectives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286001"/>
            <a:ext cx="7315200" cy="3962400"/>
          </a:xfrm>
        </p:spPr>
      </p:pic>
    </p:spTree>
    <p:extLst>
      <p:ext uri="{BB962C8B-B14F-4D97-AF65-F5344CB8AC3E}">
        <p14:creationId xmlns:p14="http://schemas.microsoft.com/office/powerpoint/2010/main" val="1012944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162800" cy="1240536"/>
          </a:xfrm>
        </p:spPr>
        <p:txBody>
          <a:bodyPr/>
          <a:lstStyle/>
          <a:p>
            <a:pPr algn="ctr"/>
            <a:r>
              <a:rPr lang="en-US" dirty="0" smtClean="0"/>
              <a:t>Objective of Cryptographic Controls</a:t>
            </a:r>
            <a:endParaRPr lang="en-US" dirty="0"/>
          </a:p>
        </p:txBody>
      </p:sp>
      <p:sp>
        <p:nvSpPr>
          <p:cNvPr id="3" name="Content Placeholder 2"/>
          <p:cNvSpPr>
            <a:spLocks noGrp="1"/>
          </p:cNvSpPr>
          <p:nvPr>
            <p:ph idx="1"/>
          </p:nvPr>
        </p:nvSpPr>
        <p:spPr>
          <a:xfrm>
            <a:off x="457200" y="1905000"/>
            <a:ext cx="7620000" cy="4495800"/>
          </a:xfrm>
        </p:spPr>
        <p:txBody>
          <a:bodyPr/>
          <a:lstStyle/>
          <a:p>
            <a:endParaRPr lang="en-US" dirty="0" smtClean="0"/>
          </a:p>
          <a:p>
            <a:r>
              <a:rPr lang="en-US" dirty="0" smtClean="0"/>
              <a:t>To provide :</a:t>
            </a:r>
          </a:p>
          <a:p>
            <a:pPr marL="68580" indent="0">
              <a:buNone/>
            </a:pPr>
            <a:r>
              <a:rPr lang="en-US" dirty="0"/>
              <a:t>	</a:t>
            </a:r>
            <a:r>
              <a:rPr lang="en-US" dirty="0" smtClean="0"/>
              <a:t>Confidentiality</a:t>
            </a:r>
          </a:p>
          <a:p>
            <a:pPr marL="68580" indent="0">
              <a:buNone/>
            </a:pPr>
            <a:r>
              <a:rPr lang="en-US" dirty="0"/>
              <a:t>	</a:t>
            </a:r>
            <a:r>
              <a:rPr lang="en-US" dirty="0" smtClean="0"/>
              <a:t>Integrity</a:t>
            </a:r>
          </a:p>
          <a:p>
            <a:pPr marL="68580" indent="0">
              <a:buNone/>
            </a:pPr>
            <a:r>
              <a:rPr lang="en-US" dirty="0"/>
              <a:t>	</a:t>
            </a:r>
            <a:r>
              <a:rPr lang="en-US" dirty="0" smtClean="0"/>
              <a:t>Authentication</a:t>
            </a:r>
          </a:p>
          <a:p>
            <a:pPr marL="68580" indent="0">
              <a:buNone/>
            </a:pPr>
            <a:r>
              <a:rPr lang="en-US" dirty="0"/>
              <a:t>	</a:t>
            </a:r>
            <a:r>
              <a:rPr lang="en-US" dirty="0" smtClean="0"/>
              <a:t>Non-repudiation</a:t>
            </a:r>
          </a:p>
          <a:p>
            <a:pPr marL="68580" indent="0">
              <a:buNone/>
            </a:pPr>
            <a:r>
              <a:rPr lang="en-US" dirty="0"/>
              <a:t>	</a:t>
            </a:r>
            <a:r>
              <a:rPr lang="en-US" dirty="0" smtClean="0"/>
              <a:t>Access Control</a:t>
            </a:r>
          </a:p>
        </p:txBody>
      </p:sp>
    </p:spTree>
    <p:extLst>
      <p:ext uri="{BB962C8B-B14F-4D97-AF65-F5344CB8AC3E}">
        <p14:creationId xmlns:p14="http://schemas.microsoft.com/office/powerpoint/2010/main" val="14578594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Maintaining Confidentiality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828800"/>
            <a:ext cx="7563906" cy="4343400"/>
          </a:xfrm>
        </p:spPr>
      </p:pic>
    </p:spTree>
    <p:extLst>
      <p:ext uri="{BB962C8B-B14F-4D97-AF65-F5344CB8AC3E}">
        <p14:creationId xmlns:p14="http://schemas.microsoft.com/office/powerpoint/2010/main" val="907231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Maintaining Integrity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510" y="1676401"/>
            <a:ext cx="7373379" cy="4067418"/>
          </a:xfrm>
        </p:spPr>
      </p:pic>
    </p:spTree>
    <p:extLst>
      <p:ext uri="{BB962C8B-B14F-4D97-AF65-F5344CB8AC3E}">
        <p14:creationId xmlns:p14="http://schemas.microsoft.com/office/powerpoint/2010/main" val="20715871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91400" cy="1240536"/>
          </a:xfrm>
        </p:spPr>
        <p:txBody>
          <a:bodyPr/>
          <a:lstStyle/>
          <a:p>
            <a:pPr algn="ctr"/>
            <a:r>
              <a:rPr lang="en-US" dirty="0" smtClean="0"/>
              <a:t>Digital Signatures for Integrity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879" y="2066655"/>
            <a:ext cx="7468642" cy="3867690"/>
          </a:xfrm>
        </p:spPr>
      </p:pic>
    </p:spTree>
    <p:extLst>
      <p:ext uri="{BB962C8B-B14F-4D97-AF65-F5344CB8AC3E}">
        <p14:creationId xmlns:p14="http://schemas.microsoft.com/office/powerpoint/2010/main" val="2500837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Digital Signature</a:t>
            </a:r>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73152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08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162800" cy="1240536"/>
          </a:xfrm>
        </p:spPr>
        <p:txBody>
          <a:bodyPr/>
          <a:lstStyle/>
          <a:p>
            <a:pPr algn="ctr"/>
            <a:r>
              <a:rPr lang="en-US" dirty="0" smtClean="0"/>
              <a:t>Authentication through Cryptography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063" y="2309576"/>
            <a:ext cx="7516274" cy="3381847"/>
          </a:xfrm>
        </p:spPr>
      </p:pic>
    </p:spTree>
    <p:extLst>
      <p:ext uri="{BB962C8B-B14F-4D97-AF65-F5344CB8AC3E}">
        <p14:creationId xmlns:p14="http://schemas.microsoft.com/office/powerpoint/2010/main" val="18618497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010400" cy="1240536"/>
          </a:xfrm>
        </p:spPr>
        <p:txBody>
          <a:bodyPr/>
          <a:lstStyle/>
          <a:p>
            <a:pPr algn="ctr"/>
            <a:r>
              <a:rPr lang="en-US" dirty="0" smtClean="0"/>
              <a:t>Non-repudiation through Cryptography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352" y="2457234"/>
            <a:ext cx="7487695" cy="3086531"/>
          </a:xfrm>
        </p:spPr>
      </p:pic>
    </p:spTree>
    <p:extLst>
      <p:ext uri="{BB962C8B-B14F-4D97-AF65-F5344CB8AC3E}">
        <p14:creationId xmlns:p14="http://schemas.microsoft.com/office/powerpoint/2010/main" val="27585711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162800" cy="1240536"/>
          </a:xfrm>
        </p:spPr>
        <p:txBody>
          <a:bodyPr/>
          <a:lstStyle/>
          <a:p>
            <a:pPr algn="ctr"/>
            <a:r>
              <a:rPr lang="en-US" dirty="0" smtClean="0"/>
              <a:t>Access Control through Cryptography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221" y="2671577"/>
            <a:ext cx="7401958" cy="2657846"/>
          </a:xfrm>
        </p:spPr>
      </p:pic>
    </p:spTree>
    <p:extLst>
      <p:ext uri="{BB962C8B-B14F-4D97-AF65-F5344CB8AC3E}">
        <p14:creationId xmlns:p14="http://schemas.microsoft.com/office/powerpoint/2010/main" val="892366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Benefits of Cryptography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00200"/>
            <a:ext cx="7440063" cy="4724400"/>
          </a:xfrm>
        </p:spPr>
      </p:pic>
    </p:spTree>
    <p:extLst>
      <p:ext uri="{BB962C8B-B14F-4D97-AF65-F5344CB8AC3E}">
        <p14:creationId xmlns:p14="http://schemas.microsoft.com/office/powerpoint/2010/main" val="17248357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Benefits of Cryptography </a:t>
            </a:r>
            <a:r>
              <a:rPr lang="en-US" dirty="0" smtClean="0"/>
              <a:t>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2600"/>
            <a:ext cx="7382905" cy="3962400"/>
          </a:xfrm>
        </p:spPr>
      </p:pic>
    </p:spTree>
    <p:extLst>
      <p:ext uri="{BB962C8B-B14F-4D97-AF65-F5344CB8AC3E}">
        <p14:creationId xmlns:p14="http://schemas.microsoft.com/office/powerpoint/2010/main" val="139475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315200" cy="1142999"/>
          </a:xfrm>
        </p:spPr>
        <p:txBody>
          <a:bodyPr/>
          <a:lstStyle/>
          <a:p>
            <a:pPr algn="ctr"/>
            <a:r>
              <a:rPr lang="en-US" dirty="0" smtClean="0"/>
              <a:t>Background of Cryptography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510" y="2142866"/>
            <a:ext cx="7373379" cy="3715268"/>
          </a:xfrm>
        </p:spPr>
      </p:pic>
    </p:spTree>
    <p:extLst>
      <p:ext uri="{BB962C8B-B14F-4D97-AF65-F5344CB8AC3E}">
        <p14:creationId xmlns:p14="http://schemas.microsoft.com/office/powerpoint/2010/main" val="557269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086600" cy="1164336"/>
          </a:xfrm>
        </p:spPr>
        <p:txBody>
          <a:bodyPr/>
          <a:lstStyle/>
          <a:p>
            <a:pPr algn="ctr"/>
            <a:r>
              <a:rPr lang="en-US" dirty="0" smtClean="0"/>
              <a:t>Types of Cryptographic Algorithms</a:t>
            </a:r>
            <a:endParaRPr lang="en-US" dirty="0"/>
          </a:p>
        </p:txBody>
      </p:sp>
      <p:sp>
        <p:nvSpPr>
          <p:cNvPr id="3" name="Content Placeholder 2"/>
          <p:cNvSpPr>
            <a:spLocks noGrp="1"/>
          </p:cNvSpPr>
          <p:nvPr>
            <p:ph idx="1"/>
          </p:nvPr>
        </p:nvSpPr>
        <p:spPr>
          <a:xfrm>
            <a:off x="457200" y="1981200"/>
            <a:ext cx="7620000" cy="4419600"/>
          </a:xfrm>
        </p:spPr>
        <p:txBody>
          <a:bodyPr/>
          <a:lstStyle/>
          <a:p>
            <a:r>
              <a:rPr lang="en-US" dirty="0" smtClean="0"/>
              <a:t>There are three methods for encoding the message:</a:t>
            </a:r>
          </a:p>
          <a:p>
            <a:pPr marL="68580" indent="0">
              <a:buNone/>
            </a:pPr>
            <a:r>
              <a:rPr lang="en-US" dirty="0" smtClean="0"/>
              <a:t>	1. Hashing</a:t>
            </a:r>
          </a:p>
          <a:p>
            <a:pPr marL="68580" indent="0">
              <a:buNone/>
            </a:pPr>
            <a:r>
              <a:rPr lang="en-US" dirty="0"/>
              <a:t>	</a:t>
            </a:r>
            <a:r>
              <a:rPr lang="en-US" dirty="0" smtClean="0"/>
              <a:t>2. Symmetric Algorithms</a:t>
            </a:r>
          </a:p>
          <a:p>
            <a:pPr marL="68580" indent="0">
              <a:buNone/>
            </a:pPr>
            <a:r>
              <a:rPr lang="en-US" dirty="0"/>
              <a:t>	</a:t>
            </a:r>
            <a:r>
              <a:rPr lang="en-US" dirty="0" smtClean="0"/>
              <a:t>3. Asymmetric Algorithms</a:t>
            </a:r>
            <a:endParaRPr lang="en-US" dirty="0"/>
          </a:p>
        </p:txBody>
      </p:sp>
    </p:spTree>
    <p:extLst>
      <p:ext uri="{BB962C8B-B14F-4D97-AF65-F5344CB8AC3E}">
        <p14:creationId xmlns:p14="http://schemas.microsoft.com/office/powerpoint/2010/main" val="1971250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Hashing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447800"/>
            <a:ext cx="7392432" cy="4800600"/>
          </a:xfrm>
        </p:spPr>
      </p:pic>
    </p:spTree>
    <p:extLst>
      <p:ext uri="{BB962C8B-B14F-4D97-AF65-F5344CB8AC3E}">
        <p14:creationId xmlns:p14="http://schemas.microsoft.com/office/powerpoint/2010/main" val="1027345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Hashing Types</a:t>
            </a:r>
            <a:endParaRPr lang="en-US" dirty="0"/>
          </a:p>
        </p:txBody>
      </p:sp>
      <p:sp>
        <p:nvSpPr>
          <p:cNvPr id="3" name="Content Placeholder 2"/>
          <p:cNvSpPr>
            <a:spLocks noGrp="1"/>
          </p:cNvSpPr>
          <p:nvPr>
            <p:ph idx="1"/>
          </p:nvPr>
        </p:nvSpPr>
        <p:spPr/>
        <p:txBody>
          <a:bodyPr/>
          <a:lstStyle/>
          <a:p>
            <a:r>
              <a:rPr lang="en-US" dirty="0" smtClean="0"/>
              <a:t>Secure Hash Algorithm (SHA)</a:t>
            </a:r>
          </a:p>
          <a:p>
            <a:r>
              <a:rPr lang="en-US" dirty="0" smtClean="0"/>
              <a:t>Message Digest (MD) Algorithm</a:t>
            </a:r>
          </a:p>
          <a:p>
            <a:r>
              <a:rPr lang="en-US" dirty="0" smtClean="0"/>
              <a:t>RIPEMD</a:t>
            </a:r>
          </a:p>
          <a:p>
            <a:r>
              <a:rPr lang="en-US" dirty="0" smtClean="0"/>
              <a:t>LANMAN</a:t>
            </a:r>
          </a:p>
          <a:p>
            <a:r>
              <a:rPr lang="en-US" dirty="0" smtClean="0"/>
              <a:t>NTLM</a:t>
            </a:r>
            <a:endParaRPr lang="en-US" dirty="0"/>
          </a:p>
        </p:txBody>
      </p:sp>
    </p:spTree>
    <p:extLst>
      <p:ext uri="{BB962C8B-B14F-4D97-AF65-F5344CB8AC3E}">
        <p14:creationId xmlns:p14="http://schemas.microsoft.com/office/powerpoint/2010/main" val="1393940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Algorithms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09800"/>
            <a:ext cx="6477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5847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Symmetric Algorithm</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6200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3400" y="4876800"/>
            <a:ext cx="7467600" cy="1200329"/>
          </a:xfrm>
          <a:prstGeom prst="rect">
            <a:avLst/>
          </a:prstGeom>
        </p:spPr>
        <p:txBody>
          <a:bodyPr wrap="square">
            <a:spAutoFit/>
          </a:bodyPr>
          <a:lstStyle/>
          <a:p>
            <a:pPr algn="ctr"/>
            <a:r>
              <a:rPr lang="en-US" altLang="en-US" b="1" i="1" dirty="0">
                <a:solidFill>
                  <a:srgbClr val="00B050"/>
                </a:solidFill>
              </a:rPr>
              <a:t>In symmetric-key cryptography, the same key is used by the sender</a:t>
            </a:r>
          </a:p>
          <a:p>
            <a:pPr algn="ctr"/>
            <a:r>
              <a:rPr lang="en-US" altLang="en-US" b="1" i="1" dirty="0">
                <a:solidFill>
                  <a:srgbClr val="00B050"/>
                </a:solidFill>
              </a:rPr>
              <a:t>(for encryption) </a:t>
            </a:r>
            <a:br>
              <a:rPr lang="en-US" altLang="en-US" b="1" i="1" dirty="0">
                <a:solidFill>
                  <a:srgbClr val="00B050"/>
                </a:solidFill>
              </a:rPr>
            </a:br>
            <a:r>
              <a:rPr lang="en-US" altLang="en-US" b="1" i="1" dirty="0">
                <a:solidFill>
                  <a:srgbClr val="00B050"/>
                </a:solidFill>
              </a:rPr>
              <a:t>and the receiver (for decryption).</a:t>
            </a:r>
          </a:p>
          <a:p>
            <a:pPr algn="ctr"/>
            <a:r>
              <a:rPr lang="en-US" altLang="en-US" b="1" i="1" dirty="0">
                <a:solidFill>
                  <a:srgbClr val="00B050"/>
                </a:solidFill>
              </a:rPr>
              <a:t>The key is shared.</a:t>
            </a:r>
          </a:p>
        </p:txBody>
      </p:sp>
    </p:spTree>
    <p:extLst>
      <p:ext uri="{BB962C8B-B14F-4D97-AF65-F5344CB8AC3E}">
        <p14:creationId xmlns:p14="http://schemas.microsoft.com/office/powerpoint/2010/main" val="438174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Symmetric Algorithms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76400"/>
            <a:ext cx="7391400" cy="4832350"/>
          </a:xfrm>
        </p:spPr>
      </p:pic>
    </p:spTree>
    <p:extLst>
      <p:ext uri="{BB962C8B-B14F-4D97-AF65-F5344CB8AC3E}">
        <p14:creationId xmlns:p14="http://schemas.microsoft.com/office/powerpoint/2010/main" val="2003589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772400" cy="1164336"/>
          </a:xfrm>
        </p:spPr>
        <p:txBody>
          <a:bodyPr/>
          <a:lstStyle/>
          <a:p>
            <a:pPr algn="ctr"/>
            <a:r>
              <a:rPr lang="en-US" dirty="0" smtClean="0"/>
              <a:t>Types of Symmetric Algorithms</a:t>
            </a:r>
            <a:endParaRPr lang="en-US" dirty="0"/>
          </a:p>
        </p:txBody>
      </p:sp>
      <p:sp>
        <p:nvSpPr>
          <p:cNvPr id="3" name="Content Placeholder 2"/>
          <p:cNvSpPr>
            <a:spLocks noGrp="1"/>
          </p:cNvSpPr>
          <p:nvPr>
            <p:ph idx="1"/>
          </p:nvPr>
        </p:nvSpPr>
        <p:spPr/>
        <p:txBody>
          <a:bodyPr/>
          <a:lstStyle/>
          <a:p>
            <a:endParaRPr lang="en-US" dirty="0" smtClean="0"/>
          </a:p>
          <a:p>
            <a:r>
              <a:rPr lang="en-US" dirty="0" smtClean="0"/>
              <a:t>Data Encryption Standard (DES)</a:t>
            </a:r>
          </a:p>
          <a:p>
            <a:r>
              <a:rPr lang="en-US" dirty="0" smtClean="0"/>
              <a:t>Triple-DES</a:t>
            </a:r>
          </a:p>
          <a:p>
            <a:r>
              <a:rPr lang="en-US" dirty="0" smtClean="0"/>
              <a:t>Advanced Encryption Standard (AES)</a:t>
            </a:r>
          </a:p>
          <a:p>
            <a:r>
              <a:rPr lang="en-US" dirty="0" smtClean="0"/>
              <a:t>AES256</a:t>
            </a:r>
          </a:p>
          <a:p>
            <a:r>
              <a:rPr lang="en-US" dirty="0" err="1" smtClean="0"/>
              <a:t>Rivest’s</a:t>
            </a:r>
            <a:r>
              <a:rPr lang="en-US" dirty="0" smtClean="0"/>
              <a:t> Cipher</a:t>
            </a:r>
          </a:p>
          <a:p>
            <a:r>
              <a:rPr lang="en-US" dirty="0" smtClean="0"/>
              <a:t>Blowfish and </a:t>
            </a:r>
            <a:r>
              <a:rPr lang="en-US" dirty="0" err="1" smtClean="0"/>
              <a:t>Twofish</a:t>
            </a:r>
            <a:endParaRPr lang="en-US" dirty="0" smtClean="0"/>
          </a:p>
          <a:p>
            <a:r>
              <a:rPr lang="en-US" dirty="0" smtClean="0"/>
              <a:t>International Data Encryption Algorithm (IDEA)</a:t>
            </a:r>
          </a:p>
          <a:p>
            <a:endParaRPr lang="en-US" dirty="0" smtClean="0"/>
          </a:p>
          <a:p>
            <a:endParaRPr lang="en-US" dirty="0"/>
          </a:p>
        </p:txBody>
      </p:sp>
    </p:spTree>
    <p:extLst>
      <p:ext uri="{BB962C8B-B14F-4D97-AF65-F5344CB8AC3E}">
        <p14:creationId xmlns:p14="http://schemas.microsoft.com/office/powerpoint/2010/main" val="3491139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Asymmetric Algorithm</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7620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3041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Asymmetric Algorithms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00200"/>
            <a:ext cx="7421011" cy="4724399"/>
          </a:xfrm>
        </p:spPr>
      </p:pic>
    </p:spTree>
    <p:extLst>
      <p:ext uri="{BB962C8B-B14F-4D97-AF65-F5344CB8AC3E}">
        <p14:creationId xmlns:p14="http://schemas.microsoft.com/office/powerpoint/2010/main" val="31147159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086600" cy="1240536"/>
          </a:xfrm>
        </p:spPr>
        <p:txBody>
          <a:bodyPr/>
          <a:lstStyle/>
          <a:p>
            <a:pPr algn="ctr"/>
            <a:r>
              <a:rPr lang="en-US" dirty="0" smtClean="0"/>
              <a:t>Types of Asymmetric Algorithms</a:t>
            </a:r>
            <a:endParaRPr lang="en-US" dirty="0"/>
          </a:p>
        </p:txBody>
      </p:sp>
      <p:sp>
        <p:nvSpPr>
          <p:cNvPr id="3" name="Content Placeholder 2"/>
          <p:cNvSpPr>
            <a:spLocks noGrp="1"/>
          </p:cNvSpPr>
          <p:nvPr>
            <p:ph idx="1"/>
          </p:nvPr>
        </p:nvSpPr>
        <p:spPr>
          <a:xfrm>
            <a:off x="457200" y="1981200"/>
            <a:ext cx="7620000" cy="4038600"/>
          </a:xfrm>
        </p:spPr>
        <p:txBody>
          <a:bodyPr/>
          <a:lstStyle/>
          <a:p>
            <a:r>
              <a:rPr lang="en-US" dirty="0" smtClean="0"/>
              <a:t>RSA</a:t>
            </a:r>
          </a:p>
          <a:p>
            <a:r>
              <a:rPr lang="en-US" dirty="0" err="1" smtClean="0"/>
              <a:t>Diffie</a:t>
            </a:r>
            <a:r>
              <a:rPr lang="en-US" dirty="0" smtClean="0"/>
              <a:t>-Hellman</a:t>
            </a:r>
          </a:p>
          <a:p>
            <a:r>
              <a:rPr lang="en-US" dirty="0" smtClean="0"/>
              <a:t>Elliptic Curve Cryptography</a:t>
            </a:r>
          </a:p>
          <a:p>
            <a:r>
              <a:rPr lang="en-US" dirty="0" smtClean="0"/>
              <a:t>El Gamal</a:t>
            </a:r>
          </a:p>
        </p:txBody>
      </p:sp>
    </p:spTree>
    <p:extLst>
      <p:ext uri="{BB962C8B-B14F-4D97-AF65-F5344CB8AC3E}">
        <p14:creationId xmlns:p14="http://schemas.microsoft.com/office/powerpoint/2010/main" val="3849490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 to Cryptography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510" y="1676203"/>
            <a:ext cx="7373379" cy="3810197"/>
          </a:xfrm>
        </p:spPr>
      </p:pic>
    </p:spTree>
    <p:extLst>
      <p:ext uri="{BB962C8B-B14F-4D97-AF65-F5344CB8AC3E}">
        <p14:creationId xmlns:p14="http://schemas.microsoft.com/office/powerpoint/2010/main" val="19043739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401762"/>
          </a:xfrm>
        </p:spPr>
        <p:txBody>
          <a:bodyPr/>
          <a:lstStyle/>
          <a:p>
            <a:pPr algn="ctr"/>
            <a:r>
              <a:rPr lang="en-US" dirty="0" smtClean="0"/>
              <a:t>Comparison between both Algorithms</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70291"/>
            <a:ext cx="7620000" cy="4260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5073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609600"/>
            <a:ext cx="6477000" cy="5777288"/>
          </a:xfrm>
          <a:prstGeom prst="rect">
            <a:avLst/>
          </a:prstGeom>
        </p:spPr>
      </p:pic>
    </p:spTree>
    <p:extLst>
      <p:ext uri="{BB962C8B-B14F-4D97-AF65-F5344CB8AC3E}">
        <p14:creationId xmlns:p14="http://schemas.microsoft.com/office/powerpoint/2010/main" val="1841456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782"/>
            <a:ext cx="7315200" cy="1164336"/>
          </a:xfrm>
        </p:spPr>
        <p:txBody>
          <a:bodyPr/>
          <a:lstStyle/>
          <a:p>
            <a:pPr algn="ctr"/>
            <a:r>
              <a:rPr lang="en-US" dirty="0" smtClean="0"/>
              <a:t>OSI Model :</a:t>
            </a:r>
            <a:endParaRPr lang="en-US" dirty="0"/>
          </a:p>
        </p:txBody>
      </p:sp>
      <p:sp>
        <p:nvSpPr>
          <p:cNvPr id="3" name="Content Placeholder 2"/>
          <p:cNvSpPr>
            <a:spLocks noGrp="1"/>
          </p:cNvSpPr>
          <p:nvPr>
            <p:ph idx="1"/>
          </p:nvPr>
        </p:nvSpPr>
        <p:spPr>
          <a:xfrm>
            <a:off x="0" y="990600"/>
            <a:ext cx="8458200" cy="5867400"/>
          </a:xfrm>
        </p:spPr>
        <p:txBody>
          <a:bodyPr>
            <a:normAutofit/>
          </a:bodyPr>
          <a:lstStyle/>
          <a:p>
            <a:r>
              <a:rPr lang="en-IN" b="1" dirty="0" smtClean="0"/>
              <a:t>Physical Layer (Lowest Layer):</a:t>
            </a:r>
          </a:p>
          <a:p>
            <a:r>
              <a:rPr lang="en-US" sz="1700" dirty="0" smtClean="0"/>
              <a:t>It </a:t>
            </a:r>
            <a:r>
              <a:rPr lang="en-US" sz="1700" dirty="0"/>
              <a:t>is responsible for the actual physical connection between the devices</a:t>
            </a:r>
            <a:r>
              <a:rPr lang="en-US" sz="1700" dirty="0" smtClean="0"/>
              <a:t>.</a:t>
            </a:r>
          </a:p>
          <a:p>
            <a:r>
              <a:rPr lang="en-US" sz="1700" dirty="0" smtClean="0"/>
              <a:t>The </a:t>
            </a:r>
            <a:r>
              <a:rPr lang="en-US" sz="1700" dirty="0"/>
              <a:t>physical layer contains information in the form of</a:t>
            </a:r>
            <a:r>
              <a:rPr lang="en-US" sz="1700" b="1" dirty="0"/>
              <a:t> bits</a:t>
            </a:r>
            <a:r>
              <a:rPr lang="en-US" sz="1700" b="1" dirty="0" smtClean="0"/>
              <a:t>.</a:t>
            </a:r>
          </a:p>
          <a:p>
            <a:r>
              <a:rPr lang="en-US" sz="1700" dirty="0" smtClean="0"/>
              <a:t>When </a:t>
            </a:r>
            <a:r>
              <a:rPr lang="en-US" sz="1700" dirty="0"/>
              <a:t>receiving data, this layer will get the signal received and convert it into 0s and 1s and send them to the Data Link layer, which will put the frame back together</a:t>
            </a:r>
            <a:r>
              <a:rPr lang="en-US" sz="1700" dirty="0" smtClean="0"/>
              <a:t>.</a:t>
            </a:r>
          </a:p>
          <a:p>
            <a:endParaRPr lang="en-US" sz="1800" dirty="0"/>
          </a:p>
          <a:p>
            <a:pPr fontAlgn="base"/>
            <a:r>
              <a:rPr lang="en-US" b="1" dirty="0"/>
              <a:t>Data Link Layer (DLL) (Layer 2) :</a:t>
            </a:r>
          </a:p>
          <a:p>
            <a:pPr fontAlgn="base"/>
            <a:r>
              <a:rPr lang="en-US" sz="1700" dirty="0"/>
              <a:t>The data link layer is responsible for the node to node delivery of the message. </a:t>
            </a:r>
            <a:endParaRPr lang="en-US" sz="1700" dirty="0" smtClean="0"/>
          </a:p>
          <a:p>
            <a:pPr fontAlgn="base"/>
            <a:r>
              <a:rPr lang="en-US" sz="1700" dirty="0"/>
              <a:t>M</a:t>
            </a:r>
            <a:r>
              <a:rPr lang="en-US" sz="1700" dirty="0" smtClean="0"/>
              <a:t>ain </a:t>
            </a:r>
            <a:r>
              <a:rPr lang="en-US" sz="1700" dirty="0"/>
              <a:t>function of this layer is to make sure data transfer is error free from one node to another, over the physical layer. </a:t>
            </a:r>
            <a:endParaRPr lang="en-US" sz="1700" dirty="0" smtClean="0"/>
          </a:p>
          <a:p>
            <a:pPr fontAlgn="base"/>
            <a:endParaRPr lang="en-US" sz="1700" dirty="0" smtClean="0"/>
          </a:p>
          <a:p>
            <a:pPr fontAlgn="base"/>
            <a:r>
              <a:rPr lang="en-US" b="1" dirty="0"/>
              <a:t>Network Layer (Layer 3) :</a:t>
            </a:r>
          </a:p>
          <a:p>
            <a:pPr fontAlgn="base"/>
            <a:r>
              <a:rPr lang="en-US" sz="1700" dirty="0"/>
              <a:t>Network layer works for the transmission of data from one host to the other located in different networks</a:t>
            </a:r>
            <a:r>
              <a:rPr lang="en-US" sz="1700" dirty="0" smtClean="0"/>
              <a:t>.</a:t>
            </a:r>
          </a:p>
          <a:p>
            <a:pPr fontAlgn="base"/>
            <a:r>
              <a:rPr lang="en-US" sz="1700" dirty="0" smtClean="0"/>
              <a:t> </a:t>
            </a:r>
            <a:r>
              <a:rPr lang="en-US" sz="1700" dirty="0"/>
              <a:t>It also takes care of packet routing i.e. selection of shortest path to transmit the packet, from the number of routes available. The sender &amp; receiver’s IP address are placed in the header by network layer.</a:t>
            </a:r>
          </a:p>
          <a:p>
            <a:pPr fontAlgn="base"/>
            <a:endParaRPr lang="en-US" sz="1800" dirty="0"/>
          </a:p>
          <a:p>
            <a:endParaRPr lang="en-IN" sz="1800" dirty="0"/>
          </a:p>
        </p:txBody>
      </p:sp>
    </p:spTree>
    <p:extLst>
      <p:ext uri="{BB962C8B-B14F-4D97-AF65-F5344CB8AC3E}">
        <p14:creationId xmlns:p14="http://schemas.microsoft.com/office/powerpoint/2010/main" val="35692194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782"/>
            <a:ext cx="7315200" cy="1164336"/>
          </a:xfrm>
        </p:spPr>
        <p:txBody>
          <a:bodyPr/>
          <a:lstStyle/>
          <a:p>
            <a:pPr algn="ctr"/>
            <a:r>
              <a:rPr lang="en-US" dirty="0" smtClean="0"/>
              <a:t>OSI Model :</a:t>
            </a:r>
            <a:endParaRPr lang="en-US" dirty="0"/>
          </a:p>
        </p:txBody>
      </p:sp>
      <p:sp>
        <p:nvSpPr>
          <p:cNvPr id="3" name="Content Placeholder 2"/>
          <p:cNvSpPr>
            <a:spLocks noGrp="1"/>
          </p:cNvSpPr>
          <p:nvPr>
            <p:ph idx="1"/>
          </p:nvPr>
        </p:nvSpPr>
        <p:spPr>
          <a:xfrm>
            <a:off x="0" y="990600"/>
            <a:ext cx="8458200" cy="5867400"/>
          </a:xfrm>
        </p:spPr>
        <p:txBody>
          <a:bodyPr>
            <a:normAutofit/>
          </a:bodyPr>
          <a:lstStyle/>
          <a:p>
            <a:pPr fontAlgn="base"/>
            <a:r>
              <a:rPr lang="en-US" b="1" dirty="0"/>
              <a:t>Transport Layer (Layer 4) :</a:t>
            </a:r>
          </a:p>
          <a:p>
            <a:pPr fontAlgn="base"/>
            <a:r>
              <a:rPr lang="en-US" sz="1800" dirty="0"/>
              <a:t>Transport layer provides services to application layer and takes services from network layer. The data in the transport layer is referred to as </a:t>
            </a:r>
            <a:r>
              <a:rPr lang="en-US" sz="1800" i="1" dirty="0"/>
              <a:t>Segments</a:t>
            </a:r>
            <a:r>
              <a:rPr lang="en-US" sz="1800" dirty="0"/>
              <a:t>. </a:t>
            </a:r>
            <a:endParaRPr lang="en-US" sz="1800" dirty="0" smtClean="0"/>
          </a:p>
          <a:p>
            <a:pPr fontAlgn="base"/>
            <a:r>
              <a:rPr lang="en-US" sz="1800" dirty="0" smtClean="0"/>
              <a:t>It </a:t>
            </a:r>
            <a:r>
              <a:rPr lang="en-US" sz="1800" dirty="0"/>
              <a:t>is responsible for the End to End delivery of the complete message. Transport layer also provides the acknowledgement of the successful data transmission and re-transmits the data if error is found</a:t>
            </a:r>
          </a:p>
          <a:p>
            <a:endParaRPr lang="en-US" sz="1800" dirty="0"/>
          </a:p>
          <a:p>
            <a:pPr fontAlgn="base"/>
            <a:r>
              <a:rPr lang="en-US" b="1" dirty="0" smtClean="0"/>
              <a:t>Session </a:t>
            </a:r>
            <a:r>
              <a:rPr lang="en-US" b="1" dirty="0"/>
              <a:t>Layer (Layer 5) :</a:t>
            </a:r>
          </a:p>
          <a:p>
            <a:pPr fontAlgn="base"/>
            <a:r>
              <a:rPr lang="en-US" sz="1800" dirty="0"/>
              <a:t>This layer is responsible for establishment of connection, maintenance of sessions, authentication and also ensures security.</a:t>
            </a:r>
          </a:p>
          <a:p>
            <a:pPr fontAlgn="base"/>
            <a:endParaRPr lang="en-US" dirty="0"/>
          </a:p>
          <a:p>
            <a:pPr fontAlgn="base"/>
            <a:r>
              <a:rPr lang="en-US" b="1" dirty="0"/>
              <a:t>Presentation Layer (Layer 6) :</a:t>
            </a:r>
          </a:p>
          <a:p>
            <a:pPr fontAlgn="base"/>
            <a:r>
              <a:rPr lang="en-US" sz="1800" dirty="0"/>
              <a:t>Presentation layer is also called the Translation layer.</a:t>
            </a:r>
          </a:p>
          <a:p>
            <a:pPr fontAlgn="base"/>
            <a:r>
              <a:rPr lang="en-US" sz="1800" dirty="0"/>
              <a:t>The data from the application layer is extracted here and manipulated as per the required format to transmit over the network.</a:t>
            </a:r>
          </a:p>
          <a:p>
            <a:pPr fontAlgn="base"/>
            <a:endParaRPr lang="en-US" dirty="0"/>
          </a:p>
          <a:p>
            <a:endParaRPr lang="en-IN" sz="1800" dirty="0"/>
          </a:p>
        </p:txBody>
      </p:sp>
    </p:spTree>
    <p:extLst>
      <p:ext uri="{BB962C8B-B14F-4D97-AF65-F5344CB8AC3E}">
        <p14:creationId xmlns:p14="http://schemas.microsoft.com/office/powerpoint/2010/main" val="1075243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782"/>
            <a:ext cx="7315200" cy="1164336"/>
          </a:xfrm>
        </p:spPr>
        <p:txBody>
          <a:bodyPr/>
          <a:lstStyle/>
          <a:p>
            <a:pPr algn="ctr"/>
            <a:r>
              <a:rPr lang="en-US" dirty="0" smtClean="0"/>
              <a:t>OSI Model :</a:t>
            </a:r>
            <a:endParaRPr lang="en-US" dirty="0"/>
          </a:p>
        </p:txBody>
      </p:sp>
      <p:sp>
        <p:nvSpPr>
          <p:cNvPr id="3" name="Content Placeholder 2"/>
          <p:cNvSpPr>
            <a:spLocks noGrp="1"/>
          </p:cNvSpPr>
          <p:nvPr>
            <p:ph idx="1"/>
          </p:nvPr>
        </p:nvSpPr>
        <p:spPr>
          <a:xfrm>
            <a:off x="0" y="990600"/>
            <a:ext cx="8458200" cy="5867400"/>
          </a:xfrm>
        </p:spPr>
        <p:txBody>
          <a:bodyPr>
            <a:normAutofit/>
          </a:bodyPr>
          <a:lstStyle/>
          <a:p>
            <a:pPr fontAlgn="base"/>
            <a:r>
              <a:rPr lang="en-US" b="1" dirty="0"/>
              <a:t>Application Layer (Layer 7) :</a:t>
            </a:r>
          </a:p>
          <a:p>
            <a:pPr fontAlgn="base"/>
            <a:r>
              <a:rPr lang="en-US" sz="1800" dirty="0"/>
              <a:t>At the very top of the OSI Reference Model stack of layers, we find Application layer which is implemented by the network applications. </a:t>
            </a:r>
            <a:endParaRPr lang="en-US" sz="1800" dirty="0" smtClean="0"/>
          </a:p>
          <a:p>
            <a:pPr fontAlgn="base"/>
            <a:r>
              <a:rPr lang="en-US" sz="1800" dirty="0" smtClean="0"/>
              <a:t>These </a:t>
            </a:r>
            <a:r>
              <a:rPr lang="en-US" sz="1800" dirty="0"/>
              <a:t>applications produce the data, which has to be transferred over the network. </a:t>
            </a:r>
            <a:br>
              <a:rPr lang="en-US" sz="1800" dirty="0"/>
            </a:br>
            <a:r>
              <a:rPr lang="en-US" sz="1800" dirty="0"/>
              <a:t>Ex: Application – Browsers, Skype Messenger etc.</a:t>
            </a:r>
            <a:br>
              <a:rPr lang="en-US" sz="1800" dirty="0"/>
            </a:br>
            <a:r>
              <a:rPr lang="en-US" sz="1800" dirty="0"/>
              <a:t>**Application Layer is also called as Desktop Layer</a:t>
            </a:r>
            <a:r>
              <a:rPr lang="en-US" sz="1800" dirty="0" smtClean="0"/>
              <a:t>.</a:t>
            </a:r>
          </a:p>
          <a:p>
            <a:pPr fontAlgn="base"/>
            <a:endParaRPr lang="en-US" sz="1800" b="1" dirty="0"/>
          </a:p>
        </p:txBody>
      </p:sp>
      <p:pic>
        <p:nvPicPr>
          <p:cNvPr id="4" name="Picture 3"/>
          <p:cNvPicPr>
            <a:picLocks noChangeAspect="1"/>
          </p:cNvPicPr>
          <p:nvPr/>
        </p:nvPicPr>
        <p:blipFill>
          <a:blip r:embed="rId2"/>
          <a:stretch>
            <a:fillRect/>
          </a:stretch>
        </p:blipFill>
        <p:spPr>
          <a:xfrm>
            <a:off x="1828800" y="3124200"/>
            <a:ext cx="5186363" cy="3352800"/>
          </a:xfrm>
          <a:prstGeom prst="rect">
            <a:avLst/>
          </a:prstGeom>
        </p:spPr>
      </p:pic>
    </p:spTree>
    <p:extLst>
      <p:ext uri="{BB962C8B-B14F-4D97-AF65-F5344CB8AC3E}">
        <p14:creationId xmlns:p14="http://schemas.microsoft.com/office/powerpoint/2010/main" val="2935903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15200" cy="1164336"/>
          </a:xfrm>
        </p:spPr>
        <p:txBody>
          <a:bodyPr/>
          <a:lstStyle/>
          <a:p>
            <a:pPr algn="ctr"/>
            <a:r>
              <a:rPr lang="en-US" dirty="0" smtClean="0"/>
              <a:t>Techniques for Cryptography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4300" y="1885655"/>
            <a:ext cx="7525800" cy="4229690"/>
          </a:xfrm>
        </p:spPr>
      </p:pic>
    </p:spTree>
    <p:extLst>
      <p:ext uri="{BB962C8B-B14F-4D97-AF65-F5344CB8AC3E}">
        <p14:creationId xmlns:p14="http://schemas.microsoft.com/office/powerpoint/2010/main" val="2244288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15200" cy="1164336"/>
          </a:xfrm>
        </p:spPr>
        <p:txBody>
          <a:bodyPr/>
          <a:lstStyle/>
          <a:p>
            <a:pPr algn="ctr"/>
            <a:r>
              <a:rPr lang="en-US" dirty="0"/>
              <a:t>Techniques for Cryptography </a:t>
            </a:r>
            <a:r>
              <a:rPr lang="en-US" dirty="0" smtClean="0"/>
              <a:t>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484" y="2004734"/>
            <a:ext cx="7573432" cy="3991532"/>
          </a:xfrm>
        </p:spPr>
      </p:pic>
    </p:spTree>
    <p:extLst>
      <p:ext uri="{BB962C8B-B14F-4D97-AF65-F5344CB8AC3E}">
        <p14:creationId xmlns:p14="http://schemas.microsoft.com/office/powerpoint/2010/main" val="1709357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239000" cy="1164336"/>
          </a:xfrm>
        </p:spPr>
        <p:txBody>
          <a:bodyPr/>
          <a:lstStyle/>
          <a:p>
            <a:pPr algn="ctr"/>
            <a:r>
              <a:rPr lang="en-US" dirty="0"/>
              <a:t>Techniques for Cryptography </a:t>
            </a:r>
            <a:r>
              <a:rPr lang="en-US" dirty="0" smtClean="0"/>
              <a:t>3</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36" y="2042839"/>
            <a:ext cx="7535327" cy="3915321"/>
          </a:xfrm>
        </p:spPr>
      </p:pic>
    </p:spTree>
    <p:extLst>
      <p:ext uri="{BB962C8B-B14F-4D97-AF65-F5344CB8AC3E}">
        <p14:creationId xmlns:p14="http://schemas.microsoft.com/office/powerpoint/2010/main" val="1242884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SSL/TLS</a:t>
            </a:r>
            <a:endParaRPr lang="en-US" dirty="0"/>
          </a:p>
        </p:txBody>
      </p:sp>
      <p:sp>
        <p:nvSpPr>
          <p:cNvPr id="3" name="Content Placeholder 2"/>
          <p:cNvSpPr>
            <a:spLocks noGrp="1"/>
          </p:cNvSpPr>
          <p:nvPr>
            <p:ph idx="1"/>
          </p:nvPr>
        </p:nvSpPr>
        <p:spPr>
          <a:xfrm>
            <a:off x="0" y="1600200"/>
            <a:ext cx="8382000" cy="5181600"/>
          </a:xfrm>
        </p:spPr>
        <p:txBody>
          <a:bodyPr>
            <a:normAutofit fontScale="92500" lnSpcReduction="10000"/>
          </a:bodyPr>
          <a:lstStyle/>
          <a:p>
            <a:r>
              <a:rPr lang="en-US" altLang="en-US" dirty="0" smtClean="0"/>
              <a:t>These both </a:t>
            </a:r>
            <a:r>
              <a:rPr lang="en-US" altLang="en-US" dirty="0"/>
              <a:t>provide a secure transport connection between applications (e.g., a web server and a browser)</a:t>
            </a:r>
          </a:p>
          <a:p>
            <a:r>
              <a:rPr lang="pt-BR" dirty="0" smtClean="0"/>
              <a:t>Both </a:t>
            </a:r>
            <a:r>
              <a:rPr lang="pt-BR" dirty="0" smtClean="0"/>
              <a:t>prevents the network </a:t>
            </a:r>
            <a:r>
              <a:rPr lang="en-US" dirty="0" smtClean="0"/>
              <a:t>communication from being eavesdropped </a:t>
            </a:r>
            <a:r>
              <a:rPr lang="en-US" dirty="0"/>
              <a:t>or </a:t>
            </a:r>
            <a:r>
              <a:rPr lang="en-US" dirty="0" smtClean="0"/>
              <a:t>tampered.</a:t>
            </a:r>
          </a:p>
          <a:p>
            <a:r>
              <a:rPr lang="en-US" dirty="0"/>
              <a:t>The usage of SSL technology ensures that all data transmitted between the web server and browser remains encrypted.</a:t>
            </a:r>
          </a:p>
          <a:p>
            <a:r>
              <a:rPr lang="en-US" dirty="0"/>
              <a:t>An </a:t>
            </a:r>
            <a:r>
              <a:rPr lang="en-US" b="1" dirty="0"/>
              <a:t>SSL certificate</a:t>
            </a:r>
            <a:r>
              <a:rPr lang="en-US" dirty="0"/>
              <a:t> is necessary to create SSL connection. You would need to give all details about the identity of your website and your company as and when you choose to activate SSL on your web server. </a:t>
            </a:r>
            <a:endParaRPr lang="en-US" dirty="0" smtClean="0"/>
          </a:p>
          <a:p>
            <a:r>
              <a:rPr lang="en-US" dirty="0" smtClean="0"/>
              <a:t>The</a:t>
            </a:r>
            <a:r>
              <a:rPr lang="en-US" dirty="0"/>
              <a:t> </a:t>
            </a:r>
            <a:r>
              <a:rPr lang="en-US" i="1" dirty="0"/>
              <a:t>SSL protocol</a:t>
            </a:r>
            <a:r>
              <a:rPr lang="en-US" dirty="0"/>
              <a:t> is used by millions of online business to protect their customers, ensuring their online transactions remain confidential. A web page should use </a:t>
            </a:r>
            <a:r>
              <a:rPr lang="en-US" b="1" dirty="0"/>
              <a:t>encryption</a:t>
            </a:r>
            <a:r>
              <a:rPr lang="en-US" dirty="0"/>
              <a:t> when it expects users to submit confidential data, including personal information, passwords, or credit card details. </a:t>
            </a:r>
            <a:endParaRPr lang="en-US" dirty="0" smtClean="0"/>
          </a:p>
          <a:p>
            <a:r>
              <a:rPr lang="en-US" dirty="0" smtClean="0"/>
              <a:t>All </a:t>
            </a:r>
            <a:r>
              <a:rPr lang="en-US" dirty="0"/>
              <a:t>web browsers have the ability to interact with secured sites so long as the site's certificate is issued by a trusted CA.</a:t>
            </a:r>
            <a:br>
              <a:rPr lang="en-US" dirty="0"/>
            </a:br>
            <a:endParaRPr lang="en-US" dirty="0"/>
          </a:p>
          <a:p>
            <a:endParaRPr lang="en-US" dirty="0"/>
          </a:p>
        </p:txBody>
      </p:sp>
    </p:spTree>
    <p:extLst>
      <p:ext uri="{BB962C8B-B14F-4D97-AF65-F5344CB8AC3E}">
        <p14:creationId xmlns:p14="http://schemas.microsoft.com/office/powerpoint/2010/main" val="1642388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SSL/TLS</a:t>
            </a:r>
            <a:endParaRPr lang="en-IN" dirty="0"/>
          </a:p>
        </p:txBody>
      </p:sp>
      <p:sp>
        <p:nvSpPr>
          <p:cNvPr id="3" name="Content Placeholder 2"/>
          <p:cNvSpPr>
            <a:spLocks noGrp="1"/>
          </p:cNvSpPr>
          <p:nvPr>
            <p:ph idx="1"/>
          </p:nvPr>
        </p:nvSpPr>
        <p:spPr/>
        <p:txBody>
          <a:bodyPr>
            <a:normAutofit fontScale="77500" lnSpcReduction="20000"/>
          </a:bodyPr>
          <a:lstStyle/>
          <a:p>
            <a:r>
              <a:rPr lang="en-US" dirty="0"/>
              <a:t>Secure Sockets Layer (SSL) is a standard security technology for establishing an encrypted link between a server and a client—typically a web server (website) and a browser, or a mail server and a mail client (e.g., Outlook).</a:t>
            </a:r>
          </a:p>
          <a:p>
            <a:r>
              <a:rPr lang="en-US" dirty="0"/>
              <a:t>SSL allows sensitive information such as credit card numbers, social security numbers, and login credentials to be transmitted securely. Normally, data sent between browsers and web servers is sent in plain text—leaving you vulnerable to eavesdropping. If an attacker is able to intercept all data being sent between a browser and a web server, they can see and use that information.</a:t>
            </a:r>
          </a:p>
          <a:p>
            <a:r>
              <a:rPr lang="en-US" dirty="0"/>
              <a:t>More specifically, SSL is a security protocol. Protocols describe how algorithms should be used. In this case, the SSL protocol determines variables of the encryption for both the link and the data being transmitted.</a:t>
            </a:r>
          </a:p>
          <a:p>
            <a:r>
              <a:rPr lang="en-US" dirty="0"/>
              <a:t>All browsers have the capability to interact with secured web servers using the SSL protocol. However, the browser and the server need what is called an SSL Certificate to be able to establish a secure connection.</a:t>
            </a:r>
          </a:p>
          <a:p>
            <a:r>
              <a:rPr lang="en-US" dirty="0"/>
              <a:t>SSL secures millions of peoples’ data on the Internet every day, especially during online transactions or when transmitting confidential information. Internet users have come to associate their online security with the lock icon that comes with an SSL-secured website or green address bar that comes with an Extended Validation SSL-secured website. SSL-secured websites also begin with https rather than http.</a:t>
            </a:r>
          </a:p>
          <a:p>
            <a:endParaRPr lang="en-IN" dirty="0"/>
          </a:p>
        </p:txBody>
      </p:sp>
    </p:spTree>
    <p:extLst>
      <p:ext uri="{BB962C8B-B14F-4D97-AF65-F5344CB8AC3E}">
        <p14:creationId xmlns:p14="http://schemas.microsoft.com/office/powerpoint/2010/main" val="3405570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772400" cy="1164336"/>
          </a:xfrm>
        </p:spPr>
        <p:txBody>
          <a:bodyPr/>
          <a:lstStyle/>
          <a:p>
            <a:pPr algn="ctr"/>
            <a:r>
              <a:rPr lang="en-US" dirty="0" smtClean="0"/>
              <a:t>Encryption/Decryption Process</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7620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89807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My Certificate SSL or TLS?</a:t>
            </a:r>
          </a:p>
        </p:txBody>
      </p:sp>
      <p:sp>
        <p:nvSpPr>
          <p:cNvPr id="3" name="Content Placeholder 2"/>
          <p:cNvSpPr>
            <a:spLocks noGrp="1"/>
          </p:cNvSpPr>
          <p:nvPr>
            <p:ph idx="1"/>
          </p:nvPr>
        </p:nvSpPr>
        <p:spPr/>
        <p:txBody>
          <a:bodyPr/>
          <a:lstStyle/>
          <a:p>
            <a:r>
              <a:rPr lang="en-US" dirty="0"/>
              <a:t> </a:t>
            </a:r>
          </a:p>
          <a:p>
            <a:r>
              <a:rPr lang="en-US" dirty="0"/>
              <a:t>The SSL protocol has always been used to encrypt and secure transmitted data. Each time a new and more secure version was released, only the version number was altered to reflect the change (e.g., SSLv2.0). However, when the time came to update from SSLv3.0, instead of calling the new version SSLv4.0, it was renamed TLSv1.0. We are currently on TLSv1.2.</a:t>
            </a:r>
          </a:p>
          <a:p>
            <a:r>
              <a:rPr lang="en-US" dirty="0"/>
              <a:t>Because SSL is still the better known, more commonly used term, </a:t>
            </a:r>
            <a:r>
              <a:rPr lang="en-US" dirty="0" err="1"/>
              <a:t>DigiCert</a:t>
            </a:r>
            <a:r>
              <a:rPr lang="en-US" dirty="0"/>
              <a:t> uses SSL when referring to certificates or describing how transmitted data is secured.</a:t>
            </a:r>
          </a:p>
          <a:p>
            <a:endParaRPr lang="en-IN" dirty="0"/>
          </a:p>
        </p:txBody>
      </p:sp>
    </p:spTree>
    <p:extLst>
      <p:ext uri="{BB962C8B-B14F-4D97-AF65-F5344CB8AC3E}">
        <p14:creationId xmlns:p14="http://schemas.microsoft.com/office/powerpoint/2010/main" val="3467419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Pretty Good Privacy (PGP)</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967345"/>
            <a:ext cx="7162800" cy="3671455"/>
          </a:xfrm>
        </p:spPr>
      </p:pic>
    </p:spTree>
    <p:extLst>
      <p:ext uri="{BB962C8B-B14F-4D97-AF65-F5344CB8AC3E}">
        <p14:creationId xmlns:p14="http://schemas.microsoft.com/office/powerpoint/2010/main" val="1502014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Pretty Good Privacy (PGP)</a:t>
            </a:r>
            <a:endParaRPr lang="en-US" dirty="0"/>
          </a:p>
        </p:txBody>
      </p:sp>
      <p:sp>
        <p:nvSpPr>
          <p:cNvPr id="3" name="Content Placeholder 2"/>
          <p:cNvSpPr>
            <a:spLocks noGrp="1"/>
          </p:cNvSpPr>
          <p:nvPr>
            <p:ph idx="1"/>
          </p:nvPr>
        </p:nvSpPr>
        <p:spPr/>
        <p:txBody>
          <a:bodyPr>
            <a:normAutofit fontScale="92500" lnSpcReduction="20000"/>
          </a:bodyPr>
          <a:lstStyle/>
          <a:p>
            <a:r>
              <a:rPr lang="en-US" dirty="0"/>
              <a:t>PGP encryption uses a serial combination </a:t>
            </a:r>
            <a:r>
              <a:rPr lang="en-US" dirty="0" smtClean="0"/>
              <a:t>of hashing, data compression, symmetric key cryptography and finally public key cryptography. Each </a:t>
            </a:r>
            <a:r>
              <a:rPr lang="en-US" dirty="0"/>
              <a:t>step uses one of several supported </a:t>
            </a:r>
            <a:r>
              <a:rPr lang="en-US" dirty="0" smtClean="0"/>
              <a:t>algorithms. </a:t>
            </a:r>
          </a:p>
          <a:p>
            <a:r>
              <a:rPr lang="en-US" dirty="0" smtClean="0"/>
              <a:t>Each </a:t>
            </a:r>
            <a:r>
              <a:rPr lang="en-US" dirty="0"/>
              <a:t>public key is bound to a user name or an </a:t>
            </a:r>
            <a:r>
              <a:rPr lang="en-US" dirty="0" smtClean="0"/>
              <a:t>e-mail</a:t>
            </a:r>
            <a:r>
              <a:rPr lang="en-US" dirty="0"/>
              <a:t> address. </a:t>
            </a:r>
            <a:endParaRPr lang="en-US" dirty="0" smtClean="0"/>
          </a:p>
          <a:p>
            <a:r>
              <a:rPr lang="en-US" dirty="0" smtClean="0"/>
              <a:t>In </a:t>
            </a:r>
            <a:r>
              <a:rPr lang="en-US" dirty="0"/>
              <a:t>this system, each user has an </a:t>
            </a:r>
            <a:r>
              <a:rPr lang="en-US" dirty="0" smtClean="0"/>
              <a:t>encryption</a:t>
            </a:r>
            <a:r>
              <a:rPr lang="en-US" dirty="0"/>
              <a:t> </a:t>
            </a:r>
            <a:r>
              <a:rPr lang="en-US" dirty="0" smtClean="0"/>
              <a:t>key that </a:t>
            </a:r>
            <a:r>
              <a:rPr lang="en-US" dirty="0"/>
              <a:t>is publicly known and </a:t>
            </a:r>
            <a:r>
              <a:rPr lang="en-US" dirty="0" smtClean="0"/>
              <a:t>a</a:t>
            </a:r>
            <a:r>
              <a:rPr lang="en-US" dirty="0"/>
              <a:t> </a:t>
            </a:r>
            <a:r>
              <a:rPr lang="en-US" dirty="0" smtClean="0"/>
              <a:t>private key that </a:t>
            </a:r>
            <a:r>
              <a:rPr lang="en-US" dirty="0"/>
              <a:t>is known only to that user. </a:t>
            </a:r>
            <a:endParaRPr lang="en-US" dirty="0" smtClean="0"/>
          </a:p>
          <a:p>
            <a:r>
              <a:rPr lang="en-US" dirty="0" smtClean="0"/>
              <a:t>You </a:t>
            </a:r>
            <a:r>
              <a:rPr lang="en-US" dirty="0"/>
              <a:t>encrypt a message you send to someone else using their public key. When they receive it, they decrypt it using their private key. </a:t>
            </a:r>
            <a:endParaRPr lang="en-US" dirty="0" smtClean="0"/>
          </a:p>
          <a:p>
            <a:r>
              <a:rPr lang="en-US" dirty="0" smtClean="0"/>
              <a:t>Since </a:t>
            </a:r>
            <a:r>
              <a:rPr lang="en-US" dirty="0"/>
              <a:t>encrypting an entire message can be time-consuming, PGP uses a faster </a:t>
            </a:r>
            <a:r>
              <a:rPr lang="en-US" dirty="0" smtClean="0"/>
              <a:t>encryption algorithm to </a:t>
            </a:r>
            <a:r>
              <a:rPr lang="en-US" dirty="0"/>
              <a:t>encrypt the message and then uses the public key to encrypt the shorter key that was used to encrypt the entire message. Both the encrypted message and the short key are sent to the receiver who first uses the receiver's private key to decrypt the short key and then uses that key to decrypt the message</a:t>
            </a:r>
            <a:r>
              <a:rPr lang="en-US" dirty="0" smtClean="0"/>
              <a:t>.</a:t>
            </a:r>
            <a:endParaRPr lang="en-US" dirty="0"/>
          </a:p>
          <a:p>
            <a:r>
              <a:rPr lang="en-US" dirty="0"/>
              <a:t>PGP comes in two public key versions </a:t>
            </a:r>
            <a:r>
              <a:rPr lang="en-US" dirty="0" smtClean="0"/>
              <a:t>– </a:t>
            </a:r>
            <a:r>
              <a:rPr lang="en-US" dirty="0" err="1" smtClean="0"/>
              <a:t>Rivest</a:t>
            </a:r>
            <a:r>
              <a:rPr lang="en-US" dirty="0" smtClean="0"/>
              <a:t> Shamir </a:t>
            </a:r>
            <a:r>
              <a:rPr lang="en-US" dirty="0" err="1" smtClean="0"/>
              <a:t>Adleman</a:t>
            </a:r>
            <a:r>
              <a:rPr lang="en-US" dirty="0"/>
              <a:t> (RSA) </a:t>
            </a:r>
            <a:r>
              <a:rPr lang="en-US" dirty="0" smtClean="0"/>
              <a:t>and </a:t>
            </a:r>
            <a:r>
              <a:rPr lang="en-US" dirty="0" err="1" smtClean="0"/>
              <a:t>Diffie</a:t>
            </a:r>
            <a:r>
              <a:rPr lang="en-US" dirty="0" smtClean="0"/>
              <a:t> Hellman.</a:t>
            </a:r>
            <a:r>
              <a:rPr lang="en-US" dirty="0"/>
              <a:t> </a:t>
            </a:r>
          </a:p>
          <a:p>
            <a:endParaRPr lang="en-US" dirty="0"/>
          </a:p>
          <a:p>
            <a:endParaRPr lang="en-IN" dirty="0"/>
          </a:p>
        </p:txBody>
      </p:sp>
    </p:spTree>
    <p:extLst>
      <p:ext uri="{BB962C8B-B14F-4D97-AF65-F5344CB8AC3E}">
        <p14:creationId xmlns:p14="http://schemas.microsoft.com/office/powerpoint/2010/main" val="14575589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Public Key Infrastructure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is </a:t>
            </a:r>
            <a:r>
              <a:rPr lang="en-US" dirty="0"/>
              <a:t>a set of hardware, software, </a:t>
            </a:r>
            <a:r>
              <a:rPr lang="en-US" dirty="0" smtClean="0"/>
              <a:t>people, policies </a:t>
            </a:r>
            <a:r>
              <a:rPr lang="en-US" dirty="0"/>
              <a:t>and procedures required to create, manage, distribute, use, </a:t>
            </a:r>
            <a:r>
              <a:rPr lang="en-US" dirty="0" smtClean="0"/>
              <a:t>store and </a:t>
            </a:r>
            <a:r>
              <a:rPr lang="en-US" dirty="0"/>
              <a:t>revoke digital </a:t>
            </a:r>
            <a:r>
              <a:rPr lang="en-US" dirty="0" smtClean="0"/>
              <a:t>certificates.</a:t>
            </a:r>
          </a:p>
          <a:p>
            <a:r>
              <a:rPr lang="en-US" dirty="0"/>
              <a:t>The purpose of a PKI is to facilitate the secure electronic transfer of information for a range of network activities such as e-commerce, internet banking and confidential email. It is required for activities where simple passwords are an inadequate authentication method and more rigorous proof is required to confirm the identity of the parties involved in the communication and to validate the information being transferred</a:t>
            </a:r>
            <a:r>
              <a:rPr lang="en-US" dirty="0" smtClean="0"/>
              <a:t>.</a:t>
            </a:r>
          </a:p>
          <a:p>
            <a:endParaRPr lang="en-US" dirty="0" smtClean="0"/>
          </a:p>
          <a:p>
            <a:pPr marL="114300" indent="0">
              <a:buNone/>
            </a:pPr>
            <a:r>
              <a:rPr lang="en-US" b="1" dirty="0" smtClean="0"/>
              <a:t>Components </a:t>
            </a:r>
            <a:r>
              <a:rPr lang="en-US" b="1" dirty="0"/>
              <a:t>of PKI</a:t>
            </a:r>
          </a:p>
          <a:p>
            <a:r>
              <a:rPr lang="en-US" dirty="0"/>
              <a:t>A </a:t>
            </a:r>
            <a:r>
              <a:rPr lang="en-US" i="1" dirty="0">
                <a:hlinkClick r:id="rId2" tooltip="Certificate authority"/>
              </a:rPr>
              <a:t>certificate authority</a:t>
            </a:r>
            <a:r>
              <a:rPr lang="en-US" dirty="0"/>
              <a:t> (CA) that stores, issues and signs the digital certificates</a:t>
            </a:r>
          </a:p>
          <a:p>
            <a:r>
              <a:rPr lang="en-US" dirty="0"/>
              <a:t>A </a:t>
            </a:r>
            <a:r>
              <a:rPr lang="en-US" i="1" dirty="0"/>
              <a:t>registration authority</a:t>
            </a:r>
            <a:r>
              <a:rPr lang="en-US" dirty="0"/>
              <a:t> which verifies the identity of entities requesting their digital certificates to be stored at the CA</a:t>
            </a:r>
          </a:p>
          <a:p>
            <a:r>
              <a:rPr lang="en-US" dirty="0" smtClean="0"/>
              <a:t>Digital Certificates</a:t>
            </a:r>
          </a:p>
          <a:p>
            <a:r>
              <a:rPr lang="en-US" dirty="0" smtClean="0"/>
              <a:t>Encryption Algorithm that is RSA</a:t>
            </a:r>
            <a:endParaRPr lang="en-US" dirty="0"/>
          </a:p>
        </p:txBody>
      </p:sp>
    </p:spTree>
    <p:extLst>
      <p:ext uri="{BB962C8B-B14F-4D97-AF65-F5344CB8AC3E}">
        <p14:creationId xmlns:p14="http://schemas.microsoft.com/office/powerpoint/2010/main" val="3616073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249362"/>
          </a:xfrm>
        </p:spPr>
        <p:txBody>
          <a:bodyPr/>
          <a:lstStyle/>
          <a:p>
            <a:r>
              <a:rPr lang="en-US" dirty="0"/>
              <a:t>S/MIME (Secure/Multipurpose Internet Mail Extensions)</a:t>
            </a:r>
          </a:p>
        </p:txBody>
      </p:sp>
      <p:sp>
        <p:nvSpPr>
          <p:cNvPr id="3" name="Content Placeholder 2"/>
          <p:cNvSpPr>
            <a:spLocks noGrp="1"/>
          </p:cNvSpPr>
          <p:nvPr>
            <p:ph idx="1"/>
          </p:nvPr>
        </p:nvSpPr>
        <p:spPr/>
        <p:txBody>
          <a:bodyPr>
            <a:normAutofit/>
          </a:bodyPr>
          <a:lstStyle/>
          <a:p>
            <a:r>
              <a:rPr lang="en-US" dirty="0"/>
              <a:t>It is an application layer protocol which is used to send digitally signed and encrypted email </a:t>
            </a:r>
            <a:r>
              <a:rPr lang="en-US" dirty="0" smtClean="0"/>
              <a:t>messages.</a:t>
            </a:r>
            <a:endParaRPr lang="en-US" dirty="0"/>
          </a:p>
          <a:p>
            <a:r>
              <a:rPr lang="en-US" dirty="0" smtClean="0"/>
              <a:t>It </a:t>
            </a:r>
            <a:r>
              <a:rPr lang="en-US" dirty="0"/>
              <a:t>uses the </a:t>
            </a:r>
            <a:r>
              <a:rPr lang="en-US" dirty="0" err="1"/>
              <a:t>Rivest</a:t>
            </a:r>
            <a:r>
              <a:rPr lang="en-US" dirty="0"/>
              <a:t>-Shamir-</a:t>
            </a:r>
            <a:r>
              <a:rPr lang="en-US" dirty="0" err="1"/>
              <a:t>Adleman</a:t>
            </a:r>
            <a:r>
              <a:rPr lang="en-US" dirty="0"/>
              <a:t> encryption (RSA) system for </a:t>
            </a:r>
            <a:r>
              <a:rPr lang="en-US" dirty="0" smtClean="0"/>
              <a:t>email encryption</a:t>
            </a:r>
            <a:endParaRPr lang="en-US" dirty="0"/>
          </a:p>
          <a:p>
            <a:r>
              <a:rPr lang="en-US" dirty="0" smtClean="0"/>
              <a:t>Administrators </a:t>
            </a:r>
            <a:r>
              <a:rPr lang="en-US" dirty="0"/>
              <a:t>need to enable S/MIME based security for mailboxes in </a:t>
            </a:r>
            <a:r>
              <a:rPr lang="en-US" dirty="0" smtClean="0"/>
              <a:t>their organizations.</a:t>
            </a:r>
          </a:p>
          <a:p>
            <a:endParaRPr lang="en-US" dirty="0" smtClean="0"/>
          </a:p>
        </p:txBody>
      </p:sp>
    </p:spTree>
    <p:extLst>
      <p:ext uri="{BB962C8B-B14F-4D97-AF65-F5344CB8AC3E}">
        <p14:creationId xmlns:p14="http://schemas.microsoft.com/office/powerpoint/2010/main" val="2432252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HTTPS=HTTP+’S’</a:t>
            </a:r>
            <a:endParaRPr lang="en-US" dirty="0"/>
          </a:p>
        </p:txBody>
      </p:sp>
      <p:sp>
        <p:nvSpPr>
          <p:cNvPr id="3" name="Content Placeholder 2"/>
          <p:cNvSpPr>
            <a:spLocks noGrp="1"/>
          </p:cNvSpPr>
          <p:nvPr>
            <p:ph idx="1"/>
          </p:nvPr>
        </p:nvSpPr>
        <p:spPr/>
        <p:txBody>
          <a:bodyPr/>
          <a:lstStyle/>
          <a:p>
            <a:r>
              <a:rPr lang="en-US" dirty="0"/>
              <a:t>HTTPS ensures secure communication between two computers over HTTP</a:t>
            </a:r>
          </a:p>
          <a:p>
            <a:r>
              <a:rPr lang="en-US" dirty="0" smtClean="0"/>
              <a:t>The </a:t>
            </a:r>
            <a:r>
              <a:rPr lang="en-US" dirty="0"/>
              <a:t>connection is encrypted using Transport Layer Protocol Security (</a:t>
            </a:r>
            <a:r>
              <a:rPr lang="en-US" dirty="0" smtClean="0"/>
              <a:t>TLS) or </a:t>
            </a:r>
            <a:r>
              <a:rPr lang="en-US" dirty="0"/>
              <a:t>Secure Sockets Layer (SSL) protocol</a:t>
            </a:r>
          </a:p>
          <a:p>
            <a:r>
              <a:rPr lang="en-US" dirty="0" smtClean="0"/>
              <a:t>It </a:t>
            </a:r>
            <a:r>
              <a:rPr lang="en-US" dirty="0"/>
              <a:t>is often used in confidential online transactions</a:t>
            </a:r>
          </a:p>
          <a:p>
            <a:r>
              <a:rPr lang="en-US" dirty="0" smtClean="0"/>
              <a:t>It </a:t>
            </a:r>
            <a:r>
              <a:rPr lang="en-US" dirty="0"/>
              <a:t>protects against man in the middle attacks as data is transmitted </a:t>
            </a:r>
            <a:r>
              <a:rPr lang="en-US" dirty="0" smtClean="0"/>
              <a:t>over encrypted channel.</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267200"/>
            <a:ext cx="7010400" cy="244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65306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15200" cy="1240536"/>
          </a:xfrm>
        </p:spPr>
        <p:txBody>
          <a:bodyPr/>
          <a:lstStyle/>
          <a:p>
            <a:pPr algn="ctr"/>
            <a:r>
              <a:rPr lang="en-US" dirty="0" smtClean="0"/>
              <a:t>Attacks on Cryptographic Techniques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828800"/>
            <a:ext cx="7696200" cy="4768850"/>
          </a:xfrm>
        </p:spPr>
      </p:pic>
    </p:spTree>
    <p:extLst>
      <p:ext uri="{BB962C8B-B14F-4D97-AF65-F5344CB8AC3E}">
        <p14:creationId xmlns:p14="http://schemas.microsoft.com/office/powerpoint/2010/main" val="1673878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Techniques of Code Breaking</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4000"/>
            <a:ext cx="7086600" cy="4724399"/>
          </a:xfrm>
        </p:spPr>
      </p:pic>
    </p:spTree>
    <p:extLst>
      <p:ext uri="{BB962C8B-B14F-4D97-AF65-F5344CB8AC3E}">
        <p14:creationId xmlns:p14="http://schemas.microsoft.com/office/powerpoint/2010/main" val="3567734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Cryptographic Attacks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989" y="1447800"/>
            <a:ext cx="6796611" cy="4876800"/>
          </a:xfrm>
        </p:spPr>
      </p:pic>
    </p:spTree>
    <p:extLst>
      <p:ext uri="{BB962C8B-B14F-4D97-AF65-F5344CB8AC3E}">
        <p14:creationId xmlns:p14="http://schemas.microsoft.com/office/powerpoint/2010/main" val="3889164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086600" cy="1240536"/>
          </a:xfrm>
        </p:spPr>
        <p:txBody>
          <a:bodyPr/>
          <a:lstStyle/>
          <a:p>
            <a:pPr algn="ctr"/>
            <a:r>
              <a:rPr lang="en-US" dirty="0" smtClean="0"/>
              <a:t>Cryptography: Cost Categories 1</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26" y="1809444"/>
            <a:ext cx="7506748" cy="4382112"/>
          </a:xfrm>
        </p:spPr>
      </p:pic>
    </p:spTree>
    <p:extLst>
      <p:ext uri="{BB962C8B-B14F-4D97-AF65-F5344CB8AC3E}">
        <p14:creationId xmlns:p14="http://schemas.microsoft.com/office/powerpoint/2010/main" val="393409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Cryptography</a:t>
            </a:r>
            <a:endParaRPr lang="en-US" dirty="0"/>
          </a:p>
        </p:txBody>
      </p:sp>
      <p:sp>
        <p:nvSpPr>
          <p:cNvPr id="3" name="Content Placeholder 2"/>
          <p:cNvSpPr>
            <a:spLocks noGrp="1"/>
          </p:cNvSpPr>
          <p:nvPr>
            <p:ph idx="1"/>
          </p:nvPr>
        </p:nvSpPr>
        <p:spPr/>
        <p:txBody>
          <a:bodyPr/>
          <a:lstStyle/>
          <a:p>
            <a:r>
              <a:rPr lang="en-US" dirty="0" smtClean="0"/>
              <a:t>Non-mathematical</a:t>
            </a:r>
          </a:p>
          <a:p>
            <a:r>
              <a:rPr lang="en-US" dirty="0" smtClean="0"/>
              <a:t>Mathematical</a:t>
            </a:r>
          </a:p>
          <a:p>
            <a:r>
              <a:rPr lang="en-US" dirty="0" smtClean="0"/>
              <a:t>Quantum</a:t>
            </a:r>
            <a:endParaRPr lang="en-US" dirty="0"/>
          </a:p>
        </p:txBody>
      </p:sp>
    </p:spTree>
    <p:extLst>
      <p:ext uri="{BB962C8B-B14F-4D97-AF65-F5344CB8AC3E}">
        <p14:creationId xmlns:p14="http://schemas.microsoft.com/office/powerpoint/2010/main" val="41859302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239000" cy="1164336"/>
          </a:xfrm>
        </p:spPr>
        <p:txBody>
          <a:bodyPr/>
          <a:lstStyle/>
          <a:p>
            <a:pPr algn="ctr"/>
            <a:r>
              <a:rPr lang="en-US" dirty="0"/>
              <a:t>Cryptography: Cost Categories </a:t>
            </a:r>
            <a:r>
              <a:rPr lang="en-US" dirty="0" smtClean="0"/>
              <a:t>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26" y="1771339"/>
            <a:ext cx="7506748" cy="4458322"/>
          </a:xfrm>
        </p:spPr>
      </p:pic>
    </p:spTree>
    <p:extLst>
      <p:ext uri="{BB962C8B-B14F-4D97-AF65-F5344CB8AC3E}">
        <p14:creationId xmlns:p14="http://schemas.microsoft.com/office/powerpoint/2010/main" val="2155111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Cryptography </a:t>
            </a:r>
            <a:r>
              <a:rPr lang="en-US" dirty="0"/>
              <a:t>Cost </a:t>
            </a:r>
            <a:r>
              <a:rPr lang="en-US" dirty="0" smtClean="0"/>
              <a:t>Benefits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752600"/>
            <a:ext cx="7010400" cy="4343400"/>
          </a:xfrm>
        </p:spPr>
      </p:pic>
    </p:spTree>
    <p:extLst>
      <p:ext uri="{BB962C8B-B14F-4D97-AF65-F5344CB8AC3E}">
        <p14:creationId xmlns:p14="http://schemas.microsoft.com/office/powerpoint/2010/main" val="22384032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Scenario based Annual Costs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524000"/>
            <a:ext cx="6781800" cy="4953000"/>
          </a:xfrm>
        </p:spPr>
      </p:pic>
    </p:spTree>
    <p:extLst>
      <p:ext uri="{BB962C8B-B14F-4D97-AF65-F5344CB8AC3E}">
        <p14:creationId xmlns:p14="http://schemas.microsoft.com/office/powerpoint/2010/main" val="1469019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Classification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642" y="1918997"/>
            <a:ext cx="7459116" cy="4163006"/>
          </a:xfrm>
        </p:spPr>
      </p:pic>
    </p:spTree>
    <p:extLst>
      <p:ext uri="{BB962C8B-B14F-4D97-AF65-F5344CB8AC3E}">
        <p14:creationId xmlns:p14="http://schemas.microsoft.com/office/powerpoint/2010/main" val="21963963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Protecting data at rest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76400"/>
            <a:ext cx="7467600" cy="4572000"/>
          </a:xfrm>
        </p:spPr>
      </p:pic>
    </p:spTree>
    <p:extLst>
      <p:ext uri="{BB962C8B-B14F-4D97-AF65-F5344CB8AC3E}">
        <p14:creationId xmlns:p14="http://schemas.microsoft.com/office/powerpoint/2010/main" val="33353215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Protecting data </a:t>
            </a:r>
            <a:r>
              <a:rPr lang="en-US" dirty="0" smtClean="0"/>
              <a:t>in use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352" y="1628519"/>
            <a:ext cx="7487695" cy="4238881"/>
          </a:xfrm>
        </p:spPr>
      </p:pic>
    </p:spTree>
    <p:extLst>
      <p:ext uri="{BB962C8B-B14F-4D97-AF65-F5344CB8AC3E}">
        <p14:creationId xmlns:p14="http://schemas.microsoft.com/office/powerpoint/2010/main" val="12009780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Protecting data </a:t>
            </a:r>
            <a:r>
              <a:rPr lang="en-US" dirty="0" smtClean="0"/>
              <a:t>in motion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00200"/>
            <a:ext cx="7430537" cy="4027705"/>
          </a:xfrm>
        </p:spPr>
      </p:pic>
    </p:spTree>
    <p:extLst>
      <p:ext uri="{BB962C8B-B14F-4D97-AF65-F5344CB8AC3E}">
        <p14:creationId xmlns:p14="http://schemas.microsoft.com/office/powerpoint/2010/main" val="30630190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15200" cy="1316736"/>
          </a:xfrm>
        </p:spPr>
        <p:txBody>
          <a:bodyPr/>
          <a:lstStyle/>
          <a:p>
            <a:pPr algn="ctr"/>
            <a:r>
              <a:rPr lang="en-US" dirty="0" smtClean="0"/>
              <a:t>Introduction to Operations Security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3905" y="2142866"/>
            <a:ext cx="6906589" cy="3715268"/>
          </a:xfrm>
        </p:spPr>
      </p:pic>
    </p:spTree>
    <p:extLst>
      <p:ext uri="{BB962C8B-B14F-4D97-AF65-F5344CB8AC3E}">
        <p14:creationId xmlns:p14="http://schemas.microsoft.com/office/powerpoint/2010/main" val="8533147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91400" cy="1240536"/>
          </a:xfrm>
        </p:spPr>
        <p:txBody>
          <a:bodyPr/>
          <a:lstStyle/>
          <a:p>
            <a:pPr algn="ctr"/>
            <a:r>
              <a:rPr lang="en-US" dirty="0" smtClean="0"/>
              <a:t>Benefits of Operations Security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9536" y="1828497"/>
            <a:ext cx="7535327" cy="4344006"/>
          </a:xfrm>
        </p:spPr>
      </p:pic>
    </p:spTree>
    <p:extLst>
      <p:ext uri="{BB962C8B-B14F-4D97-AF65-F5344CB8AC3E}">
        <p14:creationId xmlns:p14="http://schemas.microsoft.com/office/powerpoint/2010/main" val="37489876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15200" cy="1240536"/>
          </a:xfrm>
        </p:spPr>
        <p:txBody>
          <a:bodyPr/>
          <a:lstStyle/>
          <a:p>
            <a:pPr algn="ctr"/>
            <a:r>
              <a:rPr lang="en-US" dirty="0" smtClean="0"/>
              <a:t>Process of Operations Security</a:t>
            </a:r>
            <a:endParaRPr lang="en-US" dirty="0"/>
          </a:p>
        </p:txBody>
      </p:sp>
      <p:sp>
        <p:nvSpPr>
          <p:cNvPr id="3" name="Content Placeholder 2"/>
          <p:cNvSpPr>
            <a:spLocks noGrp="1"/>
          </p:cNvSpPr>
          <p:nvPr>
            <p:ph idx="1"/>
          </p:nvPr>
        </p:nvSpPr>
        <p:spPr>
          <a:xfrm>
            <a:off x="457200" y="1981200"/>
            <a:ext cx="7620000" cy="4419600"/>
          </a:xfrm>
        </p:spPr>
        <p:txBody>
          <a:bodyPr/>
          <a:lstStyle/>
          <a:p>
            <a:r>
              <a:rPr lang="en-US" dirty="0" smtClean="0"/>
              <a:t>Identification of critical information</a:t>
            </a:r>
          </a:p>
          <a:p>
            <a:r>
              <a:rPr lang="en-US" dirty="0" smtClean="0"/>
              <a:t>Analysis of threats</a:t>
            </a:r>
          </a:p>
          <a:p>
            <a:r>
              <a:rPr lang="en-US" dirty="0" smtClean="0"/>
              <a:t>Analysis of vulnerabilities</a:t>
            </a:r>
          </a:p>
          <a:p>
            <a:r>
              <a:rPr lang="en-US" dirty="0" smtClean="0"/>
              <a:t>Assessment of risk</a:t>
            </a:r>
          </a:p>
          <a:p>
            <a:r>
              <a:rPr lang="en-US" dirty="0" smtClean="0"/>
              <a:t>Application of appropriate countermeasures to mitigate the risk</a:t>
            </a:r>
            <a:endParaRPr lang="en-US" dirty="0"/>
          </a:p>
        </p:txBody>
      </p:sp>
    </p:spTree>
    <p:extLst>
      <p:ext uri="{BB962C8B-B14F-4D97-AF65-F5344CB8AC3E}">
        <p14:creationId xmlns:p14="http://schemas.microsoft.com/office/powerpoint/2010/main" val="44333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7924800" cy="1295400"/>
          </a:xfrm>
        </p:spPr>
        <p:txBody>
          <a:bodyPr/>
          <a:lstStyle/>
          <a:p>
            <a:pPr algn="ctr"/>
            <a:r>
              <a:rPr lang="en-US" dirty="0" smtClean="0"/>
              <a:t>Non-mathematical Cryptography</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352" y="2728735"/>
            <a:ext cx="7487695" cy="2543530"/>
          </a:xfrm>
        </p:spPr>
      </p:pic>
    </p:spTree>
    <p:extLst>
      <p:ext uri="{BB962C8B-B14F-4D97-AF65-F5344CB8AC3E}">
        <p14:creationId xmlns:p14="http://schemas.microsoft.com/office/powerpoint/2010/main" val="31405383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Types of Assets</a:t>
            </a:r>
            <a:endParaRPr lang="en-US" dirty="0"/>
          </a:p>
        </p:txBody>
      </p:sp>
      <p:sp>
        <p:nvSpPr>
          <p:cNvPr id="3" name="Content Placeholder 2"/>
          <p:cNvSpPr>
            <a:spLocks noGrp="1"/>
          </p:cNvSpPr>
          <p:nvPr>
            <p:ph idx="1"/>
          </p:nvPr>
        </p:nvSpPr>
        <p:spPr/>
        <p:txBody>
          <a:bodyPr/>
          <a:lstStyle/>
          <a:p>
            <a:r>
              <a:rPr lang="en-US" dirty="0" smtClean="0"/>
              <a:t>Information Assets</a:t>
            </a:r>
          </a:p>
          <a:p>
            <a:r>
              <a:rPr lang="en-US" dirty="0" smtClean="0"/>
              <a:t>Software Assets</a:t>
            </a:r>
          </a:p>
          <a:p>
            <a:r>
              <a:rPr lang="en-US" dirty="0" smtClean="0"/>
              <a:t>Physical Assets</a:t>
            </a:r>
          </a:p>
          <a:p>
            <a:r>
              <a:rPr lang="en-US" dirty="0" smtClean="0"/>
              <a:t>Services</a:t>
            </a:r>
          </a:p>
          <a:p>
            <a:pPr marL="68580" indent="0">
              <a:buNone/>
            </a:pPr>
            <a:endParaRPr lang="en-US" dirty="0"/>
          </a:p>
        </p:txBody>
      </p:sp>
    </p:spTree>
    <p:extLst>
      <p:ext uri="{BB962C8B-B14F-4D97-AF65-F5344CB8AC3E}">
        <p14:creationId xmlns:p14="http://schemas.microsoft.com/office/powerpoint/2010/main" val="12055577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Threat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371601"/>
            <a:ext cx="7391400" cy="4908858"/>
          </a:xfrm>
        </p:spPr>
      </p:pic>
    </p:spTree>
    <p:extLst>
      <p:ext uri="{BB962C8B-B14F-4D97-AF65-F5344CB8AC3E}">
        <p14:creationId xmlns:p14="http://schemas.microsoft.com/office/powerpoint/2010/main" val="32564495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Vulnerability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2600"/>
            <a:ext cx="7430537" cy="4038600"/>
          </a:xfrm>
        </p:spPr>
      </p:pic>
    </p:spTree>
    <p:extLst>
      <p:ext uri="{BB962C8B-B14F-4D97-AF65-F5344CB8AC3E}">
        <p14:creationId xmlns:p14="http://schemas.microsoft.com/office/powerpoint/2010/main" val="4922980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Risk Assessment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00200"/>
            <a:ext cx="7449590" cy="3903863"/>
          </a:xfrm>
        </p:spPr>
      </p:pic>
    </p:spTree>
    <p:extLst>
      <p:ext uri="{BB962C8B-B14F-4D97-AF65-F5344CB8AC3E}">
        <p14:creationId xmlns:p14="http://schemas.microsoft.com/office/powerpoint/2010/main" val="1816515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15200" cy="1926336"/>
          </a:xfrm>
        </p:spPr>
        <p:txBody>
          <a:bodyPr/>
          <a:lstStyle/>
          <a:p>
            <a:pPr algn="ctr"/>
            <a:r>
              <a:rPr lang="en-US" dirty="0" smtClean="0"/>
              <a:t/>
            </a:r>
            <a:br>
              <a:rPr lang="en-US" dirty="0" smtClean="0"/>
            </a:br>
            <a:r>
              <a:rPr lang="en-US" dirty="0" smtClean="0"/>
              <a:t>Application </a:t>
            </a:r>
            <a:r>
              <a:rPr lang="en-US" dirty="0"/>
              <a:t>of appropriate countermeasures to mitigate the risk</a:t>
            </a:r>
            <a:br>
              <a:rPr lang="en-US" dirty="0"/>
            </a:br>
            <a:endParaRPr lang="en-US" dirty="0"/>
          </a:p>
        </p:txBody>
      </p:sp>
      <p:sp>
        <p:nvSpPr>
          <p:cNvPr id="3" name="Content Placeholder 2"/>
          <p:cNvSpPr>
            <a:spLocks noGrp="1"/>
          </p:cNvSpPr>
          <p:nvPr>
            <p:ph idx="1"/>
          </p:nvPr>
        </p:nvSpPr>
        <p:spPr>
          <a:xfrm>
            <a:off x="914400" y="2362200"/>
            <a:ext cx="7772400" cy="3993360"/>
          </a:xfrm>
        </p:spPr>
        <p:txBody>
          <a:bodyPr/>
          <a:lstStyle/>
          <a:p>
            <a:endParaRPr lang="en-US" dirty="0" smtClean="0"/>
          </a:p>
          <a:p>
            <a:r>
              <a:rPr lang="en-US" dirty="0" smtClean="0"/>
              <a:t>Avoidance of risk</a:t>
            </a:r>
          </a:p>
          <a:p>
            <a:r>
              <a:rPr lang="en-US" dirty="0" smtClean="0"/>
              <a:t>Transferring risks</a:t>
            </a:r>
          </a:p>
          <a:p>
            <a:r>
              <a:rPr lang="en-US" dirty="0" smtClean="0"/>
              <a:t>Mitigation of risks</a:t>
            </a:r>
          </a:p>
          <a:p>
            <a:r>
              <a:rPr lang="en-US" dirty="0" smtClean="0"/>
              <a:t>Deterring the risks</a:t>
            </a:r>
          </a:p>
          <a:p>
            <a:r>
              <a:rPr lang="en-US" dirty="0" smtClean="0"/>
              <a:t>Accepting the risks</a:t>
            </a:r>
            <a:endParaRPr lang="en-US" dirty="0"/>
          </a:p>
        </p:txBody>
      </p:sp>
    </p:spTree>
    <p:extLst>
      <p:ext uri="{BB962C8B-B14F-4D97-AF65-F5344CB8AC3E}">
        <p14:creationId xmlns:p14="http://schemas.microsoft.com/office/powerpoint/2010/main" val="3284853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91400" cy="1240536"/>
          </a:xfrm>
        </p:spPr>
        <p:txBody>
          <a:bodyPr/>
          <a:lstStyle/>
          <a:p>
            <a:pPr algn="ctr"/>
            <a:r>
              <a:rPr lang="en-US" dirty="0" smtClean="0"/>
              <a:t>Operations Security Techniques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981200"/>
            <a:ext cx="7168085" cy="4114800"/>
          </a:xfrm>
        </p:spPr>
      </p:pic>
    </p:spTree>
    <p:extLst>
      <p:ext uri="{BB962C8B-B14F-4D97-AF65-F5344CB8AC3E}">
        <p14:creationId xmlns:p14="http://schemas.microsoft.com/office/powerpoint/2010/main" val="41381490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15200" cy="1164336"/>
          </a:xfrm>
        </p:spPr>
        <p:txBody>
          <a:bodyPr/>
          <a:lstStyle/>
          <a:p>
            <a:pPr algn="ctr"/>
            <a:r>
              <a:rPr lang="en-US" dirty="0"/>
              <a:t>Operations Security Techniques </a:t>
            </a:r>
            <a:r>
              <a:rPr lang="en-US" dirty="0" smtClean="0"/>
              <a:t>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984" y="2095234"/>
            <a:ext cx="7392432" cy="3810532"/>
          </a:xfrm>
        </p:spPr>
      </p:pic>
    </p:spTree>
    <p:extLst>
      <p:ext uri="{BB962C8B-B14F-4D97-AF65-F5344CB8AC3E}">
        <p14:creationId xmlns:p14="http://schemas.microsoft.com/office/powerpoint/2010/main" val="35075051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15200" cy="1240536"/>
          </a:xfrm>
        </p:spPr>
        <p:txBody>
          <a:bodyPr/>
          <a:lstStyle/>
          <a:p>
            <a:pPr algn="ctr"/>
            <a:r>
              <a:rPr lang="en-US" dirty="0" smtClean="0"/>
              <a:t>Operations Security in Personal Life 1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510" y="1828799"/>
            <a:ext cx="7373379" cy="4538993"/>
          </a:xfrm>
        </p:spPr>
      </p:pic>
    </p:spTree>
    <p:extLst>
      <p:ext uri="{BB962C8B-B14F-4D97-AF65-F5344CB8AC3E}">
        <p14:creationId xmlns:p14="http://schemas.microsoft.com/office/powerpoint/2010/main" val="40909507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162800" cy="1240536"/>
          </a:xfrm>
        </p:spPr>
        <p:txBody>
          <a:bodyPr/>
          <a:lstStyle/>
          <a:p>
            <a:pPr algn="ctr"/>
            <a:r>
              <a:rPr lang="en-US" dirty="0"/>
              <a:t>Operations Security in Personal Life 2</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173" y="2057400"/>
            <a:ext cx="7049027" cy="3810000"/>
          </a:xfrm>
        </p:spPr>
      </p:pic>
    </p:spTree>
    <p:extLst>
      <p:ext uri="{BB962C8B-B14F-4D97-AF65-F5344CB8AC3E}">
        <p14:creationId xmlns:p14="http://schemas.microsoft.com/office/powerpoint/2010/main" val="19820128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239000" cy="1164336"/>
          </a:xfrm>
        </p:spPr>
        <p:txBody>
          <a:bodyPr/>
          <a:lstStyle/>
          <a:p>
            <a:pPr algn="ctr"/>
            <a:r>
              <a:rPr lang="en-US" dirty="0"/>
              <a:t>Operations Security in Personal Life 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33600"/>
            <a:ext cx="7449590" cy="3657599"/>
          </a:xfrm>
        </p:spPr>
      </p:pic>
    </p:spTree>
    <p:extLst>
      <p:ext uri="{BB962C8B-B14F-4D97-AF65-F5344CB8AC3E}">
        <p14:creationId xmlns:p14="http://schemas.microsoft.com/office/powerpoint/2010/main" val="3152262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Substitution Ciphers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676400"/>
            <a:ext cx="8001000" cy="4724400"/>
          </a:xfrm>
        </p:spPr>
      </p:pic>
    </p:spTree>
    <p:extLst>
      <p:ext uri="{BB962C8B-B14F-4D97-AF65-F5344CB8AC3E}">
        <p14:creationId xmlns:p14="http://schemas.microsoft.com/office/powerpoint/2010/main" val="417091871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391400" cy="1240536"/>
          </a:xfrm>
        </p:spPr>
        <p:txBody>
          <a:bodyPr/>
          <a:lstStyle/>
          <a:p>
            <a:pPr algn="ctr"/>
            <a:r>
              <a:rPr lang="en-US" dirty="0" smtClean="0"/>
              <a:t>Operations Security Cost vs Benefit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879" y="2190497"/>
            <a:ext cx="6744641" cy="3620005"/>
          </a:xfrm>
        </p:spPr>
      </p:pic>
    </p:spTree>
    <p:extLst>
      <p:ext uri="{BB962C8B-B14F-4D97-AF65-F5344CB8AC3E}">
        <p14:creationId xmlns:p14="http://schemas.microsoft.com/office/powerpoint/2010/main" val="6116259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68580" indent="0">
              <a:buNone/>
            </a:pPr>
            <a:endParaRPr lang="en-US" dirty="0"/>
          </a:p>
          <a:p>
            <a:pPr marL="68580" indent="0">
              <a:buNone/>
            </a:pPr>
            <a:endParaRPr lang="en-US" dirty="0" smtClean="0"/>
          </a:p>
          <a:p>
            <a:pPr marL="68580" indent="0" algn="r">
              <a:buNone/>
            </a:pPr>
            <a:endParaRPr lang="en-US" dirty="0" smtClean="0"/>
          </a:p>
          <a:p>
            <a:pPr marL="68580" indent="0" algn="ctr">
              <a:buNone/>
            </a:pPr>
            <a:r>
              <a:rPr lang="en-US" sz="4000" dirty="0" smtClean="0"/>
              <a:t>Thank You !!!!!</a:t>
            </a:r>
            <a:endParaRPr lang="en-US" sz="4000" dirty="0"/>
          </a:p>
        </p:txBody>
      </p:sp>
    </p:spTree>
    <p:extLst>
      <p:ext uri="{BB962C8B-B14F-4D97-AF65-F5344CB8AC3E}">
        <p14:creationId xmlns:p14="http://schemas.microsoft.com/office/powerpoint/2010/main" val="76859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239000" cy="1316736"/>
          </a:xfrm>
        </p:spPr>
        <p:txBody>
          <a:bodyPr/>
          <a:lstStyle/>
          <a:p>
            <a:pPr algn="ctr"/>
            <a:r>
              <a:rPr lang="en-US" dirty="0" smtClean="0"/>
              <a:t>Substitution Cipher: Problems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209800"/>
            <a:ext cx="7620000" cy="3657600"/>
          </a:xfrm>
        </p:spPr>
      </p:pic>
    </p:spTree>
    <p:extLst>
      <p:ext uri="{BB962C8B-B14F-4D97-AF65-F5344CB8AC3E}">
        <p14:creationId xmlns:p14="http://schemas.microsoft.com/office/powerpoint/2010/main" val="18630095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2137</TotalTime>
  <Words>1224</Words>
  <Application>Microsoft Office PowerPoint</Application>
  <PresentationFormat>On-screen Show (4:3)</PresentationFormat>
  <Paragraphs>204</Paragraphs>
  <Slides>81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Algerian</vt:lpstr>
      <vt:lpstr>Arial</vt:lpstr>
      <vt:lpstr>Calibri</vt:lpstr>
      <vt:lpstr>Cambria</vt:lpstr>
      <vt:lpstr>Adjacency</vt:lpstr>
      <vt:lpstr>UNIT II: CRYPTOGRAPHY AND OPERATIONS SECURITY</vt:lpstr>
      <vt:lpstr>Unit Objectives</vt:lpstr>
      <vt:lpstr>Background of Cryptography</vt:lpstr>
      <vt:lpstr>Introduction to Cryptography</vt:lpstr>
      <vt:lpstr>Encryption/Decryption Process</vt:lpstr>
      <vt:lpstr>Types of Cryptography</vt:lpstr>
      <vt:lpstr>Non-mathematical Cryptography</vt:lpstr>
      <vt:lpstr>Substitution Ciphers</vt:lpstr>
      <vt:lpstr>Substitution Cipher: Problems</vt:lpstr>
      <vt:lpstr>Transposition Ciphers</vt:lpstr>
      <vt:lpstr>Transposition Cipher</vt:lpstr>
      <vt:lpstr>PowerPoint Presentation</vt:lpstr>
      <vt:lpstr>Steganography</vt:lpstr>
      <vt:lpstr>Hybrid Systems</vt:lpstr>
      <vt:lpstr>Mathematical Cryptography</vt:lpstr>
      <vt:lpstr>Mathematical Cryptography in Passwords</vt:lpstr>
      <vt:lpstr>Quantum Cryptography</vt:lpstr>
      <vt:lpstr>Quantum Cryptography</vt:lpstr>
      <vt:lpstr>How does it work?</vt:lpstr>
      <vt:lpstr>Objective of Cryptographic Controls</vt:lpstr>
      <vt:lpstr>Maintaining Confidentiality</vt:lpstr>
      <vt:lpstr>Maintaining Integrity</vt:lpstr>
      <vt:lpstr>Digital Signatures for Integrity</vt:lpstr>
      <vt:lpstr>Digital Signature</vt:lpstr>
      <vt:lpstr>Authentication through Cryptography</vt:lpstr>
      <vt:lpstr>Non-repudiation through Cryptography</vt:lpstr>
      <vt:lpstr>Access Control through Cryptography</vt:lpstr>
      <vt:lpstr>Benefits of Cryptography 1</vt:lpstr>
      <vt:lpstr>Benefits of Cryptography 2</vt:lpstr>
      <vt:lpstr>Types of Cryptographic Algorithms</vt:lpstr>
      <vt:lpstr>Hashing</vt:lpstr>
      <vt:lpstr>Hashing Types</vt:lpstr>
      <vt:lpstr>Cryptographic Algorithms</vt:lpstr>
      <vt:lpstr>Symmetric Algorithm</vt:lpstr>
      <vt:lpstr>Symmetric Algorithms</vt:lpstr>
      <vt:lpstr>Types of Symmetric Algorithms</vt:lpstr>
      <vt:lpstr>Asymmetric Algorithm</vt:lpstr>
      <vt:lpstr>Asymmetric Algorithms</vt:lpstr>
      <vt:lpstr>Types of Asymmetric Algorithms</vt:lpstr>
      <vt:lpstr>Comparison between both Algorithms</vt:lpstr>
      <vt:lpstr>PowerPoint Presentation</vt:lpstr>
      <vt:lpstr>OSI Model :</vt:lpstr>
      <vt:lpstr>OSI Model :</vt:lpstr>
      <vt:lpstr>OSI Model :</vt:lpstr>
      <vt:lpstr>Techniques for Cryptography 1</vt:lpstr>
      <vt:lpstr>Techniques for Cryptography 2</vt:lpstr>
      <vt:lpstr>Techniques for Cryptography 3</vt:lpstr>
      <vt:lpstr>SSL/TLS</vt:lpstr>
      <vt:lpstr>SSL/TLS</vt:lpstr>
      <vt:lpstr>Is My Certificate SSL or TLS?</vt:lpstr>
      <vt:lpstr>Pretty Good Privacy (PGP)</vt:lpstr>
      <vt:lpstr>Pretty Good Privacy (PGP)</vt:lpstr>
      <vt:lpstr>Public Key Infrastructure</vt:lpstr>
      <vt:lpstr>S/MIME (Secure/Multipurpose Internet Mail Extensions)</vt:lpstr>
      <vt:lpstr>HTTPS=HTTP+’S’</vt:lpstr>
      <vt:lpstr>Attacks on Cryptographic Techniques</vt:lpstr>
      <vt:lpstr>Techniques of Code Breaking</vt:lpstr>
      <vt:lpstr>Cryptographic Attacks</vt:lpstr>
      <vt:lpstr>Cryptography: Cost Categories 1</vt:lpstr>
      <vt:lpstr>Cryptography: Cost Categories 2</vt:lpstr>
      <vt:lpstr>Cryptography Cost Benefits</vt:lpstr>
      <vt:lpstr>Scenario based Annual Costs</vt:lpstr>
      <vt:lpstr>Data Classification</vt:lpstr>
      <vt:lpstr>Protecting data at rest</vt:lpstr>
      <vt:lpstr>Protecting data in use</vt:lpstr>
      <vt:lpstr>Protecting data in motion</vt:lpstr>
      <vt:lpstr>Introduction to Operations Security</vt:lpstr>
      <vt:lpstr>Benefits of Operations Security</vt:lpstr>
      <vt:lpstr>Process of Operations Security</vt:lpstr>
      <vt:lpstr>Types of Assets</vt:lpstr>
      <vt:lpstr>Threat Analysis</vt:lpstr>
      <vt:lpstr>Vulnerability Analysis</vt:lpstr>
      <vt:lpstr>Risk Assessment</vt:lpstr>
      <vt:lpstr> Application of appropriate countermeasures to mitigate the risk </vt:lpstr>
      <vt:lpstr>Operations Security Techniques 1</vt:lpstr>
      <vt:lpstr>Operations Security Techniques 2</vt:lpstr>
      <vt:lpstr>Operations Security in Personal Life 1 </vt:lpstr>
      <vt:lpstr>Operations Security in Personal Life 2</vt:lpstr>
      <vt:lpstr>Operations Security in Personal Life 3</vt:lpstr>
      <vt:lpstr>Operations Security Cost vs Benefit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CRYPTOGRAPHY AND OPERATIONS SECURITY</dc:title>
  <dc:creator>Tripti Misra</dc:creator>
  <cp:lastModifiedBy>Nitika Goenka</cp:lastModifiedBy>
  <cp:revision>320</cp:revision>
  <dcterms:created xsi:type="dcterms:W3CDTF">2017-09-10T19:25:09Z</dcterms:created>
  <dcterms:modified xsi:type="dcterms:W3CDTF">2018-08-08T09:52:30Z</dcterms:modified>
</cp:coreProperties>
</file>