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44"/>
  </p:notesMasterIdLst>
  <p:sldIdLst>
    <p:sldId id="257" r:id="rId2"/>
    <p:sldId id="264" r:id="rId3"/>
    <p:sldId id="281" r:id="rId4"/>
    <p:sldId id="304" r:id="rId5"/>
    <p:sldId id="274" r:id="rId6"/>
    <p:sldId id="307" r:id="rId7"/>
    <p:sldId id="306" r:id="rId8"/>
    <p:sldId id="327" r:id="rId9"/>
    <p:sldId id="328" r:id="rId10"/>
    <p:sldId id="330" r:id="rId11"/>
    <p:sldId id="325" r:id="rId12"/>
    <p:sldId id="313" r:id="rId13"/>
    <p:sldId id="314" r:id="rId14"/>
    <p:sldId id="315" r:id="rId15"/>
    <p:sldId id="280" r:id="rId16"/>
    <p:sldId id="329" r:id="rId17"/>
    <p:sldId id="302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17" r:id="rId35"/>
    <p:sldId id="319" r:id="rId36"/>
    <p:sldId id="324" r:id="rId37"/>
    <p:sldId id="318" r:id="rId38"/>
    <p:sldId id="320" r:id="rId39"/>
    <p:sldId id="321" r:id="rId40"/>
    <p:sldId id="322" r:id="rId41"/>
    <p:sldId id="323" r:id="rId42"/>
    <p:sldId id="27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 autoAdjust="0"/>
    <p:restoredTop sz="72890" autoAdjust="0"/>
  </p:normalViewPr>
  <p:slideViewPr>
    <p:cSldViewPr>
      <p:cViewPr varScale="1">
        <p:scale>
          <a:sx n="48" d="100"/>
          <a:sy n="48" d="100"/>
        </p:scale>
        <p:origin x="-2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9EA45-6402-472C-8A3A-9D995145FA03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EF4816-5C6A-48B3-8ACD-DEFD1192E834}">
      <dgm:prSet phldrT="[Text]" custT="1"/>
      <dgm:spPr/>
      <dgm:t>
        <a:bodyPr anchor="ctr"/>
        <a:lstStyle/>
        <a:p>
          <a:r>
            <a:rPr lang="en-PH" sz="2400" dirty="0" smtClean="0"/>
            <a:t>{}</a:t>
          </a:r>
        </a:p>
        <a:p>
          <a:r>
            <a:rPr lang="en-PH" sz="2400" dirty="0" smtClean="0"/>
            <a:t>{1, 2, 3, 4, 5}</a:t>
          </a:r>
          <a:endParaRPr lang="en-US" sz="2400" dirty="0"/>
        </a:p>
      </dgm:t>
    </dgm:pt>
    <dgm:pt modelId="{DEFC9473-6A5B-441D-9C31-D5C9440E0FE4}" type="parTrans" cxnId="{EE81AFBF-E814-4461-B971-70F0437EACC9}">
      <dgm:prSet/>
      <dgm:spPr/>
      <dgm:t>
        <a:bodyPr/>
        <a:lstStyle/>
        <a:p>
          <a:endParaRPr lang="en-US" sz="2400"/>
        </a:p>
      </dgm:t>
    </dgm:pt>
    <dgm:pt modelId="{605115F4-BC74-424E-AB2A-D43798421EFA}" type="sibTrans" cxnId="{EE81AFBF-E814-4461-B971-70F0437EACC9}">
      <dgm:prSet/>
      <dgm:spPr/>
      <dgm:t>
        <a:bodyPr/>
        <a:lstStyle/>
        <a:p>
          <a:endParaRPr lang="en-US" sz="2400"/>
        </a:p>
      </dgm:t>
    </dgm:pt>
    <dgm:pt modelId="{304EE3F9-0E17-42C6-9BD3-158F8D9C9769}" type="asst">
      <dgm:prSet phldrT="[Text]" custT="1"/>
      <dgm:spPr/>
      <dgm:t>
        <a:bodyPr anchor="ctr"/>
        <a:lstStyle/>
        <a:p>
          <a:r>
            <a:rPr lang="en-PH" sz="2400" dirty="0" smtClean="0"/>
            <a:t>{}</a:t>
          </a:r>
        </a:p>
        <a:p>
          <a:r>
            <a:rPr lang="en-PH" sz="2400" dirty="0" smtClean="0"/>
            <a:t>{2, 3, 4, 5}</a:t>
          </a:r>
          <a:endParaRPr lang="en-US" sz="2400" dirty="0"/>
        </a:p>
      </dgm:t>
    </dgm:pt>
    <dgm:pt modelId="{B418E096-83E9-4B74-966A-0AE412D332D7}" type="parTrans" cxnId="{B60BA88F-9742-4E48-8A3B-740631FC7E60}">
      <dgm:prSet/>
      <dgm:spPr/>
      <dgm:t>
        <a:bodyPr/>
        <a:lstStyle/>
        <a:p>
          <a:endParaRPr lang="en-US" sz="2400"/>
        </a:p>
      </dgm:t>
    </dgm:pt>
    <dgm:pt modelId="{D2678485-A390-41A2-AFCA-E896DC2A5527}" type="sibTrans" cxnId="{B60BA88F-9742-4E48-8A3B-740631FC7E60}">
      <dgm:prSet/>
      <dgm:spPr/>
      <dgm:t>
        <a:bodyPr/>
        <a:lstStyle/>
        <a:p>
          <a:endParaRPr lang="en-US" sz="2400"/>
        </a:p>
      </dgm:t>
    </dgm:pt>
    <dgm:pt modelId="{67AB4E9D-36DB-4BCF-A0A4-E39AEE5C3DDD}" type="asst">
      <dgm:prSet phldrT="[Text]" custT="1"/>
      <dgm:spPr/>
      <dgm:t>
        <a:bodyPr anchor="ctr"/>
        <a:lstStyle/>
        <a:p>
          <a:r>
            <a:rPr lang="en-PH" sz="2400" dirty="0" smtClean="0"/>
            <a:t>{1}</a:t>
          </a:r>
        </a:p>
        <a:p>
          <a:r>
            <a:rPr lang="en-PH" sz="2400" dirty="0" smtClean="0"/>
            <a:t>{2, 3, 4, 5}</a:t>
          </a:r>
          <a:endParaRPr lang="en-US" sz="2400" dirty="0"/>
        </a:p>
      </dgm:t>
    </dgm:pt>
    <dgm:pt modelId="{9ACC60DA-B0E3-4509-8B37-B19C5BE42BB6}" type="parTrans" cxnId="{66CE079A-FBCD-4039-A927-66795BCFD4AF}">
      <dgm:prSet/>
      <dgm:spPr/>
      <dgm:t>
        <a:bodyPr/>
        <a:lstStyle/>
        <a:p>
          <a:endParaRPr lang="en-US" sz="2400"/>
        </a:p>
      </dgm:t>
    </dgm:pt>
    <dgm:pt modelId="{B24F53A4-54D0-4175-A643-2EE31E0F191E}" type="sibTrans" cxnId="{66CE079A-FBCD-4039-A927-66795BCFD4AF}">
      <dgm:prSet/>
      <dgm:spPr/>
      <dgm:t>
        <a:bodyPr/>
        <a:lstStyle/>
        <a:p>
          <a:endParaRPr lang="en-US" sz="2400"/>
        </a:p>
      </dgm:t>
    </dgm:pt>
    <dgm:pt modelId="{144BAF62-A972-4781-BFA0-5A481091E5BC}" type="asst">
      <dgm:prSet phldrT="[Text]" custT="1"/>
      <dgm:spPr/>
      <dgm:t>
        <a:bodyPr anchor="ctr"/>
        <a:lstStyle/>
        <a:p>
          <a:r>
            <a:rPr lang="en-PH" sz="2400" dirty="0" smtClean="0"/>
            <a:t>{}</a:t>
          </a:r>
        </a:p>
        <a:p>
          <a:r>
            <a:rPr lang="en-PH" sz="2400" dirty="0" smtClean="0"/>
            <a:t>{3, 4, 5}</a:t>
          </a:r>
          <a:endParaRPr lang="en-US" sz="2400" dirty="0"/>
        </a:p>
      </dgm:t>
    </dgm:pt>
    <dgm:pt modelId="{0F7748E5-A586-47EE-9EF7-6DFA1448D3F9}" type="parTrans" cxnId="{6FF0484C-9CE8-4E18-AE14-E8F62CCE56B6}">
      <dgm:prSet/>
      <dgm:spPr/>
      <dgm:t>
        <a:bodyPr/>
        <a:lstStyle/>
        <a:p>
          <a:endParaRPr lang="en-US" sz="2400"/>
        </a:p>
      </dgm:t>
    </dgm:pt>
    <dgm:pt modelId="{94E1C9AF-CBB3-4D77-A7DC-F2928F842472}" type="sibTrans" cxnId="{6FF0484C-9CE8-4E18-AE14-E8F62CCE56B6}">
      <dgm:prSet/>
      <dgm:spPr/>
      <dgm:t>
        <a:bodyPr/>
        <a:lstStyle/>
        <a:p>
          <a:endParaRPr lang="en-US" sz="2400"/>
        </a:p>
      </dgm:t>
    </dgm:pt>
    <dgm:pt modelId="{729BF24F-D525-4650-97C9-CC6F6214E75B}" type="asst">
      <dgm:prSet phldrT="[Text]" custT="1"/>
      <dgm:spPr/>
      <dgm:t>
        <a:bodyPr anchor="ctr"/>
        <a:lstStyle/>
        <a:p>
          <a:r>
            <a:rPr lang="en-PH" sz="2400" dirty="0" smtClean="0"/>
            <a:t>{2}</a:t>
          </a:r>
        </a:p>
        <a:p>
          <a:r>
            <a:rPr lang="en-PH" sz="2400" dirty="0" smtClean="0"/>
            <a:t>{3, 4, 5}</a:t>
          </a:r>
          <a:endParaRPr lang="en-US" sz="2400" dirty="0"/>
        </a:p>
      </dgm:t>
    </dgm:pt>
    <dgm:pt modelId="{6791BC5A-087F-4D06-87D3-00D08097F035}" type="parTrans" cxnId="{68194CBB-6575-44DA-81F6-2D3D1421863C}">
      <dgm:prSet/>
      <dgm:spPr/>
      <dgm:t>
        <a:bodyPr/>
        <a:lstStyle/>
        <a:p>
          <a:endParaRPr lang="en-US" sz="2400"/>
        </a:p>
      </dgm:t>
    </dgm:pt>
    <dgm:pt modelId="{34FD4323-F7BE-42A8-8F99-0AC8A995B91F}" type="sibTrans" cxnId="{68194CBB-6575-44DA-81F6-2D3D1421863C}">
      <dgm:prSet/>
      <dgm:spPr/>
      <dgm:t>
        <a:bodyPr/>
        <a:lstStyle/>
        <a:p>
          <a:endParaRPr lang="en-US" sz="2400"/>
        </a:p>
      </dgm:t>
    </dgm:pt>
    <dgm:pt modelId="{B84D7AD0-60C4-4769-B582-E0AA69267161}" type="asst">
      <dgm:prSet phldrT="[Text]" custT="1"/>
      <dgm:spPr/>
      <dgm:t>
        <a:bodyPr anchor="ctr"/>
        <a:lstStyle/>
        <a:p>
          <a:r>
            <a:rPr lang="en-PH" sz="2400" dirty="0" smtClean="0"/>
            <a:t>{1}</a:t>
          </a:r>
        </a:p>
        <a:p>
          <a:r>
            <a:rPr lang="en-PH" sz="2400" dirty="0" smtClean="0"/>
            <a:t>{3, 4, 5}</a:t>
          </a:r>
          <a:endParaRPr lang="en-US" sz="2400" dirty="0"/>
        </a:p>
      </dgm:t>
    </dgm:pt>
    <dgm:pt modelId="{6850C191-31B2-4060-AAB7-EF732FE8E0E6}" type="parTrans" cxnId="{AA99D5BD-155E-461A-925D-A85EF139ED78}">
      <dgm:prSet/>
      <dgm:spPr/>
      <dgm:t>
        <a:bodyPr/>
        <a:lstStyle/>
        <a:p>
          <a:endParaRPr lang="en-US" sz="2400"/>
        </a:p>
      </dgm:t>
    </dgm:pt>
    <dgm:pt modelId="{1B330A87-8E77-4034-9107-4E0A20DFA654}" type="sibTrans" cxnId="{AA99D5BD-155E-461A-925D-A85EF139ED78}">
      <dgm:prSet/>
      <dgm:spPr/>
      <dgm:t>
        <a:bodyPr/>
        <a:lstStyle/>
        <a:p>
          <a:endParaRPr lang="en-US" sz="2400"/>
        </a:p>
      </dgm:t>
    </dgm:pt>
    <dgm:pt modelId="{774D6803-5D0A-48EB-A8B6-40871FA14B5F}" type="asst">
      <dgm:prSet phldrT="[Text]" custT="1"/>
      <dgm:spPr/>
      <dgm:t>
        <a:bodyPr anchor="ctr"/>
        <a:lstStyle/>
        <a:p>
          <a:r>
            <a:rPr lang="en-PH" sz="2400" dirty="0" smtClean="0"/>
            <a:t>{1, 2}</a:t>
          </a:r>
        </a:p>
        <a:p>
          <a:r>
            <a:rPr lang="en-PH" sz="2400" dirty="0" smtClean="0"/>
            <a:t>{3, 4, 5}</a:t>
          </a:r>
          <a:endParaRPr lang="en-US" sz="2400" dirty="0"/>
        </a:p>
      </dgm:t>
    </dgm:pt>
    <dgm:pt modelId="{35DC6AA9-3257-4239-B18E-238A659BCF3D}" type="parTrans" cxnId="{BCF58B53-BE0A-4C0D-B5AE-A21014BCCF6E}">
      <dgm:prSet/>
      <dgm:spPr/>
      <dgm:t>
        <a:bodyPr/>
        <a:lstStyle/>
        <a:p>
          <a:endParaRPr lang="en-US" sz="2400"/>
        </a:p>
      </dgm:t>
    </dgm:pt>
    <dgm:pt modelId="{A828935F-0B9D-4FAF-85AD-D214971ADCAC}" type="sibTrans" cxnId="{BCF58B53-BE0A-4C0D-B5AE-A21014BCCF6E}">
      <dgm:prSet/>
      <dgm:spPr/>
      <dgm:t>
        <a:bodyPr/>
        <a:lstStyle/>
        <a:p>
          <a:endParaRPr lang="en-US" sz="2400"/>
        </a:p>
      </dgm:t>
    </dgm:pt>
    <dgm:pt modelId="{06BBF0FF-B82C-448C-AF83-8EBF61015D5B}" type="pres">
      <dgm:prSet presAssocID="{7F39EA45-6402-472C-8A3A-9D995145F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B34029-6E73-4BFF-96E1-64DEE1908503}" type="pres">
      <dgm:prSet presAssocID="{5EEF4816-5C6A-48B3-8ACD-DEFD1192E834}" presName="hierRoot1" presStyleCnt="0">
        <dgm:presLayoutVars>
          <dgm:hierBranch val="init"/>
        </dgm:presLayoutVars>
      </dgm:prSet>
      <dgm:spPr/>
    </dgm:pt>
    <dgm:pt modelId="{2A4BF71B-9A58-486D-BA62-1A5EEEC67F14}" type="pres">
      <dgm:prSet presAssocID="{5EEF4816-5C6A-48B3-8ACD-DEFD1192E834}" presName="rootComposite1" presStyleCnt="0"/>
      <dgm:spPr/>
    </dgm:pt>
    <dgm:pt modelId="{21774FC1-B6CD-4712-B019-03B0F661F4D8}" type="pres">
      <dgm:prSet presAssocID="{5EEF4816-5C6A-48B3-8ACD-DEFD1192E83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AFF2E5-02B6-46E1-B726-C6B61C0D2447}" type="pres">
      <dgm:prSet presAssocID="{5EEF4816-5C6A-48B3-8ACD-DEFD1192E83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45C299B-4CC5-4D7F-A092-D8B8B4C578AC}" type="pres">
      <dgm:prSet presAssocID="{5EEF4816-5C6A-48B3-8ACD-DEFD1192E834}" presName="hierChild2" presStyleCnt="0"/>
      <dgm:spPr/>
    </dgm:pt>
    <dgm:pt modelId="{137147E8-EBA8-41C5-B34A-92815BACC3B3}" type="pres">
      <dgm:prSet presAssocID="{5EEF4816-5C6A-48B3-8ACD-DEFD1192E834}" presName="hierChild3" presStyleCnt="0"/>
      <dgm:spPr/>
    </dgm:pt>
    <dgm:pt modelId="{395D8735-97DB-4417-AB0C-B4D1160D2A96}" type="pres">
      <dgm:prSet presAssocID="{B418E096-83E9-4B74-966A-0AE412D332D7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4F674583-5406-4746-A83E-F0FD893B0965}" type="pres">
      <dgm:prSet presAssocID="{304EE3F9-0E17-42C6-9BD3-158F8D9C9769}" presName="hierRoot3" presStyleCnt="0">
        <dgm:presLayoutVars>
          <dgm:hierBranch val="init"/>
        </dgm:presLayoutVars>
      </dgm:prSet>
      <dgm:spPr/>
    </dgm:pt>
    <dgm:pt modelId="{3D1B937F-9C79-4FAA-B48F-B328BF507CE7}" type="pres">
      <dgm:prSet presAssocID="{304EE3F9-0E17-42C6-9BD3-158F8D9C9769}" presName="rootComposite3" presStyleCnt="0"/>
      <dgm:spPr/>
    </dgm:pt>
    <dgm:pt modelId="{DAE30DFA-B5F2-4136-8C8F-EB0525B21976}" type="pres">
      <dgm:prSet presAssocID="{304EE3F9-0E17-42C6-9BD3-158F8D9C9769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19E8F6-04B4-4712-A7DC-4C74D93EBFDC}" type="pres">
      <dgm:prSet presAssocID="{304EE3F9-0E17-42C6-9BD3-158F8D9C9769}" presName="rootConnector3" presStyleLbl="asst1" presStyleIdx="0" presStyleCnt="6"/>
      <dgm:spPr/>
      <dgm:t>
        <a:bodyPr/>
        <a:lstStyle/>
        <a:p>
          <a:endParaRPr lang="en-US"/>
        </a:p>
      </dgm:t>
    </dgm:pt>
    <dgm:pt modelId="{2756834E-B706-4BE0-B034-53E5C168F946}" type="pres">
      <dgm:prSet presAssocID="{304EE3F9-0E17-42C6-9BD3-158F8D9C9769}" presName="hierChild6" presStyleCnt="0"/>
      <dgm:spPr/>
    </dgm:pt>
    <dgm:pt modelId="{5AB6F19F-2CA6-4D1F-B227-6BDEC24D2317}" type="pres">
      <dgm:prSet presAssocID="{304EE3F9-0E17-42C6-9BD3-158F8D9C9769}" presName="hierChild7" presStyleCnt="0"/>
      <dgm:spPr/>
    </dgm:pt>
    <dgm:pt modelId="{8E5B49C1-8A33-4BB8-AAF6-E26B2DED09BA}" type="pres">
      <dgm:prSet presAssocID="{0F7748E5-A586-47EE-9EF7-6DFA1448D3F9}" presName="Name111" presStyleLbl="parChTrans1D3" presStyleIdx="0" presStyleCnt="4"/>
      <dgm:spPr/>
      <dgm:t>
        <a:bodyPr/>
        <a:lstStyle/>
        <a:p>
          <a:endParaRPr lang="en-US"/>
        </a:p>
      </dgm:t>
    </dgm:pt>
    <dgm:pt modelId="{12F740A0-8239-45D3-BC0E-5417FDF81DCE}" type="pres">
      <dgm:prSet presAssocID="{144BAF62-A972-4781-BFA0-5A481091E5BC}" presName="hierRoot3" presStyleCnt="0">
        <dgm:presLayoutVars>
          <dgm:hierBranch val="init"/>
        </dgm:presLayoutVars>
      </dgm:prSet>
      <dgm:spPr/>
    </dgm:pt>
    <dgm:pt modelId="{BFAE0887-3969-4423-8704-E50FD05F775D}" type="pres">
      <dgm:prSet presAssocID="{144BAF62-A972-4781-BFA0-5A481091E5BC}" presName="rootComposite3" presStyleCnt="0"/>
      <dgm:spPr/>
    </dgm:pt>
    <dgm:pt modelId="{ECB6F14F-271E-4566-9388-E152B249BE54}" type="pres">
      <dgm:prSet presAssocID="{144BAF62-A972-4781-BFA0-5A481091E5BC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50E62-AD35-43F1-B04D-3033E18E9E90}" type="pres">
      <dgm:prSet presAssocID="{144BAF62-A972-4781-BFA0-5A481091E5BC}" presName="rootConnector3" presStyleLbl="asst1" presStyleIdx="1" presStyleCnt="6"/>
      <dgm:spPr/>
      <dgm:t>
        <a:bodyPr/>
        <a:lstStyle/>
        <a:p>
          <a:endParaRPr lang="en-US"/>
        </a:p>
      </dgm:t>
    </dgm:pt>
    <dgm:pt modelId="{23E1C410-CCA7-4CB5-8191-31F05AB80D95}" type="pres">
      <dgm:prSet presAssocID="{144BAF62-A972-4781-BFA0-5A481091E5BC}" presName="hierChild6" presStyleCnt="0"/>
      <dgm:spPr/>
    </dgm:pt>
    <dgm:pt modelId="{202D9211-A9F7-4002-943A-04E3617E9626}" type="pres">
      <dgm:prSet presAssocID="{144BAF62-A972-4781-BFA0-5A481091E5BC}" presName="hierChild7" presStyleCnt="0"/>
      <dgm:spPr/>
    </dgm:pt>
    <dgm:pt modelId="{E5A68B6A-DAA7-41D9-A30B-3F162CDA4248}" type="pres">
      <dgm:prSet presAssocID="{6791BC5A-087F-4D06-87D3-00D08097F035}" presName="Name111" presStyleLbl="parChTrans1D3" presStyleIdx="1" presStyleCnt="4"/>
      <dgm:spPr/>
      <dgm:t>
        <a:bodyPr/>
        <a:lstStyle/>
        <a:p>
          <a:endParaRPr lang="en-US"/>
        </a:p>
      </dgm:t>
    </dgm:pt>
    <dgm:pt modelId="{D7E7DBA9-75F9-41D3-B0B4-65B8F43DF8BF}" type="pres">
      <dgm:prSet presAssocID="{729BF24F-D525-4650-97C9-CC6F6214E75B}" presName="hierRoot3" presStyleCnt="0">
        <dgm:presLayoutVars>
          <dgm:hierBranch val="init"/>
        </dgm:presLayoutVars>
      </dgm:prSet>
      <dgm:spPr/>
    </dgm:pt>
    <dgm:pt modelId="{CED540C9-083E-403E-BB1B-0E74DC3EE57E}" type="pres">
      <dgm:prSet presAssocID="{729BF24F-D525-4650-97C9-CC6F6214E75B}" presName="rootComposite3" presStyleCnt="0"/>
      <dgm:spPr/>
    </dgm:pt>
    <dgm:pt modelId="{FF8C083E-5372-4F21-8A4F-5CD427601E18}" type="pres">
      <dgm:prSet presAssocID="{729BF24F-D525-4650-97C9-CC6F6214E75B}" presName="rootText3" presStyleLbl="asst1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A2567-05E3-4F27-BDD1-B3064BEC0491}" type="pres">
      <dgm:prSet presAssocID="{729BF24F-D525-4650-97C9-CC6F6214E75B}" presName="rootConnector3" presStyleLbl="asst1" presStyleIdx="2" presStyleCnt="6"/>
      <dgm:spPr/>
      <dgm:t>
        <a:bodyPr/>
        <a:lstStyle/>
        <a:p>
          <a:endParaRPr lang="en-US"/>
        </a:p>
      </dgm:t>
    </dgm:pt>
    <dgm:pt modelId="{BD353DB6-7790-4DD4-85EE-A621A46DB65B}" type="pres">
      <dgm:prSet presAssocID="{729BF24F-D525-4650-97C9-CC6F6214E75B}" presName="hierChild6" presStyleCnt="0"/>
      <dgm:spPr/>
    </dgm:pt>
    <dgm:pt modelId="{8A3088F8-BE86-46AE-A619-059FAC4A4F3E}" type="pres">
      <dgm:prSet presAssocID="{729BF24F-D525-4650-97C9-CC6F6214E75B}" presName="hierChild7" presStyleCnt="0"/>
      <dgm:spPr/>
    </dgm:pt>
    <dgm:pt modelId="{94B5EF92-067F-4EE6-8CCE-227C2BDB8054}" type="pres">
      <dgm:prSet presAssocID="{9ACC60DA-B0E3-4509-8B37-B19C5BE42BB6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4DA15D03-A775-40B1-99B6-71DA4A37F80C}" type="pres">
      <dgm:prSet presAssocID="{67AB4E9D-36DB-4BCF-A0A4-E39AEE5C3DDD}" presName="hierRoot3" presStyleCnt="0">
        <dgm:presLayoutVars>
          <dgm:hierBranch val="init"/>
        </dgm:presLayoutVars>
      </dgm:prSet>
      <dgm:spPr/>
    </dgm:pt>
    <dgm:pt modelId="{0463BA0B-B29A-4882-8983-89427C04E7DB}" type="pres">
      <dgm:prSet presAssocID="{67AB4E9D-36DB-4BCF-A0A4-E39AEE5C3DDD}" presName="rootComposite3" presStyleCnt="0"/>
      <dgm:spPr/>
    </dgm:pt>
    <dgm:pt modelId="{8E38E18E-75C4-4133-A244-B8EE2294E9D2}" type="pres">
      <dgm:prSet presAssocID="{67AB4E9D-36DB-4BCF-A0A4-E39AEE5C3DDD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4629E4-A315-454D-B681-EA9AE0EF5227}" type="pres">
      <dgm:prSet presAssocID="{67AB4E9D-36DB-4BCF-A0A4-E39AEE5C3DDD}" presName="rootConnector3" presStyleLbl="asst1" presStyleIdx="3" presStyleCnt="6"/>
      <dgm:spPr/>
      <dgm:t>
        <a:bodyPr/>
        <a:lstStyle/>
        <a:p>
          <a:endParaRPr lang="en-US"/>
        </a:p>
      </dgm:t>
    </dgm:pt>
    <dgm:pt modelId="{996BFAFC-F709-4FE9-A20D-726471F4194F}" type="pres">
      <dgm:prSet presAssocID="{67AB4E9D-36DB-4BCF-A0A4-E39AEE5C3DDD}" presName="hierChild6" presStyleCnt="0"/>
      <dgm:spPr/>
    </dgm:pt>
    <dgm:pt modelId="{C5A33525-DCA3-4663-BEB8-4C612E0AD4C4}" type="pres">
      <dgm:prSet presAssocID="{67AB4E9D-36DB-4BCF-A0A4-E39AEE5C3DDD}" presName="hierChild7" presStyleCnt="0"/>
      <dgm:spPr/>
    </dgm:pt>
    <dgm:pt modelId="{9B4351D5-6A58-45BA-BA5E-AD4CBB48DA08}" type="pres">
      <dgm:prSet presAssocID="{6850C191-31B2-4060-AAB7-EF732FE8E0E6}" presName="Name111" presStyleLbl="parChTrans1D3" presStyleIdx="2" presStyleCnt="4"/>
      <dgm:spPr/>
      <dgm:t>
        <a:bodyPr/>
        <a:lstStyle/>
        <a:p>
          <a:endParaRPr lang="en-US"/>
        </a:p>
      </dgm:t>
    </dgm:pt>
    <dgm:pt modelId="{C7C840D0-33CF-485C-BA2A-FE50D7EB49B7}" type="pres">
      <dgm:prSet presAssocID="{B84D7AD0-60C4-4769-B582-E0AA69267161}" presName="hierRoot3" presStyleCnt="0">
        <dgm:presLayoutVars>
          <dgm:hierBranch val="init"/>
        </dgm:presLayoutVars>
      </dgm:prSet>
      <dgm:spPr/>
    </dgm:pt>
    <dgm:pt modelId="{6D10E0D1-0B44-4F7D-8B8D-1220B994B178}" type="pres">
      <dgm:prSet presAssocID="{B84D7AD0-60C4-4769-B582-E0AA69267161}" presName="rootComposite3" presStyleCnt="0"/>
      <dgm:spPr/>
    </dgm:pt>
    <dgm:pt modelId="{76A34254-96B9-4BD9-ABC3-1C7E2B5E5189}" type="pres">
      <dgm:prSet presAssocID="{B84D7AD0-60C4-4769-B582-E0AA69267161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82B738-1A2A-47E5-98BC-CBCEDAC5B6FC}" type="pres">
      <dgm:prSet presAssocID="{B84D7AD0-60C4-4769-B582-E0AA69267161}" presName="rootConnector3" presStyleLbl="asst1" presStyleIdx="4" presStyleCnt="6"/>
      <dgm:spPr/>
      <dgm:t>
        <a:bodyPr/>
        <a:lstStyle/>
        <a:p>
          <a:endParaRPr lang="en-US"/>
        </a:p>
      </dgm:t>
    </dgm:pt>
    <dgm:pt modelId="{AA01F307-4D34-4FFB-AE47-AC604A337B19}" type="pres">
      <dgm:prSet presAssocID="{B84D7AD0-60C4-4769-B582-E0AA69267161}" presName="hierChild6" presStyleCnt="0"/>
      <dgm:spPr/>
    </dgm:pt>
    <dgm:pt modelId="{4C6CC368-FC9C-4592-A4A8-81FA6E7EBB0A}" type="pres">
      <dgm:prSet presAssocID="{B84D7AD0-60C4-4769-B582-E0AA69267161}" presName="hierChild7" presStyleCnt="0"/>
      <dgm:spPr/>
    </dgm:pt>
    <dgm:pt modelId="{32134676-3D2B-4440-A549-3A079897B2CF}" type="pres">
      <dgm:prSet presAssocID="{35DC6AA9-3257-4239-B18E-238A659BCF3D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9EE3DE28-3C9C-43F4-8872-153B009E56BF}" type="pres">
      <dgm:prSet presAssocID="{774D6803-5D0A-48EB-A8B6-40871FA14B5F}" presName="hierRoot3" presStyleCnt="0">
        <dgm:presLayoutVars>
          <dgm:hierBranch val="init"/>
        </dgm:presLayoutVars>
      </dgm:prSet>
      <dgm:spPr/>
    </dgm:pt>
    <dgm:pt modelId="{D96CDD42-48A4-4D1B-A9EF-BCD2EB23C7E0}" type="pres">
      <dgm:prSet presAssocID="{774D6803-5D0A-48EB-A8B6-40871FA14B5F}" presName="rootComposite3" presStyleCnt="0"/>
      <dgm:spPr/>
    </dgm:pt>
    <dgm:pt modelId="{1DE60792-1D64-4C06-B852-7AF7FC7326DC}" type="pres">
      <dgm:prSet presAssocID="{774D6803-5D0A-48EB-A8B6-40871FA14B5F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5AA6C-8668-4358-BD82-1AACEF03BA2E}" type="pres">
      <dgm:prSet presAssocID="{774D6803-5D0A-48EB-A8B6-40871FA14B5F}" presName="rootConnector3" presStyleLbl="asst1" presStyleIdx="5" presStyleCnt="6"/>
      <dgm:spPr/>
      <dgm:t>
        <a:bodyPr/>
        <a:lstStyle/>
        <a:p>
          <a:endParaRPr lang="en-US"/>
        </a:p>
      </dgm:t>
    </dgm:pt>
    <dgm:pt modelId="{81220608-1F4B-4E0F-9009-965A05B525E6}" type="pres">
      <dgm:prSet presAssocID="{774D6803-5D0A-48EB-A8B6-40871FA14B5F}" presName="hierChild6" presStyleCnt="0"/>
      <dgm:spPr/>
    </dgm:pt>
    <dgm:pt modelId="{9D9B37A5-06C8-4323-B05C-B47553AE7BF6}" type="pres">
      <dgm:prSet presAssocID="{774D6803-5D0A-48EB-A8B6-40871FA14B5F}" presName="hierChild7" presStyleCnt="0"/>
      <dgm:spPr/>
    </dgm:pt>
  </dgm:ptLst>
  <dgm:cxnLst>
    <dgm:cxn modelId="{EE81AFBF-E814-4461-B971-70F0437EACC9}" srcId="{7F39EA45-6402-472C-8A3A-9D995145FA03}" destId="{5EEF4816-5C6A-48B3-8ACD-DEFD1192E834}" srcOrd="0" destOrd="0" parTransId="{DEFC9473-6A5B-441D-9C31-D5C9440E0FE4}" sibTransId="{605115F4-BC74-424E-AB2A-D43798421EFA}"/>
    <dgm:cxn modelId="{B4B68D87-7086-42D1-82AC-46809E1D1C22}" type="presOf" srcId="{144BAF62-A972-4781-BFA0-5A481091E5BC}" destId="{ECB6F14F-271E-4566-9388-E152B249BE54}" srcOrd="0" destOrd="0" presId="urn:microsoft.com/office/officeart/2005/8/layout/orgChart1"/>
    <dgm:cxn modelId="{3A707920-4A1D-43F6-8BD6-5D4FA15E8086}" type="presOf" srcId="{6791BC5A-087F-4D06-87D3-00D08097F035}" destId="{E5A68B6A-DAA7-41D9-A30B-3F162CDA4248}" srcOrd="0" destOrd="0" presId="urn:microsoft.com/office/officeart/2005/8/layout/orgChart1"/>
    <dgm:cxn modelId="{201D5E6A-9E6C-45E8-BB9B-D38A1008D023}" type="presOf" srcId="{774D6803-5D0A-48EB-A8B6-40871FA14B5F}" destId="{1DE60792-1D64-4C06-B852-7AF7FC7326DC}" srcOrd="0" destOrd="0" presId="urn:microsoft.com/office/officeart/2005/8/layout/orgChart1"/>
    <dgm:cxn modelId="{73887B34-FB99-474E-86C3-073D92287482}" type="presOf" srcId="{729BF24F-D525-4650-97C9-CC6F6214E75B}" destId="{F61A2567-05E3-4F27-BDD1-B3064BEC0491}" srcOrd="1" destOrd="0" presId="urn:microsoft.com/office/officeart/2005/8/layout/orgChart1"/>
    <dgm:cxn modelId="{87E53E6E-E38F-461B-AC27-843E117B2762}" type="presOf" srcId="{B84D7AD0-60C4-4769-B582-E0AA69267161}" destId="{0182B738-1A2A-47E5-98BC-CBCEDAC5B6FC}" srcOrd="1" destOrd="0" presId="urn:microsoft.com/office/officeart/2005/8/layout/orgChart1"/>
    <dgm:cxn modelId="{395ED7B7-C891-4B96-9269-36DFD23903A1}" type="presOf" srcId="{0F7748E5-A586-47EE-9EF7-6DFA1448D3F9}" destId="{8E5B49C1-8A33-4BB8-AAF6-E26B2DED09BA}" srcOrd="0" destOrd="0" presId="urn:microsoft.com/office/officeart/2005/8/layout/orgChart1"/>
    <dgm:cxn modelId="{66CE079A-FBCD-4039-A927-66795BCFD4AF}" srcId="{5EEF4816-5C6A-48B3-8ACD-DEFD1192E834}" destId="{67AB4E9D-36DB-4BCF-A0A4-E39AEE5C3DDD}" srcOrd="1" destOrd="0" parTransId="{9ACC60DA-B0E3-4509-8B37-B19C5BE42BB6}" sibTransId="{B24F53A4-54D0-4175-A643-2EE31E0F191E}"/>
    <dgm:cxn modelId="{6FF0484C-9CE8-4E18-AE14-E8F62CCE56B6}" srcId="{304EE3F9-0E17-42C6-9BD3-158F8D9C9769}" destId="{144BAF62-A972-4781-BFA0-5A481091E5BC}" srcOrd="0" destOrd="0" parTransId="{0F7748E5-A586-47EE-9EF7-6DFA1448D3F9}" sibTransId="{94E1C9AF-CBB3-4D77-A7DC-F2928F842472}"/>
    <dgm:cxn modelId="{721B4C9B-4578-4B1B-AB8A-D7EF8ED54F69}" type="presOf" srcId="{5EEF4816-5C6A-48B3-8ACD-DEFD1192E834}" destId="{21774FC1-B6CD-4712-B019-03B0F661F4D8}" srcOrd="0" destOrd="0" presId="urn:microsoft.com/office/officeart/2005/8/layout/orgChart1"/>
    <dgm:cxn modelId="{361E2ADB-DEB4-4521-BB75-268C68CA171F}" type="presOf" srcId="{6850C191-31B2-4060-AAB7-EF732FE8E0E6}" destId="{9B4351D5-6A58-45BA-BA5E-AD4CBB48DA08}" srcOrd="0" destOrd="0" presId="urn:microsoft.com/office/officeart/2005/8/layout/orgChart1"/>
    <dgm:cxn modelId="{E769EAA5-6055-44C4-BCE9-3A5F6F9055F6}" type="presOf" srcId="{7F39EA45-6402-472C-8A3A-9D995145FA03}" destId="{06BBF0FF-B82C-448C-AF83-8EBF61015D5B}" srcOrd="0" destOrd="0" presId="urn:microsoft.com/office/officeart/2005/8/layout/orgChart1"/>
    <dgm:cxn modelId="{6C8707B4-F47D-4434-925A-6CA5A33FAABB}" type="presOf" srcId="{144BAF62-A972-4781-BFA0-5A481091E5BC}" destId="{AAA50E62-AD35-43F1-B04D-3033E18E9E90}" srcOrd="1" destOrd="0" presId="urn:microsoft.com/office/officeart/2005/8/layout/orgChart1"/>
    <dgm:cxn modelId="{B60BA88F-9742-4E48-8A3B-740631FC7E60}" srcId="{5EEF4816-5C6A-48B3-8ACD-DEFD1192E834}" destId="{304EE3F9-0E17-42C6-9BD3-158F8D9C9769}" srcOrd="0" destOrd="0" parTransId="{B418E096-83E9-4B74-966A-0AE412D332D7}" sibTransId="{D2678485-A390-41A2-AFCA-E896DC2A5527}"/>
    <dgm:cxn modelId="{68194CBB-6575-44DA-81F6-2D3D1421863C}" srcId="{304EE3F9-0E17-42C6-9BD3-158F8D9C9769}" destId="{729BF24F-D525-4650-97C9-CC6F6214E75B}" srcOrd="1" destOrd="0" parTransId="{6791BC5A-087F-4D06-87D3-00D08097F035}" sibTransId="{34FD4323-F7BE-42A8-8F99-0AC8A995B91F}"/>
    <dgm:cxn modelId="{2D4738A4-0A20-4655-9B01-2D0D038CA7C1}" type="presOf" srcId="{B418E096-83E9-4B74-966A-0AE412D332D7}" destId="{395D8735-97DB-4417-AB0C-B4D1160D2A96}" srcOrd="0" destOrd="0" presId="urn:microsoft.com/office/officeart/2005/8/layout/orgChart1"/>
    <dgm:cxn modelId="{CAA0C881-8A4C-4D24-9C48-20B80ADCB4A5}" type="presOf" srcId="{35DC6AA9-3257-4239-B18E-238A659BCF3D}" destId="{32134676-3D2B-4440-A549-3A079897B2CF}" srcOrd="0" destOrd="0" presId="urn:microsoft.com/office/officeart/2005/8/layout/orgChart1"/>
    <dgm:cxn modelId="{87C9B37B-5424-4B97-A40B-00FE7BFE3B1F}" type="presOf" srcId="{67AB4E9D-36DB-4BCF-A0A4-E39AEE5C3DDD}" destId="{8E38E18E-75C4-4133-A244-B8EE2294E9D2}" srcOrd="0" destOrd="0" presId="urn:microsoft.com/office/officeart/2005/8/layout/orgChart1"/>
    <dgm:cxn modelId="{AA99D5BD-155E-461A-925D-A85EF139ED78}" srcId="{67AB4E9D-36DB-4BCF-A0A4-E39AEE5C3DDD}" destId="{B84D7AD0-60C4-4769-B582-E0AA69267161}" srcOrd="0" destOrd="0" parTransId="{6850C191-31B2-4060-AAB7-EF732FE8E0E6}" sibTransId="{1B330A87-8E77-4034-9107-4E0A20DFA654}"/>
    <dgm:cxn modelId="{BB494D07-15AE-40E3-9CB1-E3595179C240}" type="presOf" srcId="{B84D7AD0-60C4-4769-B582-E0AA69267161}" destId="{76A34254-96B9-4BD9-ABC3-1C7E2B5E5189}" srcOrd="0" destOrd="0" presId="urn:microsoft.com/office/officeart/2005/8/layout/orgChart1"/>
    <dgm:cxn modelId="{10E42EEE-D520-4EF6-9BAF-65155061273B}" type="presOf" srcId="{304EE3F9-0E17-42C6-9BD3-158F8D9C9769}" destId="{DAE30DFA-B5F2-4136-8C8F-EB0525B21976}" srcOrd="0" destOrd="0" presId="urn:microsoft.com/office/officeart/2005/8/layout/orgChart1"/>
    <dgm:cxn modelId="{664818F9-4A8E-4013-ABF7-A74615143BEE}" type="presOf" srcId="{5EEF4816-5C6A-48B3-8ACD-DEFD1192E834}" destId="{EFAFF2E5-02B6-46E1-B726-C6B61C0D2447}" srcOrd="1" destOrd="0" presId="urn:microsoft.com/office/officeart/2005/8/layout/orgChart1"/>
    <dgm:cxn modelId="{09B729D3-064C-41E3-BD21-7FD52840F130}" type="presOf" srcId="{729BF24F-D525-4650-97C9-CC6F6214E75B}" destId="{FF8C083E-5372-4F21-8A4F-5CD427601E18}" srcOrd="0" destOrd="0" presId="urn:microsoft.com/office/officeart/2005/8/layout/orgChart1"/>
    <dgm:cxn modelId="{174670F3-BF0D-49B3-98FD-533B1AF79E0A}" type="presOf" srcId="{9ACC60DA-B0E3-4509-8B37-B19C5BE42BB6}" destId="{94B5EF92-067F-4EE6-8CCE-227C2BDB8054}" srcOrd="0" destOrd="0" presId="urn:microsoft.com/office/officeart/2005/8/layout/orgChart1"/>
    <dgm:cxn modelId="{BCF58B53-BE0A-4C0D-B5AE-A21014BCCF6E}" srcId="{67AB4E9D-36DB-4BCF-A0A4-E39AEE5C3DDD}" destId="{774D6803-5D0A-48EB-A8B6-40871FA14B5F}" srcOrd="1" destOrd="0" parTransId="{35DC6AA9-3257-4239-B18E-238A659BCF3D}" sibTransId="{A828935F-0B9D-4FAF-85AD-D214971ADCAC}"/>
    <dgm:cxn modelId="{63E0FB48-E2B6-482E-AAA0-1F929C22D753}" type="presOf" srcId="{304EE3F9-0E17-42C6-9BD3-158F8D9C9769}" destId="{7419E8F6-04B4-4712-A7DC-4C74D93EBFDC}" srcOrd="1" destOrd="0" presId="urn:microsoft.com/office/officeart/2005/8/layout/orgChart1"/>
    <dgm:cxn modelId="{36EF1233-3B05-451C-BEAA-4019B3ABEB86}" type="presOf" srcId="{774D6803-5D0A-48EB-A8B6-40871FA14B5F}" destId="{9605AA6C-8668-4358-BD82-1AACEF03BA2E}" srcOrd="1" destOrd="0" presId="urn:microsoft.com/office/officeart/2005/8/layout/orgChart1"/>
    <dgm:cxn modelId="{40E17B05-E11D-41D8-ACF1-7682BE07DC6C}" type="presOf" srcId="{67AB4E9D-36DB-4BCF-A0A4-E39AEE5C3DDD}" destId="{C74629E4-A315-454D-B681-EA9AE0EF5227}" srcOrd="1" destOrd="0" presId="urn:microsoft.com/office/officeart/2005/8/layout/orgChart1"/>
    <dgm:cxn modelId="{EB1F67F8-C28E-4FAE-9285-7A97B508C355}" type="presParOf" srcId="{06BBF0FF-B82C-448C-AF83-8EBF61015D5B}" destId="{E5B34029-6E73-4BFF-96E1-64DEE1908503}" srcOrd="0" destOrd="0" presId="urn:microsoft.com/office/officeart/2005/8/layout/orgChart1"/>
    <dgm:cxn modelId="{AF0F6E8E-C5FC-4ABA-BC22-1261853AA3A0}" type="presParOf" srcId="{E5B34029-6E73-4BFF-96E1-64DEE1908503}" destId="{2A4BF71B-9A58-486D-BA62-1A5EEEC67F14}" srcOrd="0" destOrd="0" presId="urn:microsoft.com/office/officeart/2005/8/layout/orgChart1"/>
    <dgm:cxn modelId="{8FDED2B6-83B7-4AE0-956C-33573D157329}" type="presParOf" srcId="{2A4BF71B-9A58-486D-BA62-1A5EEEC67F14}" destId="{21774FC1-B6CD-4712-B019-03B0F661F4D8}" srcOrd="0" destOrd="0" presId="urn:microsoft.com/office/officeart/2005/8/layout/orgChart1"/>
    <dgm:cxn modelId="{78FB2246-48EC-4CE4-A342-EF862470D844}" type="presParOf" srcId="{2A4BF71B-9A58-486D-BA62-1A5EEEC67F14}" destId="{EFAFF2E5-02B6-46E1-B726-C6B61C0D2447}" srcOrd="1" destOrd="0" presId="urn:microsoft.com/office/officeart/2005/8/layout/orgChart1"/>
    <dgm:cxn modelId="{A269E4A4-36CA-418B-B75B-5CAFA18F3A2B}" type="presParOf" srcId="{E5B34029-6E73-4BFF-96E1-64DEE1908503}" destId="{E45C299B-4CC5-4D7F-A092-D8B8B4C578AC}" srcOrd="1" destOrd="0" presId="urn:microsoft.com/office/officeart/2005/8/layout/orgChart1"/>
    <dgm:cxn modelId="{9FD731A1-0CD6-4559-ABED-9FBB97DF9956}" type="presParOf" srcId="{E5B34029-6E73-4BFF-96E1-64DEE1908503}" destId="{137147E8-EBA8-41C5-B34A-92815BACC3B3}" srcOrd="2" destOrd="0" presId="urn:microsoft.com/office/officeart/2005/8/layout/orgChart1"/>
    <dgm:cxn modelId="{C950F7A9-B07E-47D0-94DC-A85E04C234BA}" type="presParOf" srcId="{137147E8-EBA8-41C5-B34A-92815BACC3B3}" destId="{395D8735-97DB-4417-AB0C-B4D1160D2A96}" srcOrd="0" destOrd="0" presId="urn:microsoft.com/office/officeart/2005/8/layout/orgChart1"/>
    <dgm:cxn modelId="{DF7B454D-69C1-424B-B2FE-DD0ACBAEEE9F}" type="presParOf" srcId="{137147E8-EBA8-41C5-B34A-92815BACC3B3}" destId="{4F674583-5406-4746-A83E-F0FD893B0965}" srcOrd="1" destOrd="0" presId="urn:microsoft.com/office/officeart/2005/8/layout/orgChart1"/>
    <dgm:cxn modelId="{7038EF17-9C40-4900-8F48-EFE30DBCEE2A}" type="presParOf" srcId="{4F674583-5406-4746-A83E-F0FD893B0965}" destId="{3D1B937F-9C79-4FAA-B48F-B328BF507CE7}" srcOrd="0" destOrd="0" presId="urn:microsoft.com/office/officeart/2005/8/layout/orgChart1"/>
    <dgm:cxn modelId="{9A5630CA-D8A9-45E1-852C-6274B6112C88}" type="presParOf" srcId="{3D1B937F-9C79-4FAA-B48F-B328BF507CE7}" destId="{DAE30DFA-B5F2-4136-8C8F-EB0525B21976}" srcOrd="0" destOrd="0" presId="urn:microsoft.com/office/officeart/2005/8/layout/orgChart1"/>
    <dgm:cxn modelId="{604AF561-5236-45DD-8DAB-29FA66BE5FEE}" type="presParOf" srcId="{3D1B937F-9C79-4FAA-B48F-B328BF507CE7}" destId="{7419E8F6-04B4-4712-A7DC-4C74D93EBFDC}" srcOrd="1" destOrd="0" presId="urn:microsoft.com/office/officeart/2005/8/layout/orgChart1"/>
    <dgm:cxn modelId="{8120F91E-B870-469D-9615-EBEEC2C8AABD}" type="presParOf" srcId="{4F674583-5406-4746-A83E-F0FD893B0965}" destId="{2756834E-B706-4BE0-B034-53E5C168F946}" srcOrd="1" destOrd="0" presId="urn:microsoft.com/office/officeart/2005/8/layout/orgChart1"/>
    <dgm:cxn modelId="{09A8CDC4-74FF-450F-B50A-CEF86D0ABC64}" type="presParOf" srcId="{4F674583-5406-4746-A83E-F0FD893B0965}" destId="{5AB6F19F-2CA6-4D1F-B227-6BDEC24D2317}" srcOrd="2" destOrd="0" presId="urn:microsoft.com/office/officeart/2005/8/layout/orgChart1"/>
    <dgm:cxn modelId="{49784AE5-13BD-4BF7-8416-CF66A2EDAB3B}" type="presParOf" srcId="{5AB6F19F-2CA6-4D1F-B227-6BDEC24D2317}" destId="{8E5B49C1-8A33-4BB8-AAF6-E26B2DED09BA}" srcOrd="0" destOrd="0" presId="urn:microsoft.com/office/officeart/2005/8/layout/orgChart1"/>
    <dgm:cxn modelId="{6E951EBE-9F4F-40F8-A546-4EA99B90F92E}" type="presParOf" srcId="{5AB6F19F-2CA6-4D1F-B227-6BDEC24D2317}" destId="{12F740A0-8239-45D3-BC0E-5417FDF81DCE}" srcOrd="1" destOrd="0" presId="urn:microsoft.com/office/officeart/2005/8/layout/orgChart1"/>
    <dgm:cxn modelId="{90E3C9D3-7988-43A0-B444-61E029F94D27}" type="presParOf" srcId="{12F740A0-8239-45D3-BC0E-5417FDF81DCE}" destId="{BFAE0887-3969-4423-8704-E50FD05F775D}" srcOrd="0" destOrd="0" presId="urn:microsoft.com/office/officeart/2005/8/layout/orgChart1"/>
    <dgm:cxn modelId="{988AEC14-7673-4A64-8607-4E5B36367A47}" type="presParOf" srcId="{BFAE0887-3969-4423-8704-E50FD05F775D}" destId="{ECB6F14F-271E-4566-9388-E152B249BE54}" srcOrd="0" destOrd="0" presId="urn:microsoft.com/office/officeart/2005/8/layout/orgChart1"/>
    <dgm:cxn modelId="{1496016F-0A16-4CB6-9126-DF782251CBA5}" type="presParOf" srcId="{BFAE0887-3969-4423-8704-E50FD05F775D}" destId="{AAA50E62-AD35-43F1-B04D-3033E18E9E90}" srcOrd="1" destOrd="0" presId="urn:microsoft.com/office/officeart/2005/8/layout/orgChart1"/>
    <dgm:cxn modelId="{78C90663-47E6-47FC-B6D3-4275A892D4CB}" type="presParOf" srcId="{12F740A0-8239-45D3-BC0E-5417FDF81DCE}" destId="{23E1C410-CCA7-4CB5-8191-31F05AB80D95}" srcOrd="1" destOrd="0" presId="urn:microsoft.com/office/officeart/2005/8/layout/orgChart1"/>
    <dgm:cxn modelId="{454B4111-DCA5-4D3D-97B3-1A8A1D24B708}" type="presParOf" srcId="{12F740A0-8239-45D3-BC0E-5417FDF81DCE}" destId="{202D9211-A9F7-4002-943A-04E3617E9626}" srcOrd="2" destOrd="0" presId="urn:microsoft.com/office/officeart/2005/8/layout/orgChart1"/>
    <dgm:cxn modelId="{EFED9C0D-FD82-4B3B-89A3-44BA98BCFB6D}" type="presParOf" srcId="{5AB6F19F-2CA6-4D1F-B227-6BDEC24D2317}" destId="{E5A68B6A-DAA7-41D9-A30B-3F162CDA4248}" srcOrd="2" destOrd="0" presId="urn:microsoft.com/office/officeart/2005/8/layout/orgChart1"/>
    <dgm:cxn modelId="{8E21A727-65A7-48E6-B34A-FD19E5AFF5D4}" type="presParOf" srcId="{5AB6F19F-2CA6-4D1F-B227-6BDEC24D2317}" destId="{D7E7DBA9-75F9-41D3-B0B4-65B8F43DF8BF}" srcOrd="3" destOrd="0" presId="urn:microsoft.com/office/officeart/2005/8/layout/orgChart1"/>
    <dgm:cxn modelId="{DF08B0E4-1332-4118-9217-71DC92A1B3B2}" type="presParOf" srcId="{D7E7DBA9-75F9-41D3-B0B4-65B8F43DF8BF}" destId="{CED540C9-083E-403E-BB1B-0E74DC3EE57E}" srcOrd="0" destOrd="0" presId="urn:microsoft.com/office/officeart/2005/8/layout/orgChart1"/>
    <dgm:cxn modelId="{DFFE7A07-4F01-4EA3-9225-70126DE1753D}" type="presParOf" srcId="{CED540C9-083E-403E-BB1B-0E74DC3EE57E}" destId="{FF8C083E-5372-4F21-8A4F-5CD427601E18}" srcOrd="0" destOrd="0" presId="urn:microsoft.com/office/officeart/2005/8/layout/orgChart1"/>
    <dgm:cxn modelId="{70D18FFE-44A4-4E79-81C7-AA20BEA73569}" type="presParOf" srcId="{CED540C9-083E-403E-BB1B-0E74DC3EE57E}" destId="{F61A2567-05E3-4F27-BDD1-B3064BEC0491}" srcOrd="1" destOrd="0" presId="urn:microsoft.com/office/officeart/2005/8/layout/orgChart1"/>
    <dgm:cxn modelId="{1E75DB27-C22F-4AC9-94FB-74363F4DF2E7}" type="presParOf" srcId="{D7E7DBA9-75F9-41D3-B0B4-65B8F43DF8BF}" destId="{BD353DB6-7790-4DD4-85EE-A621A46DB65B}" srcOrd="1" destOrd="0" presId="urn:microsoft.com/office/officeart/2005/8/layout/orgChart1"/>
    <dgm:cxn modelId="{E0990900-B7BC-4BF2-A486-11CE80C749C0}" type="presParOf" srcId="{D7E7DBA9-75F9-41D3-B0B4-65B8F43DF8BF}" destId="{8A3088F8-BE86-46AE-A619-059FAC4A4F3E}" srcOrd="2" destOrd="0" presId="urn:microsoft.com/office/officeart/2005/8/layout/orgChart1"/>
    <dgm:cxn modelId="{560BAF48-D3D2-44E4-96AF-F8F9159D8EB8}" type="presParOf" srcId="{137147E8-EBA8-41C5-B34A-92815BACC3B3}" destId="{94B5EF92-067F-4EE6-8CCE-227C2BDB8054}" srcOrd="2" destOrd="0" presId="urn:microsoft.com/office/officeart/2005/8/layout/orgChart1"/>
    <dgm:cxn modelId="{C9DF05EA-4630-4E87-84D8-B6CD015F47E6}" type="presParOf" srcId="{137147E8-EBA8-41C5-B34A-92815BACC3B3}" destId="{4DA15D03-A775-40B1-99B6-71DA4A37F80C}" srcOrd="3" destOrd="0" presId="urn:microsoft.com/office/officeart/2005/8/layout/orgChart1"/>
    <dgm:cxn modelId="{76C0662C-9FEE-44B5-BC9E-4A1086F111E9}" type="presParOf" srcId="{4DA15D03-A775-40B1-99B6-71DA4A37F80C}" destId="{0463BA0B-B29A-4882-8983-89427C04E7DB}" srcOrd="0" destOrd="0" presId="urn:microsoft.com/office/officeart/2005/8/layout/orgChart1"/>
    <dgm:cxn modelId="{705FBEEB-6F87-4A06-9DD9-1072E3A96A7F}" type="presParOf" srcId="{0463BA0B-B29A-4882-8983-89427C04E7DB}" destId="{8E38E18E-75C4-4133-A244-B8EE2294E9D2}" srcOrd="0" destOrd="0" presId="urn:microsoft.com/office/officeart/2005/8/layout/orgChart1"/>
    <dgm:cxn modelId="{B374C8E5-77D0-4468-849E-E056ED6FD269}" type="presParOf" srcId="{0463BA0B-B29A-4882-8983-89427C04E7DB}" destId="{C74629E4-A315-454D-B681-EA9AE0EF5227}" srcOrd="1" destOrd="0" presId="urn:microsoft.com/office/officeart/2005/8/layout/orgChart1"/>
    <dgm:cxn modelId="{27248A82-6ADE-4F55-B7A0-693D66A0AA86}" type="presParOf" srcId="{4DA15D03-A775-40B1-99B6-71DA4A37F80C}" destId="{996BFAFC-F709-4FE9-A20D-726471F4194F}" srcOrd="1" destOrd="0" presId="urn:microsoft.com/office/officeart/2005/8/layout/orgChart1"/>
    <dgm:cxn modelId="{16EBC6ED-4265-4BFB-B73B-A804A40A9E27}" type="presParOf" srcId="{4DA15D03-A775-40B1-99B6-71DA4A37F80C}" destId="{C5A33525-DCA3-4663-BEB8-4C612E0AD4C4}" srcOrd="2" destOrd="0" presId="urn:microsoft.com/office/officeart/2005/8/layout/orgChart1"/>
    <dgm:cxn modelId="{8B16402C-ECD5-4319-A783-C517A88F71F5}" type="presParOf" srcId="{C5A33525-DCA3-4663-BEB8-4C612E0AD4C4}" destId="{9B4351D5-6A58-45BA-BA5E-AD4CBB48DA08}" srcOrd="0" destOrd="0" presId="urn:microsoft.com/office/officeart/2005/8/layout/orgChart1"/>
    <dgm:cxn modelId="{8CD29937-C68C-447E-B499-81C01C68F412}" type="presParOf" srcId="{C5A33525-DCA3-4663-BEB8-4C612E0AD4C4}" destId="{C7C840D0-33CF-485C-BA2A-FE50D7EB49B7}" srcOrd="1" destOrd="0" presId="urn:microsoft.com/office/officeart/2005/8/layout/orgChart1"/>
    <dgm:cxn modelId="{8807DA41-AF8A-46CC-AE41-6EDE74A39A06}" type="presParOf" srcId="{C7C840D0-33CF-485C-BA2A-FE50D7EB49B7}" destId="{6D10E0D1-0B44-4F7D-8B8D-1220B994B178}" srcOrd="0" destOrd="0" presId="urn:microsoft.com/office/officeart/2005/8/layout/orgChart1"/>
    <dgm:cxn modelId="{1210280E-41BF-4F3B-B3A3-FF0ED69E94C4}" type="presParOf" srcId="{6D10E0D1-0B44-4F7D-8B8D-1220B994B178}" destId="{76A34254-96B9-4BD9-ABC3-1C7E2B5E5189}" srcOrd="0" destOrd="0" presId="urn:microsoft.com/office/officeart/2005/8/layout/orgChart1"/>
    <dgm:cxn modelId="{F9DBD769-031C-49EE-A858-3CB12C60D2E2}" type="presParOf" srcId="{6D10E0D1-0B44-4F7D-8B8D-1220B994B178}" destId="{0182B738-1A2A-47E5-98BC-CBCEDAC5B6FC}" srcOrd="1" destOrd="0" presId="urn:microsoft.com/office/officeart/2005/8/layout/orgChart1"/>
    <dgm:cxn modelId="{121FAFC0-FE04-4911-AFFE-E227C6A47C5E}" type="presParOf" srcId="{C7C840D0-33CF-485C-BA2A-FE50D7EB49B7}" destId="{AA01F307-4D34-4FFB-AE47-AC604A337B19}" srcOrd="1" destOrd="0" presId="urn:microsoft.com/office/officeart/2005/8/layout/orgChart1"/>
    <dgm:cxn modelId="{151B0ECB-FBF2-4B1F-A398-47FC74E81138}" type="presParOf" srcId="{C7C840D0-33CF-485C-BA2A-FE50D7EB49B7}" destId="{4C6CC368-FC9C-4592-A4A8-81FA6E7EBB0A}" srcOrd="2" destOrd="0" presId="urn:microsoft.com/office/officeart/2005/8/layout/orgChart1"/>
    <dgm:cxn modelId="{CC84FDE1-6A45-4088-B06F-568CD961ECED}" type="presParOf" srcId="{C5A33525-DCA3-4663-BEB8-4C612E0AD4C4}" destId="{32134676-3D2B-4440-A549-3A079897B2CF}" srcOrd="2" destOrd="0" presId="urn:microsoft.com/office/officeart/2005/8/layout/orgChart1"/>
    <dgm:cxn modelId="{3A4DEFD7-0A58-4AD1-8272-ED8BF757B42A}" type="presParOf" srcId="{C5A33525-DCA3-4663-BEB8-4C612E0AD4C4}" destId="{9EE3DE28-3C9C-43F4-8872-153B009E56BF}" srcOrd="3" destOrd="0" presId="urn:microsoft.com/office/officeart/2005/8/layout/orgChart1"/>
    <dgm:cxn modelId="{F900641F-21B3-46DB-AF52-DF881B8E7326}" type="presParOf" srcId="{9EE3DE28-3C9C-43F4-8872-153B009E56BF}" destId="{D96CDD42-48A4-4D1B-A9EF-BCD2EB23C7E0}" srcOrd="0" destOrd="0" presId="urn:microsoft.com/office/officeart/2005/8/layout/orgChart1"/>
    <dgm:cxn modelId="{C30ADFA5-5FBB-475F-9013-6ACBB7326FFB}" type="presParOf" srcId="{D96CDD42-48A4-4D1B-A9EF-BCD2EB23C7E0}" destId="{1DE60792-1D64-4C06-B852-7AF7FC7326DC}" srcOrd="0" destOrd="0" presId="urn:microsoft.com/office/officeart/2005/8/layout/orgChart1"/>
    <dgm:cxn modelId="{1D052F55-1225-40B9-A2BE-06909F9EE3ED}" type="presParOf" srcId="{D96CDD42-48A4-4D1B-A9EF-BCD2EB23C7E0}" destId="{9605AA6C-8668-4358-BD82-1AACEF03BA2E}" srcOrd="1" destOrd="0" presId="urn:microsoft.com/office/officeart/2005/8/layout/orgChart1"/>
    <dgm:cxn modelId="{8679B0C0-7EAB-4377-965A-350A4F98A036}" type="presParOf" srcId="{9EE3DE28-3C9C-43F4-8872-153B009E56BF}" destId="{81220608-1F4B-4E0F-9009-965A05B525E6}" srcOrd="1" destOrd="0" presId="urn:microsoft.com/office/officeart/2005/8/layout/orgChart1"/>
    <dgm:cxn modelId="{2A2AB5E7-4A11-45B9-89D3-9E9E2FDED514}" type="presParOf" srcId="{9EE3DE28-3C9C-43F4-8872-153B009E56BF}" destId="{9D9B37A5-06C8-4323-B05C-B47553AE7BF6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34676-3D2B-4440-A549-3A079897B2CF}">
      <dsp:nvSpPr>
        <dsp:cNvPr id="0" name=""/>
        <dsp:cNvSpPr/>
      </dsp:nvSpPr>
      <dsp:spPr>
        <a:xfrm>
          <a:off x="6698241" y="3522729"/>
          <a:ext cx="199386" cy="873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502"/>
              </a:lnTo>
              <a:lnTo>
                <a:pt x="199386" y="87350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351D5-6A58-45BA-BA5E-AD4CBB48DA08}">
      <dsp:nvSpPr>
        <dsp:cNvPr id="0" name=""/>
        <dsp:cNvSpPr/>
      </dsp:nvSpPr>
      <dsp:spPr>
        <a:xfrm>
          <a:off x="6498855" y="3522729"/>
          <a:ext cx="199386" cy="873502"/>
        </a:xfrm>
        <a:custGeom>
          <a:avLst/>
          <a:gdLst/>
          <a:ahLst/>
          <a:cxnLst/>
          <a:rect l="0" t="0" r="0" b="0"/>
          <a:pathLst>
            <a:path>
              <a:moveTo>
                <a:pt x="199386" y="0"/>
              </a:moveTo>
              <a:lnTo>
                <a:pt x="199386" y="873502"/>
              </a:lnTo>
              <a:lnTo>
                <a:pt x="0" y="87350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5EF92-067F-4EE6-8CCE-227C2BDB8054}">
      <dsp:nvSpPr>
        <dsp:cNvPr id="0" name=""/>
        <dsp:cNvSpPr/>
      </dsp:nvSpPr>
      <dsp:spPr>
        <a:xfrm>
          <a:off x="4400549" y="2174497"/>
          <a:ext cx="1348232" cy="873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502"/>
              </a:lnTo>
              <a:lnTo>
                <a:pt x="1348232" y="87350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68B6A-DAA7-41D9-A30B-3F162CDA4248}">
      <dsp:nvSpPr>
        <dsp:cNvPr id="0" name=""/>
        <dsp:cNvSpPr/>
      </dsp:nvSpPr>
      <dsp:spPr>
        <a:xfrm>
          <a:off x="2102858" y="3522729"/>
          <a:ext cx="199386" cy="873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502"/>
              </a:lnTo>
              <a:lnTo>
                <a:pt x="199386" y="87350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B49C1-8A33-4BB8-AAF6-E26B2DED09BA}">
      <dsp:nvSpPr>
        <dsp:cNvPr id="0" name=""/>
        <dsp:cNvSpPr/>
      </dsp:nvSpPr>
      <dsp:spPr>
        <a:xfrm>
          <a:off x="1903471" y="3522729"/>
          <a:ext cx="199386" cy="873502"/>
        </a:xfrm>
        <a:custGeom>
          <a:avLst/>
          <a:gdLst/>
          <a:ahLst/>
          <a:cxnLst/>
          <a:rect l="0" t="0" r="0" b="0"/>
          <a:pathLst>
            <a:path>
              <a:moveTo>
                <a:pt x="199386" y="0"/>
              </a:moveTo>
              <a:lnTo>
                <a:pt x="199386" y="873502"/>
              </a:lnTo>
              <a:lnTo>
                <a:pt x="0" y="87350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D8735-97DB-4417-AB0C-B4D1160D2A96}">
      <dsp:nvSpPr>
        <dsp:cNvPr id="0" name=""/>
        <dsp:cNvSpPr/>
      </dsp:nvSpPr>
      <dsp:spPr>
        <a:xfrm>
          <a:off x="3052317" y="2174497"/>
          <a:ext cx="1348232" cy="873502"/>
        </a:xfrm>
        <a:custGeom>
          <a:avLst/>
          <a:gdLst/>
          <a:ahLst/>
          <a:cxnLst/>
          <a:rect l="0" t="0" r="0" b="0"/>
          <a:pathLst>
            <a:path>
              <a:moveTo>
                <a:pt x="1348232" y="0"/>
              </a:moveTo>
              <a:lnTo>
                <a:pt x="1348232" y="873502"/>
              </a:lnTo>
              <a:lnTo>
                <a:pt x="0" y="87350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74FC1-B6CD-4712-B019-03B0F661F4D8}">
      <dsp:nvSpPr>
        <dsp:cNvPr id="0" name=""/>
        <dsp:cNvSpPr/>
      </dsp:nvSpPr>
      <dsp:spPr>
        <a:xfrm>
          <a:off x="3451090" y="1225037"/>
          <a:ext cx="1898918" cy="949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{}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{1, 2, 3, 4, 5}</a:t>
          </a:r>
          <a:endParaRPr lang="en-US" sz="2400" kern="1200" dirty="0"/>
        </a:p>
      </dsp:txBody>
      <dsp:txXfrm>
        <a:off x="3451090" y="1225037"/>
        <a:ext cx="1898918" cy="949459"/>
      </dsp:txXfrm>
    </dsp:sp>
    <dsp:sp modelId="{DAE30DFA-B5F2-4136-8C8F-EB0525B21976}">
      <dsp:nvSpPr>
        <dsp:cNvPr id="0" name=""/>
        <dsp:cNvSpPr/>
      </dsp:nvSpPr>
      <dsp:spPr>
        <a:xfrm>
          <a:off x="1153398" y="2573270"/>
          <a:ext cx="1898918" cy="949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{}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{2, 3, 4, 5}</a:t>
          </a:r>
          <a:endParaRPr lang="en-US" sz="2400" kern="1200" dirty="0"/>
        </a:p>
      </dsp:txBody>
      <dsp:txXfrm>
        <a:off x="1153398" y="2573270"/>
        <a:ext cx="1898918" cy="949459"/>
      </dsp:txXfrm>
    </dsp:sp>
    <dsp:sp modelId="{ECB6F14F-271E-4566-9388-E152B249BE54}">
      <dsp:nvSpPr>
        <dsp:cNvPr id="0" name=""/>
        <dsp:cNvSpPr/>
      </dsp:nvSpPr>
      <dsp:spPr>
        <a:xfrm>
          <a:off x="4552" y="3921502"/>
          <a:ext cx="1898918" cy="949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{}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{3, 4, 5}</a:t>
          </a:r>
          <a:endParaRPr lang="en-US" sz="2400" kern="1200" dirty="0"/>
        </a:p>
      </dsp:txBody>
      <dsp:txXfrm>
        <a:off x="4552" y="3921502"/>
        <a:ext cx="1898918" cy="949459"/>
      </dsp:txXfrm>
    </dsp:sp>
    <dsp:sp modelId="{FF8C083E-5372-4F21-8A4F-5CD427601E18}">
      <dsp:nvSpPr>
        <dsp:cNvPr id="0" name=""/>
        <dsp:cNvSpPr/>
      </dsp:nvSpPr>
      <dsp:spPr>
        <a:xfrm>
          <a:off x="2302244" y="3921502"/>
          <a:ext cx="1898918" cy="949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{2}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{3, 4, 5}</a:t>
          </a:r>
          <a:endParaRPr lang="en-US" sz="2400" kern="1200" dirty="0"/>
        </a:p>
      </dsp:txBody>
      <dsp:txXfrm>
        <a:off x="2302244" y="3921502"/>
        <a:ext cx="1898918" cy="949459"/>
      </dsp:txXfrm>
    </dsp:sp>
    <dsp:sp modelId="{8E38E18E-75C4-4133-A244-B8EE2294E9D2}">
      <dsp:nvSpPr>
        <dsp:cNvPr id="0" name=""/>
        <dsp:cNvSpPr/>
      </dsp:nvSpPr>
      <dsp:spPr>
        <a:xfrm>
          <a:off x="5748782" y="2573270"/>
          <a:ext cx="1898918" cy="949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{1}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{2, 3, 4, 5}</a:t>
          </a:r>
          <a:endParaRPr lang="en-US" sz="2400" kern="1200" dirty="0"/>
        </a:p>
      </dsp:txBody>
      <dsp:txXfrm>
        <a:off x="5748782" y="2573270"/>
        <a:ext cx="1898918" cy="949459"/>
      </dsp:txXfrm>
    </dsp:sp>
    <dsp:sp modelId="{76A34254-96B9-4BD9-ABC3-1C7E2B5E5189}">
      <dsp:nvSpPr>
        <dsp:cNvPr id="0" name=""/>
        <dsp:cNvSpPr/>
      </dsp:nvSpPr>
      <dsp:spPr>
        <a:xfrm>
          <a:off x="4599936" y="3921502"/>
          <a:ext cx="1898918" cy="949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{1}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{3, 4, 5}</a:t>
          </a:r>
          <a:endParaRPr lang="en-US" sz="2400" kern="1200" dirty="0"/>
        </a:p>
      </dsp:txBody>
      <dsp:txXfrm>
        <a:off x="4599936" y="3921502"/>
        <a:ext cx="1898918" cy="949459"/>
      </dsp:txXfrm>
    </dsp:sp>
    <dsp:sp modelId="{1DE60792-1D64-4C06-B852-7AF7FC7326DC}">
      <dsp:nvSpPr>
        <dsp:cNvPr id="0" name=""/>
        <dsp:cNvSpPr/>
      </dsp:nvSpPr>
      <dsp:spPr>
        <a:xfrm>
          <a:off x="6897628" y="3921502"/>
          <a:ext cx="1898918" cy="949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{1, 2}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{3, 4, 5}</a:t>
          </a:r>
          <a:endParaRPr lang="en-US" sz="2400" kern="1200" dirty="0"/>
        </a:p>
      </dsp:txBody>
      <dsp:txXfrm>
        <a:off x="6897628" y="3921502"/>
        <a:ext cx="1898918" cy="949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19069-052C-40F7-8143-66D35ED86934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1BA08-28B0-44A9-86C9-BA0CC78F6E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945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1. Items are indivisible: you either take an item or not. Solved with </a:t>
            </a:r>
            <a:r>
              <a:rPr lang="en-PH" i="1" dirty="0" smtClean="0"/>
              <a:t>dynamic programming</a:t>
            </a:r>
          </a:p>
          <a:p>
            <a:pPr marL="0" indent="0">
              <a:buNone/>
            </a:pPr>
            <a:r>
              <a:rPr lang="en-PH" dirty="0" smtClean="0"/>
              <a:t>2.</a:t>
            </a:r>
            <a:r>
              <a:rPr lang="en-PH" baseline="0" dirty="0" smtClean="0"/>
              <a:t> </a:t>
            </a:r>
            <a:r>
              <a:rPr lang="en-PH" dirty="0" smtClean="0"/>
              <a:t>Items are divisible: you can take any fraction of an item. Solved with a </a:t>
            </a:r>
            <a:r>
              <a:rPr lang="en-PH" i="1" dirty="0" smtClean="0"/>
              <a:t>greedy algorithm</a:t>
            </a:r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123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Again, we go through all the items and:</a:t>
                </a:r>
              </a:p>
              <a:p>
                <a:pPr marL="582613" marR="0" indent="-58261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lang="en-PH" sz="1200" dirty="0" smtClean="0"/>
                  <a:t>Outer if: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b="0" i="1" smtClean="0">
                            <a:latin typeface="Cambria Math"/>
                          </a:rPr>
                          <m:t> </m:t>
                        </m:r>
                        <m:r>
                          <a:rPr lang="en-PH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200" i="1">
                        <a:latin typeface="Cambria Math"/>
                      </a:rPr>
                      <m:t>≤</m:t>
                    </m:r>
                    <m:r>
                      <a:rPr lang="en-PH" sz="1200" b="0" i="1" smtClean="0">
                        <a:latin typeface="Cambria Math"/>
                      </a:rPr>
                      <m:t>𝑠</m:t>
                    </m:r>
                    <m:r>
                      <a:rPr lang="en-PH" sz="800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PH" sz="1200" b="0" dirty="0" smtClean="0"/>
                  <a:t>This means that the</a:t>
                </a:r>
                <a:r>
                  <a:rPr lang="en-PH" sz="1200" b="0" baseline="0" dirty="0" smtClean="0"/>
                  <a:t> size of the item can fit in the current size of the knapsack and we should consider its possible maximum value.</a:t>
                </a:r>
                <a:endParaRPr lang="en-PH" sz="1200" b="0" dirty="0" smtClean="0"/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Outer else: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200" b="0" i="1" smtClean="0">
                        <a:latin typeface="Cambria Math"/>
                      </a:rPr>
                      <m:t>&gt;</m:t>
                    </m:r>
                    <m:r>
                      <a:rPr lang="en-PH" sz="1200" b="0" i="1" smtClean="0">
                        <a:latin typeface="Cambria Math"/>
                      </a:rPr>
                      <m:t>𝑠</m:t>
                    </m:r>
                    <m:r>
                      <a:rPr lang="en-PH" sz="12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PH" sz="1200" b="0" dirty="0" smtClean="0"/>
                  <a:t> Item i can’t be part of the solution, since its size is bigger than</a:t>
                </a:r>
                <a:r>
                  <a:rPr lang="en-PH" sz="1200" b="0" baseline="0" dirty="0" smtClean="0"/>
                  <a:t> the knapsack’s current limit. Then, we’ll just copy the value above it.</a:t>
                </a:r>
                <a:endParaRPr lang="en-PH" sz="1200" b="0" dirty="0" smtClean="0"/>
              </a:p>
              <a:p>
                <a:pPr marL="582613" marR="0" indent="-58261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lang="en-PH" sz="1200" dirty="0" smtClean="0"/>
                  <a:t>Inner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200" i="1">
                        <a:latin typeface="Cambria Math"/>
                      </a:rPr>
                      <m:t>+</m:t>
                    </m:r>
                    <m:r>
                      <a:rPr lang="en-PH" sz="12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  <m:r>
                          <a:rPr lang="en-PH" sz="1200" i="1">
                            <a:latin typeface="Cambria Math"/>
                          </a:rPr>
                          <m:t>−1, </m:t>
                        </m:r>
                        <m:r>
                          <a:rPr lang="en-PH" sz="1200" i="1">
                            <a:latin typeface="Cambria Math"/>
                          </a:rPr>
                          <m:t>𝑠</m:t>
                        </m:r>
                        <m:r>
                          <a:rPr lang="en-PH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1200" i="1">
                        <a:latin typeface="Cambria Math"/>
                      </a:rPr>
                      <m:t>&gt;</m:t>
                    </m:r>
                    <m:r>
                      <a:rPr lang="en-PH" sz="1200" i="1">
                        <a:latin typeface="Cambria Math"/>
                      </a:rPr>
                      <m:t>𝑉</m:t>
                    </m:r>
                    <m:r>
                      <a:rPr lang="en-PH" sz="1200" i="1">
                        <a:latin typeface="Cambria Math"/>
                      </a:rPr>
                      <m:t>[</m:t>
                    </m:r>
                    <m:r>
                      <a:rPr lang="en-PH" sz="1200" i="1">
                        <a:latin typeface="Cambria Math"/>
                      </a:rPr>
                      <m:t>𝑖</m:t>
                    </m:r>
                    <m:r>
                      <a:rPr lang="en-PH" sz="1200" i="1">
                        <a:latin typeface="Cambria Math"/>
                      </a:rPr>
                      <m:t>−1, </m:t>
                    </m:r>
                    <m:r>
                      <a:rPr lang="en-PH" sz="1200" i="1">
                        <a:latin typeface="Cambria Math"/>
                      </a:rPr>
                      <m:t>𝑠</m:t>
                    </m:r>
                    <m:r>
                      <a:rPr lang="en-PH" sz="12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1200" dirty="0" smtClean="0"/>
                  <a:t>. This means that if the current item’s value + </a:t>
                </a:r>
                <a14:m>
                  <m:oMath xmlns:m="http://schemas.openxmlformats.org/officeDocument/2006/math">
                    <m:r>
                      <a:rPr lang="en-PH" sz="1200" i="1" smtClean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  <m:r>
                          <a:rPr lang="en-PH" sz="1200" i="1">
                            <a:latin typeface="Cambria Math"/>
                          </a:rPr>
                          <m:t>−1, </m:t>
                        </m:r>
                        <m:r>
                          <a:rPr lang="en-PH" sz="1200" i="1">
                            <a:latin typeface="Cambria Math"/>
                          </a:rPr>
                          <m:t>𝑠</m:t>
                        </m:r>
                        <m:r>
                          <a:rPr lang="en-PH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1200" dirty="0" smtClean="0"/>
                  <a:t> is greater than the value above</a:t>
                </a:r>
                <a:r>
                  <a:rPr lang="en-PH" sz="1200" baseline="0" dirty="0" smtClean="0"/>
                  <a:t> it, we must use the </a:t>
                </a:r>
                <a:r>
                  <a:rPr lang="en-PH" sz="1200" dirty="0" smtClean="0"/>
                  <a:t>current item’s value + </a:t>
                </a:r>
                <a14:m>
                  <m:oMath xmlns:m="http://schemas.openxmlformats.org/officeDocument/2006/math">
                    <m:r>
                      <a:rPr lang="en-PH" sz="1200" i="1" smtClean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  <m:r>
                          <a:rPr lang="en-PH" sz="1200" i="1">
                            <a:latin typeface="Cambria Math"/>
                          </a:rPr>
                          <m:t>−1, </m:t>
                        </m:r>
                        <m:r>
                          <a:rPr lang="en-PH" sz="1200" i="1">
                            <a:latin typeface="Cambria Math"/>
                          </a:rPr>
                          <m:t>𝑠</m:t>
                        </m:r>
                        <m:r>
                          <a:rPr lang="en-PH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1200" b="0" i="0" smtClean="0">
                        <a:latin typeface="Cambria Math"/>
                      </a:rPr>
                      <m:t>.</m:t>
                    </m:r>
                  </m:oMath>
                </a14:m>
                <a:endParaRPr lang="en-PH" sz="1200" dirty="0" smtClean="0"/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b="0" dirty="0" smtClean="0"/>
                  <a:t>Inner else:</a:t>
                </a:r>
                <a:r>
                  <a:rPr lang="en-PH" sz="1200" b="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200" i="1">
                        <a:latin typeface="Cambria Math"/>
                      </a:rPr>
                      <m:t>+</m:t>
                    </m:r>
                    <m:r>
                      <a:rPr lang="en-PH" sz="12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  <m:r>
                          <a:rPr lang="en-PH" sz="1200" i="1">
                            <a:latin typeface="Cambria Math"/>
                          </a:rPr>
                          <m:t>−1, </m:t>
                        </m:r>
                        <m:r>
                          <a:rPr lang="en-PH" sz="1200" i="1">
                            <a:latin typeface="Cambria Math"/>
                          </a:rPr>
                          <m:t>𝑠</m:t>
                        </m:r>
                        <m:r>
                          <a:rPr lang="en-PH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1200" b="0" i="1" smtClean="0">
                        <a:latin typeface="Cambria Math"/>
                      </a:rPr>
                      <m:t>≤</m:t>
                    </m:r>
                    <m:r>
                      <a:rPr lang="en-PH" sz="1200" i="1">
                        <a:latin typeface="Cambria Math"/>
                      </a:rPr>
                      <m:t>𝑉</m:t>
                    </m:r>
                    <m:r>
                      <a:rPr lang="en-PH" sz="1200" i="1">
                        <a:latin typeface="Cambria Math"/>
                      </a:rPr>
                      <m:t>[</m:t>
                    </m:r>
                    <m:r>
                      <a:rPr lang="en-PH" sz="1200" i="1">
                        <a:latin typeface="Cambria Math"/>
                      </a:rPr>
                      <m:t>𝑖</m:t>
                    </m:r>
                    <m:r>
                      <a:rPr lang="en-PH" sz="1200" i="1">
                        <a:latin typeface="Cambria Math"/>
                      </a:rPr>
                      <m:t>−1, </m:t>
                    </m:r>
                    <m:r>
                      <a:rPr lang="en-PH" sz="1200" i="1">
                        <a:latin typeface="Cambria Math"/>
                      </a:rPr>
                      <m:t>𝑠</m:t>
                    </m:r>
                    <m:r>
                      <a:rPr lang="en-PH" sz="12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1200" dirty="0" smtClean="0"/>
                  <a:t>. This means that if the current item’s value + </a:t>
                </a:r>
                <a14:m>
                  <m:oMath xmlns:m="http://schemas.openxmlformats.org/officeDocument/2006/math">
                    <m:r>
                      <a:rPr lang="en-PH" sz="1200" i="1" smtClean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  <m:r>
                          <a:rPr lang="en-PH" sz="1200" i="1">
                            <a:latin typeface="Cambria Math"/>
                          </a:rPr>
                          <m:t>−1, </m:t>
                        </m:r>
                        <m:r>
                          <a:rPr lang="en-PH" sz="1200" i="1">
                            <a:latin typeface="Cambria Math"/>
                          </a:rPr>
                          <m:t>𝑠</m:t>
                        </m:r>
                        <m:r>
                          <a:rPr lang="en-PH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1200" dirty="0" smtClean="0"/>
                  <a:t> is less than or equal to the value above</a:t>
                </a:r>
                <a:r>
                  <a:rPr lang="en-PH" sz="1200" baseline="0" dirty="0" smtClean="0"/>
                  <a:t> it, we must use the value on the previous item (or simple the value above it).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endParaRPr lang="en-PH" sz="1200" b="0" baseline="0" dirty="0" smtClean="0"/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b="0" baseline="0" dirty="0" smtClean="0"/>
                  <a:t>The outer if and else conditions check if the knapsack can hold the current item or not.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b="0" baseline="0" dirty="0" smtClean="0"/>
                  <a:t>The inner if and else conditions check if the current value is bigger than the previous value so as to maximize the values the knapsack can hold.</a:t>
                </a:r>
                <a:endParaRPr lang="en-PH" sz="1200" b="0" dirty="0" smtClean="0"/>
              </a:p>
              <a:p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PH" sz="3200" b="0" dirty="0" smtClean="0"/>
                  <a:t>It means, that the best subset of </a:t>
                </a:r>
                <a:r>
                  <a:rPr lang="en-PH" sz="3200" b="0" i="0" smtClean="0">
                    <a:latin typeface="Cambria Math"/>
                  </a:rPr>
                  <a:t>𝑆</a:t>
                </a:r>
                <a:r>
                  <a:rPr lang="en-PH" sz="3200" b="0" i="0">
                    <a:latin typeface="Cambria Math"/>
                  </a:rPr>
                  <a:t>_</a:t>
                </a:r>
                <a:r>
                  <a:rPr lang="en-PH" sz="3200" b="0" i="0" smtClean="0">
                    <a:latin typeface="Cambria Math"/>
                  </a:rPr>
                  <a:t>𝑘</a:t>
                </a:r>
                <a:r>
                  <a:rPr lang="en-PH" sz="3200" b="0" dirty="0" smtClean="0"/>
                  <a:t> that has total weight </a:t>
                </a:r>
                <a:r>
                  <a:rPr lang="en-PH" sz="3200" b="0" i="0" smtClean="0">
                    <a:latin typeface="Cambria Math"/>
                  </a:rPr>
                  <a:t>w</a:t>
                </a:r>
                <a:r>
                  <a:rPr lang="en-PH" sz="3200" b="0" dirty="0" smtClean="0"/>
                  <a:t> is: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PH" sz="3200" dirty="0" smtClean="0"/>
                  <a:t>The best subset of </a:t>
                </a:r>
                <a:r>
                  <a:rPr lang="en-PH" sz="3200" i="0">
                    <a:latin typeface="Cambria Math"/>
                  </a:rPr>
                  <a:t>𝑆_(𝑘</a:t>
                </a:r>
                <a:r>
                  <a:rPr lang="en-PH" sz="3200" b="0" i="0" smtClean="0">
                    <a:latin typeface="Cambria Math"/>
                  </a:rPr>
                  <a:t>−1</a:t>
                </a:r>
                <a:r>
                  <a:rPr lang="en-PH" sz="3200" b="0" i="0">
                    <a:latin typeface="Cambria Math"/>
                  </a:rPr>
                  <a:t>)</a:t>
                </a:r>
                <a:r>
                  <a:rPr lang="en-PH" sz="3200" b="0" dirty="0" smtClean="0"/>
                  <a:t> that has total weight </a:t>
                </a:r>
                <a:r>
                  <a:rPr lang="en-PH" sz="3200" i="0">
                    <a:latin typeface="Cambria Math"/>
                  </a:rPr>
                  <a:t>𝑠</a:t>
                </a:r>
                <a:r>
                  <a:rPr lang="en-PH" sz="3200" dirty="0" smtClean="0"/>
                  <a:t>,</a:t>
                </a:r>
                <a:r>
                  <a:rPr lang="en-PH" sz="3200" dirty="0"/>
                  <a:t> </a:t>
                </a:r>
                <a:r>
                  <a:rPr lang="en-PH" sz="3200" dirty="0" smtClean="0"/>
                  <a:t>or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PH" sz="3200" b="0" dirty="0" smtClean="0"/>
                  <a:t>The best sub</a:t>
                </a:r>
                <a:r>
                  <a:rPr lang="en-PH" sz="3200" dirty="0"/>
                  <a:t>set of </a:t>
                </a:r>
                <a:r>
                  <a:rPr lang="en-PH" sz="3200" i="0">
                    <a:latin typeface="Cambria Math"/>
                  </a:rPr>
                  <a:t>𝑆_(𝑘−1)</a:t>
                </a:r>
                <a:r>
                  <a:rPr lang="en-PH" sz="3200" dirty="0"/>
                  <a:t> that has total </a:t>
                </a:r>
                <a:r>
                  <a:rPr lang="en-PH" sz="3200" dirty="0" smtClean="0"/>
                  <a:t>weight </a:t>
                </a:r>
                <a:r>
                  <a:rPr lang="en-PH" sz="3200" b="0" i="0" smtClean="0">
                    <a:latin typeface="Cambria Math"/>
                  </a:rPr>
                  <a:t>s−𝑠</a:t>
                </a:r>
                <a:r>
                  <a:rPr lang="en-PH" sz="3200" b="0" i="0">
                    <a:latin typeface="Cambria Math"/>
                  </a:rPr>
                  <a:t>_</a:t>
                </a:r>
                <a:r>
                  <a:rPr lang="en-PH" sz="3200" b="0" i="0" smtClean="0">
                    <a:latin typeface="Cambria Math"/>
                  </a:rPr>
                  <a:t>𝑘</a:t>
                </a:r>
                <a:r>
                  <a:rPr lang="en-PH" sz="3200" b="0" dirty="0" smtClean="0"/>
                  <a:t> plus the item </a:t>
                </a:r>
                <a:r>
                  <a:rPr lang="en-PH" sz="3200" b="0" i="0" smtClean="0">
                    <a:latin typeface="Cambria Math"/>
                  </a:rPr>
                  <a:t>𝑘</a:t>
                </a:r>
                <a:endParaRPr lang="en-PH" sz="3200" b="0" dirty="0" smtClean="0"/>
              </a:p>
              <a:p>
                <a:endParaRPr lang="en-PH" dirty="0" smtClean="0"/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The best subset of </a:t>
                </a:r>
                <a:r>
                  <a:rPr lang="en-PH" sz="1200" b="0" i="0" smtClean="0">
                    <a:latin typeface="Cambria Math"/>
                  </a:rPr>
                  <a:t>𝑆_𝑘</a:t>
                </a:r>
                <a:r>
                  <a:rPr lang="en-PH" sz="1200" b="0" i="0">
                    <a:latin typeface="Cambria Math"/>
                  </a:rPr>
                  <a:t> </a:t>
                </a:r>
                <a:r>
                  <a:rPr lang="en-PH" sz="1200" i="0">
                    <a:latin typeface="Cambria Math"/>
                  </a:rPr>
                  <a:t> </a:t>
                </a:r>
                <a:r>
                  <a:rPr lang="en-PH" sz="1200" b="0" dirty="0" smtClean="0"/>
                  <a:t>that has the total size </a:t>
                </a:r>
                <a:r>
                  <a:rPr lang="en-PH" sz="1200" b="0" i="0" smtClean="0">
                    <a:latin typeface="Cambria Math"/>
                  </a:rPr>
                  <a:t>𝑆,</a:t>
                </a:r>
                <a:r>
                  <a:rPr lang="en-PH" sz="1200" b="0" dirty="0" smtClean="0"/>
                  <a:t> either contains item k or not.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First case: </a:t>
                </a:r>
                <a:r>
                  <a:rPr lang="en-PH" sz="1200" i="0">
                    <a:latin typeface="Cambria Math"/>
                  </a:rPr>
                  <a:t>𝑠_</a:t>
                </a:r>
                <a:r>
                  <a:rPr lang="en-PH" sz="1200" b="0" i="0" smtClean="0">
                    <a:latin typeface="Cambria Math"/>
                  </a:rPr>
                  <a:t>𝑘&gt;𝑠.</a:t>
                </a:r>
                <a:r>
                  <a:rPr lang="en-PH" sz="1200" b="0" dirty="0" smtClean="0"/>
                  <a:t> Item k can’t be part of the solution, since if it was, the total size would be </a:t>
                </a:r>
                <a:r>
                  <a:rPr lang="en-PH" sz="1200" i="0">
                    <a:latin typeface="Cambria Math"/>
                  </a:rPr>
                  <a:t>&gt;</a:t>
                </a:r>
                <a:r>
                  <a:rPr lang="en-PH" sz="1200" b="0" dirty="0" smtClean="0"/>
                  <a:t>s, which is unacceptable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Second case: </a:t>
                </a:r>
                <a:r>
                  <a:rPr lang="en-PH" sz="1200" b="0" i="0" smtClean="0">
                    <a:latin typeface="Cambria Math"/>
                  </a:rPr>
                  <a:t>𝑤</a:t>
                </a:r>
                <a:r>
                  <a:rPr lang="en-PH" sz="1200" b="0" i="0">
                    <a:latin typeface="Cambria Math"/>
                  </a:rPr>
                  <a:t>_</a:t>
                </a:r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sz="1200" i="0" smtClean="0">
                    <a:latin typeface="Cambria Math"/>
                    <a:ea typeface="Cambria Math"/>
                  </a:rPr>
                  <a:t>≤</a:t>
                </a:r>
                <a:r>
                  <a:rPr lang="en-PH" sz="1200" b="0" i="0" smtClean="0">
                    <a:latin typeface="Cambria Math"/>
                    <a:ea typeface="Cambria Math"/>
                  </a:rPr>
                  <a:t>𝑤</a:t>
                </a:r>
                <a:r>
                  <a:rPr lang="en-PH" sz="1200" b="0" dirty="0" smtClean="0"/>
                  <a:t>. Then the item k can be in the solution, and we choose the case with greater value.</a:t>
                </a:r>
              </a:p>
              <a:p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51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1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3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2</a:t>
            </a:r>
          </a:p>
          <a:p>
            <a:r>
              <a:rPr lang="en-PH" baseline="0" dirty="0" smtClean="0"/>
              <a:t>s = 1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-1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4458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1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3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2</a:t>
            </a:r>
          </a:p>
          <a:p>
            <a:r>
              <a:rPr lang="en-PH" baseline="0" dirty="0" smtClean="0"/>
              <a:t>s = 2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0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583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1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3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2</a:t>
            </a:r>
          </a:p>
          <a:p>
            <a:r>
              <a:rPr lang="en-PH" baseline="0" dirty="0" smtClean="0"/>
              <a:t>s = 3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1</a:t>
            </a:r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18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1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3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2</a:t>
            </a:r>
          </a:p>
          <a:p>
            <a:r>
              <a:rPr lang="en-PH" baseline="0" dirty="0" smtClean="0"/>
              <a:t>s = 4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2</a:t>
            </a:r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622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1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3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2</a:t>
            </a:r>
          </a:p>
          <a:p>
            <a:r>
              <a:rPr lang="en-PH" baseline="0" dirty="0" smtClean="0"/>
              <a:t>s = 5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3</a:t>
            </a:r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831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2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4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3</a:t>
            </a:r>
          </a:p>
          <a:p>
            <a:r>
              <a:rPr lang="en-PH" baseline="0" dirty="0" smtClean="0"/>
              <a:t>s = 1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-2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1445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2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4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3</a:t>
            </a:r>
          </a:p>
          <a:p>
            <a:r>
              <a:rPr lang="en-PH" baseline="0" dirty="0" smtClean="0"/>
              <a:t>s = 2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-1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1307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2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4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3</a:t>
            </a:r>
          </a:p>
          <a:p>
            <a:r>
              <a:rPr lang="en-PH" baseline="0" dirty="0" smtClean="0"/>
              <a:t>s = 3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0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433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2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4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3</a:t>
            </a:r>
          </a:p>
          <a:p>
            <a:r>
              <a:rPr lang="en-PH" baseline="0" dirty="0" smtClean="0"/>
              <a:t>s = 4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1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619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Imagine you have a problem set with different parts</a:t>
            </a:r>
            <a:r>
              <a:rPr lang="en-PH" baseline="0" dirty="0" smtClean="0"/>
              <a:t> labelled A through G. Each part has a “value” (in points) and a “size” (time in hours to complete). Say the value and time for the problem set are as follows… And say you have a total of 15 hours – the knapsack – : which parts should you do? </a:t>
            </a:r>
          </a:p>
          <a:p>
            <a:pPr marL="0" indent="0">
              <a:buNone/>
            </a:pPr>
            <a:endParaRPr lang="en-PH" baseline="0" dirty="0" smtClean="0"/>
          </a:p>
          <a:p>
            <a:pPr marL="0" indent="0">
              <a:buNone/>
            </a:pPr>
            <a:r>
              <a:rPr lang="en-PH" baseline="0" dirty="0" smtClean="0"/>
              <a:t>With the </a:t>
            </a:r>
            <a:r>
              <a:rPr lang="en-PH" b="1" baseline="0" dirty="0" smtClean="0"/>
              <a:t>0-1 Knapsack</a:t>
            </a:r>
            <a:r>
              <a:rPr lang="en-PH" b="0" baseline="0" dirty="0" smtClean="0"/>
              <a:t>, you need to know which parts you should do to get the best total value possible. We want maximizing our chance to get more points.</a:t>
            </a:r>
            <a:endParaRPr lang="en-PH" baseline="0" dirty="0" smtClean="0"/>
          </a:p>
          <a:p>
            <a:pPr marL="0" indent="0">
              <a:buNone/>
            </a:pPr>
            <a:endParaRPr lang="en-PH" baseline="0" dirty="0" smtClean="0"/>
          </a:p>
          <a:p>
            <a:pPr marL="0" indent="0">
              <a:buNone/>
            </a:pPr>
            <a:r>
              <a:rPr lang="en-PH" baseline="0" dirty="0" smtClean="0"/>
              <a:t>If there was partial credit that was proportional to the amount of work done (e.g., one hour spent on problem C earns you 2.5 points), that is what we call now the </a:t>
            </a:r>
            <a:r>
              <a:rPr lang="en-PH" b="1" baseline="0" dirty="0" smtClean="0"/>
              <a:t>Fractional Knapsack </a:t>
            </a:r>
            <a:r>
              <a:rPr lang="en-PH" baseline="0" dirty="0" smtClean="0"/>
              <a:t>the best approach is to work on problems in order of points/hour (a greedy strategy).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1232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2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4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3</a:t>
            </a:r>
          </a:p>
          <a:p>
            <a:r>
              <a:rPr lang="en-PH" baseline="0" dirty="0" smtClean="0"/>
              <a:t>s = 5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2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1384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3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5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4</a:t>
            </a:r>
          </a:p>
          <a:p>
            <a:r>
              <a:rPr lang="en-PH" baseline="0" dirty="0" smtClean="0"/>
              <a:t>s = 1…3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3081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3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5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4</a:t>
            </a:r>
          </a:p>
          <a:p>
            <a:r>
              <a:rPr lang="en-PH" baseline="0" dirty="0" smtClean="0"/>
              <a:t>s = 4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0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9447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3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5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4</a:t>
            </a:r>
          </a:p>
          <a:p>
            <a:r>
              <a:rPr lang="en-PH" baseline="0" dirty="0" smtClean="0"/>
              <a:t>s = 5</a:t>
            </a:r>
          </a:p>
          <a:p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1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3236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4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6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</a:t>
            </a:r>
            <a:r>
              <a:rPr lang="en-PH" dirty="0" smtClean="0"/>
              <a:t>= 5</a:t>
            </a:r>
          </a:p>
          <a:p>
            <a:r>
              <a:rPr lang="en-PH" baseline="0" dirty="0" smtClean="0"/>
              <a:t>s = 1…4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831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 = 4</a:t>
            </a:r>
          </a:p>
          <a:p>
            <a:r>
              <a:rPr lang="en-PH" sz="1200" i="1" baseline="0" dirty="0" smtClean="0"/>
              <a:t>v</a:t>
            </a:r>
            <a:r>
              <a:rPr lang="en-PH" sz="1200" i="1" baseline="-25000" dirty="0" smtClean="0"/>
              <a:t>i</a:t>
            </a:r>
            <a:r>
              <a:rPr lang="en-PH" dirty="0" smtClean="0"/>
              <a:t> = 6</a:t>
            </a:r>
          </a:p>
          <a:p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dirty="0" smtClean="0"/>
              <a:t> = 5</a:t>
            </a:r>
          </a:p>
          <a:p>
            <a:r>
              <a:rPr lang="en-PH" baseline="0" dirty="0" smtClean="0"/>
              <a:t>s =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baseline="0" dirty="0" smtClean="0"/>
              <a:t>s - </a:t>
            </a:r>
            <a:r>
              <a:rPr lang="en-PH" sz="1200" i="1" dirty="0" err="1" smtClean="0"/>
              <a:t>s</a:t>
            </a:r>
            <a:r>
              <a:rPr lang="en-PH" sz="1200" i="1" baseline="-25000" dirty="0" err="1" smtClean="0"/>
              <a:t>i</a:t>
            </a:r>
            <a:r>
              <a:rPr lang="en-PH" baseline="0" dirty="0" smtClean="0"/>
              <a:t> = 0</a:t>
            </a:r>
            <a:endParaRPr lang="en-PH" dirty="0" smtClean="0"/>
          </a:p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831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3200" b="0" dirty="0" smtClean="0"/>
              <a:t>To identify which items to include</a:t>
            </a:r>
            <a:r>
              <a:rPr lang="en-PH" sz="3200" b="0" baseline="0" dirty="0" smtClean="0"/>
              <a:t> in the knapsack…</a:t>
            </a:r>
            <a:endParaRPr lang="en-PH" sz="3200" b="0" dirty="0" smtClean="0"/>
          </a:p>
          <a:p>
            <a:pPr marL="0" indent="0">
              <a:buNone/>
            </a:pPr>
            <a:endParaRPr lang="en-PH" sz="3200" b="0" dirty="0" smtClean="0"/>
          </a:p>
          <a:p>
            <a:pPr marL="0" indent="0">
              <a:buNone/>
            </a:pPr>
            <a:r>
              <a:rPr lang="en-PH" sz="3200" b="0" dirty="0" smtClean="0"/>
              <a:t>All </a:t>
            </a:r>
            <a:r>
              <a:rPr lang="en-PH" sz="3200" b="0" dirty="0" smtClean="0"/>
              <a:t>of the information we need is in the table</a:t>
            </a:r>
          </a:p>
          <a:p>
            <a:pPr marL="0" indent="0">
              <a:buNone/>
            </a:pPr>
            <a:r>
              <a:rPr lang="en-PH" sz="3200" b="0" dirty="0" smtClean="0"/>
              <a:t>V[</a:t>
            </a:r>
            <a:r>
              <a:rPr lang="en-PH" sz="3200" b="0" dirty="0" err="1" smtClean="0"/>
              <a:t>n,S</a:t>
            </a:r>
            <a:r>
              <a:rPr lang="en-PH" sz="3200" b="0" dirty="0" smtClean="0"/>
              <a:t>] is</a:t>
            </a:r>
            <a:r>
              <a:rPr lang="en-PH" sz="3200" b="0" baseline="0" dirty="0" smtClean="0"/>
              <a:t> the maximal value of items that can be placed in the Knapsack</a:t>
            </a:r>
          </a:p>
          <a:p>
            <a:pPr marL="0" indent="0">
              <a:buNone/>
            </a:pPr>
            <a:r>
              <a:rPr lang="en-PH" sz="3200" b="0" baseline="0" dirty="0" smtClean="0"/>
              <a:t>if...mark the </a:t>
            </a:r>
            <a:r>
              <a:rPr lang="en-PH" sz="3200" b="0" baseline="0" dirty="0" err="1" smtClean="0"/>
              <a:t>ith</a:t>
            </a:r>
            <a:r>
              <a:rPr lang="en-PH" sz="3200" b="0" baseline="0" dirty="0" smtClean="0"/>
              <a:t> items </a:t>
            </a:r>
            <a:r>
              <a:rPr lang="en-PH" sz="3200" b="0" baseline="0" dirty="0" smtClean="0"/>
              <a:t>as in </a:t>
            </a:r>
            <a:r>
              <a:rPr lang="en-PH" sz="3200" b="0" baseline="0" dirty="0" smtClean="0"/>
              <a:t>the knapsack</a:t>
            </a:r>
          </a:p>
          <a:p>
            <a:pPr marL="0" indent="0">
              <a:buNone/>
            </a:pPr>
            <a:r>
              <a:rPr lang="en-PH" sz="3200" b="0" baseline="0" dirty="0" smtClean="0"/>
              <a:t>else...assume the </a:t>
            </a:r>
            <a:r>
              <a:rPr lang="en-PH" sz="3200" b="0" baseline="0" dirty="0" err="1" smtClean="0"/>
              <a:t>ith</a:t>
            </a:r>
            <a:r>
              <a:rPr lang="en-PH" sz="3200" b="0" baseline="0" dirty="0" smtClean="0"/>
              <a:t> item is </a:t>
            </a:r>
            <a:r>
              <a:rPr lang="en-PH" sz="3200" b="0" u="sng" baseline="0" dirty="0" smtClean="0"/>
              <a:t>not</a:t>
            </a:r>
            <a:r>
              <a:rPr lang="en-PH" sz="3200" b="0" u="none" baseline="0" dirty="0" smtClean="0"/>
              <a:t> in the </a:t>
            </a:r>
            <a:r>
              <a:rPr lang="en-PH" sz="3200" b="0" u="none" baseline="0" dirty="0" smtClean="0"/>
              <a:t>knapsack</a:t>
            </a:r>
            <a:endParaRPr lang="en-PH" sz="3200" b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514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PH" dirty="0" smtClean="0"/>
                  <a:t> = 4</a:t>
                </a:r>
                <a:endParaRPr lang="en-PH" baseline="0" dirty="0" smtClean="0"/>
              </a:p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PH" baseline="0" dirty="0" smtClean="0"/>
                  <a:t> = 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PH" sz="1200" b="0" i="1" smtClean="0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en-PH" sz="12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dirty="0" smtClean="0"/>
                  <a:t> = 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PH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sz="1200" b="0" i="0" smtClean="0">
                    <a:latin typeface="Cambria Math"/>
                  </a:rPr>
                  <a:t>𝑖</a:t>
                </a:r>
                <a:r>
                  <a:rPr lang="en-PH" dirty="0" smtClean="0"/>
                  <a:t> = 4</a:t>
                </a:r>
                <a:endParaRPr lang="en-PH" baseline="0" dirty="0" smtClean="0"/>
              </a:p>
              <a:p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baseline="0" dirty="0" smtClean="0"/>
                  <a:t> = 5</a:t>
                </a:r>
              </a:p>
              <a:p>
                <a:pPr/>
                <a:r>
                  <a:rPr lang="en-PH" sz="1200" i="0">
                    <a:latin typeface="Cambria Math"/>
                  </a:rPr>
                  <a:t>𝑣</a:t>
                </a:r>
                <a:r>
                  <a:rPr lang="en-PH" sz="1200" i="0" smtClean="0">
                    <a:latin typeface="Cambria Math"/>
                  </a:rPr>
                  <a:t>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sz="1200" b="0" i="0" smtClean="0">
                    <a:latin typeface="Cambria Math"/>
                  </a:rPr>
                  <a:t>=6</a:t>
                </a:r>
                <a:endParaRPr lang="en-PH" sz="1200" b="0" dirty="0" smtClean="0"/>
              </a:p>
              <a:p>
                <a:pPr/>
                <a:r>
                  <a:rPr lang="en-PH" sz="1200" b="0" i="0" smtClean="0">
                    <a:latin typeface="Cambria Math"/>
                  </a:rPr>
                  <a:t>𝑠_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dirty="0" smtClean="0"/>
                  <a:t> = 5</a:t>
                </a:r>
              </a:p>
              <a:p>
                <a:pPr/>
                <a:r>
                  <a:rPr lang="en-PH" sz="1200" b="0" i="0" smtClean="0">
                    <a:latin typeface="Cambria Math"/>
                  </a:rPr>
                  <a:t>𝑉[𝑖,𝑘]=7</a:t>
                </a:r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PH" sz="1200" b="0" i="0" smtClean="0">
                    <a:latin typeface="Cambria Math"/>
                  </a:rPr>
                  <a:t>𝑉</a:t>
                </a:r>
                <a:r>
                  <a:rPr lang="en-PH" sz="1200" b="0" i="0" smtClean="0">
                    <a:latin typeface="Cambria Math"/>
                  </a:rPr>
                  <a:t>[𝑖</a:t>
                </a:r>
                <a:r>
                  <a:rPr lang="en-PH" sz="1200" b="0" i="0" smtClean="0">
                    <a:latin typeface="Cambria Math"/>
                  </a:rPr>
                  <a:t>−1</a:t>
                </a:r>
                <a:r>
                  <a:rPr lang="en-PH" sz="1200" b="0" i="0" smtClean="0">
                    <a:latin typeface="Cambria Math"/>
                  </a:rPr>
                  <a:t>,𝑘]=</a:t>
                </a:r>
                <a:r>
                  <a:rPr lang="en-PH" sz="1200" b="0" i="0" smtClean="0">
                    <a:latin typeface="Cambria Math"/>
                  </a:rPr>
                  <a:t>7</a:t>
                </a:r>
                <a:endParaRPr lang="en-PH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831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PH" dirty="0" smtClean="0"/>
                  <a:t> = 4</a:t>
                </a:r>
                <a:endParaRPr lang="en-PH" baseline="0" dirty="0" smtClean="0"/>
              </a:p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PH" baseline="0" dirty="0" smtClean="0"/>
                  <a:t> = 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PH" sz="1200" b="0" i="1" smtClean="0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en-PH" sz="12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dirty="0" smtClean="0"/>
                  <a:t> = 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PH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sz="1200" b="0" i="0" smtClean="0">
                    <a:latin typeface="Cambria Math"/>
                  </a:rPr>
                  <a:t>𝑖</a:t>
                </a:r>
                <a:r>
                  <a:rPr lang="en-PH" dirty="0" smtClean="0"/>
                  <a:t> = 4</a:t>
                </a:r>
                <a:endParaRPr lang="en-PH" baseline="0" dirty="0" smtClean="0"/>
              </a:p>
              <a:p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baseline="0" dirty="0" smtClean="0"/>
                  <a:t> = 5</a:t>
                </a:r>
              </a:p>
              <a:p>
                <a:pPr/>
                <a:r>
                  <a:rPr lang="en-PH" sz="1200" i="0">
                    <a:latin typeface="Cambria Math"/>
                  </a:rPr>
                  <a:t>𝑣</a:t>
                </a:r>
                <a:r>
                  <a:rPr lang="en-PH" sz="1200" i="0" smtClean="0">
                    <a:latin typeface="Cambria Math"/>
                  </a:rPr>
                  <a:t>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sz="1200" b="0" i="0" smtClean="0">
                    <a:latin typeface="Cambria Math"/>
                  </a:rPr>
                  <a:t>=6</a:t>
                </a:r>
                <a:endParaRPr lang="en-PH" sz="1200" b="0" dirty="0" smtClean="0"/>
              </a:p>
              <a:p>
                <a:pPr/>
                <a:r>
                  <a:rPr lang="en-PH" sz="1200" b="0" i="0" smtClean="0">
                    <a:latin typeface="Cambria Math"/>
                  </a:rPr>
                  <a:t>𝑠_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dirty="0" smtClean="0"/>
                  <a:t> = 5</a:t>
                </a:r>
              </a:p>
              <a:p>
                <a:pPr/>
                <a:r>
                  <a:rPr lang="en-PH" sz="1200" b="0" i="0" smtClean="0">
                    <a:latin typeface="Cambria Math"/>
                  </a:rPr>
                  <a:t>𝑉[𝑖,𝑘]=7</a:t>
                </a:r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PH" sz="1200" b="0" i="0" smtClean="0">
                    <a:latin typeface="Cambria Math"/>
                  </a:rPr>
                  <a:t>𝑉</a:t>
                </a:r>
                <a:r>
                  <a:rPr lang="en-PH" sz="1200" b="0" i="0" smtClean="0">
                    <a:latin typeface="Cambria Math"/>
                  </a:rPr>
                  <a:t>[𝑖</a:t>
                </a:r>
                <a:r>
                  <a:rPr lang="en-PH" sz="1200" b="0" i="0" smtClean="0">
                    <a:latin typeface="Cambria Math"/>
                  </a:rPr>
                  <a:t>−1</a:t>
                </a:r>
                <a:r>
                  <a:rPr lang="en-PH" sz="1200" b="0" i="0" smtClean="0">
                    <a:latin typeface="Cambria Math"/>
                  </a:rPr>
                  <a:t>,𝑘]=</a:t>
                </a:r>
                <a:r>
                  <a:rPr lang="en-PH" sz="1200" b="0" i="0" smtClean="0">
                    <a:latin typeface="Cambria Math"/>
                  </a:rPr>
                  <a:t>7</a:t>
                </a:r>
                <a:endParaRPr lang="en-PH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831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PH" dirty="0" smtClean="0"/>
                  <a:t> = 3</a:t>
                </a:r>
                <a:endParaRPr lang="en-PH" baseline="0" dirty="0" smtClean="0"/>
              </a:p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PH" baseline="0" dirty="0" smtClean="0"/>
                  <a:t> = 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PH" sz="1200" b="0" i="1" smtClean="0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en-PH" sz="12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dirty="0" smtClean="0"/>
                  <a:t> = 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PH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sz="1200" b="0" i="0" smtClean="0">
                    <a:latin typeface="Cambria Math"/>
                  </a:rPr>
                  <a:t>𝑖</a:t>
                </a:r>
                <a:r>
                  <a:rPr lang="en-PH" dirty="0" smtClean="0"/>
                  <a:t> = 3</a:t>
                </a:r>
                <a:endParaRPr lang="en-PH" baseline="0" dirty="0" smtClean="0"/>
              </a:p>
              <a:p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baseline="0" dirty="0" smtClean="0"/>
                  <a:t> = 5</a:t>
                </a:r>
              </a:p>
              <a:p>
                <a:pPr/>
                <a:r>
                  <a:rPr lang="en-PH" sz="1200" i="0">
                    <a:latin typeface="Cambria Math"/>
                  </a:rPr>
                  <a:t>𝑣</a:t>
                </a:r>
                <a:r>
                  <a:rPr lang="en-PH" sz="1200" i="0" smtClean="0">
                    <a:latin typeface="Cambria Math"/>
                  </a:rPr>
                  <a:t>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sz="1200" b="0" i="0" smtClean="0">
                    <a:latin typeface="Cambria Math"/>
                  </a:rPr>
                  <a:t>=6</a:t>
                </a:r>
                <a:endParaRPr lang="en-PH" sz="1200" b="0" dirty="0" smtClean="0"/>
              </a:p>
              <a:p>
                <a:pPr/>
                <a:r>
                  <a:rPr lang="en-PH" sz="1200" b="0" i="0" smtClean="0">
                    <a:latin typeface="Cambria Math"/>
                  </a:rPr>
                  <a:t>𝑠_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dirty="0" smtClean="0"/>
                  <a:t> = 4</a:t>
                </a:r>
              </a:p>
              <a:p>
                <a:pPr/>
                <a:r>
                  <a:rPr lang="en-PH" sz="1200" b="0" i="0" smtClean="0">
                    <a:latin typeface="Cambria Math"/>
                  </a:rPr>
                  <a:t>𝑉[𝑖,𝑘]=7</a:t>
                </a:r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PH" sz="1200" b="0" i="0" smtClean="0">
                    <a:latin typeface="Cambria Math"/>
                  </a:rPr>
                  <a:t>𝑉</a:t>
                </a:r>
                <a:r>
                  <a:rPr lang="en-PH" sz="1200" b="0" i="0" smtClean="0">
                    <a:latin typeface="Cambria Math"/>
                  </a:rPr>
                  <a:t>[𝑖</a:t>
                </a:r>
                <a:r>
                  <a:rPr lang="en-PH" sz="1200" b="0" i="0" smtClean="0">
                    <a:latin typeface="Cambria Math"/>
                  </a:rPr>
                  <a:t>−1</a:t>
                </a:r>
                <a:r>
                  <a:rPr lang="en-PH" sz="1200" b="0" i="0" smtClean="0">
                    <a:latin typeface="Cambria Math"/>
                  </a:rPr>
                  <a:t>,𝑘]=</a:t>
                </a:r>
                <a:r>
                  <a:rPr lang="en-PH" sz="1200" b="0" i="0" smtClean="0">
                    <a:latin typeface="Cambria Math"/>
                  </a:rPr>
                  <a:t>7</a:t>
                </a:r>
                <a:endParaRPr lang="en-PH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83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6117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PH" dirty="0" smtClean="0"/>
                  <a:t> = 1</a:t>
                </a:r>
                <a:endParaRPr lang="en-PH" baseline="0" dirty="0" smtClean="0"/>
              </a:p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PH" baseline="0" dirty="0" smtClean="0"/>
                  <a:t> = 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PH" sz="12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PH" sz="12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dirty="0" smtClean="0"/>
                  <a:t> = 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𝑘</m:t>
                      </m:r>
                      <m:r>
                        <a:rPr lang="en-PH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PH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PH" sz="12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PH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sz="1200" b="0" i="0" smtClean="0">
                    <a:latin typeface="Cambria Math"/>
                  </a:rPr>
                  <a:t>𝑖</a:t>
                </a:r>
                <a:r>
                  <a:rPr lang="en-PH" dirty="0" smtClean="0"/>
                  <a:t> = 1</a:t>
                </a:r>
                <a:endParaRPr lang="en-PH" baseline="0" dirty="0" smtClean="0"/>
              </a:p>
              <a:p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baseline="0" dirty="0" smtClean="0"/>
                  <a:t> = 5</a:t>
                </a:r>
              </a:p>
              <a:p>
                <a:pPr/>
                <a:r>
                  <a:rPr lang="en-PH" sz="1200" i="0">
                    <a:latin typeface="Cambria Math"/>
                  </a:rPr>
                  <a:t>𝑣</a:t>
                </a:r>
                <a:r>
                  <a:rPr lang="en-PH" sz="1200" i="0" smtClean="0">
                    <a:latin typeface="Cambria Math"/>
                  </a:rPr>
                  <a:t>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sz="1200" b="0" i="0" smtClean="0">
                    <a:latin typeface="Cambria Math"/>
                  </a:rPr>
                  <a:t>=4</a:t>
                </a:r>
                <a:endParaRPr lang="en-PH" sz="1200" b="0" dirty="0" smtClean="0"/>
              </a:p>
              <a:p>
                <a:pPr/>
                <a:r>
                  <a:rPr lang="en-PH" sz="1200" b="0" i="0" smtClean="0">
                    <a:latin typeface="Cambria Math"/>
                  </a:rPr>
                  <a:t>𝑠_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dirty="0" smtClean="0"/>
                  <a:t> = 3</a:t>
                </a:r>
              </a:p>
              <a:p>
                <a:pPr/>
                <a:r>
                  <a:rPr lang="en-PH" sz="1200" b="0" i="0" smtClean="0">
                    <a:latin typeface="Cambria Math"/>
                  </a:rPr>
                  <a:t>𝑉[𝑖,𝑘]=7</a:t>
                </a:r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PH" sz="1200" b="0" i="0" smtClean="0">
                    <a:latin typeface="Cambria Math"/>
                  </a:rPr>
                  <a:t>𝑉</a:t>
                </a:r>
                <a:r>
                  <a:rPr lang="en-PH" sz="1200" b="0" i="0" smtClean="0">
                    <a:latin typeface="Cambria Math"/>
                  </a:rPr>
                  <a:t>[𝑖</a:t>
                </a:r>
                <a:r>
                  <a:rPr lang="en-PH" sz="1200" b="0" i="0" smtClean="0">
                    <a:latin typeface="Cambria Math"/>
                  </a:rPr>
                  <a:t>−1</a:t>
                </a:r>
                <a:r>
                  <a:rPr lang="en-PH" sz="1200" b="0" i="0" smtClean="0">
                    <a:latin typeface="Cambria Math"/>
                  </a:rPr>
                  <a:t>,</a:t>
                </a:r>
                <a:r>
                  <a:rPr lang="en-PH" sz="1200" b="0" i="0" smtClean="0">
                    <a:latin typeface="Cambria Math"/>
                  </a:rPr>
                  <a:t>𝑘]</a:t>
                </a:r>
                <a:r>
                  <a:rPr lang="en-PH" sz="1200" b="0" i="0" smtClean="0">
                    <a:latin typeface="Cambria Math"/>
                  </a:rPr>
                  <a:t>=</a:t>
                </a:r>
                <a:r>
                  <a:rPr lang="en-PH" sz="1200" b="0" i="0" smtClean="0">
                    <a:latin typeface="Cambria Math"/>
                  </a:rPr>
                  <a:t>3</a:t>
                </a:r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PH" sz="1200" b="0" i="0" smtClean="0">
                    <a:latin typeface="Cambria Math"/>
                  </a:rPr>
                  <a:t>𝑘−</a:t>
                </a:r>
                <a:r>
                  <a:rPr lang="en-PH" sz="1200" b="0" i="0" smtClean="0">
                    <a:latin typeface="Cambria Math"/>
                  </a:rPr>
                  <a:t>𝑠</a:t>
                </a:r>
                <a:r>
                  <a:rPr lang="en-PH" sz="1200" b="0" i="0" smtClean="0">
                    <a:latin typeface="Cambria Math"/>
                  </a:rPr>
                  <a:t>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sz="1200" b="0" i="0" smtClean="0">
                    <a:latin typeface="Cambria Math"/>
                  </a:rPr>
                  <a:t>=2</a:t>
                </a:r>
                <a:endParaRPr lang="en-PH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831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PH" dirty="0" smtClean="0"/>
                  <a:t> = 1</a:t>
                </a:r>
                <a:endParaRPr lang="en-PH" baseline="0" dirty="0" smtClean="0"/>
              </a:p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PH" baseline="0" dirty="0" smtClean="0"/>
                  <a:t> =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PH" sz="12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PH" sz="12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dirty="0" smtClean="0"/>
                  <a:t> =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PH" sz="1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PH" sz="1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H" sz="1200" b="0" i="1" smtClean="0">
                          <a:latin typeface="Cambria Math"/>
                        </a:rPr>
                        <m:t>𝑘</m:t>
                      </m:r>
                      <m:r>
                        <a:rPr lang="en-PH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PH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PH" sz="1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PH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sz="1200" b="0" i="0" smtClean="0">
                    <a:latin typeface="Cambria Math"/>
                  </a:rPr>
                  <a:t>𝑖</a:t>
                </a:r>
                <a:r>
                  <a:rPr lang="en-PH" dirty="0" smtClean="0"/>
                  <a:t> = 1</a:t>
                </a:r>
                <a:endParaRPr lang="en-PH" baseline="0" dirty="0" smtClean="0"/>
              </a:p>
              <a:p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baseline="0" dirty="0" smtClean="0"/>
                  <a:t> = 2</a:t>
                </a:r>
              </a:p>
              <a:p>
                <a:pPr/>
                <a:r>
                  <a:rPr lang="en-PH" sz="1200" i="0">
                    <a:latin typeface="Cambria Math"/>
                  </a:rPr>
                  <a:t>𝑣</a:t>
                </a:r>
                <a:r>
                  <a:rPr lang="en-PH" sz="1200" i="0" smtClean="0">
                    <a:latin typeface="Cambria Math"/>
                  </a:rPr>
                  <a:t>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sz="1200" b="0" i="0" smtClean="0">
                    <a:latin typeface="Cambria Math"/>
                  </a:rPr>
                  <a:t>=3</a:t>
                </a:r>
                <a:endParaRPr lang="en-PH" sz="1200" b="0" dirty="0" smtClean="0"/>
              </a:p>
              <a:p>
                <a:pPr/>
                <a:r>
                  <a:rPr lang="en-PH" sz="1200" b="0" i="0" smtClean="0">
                    <a:latin typeface="Cambria Math"/>
                  </a:rPr>
                  <a:t>𝑠_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dirty="0" smtClean="0"/>
                  <a:t> = 2</a:t>
                </a:r>
              </a:p>
              <a:p>
                <a:pPr/>
                <a:r>
                  <a:rPr lang="en-PH" sz="1200" b="0" i="0" smtClean="0">
                    <a:latin typeface="Cambria Math"/>
                  </a:rPr>
                  <a:t>𝑉[𝑖,𝑘]=3</a:t>
                </a:r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PH" sz="1200" b="0" i="0" smtClean="0">
                    <a:latin typeface="Cambria Math"/>
                  </a:rPr>
                  <a:t>𝑉</a:t>
                </a:r>
                <a:r>
                  <a:rPr lang="en-PH" sz="1200" b="0" i="0" smtClean="0">
                    <a:latin typeface="Cambria Math"/>
                  </a:rPr>
                  <a:t>[𝑖</a:t>
                </a:r>
                <a:r>
                  <a:rPr lang="en-PH" sz="1200" b="0" i="0" smtClean="0">
                    <a:latin typeface="Cambria Math"/>
                  </a:rPr>
                  <a:t>−1</a:t>
                </a:r>
                <a:r>
                  <a:rPr lang="en-PH" sz="1200" b="0" i="0" smtClean="0">
                    <a:latin typeface="Cambria Math"/>
                  </a:rPr>
                  <a:t>,</a:t>
                </a:r>
                <a:r>
                  <a:rPr lang="en-PH" sz="1200" b="0" i="0" smtClean="0">
                    <a:latin typeface="Cambria Math"/>
                  </a:rPr>
                  <a:t>𝑘]</a:t>
                </a:r>
                <a:r>
                  <a:rPr lang="en-PH" sz="1200" b="0" i="0" smtClean="0">
                    <a:latin typeface="Cambria Math"/>
                  </a:rPr>
                  <a:t>=</a:t>
                </a:r>
                <a:r>
                  <a:rPr lang="en-PH" sz="1200" b="0" i="0" smtClean="0">
                    <a:latin typeface="Cambria Math"/>
                  </a:rPr>
                  <a:t>0</a:t>
                </a:r>
                <a:endParaRPr lang="en-PH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PH" sz="1200" b="0" i="0" smtClean="0">
                    <a:latin typeface="Cambria Math"/>
                  </a:rPr>
                  <a:t>𝑘−</a:t>
                </a:r>
                <a:r>
                  <a:rPr lang="en-PH" sz="1200" b="0" i="0" smtClean="0">
                    <a:latin typeface="Cambria Math"/>
                  </a:rPr>
                  <a:t>𝑠</a:t>
                </a:r>
                <a:r>
                  <a:rPr lang="en-PH" sz="1200" b="0" i="0" smtClean="0">
                    <a:latin typeface="Cambria Math"/>
                  </a:rPr>
                  <a:t>_</a:t>
                </a:r>
                <a:r>
                  <a:rPr lang="en-PH" sz="1200" i="0">
                    <a:latin typeface="Cambria Math"/>
                  </a:rPr>
                  <a:t>𝑖</a:t>
                </a:r>
                <a:r>
                  <a:rPr lang="en-PH" sz="1200" b="0" i="0" smtClean="0">
                    <a:latin typeface="Cambria Math"/>
                  </a:rPr>
                  <a:t>=0</a:t>
                </a:r>
                <a:endParaRPr lang="en-PH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8316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PH" dirty="0" smtClean="0"/>
                  <a:t> = 0</a:t>
                </a:r>
                <a:endParaRPr lang="en-PH" baseline="0" dirty="0" smtClean="0"/>
              </a:p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PH" baseline="0" dirty="0" smtClean="0"/>
                  <a:t> = 0</a:t>
                </a:r>
              </a:p>
              <a:p>
                <a:endParaRPr lang="en-PH" baseline="0" dirty="0" smtClean="0"/>
              </a:p>
              <a:p>
                <a:r>
                  <a:rPr lang="en-PH" baseline="0" dirty="0" smtClean="0"/>
                  <a:t>The optimal knapsack should contain {1, 2}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sz="1200" b="0" i="0" smtClean="0">
                    <a:latin typeface="Cambria Math"/>
                  </a:rPr>
                  <a:t>𝑖</a:t>
                </a:r>
                <a:r>
                  <a:rPr lang="en-PH" dirty="0" smtClean="0"/>
                  <a:t> = 0</a:t>
                </a:r>
                <a:endParaRPr lang="en-PH" baseline="0" dirty="0" smtClean="0"/>
              </a:p>
              <a:p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baseline="0" dirty="0" smtClean="0"/>
                  <a:t> = 0</a:t>
                </a:r>
              </a:p>
              <a:p>
                <a:endParaRPr lang="en-PH" baseline="0" dirty="0" smtClean="0"/>
              </a:p>
              <a:p>
                <a:r>
                  <a:rPr lang="en-PH" baseline="0" dirty="0" smtClean="0"/>
                  <a:t>The optimal knapsack should contain {1, 2}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831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PH" dirty="0" smtClean="0"/>
                  <a:t> = 0</a:t>
                </a:r>
                <a:endParaRPr lang="en-PH" baseline="0" dirty="0" smtClean="0"/>
              </a:p>
              <a:p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PH" baseline="0" dirty="0" smtClean="0"/>
                  <a:t> = 0</a:t>
                </a:r>
              </a:p>
              <a:p>
                <a:endParaRPr lang="en-PH" baseline="0" dirty="0" smtClean="0"/>
              </a:p>
              <a:p>
                <a:r>
                  <a:rPr lang="en-PH" baseline="0" dirty="0" smtClean="0"/>
                  <a:t>The optimal knapsack </a:t>
                </a:r>
                <a:r>
                  <a:rPr lang="en-PH" baseline="0" smtClean="0"/>
                  <a:t>should contain {1, 2}</a:t>
                </a:r>
                <a:endParaRPr lang="en-PH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sz="1200" b="0" i="0" smtClean="0">
                    <a:latin typeface="Cambria Math"/>
                  </a:rPr>
                  <a:t>𝑖</a:t>
                </a:r>
                <a:r>
                  <a:rPr lang="en-PH" dirty="0" smtClean="0"/>
                  <a:t> = 0</a:t>
                </a:r>
                <a:endParaRPr lang="en-PH" baseline="0" dirty="0" smtClean="0"/>
              </a:p>
              <a:p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baseline="0" dirty="0" smtClean="0"/>
                  <a:t> = 0</a:t>
                </a:r>
              </a:p>
              <a:p>
                <a:endParaRPr lang="en-PH" baseline="0" dirty="0" smtClean="0"/>
              </a:p>
              <a:p>
                <a:r>
                  <a:rPr lang="en-PH" baseline="0" dirty="0" smtClean="0"/>
                  <a:t>The optimal knapsack </a:t>
                </a:r>
                <a:r>
                  <a:rPr lang="en-PH" baseline="0" smtClean="0"/>
                  <a:t>should contain {1, 2}</a:t>
                </a:r>
                <a:endParaRPr lang="en-PH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183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Since there are </a:t>
                </a:r>
                <a:r>
                  <a:rPr lang="en-PH" i="1" dirty="0" smtClean="0"/>
                  <a:t>n</a:t>
                </a:r>
                <a:r>
                  <a:rPr lang="en-PH" i="1" baseline="0" dirty="0" smtClean="0"/>
                  <a:t> </a:t>
                </a:r>
                <a:r>
                  <a:rPr lang="en-PH" i="0" baseline="0" dirty="0" smtClean="0"/>
                  <a:t>items,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 baseline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PH" b="0" i="1" baseline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PH" b="0" i="1" baseline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PH" dirty="0" smtClean="0"/>
                  <a:t> possible combinations of items</a:t>
                </a:r>
              </a:p>
              <a:p>
                <a:r>
                  <a:rPr lang="en-PH" dirty="0" smtClean="0"/>
                  <a:t>We need to go through all combinations to</a:t>
                </a:r>
                <a:r>
                  <a:rPr lang="en-PH" baseline="0" dirty="0" smtClean="0"/>
                  <a:t> find the one with maximum value with total size &lt;= </a:t>
                </a:r>
                <a:r>
                  <a:rPr lang="en-PH" baseline="0" dirty="0" smtClean="0"/>
                  <a:t>S</a:t>
                </a:r>
              </a:p>
              <a:p>
                <a:endParaRPr lang="en-PH" baseline="0" dirty="0" smtClean="0"/>
              </a:p>
              <a:p>
                <a:r>
                  <a:rPr lang="en-PH" baseline="0" dirty="0" smtClean="0"/>
                  <a:t>NOT OPTIMAL</a:t>
                </a:r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Since there are </a:t>
                </a:r>
                <a:r>
                  <a:rPr lang="en-PH" i="1" dirty="0" smtClean="0"/>
                  <a:t>n</a:t>
                </a:r>
                <a:r>
                  <a:rPr lang="en-PH" i="1" baseline="0" dirty="0" smtClean="0"/>
                  <a:t> </a:t>
                </a:r>
                <a:r>
                  <a:rPr lang="en-PH" i="0" baseline="0" dirty="0" smtClean="0"/>
                  <a:t>items, there are </a:t>
                </a:r>
                <a:r>
                  <a:rPr lang="en-PH" b="0" i="0" baseline="0" smtClean="0">
                    <a:latin typeface="Cambria Math"/>
                  </a:rPr>
                  <a:t>2^𝑛</a:t>
                </a:r>
                <a:r>
                  <a:rPr lang="en-PH" dirty="0" smtClean="0"/>
                  <a:t> possible combinations of items</a:t>
                </a:r>
              </a:p>
              <a:p>
                <a:r>
                  <a:rPr lang="en-PH" dirty="0" smtClean="0"/>
                  <a:t>We need to go through all combinations to</a:t>
                </a:r>
                <a:r>
                  <a:rPr lang="en-PH" baseline="0" dirty="0" smtClean="0"/>
                  <a:t> find the one with max value with total weight &lt;= W</a:t>
                </a:r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171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3200" b="0" dirty="0" smtClean="0"/>
              <a:t>Legend:</a:t>
            </a:r>
          </a:p>
          <a:p>
            <a:pPr marL="0" indent="0">
              <a:buNone/>
            </a:pPr>
            <a:endParaRPr lang="en-PH" sz="3200" b="0" dirty="0" smtClean="0"/>
          </a:p>
          <a:p>
            <a:pPr marL="0" indent="0">
              <a:buNone/>
            </a:pPr>
            <a:r>
              <a:rPr lang="en-PH" sz="3200" b="0" dirty="0" smtClean="0">
                <a:solidFill>
                  <a:srgbClr val="FF0000"/>
                </a:solidFill>
              </a:rPr>
              <a:t>Red</a:t>
            </a:r>
            <a:r>
              <a:rPr lang="en-PH" sz="3200" b="0" baseline="0" dirty="0" smtClean="0">
                <a:solidFill>
                  <a:srgbClr val="FF0000"/>
                </a:solidFill>
              </a:rPr>
              <a:t> – </a:t>
            </a:r>
            <a:r>
              <a:rPr lang="en-PH" sz="3200" b="0" baseline="0" dirty="0" err="1" smtClean="0">
                <a:solidFill>
                  <a:srgbClr val="FF0000"/>
                </a:solidFill>
              </a:rPr>
              <a:t>wala</a:t>
            </a:r>
            <a:r>
              <a:rPr lang="en-PH" sz="3200" b="0" baseline="0" dirty="0" smtClean="0">
                <a:solidFill>
                  <a:srgbClr val="FF0000"/>
                </a:solidFill>
              </a:rPr>
              <a:t> </a:t>
            </a:r>
            <a:r>
              <a:rPr lang="en-PH" sz="3200" b="0" baseline="0" dirty="0" err="1" smtClean="0">
                <a:solidFill>
                  <a:srgbClr val="FF0000"/>
                </a:solidFill>
              </a:rPr>
              <a:t>pud</a:t>
            </a:r>
            <a:r>
              <a:rPr lang="en-PH" sz="3200" b="0" baseline="0" dirty="0" smtClean="0">
                <a:solidFill>
                  <a:srgbClr val="FF0000"/>
                </a:solidFill>
              </a:rPr>
              <a:t> </a:t>
            </a:r>
            <a:r>
              <a:rPr lang="en-PH" sz="3200" b="0" baseline="0" dirty="0" err="1" smtClean="0">
                <a:solidFill>
                  <a:srgbClr val="FF0000"/>
                </a:solidFill>
              </a:rPr>
              <a:t>ko</a:t>
            </a:r>
            <a:r>
              <a:rPr lang="en-PH" sz="3200" b="0" baseline="0" dirty="0" smtClean="0">
                <a:solidFill>
                  <a:srgbClr val="FF0000"/>
                </a:solidFill>
              </a:rPr>
              <a:t> </a:t>
            </a:r>
            <a:r>
              <a:rPr lang="en-PH" sz="3200" b="0" baseline="0" dirty="0" err="1" smtClean="0">
                <a:solidFill>
                  <a:srgbClr val="FF0000"/>
                </a:solidFill>
              </a:rPr>
              <a:t>kasabot</a:t>
            </a:r>
            <a:endParaRPr lang="en-PH" sz="3200" b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51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3200" b="0" dirty="0" smtClean="0"/>
              <a:t>Solution is </a:t>
            </a:r>
          </a:p>
          <a:p>
            <a:pPr marL="0" indent="0">
              <a:buNone/>
            </a:pPr>
            <a:r>
              <a:rPr lang="en-PH" sz="3200" b="0" dirty="0" smtClean="0"/>
              <a:t>1 </a:t>
            </a:r>
            <a:r>
              <a:rPr lang="en-PH" sz="3200" b="0" dirty="0" err="1" smtClean="0"/>
              <a:t>pds</a:t>
            </a:r>
            <a:r>
              <a:rPr lang="en-PH" sz="3200" b="0" dirty="0" smtClean="0"/>
              <a:t> A</a:t>
            </a:r>
          </a:p>
          <a:p>
            <a:pPr marL="0" indent="0">
              <a:buNone/>
            </a:pPr>
            <a:r>
              <a:rPr lang="en-PH" sz="3200" b="0" dirty="0" smtClean="0"/>
              <a:t>3 </a:t>
            </a:r>
            <a:r>
              <a:rPr lang="en-PH" sz="3200" b="0" dirty="0" err="1" smtClean="0"/>
              <a:t>pds</a:t>
            </a:r>
            <a:r>
              <a:rPr lang="en-PH" sz="3200" b="0" dirty="0" smtClean="0"/>
              <a:t> B</a:t>
            </a:r>
          </a:p>
          <a:p>
            <a:pPr marL="0" indent="0">
              <a:buNone/>
            </a:pPr>
            <a:r>
              <a:rPr lang="en-PH" sz="3200" b="0" dirty="0" smtClean="0"/>
              <a:t>1 </a:t>
            </a:r>
            <a:r>
              <a:rPr lang="en-PH" sz="3200" b="0" dirty="0" err="1" smtClean="0"/>
              <a:t>pd</a:t>
            </a:r>
            <a:r>
              <a:rPr lang="en-PH" sz="3200" b="0" baseline="0" dirty="0" smtClean="0"/>
              <a:t> C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51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51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lang="en-PH" sz="1200" dirty="0" smtClean="0"/>
                  <a:t>This means that the best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PH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PH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PH" sz="1200" b="0" dirty="0" smtClean="0"/>
                  <a:t>that has the total size </a:t>
                </a:r>
                <a14:m>
                  <m:oMath xmlns:m="http://schemas.openxmlformats.org/officeDocument/2006/math">
                    <m:r>
                      <a:rPr lang="en-PH" sz="1200" b="0" i="1" smtClean="0">
                        <a:latin typeface="Cambria Math"/>
                      </a:rPr>
                      <m:t>𝑆</m:t>
                    </m:r>
                    <m:r>
                      <a:rPr lang="en-PH" sz="12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PH" sz="1200" b="0" dirty="0" smtClean="0"/>
                  <a:t> </a:t>
                </a:r>
                <a:r>
                  <a:rPr lang="en-PH" sz="1200" b="0" dirty="0" smtClean="0"/>
                  <a:t>can either </a:t>
                </a:r>
                <a:r>
                  <a:rPr lang="en-PH" sz="1200" b="0" dirty="0" smtClean="0"/>
                  <a:t>contains item k or not.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First </a:t>
                </a:r>
                <a:r>
                  <a:rPr lang="en-PH" sz="1200" dirty="0" smtClean="0"/>
                  <a:t>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PH" sz="1200" b="0" i="1" smtClean="0">
                        <a:latin typeface="Cambria Math"/>
                      </a:rPr>
                      <m:t>&gt;</m:t>
                    </m:r>
                    <m:r>
                      <a:rPr lang="en-PH" sz="1200" b="0" i="1" smtClean="0">
                        <a:latin typeface="Cambria Math"/>
                      </a:rPr>
                      <m:t>𝑠</m:t>
                    </m:r>
                    <m:r>
                      <a:rPr lang="en-PH" sz="12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PH" sz="1200" b="0" dirty="0" smtClean="0"/>
                  <a:t> Item k can’t be part of the solution, since if it was, the total size would be </a:t>
                </a:r>
                <a14:m>
                  <m:oMath xmlns:m="http://schemas.openxmlformats.org/officeDocument/2006/math">
                    <m:r>
                      <a:rPr lang="en-PH" sz="1200" i="1">
                        <a:latin typeface="Cambria Math"/>
                      </a:rPr>
                      <m:t>&gt;</m:t>
                    </m:r>
                  </m:oMath>
                </a14:m>
                <a:r>
                  <a:rPr lang="en-PH" sz="1200" b="0" dirty="0" smtClean="0"/>
                  <a:t>s, which is unacceptable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Second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2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PH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PH" sz="12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PH" sz="1200" b="0" i="1" smtClean="0">
                        <a:latin typeface="Cambria Math"/>
                        <a:ea typeface="Cambria Math"/>
                      </a:rPr>
                      <m:t>𝑤</m:t>
                    </m:r>
                  </m:oMath>
                </a14:m>
                <a:r>
                  <a:rPr lang="en-PH" sz="1200" b="0" dirty="0" smtClean="0"/>
                  <a:t>. Then the item k can be in the solution, and we choose the case with greater value.</a:t>
                </a:r>
              </a:p>
              <a:p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PH" sz="3200" b="0" dirty="0" smtClean="0"/>
                  <a:t>It means, that the best subset of </a:t>
                </a:r>
                <a:r>
                  <a:rPr lang="en-PH" sz="3200" b="0" i="0" smtClean="0">
                    <a:latin typeface="Cambria Math"/>
                  </a:rPr>
                  <a:t>𝑆</a:t>
                </a:r>
                <a:r>
                  <a:rPr lang="en-PH" sz="3200" b="0" i="0">
                    <a:latin typeface="Cambria Math"/>
                  </a:rPr>
                  <a:t>_</a:t>
                </a:r>
                <a:r>
                  <a:rPr lang="en-PH" sz="3200" b="0" i="0" smtClean="0">
                    <a:latin typeface="Cambria Math"/>
                  </a:rPr>
                  <a:t>𝑘</a:t>
                </a:r>
                <a:r>
                  <a:rPr lang="en-PH" sz="3200" b="0" dirty="0" smtClean="0"/>
                  <a:t> that has total weight </a:t>
                </a:r>
                <a:r>
                  <a:rPr lang="en-PH" sz="3200" b="0" i="0" smtClean="0">
                    <a:latin typeface="Cambria Math"/>
                  </a:rPr>
                  <a:t>w</a:t>
                </a:r>
                <a:r>
                  <a:rPr lang="en-PH" sz="3200" b="0" dirty="0" smtClean="0"/>
                  <a:t> is: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PH" sz="3200" dirty="0" smtClean="0"/>
                  <a:t>The best subset of </a:t>
                </a:r>
                <a:r>
                  <a:rPr lang="en-PH" sz="3200" i="0">
                    <a:latin typeface="Cambria Math"/>
                  </a:rPr>
                  <a:t>𝑆_(𝑘</a:t>
                </a:r>
                <a:r>
                  <a:rPr lang="en-PH" sz="3200" b="0" i="0" smtClean="0">
                    <a:latin typeface="Cambria Math"/>
                  </a:rPr>
                  <a:t>−1</a:t>
                </a:r>
                <a:r>
                  <a:rPr lang="en-PH" sz="3200" b="0" i="0">
                    <a:latin typeface="Cambria Math"/>
                  </a:rPr>
                  <a:t>)</a:t>
                </a:r>
                <a:r>
                  <a:rPr lang="en-PH" sz="3200" b="0" dirty="0" smtClean="0"/>
                  <a:t> that has total weight </a:t>
                </a:r>
                <a:r>
                  <a:rPr lang="en-PH" sz="3200" i="0">
                    <a:latin typeface="Cambria Math"/>
                  </a:rPr>
                  <a:t>𝑠</a:t>
                </a:r>
                <a:r>
                  <a:rPr lang="en-PH" sz="3200" dirty="0" smtClean="0"/>
                  <a:t>,</a:t>
                </a:r>
                <a:r>
                  <a:rPr lang="en-PH" sz="3200" dirty="0"/>
                  <a:t> </a:t>
                </a:r>
                <a:r>
                  <a:rPr lang="en-PH" sz="3200" dirty="0" smtClean="0"/>
                  <a:t>or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PH" sz="3200" b="0" dirty="0" smtClean="0"/>
                  <a:t>The best sub</a:t>
                </a:r>
                <a:r>
                  <a:rPr lang="en-PH" sz="3200" dirty="0"/>
                  <a:t>set of </a:t>
                </a:r>
                <a:r>
                  <a:rPr lang="en-PH" sz="3200" i="0">
                    <a:latin typeface="Cambria Math"/>
                  </a:rPr>
                  <a:t>𝑆_(𝑘−1)</a:t>
                </a:r>
                <a:r>
                  <a:rPr lang="en-PH" sz="3200" dirty="0"/>
                  <a:t> that has total </a:t>
                </a:r>
                <a:r>
                  <a:rPr lang="en-PH" sz="3200" dirty="0" smtClean="0"/>
                  <a:t>weight </a:t>
                </a:r>
                <a:r>
                  <a:rPr lang="en-PH" sz="3200" b="0" i="0" smtClean="0">
                    <a:latin typeface="Cambria Math"/>
                  </a:rPr>
                  <a:t>s−𝑠</a:t>
                </a:r>
                <a:r>
                  <a:rPr lang="en-PH" sz="3200" b="0" i="0">
                    <a:latin typeface="Cambria Math"/>
                  </a:rPr>
                  <a:t>_</a:t>
                </a:r>
                <a:r>
                  <a:rPr lang="en-PH" sz="3200" b="0" i="0" smtClean="0">
                    <a:latin typeface="Cambria Math"/>
                  </a:rPr>
                  <a:t>𝑘</a:t>
                </a:r>
                <a:r>
                  <a:rPr lang="en-PH" sz="3200" b="0" dirty="0" smtClean="0"/>
                  <a:t> plus the item </a:t>
                </a:r>
                <a:r>
                  <a:rPr lang="en-PH" sz="3200" b="0" i="0" smtClean="0">
                    <a:latin typeface="Cambria Math"/>
                  </a:rPr>
                  <a:t>𝑘</a:t>
                </a:r>
                <a:endParaRPr lang="en-PH" sz="3200" b="0" dirty="0" smtClean="0"/>
              </a:p>
              <a:p>
                <a:endParaRPr lang="en-PH" dirty="0" smtClean="0"/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The best subset of </a:t>
                </a:r>
                <a:r>
                  <a:rPr lang="en-PH" sz="1200" b="0" i="0" smtClean="0">
                    <a:latin typeface="Cambria Math"/>
                  </a:rPr>
                  <a:t>𝑆_𝑘</a:t>
                </a:r>
                <a:r>
                  <a:rPr lang="en-PH" sz="1200" b="0" i="0">
                    <a:latin typeface="Cambria Math"/>
                  </a:rPr>
                  <a:t> </a:t>
                </a:r>
                <a:r>
                  <a:rPr lang="en-PH" sz="1200" i="0">
                    <a:latin typeface="Cambria Math"/>
                  </a:rPr>
                  <a:t> </a:t>
                </a:r>
                <a:r>
                  <a:rPr lang="en-PH" sz="1200" b="0" dirty="0" smtClean="0"/>
                  <a:t>that has the total size </a:t>
                </a:r>
                <a:r>
                  <a:rPr lang="en-PH" sz="1200" b="0" i="0" smtClean="0">
                    <a:latin typeface="Cambria Math"/>
                  </a:rPr>
                  <a:t>𝑆,</a:t>
                </a:r>
                <a:r>
                  <a:rPr lang="en-PH" sz="1200" b="0" dirty="0" smtClean="0"/>
                  <a:t> either contains item k or not.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First case: </a:t>
                </a:r>
                <a:r>
                  <a:rPr lang="en-PH" sz="1200" i="0">
                    <a:latin typeface="Cambria Math"/>
                  </a:rPr>
                  <a:t>𝑠_</a:t>
                </a:r>
                <a:r>
                  <a:rPr lang="en-PH" sz="1200" b="0" i="0" smtClean="0">
                    <a:latin typeface="Cambria Math"/>
                  </a:rPr>
                  <a:t>𝑘&gt;𝑠.</a:t>
                </a:r>
                <a:r>
                  <a:rPr lang="en-PH" sz="1200" b="0" dirty="0" smtClean="0"/>
                  <a:t> Item k can’t be part of the solution, since if it was, the total size would be </a:t>
                </a:r>
                <a:r>
                  <a:rPr lang="en-PH" sz="1200" i="0">
                    <a:latin typeface="Cambria Math"/>
                  </a:rPr>
                  <a:t>&gt;</a:t>
                </a:r>
                <a:r>
                  <a:rPr lang="en-PH" sz="1200" b="0" dirty="0" smtClean="0"/>
                  <a:t>s, which is unacceptable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Second case: </a:t>
                </a:r>
                <a:r>
                  <a:rPr lang="en-PH" sz="1200" b="0" i="0" smtClean="0">
                    <a:latin typeface="Cambria Math"/>
                  </a:rPr>
                  <a:t>𝑤</a:t>
                </a:r>
                <a:r>
                  <a:rPr lang="en-PH" sz="1200" b="0" i="0">
                    <a:latin typeface="Cambria Math"/>
                  </a:rPr>
                  <a:t>_</a:t>
                </a:r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sz="1200" i="0" smtClean="0">
                    <a:latin typeface="Cambria Math"/>
                    <a:ea typeface="Cambria Math"/>
                  </a:rPr>
                  <a:t>≤</a:t>
                </a:r>
                <a:r>
                  <a:rPr lang="en-PH" sz="1200" b="0" i="0" smtClean="0">
                    <a:latin typeface="Cambria Math"/>
                    <a:ea typeface="Cambria Math"/>
                  </a:rPr>
                  <a:t>𝑤</a:t>
                </a:r>
                <a:r>
                  <a:rPr lang="en-PH" sz="1200" b="0" dirty="0" smtClean="0"/>
                  <a:t>. Then the item k can be in the solution, and we choose the case with greater value.</a:t>
                </a:r>
              </a:p>
              <a:p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51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First for-loop: </a:t>
                </a:r>
                <a14:m>
                  <m:oMath xmlns:m="http://schemas.openxmlformats.org/officeDocument/2006/math">
                    <m:r>
                      <a:rPr lang="en-PH" sz="1200" i="1" smtClean="0">
                        <a:latin typeface="Cambria Math"/>
                      </a:rPr>
                      <m:t>𝑠</m:t>
                    </m:r>
                    <m:r>
                      <a:rPr lang="en-PH" sz="1200" b="0" i="1" smtClean="0">
                        <a:latin typeface="Cambria Math"/>
                      </a:rPr>
                      <m:t>=0 </m:t>
                    </m:r>
                    <m:r>
                      <a:rPr lang="en-PH" sz="1200" b="0" i="1" smtClean="0">
                        <a:latin typeface="Cambria Math"/>
                      </a:rPr>
                      <m:t>𝑡𝑜</m:t>
                    </m:r>
                    <m:r>
                      <a:rPr lang="en-PH" sz="1200" b="0" i="1" smtClean="0">
                        <a:latin typeface="Cambria Math"/>
                      </a:rPr>
                      <m:t> </m:t>
                    </m:r>
                    <m:r>
                      <a:rPr lang="en-PH" sz="12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PH" sz="1200" dirty="0" smtClean="0"/>
                  <a:t>. We</a:t>
                </a:r>
                <a:r>
                  <a:rPr lang="en-PH" sz="1200" baseline="0" dirty="0" smtClean="0"/>
                  <a:t> go through all the possible sizes of our knapsack until S and if item i is equal to 0, which is “V[0,s]” its corresponding maximum value is of course, 0. Because when i = 0, this means that we are not taking any item.</a:t>
                </a:r>
                <a:endParaRPr lang="en-PH" sz="1200" dirty="0" smtClean="0"/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Second for-loop: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200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en-PH" sz="1200" b="0" i="1" smtClean="0">
                        <a:latin typeface="Cambria Math"/>
                        <a:ea typeface="Cambria Math"/>
                      </a:rPr>
                      <m:t>=1 </m:t>
                    </m:r>
                    <m:r>
                      <a:rPr lang="en-PH" sz="1200" b="0" i="1" smtClean="0">
                        <a:latin typeface="Cambria Math"/>
                        <a:ea typeface="Cambria Math"/>
                      </a:rPr>
                      <m:t>𝑡𝑜</m:t>
                    </m:r>
                    <m:r>
                      <a:rPr lang="en-PH" sz="1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PH" sz="12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PH" sz="1200" b="0" dirty="0" smtClean="0"/>
                  <a:t>. We go through all th</a:t>
                </a:r>
                <a:r>
                  <a:rPr lang="en-PH" sz="1200" b="0" baseline="0" dirty="0" smtClean="0"/>
                  <a:t>e items from 1 to n and if the knapsack’s size is equal to 0, which is “V[i, 0]” its corresponding values is again 0. Because when s = 0, this means that we can’t put anything in the knapsack.</a:t>
                </a:r>
                <a:endParaRPr lang="en-PH" sz="1200" b="0" dirty="0" smtClean="0"/>
              </a:p>
              <a:p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PH" sz="3200" b="0" dirty="0" smtClean="0"/>
                  <a:t>It means, that the best subset of </a:t>
                </a:r>
                <a:r>
                  <a:rPr lang="en-PH" sz="3200" b="0" i="0" smtClean="0">
                    <a:latin typeface="Cambria Math"/>
                  </a:rPr>
                  <a:t>𝑆</a:t>
                </a:r>
                <a:r>
                  <a:rPr lang="en-PH" sz="3200" b="0" i="0">
                    <a:latin typeface="Cambria Math"/>
                  </a:rPr>
                  <a:t>_</a:t>
                </a:r>
                <a:r>
                  <a:rPr lang="en-PH" sz="3200" b="0" i="0" smtClean="0">
                    <a:latin typeface="Cambria Math"/>
                  </a:rPr>
                  <a:t>𝑘</a:t>
                </a:r>
                <a:r>
                  <a:rPr lang="en-PH" sz="3200" b="0" dirty="0" smtClean="0"/>
                  <a:t> that has total weight </a:t>
                </a:r>
                <a:r>
                  <a:rPr lang="en-PH" sz="3200" b="0" i="0" smtClean="0">
                    <a:latin typeface="Cambria Math"/>
                  </a:rPr>
                  <a:t>w</a:t>
                </a:r>
                <a:r>
                  <a:rPr lang="en-PH" sz="3200" b="0" dirty="0" smtClean="0"/>
                  <a:t> is: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PH" sz="3200" dirty="0" smtClean="0"/>
                  <a:t>The best subset of </a:t>
                </a:r>
                <a:r>
                  <a:rPr lang="en-PH" sz="3200" i="0">
                    <a:latin typeface="Cambria Math"/>
                  </a:rPr>
                  <a:t>𝑆_(𝑘</a:t>
                </a:r>
                <a:r>
                  <a:rPr lang="en-PH" sz="3200" b="0" i="0" smtClean="0">
                    <a:latin typeface="Cambria Math"/>
                  </a:rPr>
                  <a:t>−1</a:t>
                </a:r>
                <a:r>
                  <a:rPr lang="en-PH" sz="3200" b="0" i="0">
                    <a:latin typeface="Cambria Math"/>
                  </a:rPr>
                  <a:t>)</a:t>
                </a:r>
                <a:r>
                  <a:rPr lang="en-PH" sz="3200" b="0" dirty="0" smtClean="0"/>
                  <a:t> that has total weight </a:t>
                </a:r>
                <a:r>
                  <a:rPr lang="en-PH" sz="3200" i="0">
                    <a:latin typeface="Cambria Math"/>
                  </a:rPr>
                  <a:t>𝑠</a:t>
                </a:r>
                <a:r>
                  <a:rPr lang="en-PH" sz="3200" dirty="0" smtClean="0"/>
                  <a:t>,</a:t>
                </a:r>
                <a:r>
                  <a:rPr lang="en-PH" sz="3200" dirty="0"/>
                  <a:t> </a:t>
                </a:r>
                <a:r>
                  <a:rPr lang="en-PH" sz="3200" dirty="0" smtClean="0"/>
                  <a:t>or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PH" sz="3200" b="0" dirty="0" smtClean="0"/>
                  <a:t>The best sub</a:t>
                </a:r>
                <a:r>
                  <a:rPr lang="en-PH" sz="3200" dirty="0"/>
                  <a:t>set of </a:t>
                </a:r>
                <a:r>
                  <a:rPr lang="en-PH" sz="3200" i="0">
                    <a:latin typeface="Cambria Math"/>
                  </a:rPr>
                  <a:t>𝑆_(𝑘−1)</a:t>
                </a:r>
                <a:r>
                  <a:rPr lang="en-PH" sz="3200" dirty="0"/>
                  <a:t> that has total </a:t>
                </a:r>
                <a:r>
                  <a:rPr lang="en-PH" sz="3200" dirty="0" smtClean="0"/>
                  <a:t>weight </a:t>
                </a:r>
                <a:r>
                  <a:rPr lang="en-PH" sz="3200" b="0" i="0" smtClean="0">
                    <a:latin typeface="Cambria Math"/>
                  </a:rPr>
                  <a:t>s−𝑠</a:t>
                </a:r>
                <a:r>
                  <a:rPr lang="en-PH" sz="3200" b="0" i="0">
                    <a:latin typeface="Cambria Math"/>
                  </a:rPr>
                  <a:t>_</a:t>
                </a:r>
                <a:r>
                  <a:rPr lang="en-PH" sz="3200" b="0" i="0" smtClean="0">
                    <a:latin typeface="Cambria Math"/>
                  </a:rPr>
                  <a:t>𝑘</a:t>
                </a:r>
                <a:r>
                  <a:rPr lang="en-PH" sz="3200" b="0" dirty="0" smtClean="0"/>
                  <a:t> plus the item </a:t>
                </a:r>
                <a:r>
                  <a:rPr lang="en-PH" sz="3200" b="0" i="0" smtClean="0">
                    <a:latin typeface="Cambria Math"/>
                  </a:rPr>
                  <a:t>𝑘</a:t>
                </a:r>
                <a:endParaRPr lang="en-PH" sz="3200" b="0" dirty="0" smtClean="0"/>
              </a:p>
              <a:p>
                <a:endParaRPr lang="en-PH" dirty="0" smtClean="0"/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The best subset of </a:t>
                </a:r>
                <a:r>
                  <a:rPr lang="en-PH" sz="1200" b="0" i="0" smtClean="0">
                    <a:latin typeface="Cambria Math"/>
                  </a:rPr>
                  <a:t>𝑆_𝑘</a:t>
                </a:r>
                <a:r>
                  <a:rPr lang="en-PH" sz="1200" b="0" i="0">
                    <a:latin typeface="Cambria Math"/>
                  </a:rPr>
                  <a:t> </a:t>
                </a:r>
                <a:r>
                  <a:rPr lang="en-PH" sz="1200" i="0">
                    <a:latin typeface="Cambria Math"/>
                  </a:rPr>
                  <a:t> </a:t>
                </a:r>
                <a:r>
                  <a:rPr lang="en-PH" sz="1200" b="0" dirty="0" smtClean="0"/>
                  <a:t>that has the total size </a:t>
                </a:r>
                <a:r>
                  <a:rPr lang="en-PH" sz="1200" b="0" i="0" smtClean="0">
                    <a:latin typeface="Cambria Math"/>
                  </a:rPr>
                  <a:t>𝑆,</a:t>
                </a:r>
                <a:r>
                  <a:rPr lang="en-PH" sz="1200" b="0" dirty="0" smtClean="0"/>
                  <a:t> either contains item k or not.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First case: </a:t>
                </a:r>
                <a:r>
                  <a:rPr lang="en-PH" sz="1200" i="0">
                    <a:latin typeface="Cambria Math"/>
                  </a:rPr>
                  <a:t>𝑠_</a:t>
                </a:r>
                <a:r>
                  <a:rPr lang="en-PH" sz="1200" b="0" i="0" smtClean="0">
                    <a:latin typeface="Cambria Math"/>
                  </a:rPr>
                  <a:t>𝑘&gt;𝑠.</a:t>
                </a:r>
                <a:r>
                  <a:rPr lang="en-PH" sz="1200" b="0" dirty="0" smtClean="0"/>
                  <a:t> Item k can’t be part of the solution, since if it was, the total size would be </a:t>
                </a:r>
                <a:r>
                  <a:rPr lang="en-PH" sz="1200" i="0">
                    <a:latin typeface="Cambria Math"/>
                  </a:rPr>
                  <a:t>&gt;</a:t>
                </a:r>
                <a:r>
                  <a:rPr lang="en-PH" sz="1200" b="0" dirty="0" smtClean="0"/>
                  <a:t>s, which is unacceptable</a:t>
                </a:r>
              </a:p>
              <a:p>
                <a:pPr marL="582613" indent="-582613">
                  <a:buFont typeface="Wingdings" pitchFamily="2" charset="2"/>
                  <a:buChar char="v"/>
                </a:pPr>
                <a:r>
                  <a:rPr lang="en-PH" sz="1200" dirty="0" smtClean="0"/>
                  <a:t>Second case: </a:t>
                </a:r>
                <a:r>
                  <a:rPr lang="en-PH" sz="1200" b="0" i="0" smtClean="0">
                    <a:latin typeface="Cambria Math"/>
                  </a:rPr>
                  <a:t>𝑤</a:t>
                </a:r>
                <a:r>
                  <a:rPr lang="en-PH" sz="1200" b="0" i="0">
                    <a:latin typeface="Cambria Math"/>
                  </a:rPr>
                  <a:t>_</a:t>
                </a:r>
                <a:r>
                  <a:rPr lang="en-PH" sz="1200" b="0" i="0" smtClean="0">
                    <a:latin typeface="Cambria Math"/>
                  </a:rPr>
                  <a:t>𝑘</a:t>
                </a:r>
                <a:r>
                  <a:rPr lang="en-PH" sz="1200" i="0" smtClean="0">
                    <a:latin typeface="Cambria Math"/>
                    <a:ea typeface="Cambria Math"/>
                  </a:rPr>
                  <a:t>≤</a:t>
                </a:r>
                <a:r>
                  <a:rPr lang="en-PH" sz="1200" b="0" i="0" smtClean="0">
                    <a:latin typeface="Cambria Math"/>
                    <a:ea typeface="Cambria Math"/>
                  </a:rPr>
                  <a:t>𝑤</a:t>
                </a:r>
                <a:r>
                  <a:rPr lang="en-PH" sz="1200" b="0" dirty="0" smtClean="0"/>
                  <a:t>. Then the item k can be in the solution, and we choose the case with greater value.</a:t>
                </a:r>
              </a:p>
              <a:p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51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9B91C72-18A5-4EFF-8C38-A60D942E0B05}" type="datetimeFigureOut">
              <a:rPr lang="en-PH" smtClean="0"/>
              <a:t>2/17/2012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8353667-DE9F-4828-8506-2126204EE4E1}" type="slidenum">
              <a:rPr lang="en-PH" smtClean="0"/>
              <a:t>‹#›</a:t>
            </a:fld>
            <a:endParaRPr lang="en-P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6000" dirty="0" smtClean="0"/>
              <a:t>Knapsack Problem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220263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Greedy Algorithm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4114800" cy="42973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200" dirty="0" smtClean="0"/>
                  <a:t>Sample Problem</a:t>
                </a:r>
                <a:endParaRPr lang="en-PH" sz="32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PH" sz="32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PH" sz="3200" i="1" dirty="0" smtClean="0">
                    <a:latin typeface="Cambria Math"/>
                  </a:rPr>
                  <a:t>        						 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PH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PH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PH" sz="3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b="0" i="1" smtClean="0">
                                <a:latin typeface="Cambria Math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PH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b="0" i="1" smtClean="0">
                                <a:latin typeface="Cambria Math"/>
                              </a:rPr>
                              <m:t>𝑤𝑒𝑖𝑔h𝑡</m:t>
                            </m:r>
                          </m:e>
                          <m:sub>
                            <m:r>
                              <a:rPr lang="en-PH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4114800" cy="4297363"/>
              </a:xfrm>
              <a:blipFill rotWithShape="1">
                <a:blip r:embed="rId3"/>
                <a:stretch>
                  <a:fillRect l="-3704" t="-184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60734"/>
              </p:ext>
            </p:extLst>
          </p:nvPr>
        </p:nvGraphicFramePr>
        <p:xfrm>
          <a:off x="609600" y="2895600"/>
          <a:ext cx="5486399" cy="23164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815079"/>
                <a:gridCol w="917830"/>
                <a:gridCol w="917830"/>
                <a:gridCol w="917830"/>
                <a:gridCol w="9178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A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B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C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D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cost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200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240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140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150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weight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1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3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2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5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value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200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80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70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30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Left Arrow 6">
            <a:hlinkClick r:id="rId4" action="ppaction://hlinksldjump"/>
          </p:cNvPr>
          <p:cNvSpPr/>
          <p:nvPr/>
        </p:nvSpPr>
        <p:spPr>
          <a:xfrm flipH="1">
            <a:off x="8229600" y="5867400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7"/>
              <p:cNvSpPr txBox="1">
                <a:spLocks/>
              </p:cNvSpPr>
              <p:nvPr/>
            </p:nvSpPr>
            <p:spPr>
              <a:xfrm>
                <a:off x="5486400" y="1828800"/>
                <a:ext cx="4114800" cy="4297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PH" sz="32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PH" sz="3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PH" sz="3200" i="1" dirty="0" smtClean="0">
                    <a:latin typeface="Cambria Math"/>
                  </a:rPr>
                  <a:t>        	</a:t>
                </a:r>
                <a:r>
                  <a:rPr lang="en-PH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3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PH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32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PH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b="0" i="1" smtClean="0">
                                <a:latin typeface="Cambria Math"/>
                              </a:rPr>
                              <m:t>𝑣𝑎𝑙𝑢𝑒</m:t>
                            </m:r>
                          </m:e>
                          <m:sub>
                            <m:r>
                              <a:rPr lang="en-PH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b="0" i="1" smtClean="0">
                                <a:latin typeface="Cambria Math"/>
                              </a:rPr>
                              <m:t>𝑠𝑖𝑧𝑒</m:t>
                            </m:r>
                          </m:e>
                          <m:sub>
                            <m:r>
                              <a:rPr lang="en-PH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PH" sz="3200" i="1">
                        <a:latin typeface="Cambria Math"/>
                      </a:rPr>
                      <m:t> </m:t>
                    </m:r>
                    <m:r>
                      <a:rPr lang="en-PH" sz="3200" i="1" smtClean="0">
                        <a:latin typeface="Cambria Math"/>
                      </a:rPr>
                      <m:t>  </m:t>
                    </m:r>
                  </m:oMath>
                </a14:m>
                <a:endParaRPr lang="en-PH" sz="3200" dirty="0" smtClean="0"/>
              </a:p>
              <a:p>
                <a:pPr marL="0" indent="0">
                  <a:buNone/>
                </a:pPr>
                <a:endParaRPr lang="en-PH" sz="14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PH" sz="3200" dirty="0" smtClean="0"/>
                  <a:t>	     </a:t>
                </a:r>
                <a14:m>
                  <m:oMath xmlns:m="http://schemas.openxmlformats.org/officeDocument/2006/math">
                    <m:r>
                      <a:rPr lang="en-PH" sz="320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PH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i="1" smtClean="0">
                                <a:latin typeface="Cambria Math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PH" sz="320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i="1" smtClean="0">
                                <a:latin typeface="Cambria Math"/>
                              </a:rPr>
                              <m:t>𝑤𝑒𝑖𝑔h𝑡</m:t>
                            </m:r>
                          </m:e>
                          <m:sub>
                            <m:r>
                              <a:rPr lang="en-PH" sz="320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8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828800"/>
                <a:ext cx="4114800" cy="4297363"/>
              </a:xfrm>
              <a:prstGeom prst="rect">
                <a:avLst/>
              </a:prstGeom>
              <a:blipFill rotWithShape="1">
                <a:blip r:embed="rId5"/>
                <a:stretch>
                  <a:fillRect l="-3704" t="-184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3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Greedy Algorithm</a:t>
            </a:r>
            <a:endParaRPr lang="en-PH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Autofit/>
          </a:bodyPr>
          <a:lstStyle/>
          <a:p>
            <a:pPr marL="695325" indent="-695325">
              <a:buFont typeface="Wingdings" pitchFamily="2" charset="2"/>
              <a:buChar char="v"/>
            </a:pPr>
            <a:r>
              <a:rPr lang="en-PH" sz="3200" dirty="0" smtClean="0"/>
              <a:t>The optimal solution to the fractional knapsack</a:t>
            </a:r>
          </a:p>
          <a:p>
            <a:pPr marL="695325" indent="-695325">
              <a:buFont typeface="Wingdings" pitchFamily="2" charset="2"/>
              <a:buChar char="v"/>
            </a:pPr>
            <a:r>
              <a:rPr lang="en-PH" sz="3200" dirty="0" smtClean="0"/>
              <a:t>Not an optimal solution to the 0-1 knapsack</a:t>
            </a:r>
            <a:endParaRPr lang="en-PH" sz="3200" dirty="0"/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8153400" y="5867400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200" dirty="0" smtClean="0"/>
                  <a:t>Recursive formula for sub problems:</a:t>
                </a:r>
              </a:p>
              <a:p>
                <a:pPr marL="0" indent="0">
                  <a:buNone/>
                </a:pPr>
                <a:endParaRPr lang="en-PH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3200" i="1">
                              <a:latin typeface="Cambria Math"/>
                            </a:rPr>
                            <m:t>𝑘</m:t>
                          </m:r>
                          <m:r>
                            <a:rPr lang="en-PH" sz="3200" i="1">
                              <a:latin typeface="Cambria Math"/>
                            </a:rPr>
                            <m:t>,</m:t>
                          </m:r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  <m:r>
                            <a:rPr lang="en-PH" sz="32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PH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32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32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PH" sz="3200" i="1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PH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PH" sz="3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PH" sz="3200" i="1">
                                      <a:latin typeface="Cambria Math"/>
                                    </a:rPr>
                                    <m:t>−1, </m:t>
                                  </m:r>
                                  <m:r>
                                    <a:rPr lang="en-PH" sz="32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PH" sz="3200" i="1">
                                  <a:latin typeface="Cambria Math"/>
                                </a:rPr>
                                <m:t>                                  </m:t>
                              </m:r>
                              <m:r>
                                <a:rPr lang="en-PH" sz="3200" b="0" i="1" smtClean="0"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a:rPr lang="en-PH" sz="3200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PH" sz="320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PH" sz="3200" i="1">
                                      <a:solidFill>
                                        <a:schemeClr val="accent5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i="1">
                                      <a:solidFill>
                                        <a:schemeClr val="accent5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PH" sz="3200" i="1">
                                      <a:solidFill>
                                        <a:schemeClr val="accent5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PH" sz="3200" i="1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PH" sz="3200" i="1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PH" sz="3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PH" sz="3200">
                                      <a:latin typeface="Cambria Math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PH" sz="3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PH" sz="3200" i="1">
                                          <a:latin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PH" sz="3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PH" sz="3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PH" sz="3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PH" sz="32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PH" sz="3200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PH" sz="3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PH" sz="3200" i="1">
                                          <a:latin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PH" sz="3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PH" sz="3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PH" sz="3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PH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PH" sz="3200" i="1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PH" sz="32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PH" sz="3200" i="1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PH" sz="32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PH" sz="32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PH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H" sz="32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PH" sz="3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PH" sz="3200" i="1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PH" sz="320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3200" dirty="0"/>
              </a:p>
              <a:p>
                <a:pPr marL="0" indent="0">
                  <a:buNone/>
                </a:pPr>
                <a:endParaRPr lang="en-PH" sz="3200" dirty="0"/>
              </a:p>
              <a:p>
                <a:pPr marL="0" indent="0">
                  <a:buNone/>
                </a:pPr>
                <a:endParaRPr lang="en-PH" sz="32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  <a:blipFill rotWithShape="1">
                <a:blip r:embed="rId3"/>
                <a:stretch>
                  <a:fillRect l="-1852" t="-1844" r="-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4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200" dirty="0" smtClean="0"/>
                  <a:t>for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𝑠</m:t>
                    </m:r>
                    <m:r>
                      <a:rPr lang="en-PH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PH" sz="3200" dirty="0"/>
                  <a:t>= 0 to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𝑆</m:t>
                    </m:r>
                  </m:oMath>
                </a14:m>
                <a:endParaRPr lang="en-PH" sz="3200" dirty="0"/>
              </a:p>
              <a:p>
                <a:pPr marL="0" indent="0">
                  <a:buNone/>
                </a:pPr>
                <a:r>
                  <a:rPr lang="en-PH" sz="3200" dirty="0"/>
                  <a:t>	V[ 0,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3200" b="0" i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PH" sz="3200" dirty="0"/>
                  <a:t> ] = 0</a:t>
                </a:r>
              </a:p>
              <a:p>
                <a:pPr marL="0" indent="0">
                  <a:buNone/>
                </a:pPr>
                <a:r>
                  <a:rPr lang="en-PH" sz="3200" dirty="0" smtClean="0"/>
                  <a:t>for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𝑖</m:t>
                    </m:r>
                  </m:oMath>
                </a14:m>
                <a:r>
                  <a:rPr lang="en-PH" sz="3200" dirty="0"/>
                  <a:t> = </a:t>
                </a:r>
                <a:r>
                  <a:rPr lang="en-PH" sz="3200" dirty="0" smtClean="0"/>
                  <a:t>1 </a:t>
                </a:r>
                <a:r>
                  <a:rPr lang="en-PH" sz="3200" dirty="0"/>
                  <a:t>to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𝑛</m:t>
                    </m:r>
                  </m:oMath>
                </a14:m>
                <a:endParaRPr lang="en-PH" sz="3200" dirty="0"/>
              </a:p>
              <a:p>
                <a:pPr marL="0" indent="0">
                  <a:buNone/>
                </a:pPr>
                <a:r>
                  <a:rPr lang="en-PH" sz="3200" dirty="0"/>
                  <a:t>	V[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𝑖</m:t>
                    </m:r>
                  </m:oMath>
                </a14:m>
                <a:r>
                  <a:rPr lang="en-PH" sz="3200" dirty="0"/>
                  <a:t>, 0 ] = 0</a:t>
                </a:r>
              </a:p>
              <a:p>
                <a:pPr marL="0" indent="0">
                  <a:buNone/>
                </a:pPr>
                <a:endParaRPr lang="en-PH" sz="32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  <a:blipFill rotWithShape="1">
                <a:blip r:embed="rId3"/>
                <a:stretch>
                  <a:fillRect l="-1852" t="-184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200" dirty="0" smtClean="0"/>
                  <a:t>for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𝑖</m:t>
                    </m:r>
                  </m:oMath>
                </a14:m>
                <a:r>
                  <a:rPr lang="en-PH" sz="3200" dirty="0"/>
                  <a:t> = 1 to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𝑛</m:t>
                    </m:r>
                  </m:oMath>
                </a14:m>
                <a:endParaRPr lang="en-PH" sz="3200" dirty="0"/>
              </a:p>
              <a:p>
                <a:pPr marL="0" indent="0">
                  <a:buNone/>
                </a:pPr>
                <a:r>
                  <a:rPr lang="en-PH" sz="32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3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3200" i="1">
                        <a:latin typeface="Cambria Math"/>
                      </a:rPr>
                      <m:t>≤</m:t>
                    </m:r>
                    <m:r>
                      <a:rPr lang="en-PH" sz="32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320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PH" sz="3200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3200" i="1">
                        <a:latin typeface="Cambria Math"/>
                      </a:rPr>
                      <m:t>+</m:t>
                    </m:r>
                    <m:r>
                      <a:rPr lang="en-PH" sz="32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3200" i="1">
                            <a:latin typeface="Cambria Math"/>
                          </a:rPr>
                          <m:t>𝑖</m:t>
                        </m:r>
                        <m:r>
                          <a:rPr lang="en-PH" sz="3200" i="1">
                            <a:latin typeface="Cambria Math"/>
                          </a:rPr>
                          <m:t>−1, </m:t>
                        </m:r>
                        <m:r>
                          <a:rPr lang="en-PH" sz="3200" i="1">
                            <a:latin typeface="Cambria Math"/>
                          </a:rPr>
                          <m:t>𝑠</m:t>
                        </m:r>
                        <m:r>
                          <a:rPr lang="en-PH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3200" i="1">
                        <a:latin typeface="Cambria Math"/>
                      </a:rPr>
                      <m:t>&gt;</m:t>
                    </m:r>
                    <m:r>
                      <a:rPr lang="en-PH" sz="3200" i="1">
                        <a:latin typeface="Cambria Math"/>
                      </a:rPr>
                      <m:t>𝑉</m:t>
                    </m:r>
                    <m:r>
                      <a:rPr lang="en-PH" sz="3200" i="1">
                        <a:latin typeface="Cambria Math"/>
                      </a:rPr>
                      <m:t>[</m:t>
                    </m:r>
                    <m:r>
                      <a:rPr lang="en-PH" sz="3200" i="1">
                        <a:latin typeface="Cambria Math"/>
                      </a:rPr>
                      <m:t>𝑖</m:t>
                    </m:r>
                    <m:r>
                      <a:rPr lang="en-PH" sz="3200" i="1">
                        <a:latin typeface="Cambria Math"/>
                      </a:rPr>
                      <m:t>−1, </m:t>
                    </m:r>
                    <m:r>
                      <a:rPr lang="en-PH" sz="3200" i="1">
                        <a:latin typeface="Cambria Math"/>
                      </a:rPr>
                      <m:t>𝑠</m:t>
                    </m:r>
                    <m:r>
                      <a:rPr lang="en-PH" sz="3200" i="1">
                        <a:latin typeface="Cambria Math"/>
                      </a:rPr>
                      <m:t>]</m:t>
                    </m:r>
                  </m:oMath>
                </a14:m>
                <a:endParaRPr lang="en-PH" sz="3200" dirty="0"/>
              </a:p>
              <a:p>
                <a:pPr marL="0" indent="0">
                  <a:buNone/>
                </a:pPr>
                <a:r>
                  <a:rPr lang="en-PH" sz="32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32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32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3200" dirty="0">
                            <a:latin typeface="Cambria Math"/>
                          </a:rPr>
                          <m:t>i</m:t>
                        </m:r>
                        <m:r>
                          <a:rPr lang="en-PH" sz="32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32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32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3200" i="1">
                        <a:latin typeface="Cambria Math"/>
                      </a:rPr>
                      <m:t>+</m:t>
                    </m:r>
                    <m:r>
                      <a:rPr lang="en-PH" sz="32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3200" i="1">
                            <a:latin typeface="Cambria Math"/>
                          </a:rPr>
                          <m:t>𝑖</m:t>
                        </m:r>
                        <m:r>
                          <a:rPr lang="en-PH" sz="3200" i="1">
                            <a:latin typeface="Cambria Math"/>
                          </a:rPr>
                          <m:t>−1, </m:t>
                        </m:r>
                        <m:r>
                          <a:rPr lang="en-PH" sz="3200" i="1">
                            <a:latin typeface="Cambria Math"/>
                          </a:rPr>
                          <m:t>𝑠</m:t>
                        </m:r>
                        <m:r>
                          <a:rPr lang="en-PH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PH" sz="3200" dirty="0"/>
              </a:p>
              <a:p>
                <a:pPr marL="0" indent="0">
                  <a:buNone/>
                </a:pPr>
                <a:r>
                  <a:rPr lang="en-PH" sz="3200" dirty="0"/>
                  <a:t>	else</a:t>
                </a:r>
              </a:p>
              <a:p>
                <a:pPr marL="0" indent="0">
                  <a:buNone/>
                </a:pPr>
                <a:r>
                  <a:rPr lang="en-PH" sz="3200" dirty="0"/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32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32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3200" dirty="0">
                            <a:latin typeface="Cambria Math"/>
                          </a:rPr>
                          <m:t>i</m:t>
                        </m:r>
                        <m:r>
                          <a:rPr lang="en-PH" sz="32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32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32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3200" dirty="0">
                        <a:latin typeface="Cambria Math"/>
                      </a:rPr>
                      <m:t>V</m:t>
                    </m:r>
                    <m:r>
                      <a:rPr lang="en-PH" sz="32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3200" dirty="0">
                        <a:latin typeface="Cambria Math"/>
                      </a:rPr>
                      <m:t>i</m:t>
                    </m:r>
                    <m:r>
                      <a:rPr lang="en-PH" sz="32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3200" dirty="0">
                        <a:latin typeface="Cambria Math"/>
                      </a:rPr>
                      <m:t>s</m:t>
                    </m:r>
                    <m:r>
                      <a:rPr lang="en-PH" sz="3200" dirty="0">
                        <a:latin typeface="Cambria Math"/>
                      </a:rPr>
                      <m:t>]</m:t>
                    </m:r>
                  </m:oMath>
                </a14:m>
                <a:endParaRPr lang="en-PH" sz="3200" dirty="0"/>
              </a:p>
              <a:p>
                <a:pPr marL="0" indent="0">
                  <a:buNone/>
                </a:pPr>
                <a:r>
                  <a:rPr lang="en-PH" sz="3200" dirty="0"/>
                  <a:t>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32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32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3200" dirty="0">
                            <a:latin typeface="Cambria Math"/>
                          </a:rPr>
                          <m:t>i</m:t>
                        </m:r>
                        <m:r>
                          <a:rPr lang="en-PH" sz="32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32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32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3200" dirty="0">
                        <a:latin typeface="Cambria Math"/>
                      </a:rPr>
                      <m:t>V</m:t>
                    </m:r>
                    <m:r>
                      <a:rPr lang="en-PH" sz="32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3200" dirty="0">
                        <a:latin typeface="Cambria Math"/>
                      </a:rPr>
                      <m:t>i</m:t>
                    </m:r>
                    <m:r>
                      <a:rPr lang="en-PH" sz="32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3200" dirty="0">
                        <a:latin typeface="Cambria Math"/>
                      </a:rPr>
                      <m:t>s</m:t>
                    </m:r>
                    <m:r>
                      <a:rPr lang="en-PH" sz="3200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PH" sz="320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PH" sz="32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  <a:blipFill rotWithShape="1">
                <a:blip r:embed="rId3"/>
                <a:stretch>
                  <a:fillRect l="-1852" t="-1844" b="-134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5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3200" dirty="0" smtClean="0"/>
                  <a:t>Given: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PH" sz="3200" dirty="0" smtClean="0"/>
                  <a:t> = 4 (# of elements)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PH" sz="3200" dirty="0" smtClean="0"/>
                  <a:t> = 5 (maximum size)</a:t>
                </a:r>
              </a:p>
              <a:p>
                <a:pPr marL="0" indent="0">
                  <a:buNone/>
                </a:pPr>
                <a:r>
                  <a:rPr lang="en-PH" sz="3200" dirty="0" smtClean="0"/>
                  <a:t>Elements (size, value) = </a:t>
                </a:r>
              </a:p>
              <a:p>
                <a:pPr marL="0" indent="0">
                  <a:buNone/>
                </a:pPr>
                <a:r>
                  <a:rPr lang="en-PH" sz="3200" dirty="0" smtClean="0"/>
                  <a:t>{ (2, 3), (3, 4), (4, 5), (5, 6) }</a:t>
                </a:r>
                <a:endParaRPr lang="en-PH" sz="32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  <a:blipFill rotWithShape="1">
                <a:blip r:embed="rId2"/>
                <a:stretch>
                  <a:fillRect l="-1852" t="-184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9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102167"/>
              </p:ext>
            </p:extLst>
          </p:nvPr>
        </p:nvGraphicFramePr>
        <p:xfrm>
          <a:off x="380998" y="1676400"/>
          <a:ext cx="8305801" cy="4343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22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1"/>
                <a:ext cx="8229600" cy="137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3200" dirty="0" smtClean="0"/>
                  <a:t>for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𝑠</m:t>
                    </m:r>
                    <m:r>
                      <a:rPr lang="en-PH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PH" sz="3200" dirty="0"/>
                  <a:t>= 0 to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𝑆</m:t>
                    </m:r>
                  </m:oMath>
                </a14:m>
                <a:endParaRPr lang="en-PH" sz="3200" dirty="0"/>
              </a:p>
              <a:p>
                <a:pPr marL="0" indent="0">
                  <a:buNone/>
                </a:pPr>
                <a:r>
                  <a:rPr lang="en-PH" sz="3200" dirty="0"/>
                  <a:t>	V[ 0,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PH" sz="3200" dirty="0"/>
                  <a:t> ] = 0</a:t>
                </a: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1"/>
                <a:ext cx="8229600" cy="1371600"/>
              </a:xfrm>
              <a:blipFill rotWithShape="1">
                <a:blip r:embed="rId2"/>
                <a:stretch>
                  <a:fillRect l="-1852" t="-577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94154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511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1"/>
                <a:ext cx="8229600" cy="137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3200" dirty="0"/>
                  <a:t>for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𝑖</m:t>
                    </m:r>
                  </m:oMath>
                </a14:m>
                <a:r>
                  <a:rPr lang="en-PH" sz="3200" dirty="0"/>
                  <a:t> = 0 to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𝑛</m:t>
                    </m:r>
                  </m:oMath>
                </a14:m>
                <a:endParaRPr lang="en-PH" sz="3200" dirty="0"/>
              </a:p>
              <a:p>
                <a:pPr marL="0" indent="0">
                  <a:buNone/>
                </a:pPr>
                <a:r>
                  <a:rPr lang="en-PH" sz="3200" dirty="0"/>
                  <a:t>	V[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𝑖</m:t>
                    </m:r>
                  </m:oMath>
                </a14:m>
                <a:r>
                  <a:rPr lang="en-PH" sz="3200" dirty="0"/>
                  <a:t>, 0 ] = 0</a:t>
                </a: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1"/>
                <a:ext cx="8229600" cy="1371600"/>
              </a:xfrm>
              <a:blipFill rotWithShape="1">
                <a:blip r:embed="rId2"/>
                <a:stretch>
                  <a:fillRect l="-1852" t="-577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649363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2660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6172200" cy="20573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16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600" i="1">
                        <a:latin typeface="Cambria Math"/>
                      </a:rPr>
                      <m:t>≤</m:t>
                    </m:r>
                    <m:r>
                      <a:rPr lang="en-PH" sz="16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1600" dirty="0" smtClean="0"/>
              </a:p>
              <a:p>
                <a:pPr marL="0" indent="0">
                  <a:buNone/>
                </a:pPr>
                <a:r>
                  <a:rPr lang="en-PH" sz="1600" dirty="0" smtClean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600" i="1">
                        <a:latin typeface="Cambria Math"/>
                      </a:rPr>
                      <m:t>+</m:t>
                    </m:r>
                    <m:r>
                      <a:rPr lang="en-PH" sz="16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1600" i="1">
                            <a:latin typeface="Cambria Math"/>
                          </a:rPr>
                          <m:t>𝑖</m:t>
                        </m:r>
                        <m:r>
                          <a:rPr lang="en-PH" sz="1600" i="1">
                            <a:latin typeface="Cambria Math"/>
                          </a:rPr>
                          <m:t>−1, </m:t>
                        </m:r>
                        <m:r>
                          <a:rPr lang="en-PH" sz="1600" i="1">
                            <a:latin typeface="Cambria Math"/>
                          </a:rPr>
                          <m:t>𝑠</m:t>
                        </m:r>
                        <m:r>
                          <a:rPr lang="en-PH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16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1600" i="1">
                        <a:latin typeface="Cambria Math"/>
                      </a:rPr>
                      <m:t>&gt;</m:t>
                    </m:r>
                    <m:r>
                      <a:rPr lang="en-PH" sz="1600" i="1">
                        <a:latin typeface="Cambria Math"/>
                      </a:rPr>
                      <m:t>𝑉</m:t>
                    </m:r>
                    <m:r>
                      <a:rPr lang="en-PH" sz="1600" i="1">
                        <a:latin typeface="Cambria Math"/>
                      </a:rPr>
                      <m:t>[</m:t>
                    </m:r>
                    <m:r>
                      <a:rPr lang="en-PH" sz="1600" i="1">
                        <a:latin typeface="Cambria Math"/>
                      </a:rPr>
                      <m:t>𝑖</m:t>
                    </m:r>
                    <m:r>
                      <a:rPr lang="en-PH" sz="1600" i="1">
                        <a:latin typeface="Cambria Math"/>
                      </a:rPr>
                      <m:t>−1, </m:t>
                    </m:r>
                    <m:r>
                      <a:rPr lang="en-PH" sz="1600" i="1">
                        <a:latin typeface="Cambria Math"/>
                      </a:rPr>
                      <m:t>𝑠</m:t>
                    </m:r>
                    <m:r>
                      <a:rPr lang="en-PH" sz="16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1600" dirty="0" smtClean="0"/>
                  <a:t> </a:t>
                </a:r>
                <a:endParaRPr lang="en-PH" sz="1600" dirty="0"/>
              </a:p>
              <a:p>
                <a:pPr marL="0" indent="0">
                  <a:buNone/>
                </a:pPr>
                <a:r>
                  <a:rPr lang="en-PH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6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16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1600" dirty="0">
                            <a:latin typeface="Cambria Math"/>
                          </a:rPr>
                          <m:t>i</m:t>
                        </m:r>
                        <m:r>
                          <a:rPr lang="en-PH" sz="16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16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16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600" i="1">
                        <a:latin typeface="Cambria Math"/>
                      </a:rPr>
                      <m:t>+</m:t>
                    </m:r>
                    <m:r>
                      <a:rPr lang="en-PH" sz="16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1600" i="1">
                            <a:latin typeface="Cambria Math"/>
                          </a:rPr>
                          <m:t>𝑖</m:t>
                        </m:r>
                        <m:r>
                          <a:rPr lang="en-PH" sz="1600" i="1">
                            <a:latin typeface="Cambria Math"/>
                          </a:rPr>
                          <m:t>−1, </m:t>
                        </m:r>
                        <m:r>
                          <a:rPr lang="en-PH" sz="1600" i="1">
                            <a:latin typeface="Cambria Math"/>
                          </a:rPr>
                          <m:t>𝑠</m:t>
                        </m:r>
                        <m:r>
                          <a:rPr lang="en-PH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16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PH" sz="1600" dirty="0"/>
              </a:p>
              <a:p>
                <a:pPr marL="0" indent="0">
                  <a:buNone/>
                </a:pPr>
                <a:r>
                  <a:rPr lang="en-PH" sz="1600" dirty="0" smtClean="0"/>
                  <a:t>   else</a:t>
                </a:r>
                <a:endParaRPr lang="en-PH" sz="1600" dirty="0"/>
              </a:p>
              <a:p>
                <a:pPr marL="0" indent="0">
                  <a:buNone/>
                </a:pPr>
                <a:r>
                  <a:rPr lang="en-PH" sz="16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6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16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1600" dirty="0">
                            <a:latin typeface="Cambria Math"/>
                          </a:rPr>
                          <m:t>i</m:t>
                        </m:r>
                        <m:r>
                          <a:rPr lang="en-PH" sz="16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16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16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1600" dirty="0">
                        <a:latin typeface="Cambria Math"/>
                      </a:rPr>
                      <m:t>V</m:t>
                    </m:r>
                    <m:r>
                      <a:rPr lang="en-PH" sz="16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1600" dirty="0">
                        <a:latin typeface="Cambria Math"/>
                      </a:rPr>
                      <m:t>i</m:t>
                    </m:r>
                    <m:r>
                      <a:rPr lang="en-PH" sz="16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1600" dirty="0">
                        <a:latin typeface="Cambria Math"/>
                      </a:rPr>
                      <m:t>s</m:t>
                    </m:r>
                    <m:r>
                      <a:rPr lang="en-PH" sz="1600" dirty="0">
                        <a:latin typeface="Cambria Math"/>
                      </a:rPr>
                      <m:t>]</m:t>
                    </m:r>
                  </m:oMath>
                </a14:m>
                <a:endParaRPr lang="en-PH" sz="1600" dirty="0"/>
              </a:p>
              <a:p>
                <a:pPr marL="0" indent="0">
                  <a:buNone/>
                </a:pPr>
                <a:r>
                  <a:rPr lang="en-PH" sz="3200" b="1" dirty="0" smtClean="0">
                    <a:solidFill>
                      <a:schemeClr val="accent5"/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PH" sz="32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32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2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32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2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32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[</m:t>
                    </m:r>
                    <m:r>
                      <a:rPr lang="en-PH" sz="3200" b="1" i="1" dirty="0">
                        <a:solidFill>
                          <a:schemeClr val="accent5"/>
                        </a:solidFill>
                        <a:latin typeface="Cambria Math"/>
                      </a:rPr>
                      <m:t>𝐢</m:t>
                    </m:r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3200" b="1" i="1" dirty="0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,</m:t>
                    </m:r>
                    <m:r>
                      <a:rPr lang="en-PH" sz="3200" b="1" i="1" dirty="0">
                        <a:solidFill>
                          <a:schemeClr val="accent5"/>
                        </a:solidFill>
                        <a:latin typeface="Cambria Math"/>
                      </a:rPr>
                      <m:t>𝐬</m:t>
                    </m:r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32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6172200" cy="2057399"/>
              </a:xfrm>
              <a:blipFill rotWithShape="1">
                <a:blip r:embed="rId3"/>
                <a:stretch>
                  <a:fillRect l="-2468" t="-890" b="-115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06944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PH" sz="2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8000" y="44958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4" name="Rectangle 13"/>
            <p:cNvSpPr/>
            <p:nvPr/>
          </p:nvSpPr>
          <p:spPr>
            <a:xfrm>
              <a:off x="6858000" y="1219199"/>
              <a:ext cx="1132114" cy="4953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86005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Knapsack Problem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1"/>
                <a:ext cx="8229600" cy="2743200"/>
              </a:xfrm>
            </p:spPr>
            <p:txBody>
              <a:bodyPr>
                <a:normAutofit/>
              </a:bodyPr>
              <a:lstStyle/>
              <a:p>
                <a:r>
                  <a:rPr lang="en-PH" sz="3200" dirty="0" smtClean="0"/>
                  <a:t>In a </a:t>
                </a:r>
                <a:r>
                  <a:rPr lang="en-PH" sz="3200" b="1" i="1" dirty="0" smtClean="0"/>
                  <a:t>knapsack </a:t>
                </a:r>
                <a:r>
                  <a:rPr lang="en-PH" sz="3200" b="1" i="1" smtClean="0"/>
                  <a:t>problem </a:t>
                </a:r>
                <a:r>
                  <a:rPr lang="en-PH" sz="3200" smtClean="0"/>
                  <a:t>or </a:t>
                </a:r>
                <a:r>
                  <a:rPr lang="en-PH" sz="3200" b="1" i="1" smtClean="0"/>
                  <a:t>rucksack </a:t>
                </a:r>
                <a:r>
                  <a:rPr lang="en-PH" sz="3200" b="1" i="1" dirty="0" smtClean="0"/>
                  <a:t>problem</a:t>
                </a:r>
                <a:r>
                  <a:rPr lang="en-PH" sz="3200" dirty="0" smtClean="0"/>
                  <a:t>,</a:t>
                </a:r>
                <a:r>
                  <a:rPr lang="en-PH" sz="3200" b="1" i="1" dirty="0" smtClean="0"/>
                  <a:t> </a:t>
                </a:r>
                <a:r>
                  <a:rPr lang="en-PH" sz="3200" dirty="0" smtClean="0"/>
                  <a:t>we are given a set of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PH" sz="3200" i="1" dirty="0" smtClean="0"/>
                  <a:t> </a:t>
                </a:r>
                <a:r>
                  <a:rPr lang="en-PH" sz="3200" dirty="0" smtClean="0"/>
                  <a:t>items, where each item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PH" sz="3200" i="1" dirty="0" smtClean="0"/>
                  <a:t> </a:t>
                </a:r>
                <a:r>
                  <a:rPr lang="en-PH" sz="3200" dirty="0" smtClean="0"/>
                  <a:t>is specified by a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PH" sz="32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3200" dirty="0" smtClean="0"/>
                  <a:t> 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32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PH" sz="32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3200" dirty="0" smtClean="0"/>
                  <a:t>. We are also given a size bound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PH" sz="3200" dirty="0" smtClean="0"/>
                  <a:t>, the size of our knapsack.</a:t>
                </a:r>
              </a:p>
              <a:p>
                <a:pPr marL="0" indent="0">
                  <a:buNone/>
                </a:pPr>
                <a:endParaRPr lang="en-PH" sz="2800" dirty="0">
                  <a:latin typeface="Arial"/>
                </a:endParaRPr>
              </a:p>
              <a:p>
                <a:pPr marL="0" indent="0">
                  <a:buNone/>
                </a:pPr>
                <a:endParaRPr lang="en-PH" sz="28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1"/>
                <a:ext cx="8229600" cy="2743200"/>
              </a:xfrm>
              <a:blipFill rotWithShape="1">
                <a:blip r:embed="rId2"/>
                <a:stretch>
                  <a:fillRect l="-1630" t="-2889" r="-2815" b="-3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36673"/>
              </p:ext>
            </p:extLst>
          </p:nvPr>
        </p:nvGraphicFramePr>
        <p:xfrm>
          <a:off x="1524000" y="4511040"/>
          <a:ext cx="6096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000" b="1" dirty="0" smtClean="0">
                          <a:solidFill>
                            <a:schemeClr val="tx2"/>
                          </a:solidFill>
                          <a:latin typeface="+mj-lt"/>
                        </a:rPr>
                        <a:t>Item #</a:t>
                      </a:r>
                      <a:endParaRPr lang="en-PH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b="1" smtClean="0">
                          <a:solidFill>
                            <a:schemeClr val="tx2"/>
                          </a:solidFill>
                          <a:latin typeface="+mj-lt"/>
                        </a:rPr>
                        <a:t>Size</a:t>
                      </a:r>
                      <a:endParaRPr lang="en-PH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b="1" dirty="0" smtClean="0">
                          <a:solidFill>
                            <a:schemeClr val="tx2"/>
                          </a:solidFill>
                          <a:latin typeface="+mj-lt"/>
                        </a:rPr>
                        <a:t>Value</a:t>
                      </a:r>
                      <a:endParaRPr lang="en-PH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000" dirty="0" smtClean="0">
                          <a:latin typeface="+mj-lt"/>
                        </a:rPr>
                        <a:t>1</a:t>
                      </a:r>
                      <a:endParaRPr lang="en-PH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 smtClean="0">
                          <a:latin typeface="+mj-lt"/>
                        </a:rPr>
                        <a:t>1</a:t>
                      </a:r>
                      <a:endParaRPr lang="en-PH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 smtClean="0">
                          <a:latin typeface="+mj-lt"/>
                        </a:rPr>
                        <a:t>8</a:t>
                      </a:r>
                      <a:endParaRPr lang="en-PH" sz="30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000" dirty="0" smtClean="0">
                          <a:latin typeface="+mj-lt"/>
                        </a:rPr>
                        <a:t>2</a:t>
                      </a:r>
                      <a:endParaRPr lang="en-PH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 smtClean="0">
                          <a:latin typeface="+mj-lt"/>
                        </a:rPr>
                        <a:t>3</a:t>
                      </a:r>
                      <a:endParaRPr lang="en-PH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 smtClean="0">
                          <a:latin typeface="+mj-lt"/>
                        </a:rPr>
                        <a:t>6</a:t>
                      </a:r>
                      <a:endParaRPr lang="en-PH" sz="30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000" dirty="0" smtClean="0">
                          <a:latin typeface="+mj-lt"/>
                        </a:rPr>
                        <a:t>3</a:t>
                      </a:r>
                      <a:endParaRPr lang="en-PH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 smtClean="0">
                          <a:latin typeface="+mj-lt"/>
                        </a:rPr>
                        <a:t>5</a:t>
                      </a:r>
                      <a:endParaRPr lang="en-PH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 smtClean="0">
                          <a:latin typeface="+mj-lt"/>
                        </a:rPr>
                        <a:t>5</a:t>
                      </a:r>
                      <a:endParaRPr lang="en-PH" sz="30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8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+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−1, </m:t>
                        </m:r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1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1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1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&gt;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[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𝑖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−1, 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𝑠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PH" sz="3500" b="1" i="1" dirty="0">
                        <a:solidFill>
                          <a:srgbClr val="63891F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 dirty="0">
                            <a:solidFill>
                              <a:srgbClr val="63891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 dirty="0">
                            <a:solidFill>
                              <a:srgbClr val="63891F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3500" b="1" dirty="0">
                            <a:solidFill>
                              <a:srgbClr val="63891F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 dirty="0">
                            <a:solidFill>
                              <a:srgbClr val="63891F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500" b="1" dirty="0">
                        <a:solidFill>
                          <a:srgbClr val="63891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PH" sz="3500" b="1" i="1">
                        <a:solidFill>
                          <a:srgbClr val="63891F"/>
                        </a:solidFill>
                        <a:latin typeface="Cambria Math"/>
                      </a:rPr>
                      <m:t>+</m:t>
                    </m:r>
                    <m:r>
                      <a:rPr lang="en-PH" sz="3500" b="1" i="1">
                        <a:solidFill>
                          <a:srgbClr val="63891F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500" b="1" i="1">
                                <a:solidFill>
                                  <a:srgbClr val="63891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500" b="1" i="1">
                                <a:solidFill>
                                  <a:srgbClr val="63891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PH" sz="3500" b="1" i="1">
                                <a:solidFill>
                                  <a:srgbClr val="63891F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PH" sz="3500" b="1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  else</a:t>
                </a: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V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i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s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21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=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[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𝑖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−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1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,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𝑠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2100" dirty="0">
                  <a:solidFill>
                    <a:srgbClr val="63891F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4451" b="-8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999464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en-PH" sz="2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590800" y="4562755"/>
            <a:ext cx="1676400" cy="3232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" name="Rectangle 9"/>
            <p:cNvSpPr/>
            <p:nvPr/>
          </p:nvSpPr>
          <p:spPr>
            <a:xfrm>
              <a:off x="6858000" y="1219199"/>
              <a:ext cx="1132114" cy="4953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15732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2000" dirty="0" smtClean="0"/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+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−1, </m:t>
                        </m:r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1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1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1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&gt;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[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𝑖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−1, 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𝑠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PH" sz="3500" b="1" i="1" dirty="0">
                        <a:solidFill>
                          <a:srgbClr val="63891F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 dirty="0">
                            <a:solidFill>
                              <a:srgbClr val="63891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 dirty="0">
                            <a:solidFill>
                              <a:srgbClr val="63891F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3500" b="1" dirty="0">
                            <a:solidFill>
                              <a:srgbClr val="63891F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 dirty="0">
                            <a:solidFill>
                              <a:srgbClr val="63891F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500" b="1" dirty="0">
                        <a:solidFill>
                          <a:srgbClr val="63891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PH" sz="3500" b="1" i="1">
                        <a:solidFill>
                          <a:srgbClr val="63891F"/>
                        </a:solidFill>
                        <a:latin typeface="Cambria Math"/>
                      </a:rPr>
                      <m:t>+</m:t>
                    </m:r>
                    <m:r>
                      <a:rPr lang="en-PH" sz="3500" b="1" i="1">
                        <a:solidFill>
                          <a:srgbClr val="63891F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500" b="1" i="1">
                                <a:solidFill>
                                  <a:srgbClr val="63891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500" b="1" i="1">
                                <a:solidFill>
                                  <a:srgbClr val="63891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PH" sz="3500" b="1" i="1">
                                <a:solidFill>
                                  <a:srgbClr val="63891F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PH" sz="3500" b="1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  else</a:t>
                </a: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V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i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s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21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=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[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𝑖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−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1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,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𝑠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2100" dirty="0">
                  <a:solidFill>
                    <a:srgbClr val="63891F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4451" b="-8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425840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657600" y="4562755"/>
            <a:ext cx="1676400" cy="3232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" name="Rectangle 9"/>
            <p:cNvSpPr/>
            <p:nvPr/>
          </p:nvSpPr>
          <p:spPr>
            <a:xfrm>
              <a:off x="6858000" y="1219199"/>
              <a:ext cx="1132114" cy="4953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36112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+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−1, </m:t>
                        </m:r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PH" sz="2100" i="1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1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1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1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&gt;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[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𝑖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−1, 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𝑠</m:t>
                    </m:r>
                    <m:r>
                      <a:rPr lang="en-PH" sz="21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PH" sz="3500" b="1" i="1" dirty="0">
                        <a:solidFill>
                          <a:srgbClr val="63891F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 dirty="0">
                            <a:solidFill>
                              <a:srgbClr val="63891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 dirty="0">
                            <a:solidFill>
                              <a:srgbClr val="63891F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3500" b="1" dirty="0">
                            <a:solidFill>
                              <a:srgbClr val="63891F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 dirty="0">
                            <a:solidFill>
                              <a:srgbClr val="63891F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500" b="1" dirty="0">
                        <a:solidFill>
                          <a:srgbClr val="63891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PH" sz="3500" b="1" i="1">
                        <a:solidFill>
                          <a:srgbClr val="63891F"/>
                        </a:solidFill>
                        <a:latin typeface="Cambria Math"/>
                      </a:rPr>
                      <m:t>+</m:t>
                    </m:r>
                    <m:r>
                      <a:rPr lang="en-PH" sz="3500" b="1" i="1">
                        <a:solidFill>
                          <a:srgbClr val="63891F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PH" sz="3500" b="1" i="1">
                            <a:solidFill>
                              <a:srgbClr val="63891F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500" b="1" i="1">
                                <a:solidFill>
                                  <a:srgbClr val="63891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500" b="1" i="1">
                                <a:solidFill>
                                  <a:srgbClr val="63891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PH" sz="3500" b="1" i="1">
                                <a:solidFill>
                                  <a:srgbClr val="63891F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PH" sz="3500" b="1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  else</a:t>
                </a: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V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i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s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21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  <a:p>
                <a:pPr marL="0" lvl="0" indent="0">
                  <a:buNone/>
                </a:pPr>
                <a:r>
                  <a:rPr lang="en-PH" sz="2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PH" sz="2100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100" i="1" dirty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=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𝑉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[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𝑖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−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1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,</m:t>
                    </m:r>
                    <m:r>
                      <a:rPr lang="en-PH" sz="2100" i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𝑠</m:t>
                    </m:r>
                    <m:r>
                      <a:rPr lang="en-PH" sz="21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2100" dirty="0">
                  <a:solidFill>
                    <a:srgbClr val="63891F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4451" b="-8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600614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3000" y="4562755"/>
            <a:ext cx="1676400" cy="3232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" name="Rectangle 9"/>
            <p:cNvSpPr/>
            <p:nvPr/>
          </p:nvSpPr>
          <p:spPr>
            <a:xfrm>
              <a:off x="6858000" y="1219199"/>
              <a:ext cx="1132114" cy="4953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29362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a:rPr lang="en-PH" sz="35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35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5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+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PH" sz="3500" b="1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else </a:t>
                </a:r>
                <a14:m>
                  <m:oMath xmlns:m="http://schemas.openxmlformats.org/officeDocument/2006/math">
                    <m:r>
                      <a:rPr lang="en-PH" sz="2000" i="1" dirty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 dirty="0">
                            <a:latin typeface="Cambria Math"/>
                          </a:rPr>
                          <m:t>𝑖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a:rPr lang="en-PH" sz="2000" i="1" dirty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a:rPr lang="en-PH" sz="2000" i="1" dirty="0">
                        <a:latin typeface="Cambria Math"/>
                      </a:rPr>
                      <m:t>𝑉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a:rPr lang="en-PH" sz="2000" i="1" dirty="0">
                        <a:latin typeface="Cambria Math"/>
                      </a:rPr>
                      <m:t>𝑖</m:t>
                    </m:r>
                    <m:r>
                      <a:rPr lang="en-PH" sz="2000" dirty="0">
                        <a:latin typeface="Cambria Math"/>
                      </a:rPr>
                      <m:t>−</m:t>
                    </m:r>
                    <m:r>
                      <a:rPr lang="en-PH" sz="2000" i="1" dirty="0">
                        <a:latin typeface="Cambria Math"/>
                      </a:rPr>
                      <m:t>1</m:t>
                    </m:r>
                    <m:r>
                      <a:rPr lang="en-PH" sz="2000" dirty="0">
                        <a:latin typeface="Cambria Math"/>
                      </a:rPr>
                      <m:t>,</m:t>
                    </m:r>
                    <m:r>
                      <a:rPr lang="en-PH" sz="2000" i="1" dirty="0">
                        <a:latin typeface="Cambria Math"/>
                      </a:rPr>
                      <m:t>𝑠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4451" b="-8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142368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096000" y="4562755"/>
            <a:ext cx="1676400" cy="3232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3" name="Rectangle 12"/>
            <p:cNvSpPr/>
            <p:nvPr/>
          </p:nvSpPr>
          <p:spPr>
            <a:xfrm>
              <a:off x="6858000" y="1219199"/>
              <a:ext cx="1132114" cy="4953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50233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4000" b="1" dirty="0">
                    <a:solidFill>
                      <a:schemeClr val="accent5"/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40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[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𝐢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,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𝐬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4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2296" t="-4451" b="-10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272545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PH" sz="2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48000" y="49530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3" name="Rectangle 12"/>
            <p:cNvSpPr/>
            <p:nvPr/>
          </p:nvSpPr>
          <p:spPr>
            <a:xfrm>
              <a:off x="6858000" y="1219199"/>
              <a:ext cx="1132114" cy="9906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25934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4000" b="1" dirty="0">
                    <a:solidFill>
                      <a:schemeClr val="accent5"/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40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[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𝐢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,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𝐬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4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2296" t="-4451" b="-10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145869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400" b="1" dirty="0" smtClean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191000" y="49530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6" name="Rectangle 15"/>
            <p:cNvSpPr/>
            <p:nvPr/>
          </p:nvSpPr>
          <p:spPr>
            <a:xfrm>
              <a:off x="6858000" y="1219199"/>
              <a:ext cx="1132114" cy="9906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4907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61722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a:rPr lang="en-PH" sz="35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35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5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+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PH" sz="3500" b="1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else </a:t>
                </a:r>
                <a14:m>
                  <m:oMath xmlns:m="http://schemas.openxmlformats.org/officeDocument/2006/math">
                    <m:r>
                      <a:rPr lang="en-PH" sz="2000" i="1" dirty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 dirty="0">
                            <a:latin typeface="Cambria Math"/>
                          </a:rPr>
                          <m:t>𝑖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a:rPr lang="en-PH" sz="2000" i="1" dirty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a:rPr lang="en-PH" sz="2000" i="1" dirty="0">
                        <a:latin typeface="Cambria Math"/>
                      </a:rPr>
                      <m:t>𝑉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a:rPr lang="en-PH" sz="2000" i="1" dirty="0">
                        <a:latin typeface="Cambria Math"/>
                      </a:rPr>
                      <m:t>𝑖</m:t>
                    </m:r>
                    <m:r>
                      <a:rPr lang="en-PH" sz="2000" dirty="0">
                        <a:latin typeface="Cambria Math"/>
                      </a:rPr>
                      <m:t>−</m:t>
                    </m:r>
                    <m:r>
                      <a:rPr lang="en-PH" sz="2000" i="1" dirty="0">
                        <a:latin typeface="Cambria Math"/>
                      </a:rPr>
                      <m:t>1</m:t>
                    </m:r>
                    <m:r>
                      <a:rPr lang="en-PH" sz="2000" dirty="0">
                        <a:latin typeface="Cambria Math"/>
                      </a:rPr>
                      <m:t>,</m:t>
                    </m:r>
                    <m:r>
                      <a:rPr lang="en-PH" sz="2000" i="1" dirty="0">
                        <a:latin typeface="Cambria Math"/>
                      </a:rPr>
                      <m:t>𝑠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6172200" cy="2057399"/>
              </a:xfrm>
              <a:blipFill rotWithShape="1">
                <a:blip r:embed="rId3"/>
                <a:stretch>
                  <a:fillRect l="-888" t="-4451" r="-3356" b="-8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827703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14600" y="5010710"/>
            <a:ext cx="2819400" cy="3232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6" name="Rectangle 15"/>
            <p:cNvSpPr/>
            <p:nvPr/>
          </p:nvSpPr>
          <p:spPr>
            <a:xfrm>
              <a:off x="6858000" y="1219199"/>
              <a:ext cx="1132114" cy="9906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4907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72471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a:rPr lang="en-PH" sz="35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35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5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+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PH" sz="3500" b="1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else </a:t>
                </a:r>
                <a14:m>
                  <m:oMath xmlns:m="http://schemas.openxmlformats.org/officeDocument/2006/math">
                    <m:r>
                      <a:rPr lang="en-PH" sz="2000" i="1" dirty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 dirty="0">
                            <a:latin typeface="Cambria Math"/>
                          </a:rPr>
                          <m:t>𝑖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a:rPr lang="en-PH" sz="2000" i="1" dirty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a:rPr lang="en-PH" sz="2000" i="1" dirty="0">
                        <a:latin typeface="Cambria Math"/>
                      </a:rPr>
                      <m:t>𝑉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a:rPr lang="en-PH" sz="2000" i="1" dirty="0">
                        <a:latin typeface="Cambria Math"/>
                      </a:rPr>
                      <m:t>𝑖</m:t>
                    </m:r>
                    <m:r>
                      <a:rPr lang="en-PH" sz="2000" dirty="0">
                        <a:latin typeface="Cambria Math"/>
                      </a:rPr>
                      <m:t>−</m:t>
                    </m:r>
                    <m:r>
                      <a:rPr lang="en-PH" sz="2000" i="1" dirty="0">
                        <a:latin typeface="Cambria Math"/>
                      </a:rPr>
                      <m:t>1</m:t>
                    </m:r>
                    <m:r>
                      <a:rPr lang="en-PH" sz="2000" dirty="0">
                        <a:latin typeface="Cambria Math"/>
                      </a:rPr>
                      <m:t>,</m:t>
                    </m:r>
                    <m:r>
                      <a:rPr lang="en-PH" sz="2000" i="1" dirty="0">
                        <a:latin typeface="Cambria Math"/>
                      </a:rPr>
                      <m:t>𝑠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400"/>
              </a:xfrm>
              <a:blipFill rotWithShape="1">
                <a:blip r:embed="rId3"/>
                <a:stretch>
                  <a:fillRect l="-667" t="-4438" b="-5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3810000" y="5029200"/>
            <a:ext cx="2819400" cy="3232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8" name="Rectangle 17"/>
            <p:cNvSpPr/>
            <p:nvPr/>
          </p:nvSpPr>
          <p:spPr>
            <a:xfrm>
              <a:off x="6858000" y="1219199"/>
              <a:ext cx="1132114" cy="9906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63397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a:rPr lang="en-PH" sz="35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35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5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+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PH" sz="3500" b="1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else </a:t>
                </a:r>
                <a14:m>
                  <m:oMath xmlns:m="http://schemas.openxmlformats.org/officeDocument/2006/math">
                    <m:r>
                      <a:rPr lang="en-PH" sz="2000" i="1" dirty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 dirty="0">
                            <a:latin typeface="Cambria Math"/>
                          </a:rPr>
                          <m:t>𝑖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a:rPr lang="en-PH" sz="2000" i="1" dirty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a:rPr lang="en-PH" sz="2000" i="1" dirty="0">
                        <a:latin typeface="Cambria Math"/>
                      </a:rPr>
                      <m:t>𝑉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a:rPr lang="en-PH" sz="2000" i="1" dirty="0">
                        <a:latin typeface="Cambria Math"/>
                      </a:rPr>
                      <m:t>𝑖</m:t>
                    </m:r>
                    <m:r>
                      <a:rPr lang="en-PH" sz="2000" dirty="0">
                        <a:latin typeface="Cambria Math"/>
                      </a:rPr>
                      <m:t>−</m:t>
                    </m:r>
                    <m:r>
                      <a:rPr lang="en-PH" sz="2000" i="1" dirty="0">
                        <a:latin typeface="Cambria Math"/>
                      </a:rPr>
                      <m:t>1</m:t>
                    </m:r>
                    <m:r>
                      <a:rPr lang="en-PH" sz="2000" dirty="0">
                        <a:latin typeface="Cambria Math"/>
                      </a:rPr>
                      <m:t>,</m:t>
                    </m:r>
                    <m:r>
                      <a:rPr lang="en-PH" sz="2000" i="1" dirty="0">
                        <a:latin typeface="Cambria Math"/>
                      </a:rPr>
                      <m:t>𝑠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4451" b="-8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791628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953000" y="5010710"/>
            <a:ext cx="2819400" cy="3232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6" name="Rectangle 15"/>
            <p:cNvSpPr/>
            <p:nvPr/>
          </p:nvSpPr>
          <p:spPr>
            <a:xfrm>
              <a:off x="6858000" y="1219199"/>
              <a:ext cx="1132114" cy="9906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63397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4000" b="1" dirty="0">
                    <a:solidFill>
                      <a:schemeClr val="accent5"/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40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[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𝐢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,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𝐬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4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2296" t="-4451" b="-10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886438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PH" sz="2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48000" y="54102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54102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0" y="54102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24" name="Rectangle 23"/>
            <p:cNvSpPr/>
            <p:nvPr/>
          </p:nvSpPr>
          <p:spPr>
            <a:xfrm>
              <a:off x="6858000" y="1219199"/>
              <a:ext cx="1132114" cy="14478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0764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Knapsack Problem</a:t>
            </a:r>
            <a:endParaRPr lang="en-PH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200" dirty="0" smtClean="0"/>
              <a:t>There are two versions of the problem:</a:t>
            </a:r>
          </a:p>
          <a:p>
            <a:pPr marL="971550" indent="-514350">
              <a:buFont typeface="+mj-lt"/>
              <a:buAutoNum type="arabicPeriod"/>
            </a:pPr>
            <a:r>
              <a:rPr lang="en-PH" sz="3200" dirty="0" smtClean="0"/>
              <a:t>0-1 Knapsack Problem</a:t>
            </a:r>
            <a:endParaRPr lang="en-PH" sz="3200" dirty="0"/>
          </a:p>
          <a:p>
            <a:pPr marL="971550" indent="-514350">
              <a:buFont typeface="+mj-lt"/>
              <a:buAutoNum type="arabicPeriod"/>
            </a:pPr>
            <a:r>
              <a:rPr lang="en-PH" sz="3200" dirty="0" smtClean="0"/>
              <a:t>Fractional Knapsack Problem</a:t>
            </a:r>
          </a:p>
          <a:p>
            <a:pPr marL="1371600" lvl="1" indent="-514350">
              <a:buFont typeface="+mj-lt"/>
              <a:buAutoNum type="romanLcPeriod"/>
            </a:pPr>
            <a:r>
              <a:rPr lang="en-PH" sz="3200" dirty="0" smtClean="0"/>
              <a:t>Bounded Knapsack Problem</a:t>
            </a:r>
          </a:p>
          <a:p>
            <a:pPr marL="1371600" lvl="1" indent="-514350">
              <a:buFont typeface="+mj-lt"/>
              <a:buAutoNum type="romanLcPeriod"/>
            </a:pPr>
            <a:r>
              <a:rPr lang="en-PH" sz="3200" dirty="0" smtClean="0"/>
              <a:t>Unbounded Knapsack Problem</a:t>
            </a:r>
            <a:endParaRPr lang="en-PH" sz="3200" dirty="0"/>
          </a:p>
          <a:p>
            <a:pPr marL="0" indent="0">
              <a:buNone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85338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a:rPr lang="en-PH" sz="35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35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5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+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PH" sz="3500" b="1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PH" sz="3500" b="1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else </a:t>
                </a:r>
                <a14:m>
                  <m:oMath xmlns:m="http://schemas.openxmlformats.org/officeDocument/2006/math">
                    <m:r>
                      <a:rPr lang="en-PH" sz="2000" i="1" dirty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 dirty="0">
                            <a:latin typeface="Cambria Math"/>
                          </a:rPr>
                          <m:t>𝑖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a:rPr lang="en-PH" sz="2000" i="1" dirty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a:rPr lang="en-PH" sz="2000" i="1" dirty="0">
                        <a:latin typeface="Cambria Math"/>
                      </a:rPr>
                      <m:t>𝑉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a:rPr lang="en-PH" sz="2000" i="1" dirty="0">
                        <a:latin typeface="Cambria Math"/>
                      </a:rPr>
                      <m:t>𝑖</m:t>
                    </m:r>
                    <m:r>
                      <a:rPr lang="en-PH" sz="2000" dirty="0">
                        <a:latin typeface="Cambria Math"/>
                      </a:rPr>
                      <m:t>−</m:t>
                    </m:r>
                    <m:r>
                      <a:rPr lang="en-PH" sz="2000" i="1" dirty="0">
                        <a:latin typeface="Cambria Math"/>
                      </a:rPr>
                      <m:t>1</m:t>
                    </m:r>
                    <m:r>
                      <a:rPr lang="en-PH" sz="2000" dirty="0">
                        <a:latin typeface="Cambria Math"/>
                      </a:rPr>
                      <m:t>,</m:t>
                    </m:r>
                    <m:r>
                      <a:rPr lang="en-PH" sz="2000" i="1" dirty="0">
                        <a:latin typeface="Cambria Math"/>
                      </a:rPr>
                      <m:t>𝑠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4451" b="-8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790751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5</a:t>
                      </a:r>
                      <a:endParaRPr lang="en-PH" sz="2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477000" y="54102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24" name="Rectangle 23"/>
            <p:cNvSpPr/>
            <p:nvPr/>
          </p:nvSpPr>
          <p:spPr>
            <a:xfrm>
              <a:off x="6858000" y="1219199"/>
              <a:ext cx="1132114" cy="14478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57834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PH" sz="1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800" i="1">
                        <a:latin typeface="Cambria Math"/>
                      </a:rPr>
                      <m:t>≤</m:t>
                    </m:r>
                    <m:r>
                      <a:rPr lang="en-PH" sz="18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1800" dirty="0"/>
              </a:p>
              <a:p>
                <a:pPr marL="0" indent="0">
                  <a:buNone/>
                </a:pPr>
                <a:r>
                  <a:rPr lang="en-PH" sz="18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800" i="1">
                        <a:latin typeface="Cambria Math"/>
                      </a:rPr>
                      <m:t>+</m:t>
                    </m:r>
                    <m:r>
                      <a:rPr lang="en-PH" sz="18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1800" i="1">
                            <a:latin typeface="Cambria Math"/>
                          </a:rPr>
                          <m:t>𝑖</m:t>
                        </m:r>
                        <m:r>
                          <a:rPr lang="en-PH" sz="1800" i="1">
                            <a:latin typeface="Cambria Math"/>
                          </a:rPr>
                          <m:t>−1, </m:t>
                        </m:r>
                        <m:r>
                          <a:rPr lang="en-PH" sz="1800" i="1">
                            <a:latin typeface="Cambria Math"/>
                          </a:rPr>
                          <m:t>𝑠</m:t>
                        </m:r>
                        <m:r>
                          <a:rPr lang="en-PH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1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1800" i="1">
                        <a:latin typeface="Cambria Math"/>
                      </a:rPr>
                      <m:t>&gt;</m:t>
                    </m:r>
                    <m:r>
                      <a:rPr lang="en-PH" sz="1800" i="1">
                        <a:latin typeface="Cambria Math"/>
                      </a:rPr>
                      <m:t>𝑉</m:t>
                    </m:r>
                    <m:r>
                      <a:rPr lang="en-PH" sz="1800" i="1">
                        <a:latin typeface="Cambria Math"/>
                      </a:rPr>
                      <m:t>[</m:t>
                    </m:r>
                    <m:r>
                      <a:rPr lang="en-PH" sz="1800" i="1">
                        <a:latin typeface="Cambria Math"/>
                      </a:rPr>
                      <m:t>𝑖</m:t>
                    </m:r>
                    <m:r>
                      <a:rPr lang="en-PH" sz="1800" i="1">
                        <a:latin typeface="Cambria Math"/>
                      </a:rPr>
                      <m:t>−1, </m:t>
                    </m:r>
                    <m:r>
                      <a:rPr lang="en-PH" sz="1800" i="1">
                        <a:latin typeface="Cambria Math"/>
                      </a:rPr>
                      <m:t>𝑠</m:t>
                    </m:r>
                    <m:r>
                      <a:rPr lang="en-PH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1800" dirty="0"/>
                  <a:t> </a:t>
                </a:r>
              </a:p>
              <a:p>
                <a:pPr marL="0" indent="0">
                  <a:buNone/>
                </a:pPr>
                <a:r>
                  <a:rPr lang="en-PH" sz="1800" dirty="0"/>
                  <a:t>	</a:t>
                </a:r>
                <a14:m>
                  <m:oMath xmlns:m="http://schemas.openxmlformats.org/officeDocument/2006/math">
                    <m:r>
                      <a:rPr lang="en-PH" sz="1800" i="1" dirty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PH" sz="1800" i="1" dirty="0">
                            <a:latin typeface="Cambria Math"/>
                          </a:rPr>
                          <m:t>𝑖</m:t>
                        </m:r>
                        <m:r>
                          <a:rPr lang="en-PH" sz="1800" dirty="0">
                            <a:latin typeface="Cambria Math"/>
                          </a:rPr>
                          <m:t>, </m:t>
                        </m:r>
                        <m:r>
                          <a:rPr lang="en-PH" sz="1800" i="1" dirty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18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1800" i="1">
                        <a:latin typeface="Cambria Math"/>
                      </a:rPr>
                      <m:t>+</m:t>
                    </m:r>
                    <m:r>
                      <a:rPr lang="en-PH" sz="18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1800" i="1">
                            <a:latin typeface="Cambria Math"/>
                          </a:rPr>
                          <m:t>𝑖</m:t>
                        </m:r>
                        <m:r>
                          <a:rPr lang="en-PH" sz="1800" i="1">
                            <a:latin typeface="Cambria Math"/>
                          </a:rPr>
                          <m:t>−1, </m:t>
                        </m:r>
                        <m:r>
                          <a:rPr lang="en-PH" sz="1800" i="1">
                            <a:latin typeface="Cambria Math"/>
                          </a:rPr>
                          <m:t>𝑠</m:t>
                        </m:r>
                        <m:r>
                          <a:rPr lang="en-PH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1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PH" sz="1800" dirty="0"/>
              </a:p>
              <a:p>
                <a:pPr marL="0" indent="0">
                  <a:buNone/>
                </a:pPr>
                <a:r>
                  <a:rPr lang="en-PH" sz="18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1600" dirty="0"/>
                  <a:t>	</a:t>
                </a:r>
                <a:r>
                  <a:rPr lang="en-PH" sz="3200" dirty="0"/>
                  <a:t> </a:t>
                </a:r>
                <a14:m>
                  <m:oMath xmlns:m="http://schemas.openxmlformats.org/officeDocument/2006/math">
                    <m:r>
                      <a:rPr lang="en-PH" sz="3200" b="1" i="1" dirty="0" smtClean="0">
                        <a:solidFill>
                          <a:schemeClr val="accent5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PH" sz="32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32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PH" sz="32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32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3200" b="1" i="1" dirty="0">
                        <a:solidFill>
                          <a:schemeClr val="accent5"/>
                        </a:solidFill>
                        <a:latin typeface="Cambria Math"/>
                      </a:rPr>
                      <m:t>𝑽</m:t>
                    </m:r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[</m:t>
                    </m:r>
                    <m:r>
                      <a:rPr lang="en-PH" sz="3200" b="1" i="1" dirty="0">
                        <a:solidFill>
                          <a:schemeClr val="accent5"/>
                        </a:solidFill>
                        <a:latin typeface="Cambria Math"/>
                      </a:rPr>
                      <m:t>𝒊</m:t>
                    </m:r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3200" b="1" i="1" dirty="0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,</m:t>
                    </m:r>
                    <m:r>
                      <a:rPr lang="en-PH" sz="3200" b="1" i="1" dirty="0">
                        <a:solidFill>
                          <a:schemeClr val="accent5"/>
                        </a:solidFill>
                        <a:latin typeface="Cambria Math"/>
                      </a:rPr>
                      <m:t>𝒔</m:t>
                    </m:r>
                    <m:r>
                      <a:rPr lang="en-PH" sz="3200" b="1" dirty="0">
                        <a:solidFill>
                          <a:schemeClr val="accent5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3200" b="1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PH" sz="1800" dirty="0"/>
                  <a:t>else </a:t>
                </a:r>
                <a14:m>
                  <m:oMath xmlns:m="http://schemas.openxmlformats.org/officeDocument/2006/math">
                    <m:r>
                      <a:rPr lang="en-PH" sz="1800" i="1" dirty="0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PH" sz="1800" i="1" dirty="0">
                            <a:latin typeface="Cambria Math"/>
                          </a:rPr>
                          <m:t>𝑖</m:t>
                        </m:r>
                        <m:r>
                          <a:rPr lang="en-PH" sz="1800" dirty="0">
                            <a:latin typeface="Cambria Math"/>
                          </a:rPr>
                          <m:t>, </m:t>
                        </m:r>
                        <m:r>
                          <a:rPr lang="en-PH" sz="1800" i="1" dirty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PH" sz="1800" dirty="0">
                        <a:latin typeface="Cambria Math"/>
                      </a:rPr>
                      <m:t>=</m:t>
                    </m:r>
                    <m:r>
                      <a:rPr lang="en-PH" sz="1800" i="1" dirty="0">
                        <a:latin typeface="Cambria Math"/>
                      </a:rPr>
                      <m:t>𝑉</m:t>
                    </m:r>
                    <m:r>
                      <a:rPr lang="en-PH" sz="1800" dirty="0">
                        <a:latin typeface="Cambria Math"/>
                      </a:rPr>
                      <m:t>[</m:t>
                    </m:r>
                    <m:r>
                      <a:rPr lang="en-PH" sz="1800" i="1" dirty="0">
                        <a:latin typeface="Cambria Math"/>
                      </a:rPr>
                      <m:t>𝑖</m:t>
                    </m:r>
                    <m:r>
                      <a:rPr lang="en-PH" sz="1800" dirty="0">
                        <a:latin typeface="Cambria Math"/>
                      </a:rPr>
                      <m:t>−</m:t>
                    </m:r>
                    <m:r>
                      <a:rPr lang="en-PH" sz="1800" i="1" dirty="0">
                        <a:latin typeface="Cambria Math"/>
                      </a:rPr>
                      <m:t>1</m:t>
                    </m:r>
                    <m:r>
                      <a:rPr lang="en-PH" sz="1800" dirty="0">
                        <a:latin typeface="Cambria Math"/>
                      </a:rPr>
                      <m:t>,</m:t>
                    </m:r>
                    <m:r>
                      <a:rPr lang="en-PH" sz="1800" i="1" dirty="0">
                        <a:latin typeface="Cambria Math"/>
                      </a:rPr>
                      <m:t>𝑠</m:t>
                    </m:r>
                    <m:r>
                      <a:rPr lang="en-PH" sz="1800" dirty="0">
                        <a:latin typeface="Cambria Math"/>
                      </a:rPr>
                      <m:t>]</m:t>
                    </m:r>
                  </m:oMath>
                </a14:m>
                <a:endParaRPr lang="en-PH" sz="1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444" t="-207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898653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7620000" y="54102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9" name="Rectangle 18"/>
            <p:cNvSpPr/>
            <p:nvPr/>
          </p:nvSpPr>
          <p:spPr>
            <a:xfrm>
              <a:off x="6858000" y="1219199"/>
              <a:ext cx="1132114" cy="14478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76119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4000" b="1" dirty="0">
                    <a:solidFill>
                      <a:schemeClr val="accent5"/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40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[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𝐢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,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𝐬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4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2296" t="-4451" b="-10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01732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PH" sz="2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8000" y="58674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58674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0" y="58674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77000" y="58674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31" name="Rectangle 30"/>
            <p:cNvSpPr/>
            <p:nvPr/>
          </p:nvSpPr>
          <p:spPr>
            <a:xfrm>
              <a:off x="6858000" y="1219199"/>
              <a:ext cx="1132114" cy="19050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23484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99430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dirty="0" smtClean="0">
                          <a:solidFill>
                            <a:schemeClr val="accent5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7620000" y="58674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≤</m:t>
                    </m:r>
                    <m:r>
                      <a:rPr lang="en-PH" sz="2000" b="0" i="1" smtClean="0">
                        <a:latin typeface="Cambria Math"/>
                      </a:rPr>
                      <m:t>𝑠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PH" sz="2000" i="1">
                        <a:latin typeface="Cambria Math"/>
                      </a:rPr>
                      <m:t>&gt;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r>
                      <a:rPr lang="en-PH" sz="2000" i="1">
                        <a:latin typeface="Cambria Math"/>
                      </a:rPr>
                      <m:t>[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𝑠</m:t>
                    </m:r>
                    <m:r>
                      <a:rPr lang="en-PH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2000" i="1">
                        <a:latin typeface="Cambria Math"/>
                      </a:rPr>
                      <m:t>+</m:t>
                    </m:r>
                    <m:r>
                      <a:rPr lang="en-PH" sz="2000" i="1">
                        <a:latin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−1, </m:t>
                        </m:r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  <m:r>
                          <a:rPr lang="en-PH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   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i</m:t>
                        </m:r>
                        <m:r>
                          <a:rPr lang="en-PH" sz="2000" dirty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PH" sz="2000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PH" sz="2000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V</m:t>
                    </m:r>
                    <m:r>
                      <a:rPr lang="en-PH" sz="2000" dirty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i</m:t>
                    </m:r>
                    <m:r>
                      <a:rPr lang="en-PH" sz="2000" dirty="0">
                        <a:latin typeface="Cambria Math"/>
                      </a:rPr>
                      <m:t>−1,</m:t>
                    </m:r>
                    <m:r>
                      <m:rPr>
                        <m:sty m:val="p"/>
                      </m:rPr>
                      <a:rPr lang="en-PH" sz="2000" dirty="0">
                        <a:latin typeface="Cambria Math"/>
                      </a:rPr>
                      <m:t>s</m:t>
                    </m:r>
                    <m:r>
                      <a:rPr lang="en-PH" sz="2000" dirty="0">
                        <a:latin typeface="Cambria Math"/>
                      </a:rPr>
                      <m:t>]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4000" b="1" dirty="0">
                    <a:solidFill>
                      <a:schemeClr val="accent5"/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d>
                      <m:dPr>
                        <m:begChr m:val="["/>
                        <m:endChr m:val="]"/>
                        <m:ctrlP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PH" sz="4000" b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4000" b="1" i="1" dirty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𝐕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[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𝐢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,</m:t>
                    </m:r>
                    <m:r>
                      <a:rPr lang="en-PH" sz="4000" b="1" i="1" dirty="0">
                        <a:solidFill>
                          <a:schemeClr val="accent5"/>
                        </a:solidFill>
                        <a:latin typeface="Cambria Math"/>
                      </a:rPr>
                      <m:t>𝐬</m:t>
                    </m:r>
                    <m:r>
                      <a:rPr lang="en-PH" sz="4000" b="1" dirty="0">
                        <a:solidFill>
                          <a:schemeClr val="accent5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PH" sz="4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0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2296" t="-4451" b="-10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23" name="Rectangle 22"/>
            <p:cNvSpPr/>
            <p:nvPr/>
          </p:nvSpPr>
          <p:spPr>
            <a:xfrm>
              <a:off x="6858000" y="1219199"/>
              <a:ext cx="1132114" cy="19050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60592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Dynamic Programming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200" dirty="0" smtClean="0"/>
                  <a:t>Let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𝑖</m:t>
                    </m:r>
                    <m:r>
                      <a:rPr lang="en-PH" sz="3200" b="0" i="1" smtClean="0">
                        <a:latin typeface="Cambria Math"/>
                      </a:rPr>
                      <m:t>=</m:t>
                    </m:r>
                    <m:r>
                      <a:rPr lang="en-PH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PH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/>
                      </a:rPr>
                      <m:t>𝑘</m:t>
                    </m:r>
                    <m:r>
                      <a:rPr lang="en-PH" sz="3200" b="0" i="1" smtClean="0">
                        <a:latin typeface="Cambria Math"/>
                      </a:rPr>
                      <m:t>=</m:t>
                    </m:r>
                    <m:r>
                      <a:rPr lang="en-PH" sz="3200" b="0" i="1" smtClean="0">
                        <a:latin typeface="Cambria Math"/>
                      </a:rPr>
                      <m:t>𝑆</m:t>
                    </m:r>
                  </m:oMath>
                </a14:m>
                <a:endParaRPr lang="en-PH" sz="3200" dirty="0" smtClean="0"/>
              </a:p>
              <a:p>
                <a:pPr marL="0" indent="0">
                  <a:buNone/>
                </a:pPr>
                <a:endParaRPr lang="en-PH" sz="3200" dirty="0"/>
              </a:p>
              <a:p>
                <a:pPr marL="0" indent="0">
                  <a:buNone/>
                </a:pPr>
                <a:r>
                  <a:rPr lang="en-PH" sz="32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3200" b="0" i="0" smtClean="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PH" sz="3200" i="1">
                            <a:latin typeface="Cambria Math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/>
                          </a:rPr>
                          <m:t>,</m:t>
                        </m:r>
                        <m:r>
                          <a:rPr lang="en-PH" sz="32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PH" sz="3200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PH" sz="3200" b="0" i="1" smtClean="0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32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PH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PH" sz="3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PH" sz="3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PH" sz="3200" dirty="0" smtClean="0"/>
                  <a:t>	</a:t>
                </a:r>
                <a:r>
                  <a:rPr lang="en-PH" sz="3200" dirty="0"/>
                  <a:t>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𝑖</m:t>
                    </m:r>
                    <m:r>
                      <a:rPr lang="en-PH" sz="3200" b="0" i="1" smtClean="0">
                        <a:latin typeface="Cambria Math"/>
                      </a:rPr>
                      <m:t>=</m:t>
                    </m:r>
                    <m:r>
                      <a:rPr lang="en-PH" sz="3200" b="0" i="1" smtClean="0">
                        <a:latin typeface="Cambria Math"/>
                      </a:rPr>
                      <m:t>𝑖</m:t>
                    </m:r>
                    <m:r>
                      <a:rPr lang="en-PH" sz="3200" b="0" i="1" smtClean="0">
                        <a:latin typeface="Cambria Math"/>
                      </a:rPr>
                      <m:t>−1, </m:t>
                    </m:r>
                    <m:r>
                      <a:rPr lang="en-PH" sz="3200" b="0" i="1" smtClean="0">
                        <a:latin typeface="Cambria Math"/>
                      </a:rPr>
                      <m:t>𝑘</m:t>
                    </m:r>
                    <m:r>
                      <a:rPr lang="en-PH" sz="3200" b="0" i="1" smtClean="0">
                        <a:latin typeface="Cambria Math"/>
                      </a:rPr>
                      <m:t>=</m:t>
                    </m:r>
                    <m:r>
                      <a:rPr lang="en-PH" sz="3200" b="0" i="1" smtClean="0">
                        <a:latin typeface="Cambria Math"/>
                      </a:rPr>
                      <m:t>𝑘</m:t>
                    </m:r>
                    <m:r>
                      <a:rPr lang="en-PH" sz="32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PH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PH" sz="3200" dirty="0" smtClean="0"/>
              </a:p>
              <a:p>
                <a:pPr marL="0" indent="0">
                  <a:buNone/>
                </a:pPr>
                <a:r>
                  <a:rPr lang="en-PH" sz="3200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PH" sz="3200" dirty="0" smtClean="0"/>
                  <a:t>	</a:t>
                </a:r>
                <a:r>
                  <a:rPr lang="en-PH" sz="3200" dirty="0"/>
                  <a:t>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𝑖</m:t>
                    </m:r>
                    <m:r>
                      <a:rPr lang="en-PH" sz="3200" b="0" i="1" smtClean="0">
                        <a:latin typeface="Cambria Math"/>
                      </a:rPr>
                      <m:t>=</m:t>
                    </m:r>
                    <m:r>
                      <a:rPr lang="en-PH" sz="3200" b="0" i="1" smtClean="0">
                        <a:latin typeface="Cambria Math"/>
                      </a:rPr>
                      <m:t>𝑖</m:t>
                    </m:r>
                    <m:r>
                      <a:rPr lang="en-PH" sz="3200" b="0" i="1" smtClean="0">
                        <a:latin typeface="Cambria Math"/>
                      </a:rPr>
                      <m:t>−1</m:t>
                    </m:r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  <a:blipFill rotWithShape="1">
                <a:blip r:embed="rId3"/>
                <a:stretch>
                  <a:fillRect l="-1852" t="-184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349208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</a:rPr>
                      <m:t>𝑖</m:t>
                    </m:r>
                    <m:r>
                      <a:rPr lang="en-PH" sz="2000" i="1" smtClean="0">
                        <a:latin typeface="Cambria Math"/>
                      </a:rPr>
                      <m:t>=</m:t>
                    </m:r>
                    <m:r>
                      <a:rPr lang="en-PH" sz="2000" i="1" smtClean="0">
                        <a:latin typeface="Cambria Math"/>
                      </a:rPr>
                      <m:t>𝑛</m:t>
                    </m:r>
                    <m:r>
                      <a:rPr lang="en-PH" sz="20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PH" sz="2000" dirty="0" smtClean="0"/>
                  <a:t>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𝑆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 smtClean="0"/>
                  <a:t>while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b="0" i="1" smtClean="0">
                        <a:latin typeface="Cambria Math"/>
                      </a:rPr>
                      <m:t>,</m:t>
                    </m:r>
                    <m:r>
                      <a:rPr lang="en-PH" sz="2000" b="0" i="1" smtClean="0">
                        <a:latin typeface="Cambria Math"/>
                      </a:rPr>
                      <m:t>𝑘</m:t>
                    </m:r>
                    <m:r>
                      <a:rPr lang="en-PH" sz="2000" b="0" i="1" smtClean="0">
                        <a:latin typeface="Cambria Math"/>
                      </a:rPr>
                      <m:t>&gt;0</m:t>
                    </m:r>
                  </m:oMath>
                </a14:m>
                <a:endParaRPr lang="en-PH" sz="2000" dirty="0" smtClean="0"/>
              </a:p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,</m:t>
                        </m:r>
                        <m:r>
                          <a:rPr lang="en-PH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PH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PH" sz="2000" i="1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PH" sz="20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PH" sz="2000" dirty="0" smtClean="0"/>
              </a:p>
              <a:p>
                <a:pPr marL="0" indent="0">
                  <a:buNone/>
                </a:pPr>
                <a:r>
                  <a:rPr lang="en-PH" sz="2000" dirty="0"/>
                  <a:t>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10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9" name="Rectangle 18"/>
            <p:cNvSpPr/>
            <p:nvPr/>
          </p:nvSpPr>
          <p:spPr>
            <a:xfrm>
              <a:off x="6858000" y="1219199"/>
              <a:ext cx="1132114" cy="19050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1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041103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𝑛</m:t>
                    </m:r>
                    <m:r>
                      <a:rPr lang="en-PH" sz="2000">
                        <a:latin typeface="Cambria Math"/>
                      </a:rPr>
                      <m:t>,</m:t>
                    </m:r>
                  </m:oMath>
                </a14:m>
                <a:r>
                  <a:rPr lang="en-PH" sz="2000" dirty="0"/>
                  <a:t>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𝑆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while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,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&gt;0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,</m:t>
                        </m:r>
                        <m:r>
                          <a:rPr lang="en-PH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PH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PH" sz="2000" i="1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PH" sz="20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𝒊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𝒊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PH" sz="35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4451" b="-563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848600" y="5638800"/>
            <a:ext cx="451338" cy="914400"/>
          </a:xfrm>
          <a:prstGeom prst="ellipse">
            <a:avLst/>
          </a:prstGeom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534400" y="58674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9" name="Rectangle 18"/>
            <p:cNvSpPr/>
            <p:nvPr/>
          </p:nvSpPr>
          <p:spPr>
            <a:xfrm>
              <a:off x="6858000" y="1219199"/>
              <a:ext cx="1132114" cy="19050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71877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874477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7848600" y="5181600"/>
            <a:ext cx="451338" cy="914400"/>
          </a:xfrm>
          <a:prstGeom prst="ellipse">
            <a:avLst/>
          </a:prstGeom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534400" y="54102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457200" y="1676400"/>
                <a:ext cx="8229600" cy="2057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</a:rPr>
                      <m:t>𝑖</m:t>
                    </m:r>
                    <m:r>
                      <a:rPr lang="en-PH" sz="2000" i="1" smtClean="0">
                        <a:latin typeface="Cambria Math"/>
                      </a:rPr>
                      <m:t>=</m:t>
                    </m:r>
                    <m:r>
                      <a:rPr lang="en-PH" sz="2000" i="1" smtClean="0">
                        <a:latin typeface="Cambria Math"/>
                      </a:rPr>
                      <m:t>𝑛</m:t>
                    </m:r>
                    <m:r>
                      <a:rPr lang="en-PH" sz="2000" smtClean="0">
                        <a:latin typeface="Cambria Math"/>
                      </a:rPr>
                      <m:t>,</m:t>
                    </m:r>
                  </m:oMath>
                </a14:m>
                <a:r>
                  <a:rPr lang="en-PH" sz="2000" dirty="0" smtClean="0"/>
                  <a:t>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𝑆</m:t>
                    </m:r>
                  </m:oMath>
                </a14:m>
                <a:endParaRPr lang="en-PH" sz="20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PH" sz="2000" dirty="0" smtClean="0"/>
                  <a:t>while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 smtClean="0">
                        <a:latin typeface="Cambria Math"/>
                      </a:rPr>
                      <m:t>,</m:t>
                    </m:r>
                    <m:r>
                      <a:rPr lang="en-PH" sz="2000" i="1" smtClean="0">
                        <a:latin typeface="Cambria Math"/>
                      </a:rPr>
                      <m:t>𝑘</m:t>
                    </m:r>
                    <m:r>
                      <a:rPr lang="en-PH" sz="2000" i="1" smtClean="0">
                        <a:latin typeface="Cambria Math"/>
                      </a:rPr>
                      <m:t>&gt;0</m:t>
                    </m:r>
                  </m:oMath>
                </a14:m>
                <a:endParaRPr lang="en-PH" sz="20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,</m:t>
                        </m:r>
                        <m:r>
                          <a:rPr lang="en-PH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PH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PH" sz="2000" i="1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PH" sz="2000" dirty="0">
                  <a:ea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PH" sz="20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PH" sz="2000" dirty="0"/>
                  <a:t>else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3500" b="1" i="1" smtClean="0">
                        <a:solidFill>
                          <a:schemeClr val="accent5"/>
                        </a:solidFill>
                        <a:latin typeface="Cambria Math"/>
                      </a:rPr>
                      <m:t>𝒊</m:t>
                    </m:r>
                    <m:r>
                      <a:rPr lang="en-PH" sz="3500" b="1" i="1" smtClean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3500" b="1" i="1" smtClean="0">
                        <a:solidFill>
                          <a:schemeClr val="accent5"/>
                        </a:solidFill>
                        <a:latin typeface="Cambria Math"/>
                      </a:rPr>
                      <m:t>𝒊</m:t>
                    </m:r>
                    <m:r>
                      <a:rPr lang="en-PH" sz="3500" b="1" i="1" smtClean="0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3500" b="1" i="1" smtClean="0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PH" sz="35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057399"/>
              </a:xfrm>
              <a:prstGeom prst="rect">
                <a:avLst/>
              </a:prstGeom>
              <a:blipFill rotWithShape="1">
                <a:blip r:embed="rId3"/>
                <a:stretch>
                  <a:fillRect l="-667" t="-4451" b="-563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23" name="Rectangle 22"/>
            <p:cNvSpPr/>
            <p:nvPr/>
          </p:nvSpPr>
          <p:spPr>
            <a:xfrm>
              <a:off x="6858000" y="1219199"/>
              <a:ext cx="1132114" cy="19050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9390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863069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</a:rPr>
                      <m:t>𝑖</m:t>
                    </m:r>
                    <m:r>
                      <a:rPr lang="en-PH" sz="2000" i="1" smtClean="0">
                        <a:latin typeface="Cambria Math"/>
                      </a:rPr>
                      <m:t>=</m:t>
                    </m:r>
                    <m:r>
                      <a:rPr lang="en-PH" sz="2000" i="1" smtClean="0">
                        <a:latin typeface="Cambria Math"/>
                      </a:rPr>
                      <m:t>𝑛</m:t>
                    </m:r>
                    <m:r>
                      <a:rPr lang="en-PH" sz="20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PH" sz="2000" dirty="0" smtClean="0"/>
                  <a:t>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𝑆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 smtClean="0"/>
                  <a:t>while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b="0" i="1" smtClean="0">
                        <a:latin typeface="Cambria Math"/>
                      </a:rPr>
                      <m:t>,</m:t>
                    </m:r>
                    <m:r>
                      <a:rPr lang="en-PH" sz="2000" b="0" i="1" smtClean="0">
                        <a:latin typeface="Cambria Math"/>
                      </a:rPr>
                      <m:t>𝑘</m:t>
                    </m:r>
                    <m:r>
                      <a:rPr lang="en-PH" sz="2000" b="0" i="1" smtClean="0">
                        <a:latin typeface="Cambria Math"/>
                      </a:rPr>
                      <m:t>&gt;0</m:t>
                    </m:r>
                  </m:oMath>
                </a14:m>
                <a:endParaRPr lang="en-PH" sz="2000" dirty="0" smtClean="0"/>
              </a:p>
              <a:p>
                <a:pPr marL="0" indent="0">
                  <a:buNone/>
                </a:pPr>
                <a:r>
                  <a:rPr lang="en-PH" sz="20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,</m:t>
                        </m:r>
                        <m:r>
                          <a:rPr lang="en-PH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PH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PH" sz="2000" i="1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PH" sz="20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:r>
                  <a:rPr lang="en-PH" sz="3500" b="1" i="1" dirty="0" smtClean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𝒊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𝒊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, 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𝒌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𝒌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PH" sz="3500" b="1" i="1" dirty="0"/>
              </a:p>
              <a:p>
                <a:pPr marL="0" indent="0">
                  <a:buNone/>
                </a:pPr>
                <a:r>
                  <a:rPr lang="en-PH" sz="2000" dirty="0"/>
                  <a:t>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10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4451" b="-8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848600" y="4724400"/>
            <a:ext cx="451338" cy="914400"/>
          </a:xfrm>
          <a:prstGeom prst="ellipse">
            <a:avLst/>
          </a:prstGeom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/>
          <p:cNvSpPr/>
          <p:nvPr/>
        </p:nvSpPr>
        <p:spPr>
          <a:xfrm>
            <a:off x="838200" y="5181600"/>
            <a:ext cx="381000" cy="457200"/>
          </a:xfrm>
          <a:prstGeom prst="ellipse">
            <a:avLst/>
          </a:prstGeom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7555" y="5029201"/>
            <a:ext cx="2825714" cy="22859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23" name="Rectangle 22"/>
            <p:cNvSpPr/>
            <p:nvPr/>
          </p:nvSpPr>
          <p:spPr>
            <a:xfrm>
              <a:off x="6858000" y="1219199"/>
              <a:ext cx="1132114" cy="19050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0303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131347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𝑛</m:t>
                    </m:r>
                    <m:r>
                      <a:rPr lang="en-PH" sz="2000">
                        <a:latin typeface="Cambria Math"/>
                      </a:rPr>
                      <m:t>,</m:t>
                    </m:r>
                  </m:oMath>
                </a14:m>
                <a:r>
                  <a:rPr lang="en-PH" sz="2000" dirty="0"/>
                  <a:t>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𝑆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while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,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&gt;0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,</m:t>
                        </m:r>
                        <m:r>
                          <a:rPr lang="en-PH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PH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PH" sz="2000" i="1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PH" sz="20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PH" sz="2000" dirty="0"/>
                  <a:t>	</a:t>
                </a:r>
                <a:r>
                  <a:rPr lang="en-PH" sz="3500" b="1" i="1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𝒊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𝒊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𝟏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, 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𝒌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𝒌</m:t>
                    </m:r>
                    <m:r>
                      <a:rPr lang="en-PH" sz="3500" b="1" i="1">
                        <a:solidFill>
                          <a:schemeClr val="accent5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PH" sz="3500" b="1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PH" sz="3500" b="1" i="1" dirty="0"/>
              </a:p>
              <a:p>
                <a:pPr marL="0" indent="0">
                  <a:buNone/>
                </a:pPr>
                <a:r>
                  <a:rPr lang="en-PH" sz="2000" dirty="0"/>
                  <a:t>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10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4451" b="-8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43400" y="4267200"/>
            <a:ext cx="451338" cy="914400"/>
          </a:xfrm>
          <a:prstGeom prst="ellipse">
            <a:avLst/>
          </a:prstGeom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/>
          <p:cNvSpPr/>
          <p:nvPr/>
        </p:nvSpPr>
        <p:spPr>
          <a:xfrm>
            <a:off x="838200" y="5181600"/>
            <a:ext cx="381000" cy="457200"/>
          </a:xfrm>
          <a:prstGeom prst="ellipse">
            <a:avLst/>
          </a:prstGeom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/>
          <p:cNvSpPr/>
          <p:nvPr/>
        </p:nvSpPr>
        <p:spPr>
          <a:xfrm>
            <a:off x="838200" y="4724400"/>
            <a:ext cx="381000" cy="457200"/>
          </a:xfrm>
          <a:prstGeom prst="ellipse">
            <a:avLst/>
          </a:prstGeom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029200" y="44958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24" name="Rectangle 23"/>
            <p:cNvSpPr/>
            <p:nvPr/>
          </p:nvSpPr>
          <p:spPr>
            <a:xfrm>
              <a:off x="6858000" y="1219199"/>
              <a:ext cx="1132114" cy="19050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58930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Knapsack Problem</a:t>
            </a:r>
            <a:endParaRPr lang="en-PH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200" dirty="0" smtClean="0"/>
              <a:t>Sample Problem</a:t>
            </a:r>
          </a:p>
          <a:p>
            <a:pPr marL="0" indent="0">
              <a:buNone/>
            </a:pPr>
            <a:endParaRPr lang="en-PH" sz="3200" dirty="0" smtClean="0"/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endParaRPr lang="en-PH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19294"/>
              </p:ext>
            </p:extLst>
          </p:nvPr>
        </p:nvGraphicFramePr>
        <p:xfrm>
          <a:off x="838198" y="3352800"/>
          <a:ext cx="7467604" cy="17373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47800"/>
                <a:gridCol w="859972"/>
                <a:gridCol w="859972"/>
                <a:gridCol w="859972"/>
                <a:gridCol w="859972"/>
                <a:gridCol w="859972"/>
                <a:gridCol w="859972"/>
                <a:gridCol w="8599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A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B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C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D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E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F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 smtClean="0">
                          <a:latin typeface="+mj-lt"/>
                        </a:rPr>
                        <a:t>G</a:t>
                      </a:r>
                      <a:endParaRPr lang="en-PH" sz="3200" b="1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value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7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9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5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12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14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6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12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time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3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4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2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6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7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3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 smtClean="0">
                          <a:latin typeface="+mj-lt"/>
                        </a:rPr>
                        <a:t>5</a:t>
                      </a:r>
                      <a:endParaRPr lang="en-PH" sz="32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898262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𝑛</m:t>
                    </m:r>
                    <m:r>
                      <a:rPr lang="en-PH" sz="2000">
                        <a:latin typeface="Cambria Math"/>
                      </a:rPr>
                      <m:t>,</m:t>
                    </m:r>
                  </m:oMath>
                </a14:m>
                <a:r>
                  <a:rPr lang="en-PH" sz="2000" dirty="0"/>
                  <a:t>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𝑆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while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,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&gt;0</m:t>
                    </m:r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000">
                        <a:latin typeface="Cambria Math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</a:rPr>
                          <m:t>,</m:t>
                        </m:r>
                        <m:r>
                          <a:rPr lang="en-PH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PH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PH" sz="2000" i="1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PH" sz="20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PH" sz="20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−1, 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𝑘</m:t>
                    </m:r>
                    <m:r>
                      <a:rPr lang="en-PH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PH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PH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else</a:t>
                </a:r>
              </a:p>
              <a:p>
                <a:pPr marL="0" indent="0">
                  <a:buNone/>
                </a:pPr>
                <a:r>
                  <a:rPr lang="en-PH" sz="2000" dirty="0"/>
                  <a:t>	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r>
                      <a:rPr lang="en-PH" sz="2000" i="1">
                        <a:latin typeface="Cambria Math"/>
                      </a:rPr>
                      <m:t>𝑖</m:t>
                    </m:r>
                    <m:r>
                      <a:rPr lang="en-PH" sz="2000" i="1">
                        <a:latin typeface="Cambria Math"/>
                      </a:rPr>
                      <m:t>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10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2057399"/>
              </a:xfrm>
              <a:blipFill rotWithShape="1">
                <a:blip r:embed="rId3"/>
                <a:stretch>
                  <a:fillRect l="-667" t="-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38200" y="5181600"/>
            <a:ext cx="381000" cy="457200"/>
          </a:xfrm>
          <a:prstGeom prst="ellipse">
            <a:avLst/>
          </a:prstGeom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/>
          <p:cNvSpPr/>
          <p:nvPr/>
        </p:nvSpPr>
        <p:spPr>
          <a:xfrm>
            <a:off x="838200" y="4724400"/>
            <a:ext cx="381000" cy="457200"/>
          </a:xfrm>
          <a:prstGeom prst="ellipse">
            <a:avLst/>
          </a:prstGeom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" name="Group 14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6" name="Rectangle 15"/>
            <p:cNvSpPr/>
            <p:nvPr/>
          </p:nvSpPr>
          <p:spPr>
            <a:xfrm>
              <a:off x="6858000" y="1219199"/>
              <a:ext cx="1132114" cy="19050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ontent Placeholder 17"/>
                <p:cNvSpPr txBox="1">
                  <a:spLocks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 smtClean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 smtClean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 xmlns="">
            <p:sp>
              <p:nvSpPr>
                <p:cNvPr id="11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85800"/>
                  <a:ext cx="1981200" cy="26670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92" t="-4338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41520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133584"/>
              </p:ext>
            </p:extLst>
          </p:nvPr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i\s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5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0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1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2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3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 smtClean="0"/>
                        <a:t>4</a:t>
                      </a:r>
                      <a:endParaRPr lang="en-PH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</a:t>
                      </a:r>
                      <a:endParaRPr lang="en-P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ontent Placeholder 17"/>
          <p:cNvSpPr>
            <a:spLocks noGrp="1"/>
          </p:cNvSpPr>
          <p:nvPr>
            <p:ph idx="1"/>
          </p:nvPr>
        </p:nvSpPr>
        <p:spPr>
          <a:xfrm>
            <a:off x="457200" y="1676400"/>
            <a:ext cx="60960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 smtClean="0"/>
              <a:t>The optimal knapsack should contain {1,2}</a:t>
            </a:r>
            <a:r>
              <a:rPr lang="en-PH" sz="3200" dirty="0"/>
              <a:t> </a:t>
            </a:r>
            <a:r>
              <a:rPr lang="en-PH" sz="3200" dirty="0" smtClean="0"/>
              <a:t>= 7</a:t>
            </a:r>
          </a:p>
        </p:txBody>
      </p:sp>
      <p:sp>
        <p:nvSpPr>
          <p:cNvPr id="2" name="Oval 1"/>
          <p:cNvSpPr/>
          <p:nvPr/>
        </p:nvSpPr>
        <p:spPr>
          <a:xfrm>
            <a:off x="4343400" y="4267200"/>
            <a:ext cx="451338" cy="914400"/>
          </a:xfrm>
          <a:prstGeom prst="ellipse">
            <a:avLst/>
          </a:prstGeom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/>
          <p:cNvSpPr/>
          <p:nvPr/>
        </p:nvSpPr>
        <p:spPr>
          <a:xfrm>
            <a:off x="838200" y="5181600"/>
            <a:ext cx="381000" cy="457200"/>
          </a:xfrm>
          <a:prstGeom prst="ellipse">
            <a:avLst/>
          </a:prstGeom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/>
          <p:cNvSpPr/>
          <p:nvPr/>
        </p:nvSpPr>
        <p:spPr>
          <a:xfrm>
            <a:off x="838200" y="4724400"/>
            <a:ext cx="381000" cy="457200"/>
          </a:xfrm>
          <a:prstGeom prst="ellipse">
            <a:avLst/>
          </a:prstGeom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029200" y="44958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848600" y="4724400"/>
            <a:ext cx="451338" cy="914400"/>
          </a:xfrm>
          <a:prstGeom prst="ellipse">
            <a:avLst/>
          </a:prstGeom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867555" y="5029201"/>
            <a:ext cx="2825714" cy="22859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848600" y="5181600"/>
            <a:ext cx="451338" cy="914400"/>
          </a:xfrm>
          <a:prstGeom prst="ellipse">
            <a:avLst/>
          </a:prstGeom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534400" y="54102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848600" y="5638800"/>
            <a:ext cx="451338" cy="914400"/>
          </a:xfrm>
          <a:prstGeom prst="ellipse">
            <a:avLst/>
          </a:prstGeom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534400" y="58674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781800" y="990599"/>
            <a:ext cx="2590800" cy="2667001"/>
            <a:chOff x="6791960" y="685800"/>
            <a:chExt cx="1981200" cy="2667001"/>
          </a:xfrm>
        </p:grpSpPr>
        <p:sp>
          <p:nvSpPr>
            <p:cNvPr id="27" name="Rectangle 26"/>
            <p:cNvSpPr/>
            <p:nvPr/>
          </p:nvSpPr>
          <p:spPr>
            <a:xfrm>
              <a:off x="6858001" y="1219200"/>
              <a:ext cx="1094889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ontent Placeholder 17"/>
                <p:cNvSpPr txBox="1">
                  <a:spLocks/>
                </p:cNvSpPr>
                <p:nvPr/>
              </p:nvSpPr>
              <p:spPr>
                <a:xfrm>
                  <a:off x="6791960" y="685800"/>
                  <a:ext cx="1981200" cy="26670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Courier New" pitchFamily="49" charset="0"/>
                    <a:buChar char="o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PH" sz="3200" dirty="0"/>
                    <a:t>Items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PH" sz="3200" dirty="0"/>
                    <a:t>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1: (2, 3)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2: (3, 4)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3: (4, 5)</a:t>
                  </a:r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PH" sz="3200" dirty="0" smtClean="0"/>
                    <a:t>4: (5, 6)</a:t>
                  </a:r>
                  <a:endParaRPr lang="en-PH" sz="3200" dirty="0"/>
                </a:p>
              </p:txBody>
            </p:sp>
          </mc:Choice>
          <mc:Fallback>
            <p:sp>
              <p:nvSpPr>
                <p:cNvPr id="28" name="Content Placehol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960" y="685800"/>
                  <a:ext cx="1981200" cy="266700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647" t="-4338" r="-235" b="-137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72835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Knapsack Problem</a:t>
            </a:r>
            <a:endParaRPr lang="en-PH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 smtClean="0"/>
              <a:t>Common Applications</a:t>
            </a:r>
          </a:p>
          <a:p>
            <a:r>
              <a:rPr lang="en-PH" sz="3200" dirty="0" smtClean="0"/>
              <a:t>Resource allocation with financial constraints</a:t>
            </a:r>
          </a:p>
          <a:p>
            <a:r>
              <a:rPr lang="en-PH" sz="3200" dirty="0" smtClean="0"/>
              <a:t>Construction and scoring of heterogeneous test</a:t>
            </a:r>
          </a:p>
          <a:p>
            <a:r>
              <a:rPr lang="en-PH" sz="3200" dirty="0" smtClean="0"/>
              <a:t>Selection of capital investments</a:t>
            </a:r>
          </a:p>
          <a:p>
            <a:pPr marL="0" indent="0">
              <a:buNone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1473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Solutions to Knapsack Problems</a:t>
            </a:r>
            <a:endParaRPr lang="en-PH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PH" sz="3200" dirty="0" smtClean="0"/>
              <a:t>Brute-Force Approach – solve the problem with a straightforward algorithm</a:t>
            </a:r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4886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Solutions to Knapsack Problems</a:t>
            </a:r>
            <a:endParaRPr lang="en-PH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30387"/>
              </p:ext>
            </p:extLst>
          </p:nvPr>
        </p:nvGraphicFramePr>
        <p:xfrm>
          <a:off x="171450" y="457200"/>
          <a:ext cx="88011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lowchart: Connector 1"/>
          <p:cNvSpPr/>
          <p:nvPr/>
        </p:nvSpPr>
        <p:spPr>
          <a:xfrm>
            <a:off x="4419600" y="5715000"/>
            <a:ext cx="304800" cy="2817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876800" y="5715000"/>
            <a:ext cx="304800" cy="2817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962400" y="5738018"/>
            <a:ext cx="304800" cy="2817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1774FC1-B6CD-4712-B019-03B0F661F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21774FC1-B6CD-4712-B019-03B0F661F4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5D8735-97DB-4417-AB0C-B4D1160D2A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395D8735-97DB-4417-AB0C-B4D1160D2A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E30DFA-B5F2-4136-8C8F-EB0525B21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DAE30DFA-B5F2-4136-8C8F-EB0525B219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B5EF92-067F-4EE6-8CCE-227C2BDB8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94B5EF92-067F-4EE6-8CCE-227C2BDB80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38E18E-75C4-4133-A244-B8EE2294E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8E38E18E-75C4-4133-A244-B8EE2294E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5B49C1-8A33-4BB8-AAF6-E26B2DED09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8E5B49C1-8A33-4BB8-AAF6-E26B2DED09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B6F14F-271E-4566-9388-E152B249B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ECB6F14F-271E-4566-9388-E152B249B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A68B6A-DAA7-41D9-A30B-3F162CDA4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E5A68B6A-DAA7-41D9-A30B-3F162CDA42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8C083E-5372-4F21-8A4F-5CD427601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FF8C083E-5372-4F21-8A4F-5CD427601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4351D5-6A58-45BA-BA5E-AD4CBB48D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9B4351D5-6A58-45BA-BA5E-AD4CBB48DA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A34254-96B9-4BD9-ABC3-1C7E2B5E5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76A34254-96B9-4BD9-ABC3-1C7E2B5E5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134676-3D2B-4440-A549-3A079897B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32134676-3D2B-4440-A549-3A079897B2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E60792-1D64-4C06-B852-7AF7FC732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1DE60792-1D64-4C06-B852-7AF7FC732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One"/>
        </p:bldSub>
      </p:bldGraphic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Solutions to Knapsack Problems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PH" sz="3200" dirty="0" smtClean="0">
                    <a:hlinkClick r:id="rId2" action="ppaction://hlinksldjump"/>
                  </a:rPr>
                  <a:t>Greedy Algorithm </a:t>
                </a:r>
                <a:r>
                  <a:rPr lang="en-PH" sz="3200" dirty="0" smtClean="0"/>
                  <a:t>– keep taking most valuable items until maximum weight is reached or taking the largest value of each item by calculating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PH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b="0" i="1" smtClean="0">
                                <a:latin typeface="Cambria Math"/>
                              </a:rPr>
                              <m:t>𝑣𝑎𝑙𝑢𝑒</m:t>
                            </m:r>
                          </m:e>
                          <m:sub>
                            <m:r>
                              <a:rPr lang="en-PH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3200" b="0" i="1" smtClean="0">
                                <a:latin typeface="Cambria Math"/>
                              </a:rPr>
                              <m:t>𝑠𝑖𝑧𝑒</m:t>
                            </m:r>
                          </m:e>
                          <m:sub>
                            <m:r>
                              <a:rPr lang="en-PH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PH" sz="3200" dirty="0" smtClean="0"/>
                  <a:t>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PH" sz="3200" dirty="0" smtClean="0">
                    <a:hlinkClick r:id="rId3" action="ppaction://hlinksldjump"/>
                  </a:rPr>
                  <a:t>Dynamic Programming </a:t>
                </a:r>
                <a:r>
                  <a:rPr lang="en-PH" sz="3200" dirty="0" smtClean="0"/>
                  <a:t>– solve each sub problem once and store their solutions in an array</a:t>
                </a:r>
                <a:endParaRPr lang="en-PH" sz="32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  <a:blipFill rotWithShape="1">
                <a:blip r:embed="rId4"/>
                <a:stretch>
                  <a:fillRect l="-1630" t="-1844" r="-237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4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3200" dirty="0" smtClean="0"/>
                  <a:t>Given: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PH" sz="3200" dirty="0" smtClean="0"/>
                  <a:t> = </a:t>
                </a:r>
                <a:r>
                  <a:rPr lang="en-PH" sz="3200" dirty="0"/>
                  <a:t>4</a:t>
                </a:r>
                <a:r>
                  <a:rPr lang="en-PH" sz="3200" dirty="0" smtClean="0"/>
                  <a:t> (# of elements)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PH" sz="3200" dirty="0" smtClean="0"/>
                  <a:t> = </a:t>
                </a:r>
                <a:r>
                  <a:rPr lang="en-PH" sz="3200" dirty="0"/>
                  <a:t>5</a:t>
                </a:r>
                <a:r>
                  <a:rPr lang="en-PH" sz="3200" dirty="0" smtClean="0"/>
                  <a:t> pounds (maximum size)</a:t>
                </a:r>
              </a:p>
              <a:p>
                <a:pPr marL="0" indent="0">
                  <a:buNone/>
                </a:pPr>
                <a:r>
                  <a:rPr lang="en-PH" sz="3200" dirty="0" smtClean="0"/>
                  <a:t>Elements (size, value) = </a:t>
                </a:r>
              </a:p>
              <a:p>
                <a:pPr marL="0" indent="0">
                  <a:buNone/>
                </a:pPr>
                <a:r>
                  <a:rPr lang="en-PH" sz="3200" dirty="0" smtClean="0"/>
                  <a:t>{ (1, 200), (3, 240), (2, 140), (5, 150) }</a:t>
                </a:r>
                <a:endParaRPr lang="en-PH" sz="32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  <a:blipFill rotWithShape="1">
                <a:blip r:embed="rId2"/>
                <a:stretch>
                  <a:fillRect l="-1852" t="-184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hlinkClick r:id="rId3" action="ppaction://hlinksldjump"/>
          </p:cNvPr>
          <p:cNvSpPr/>
          <p:nvPr/>
        </p:nvSpPr>
        <p:spPr>
          <a:xfrm flipH="1">
            <a:off x="8229600" y="5867400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Greedy Algorithm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PH" sz="320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PH" sz="3200" b="0" i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PH" sz="3200" i="0">
                            <a:solidFill>
                              <a:schemeClr val="accent5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PH" sz="3200" i="0">
                        <a:solidFill>
                          <a:schemeClr val="accent5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PH" sz="3200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3200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PH" sz="3200" b="0" i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PH" sz="3200" i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3200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PH" sz="3200" b="0" i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PH" sz="3200" i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PH" sz="3200" dirty="0" smtClean="0"/>
                  <a:t> for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solidFill>
                          <a:schemeClr val="accent5"/>
                        </a:solidFill>
                        <a:latin typeface="Cambria Math"/>
                      </a:rPr>
                      <m:t>𝑖</m:t>
                    </m:r>
                    <m:r>
                      <a:rPr lang="en-PH" sz="3200" b="0" i="1" smtClean="0">
                        <a:solidFill>
                          <a:schemeClr val="accent5"/>
                        </a:solidFill>
                        <a:latin typeface="Cambria Math"/>
                      </a:rPr>
                      <m:t>=1,2,…,</m:t>
                    </m:r>
                    <m:r>
                      <a:rPr lang="en-PH" sz="3200" b="0" i="1" smtClean="0">
                        <a:solidFill>
                          <a:schemeClr val="accent5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PH" sz="3200" i="1" dirty="0" smtClean="0">
                  <a:solidFill>
                    <a:schemeClr val="accent5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PH" sz="3200" dirty="0" smtClean="0"/>
                  <a:t>Sort the items by 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PH" sz="3200" b="0" i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PH" sz="3200">
                            <a:solidFill>
                              <a:schemeClr val="accent5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endParaRPr lang="en-PH" sz="32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PH" sz="3200" dirty="0" smtClean="0">
                    <a:solidFill>
                      <a:srgbClr val="FF0000"/>
                    </a:solidFill>
                  </a:rPr>
                  <a:t>Find </a:t>
                </a:r>
                <a:r>
                  <a:rPr lang="en-PH" sz="3200" dirty="0">
                    <a:solidFill>
                      <a:srgbClr val="FF0000"/>
                    </a:solidFill>
                  </a:rPr>
                  <a:t>j,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3200" i="1">
                          <a:solidFill>
                            <a:srgbClr val="FF0000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PH" sz="32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PH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PH" sz="3200" i="1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3200" i="1">
                          <a:solidFill>
                            <a:srgbClr val="FF0000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PH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PH" sz="32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297363"/>
              </a:xfrm>
              <a:blipFill rotWithShape="1">
                <a:blip r:embed="rId3"/>
                <a:stretch>
                  <a:fillRect l="-1852" t="-70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>
            <a:hlinkClick r:id="rId4" action="ppaction://hlinksldjump"/>
          </p:cNvPr>
          <p:cNvSpPr/>
          <p:nvPr/>
        </p:nvSpPr>
        <p:spPr>
          <a:xfrm flipH="1">
            <a:off x="8229600" y="5867400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5A5A5A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A5A5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1755</TotalTime>
  <Words>4342</Words>
  <Application>Microsoft Office PowerPoint</Application>
  <PresentationFormat>On-screen Show (4:3)</PresentationFormat>
  <Paragraphs>1406</Paragraphs>
  <Slides>42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Executive</vt:lpstr>
      <vt:lpstr>Knapsack Problem</vt:lpstr>
      <vt:lpstr>Knapsack Problem</vt:lpstr>
      <vt:lpstr>Knapsack Problem</vt:lpstr>
      <vt:lpstr>Knapsack Problem</vt:lpstr>
      <vt:lpstr>Solutions to Knapsack Problems</vt:lpstr>
      <vt:lpstr>Solutions to Knapsack Problems</vt:lpstr>
      <vt:lpstr>Solutions to Knapsack Problems</vt:lpstr>
      <vt:lpstr>Example</vt:lpstr>
      <vt:lpstr>Greedy Algorithm</vt:lpstr>
      <vt:lpstr>Greedy Algorithm</vt:lpstr>
      <vt:lpstr>Greedy Algorithm</vt:lpstr>
      <vt:lpstr>Dynamic Programming</vt:lpstr>
      <vt:lpstr>Dynamic Programming</vt:lpstr>
      <vt:lpstr>Dynamic Programming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Dynamic Programming</vt:lpstr>
      <vt:lpstr>Example</vt:lpstr>
      <vt:lpstr>Example</vt:lpstr>
      <vt:lpstr>Example</vt:lpstr>
      <vt:lpstr>Example</vt:lpstr>
      <vt:lpstr>Example</vt:lpstr>
      <vt:lpstr>Example</vt:lpstr>
      <vt:lpstr>Example</vt:lpstr>
      <vt:lpstr>Knapsack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G</dc:creator>
  <cp:lastModifiedBy>Jenny G</cp:lastModifiedBy>
  <cp:revision>119</cp:revision>
  <dcterms:created xsi:type="dcterms:W3CDTF">2012-02-13T05:05:54Z</dcterms:created>
  <dcterms:modified xsi:type="dcterms:W3CDTF">2012-02-17T07:46:05Z</dcterms:modified>
</cp:coreProperties>
</file>