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BEB21-9C62-4A1C-BEBD-E71E71CC471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A602-590E-4789-95E5-AE9107C8C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BF92-D93F-4039-982C-FDEE0589EA0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E5EF2-1982-4B84-9153-856B18F2341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Monit Kapoor</a:t>
            </a:r>
          </a:p>
          <a:p>
            <a:r>
              <a:rPr lang="en-US" dirty="0" smtClean="0"/>
              <a:t>CIT,UPES,DEHRADUN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Semaphore Definition </a:t>
            </a:r>
          </a:p>
          <a:p>
            <a:r>
              <a:rPr lang="en-US" dirty="0"/>
              <a:t>Semaphores and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Semaphore Description</a:t>
            </a:r>
          </a:p>
          <a:p>
            <a:r>
              <a:rPr lang="en-US" dirty="0" smtClean="0"/>
              <a:t>Semaphore as a synchronization tool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0E31-3417-4403-AFCC-EF7EE8D52729}" type="datetime1">
              <a:rPr lang="en-US" altLang="en-US"/>
              <a:pPr/>
              <a:t>9/8/2016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Crowley       OS         Chap.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C5C0-C147-4EEA-8F5B-0055D8B4419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/>
          <a:lstStyle/>
          <a:p>
            <a:r>
              <a:rPr lang="en-US" altLang="en-US" dirty="0"/>
              <a:t>Semaphores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864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Basic synchronization problems:</a:t>
            </a:r>
          </a:p>
          <a:p>
            <a:pPr lvl="1"/>
            <a:r>
              <a:rPr lang="en-US" altLang="en-US" sz="2000" dirty="0"/>
              <a:t>mutual exclusion</a:t>
            </a:r>
          </a:p>
          <a:p>
            <a:pPr lvl="1"/>
            <a:r>
              <a:rPr lang="en-US" altLang="en-US" sz="2000" dirty="0" smtClean="0"/>
              <a:t>Signaling –</a:t>
            </a:r>
          </a:p>
          <a:p>
            <a:pPr lvl="2"/>
            <a:r>
              <a:rPr lang="en-US" altLang="en-US" sz="1800" dirty="0" smtClean="0"/>
              <a:t> In IPC when one process reaches it’s signal point it waits for another process to reach it’s signal point.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Synchronization: When one process waits for a notification of an event that will occur in another process</a:t>
            </a:r>
          </a:p>
          <a:p>
            <a:pPr lvl="2"/>
            <a:r>
              <a:rPr lang="en-US" altLang="en-US" sz="1800" dirty="0"/>
              <a:t>In Producer Consumer problem(Bounded Buffer) ,producer will repeatedly signal the consumer so that producer does not go too far ahead of consumer</a:t>
            </a:r>
          </a:p>
          <a:p>
            <a:pPr lvl="2"/>
            <a:r>
              <a:rPr lang="en-US" altLang="en-US" sz="1800" dirty="0"/>
              <a:t>In client-server a single consumer can be signaled by number of </a:t>
            </a:r>
            <a:r>
              <a:rPr lang="en-US" altLang="en-US" sz="1800" dirty="0" smtClean="0"/>
              <a:t>producers</a:t>
            </a:r>
          </a:p>
          <a:p>
            <a:pPr lvl="2"/>
            <a:endParaRPr lang="en-US" altLang="en-US" sz="2400" dirty="0"/>
          </a:p>
          <a:p>
            <a:pPr algn="just"/>
            <a:r>
              <a:rPr lang="en-US" altLang="en-US" sz="2400" dirty="0"/>
              <a:t>Semaphores are a shared-memory synchronization primitive that solves these two problems</a:t>
            </a:r>
          </a:p>
        </p:txBody>
      </p:sp>
    </p:spTree>
    <p:extLst>
      <p:ext uri="{BB962C8B-B14F-4D97-AF65-F5344CB8AC3E}">
        <p14:creationId xmlns:p14="http://schemas.microsoft.com/office/powerpoint/2010/main" val="29617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Crowley       OS         Chap. 8</a:t>
            </a:r>
          </a:p>
        </p:txBody>
      </p:sp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Semaphores and messages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Semaphores</a:t>
            </a:r>
          </a:p>
          <a:p>
            <a:pPr lvl="1"/>
            <a:r>
              <a:rPr lang="en-US" altLang="en-US"/>
              <a:t>are basically messages with no content</a:t>
            </a:r>
          </a:p>
          <a:p>
            <a:pPr lvl="1"/>
            <a:r>
              <a:rPr lang="en-US" altLang="en-US"/>
              <a:t>they handle synchronization only</a:t>
            </a:r>
          </a:p>
          <a:p>
            <a:pPr lvl="1"/>
            <a:r>
              <a:rPr lang="en-US" altLang="en-US"/>
              <a:t>data are transferred in shared memory</a:t>
            </a:r>
          </a:p>
          <a:p>
            <a:r>
              <a:rPr lang="en-US" altLang="en-US"/>
              <a:t>Messages</a:t>
            </a:r>
          </a:p>
          <a:p>
            <a:pPr lvl="1"/>
            <a:r>
              <a:rPr lang="en-US" altLang="en-US"/>
              <a:t>are more appropriate when there is no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5314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Semaphore - Description</a:t>
            </a:r>
            <a:endParaRPr lang="en-US" altLang="en-US" sz="3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67713" cy="52546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Synchronization tool that does not require busy waiting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Semaphore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– integer </a:t>
            </a:r>
            <a:r>
              <a:rPr lang="en-US" altLang="en-US" sz="2400" dirty="0" smtClean="0"/>
              <a:t>variable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Two standard operations modify </a:t>
            </a:r>
            <a:r>
              <a:rPr lang="en-US" altLang="en-US" sz="2400" dirty="0">
                <a:solidFill>
                  <a:srgbClr val="0000FF"/>
                </a:solidFill>
              </a:rPr>
              <a:t>S: wait()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0000FF"/>
                </a:solidFill>
              </a:rPr>
              <a:t>signal()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Can </a:t>
            </a:r>
            <a:r>
              <a:rPr lang="en-US" altLang="en-US" sz="2400" dirty="0"/>
              <a:t>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  <a:sym typeface="Symbol" pitchFamily="18" charset="2"/>
              </a:rPr>
              <a:t>wait (S) { </a:t>
            </a:r>
            <a:r>
              <a:rPr lang="en-US" altLang="en-US" sz="2400" dirty="0" smtClean="0">
                <a:solidFill>
                  <a:srgbClr val="0000FF"/>
                </a:solidFill>
                <a:sym typeface="Symbol" pitchFamily="18" charset="2"/>
              </a:rPr>
              <a:t>while </a:t>
            </a:r>
            <a:r>
              <a:rPr lang="en-US" altLang="en-US" sz="2400" dirty="0">
                <a:solidFill>
                  <a:srgbClr val="0000FF"/>
                </a:solidFill>
                <a:sym typeface="Symbol" pitchFamily="18" charset="2"/>
              </a:rPr>
              <a:t>S &lt;= 0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itchFamily="18" charset="2"/>
              </a:rPr>
              <a:t>              S-</a:t>
            </a:r>
            <a:r>
              <a:rPr lang="en-US" altLang="en-US" sz="2400" dirty="0" smtClean="0">
                <a:solidFill>
                  <a:srgbClr val="0000FF"/>
                </a:solidFill>
                <a:sym typeface="Symbol" pitchFamily="18" charset="2"/>
              </a:rPr>
              <a:t>-;     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solidFill>
                <a:srgbClr val="0000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  <a:sym typeface="Symbol" pitchFamily="18" charset="2"/>
              </a:rPr>
              <a:t>signal (S) { </a:t>
            </a:r>
            <a:r>
              <a:rPr lang="en-US" altLang="en-US" sz="2400" dirty="0" smtClean="0">
                <a:solidFill>
                  <a:srgbClr val="0000FF"/>
                </a:solidFill>
                <a:sym typeface="Symbol" pitchFamily="18" charset="2"/>
              </a:rPr>
              <a:t>        </a:t>
            </a:r>
            <a:r>
              <a:rPr lang="en-US" altLang="en-US" sz="2400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altLang="en-US" sz="2400" dirty="0" smtClean="0">
                <a:solidFill>
                  <a:srgbClr val="0000FF"/>
                </a:solidFill>
                <a:sym typeface="Symbol" pitchFamily="18" charset="2"/>
              </a:rPr>
              <a:t>++;     </a:t>
            </a:r>
            <a:r>
              <a:rPr lang="en-US" altLang="en-US" sz="2400" dirty="0">
                <a:solidFill>
                  <a:srgbClr val="0000FF"/>
                </a:solidFill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1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Semaphore -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Modification to the integer value is done mutually exclusively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Semaphore as General Synchronization Tool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algn="just">
              <a:tabLst>
                <a:tab pos="2005013" algn="ctr"/>
                <a:tab pos="4518025" algn="ctr"/>
              </a:tabLst>
            </a:pPr>
            <a:r>
              <a:rPr lang="en-US" altLang="en-US" dirty="0">
                <a:solidFill>
                  <a:schemeClr val="tx2"/>
                </a:solidFill>
              </a:rPr>
              <a:t>Counting </a:t>
            </a:r>
            <a:r>
              <a:rPr lang="en-US" altLang="en-US" dirty="0"/>
              <a:t>semaphore – integer value can range over an unrestricted </a:t>
            </a:r>
            <a:r>
              <a:rPr lang="en-US" altLang="en-US" dirty="0" smtClean="0"/>
              <a:t>domain</a:t>
            </a:r>
          </a:p>
          <a:p>
            <a:pPr algn="just">
              <a:tabLst>
                <a:tab pos="2005013" algn="ctr"/>
                <a:tab pos="4518025" algn="ctr"/>
              </a:tabLst>
            </a:pPr>
            <a:endParaRPr lang="en-US" altLang="en-US" dirty="0"/>
          </a:p>
          <a:p>
            <a:pPr algn="just">
              <a:tabLst>
                <a:tab pos="2005013" algn="ctr"/>
                <a:tab pos="4518025" algn="ctr"/>
              </a:tabLst>
            </a:pPr>
            <a:r>
              <a:rPr lang="en-US" altLang="en-US" dirty="0">
                <a:solidFill>
                  <a:schemeClr val="tx2"/>
                </a:solidFill>
              </a:rPr>
              <a:t>Binary</a:t>
            </a:r>
            <a:r>
              <a:rPr lang="en-US" altLang="en-US" dirty="0"/>
              <a:t> semaphore – integer value can range only between 0 </a:t>
            </a:r>
            <a:r>
              <a:rPr lang="en-US" altLang="en-US" dirty="0" smtClean="0"/>
              <a:t> and </a:t>
            </a:r>
            <a:r>
              <a:rPr lang="en-US" altLang="en-US" dirty="0"/>
              <a:t>1; can be simpler to implement</a:t>
            </a:r>
          </a:p>
          <a:p>
            <a:pPr lvl="1" algn="just">
              <a:tabLst>
                <a:tab pos="2005013" algn="ctr"/>
                <a:tab pos="4518025" algn="ctr"/>
              </a:tabLst>
            </a:pPr>
            <a:r>
              <a:rPr lang="en-US" altLang="en-US" dirty="0">
                <a:sym typeface="MT Extra" pitchFamily="18" charset="2"/>
              </a:rPr>
              <a:t>Also known as </a:t>
            </a:r>
            <a:r>
              <a:rPr lang="en-US" altLang="en-US" dirty="0" err="1">
                <a:solidFill>
                  <a:schemeClr val="tx2"/>
                </a:solidFill>
                <a:sym typeface="MT Extra" pitchFamily="18" charset="2"/>
              </a:rPr>
              <a:t>mutex</a:t>
            </a:r>
            <a:r>
              <a:rPr lang="en-US" altLang="en-US" dirty="0">
                <a:solidFill>
                  <a:schemeClr val="tx2"/>
                </a:solidFill>
                <a:sym typeface="MT Extra" pitchFamily="18" charset="2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sym typeface="MT Extra" pitchFamily="18" charset="2"/>
              </a:rPr>
              <a:t>locks</a:t>
            </a:r>
          </a:p>
          <a:p>
            <a:pPr lvl="1" algn="just">
              <a:tabLst>
                <a:tab pos="2005013" algn="ctr"/>
                <a:tab pos="4518025" algn="ctr"/>
              </a:tabLst>
            </a:pPr>
            <a:endParaRPr lang="en-US" altLang="en-US" dirty="0">
              <a:solidFill>
                <a:schemeClr val="tx2"/>
              </a:solidFill>
            </a:endParaRPr>
          </a:p>
          <a:p>
            <a:pPr algn="just">
              <a:tabLst>
                <a:tab pos="2005013" algn="ctr"/>
                <a:tab pos="4518025" algn="ctr"/>
              </a:tabLst>
            </a:pPr>
            <a:r>
              <a:rPr lang="en-US" altLang="en-US" dirty="0"/>
              <a:t>Can implement a counting semaphore </a:t>
            </a:r>
            <a:r>
              <a:rPr lang="en-US" altLang="en-US" dirty="0">
                <a:solidFill>
                  <a:srgbClr val="0000FF"/>
                </a:solidFill>
              </a:rPr>
              <a:t>S</a:t>
            </a:r>
            <a:r>
              <a:rPr lang="en-US" altLang="en-US" dirty="0"/>
              <a:t> as a binary </a:t>
            </a:r>
            <a:r>
              <a:rPr lang="en-US" altLang="en-US" dirty="0" smtClean="0"/>
              <a:t>semaphore</a:t>
            </a:r>
          </a:p>
          <a:p>
            <a:pPr algn="just">
              <a:tabLst>
                <a:tab pos="2005013" algn="ctr"/>
                <a:tab pos="4518025" algn="ctr"/>
              </a:tabLst>
            </a:pPr>
            <a:endParaRPr lang="en-US" altLang="en-US" dirty="0"/>
          </a:p>
          <a:p>
            <a:pPr algn="just">
              <a:tabLst>
                <a:tab pos="2005013" algn="ctr"/>
                <a:tab pos="4518025" algn="ctr"/>
              </a:tabLst>
            </a:pPr>
            <a:r>
              <a:rPr lang="en-US" altLang="en-US" dirty="0">
                <a:sym typeface="MT Extra" pitchFamily="18" charset="2"/>
              </a:rPr>
              <a:t>Provides mutual exclusion</a:t>
            </a:r>
          </a:p>
          <a:p>
            <a:pPr lvl="1" algn="just">
              <a:tabLst>
                <a:tab pos="2005013" algn="ctr"/>
                <a:tab pos="4518025" algn="ctr"/>
              </a:tabLst>
            </a:pPr>
            <a:r>
              <a:rPr lang="en-US" altLang="en-US" dirty="0">
                <a:solidFill>
                  <a:srgbClr val="0000FF"/>
                </a:solidFill>
                <a:sym typeface="MT Extra" pitchFamily="18" charset="2"/>
              </a:rPr>
              <a:t>Semaphore S;    //  initialized to 1</a:t>
            </a:r>
          </a:p>
          <a:p>
            <a:pPr lvl="1" algn="just">
              <a:tabLst>
                <a:tab pos="2005013" algn="ctr"/>
                <a:tab pos="4518025" algn="ctr"/>
              </a:tabLst>
            </a:pPr>
            <a:r>
              <a:rPr lang="en-US" altLang="en-US" dirty="0">
                <a:solidFill>
                  <a:srgbClr val="0000FF"/>
                </a:solidFill>
                <a:sym typeface="MT Extra" pitchFamily="18" charset="2"/>
              </a:rPr>
              <a:t>wait (S);</a:t>
            </a:r>
          </a:p>
          <a:p>
            <a:pPr lvl="1" algn="just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en-US" dirty="0">
                <a:solidFill>
                  <a:srgbClr val="0000FF"/>
                </a:solidFill>
                <a:sym typeface="MT Extra" pitchFamily="18" charset="2"/>
              </a:rPr>
              <a:t>            Critical Section</a:t>
            </a:r>
          </a:p>
          <a:p>
            <a:pPr lvl="1" algn="just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en-US" dirty="0">
                <a:solidFill>
                  <a:srgbClr val="0000FF"/>
                </a:solidFill>
                <a:sym typeface="MT Extra" pitchFamily="18" charset="2"/>
              </a:rPr>
              <a:t>     signal (S);</a:t>
            </a:r>
          </a:p>
          <a:p>
            <a:pPr algn="just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en-US" sz="1600" dirty="0">
              <a:solidFill>
                <a:srgbClr val="0000FF"/>
              </a:solidFill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16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Use of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Can be used to solve n-process critical section problem, </a:t>
            </a:r>
          </a:p>
          <a:p>
            <a:pPr lvl="1" algn="just"/>
            <a:r>
              <a:rPr lang="en-US" dirty="0" smtClean="0"/>
              <a:t>where n-processes share a semaphore “</a:t>
            </a:r>
            <a:r>
              <a:rPr lang="en-US" dirty="0" err="1" smtClean="0"/>
              <a:t>mutex</a:t>
            </a:r>
            <a:r>
              <a:rPr lang="en-US" dirty="0" smtClean="0"/>
              <a:t>”</a:t>
            </a:r>
          </a:p>
          <a:p>
            <a:pPr lvl="1" algn="just"/>
            <a:r>
              <a:rPr lang="en-US" dirty="0" smtClean="0"/>
              <a:t>“</a:t>
            </a:r>
            <a:r>
              <a:rPr lang="en-US" dirty="0" err="1" smtClean="0"/>
              <a:t>mutex</a:t>
            </a:r>
            <a:r>
              <a:rPr lang="en-US" dirty="0" smtClean="0"/>
              <a:t>” standing for mutual exclusion</a:t>
            </a:r>
          </a:p>
          <a:p>
            <a:pPr algn="just"/>
            <a:r>
              <a:rPr lang="en-US" sz="2400" dirty="0" smtClean="0"/>
              <a:t>Process P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 is organized as follows:</a:t>
            </a:r>
          </a:p>
          <a:p>
            <a:pPr marL="0" indent="0" algn="just">
              <a:buNone/>
            </a:pPr>
            <a:r>
              <a:rPr lang="en-US" sz="4000" baseline="-25000" dirty="0" smtClean="0"/>
              <a:t>           </a:t>
            </a:r>
            <a:r>
              <a:rPr lang="en-US" sz="3000" b="1" baseline="-25000" dirty="0" smtClean="0"/>
              <a:t>do</a:t>
            </a:r>
          </a:p>
          <a:p>
            <a:pPr marL="0" indent="0" algn="just">
              <a:buNone/>
            </a:pPr>
            <a:r>
              <a:rPr lang="en-US" sz="3000" b="1" baseline="-25000" dirty="0"/>
              <a:t> </a:t>
            </a:r>
            <a:r>
              <a:rPr lang="en-US" sz="3000" b="1" baseline="-25000" dirty="0" smtClean="0"/>
              <a:t>              { Wait(</a:t>
            </a:r>
            <a:r>
              <a:rPr lang="en-US" sz="3000" b="1" baseline="-25000" dirty="0" err="1" smtClean="0"/>
              <a:t>mutex</a:t>
            </a:r>
            <a:r>
              <a:rPr lang="en-US" sz="3000" b="1" baseline="-25000" dirty="0" smtClean="0"/>
              <a:t>)</a:t>
            </a:r>
          </a:p>
          <a:p>
            <a:pPr marL="914400" lvl="2" indent="0" algn="just">
              <a:buNone/>
            </a:pPr>
            <a:r>
              <a:rPr lang="en-US" sz="3000" b="1" baseline="-25000" dirty="0" smtClean="0"/>
              <a:t>;</a:t>
            </a:r>
          </a:p>
          <a:p>
            <a:pPr marL="914400" lvl="2" indent="0" algn="just">
              <a:buNone/>
            </a:pPr>
            <a:r>
              <a:rPr lang="en-US" sz="3000" b="1" baseline="-25000" dirty="0" smtClean="0"/>
              <a:t>C S</a:t>
            </a:r>
          </a:p>
          <a:p>
            <a:pPr marL="914400" lvl="2" indent="0" algn="just">
              <a:buNone/>
            </a:pPr>
            <a:r>
              <a:rPr lang="en-US" sz="3000" b="1" baseline="-25000" dirty="0" smtClean="0"/>
              <a:t>Signal(</a:t>
            </a:r>
            <a:r>
              <a:rPr lang="en-US" sz="3000" b="1" baseline="-25000" dirty="0" err="1" smtClean="0"/>
              <a:t>mutex</a:t>
            </a:r>
            <a:r>
              <a:rPr lang="en-US" sz="3000" b="1" baseline="-25000" dirty="0" smtClean="0"/>
              <a:t>)</a:t>
            </a:r>
          </a:p>
          <a:p>
            <a:pPr marL="914400" lvl="2" indent="0" algn="just">
              <a:buNone/>
            </a:pPr>
            <a:r>
              <a:rPr lang="en-US" sz="3000" b="1" baseline="-25000" dirty="0" smtClean="0"/>
              <a:t>;</a:t>
            </a:r>
          </a:p>
          <a:p>
            <a:pPr marL="914400" lvl="2" indent="0" algn="just">
              <a:buNone/>
            </a:pPr>
            <a:r>
              <a:rPr lang="en-US" sz="3000" b="1" baseline="-25000" dirty="0" smtClean="0"/>
              <a:t>RS</a:t>
            </a:r>
          </a:p>
          <a:p>
            <a:pPr marL="914400" lvl="2" indent="0" algn="just">
              <a:buNone/>
            </a:pPr>
            <a:r>
              <a:rPr lang="en-US" sz="3000" b="1" baseline="-25000" dirty="0" smtClean="0"/>
              <a:t>} while(1);</a:t>
            </a:r>
          </a:p>
          <a:p>
            <a:pPr marL="914400" lvl="2" indent="0" algn="just">
              <a:buNone/>
            </a:pPr>
            <a:endParaRPr lang="en-US" sz="3000" b="1" baseline="-25000" dirty="0" smtClean="0"/>
          </a:p>
          <a:p>
            <a:pPr marL="339725" lvl="2" indent="-280988" algn="just"/>
            <a:r>
              <a:rPr lang="en-US" sz="2600" dirty="0" smtClean="0"/>
              <a:t>Any </a:t>
            </a:r>
            <a:r>
              <a:rPr lang="en-US" sz="2600" dirty="0" err="1" smtClean="0"/>
              <a:t>Disdvantages</a:t>
            </a:r>
            <a:r>
              <a:rPr lang="en-US" sz="2600" dirty="0" smtClean="0"/>
              <a:t>? </a:t>
            </a:r>
          </a:p>
          <a:p>
            <a:pPr marL="339725" lvl="2" indent="-280988" algn="just"/>
            <a:r>
              <a:rPr lang="en-US" sz="2600" dirty="0" smtClean="0"/>
              <a:t>“Spinlock”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62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next assignment question!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352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Semaphores</vt:lpstr>
      <vt:lpstr>Contents</vt:lpstr>
      <vt:lpstr>Semaphores</vt:lpstr>
      <vt:lpstr>Semaphores and messages</vt:lpstr>
      <vt:lpstr>Semaphore - Description</vt:lpstr>
      <vt:lpstr>Semaphore - Description</vt:lpstr>
      <vt:lpstr>Semaphore as General Synchronization Tool</vt:lpstr>
      <vt:lpstr>Use of Semaphore</vt:lpstr>
      <vt:lpstr>Solution to the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Semaphores</dc:title>
  <dc:creator>Monit Kapoor</dc:creator>
  <cp:lastModifiedBy>Monit Kapoor</cp:lastModifiedBy>
  <cp:revision>10</cp:revision>
  <dcterms:created xsi:type="dcterms:W3CDTF">2006-08-16T00:00:00Z</dcterms:created>
  <dcterms:modified xsi:type="dcterms:W3CDTF">2016-09-08T09:13:59Z</dcterms:modified>
</cp:coreProperties>
</file>