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46"/>
  </p:notesMasterIdLst>
  <p:sldIdLst>
    <p:sldId id="256" r:id="rId2"/>
    <p:sldId id="279" r:id="rId3"/>
    <p:sldId id="280" r:id="rId4"/>
    <p:sldId id="281" r:id="rId5"/>
    <p:sldId id="282" r:id="rId6"/>
    <p:sldId id="283" r:id="rId7"/>
    <p:sldId id="284" r:id="rId8"/>
    <p:sldId id="285" r:id="rId9"/>
    <p:sldId id="286" r:id="rId10"/>
    <p:sldId id="287" r:id="rId11"/>
    <p:sldId id="289" r:id="rId12"/>
    <p:sldId id="288" r:id="rId13"/>
    <p:sldId id="290" r:id="rId14"/>
    <p:sldId id="291" r:id="rId15"/>
    <p:sldId id="292" r:id="rId16"/>
    <p:sldId id="293" r:id="rId17"/>
    <p:sldId id="294" r:id="rId18"/>
    <p:sldId id="295" r:id="rId19"/>
    <p:sldId id="296" r:id="rId20"/>
    <p:sldId id="297" r:id="rId21"/>
    <p:sldId id="298" r:id="rId22"/>
    <p:sldId id="299" r:id="rId23"/>
    <p:sldId id="317" r:id="rId24"/>
    <p:sldId id="306" r:id="rId25"/>
    <p:sldId id="307" r:id="rId26"/>
    <p:sldId id="308" r:id="rId27"/>
    <p:sldId id="309" r:id="rId28"/>
    <p:sldId id="320" r:id="rId29"/>
    <p:sldId id="328" r:id="rId30"/>
    <p:sldId id="329" r:id="rId31"/>
    <p:sldId id="322" r:id="rId32"/>
    <p:sldId id="323" r:id="rId33"/>
    <p:sldId id="324" r:id="rId34"/>
    <p:sldId id="325" r:id="rId35"/>
    <p:sldId id="333" r:id="rId36"/>
    <p:sldId id="334" r:id="rId37"/>
    <p:sldId id="326" r:id="rId38"/>
    <p:sldId id="327" r:id="rId39"/>
    <p:sldId id="301" r:id="rId40"/>
    <p:sldId id="303" r:id="rId41"/>
    <p:sldId id="304" r:id="rId42"/>
    <p:sldId id="330" r:id="rId43"/>
    <p:sldId id="331" r:id="rId44"/>
    <p:sldId id="33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FBD86-165D-4D8C-BA31-A91D90852E86}" type="datetimeFigureOut">
              <a:rPr lang="en-US" smtClean="0"/>
              <a:t>8/7/2018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E648E-643E-41B1-86C8-DC954B57ABA2}" type="slidenum">
              <a:rPr lang="en-US" smtClean="0"/>
              <a:t>‹#›</a:t>
            </a:fld>
            <a:endParaRPr lang="en-US"/>
          </a:p>
        </p:txBody>
      </p:sp>
    </p:spTree>
    <p:extLst>
      <p:ext uri="{BB962C8B-B14F-4D97-AF65-F5344CB8AC3E}">
        <p14:creationId xmlns:p14="http://schemas.microsoft.com/office/powerpoint/2010/main" val="4135982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5258E-FBA9-43D1-B58C-D0774175A4E2}" type="slidenum">
              <a:rPr lang="en-US" altLang="en-US"/>
              <a:pPr/>
              <a:t>27</a:t>
            </a:fld>
            <a:endParaRPr lang="en-US"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en-US" altLang="en-US"/>
              <a:t>A solution to this problem would have to have 3 elements:</a:t>
            </a:r>
          </a:p>
          <a:p>
            <a:endParaRPr lang="en-US" altLang="en-US"/>
          </a:p>
          <a:p>
            <a:r>
              <a:rPr lang="en-US" altLang="en-US"/>
              <a:t>Cost</a:t>
            </a:r>
          </a:p>
          <a:p>
            <a:endParaRPr lang="en-US" altLang="en-US"/>
          </a:p>
          <a:p>
            <a:r>
              <a:rPr lang="en-US" altLang="en-US"/>
              <a:t>Benefit </a:t>
            </a:r>
          </a:p>
          <a:p>
            <a:endParaRPr lang="en-US" altLang="en-US"/>
          </a:p>
          <a:p>
            <a:r>
              <a:rPr lang="en-US" altLang="en-US"/>
              <a:t>Consistent evaluation across different solutions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50F184A-FA1E-4885-987B-72ACE4812B4A}" type="slidenum">
              <a:rPr lang="en-US" altLang="en-US" sz="1200" smtClean="0"/>
              <a:pPr eaLnBrk="1" hangingPunct="1"/>
              <a:t>42</a:t>
            </a:fld>
            <a:endParaRPr lang="en-US"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746F812-1470-41CD-BD4A-93C58770D080}" type="slidenum">
              <a:rPr lang="en-US" altLang="en-US" sz="1200" smtClean="0"/>
              <a:pPr eaLnBrk="1" hangingPunct="1"/>
              <a:t>43</a:t>
            </a:fld>
            <a:endParaRPr lang="en-US"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6406B6-9CCA-4F65-9F69-9E13D466786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169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C5EA4A-1CE3-4463-A9DF-07A4614298F7}"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980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780E8-BC10-4B19-A002-36C7DE163E25}"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768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324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2A123978-01B4-48A0-8660-76ED96CBA5C6}" type="datetime1">
              <a:rPr lang="en-US" smtClean="0"/>
              <a:t>8/7/2018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54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DCDFC8-C762-44A5-BCCE-7494DA3BA331}" type="datetime1">
              <a:rPr lang="en-US" smtClean="0"/>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0499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E93FAC-4E38-44CD-B2A7-B7908F3B838D}" type="datetime1">
              <a:rPr lang="en-US" smtClean="0"/>
              <a:t>8/7/2018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5049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5F7EB8-2E67-438E-8677-5FA45AD53596}" type="datetime1">
              <a:rPr lang="en-US" smtClean="0"/>
              <a:t>8/7/2018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954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C17E2-7863-480E-9893-CF2536B3B1DB}" type="datetime1">
              <a:rPr lang="en-US" smtClean="0"/>
              <a:t>8/7/2018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329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91233A-9013-437F-B66B-AF448952BD70}" type="datetime1">
              <a:rPr lang="en-US" smtClean="0"/>
              <a:t>8/7/2018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084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C510E4-A06B-46D4-A8A1-622281746CB7}" type="datetime1">
              <a:rPr lang="en-US" smtClean="0"/>
              <a:t>8/7/2018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741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ACCC870-8886-4822-93E1-BD4B4B93E667}" type="datetime1">
              <a:rPr lang="en-US" smtClean="0"/>
              <a:t>8/7/2018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719453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Information Security Fundamentals</a:t>
            </a:r>
            <a:br>
              <a:rPr lang="en-US" sz="4000" dirty="0" smtClean="0"/>
            </a:br>
            <a:r>
              <a:rPr lang="en-US" sz="4000" dirty="0"/>
              <a:t>Unit -1 </a:t>
            </a:r>
            <a:br>
              <a:rPr lang="en-US" sz="4000" dirty="0"/>
            </a:br>
            <a:r>
              <a:rPr lang="en-US" sz="4000" dirty="0"/>
              <a:t>CIA Triad</a:t>
            </a:r>
            <a:r>
              <a:rPr lang="en-US" sz="6000" dirty="0"/>
              <a:t/>
            </a:r>
            <a:br>
              <a:rPr lang="en-US" sz="6000" dirty="0"/>
            </a:br>
            <a:endParaRPr lang="en-US" sz="6000"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05BF1AEB-2BDE-42FA-A607-AC063D1E25A5}"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587585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Information Security - </a:t>
            </a:r>
            <a:r>
              <a:rPr lang="en-US" dirty="0" smtClean="0"/>
              <a:t>6</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1918953"/>
            <a:ext cx="10222992" cy="4201732"/>
          </a:xfrm>
        </p:spPr>
      </p:pic>
      <p:sp>
        <p:nvSpPr>
          <p:cNvPr id="4" name="Date Placeholder 3"/>
          <p:cNvSpPr>
            <a:spLocks noGrp="1"/>
          </p:cNvSpPr>
          <p:nvPr>
            <p:ph type="dt" sz="half" idx="10"/>
          </p:nvPr>
        </p:nvSpPr>
        <p:spPr/>
        <p:txBody>
          <a:bodyPr/>
          <a:lstStyle/>
          <a:p>
            <a:fld id="{9BFADDA3-21ED-4738-9F4F-A21FBFCF8867}"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4158924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Information Security - 7</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093976"/>
            <a:ext cx="10040112" cy="4178808"/>
          </a:xfrm>
        </p:spPr>
      </p:pic>
      <p:sp>
        <p:nvSpPr>
          <p:cNvPr id="4" name="Date Placeholder 3"/>
          <p:cNvSpPr>
            <a:spLocks noGrp="1"/>
          </p:cNvSpPr>
          <p:nvPr>
            <p:ph type="dt" sz="half" idx="10"/>
          </p:nvPr>
        </p:nvSpPr>
        <p:spPr/>
        <p:txBody>
          <a:bodyPr/>
          <a:lstStyle/>
          <a:p>
            <a:fld id="{402BC236-0AF4-4215-8438-E2B9233A1D21}"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797254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Information Security - 8</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20900"/>
            <a:ext cx="10168128" cy="4051300"/>
          </a:xfrm>
        </p:spPr>
      </p:pic>
      <p:sp>
        <p:nvSpPr>
          <p:cNvPr id="4" name="Date Placeholder 3"/>
          <p:cNvSpPr>
            <a:spLocks noGrp="1"/>
          </p:cNvSpPr>
          <p:nvPr>
            <p:ph type="dt" sz="half" idx="10"/>
          </p:nvPr>
        </p:nvSpPr>
        <p:spPr/>
        <p:txBody>
          <a:bodyPr/>
          <a:lstStyle/>
          <a:p>
            <a:fld id="{428319EF-3243-43C4-8BE9-B798C0708594}"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83143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Information Security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31831"/>
            <a:ext cx="10058399" cy="4240369"/>
          </a:xfrm>
        </p:spPr>
      </p:pic>
      <p:sp>
        <p:nvSpPr>
          <p:cNvPr id="4" name="Date Placeholder 3"/>
          <p:cNvSpPr>
            <a:spLocks noGrp="1"/>
          </p:cNvSpPr>
          <p:nvPr>
            <p:ph type="dt" sz="half" idx="10"/>
          </p:nvPr>
        </p:nvSpPr>
        <p:spPr/>
        <p:txBody>
          <a:bodyPr/>
          <a:lstStyle/>
          <a:p>
            <a:fld id="{B56E5E9D-4E84-45DF-A2E9-F0F49FC12AA0}"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512950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PDCA Cycle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1674254"/>
            <a:ext cx="10040112" cy="4497946"/>
          </a:xfrm>
        </p:spPr>
      </p:pic>
      <p:sp>
        <p:nvSpPr>
          <p:cNvPr id="4" name="Date Placeholder 3"/>
          <p:cNvSpPr>
            <a:spLocks noGrp="1"/>
          </p:cNvSpPr>
          <p:nvPr>
            <p:ph type="dt" sz="half" idx="10"/>
          </p:nvPr>
        </p:nvSpPr>
        <p:spPr/>
        <p:txBody>
          <a:bodyPr/>
          <a:lstStyle/>
          <a:p>
            <a:fld id="{BD4F063F-EBFA-444E-8369-6D87DCFFCB08}"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402770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an Information Security Strategy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20900"/>
            <a:ext cx="10241280" cy="4051300"/>
          </a:xfrm>
        </p:spPr>
      </p:pic>
      <p:sp>
        <p:nvSpPr>
          <p:cNvPr id="4" name="Date Placeholder 3"/>
          <p:cNvSpPr>
            <a:spLocks noGrp="1"/>
          </p:cNvSpPr>
          <p:nvPr>
            <p:ph type="dt" sz="half" idx="10"/>
          </p:nvPr>
        </p:nvSpPr>
        <p:spPr/>
        <p:txBody>
          <a:bodyPr/>
          <a:lstStyle/>
          <a:p>
            <a:fld id="{B4AEE535-1216-4F2D-8D40-F702C8141A50}"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592999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Security Strategy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1687132"/>
            <a:ext cx="10040111" cy="4485068"/>
          </a:xfrm>
        </p:spPr>
      </p:pic>
      <p:sp>
        <p:nvSpPr>
          <p:cNvPr id="4" name="Date Placeholder 3"/>
          <p:cNvSpPr>
            <a:spLocks noGrp="1"/>
          </p:cNvSpPr>
          <p:nvPr>
            <p:ph type="dt" sz="half" idx="10"/>
          </p:nvPr>
        </p:nvSpPr>
        <p:spPr/>
        <p:txBody>
          <a:bodyPr/>
          <a:lstStyle/>
          <a:p>
            <a:fld id="{F7346337-F329-4B0B-9DEF-18C22051E95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875754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of Security Strategy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120900"/>
            <a:ext cx="10040112" cy="4051300"/>
          </a:xfrm>
        </p:spPr>
      </p:pic>
      <p:sp>
        <p:nvSpPr>
          <p:cNvPr id="4" name="Date Placeholder 3"/>
          <p:cNvSpPr>
            <a:spLocks noGrp="1"/>
          </p:cNvSpPr>
          <p:nvPr>
            <p:ph type="dt" sz="half" idx="10"/>
          </p:nvPr>
        </p:nvSpPr>
        <p:spPr/>
        <p:txBody>
          <a:bodyPr/>
          <a:lstStyle/>
          <a:p>
            <a:fld id="{B3A1D684-9291-4A05-A8F2-ABB580F30C9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4130270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Security Strategy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794" y="1944710"/>
            <a:ext cx="10149454" cy="4227490"/>
          </a:xfrm>
        </p:spPr>
      </p:pic>
      <p:sp>
        <p:nvSpPr>
          <p:cNvPr id="4" name="Date Placeholder 3"/>
          <p:cNvSpPr>
            <a:spLocks noGrp="1"/>
          </p:cNvSpPr>
          <p:nvPr>
            <p:ph type="dt" sz="half" idx="10"/>
          </p:nvPr>
        </p:nvSpPr>
        <p:spPr/>
        <p:txBody>
          <a:bodyPr/>
          <a:lstStyle/>
          <a:p>
            <a:fld id="{6AB41E7A-06EB-4616-92CC-82377938AB7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703615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Security Strategy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700011"/>
            <a:ext cx="10241280" cy="4472189"/>
          </a:xfrm>
        </p:spPr>
      </p:pic>
      <p:sp>
        <p:nvSpPr>
          <p:cNvPr id="4" name="Date Placeholder 3"/>
          <p:cNvSpPr>
            <a:spLocks noGrp="1"/>
          </p:cNvSpPr>
          <p:nvPr>
            <p:ph type="dt" sz="half" idx="10"/>
          </p:nvPr>
        </p:nvSpPr>
        <p:spPr/>
        <p:txBody>
          <a:bodyPr/>
          <a:lstStyle/>
          <a:p>
            <a:fld id="{FE919898-A3E4-4E9E-B65F-E4DBFC92C229}"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775921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Objectives:-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1712890"/>
            <a:ext cx="10222992" cy="4459310"/>
          </a:xfrm>
        </p:spPr>
      </p:pic>
      <p:sp>
        <p:nvSpPr>
          <p:cNvPr id="4" name="Date Placeholder 3"/>
          <p:cNvSpPr>
            <a:spLocks noGrp="1"/>
          </p:cNvSpPr>
          <p:nvPr>
            <p:ph type="dt" sz="half" idx="10"/>
          </p:nvPr>
        </p:nvSpPr>
        <p:spPr/>
        <p:txBody>
          <a:bodyPr/>
          <a:lstStyle/>
          <a:p>
            <a:fld id="{D27ECB93-A0B1-47F2-8B94-844BED4F9A26}"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80530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Security Benefits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1738648"/>
            <a:ext cx="10222992" cy="4433552"/>
          </a:xfrm>
        </p:spPr>
      </p:pic>
      <p:sp>
        <p:nvSpPr>
          <p:cNvPr id="4" name="Date Placeholder 3"/>
          <p:cNvSpPr>
            <a:spLocks noGrp="1"/>
          </p:cNvSpPr>
          <p:nvPr>
            <p:ph type="dt" sz="half" idx="10"/>
          </p:nvPr>
        </p:nvSpPr>
        <p:spPr/>
        <p:txBody>
          <a:bodyPr/>
          <a:lstStyle/>
          <a:p>
            <a:fld id="{59F08A6C-117C-4290-B850-683C21493ECA}"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4094046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and Vulnerability Types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700011"/>
            <a:ext cx="10058400" cy="4472189"/>
          </a:xfrm>
        </p:spPr>
      </p:pic>
      <p:sp>
        <p:nvSpPr>
          <p:cNvPr id="4" name="Date Placeholder 3"/>
          <p:cNvSpPr>
            <a:spLocks noGrp="1"/>
          </p:cNvSpPr>
          <p:nvPr>
            <p:ph type="dt" sz="half" idx="10"/>
          </p:nvPr>
        </p:nvSpPr>
        <p:spPr/>
        <p:txBody>
          <a:bodyPr/>
          <a:lstStyle/>
          <a:p>
            <a:fld id="{5572768F-DB7E-43CA-B406-041EB070D9C4}"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3462603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Security Issues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120900"/>
            <a:ext cx="10040112" cy="4051300"/>
          </a:xfrm>
        </p:spPr>
      </p:pic>
      <p:sp>
        <p:nvSpPr>
          <p:cNvPr id="4" name="Date Placeholder 3"/>
          <p:cNvSpPr>
            <a:spLocks noGrp="1"/>
          </p:cNvSpPr>
          <p:nvPr>
            <p:ph type="dt" sz="half" idx="10"/>
          </p:nvPr>
        </p:nvSpPr>
        <p:spPr/>
        <p:txBody>
          <a:bodyPr/>
          <a:lstStyle/>
          <a:p>
            <a:fld id="{DD2E0FF1-D43A-49F9-B9F0-B5E2FC49520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3420586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Benefit Analysis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altLang="en-US" dirty="0">
                <a:latin typeface="Times New Roman" pitchFamily="18" charset="0"/>
              </a:rPr>
              <a:t>“It is best to think of the cost-benefit approach as a way of organizing thought rather than as a substitute for it.”</a:t>
            </a:r>
            <a:br>
              <a:rPr lang="en-US" altLang="en-US" dirty="0">
                <a:latin typeface="Times New Roman" pitchFamily="18" charset="0"/>
              </a:rPr>
            </a:br>
            <a:r>
              <a:rPr lang="en-US" altLang="en-US" dirty="0">
                <a:latin typeface="Times New Roman" pitchFamily="18" charset="0"/>
              </a:rPr>
              <a:t/>
            </a:r>
            <a:br>
              <a:rPr lang="en-US" altLang="en-US" dirty="0">
                <a:latin typeface="Times New Roman" pitchFamily="18" charset="0"/>
              </a:rPr>
            </a:br>
            <a:r>
              <a:rPr lang="en-US" altLang="en-US" dirty="0">
                <a:latin typeface="Times New Roman" pitchFamily="18" charset="0"/>
              </a:rPr>
              <a:t> 			— Michael Drummond </a:t>
            </a:r>
          </a:p>
          <a:p>
            <a:pPr marL="0" indent="0" algn="ctr">
              <a:buNone/>
            </a:pPr>
            <a:endParaRPr lang="en-US" dirty="0"/>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645481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115" name="Group 43"/>
          <p:cNvGrpSpPr>
            <a:grpSpLocks/>
          </p:cNvGrpSpPr>
          <p:nvPr/>
        </p:nvGrpSpPr>
        <p:grpSpPr bwMode="auto">
          <a:xfrm>
            <a:off x="6534152" y="2209801"/>
            <a:ext cx="1898649" cy="3127375"/>
            <a:chOff x="3087" y="1392"/>
            <a:chExt cx="897" cy="1970"/>
          </a:xfrm>
        </p:grpSpPr>
        <p:sp>
          <p:nvSpPr>
            <p:cNvPr id="3087" name="Freeform 15"/>
            <p:cNvSpPr>
              <a:spLocks/>
            </p:cNvSpPr>
            <p:nvPr/>
          </p:nvSpPr>
          <p:spPr bwMode="auto">
            <a:xfrm>
              <a:off x="3505" y="1768"/>
              <a:ext cx="333" cy="675"/>
            </a:xfrm>
            <a:custGeom>
              <a:avLst/>
              <a:gdLst>
                <a:gd name="T0" fmla="*/ 43 w 247"/>
                <a:gd name="T1" fmla="*/ 4 h 543"/>
                <a:gd name="T2" fmla="*/ 86 w 247"/>
                <a:gd name="T3" fmla="*/ 0 h 543"/>
                <a:gd name="T4" fmla="*/ 143 w 247"/>
                <a:gd name="T5" fmla="*/ 13 h 543"/>
                <a:gd name="T6" fmla="*/ 181 w 247"/>
                <a:gd name="T7" fmla="*/ 43 h 543"/>
                <a:gd name="T8" fmla="*/ 204 w 247"/>
                <a:gd name="T9" fmla="*/ 91 h 543"/>
                <a:gd name="T10" fmla="*/ 233 w 247"/>
                <a:gd name="T11" fmla="*/ 161 h 543"/>
                <a:gd name="T12" fmla="*/ 242 w 247"/>
                <a:gd name="T13" fmla="*/ 230 h 543"/>
                <a:gd name="T14" fmla="*/ 247 w 247"/>
                <a:gd name="T15" fmla="*/ 308 h 543"/>
                <a:gd name="T16" fmla="*/ 238 w 247"/>
                <a:gd name="T17" fmla="*/ 404 h 543"/>
                <a:gd name="T18" fmla="*/ 214 w 247"/>
                <a:gd name="T19" fmla="*/ 478 h 543"/>
                <a:gd name="T20" fmla="*/ 181 w 247"/>
                <a:gd name="T21" fmla="*/ 521 h 543"/>
                <a:gd name="T22" fmla="*/ 138 w 247"/>
                <a:gd name="T23" fmla="*/ 543 h 543"/>
                <a:gd name="T24" fmla="*/ 86 w 247"/>
                <a:gd name="T25" fmla="*/ 543 h 543"/>
                <a:gd name="T26" fmla="*/ 52 w 247"/>
                <a:gd name="T27" fmla="*/ 530 h 543"/>
                <a:gd name="T28" fmla="*/ 29 w 247"/>
                <a:gd name="T29" fmla="*/ 491 h 543"/>
                <a:gd name="T30" fmla="*/ 24 w 247"/>
                <a:gd name="T31" fmla="*/ 439 h 543"/>
                <a:gd name="T32" fmla="*/ 43 w 247"/>
                <a:gd name="T33" fmla="*/ 387 h 543"/>
                <a:gd name="T34" fmla="*/ 67 w 247"/>
                <a:gd name="T35" fmla="*/ 343 h 543"/>
                <a:gd name="T36" fmla="*/ 86 w 247"/>
                <a:gd name="T37" fmla="*/ 291 h 543"/>
                <a:gd name="T38" fmla="*/ 81 w 247"/>
                <a:gd name="T39" fmla="*/ 222 h 543"/>
                <a:gd name="T40" fmla="*/ 48 w 247"/>
                <a:gd name="T41" fmla="*/ 161 h 543"/>
                <a:gd name="T42" fmla="*/ 14 w 247"/>
                <a:gd name="T43" fmla="*/ 104 h 543"/>
                <a:gd name="T44" fmla="*/ 0 w 247"/>
                <a:gd name="T45" fmla="*/ 52 h 543"/>
                <a:gd name="T46" fmla="*/ 14 w 247"/>
                <a:gd name="T47" fmla="*/ 17 h 543"/>
                <a:gd name="T48" fmla="*/ 43 w 247"/>
                <a:gd name="T49" fmla="*/ 4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543">
                  <a:moveTo>
                    <a:pt x="43" y="4"/>
                  </a:moveTo>
                  <a:lnTo>
                    <a:pt x="86" y="0"/>
                  </a:lnTo>
                  <a:lnTo>
                    <a:pt x="143" y="13"/>
                  </a:lnTo>
                  <a:lnTo>
                    <a:pt x="181" y="43"/>
                  </a:lnTo>
                  <a:lnTo>
                    <a:pt x="204" y="91"/>
                  </a:lnTo>
                  <a:lnTo>
                    <a:pt x="233" y="161"/>
                  </a:lnTo>
                  <a:lnTo>
                    <a:pt x="242" y="230"/>
                  </a:lnTo>
                  <a:lnTo>
                    <a:pt x="247" y="308"/>
                  </a:lnTo>
                  <a:lnTo>
                    <a:pt x="238" y="404"/>
                  </a:lnTo>
                  <a:lnTo>
                    <a:pt x="214" y="478"/>
                  </a:lnTo>
                  <a:lnTo>
                    <a:pt x="181" y="521"/>
                  </a:lnTo>
                  <a:lnTo>
                    <a:pt x="138" y="543"/>
                  </a:lnTo>
                  <a:lnTo>
                    <a:pt x="86" y="543"/>
                  </a:lnTo>
                  <a:lnTo>
                    <a:pt x="52" y="530"/>
                  </a:lnTo>
                  <a:lnTo>
                    <a:pt x="29" y="491"/>
                  </a:lnTo>
                  <a:lnTo>
                    <a:pt x="24" y="439"/>
                  </a:lnTo>
                  <a:lnTo>
                    <a:pt x="43" y="387"/>
                  </a:lnTo>
                  <a:lnTo>
                    <a:pt x="67" y="343"/>
                  </a:lnTo>
                  <a:lnTo>
                    <a:pt x="86" y="291"/>
                  </a:lnTo>
                  <a:lnTo>
                    <a:pt x="81" y="222"/>
                  </a:lnTo>
                  <a:lnTo>
                    <a:pt x="48" y="161"/>
                  </a:lnTo>
                  <a:lnTo>
                    <a:pt x="14" y="104"/>
                  </a:lnTo>
                  <a:lnTo>
                    <a:pt x="0" y="52"/>
                  </a:lnTo>
                  <a:lnTo>
                    <a:pt x="14" y="17"/>
                  </a:lnTo>
                  <a:lnTo>
                    <a:pt x="4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 name="Freeform 16"/>
            <p:cNvSpPr>
              <a:spLocks/>
            </p:cNvSpPr>
            <p:nvPr/>
          </p:nvSpPr>
          <p:spPr bwMode="auto">
            <a:xfrm>
              <a:off x="3635" y="1785"/>
              <a:ext cx="349" cy="631"/>
            </a:xfrm>
            <a:custGeom>
              <a:avLst/>
              <a:gdLst>
                <a:gd name="T0" fmla="*/ 97 w 259"/>
                <a:gd name="T1" fmla="*/ 42 h 508"/>
                <a:gd name="T2" fmla="*/ 52 w 259"/>
                <a:gd name="T3" fmla="*/ 6 h 508"/>
                <a:gd name="T4" fmla="*/ 6 w 259"/>
                <a:gd name="T5" fmla="*/ 0 h 508"/>
                <a:gd name="T6" fmla="*/ 0 w 259"/>
                <a:gd name="T7" fmla="*/ 31 h 508"/>
                <a:gd name="T8" fmla="*/ 15 w 259"/>
                <a:gd name="T9" fmla="*/ 59 h 508"/>
                <a:gd name="T10" fmla="*/ 37 w 259"/>
                <a:gd name="T11" fmla="*/ 68 h 508"/>
                <a:gd name="T12" fmla="*/ 89 w 259"/>
                <a:gd name="T13" fmla="*/ 103 h 508"/>
                <a:gd name="T14" fmla="*/ 143 w 259"/>
                <a:gd name="T15" fmla="*/ 150 h 508"/>
                <a:gd name="T16" fmla="*/ 175 w 259"/>
                <a:gd name="T17" fmla="*/ 187 h 508"/>
                <a:gd name="T18" fmla="*/ 190 w 259"/>
                <a:gd name="T19" fmla="*/ 226 h 508"/>
                <a:gd name="T20" fmla="*/ 184 w 259"/>
                <a:gd name="T21" fmla="*/ 268 h 508"/>
                <a:gd name="T22" fmla="*/ 151 w 259"/>
                <a:gd name="T23" fmla="*/ 328 h 508"/>
                <a:gd name="T24" fmla="*/ 132 w 259"/>
                <a:gd name="T25" fmla="*/ 369 h 508"/>
                <a:gd name="T26" fmla="*/ 117 w 259"/>
                <a:gd name="T27" fmla="*/ 425 h 508"/>
                <a:gd name="T28" fmla="*/ 117 w 259"/>
                <a:gd name="T29" fmla="*/ 447 h 508"/>
                <a:gd name="T30" fmla="*/ 143 w 259"/>
                <a:gd name="T31" fmla="*/ 457 h 508"/>
                <a:gd name="T32" fmla="*/ 188 w 259"/>
                <a:gd name="T33" fmla="*/ 484 h 508"/>
                <a:gd name="T34" fmla="*/ 218 w 259"/>
                <a:gd name="T35" fmla="*/ 508 h 508"/>
                <a:gd name="T36" fmla="*/ 259 w 259"/>
                <a:gd name="T37" fmla="*/ 504 h 508"/>
                <a:gd name="T38" fmla="*/ 252 w 259"/>
                <a:gd name="T39" fmla="*/ 473 h 508"/>
                <a:gd name="T40" fmla="*/ 216 w 259"/>
                <a:gd name="T41" fmla="*/ 475 h 508"/>
                <a:gd name="T42" fmla="*/ 183 w 259"/>
                <a:gd name="T43" fmla="*/ 444 h 508"/>
                <a:gd name="T44" fmla="*/ 157 w 259"/>
                <a:gd name="T45" fmla="*/ 420 h 508"/>
                <a:gd name="T46" fmla="*/ 155 w 259"/>
                <a:gd name="T47" fmla="*/ 400 h 508"/>
                <a:gd name="T48" fmla="*/ 173 w 259"/>
                <a:gd name="T49" fmla="*/ 359 h 508"/>
                <a:gd name="T50" fmla="*/ 201 w 259"/>
                <a:gd name="T51" fmla="*/ 304 h 508"/>
                <a:gd name="T52" fmla="*/ 218 w 259"/>
                <a:gd name="T53" fmla="*/ 257 h 508"/>
                <a:gd name="T54" fmla="*/ 225 w 259"/>
                <a:gd name="T55" fmla="*/ 237 h 508"/>
                <a:gd name="T56" fmla="*/ 222 w 259"/>
                <a:gd name="T57" fmla="*/ 198 h 508"/>
                <a:gd name="T58" fmla="*/ 205 w 259"/>
                <a:gd name="T59" fmla="*/ 167 h 508"/>
                <a:gd name="T60" fmla="*/ 170 w 259"/>
                <a:gd name="T61" fmla="*/ 119 h 508"/>
                <a:gd name="T62" fmla="*/ 130 w 259"/>
                <a:gd name="T63" fmla="*/ 79 h 508"/>
                <a:gd name="T64" fmla="*/ 97 w 259"/>
                <a:gd name="T65" fmla="*/ 4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508">
                  <a:moveTo>
                    <a:pt x="97" y="42"/>
                  </a:moveTo>
                  <a:lnTo>
                    <a:pt x="52" y="6"/>
                  </a:lnTo>
                  <a:lnTo>
                    <a:pt x="6" y="0"/>
                  </a:lnTo>
                  <a:lnTo>
                    <a:pt x="0" y="31"/>
                  </a:lnTo>
                  <a:lnTo>
                    <a:pt x="15" y="59"/>
                  </a:lnTo>
                  <a:lnTo>
                    <a:pt x="37" y="68"/>
                  </a:lnTo>
                  <a:lnTo>
                    <a:pt x="89" y="103"/>
                  </a:lnTo>
                  <a:lnTo>
                    <a:pt x="143" y="150"/>
                  </a:lnTo>
                  <a:lnTo>
                    <a:pt x="175" y="187"/>
                  </a:lnTo>
                  <a:lnTo>
                    <a:pt x="190" y="226"/>
                  </a:lnTo>
                  <a:lnTo>
                    <a:pt x="184" y="268"/>
                  </a:lnTo>
                  <a:lnTo>
                    <a:pt x="151" y="328"/>
                  </a:lnTo>
                  <a:lnTo>
                    <a:pt x="132" y="369"/>
                  </a:lnTo>
                  <a:lnTo>
                    <a:pt x="117" y="425"/>
                  </a:lnTo>
                  <a:lnTo>
                    <a:pt x="117" y="447"/>
                  </a:lnTo>
                  <a:lnTo>
                    <a:pt x="143" y="457"/>
                  </a:lnTo>
                  <a:lnTo>
                    <a:pt x="188" y="484"/>
                  </a:lnTo>
                  <a:lnTo>
                    <a:pt x="218" y="508"/>
                  </a:lnTo>
                  <a:lnTo>
                    <a:pt x="259" y="504"/>
                  </a:lnTo>
                  <a:lnTo>
                    <a:pt x="252" y="473"/>
                  </a:lnTo>
                  <a:lnTo>
                    <a:pt x="216" y="475"/>
                  </a:lnTo>
                  <a:lnTo>
                    <a:pt x="183" y="444"/>
                  </a:lnTo>
                  <a:lnTo>
                    <a:pt x="157" y="420"/>
                  </a:lnTo>
                  <a:lnTo>
                    <a:pt x="155" y="400"/>
                  </a:lnTo>
                  <a:lnTo>
                    <a:pt x="173" y="359"/>
                  </a:lnTo>
                  <a:lnTo>
                    <a:pt x="201" y="304"/>
                  </a:lnTo>
                  <a:lnTo>
                    <a:pt x="218" y="257"/>
                  </a:lnTo>
                  <a:lnTo>
                    <a:pt x="225" y="237"/>
                  </a:lnTo>
                  <a:lnTo>
                    <a:pt x="222" y="198"/>
                  </a:lnTo>
                  <a:lnTo>
                    <a:pt x="205" y="167"/>
                  </a:lnTo>
                  <a:lnTo>
                    <a:pt x="170" y="119"/>
                  </a:lnTo>
                  <a:lnTo>
                    <a:pt x="130" y="79"/>
                  </a:lnTo>
                  <a:lnTo>
                    <a:pt x="97"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 name="Freeform 17"/>
            <p:cNvSpPr>
              <a:spLocks/>
            </p:cNvSpPr>
            <p:nvPr/>
          </p:nvSpPr>
          <p:spPr bwMode="auto">
            <a:xfrm>
              <a:off x="3357" y="2327"/>
              <a:ext cx="303" cy="996"/>
            </a:xfrm>
            <a:custGeom>
              <a:avLst/>
              <a:gdLst>
                <a:gd name="T0" fmla="*/ 208 w 225"/>
                <a:gd name="T1" fmla="*/ 0 h 802"/>
                <a:gd name="T2" fmla="*/ 171 w 225"/>
                <a:gd name="T3" fmla="*/ 12 h 802"/>
                <a:gd name="T4" fmla="*/ 154 w 225"/>
                <a:gd name="T5" fmla="*/ 32 h 802"/>
                <a:gd name="T6" fmla="*/ 133 w 225"/>
                <a:gd name="T7" fmla="*/ 97 h 802"/>
                <a:gd name="T8" fmla="*/ 108 w 225"/>
                <a:gd name="T9" fmla="*/ 210 h 802"/>
                <a:gd name="T10" fmla="*/ 104 w 225"/>
                <a:gd name="T11" fmla="*/ 298 h 802"/>
                <a:gd name="T12" fmla="*/ 104 w 225"/>
                <a:gd name="T13" fmla="*/ 431 h 802"/>
                <a:gd name="T14" fmla="*/ 121 w 225"/>
                <a:gd name="T15" fmla="*/ 512 h 802"/>
                <a:gd name="T16" fmla="*/ 146 w 225"/>
                <a:gd name="T17" fmla="*/ 609 h 802"/>
                <a:gd name="T18" fmla="*/ 154 w 225"/>
                <a:gd name="T19" fmla="*/ 673 h 802"/>
                <a:gd name="T20" fmla="*/ 142 w 225"/>
                <a:gd name="T21" fmla="*/ 705 h 802"/>
                <a:gd name="T22" fmla="*/ 83 w 225"/>
                <a:gd name="T23" fmla="*/ 725 h 802"/>
                <a:gd name="T24" fmla="*/ 17 w 225"/>
                <a:gd name="T25" fmla="*/ 738 h 802"/>
                <a:gd name="T26" fmla="*/ 0 w 225"/>
                <a:gd name="T27" fmla="*/ 754 h 802"/>
                <a:gd name="T28" fmla="*/ 8 w 225"/>
                <a:gd name="T29" fmla="*/ 774 h 802"/>
                <a:gd name="T30" fmla="*/ 29 w 225"/>
                <a:gd name="T31" fmla="*/ 802 h 802"/>
                <a:gd name="T32" fmla="*/ 54 w 225"/>
                <a:gd name="T33" fmla="*/ 798 h 802"/>
                <a:gd name="T34" fmla="*/ 79 w 225"/>
                <a:gd name="T35" fmla="*/ 774 h 802"/>
                <a:gd name="T36" fmla="*/ 121 w 225"/>
                <a:gd name="T37" fmla="*/ 750 h 802"/>
                <a:gd name="T38" fmla="*/ 167 w 225"/>
                <a:gd name="T39" fmla="*/ 733 h 802"/>
                <a:gd name="T40" fmla="*/ 192 w 225"/>
                <a:gd name="T41" fmla="*/ 733 h 802"/>
                <a:gd name="T42" fmla="*/ 208 w 225"/>
                <a:gd name="T43" fmla="*/ 721 h 802"/>
                <a:gd name="T44" fmla="*/ 204 w 225"/>
                <a:gd name="T45" fmla="*/ 685 h 802"/>
                <a:gd name="T46" fmla="*/ 200 w 225"/>
                <a:gd name="T47" fmla="*/ 657 h 802"/>
                <a:gd name="T48" fmla="*/ 175 w 225"/>
                <a:gd name="T49" fmla="*/ 600 h 802"/>
                <a:gd name="T50" fmla="*/ 150 w 225"/>
                <a:gd name="T51" fmla="*/ 496 h 802"/>
                <a:gd name="T52" fmla="*/ 146 w 225"/>
                <a:gd name="T53" fmla="*/ 399 h 802"/>
                <a:gd name="T54" fmla="*/ 142 w 225"/>
                <a:gd name="T55" fmla="*/ 326 h 802"/>
                <a:gd name="T56" fmla="*/ 158 w 225"/>
                <a:gd name="T57" fmla="*/ 238 h 802"/>
                <a:gd name="T58" fmla="*/ 175 w 225"/>
                <a:gd name="T59" fmla="*/ 173 h 802"/>
                <a:gd name="T60" fmla="*/ 208 w 225"/>
                <a:gd name="T61" fmla="*/ 93 h 802"/>
                <a:gd name="T62" fmla="*/ 225 w 225"/>
                <a:gd name="T63" fmla="*/ 40 h 802"/>
                <a:gd name="T64" fmla="*/ 208 w 225"/>
                <a:gd name="T65"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802">
                  <a:moveTo>
                    <a:pt x="208" y="0"/>
                  </a:moveTo>
                  <a:lnTo>
                    <a:pt x="171" y="12"/>
                  </a:lnTo>
                  <a:lnTo>
                    <a:pt x="154" y="32"/>
                  </a:lnTo>
                  <a:lnTo>
                    <a:pt x="133" y="97"/>
                  </a:lnTo>
                  <a:lnTo>
                    <a:pt x="108" y="210"/>
                  </a:lnTo>
                  <a:lnTo>
                    <a:pt x="104" y="298"/>
                  </a:lnTo>
                  <a:lnTo>
                    <a:pt x="104" y="431"/>
                  </a:lnTo>
                  <a:lnTo>
                    <a:pt x="121" y="512"/>
                  </a:lnTo>
                  <a:lnTo>
                    <a:pt x="146" y="609"/>
                  </a:lnTo>
                  <a:lnTo>
                    <a:pt x="154" y="673"/>
                  </a:lnTo>
                  <a:lnTo>
                    <a:pt x="142" y="705"/>
                  </a:lnTo>
                  <a:lnTo>
                    <a:pt x="83" y="725"/>
                  </a:lnTo>
                  <a:lnTo>
                    <a:pt x="17" y="738"/>
                  </a:lnTo>
                  <a:lnTo>
                    <a:pt x="0" y="754"/>
                  </a:lnTo>
                  <a:lnTo>
                    <a:pt x="8" y="774"/>
                  </a:lnTo>
                  <a:lnTo>
                    <a:pt x="29" y="802"/>
                  </a:lnTo>
                  <a:lnTo>
                    <a:pt x="54" y="798"/>
                  </a:lnTo>
                  <a:lnTo>
                    <a:pt x="79" y="774"/>
                  </a:lnTo>
                  <a:lnTo>
                    <a:pt x="121" y="750"/>
                  </a:lnTo>
                  <a:lnTo>
                    <a:pt x="167" y="733"/>
                  </a:lnTo>
                  <a:lnTo>
                    <a:pt x="192" y="733"/>
                  </a:lnTo>
                  <a:lnTo>
                    <a:pt x="208" y="721"/>
                  </a:lnTo>
                  <a:lnTo>
                    <a:pt x="204" y="685"/>
                  </a:lnTo>
                  <a:lnTo>
                    <a:pt x="200" y="657"/>
                  </a:lnTo>
                  <a:lnTo>
                    <a:pt x="175" y="600"/>
                  </a:lnTo>
                  <a:lnTo>
                    <a:pt x="150" y="496"/>
                  </a:lnTo>
                  <a:lnTo>
                    <a:pt x="146" y="399"/>
                  </a:lnTo>
                  <a:lnTo>
                    <a:pt x="142" y="326"/>
                  </a:lnTo>
                  <a:lnTo>
                    <a:pt x="158" y="238"/>
                  </a:lnTo>
                  <a:lnTo>
                    <a:pt x="175" y="173"/>
                  </a:lnTo>
                  <a:lnTo>
                    <a:pt x="208" y="93"/>
                  </a:lnTo>
                  <a:lnTo>
                    <a:pt x="225" y="40"/>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 name="Freeform 18"/>
            <p:cNvSpPr>
              <a:spLocks/>
            </p:cNvSpPr>
            <p:nvPr/>
          </p:nvSpPr>
          <p:spPr bwMode="auto">
            <a:xfrm>
              <a:off x="3649" y="2347"/>
              <a:ext cx="150" cy="1015"/>
            </a:xfrm>
            <a:custGeom>
              <a:avLst/>
              <a:gdLst>
                <a:gd name="T0" fmla="*/ 60 w 111"/>
                <a:gd name="T1" fmla="*/ 12 h 817"/>
                <a:gd name="T2" fmla="*/ 34 w 111"/>
                <a:gd name="T3" fmla="*/ 0 h 817"/>
                <a:gd name="T4" fmla="*/ 13 w 111"/>
                <a:gd name="T5" fmla="*/ 16 h 817"/>
                <a:gd name="T6" fmla="*/ 4 w 111"/>
                <a:gd name="T7" fmla="*/ 36 h 817"/>
                <a:gd name="T8" fmla="*/ 0 w 111"/>
                <a:gd name="T9" fmla="*/ 76 h 817"/>
                <a:gd name="T10" fmla="*/ 21 w 111"/>
                <a:gd name="T11" fmla="*/ 157 h 817"/>
                <a:gd name="T12" fmla="*/ 43 w 111"/>
                <a:gd name="T13" fmla="*/ 274 h 817"/>
                <a:gd name="T14" fmla="*/ 43 w 111"/>
                <a:gd name="T15" fmla="*/ 374 h 817"/>
                <a:gd name="T16" fmla="*/ 38 w 111"/>
                <a:gd name="T17" fmla="*/ 479 h 817"/>
                <a:gd name="T18" fmla="*/ 26 w 111"/>
                <a:gd name="T19" fmla="*/ 588 h 817"/>
                <a:gd name="T20" fmla="*/ 9 w 111"/>
                <a:gd name="T21" fmla="*/ 656 h 817"/>
                <a:gd name="T22" fmla="*/ 13 w 111"/>
                <a:gd name="T23" fmla="*/ 696 h 817"/>
                <a:gd name="T24" fmla="*/ 26 w 111"/>
                <a:gd name="T25" fmla="*/ 716 h 817"/>
                <a:gd name="T26" fmla="*/ 38 w 111"/>
                <a:gd name="T27" fmla="*/ 769 h 817"/>
                <a:gd name="T28" fmla="*/ 43 w 111"/>
                <a:gd name="T29" fmla="*/ 801 h 817"/>
                <a:gd name="T30" fmla="*/ 68 w 111"/>
                <a:gd name="T31" fmla="*/ 817 h 817"/>
                <a:gd name="T32" fmla="*/ 111 w 111"/>
                <a:gd name="T33" fmla="*/ 789 h 817"/>
                <a:gd name="T34" fmla="*/ 107 w 111"/>
                <a:gd name="T35" fmla="*/ 761 h 817"/>
                <a:gd name="T36" fmla="*/ 85 w 111"/>
                <a:gd name="T37" fmla="*/ 737 h 817"/>
                <a:gd name="T38" fmla="*/ 64 w 111"/>
                <a:gd name="T39" fmla="*/ 688 h 817"/>
                <a:gd name="T40" fmla="*/ 60 w 111"/>
                <a:gd name="T41" fmla="*/ 632 h 817"/>
                <a:gd name="T42" fmla="*/ 60 w 111"/>
                <a:gd name="T43" fmla="*/ 555 h 817"/>
                <a:gd name="T44" fmla="*/ 68 w 111"/>
                <a:gd name="T45" fmla="*/ 467 h 817"/>
                <a:gd name="T46" fmla="*/ 85 w 111"/>
                <a:gd name="T47" fmla="*/ 366 h 817"/>
                <a:gd name="T48" fmla="*/ 90 w 111"/>
                <a:gd name="T49" fmla="*/ 294 h 817"/>
                <a:gd name="T50" fmla="*/ 94 w 111"/>
                <a:gd name="T51" fmla="*/ 225 h 817"/>
                <a:gd name="T52" fmla="*/ 85 w 111"/>
                <a:gd name="T53" fmla="*/ 141 h 817"/>
                <a:gd name="T54" fmla="*/ 81 w 111"/>
                <a:gd name="T55" fmla="*/ 68 h 817"/>
                <a:gd name="T56" fmla="*/ 60 w 111"/>
                <a:gd name="T57" fmla="*/ 12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817">
                  <a:moveTo>
                    <a:pt x="60" y="12"/>
                  </a:moveTo>
                  <a:lnTo>
                    <a:pt x="34" y="0"/>
                  </a:lnTo>
                  <a:lnTo>
                    <a:pt x="13" y="16"/>
                  </a:lnTo>
                  <a:lnTo>
                    <a:pt x="4" y="36"/>
                  </a:lnTo>
                  <a:lnTo>
                    <a:pt x="0" y="76"/>
                  </a:lnTo>
                  <a:lnTo>
                    <a:pt x="21" y="157"/>
                  </a:lnTo>
                  <a:lnTo>
                    <a:pt x="43" y="274"/>
                  </a:lnTo>
                  <a:lnTo>
                    <a:pt x="43" y="374"/>
                  </a:lnTo>
                  <a:lnTo>
                    <a:pt x="38" y="479"/>
                  </a:lnTo>
                  <a:lnTo>
                    <a:pt x="26" y="588"/>
                  </a:lnTo>
                  <a:lnTo>
                    <a:pt x="9" y="656"/>
                  </a:lnTo>
                  <a:lnTo>
                    <a:pt x="13" y="696"/>
                  </a:lnTo>
                  <a:lnTo>
                    <a:pt x="26" y="716"/>
                  </a:lnTo>
                  <a:lnTo>
                    <a:pt x="38" y="769"/>
                  </a:lnTo>
                  <a:lnTo>
                    <a:pt x="43" y="801"/>
                  </a:lnTo>
                  <a:lnTo>
                    <a:pt x="68" y="817"/>
                  </a:lnTo>
                  <a:lnTo>
                    <a:pt x="111" y="789"/>
                  </a:lnTo>
                  <a:lnTo>
                    <a:pt x="107" y="761"/>
                  </a:lnTo>
                  <a:lnTo>
                    <a:pt x="85" y="737"/>
                  </a:lnTo>
                  <a:lnTo>
                    <a:pt x="64" y="688"/>
                  </a:lnTo>
                  <a:lnTo>
                    <a:pt x="60" y="632"/>
                  </a:lnTo>
                  <a:lnTo>
                    <a:pt x="60" y="555"/>
                  </a:lnTo>
                  <a:lnTo>
                    <a:pt x="68" y="467"/>
                  </a:lnTo>
                  <a:lnTo>
                    <a:pt x="85" y="366"/>
                  </a:lnTo>
                  <a:lnTo>
                    <a:pt x="90" y="294"/>
                  </a:lnTo>
                  <a:lnTo>
                    <a:pt x="94" y="225"/>
                  </a:lnTo>
                  <a:lnTo>
                    <a:pt x="85" y="141"/>
                  </a:lnTo>
                  <a:lnTo>
                    <a:pt x="81" y="68"/>
                  </a:lnTo>
                  <a:lnTo>
                    <a:pt x="6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 name="Freeform 19"/>
            <p:cNvSpPr>
              <a:spLocks/>
            </p:cNvSpPr>
            <p:nvPr/>
          </p:nvSpPr>
          <p:spPr bwMode="auto">
            <a:xfrm>
              <a:off x="3306" y="1392"/>
              <a:ext cx="400" cy="369"/>
            </a:xfrm>
            <a:custGeom>
              <a:avLst/>
              <a:gdLst>
                <a:gd name="T0" fmla="*/ 107 w 297"/>
                <a:gd name="T1" fmla="*/ 159 h 297"/>
                <a:gd name="T2" fmla="*/ 103 w 297"/>
                <a:gd name="T3" fmla="*/ 100 h 297"/>
                <a:gd name="T4" fmla="*/ 110 w 297"/>
                <a:gd name="T5" fmla="*/ 54 h 297"/>
                <a:gd name="T6" fmla="*/ 126 w 297"/>
                <a:gd name="T7" fmla="*/ 17 h 297"/>
                <a:gd name="T8" fmla="*/ 156 w 297"/>
                <a:gd name="T9" fmla="*/ 4 h 297"/>
                <a:gd name="T10" fmla="*/ 183 w 297"/>
                <a:gd name="T11" fmla="*/ 0 h 297"/>
                <a:gd name="T12" fmla="*/ 217 w 297"/>
                <a:gd name="T13" fmla="*/ 4 h 297"/>
                <a:gd name="T14" fmla="*/ 251 w 297"/>
                <a:gd name="T15" fmla="*/ 25 h 297"/>
                <a:gd name="T16" fmla="*/ 274 w 297"/>
                <a:gd name="T17" fmla="*/ 50 h 297"/>
                <a:gd name="T18" fmla="*/ 289 w 297"/>
                <a:gd name="T19" fmla="*/ 88 h 297"/>
                <a:gd name="T20" fmla="*/ 293 w 297"/>
                <a:gd name="T21" fmla="*/ 142 h 297"/>
                <a:gd name="T22" fmla="*/ 297 w 297"/>
                <a:gd name="T23" fmla="*/ 192 h 297"/>
                <a:gd name="T24" fmla="*/ 286 w 297"/>
                <a:gd name="T25" fmla="*/ 238 h 297"/>
                <a:gd name="T26" fmla="*/ 270 w 297"/>
                <a:gd name="T27" fmla="*/ 268 h 297"/>
                <a:gd name="T28" fmla="*/ 248 w 297"/>
                <a:gd name="T29" fmla="*/ 284 h 297"/>
                <a:gd name="T30" fmla="*/ 217 w 297"/>
                <a:gd name="T31" fmla="*/ 297 h 297"/>
                <a:gd name="T32" fmla="*/ 183 w 297"/>
                <a:gd name="T33" fmla="*/ 297 h 297"/>
                <a:gd name="T34" fmla="*/ 160 w 297"/>
                <a:gd name="T35" fmla="*/ 280 h 297"/>
                <a:gd name="T36" fmla="*/ 141 w 297"/>
                <a:gd name="T37" fmla="*/ 259 h 297"/>
                <a:gd name="T38" fmla="*/ 122 w 297"/>
                <a:gd name="T39" fmla="*/ 226 h 297"/>
                <a:gd name="T40" fmla="*/ 114 w 297"/>
                <a:gd name="T41" fmla="*/ 197 h 297"/>
                <a:gd name="T42" fmla="*/ 84 w 297"/>
                <a:gd name="T43" fmla="*/ 226 h 297"/>
                <a:gd name="T44" fmla="*/ 42 w 297"/>
                <a:gd name="T45" fmla="*/ 247 h 297"/>
                <a:gd name="T46" fmla="*/ 23 w 297"/>
                <a:gd name="T47" fmla="*/ 259 h 297"/>
                <a:gd name="T48" fmla="*/ 4 w 297"/>
                <a:gd name="T49" fmla="*/ 247 h 297"/>
                <a:gd name="T50" fmla="*/ 0 w 297"/>
                <a:gd name="T51" fmla="*/ 226 h 297"/>
                <a:gd name="T52" fmla="*/ 11 w 297"/>
                <a:gd name="T53" fmla="*/ 213 h 297"/>
                <a:gd name="T54" fmla="*/ 30 w 297"/>
                <a:gd name="T55" fmla="*/ 197 h 297"/>
                <a:gd name="T56" fmla="*/ 65 w 297"/>
                <a:gd name="T57" fmla="*/ 197 h 297"/>
                <a:gd name="T58" fmla="*/ 107 w 297"/>
                <a:gd name="T59" fmla="*/ 15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7" h="297">
                  <a:moveTo>
                    <a:pt x="107" y="159"/>
                  </a:moveTo>
                  <a:lnTo>
                    <a:pt x="103" y="100"/>
                  </a:lnTo>
                  <a:lnTo>
                    <a:pt x="110" y="54"/>
                  </a:lnTo>
                  <a:lnTo>
                    <a:pt x="126" y="17"/>
                  </a:lnTo>
                  <a:lnTo>
                    <a:pt x="156" y="4"/>
                  </a:lnTo>
                  <a:lnTo>
                    <a:pt x="183" y="0"/>
                  </a:lnTo>
                  <a:lnTo>
                    <a:pt x="217" y="4"/>
                  </a:lnTo>
                  <a:lnTo>
                    <a:pt x="251" y="25"/>
                  </a:lnTo>
                  <a:lnTo>
                    <a:pt x="274" y="50"/>
                  </a:lnTo>
                  <a:lnTo>
                    <a:pt x="289" y="88"/>
                  </a:lnTo>
                  <a:lnTo>
                    <a:pt x="293" y="142"/>
                  </a:lnTo>
                  <a:lnTo>
                    <a:pt x="297" y="192"/>
                  </a:lnTo>
                  <a:lnTo>
                    <a:pt x="286" y="238"/>
                  </a:lnTo>
                  <a:lnTo>
                    <a:pt x="270" y="268"/>
                  </a:lnTo>
                  <a:lnTo>
                    <a:pt x="248" y="284"/>
                  </a:lnTo>
                  <a:lnTo>
                    <a:pt x="217" y="297"/>
                  </a:lnTo>
                  <a:lnTo>
                    <a:pt x="183" y="297"/>
                  </a:lnTo>
                  <a:lnTo>
                    <a:pt x="160" y="280"/>
                  </a:lnTo>
                  <a:lnTo>
                    <a:pt x="141" y="259"/>
                  </a:lnTo>
                  <a:lnTo>
                    <a:pt x="122" y="226"/>
                  </a:lnTo>
                  <a:lnTo>
                    <a:pt x="114" y="197"/>
                  </a:lnTo>
                  <a:lnTo>
                    <a:pt x="84" y="226"/>
                  </a:lnTo>
                  <a:lnTo>
                    <a:pt x="42" y="247"/>
                  </a:lnTo>
                  <a:lnTo>
                    <a:pt x="23" y="259"/>
                  </a:lnTo>
                  <a:lnTo>
                    <a:pt x="4" y="247"/>
                  </a:lnTo>
                  <a:lnTo>
                    <a:pt x="0" y="226"/>
                  </a:lnTo>
                  <a:lnTo>
                    <a:pt x="11" y="213"/>
                  </a:lnTo>
                  <a:lnTo>
                    <a:pt x="30" y="197"/>
                  </a:lnTo>
                  <a:lnTo>
                    <a:pt x="65" y="197"/>
                  </a:lnTo>
                  <a:lnTo>
                    <a:pt x="107"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 name="Freeform 20"/>
            <p:cNvSpPr>
              <a:spLocks/>
            </p:cNvSpPr>
            <p:nvPr/>
          </p:nvSpPr>
          <p:spPr bwMode="auto">
            <a:xfrm>
              <a:off x="3087" y="1751"/>
              <a:ext cx="513" cy="364"/>
            </a:xfrm>
            <a:custGeom>
              <a:avLst/>
              <a:gdLst>
                <a:gd name="T0" fmla="*/ 288 w 380"/>
                <a:gd name="T1" fmla="*/ 115 h 293"/>
                <a:gd name="T2" fmla="*/ 325 w 380"/>
                <a:gd name="T3" fmla="*/ 56 h 293"/>
                <a:gd name="T4" fmla="*/ 365 w 380"/>
                <a:gd name="T5" fmla="*/ 48 h 293"/>
                <a:gd name="T6" fmla="*/ 380 w 380"/>
                <a:gd name="T7" fmla="*/ 78 h 293"/>
                <a:gd name="T8" fmla="*/ 373 w 380"/>
                <a:gd name="T9" fmla="*/ 111 h 293"/>
                <a:gd name="T10" fmla="*/ 336 w 380"/>
                <a:gd name="T11" fmla="*/ 141 h 293"/>
                <a:gd name="T12" fmla="*/ 303 w 380"/>
                <a:gd name="T13" fmla="*/ 185 h 293"/>
                <a:gd name="T14" fmla="*/ 266 w 380"/>
                <a:gd name="T15" fmla="*/ 241 h 293"/>
                <a:gd name="T16" fmla="*/ 236 w 380"/>
                <a:gd name="T17" fmla="*/ 271 h 293"/>
                <a:gd name="T18" fmla="*/ 210 w 380"/>
                <a:gd name="T19" fmla="*/ 293 h 293"/>
                <a:gd name="T20" fmla="*/ 181 w 380"/>
                <a:gd name="T21" fmla="*/ 289 h 293"/>
                <a:gd name="T22" fmla="*/ 170 w 380"/>
                <a:gd name="T23" fmla="*/ 274 h 293"/>
                <a:gd name="T24" fmla="*/ 148 w 380"/>
                <a:gd name="T25" fmla="*/ 211 h 293"/>
                <a:gd name="T26" fmla="*/ 125 w 380"/>
                <a:gd name="T27" fmla="*/ 156 h 293"/>
                <a:gd name="T28" fmla="*/ 103 w 380"/>
                <a:gd name="T29" fmla="*/ 126 h 293"/>
                <a:gd name="T30" fmla="*/ 81 w 380"/>
                <a:gd name="T31" fmla="*/ 111 h 293"/>
                <a:gd name="T32" fmla="*/ 59 w 380"/>
                <a:gd name="T33" fmla="*/ 122 h 293"/>
                <a:gd name="T34" fmla="*/ 37 w 380"/>
                <a:gd name="T35" fmla="*/ 148 h 293"/>
                <a:gd name="T36" fmla="*/ 26 w 380"/>
                <a:gd name="T37" fmla="*/ 171 h 293"/>
                <a:gd name="T38" fmla="*/ 15 w 380"/>
                <a:gd name="T39" fmla="*/ 171 h 293"/>
                <a:gd name="T40" fmla="*/ 0 w 380"/>
                <a:gd name="T41" fmla="*/ 152 h 293"/>
                <a:gd name="T42" fmla="*/ 11 w 380"/>
                <a:gd name="T43" fmla="*/ 119 h 293"/>
                <a:gd name="T44" fmla="*/ 37 w 380"/>
                <a:gd name="T45" fmla="*/ 85 h 293"/>
                <a:gd name="T46" fmla="*/ 70 w 380"/>
                <a:gd name="T47" fmla="*/ 70 h 293"/>
                <a:gd name="T48" fmla="*/ 92 w 380"/>
                <a:gd name="T49" fmla="*/ 67 h 293"/>
                <a:gd name="T50" fmla="*/ 96 w 380"/>
                <a:gd name="T51" fmla="*/ 45 h 293"/>
                <a:gd name="T52" fmla="*/ 92 w 380"/>
                <a:gd name="T53" fmla="*/ 7 h 293"/>
                <a:gd name="T54" fmla="*/ 103 w 380"/>
                <a:gd name="T55" fmla="*/ 0 h 293"/>
                <a:gd name="T56" fmla="*/ 118 w 380"/>
                <a:gd name="T57" fmla="*/ 7 h 293"/>
                <a:gd name="T58" fmla="*/ 122 w 380"/>
                <a:gd name="T59" fmla="*/ 37 h 293"/>
                <a:gd name="T60" fmla="*/ 114 w 380"/>
                <a:gd name="T61" fmla="*/ 74 h 293"/>
                <a:gd name="T62" fmla="*/ 129 w 380"/>
                <a:gd name="T63" fmla="*/ 100 h 293"/>
                <a:gd name="T64" fmla="*/ 151 w 380"/>
                <a:gd name="T65" fmla="*/ 137 h 293"/>
                <a:gd name="T66" fmla="*/ 177 w 380"/>
                <a:gd name="T67" fmla="*/ 189 h 293"/>
                <a:gd name="T68" fmla="*/ 203 w 380"/>
                <a:gd name="T69" fmla="*/ 226 h 293"/>
                <a:gd name="T70" fmla="*/ 218 w 380"/>
                <a:gd name="T71" fmla="*/ 230 h 293"/>
                <a:gd name="T72" fmla="*/ 240 w 380"/>
                <a:gd name="T73" fmla="*/ 211 h 293"/>
                <a:gd name="T74" fmla="*/ 266 w 380"/>
                <a:gd name="T75" fmla="*/ 159 h 293"/>
                <a:gd name="T76" fmla="*/ 288 w 380"/>
                <a:gd name="T77" fmla="*/ 11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293">
                  <a:moveTo>
                    <a:pt x="288" y="115"/>
                  </a:moveTo>
                  <a:lnTo>
                    <a:pt x="325" y="56"/>
                  </a:lnTo>
                  <a:lnTo>
                    <a:pt x="365" y="48"/>
                  </a:lnTo>
                  <a:lnTo>
                    <a:pt x="380" y="78"/>
                  </a:lnTo>
                  <a:lnTo>
                    <a:pt x="373" y="111"/>
                  </a:lnTo>
                  <a:lnTo>
                    <a:pt x="336" y="141"/>
                  </a:lnTo>
                  <a:lnTo>
                    <a:pt x="303" y="185"/>
                  </a:lnTo>
                  <a:lnTo>
                    <a:pt x="266" y="241"/>
                  </a:lnTo>
                  <a:lnTo>
                    <a:pt x="236" y="271"/>
                  </a:lnTo>
                  <a:lnTo>
                    <a:pt x="210" y="293"/>
                  </a:lnTo>
                  <a:lnTo>
                    <a:pt x="181" y="289"/>
                  </a:lnTo>
                  <a:lnTo>
                    <a:pt x="170" y="274"/>
                  </a:lnTo>
                  <a:lnTo>
                    <a:pt x="148" y="211"/>
                  </a:lnTo>
                  <a:lnTo>
                    <a:pt x="125" y="156"/>
                  </a:lnTo>
                  <a:lnTo>
                    <a:pt x="103" y="126"/>
                  </a:lnTo>
                  <a:lnTo>
                    <a:pt x="81" y="111"/>
                  </a:lnTo>
                  <a:lnTo>
                    <a:pt x="59" y="122"/>
                  </a:lnTo>
                  <a:lnTo>
                    <a:pt x="37" y="148"/>
                  </a:lnTo>
                  <a:lnTo>
                    <a:pt x="26" y="171"/>
                  </a:lnTo>
                  <a:lnTo>
                    <a:pt x="15" y="171"/>
                  </a:lnTo>
                  <a:lnTo>
                    <a:pt x="0" y="152"/>
                  </a:lnTo>
                  <a:lnTo>
                    <a:pt x="11" y="119"/>
                  </a:lnTo>
                  <a:lnTo>
                    <a:pt x="37" y="85"/>
                  </a:lnTo>
                  <a:lnTo>
                    <a:pt x="70" y="70"/>
                  </a:lnTo>
                  <a:lnTo>
                    <a:pt x="92" y="67"/>
                  </a:lnTo>
                  <a:lnTo>
                    <a:pt x="96" y="45"/>
                  </a:lnTo>
                  <a:lnTo>
                    <a:pt x="92" y="7"/>
                  </a:lnTo>
                  <a:lnTo>
                    <a:pt x="103" y="0"/>
                  </a:lnTo>
                  <a:lnTo>
                    <a:pt x="118" y="7"/>
                  </a:lnTo>
                  <a:lnTo>
                    <a:pt x="122" y="37"/>
                  </a:lnTo>
                  <a:lnTo>
                    <a:pt x="114" y="74"/>
                  </a:lnTo>
                  <a:lnTo>
                    <a:pt x="129" y="100"/>
                  </a:lnTo>
                  <a:lnTo>
                    <a:pt x="151" y="137"/>
                  </a:lnTo>
                  <a:lnTo>
                    <a:pt x="177" y="189"/>
                  </a:lnTo>
                  <a:lnTo>
                    <a:pt x="203" y="226"/>
                  </a:lnTo>
                  <a:lnTo>
                    <a:pt x="218" y="230"/>
                  </a:lnTo>
                  <a:lnTo>
                    <a:pt x="240" y="211"/>
                  </a:lnTo>
                  <a:lnTo>
                    <a:pt x="266" y="159"/>
                  </a:lnTo>
                  <a:lnTo>
                    <a:pt x="288"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 name="Text Box 37"/>
            <p:cNvSpPr txBox="1">
              <a:spLocks noChangeArrowheads="1"/>
            </p:cNvSpPr>
            <p:nvPr/>
          </p:nvSpPr>
          <p:spPr bwMode="auto">
            <a:xfrm>
              <a:off x="3585" y="1869"/>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CCECFF"/>
                  </a:solidFill>
                  <a:latin typeface="Brush Script MT" pitchFamily="66" charset="0"/>
                </a:rPr>
                <a:t>M</a:t>
              </a:r>
            </a:p>
          </p:txBody>
        </p:sp>
      </p:grpSp>
      <p:grpSp>
        <p:nvGrpSpPr>
          <p:cNvPr id="3116" name="Group 44"/>
          <p:cNvGrpSpPr>
            <a:grpSpLocks/>
          </p:cNvGrpSpPr>
          <p:nvPr/>
        </p:nvGrpSpPr>
        <p:grpSpPr bwMode="auto">
          <a:xfrm>
            <a:off x="3556000" y="2209801"/>
            <a:ext cx="1610784" cy="3355975"/>
            <a:chOff x="1680" y="1392"/>
            <a:chExt cx="761" cy="2114"/>
          </a:xfrm>
        </p:grpSpPr>
        <p:grpSp>
          <p:nvGrpSpPr>
            <p:cNvPr id="3101" name="Group 29"/>
            <p:cNvGrpSpPr>
              <a:grpSpLocks/>
            </p:cNvGrpSpPr>
            <p:nvPr/>
          </p:nvGrpSpPr>
          <p:grpSpPr bwMode="auto">
            <a:xfrm flipH="1">
              <a:off x="1680" y="1392"/>
              <a:ext cx="761" cy="2114"/>
              <a:chOff x="3087" y="1776"/>
              <a:chExt cx="665" cy="1586"/>
            </a:xfrm>
          </p:grpSpPr>
          <p:sp>
            <p:nvSpPr>
              <p:cNvPr id="3102" name="Freeform 30"/>
              <p:cNvSpPr>
                <a:spLocks/>
              </p:cNvSpPr>
              <p:nvPr/>
            </p:nvSpPr>
            <p:spPr bwMode="auto">
              <a:xfrm>
                <a:off x="3397" y="2079"/>
                <a:ext cx="247" cy="543"/>
              </a:xfrm>
              <a:custGeom>
                <a:avLst/>
                <a:gdLst>
                  <a:gd name="T0" fmla="*/ 43 w 247"/>
                  <a:gd name="T1" fmla="*/ 4 h 543"/>
                  <a:gd name="T2" fmla="*/ 86 w 247"/>
                  <a:gd name="T3" fmla="*/ 0 h 543"/>
                  <a:gd name="T4" fmla="*/ 143 w 247"/>
                  <a:gd name="T5" fmla="*/ 13 h 543"/>
                  <a:gd name="T6" fmla="*/ 181 w 247"/>
                  <a:gd name="T7" fmla="*/ 43 h 543"/>
                  <a:gd name="T8" fmla="*/ 204 w 247"/>
                  <a:gd name="T9" fmla="*/ 91 h 543"/>
                  <a:gd name="T10" fmla="*/ 233 w 247"/>
                  <a:gd name="T11" fmla="*/ 161 h 543"/>
                  <a:gd name="T12" fmla="*/ 242 w 247"/>
                  <a:gd name="T13" fmla="*/ 230 h 543"/>
                  <a:gd name="T14" fmla="*/ 247 w 247"/>
                  <a:gd name="T15" fmla="*/ 308 h 543"/>
                  <a:gd name="T16" fmla="*/ 238 w 247"/>
                  <a:gd name="T17" fmla="*/ 404 h 543"/>
                  <a:gd name="T18" fmla="*/ 214 w 247"/>
                  <a:gd name="T19" fmla="*/ 478 h 543"/>
                  <a:gd name="T20" fmla="*/ 181 w 247"/>
                  <a:gd name="T21" fmla="*/ 521 h 543"/>
                  <a:gd name="T22" fmla="*/ 138 w 247"/>
                  <a:gd name="T23" fmla="*/ 543 h 543"/>
                  <a:gd name="T24" fmla="*/ 86 w 247"/>
                  <a:gd name="T25" fmla="*/ 543 h 543"/>
                  <a:gd name="T26" fmla="*/ 52 w 247"/>
                  <a:gd name="T27" fmla="*/ 530 h 543"/>
                  <a:gd name="T28" fmla="*/ 29 w 247"/>
                  <a:gd name="T29" fmla="*/ 491 h 543"/>
                  <a:gd name="T30" fmla="*/ 24 w 247"/>
                  <a:gd name="T31" fmla="*/ 439 h 543"/>
                  <a:gd name="T32" fmla="*/ 43 w 247"/>
                  <a:gd name="T33" fmla="*/ 387 h 543"/>
                  <a:gd name="T34" fmla="*/ 67 w 247"/>
                  <a:gd name="T35" fmla="*/ 343 h 543"/>
                  <a:gd name="T36" fmla="*/ 86 w 247"/>
                  <a:gd name="T37" fmla="*/ 291 h 543"/>
                  <a:gd name="T38" fmla="*/ 81 w 247"/>
                  <a:gd name="T39" fmla="*/ 222 h 543"/>
                  <a:gd name="T40" fmla="*/ 48 w 247"/>
                  <a:gd name="T41" fmla="*/ 161 h 543"/>
                  <a:gd name="T42" fmla="*/ 14 w 247"/>
                  <a:gd name="T43" fmla="*/ 104 h 543"/>
                  <a:gd name="T44" fmla="*/ 0 w 247"/>
                  <a:gd name="T45" fmla="*/ 52 h 543"/>
                  <a:gd name="T46" fmla="*/ 14 w 247"/>
                  <a:gd name="T47" fmla="*/ 17 h 543"/>
                  <a:gd name="T48" fmla="*/ 43 w 247"/>
                  <a:gd name="T49" fmla="*/ 4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543">
                    <a:moveTo>
                      <a:pt x="43" y="4"/>
                    </a:moveTo>
                    <a:lnTo>
                      <a:pt x="86" y="0"/>
                    </a:lnTo>
                    <a:lnTo>
                      <a:pt x="143" y="13"/>
                    </a:lnTo>
                    <a:lnTo>
                      <a:pt x="181" y="43"/>
                    </a:lnTo>
                    <a:lnTo>
                      <a:pt x="204" y="91"/>
                    </a:lnTo>
                    <a:lnTo>
                      <a:pt x="233" y="161"/>
                    </a:lnTo>
                    <a:lnTo>
                      <a:pt x="242" y="230"/>
                    </a:lnTo>
                    <a:lnTo>
                      <a:pt x="247" y="308"/>
                    </a:lnTo>
                    <a:lnTo>
                      <a:pt x="238" y="404"/>
                    </a:lnTo>
                    <a:lnTo>
                      <a:pt x="214" y="478"/>
                    </a:lnTo>
                    <a:lnTo>
                      <a:pt x="181" y="521"/>
                    </a:lnTo>
                    <a:lnTo>
                      <a:pt x="138" y="543"/>
                    </a:lnTo>
                    <a:lnTo>
                      <a:pt x="86" y="543"/>
                    </a:lnTo>
                    <a:lnTo>
                      <a:pt x="52" y="530"/>
                    </a:lnTo>
                    <a:lnTo>
                      <a:pt x="29" y="491"/>
                    </a:lnTo>
                    <a:lnTo>
                      <a:pt x="24" y="439"/>
                    </a:lnTo>
                    <a:lnTo>
                      <a:pt x="43" y="387"/>
                    </a:lnTo>
                    <a:lnTo>
                      <a:pt x="67" y="343"/>
                    </a:lnTo>
                    <a:lnTo>
                      <a:pt x="86" y="291"/>
                    </a:lnTo>
                    <a:lnTo>
                      <a:pt x="81" y="222"/>
                    </a:lnTo>
                    <a:lnTo>
                      <a:pt x="48" y="161"/>
                    </a:lnTo>
                    <a:lnTo>
                      <a:pt x="14" y="104"/>
                    </a:lnTo>
                    <a:lnTo>
                      <a:pt x="0" y="52"/>
                    </a:lnTo>
                    <a:lnTo>
                      <a:pt x="14" y="17"/>
                    </a:lnTo>
                    <a:lnTo>
                      <a:pt x="4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3" name="Freeform 31"/>
              <p:cNvSpPr>
                <a:spLocks/>
              </p:cNvSpPr>
              <p:nvPr/>
            </p:nvSpPr>
            <p:spPr bwMode="auto">
              <a:xfrm>
                <a:off x="3493" y="2092"/>
                <a:ext cx="259" cy="508"/>
              </a:xfrm>
              <a:custGeom>
                <a:avLst/>
                <a:gdLst>
                  <a:gd name="T0" fmla="*/ 97 w 259"/>
                  <a:gd name="T1" fmla="*/ 42 h 508"/>
                  <a:gd name="T2" fmla="*/ 52 w 259"/>
                  <a:gd name="T3" fmla="*/ 6 h 508"/>
                  <a:gd name="T4" fmla="*/ 6 w 259"/>
                  <a:gd name="T5" fmla="*/ 0 h 508"/>
                  <a:gd name="T6" fmla="*/ 0 w 259"/>
                  <a:gd name="T7" fmla="*/ 31 h 508"/>
                  <a:gd name="T8" fmla="*/ 15 w 259"/>
                  <a:gd name="T9" fmla="*/ 59 h 508"/>
                  <a:gd name="T10" fmla="*/ 37 w 259"/>
                  <a:gd name="T11" fmla="*/ 68 h 508"/>
                  <a:gd name="T12" fmla="*/ 89 w 259"/>
                  <a:gd name="T13" fmla="*/ 103 h 508"/>
                  <a:gd name="T14" fmla="*/ 143 w 259"/>
                  <a:gd name="T15" fmla="*/ 150 h 508"/>
                  <a:gd name="T16" fmla="*/ 175 w 259"/>
                  <a:gd name="T17" fmla="*/ 187 h 508"/>
                  <a:gd name="T18" fmla="*/ 190 w 259"/>
                  <a:gd name="T19" fmla="*/ 226 h 508"/>
                  <a:gd name="T20" fmla="*/ 184 w 259"/>
                  <a:gd name="T21" fmla="*/ 268 h 508"/>
                  <a:gd name="T22" fmla="*/ 151 w 259"/>
                  <a:gd name="T23" fmla="*/ 328 h 508"/>
                  <a:gd name="T24" fmla="*/ 132 w 259"/>
                  <a:gd name="T25" fmla="*/ 369 h 508"/>
                  <a:gd name="T26" fmla="*/ 117 w 259"/>
                  <a:gd name="T27" fmla="*/ 425 h 508"/>
                  <a:gd name="T28" fmla="*/ 117 w 259"/>
                  <a:gd name="T29" fmla="*/ 447 h 508"/>
                  <a:gd name="T30" fmla="*/ 143 w 259"/>
                  <a:gd name="T31" fmla="*/ 457 h 508"/>
                  <a:gd name="T32" fmla="*/ 188 w 259"/>
                  <a:gd name="T33" fmla="*/ 484 h 508"/>
                  <a:gd name="T34" fmla="*/ 218 w 259"/>
                  <a:gd name="T35" fmla="*/ 508 h 508"/>
                  <a:gd name="T36" fmla="*/ 259 w 259"/>
                  <a:gd name="T37" fmla="*/ 504 h 508"/>
                  <a:gd name="T38" fmla="*/ 252 w 259"/>
                  <a:gd name="T39" fmla="*/ 473 h 508"/>
                  <a:gd name="T40" fmla="*/ 216 w 259"/>
                  <a:gd name="T41" fmla="*/ 475 h 508"/>
                  <a:gd name="T42" fmla="*/ 183 w 259"/>
                  <a:gd name="T43" fmla="*/ 444 h 508"/>
                  <a:gd name="T44" fmla="*/ 157 w 259"/>
                  <a:gd name="T45" fmla="*/ 420 h 508"/>
                  <a:gd name="T46" fmla="*/ 155 w 259"/>
                  <a:gd name="T47" fmla="*/ 400 h 508"/>
                  <a:gd name="T48" fmla="*/ 173 w 259"/>
                  <a:gd name="T49" fmla="*/ 359 h 508"/>
                  <a:gd name="T50" fmla="*/ 201 w 259"/>
                  <a:gd name="T51" fmla="*/ 304 h 508"/>
                  <a:gd name="T52" fmla="*/ 218 w 259"/>
                  <a:gd name="T53" fmla="*/ 257 h 508"/>
                  <a:gd name="T54" fmla="*/ 225 w 259"/>
                  <a:gd name="T55" fmla="*/ 237 h 508"/>
                  <a:gd name="T56" fmla="*/ 222 w 259"/>
                  <a:gd name="T57" fmla="*/ 198 h 508"/>
                  <a:gd name="T58" fmla="*/ 205 w 259"/>
                  <a:gd name="T59" fmla="*/ 167 h 508"/>
                  <a:gd name="T60" fmla="*/ 170 w 259"/>
                  <a:gd name="T61" fmla="*/ 119 h 508"/>
                  <a:gd name="T62" fmla="*/ 130 w 259"/>
                  <a:gd name="T63" fmla="*/ 79 h 508"/>
                  <a:gd name="T64" fmla="*/ 97 w 259"/>
                  <a:gd name="T65" fmla="*/ 4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508">
                    <a:moveTo>
                      <a:pt x="97" y="42"/>
                    </a:moveTo>
                    <a:lnTo>
                      <a:pt x="52" y="6"/>
                    </a:lnTo>
                    <a:lnTo>
                      <a:pt x="6" y="0"/>
                    </a:lnTo>
                    <a:lnTo>
                      <a:pt x="0" y="31"/>
                    </a:lnTo>
                    <a:lnTo>
                      <a:pt x="15" y="59"/>
                    </a:lnTo>
                    <a:lnTo>
                      <a:pt x="37" y="68"/>
                    </a:lnTo>
                    <a:lnTo>
                      <a:pt x="89" y="103"/>
                    </a:lnTo>
                    <a:lnTo>
                      <a:pt x="143" y="150"/>
                    </a:lnTo>
                    <a:lnTo>
                      <a:pt x="175" y="187"/>
                    </a:lnTo>
                    <a:lnTo>
                      <a:pt x="190" y="226"/>
                    </a:lnTo>
                    <a:lnTo>
                      <a:pt x="184" y="268"/>
                    </a:lnTo>
                    <a:lnTo>
                      <a:pt x="151" y="328"/>
                    </a:lnTo>
                    <a:lnTo>
                      <a:pt x="132" y="369"/>
                    </a:lnTo>
                    <a:lnTo>
                      <a:pt x="117" y="425"/>
                    </a:lnTo>
                    <a:lnTo>
                      <a:pt x="117" y="447"/>
                    </a:lnTo>
                    <a:lnTo>
                      <a:pt x="143" y="457"/>
                    </a:lnTo>
                    <a:lnTo>
                      <a:pt x="188" y="484"/>
                    </a:lnTo>
                    <a:lnTo>
                      <a:pt x="218" y="508"/>
                    </a:lnTo>
                    <a:lnTo>
                      <a:pt x="259" y="504"/>
                    </a:lnTo>
                    <a:lnTo>
                      <a:pt x="252" y="473"/>
                    </a:lnTo>
                    <a:lnTo>
                      <a:pt x="216" y="475"/>
                    </a:lnTo>
                    <a:lnTo>
                      <a:pt x="183" y="444"/>
                    </a:lnTo>
                    <a:lnTo>
                      <a:pt x="157" y="420"/>
                    </a:lnTo>
                    <a:lnTo>
                      <a:pt x="155" y="400"/>
                    </a:lnTo>
                    <a:lnTo>
                      <a:pt x="173" y="359"/>
                    </a:lnTo>
                    <a:lnTo>
                      <a:pt x="201" y="304"/>
                    </a:lnTo>
                    <a:lnTo>
                      <a:pt x="218" y="257"/>
                    </a:lnTo>
                    <a:lnTo>
                      <a:pt x="225" y="237"/>
                    </a:lnTo>
                    <a:lnTo>
                      <a:pt x="222" y="198"/>
                    </a:lnTo>
                    <a:lnTo>
                      <a:pt x="205" y="167"/>
                    </a:lnTo>
                    <a:lnTo>
                      <a:pt x="170" y="119"/>
                    </a:lnTo>
                    <a:lnTo>
                      <a:pt x="130" y="79"/>
                    </a:lnTo>
                    <a:lnTo>
                      <a:pt x="97"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4" name="Freeform 32"/>
              <p:cNvSpPr>
                <a:spLocks/>
              </p:cNvSpPr>
              <p:nvPr/>
            </p:nvSpPr>
            <p:spPr bwMode="auto">
              <a:xfrm>
                <a:off x="3287" y="2529"/>
                <a:ext cx="225" cy="802"/>
              </a:xfrm>
              <a:custGeom>
                <a:avLst/>
                <a:gdLst>
                  <a:gd name="T0" fmla="*/ 208 w 225"/>
                  <a:gd name="T1" fmla="*/ 0 h 802"/>
                  <a:gd name="T2" fmla="*/ 171 w 225"/>
                  <a:gd name="T3" fmla="*/ 12 h 802"/>
                  <a:gd name="T4" fmla="*/ 154 w 225"/>
                  <a:gd name="T5" fmla="*/ 32 h 802"/>
                  <a:gd name="T6" fmla="*/ 133 w 225"/>
                  <a:gd name="T7" fmla="*/ 97 h 802"/>
                  <a:gd name="T8" fmla="*/ 108 w 225"/>
                  <a:gd name="T9" fmla="*/ 210 h 802"/>
                  <a:gd name="T10" fmla="*/ 104 w 225"/>
                  <a:gd name="T11" fmla="*/ 298 h 802"/>
                  <a:gd name="T12" fmla="*/ 104 w 225"/>
                  <a:gd name="T13" fmla="*/ 431 h 802"/>
                  <a:gd name="T14" fmla="*/ 121 w 225"/>
                  <a:gd name="T15" fmla="*/ 512 h 802"/>
                  <a:gd name="T16" fmla="*/ 146 w 225"/>
                  <a:gd name="T17" fmla="*/ 609 h 802"/>
                  <a:gd name="T18" fmla="*/ 154 w 225"/>
                  <a:gd name="T19" fmla="*/ 673 h 802"/>
                  <a:gd name="T20" fmla="*/ 142 w 225"/>
                  <a:gd name="T21" fmla="*/ 705 h 802"/>
                  <a:gd name="T22" fmla="*/ 83 w 225"/>
                  <a:gd name="T23" fmla="*/ 725 h 802"/>
                  <a:gd name="T24" fmla="*/ 17 w 225"/>
                  <a:gd name="T25" fmla="*/ 738 h 802"/>
                  <a:gd name="T26" fmla="*/ 0 w 225"/>
                  <a:gd name="T27" fmla="*/ 754 h 802"/>
                  <a:gd name="T28" fmla="*/ 8 w 225"/>
                  <a:gd name="T29" fmla="*/ 774 h 802"/>
                  <a:gd name="T30" fmla="*/ 29 w 225"/>
                  <a:gd name="T31" fmla="*/ 802 h 802"/>
                  <a:gd name="T32" fmla="*/ 54 w 225"/>
                  <a:gd name="T33" fmla="*/ 798 h 802"/>
                  <a:gd name="T34" fmla="*/ 79 w 225"/>
                  <a:gd name="T35" fmla="*/ 774 h 802"/>
                  <a:gd name="T36" fmla="*/ 121 w 225"/>
                  <a:gd name="T37" fmla="*/ 750 h 802"/>
                  <a:gd name="T38" fmla="*/ 167 w 225"/>
                  <a:gd name="T39" fmla="*/ 733 h 802"/>
                  <a:gd name="T40" fmla="*/ 192 w 225"/>
                  <a:gd name="T41" fmla="*/ 733 h 802"/>
                  <a:gd name="T42" fmla="*/ 208 w 225"/>
                  <a:gd name="T43" fmla="*/ 721 h 802"/>
                  <a:gd name="T44" fmla="*/ 204 w 225"/>
                  <a:gd name="T45" fmla="*/ 685 h 802"/>
                  <a:gd name="T46" fmla="*/ 200 w 225"/>
                  <a:gd name="T47" fmla="*/ 657 h 802"/>
                  <a:gd name="T48" fmla="*/ 175 w 225"/>
                  <a:gd name="T49" fmla="*/ 600 h 802"/>
                  <a:gd name="T50" fmla="*/ 150 w 225"/>
                  <a:gd name="T51" fmla="*/ 496 h 802"/>
                  <a:gd name="T52" fmla="*/ 146 w 225"/>
                  <a:gd name="T53" fmla="*/ 399 h 802"/>
                  <a:gd name="T54" fmla="*/ 142 w 225"/>
                  <a:gd name="T55" fmla="*/ 326 h 802"/>
                  <a:gd name="T56" fmla="*/ 158 w 225"/>
                  <a:gd name="T57" fmla="*/ 238 h 802"/>
                  <a:gd name="T58" fmla="*/ 175 w 225"/>
                  <a:gd name="T59" fmla="*/ 173 h 802"/>
                  <a:gd name="T60" fmla="*/ 208 w 225"/>
                  <a:gd name="T61" fmla="*/ 93 h 802"/>
                  <a:gd name="T62" fmla="*/ 225 w 225"/>
                  <a:gd name="T63" fmla="*/ 40 h 802"/>
                  <a:gd name="T64" fmla="*/ 208 w 225"/>
                  <a:gd name="T65"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802">
                    <a:moveTo>
                      <a:pt x="208" y="0"/>
                    </a:moveTo>
                    <a:lnTo>
                      <a:pt x="171" y="12"/>
                    </a:lnTo>
                    <a:lnTo>
                      <a:pt x="154" y="32"/>
                    </a:lnTo>
                    <a:lnTo>
                      <a:pt x="133" y="97"/>
                    </a:lnTo>
                    <a:lnTo>
                      <a:pt x="108" y="210"/>
                    </a:lnTo>
                    <a:lnTo>
                      <a:pt x="104" y="298"/>
                    </a:lnTo>
                    <a:lnTo>
                      <a:pt x="104" y="431"/>
                    </a:lnTo>
                    <a:lnTo>
                      <a:pt x="121" y="512"/>
                    </a:lnTo>
                    <a:lnTo>
                      <a:pt x="146" y="609"/>
                    </a:lnTo>
                    <a:lnTo>
                      <a:pt x="154" y="673"/>
                    </a:lnTo>
                    <a:lnTo>
                      <a:pt x="142" y="705"/>
                    </a:lnTo>
                    <a:lnTo>
                      <a:pt x="83" y="725"/>
                    </a:lnTo>
                    <a:lnTo>
                      <a:pt x="17" y="738"/>
                    </a:lnTo>
                    <a:lnTo>
                      <a:pt x="0" y="754"/>
                    </a:lnTo>
                    <a:lnTo>
                      <a:pt x="8" y="774"/>
                    </a:lnTo>
                    <a:lnTo>
                      <a:pt x="29" y="802"/>
                    </a:lnTo>
                    <a:lnTo>
                      <a:pt x="54" y="798"/>
                    </a:lnTo>
                    <a:lnTo>
                      <a:pt x="79" y="774"/>
                    </a:lnTo>
                    <a:lnTo>
                      <a:pt x="121" y="750"/>
                    </a:lnTo>
                    <a:lnTo>
                      <a:pt x="167" y="733"/>
                    </a:lnTo>
                    <a:lnTo>
                      <a:pt x="192" y="733"/>
                    </a:lnTo>
                    <a:lnTo>
                      <a:pt x="208" y="721"/>
                    </a:lnTo>
                    <a:lnTo>
                      <a:pt x="204" y="685"/>
                    </a:lnTo>
                    <a:lnTo>
                      <a:pt x="200" y="657"/>
                    </a:lnTo>
                    <a:lnTo>
                      <a:pt x="175" y="600"/>
                    </a:lnTo>
                    <a:lnTo>
                      <a:pt x="150" y="496"/>
                    </a:lnTo>
                    <a:lnTo>
                      <a:pt x="146" y="399"/>
                    </a:lnTo>
                    <a:lnTo>
                      <a:pt x="142" y="326"/>
                    </a:lnTo>
                    <a:lnTo>
                      <a:pt x="158" y="238"/>
                    </a:lnTo>
                    <a:lnTo>
                      <a:pt x="175" y="173"/>
                    </a:lnTo>
                    <a:lnTo>
                      <a:pt x="208" y="93"/>
                    </a:lnTo>
                    <a:lnTo>
                      <a:pt x="225" y="40"/>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5" name="Freeform 33"/>
              <p:cNvSpPr>
                <a:spLocks/>
              </p:cNvSpPr>
              <p:nvPr/>
            </p:nvSpPr>
            <p:spPr bwMode="auto">
              <a:xfrm>
                <a:off x="3504" y="2545"/>
                <a:ext cx="111" cy="817"/>
              </a:xfrm>
              <a:custGeom>
                <a:avLst/>
                <a:gdLst>
                  <a:gd name="T0" fmla="*/ 60 w 111"/>
                  <a:gd name="T1" fmla="*/ 12 h 817"/>
                  <a:gd name="T2" fmla="*/ 34 w 111"/>
                  <a:gd name="T3" fmla="*/ 0 h 817"/>
                  <a:gd name="T4" fmla="*/ 13 w 111"/>
                  <a:gd name="T5" fmla="*/ 16 h 817"/>
                  <a:gd name="T6" fmla="*/ 4 w 111"/>
                  <a:gd name="T7" fmla="*/ 36 h 817"/>
                  <a:gd name="T8" fmla="*/ 0 w 111"/>
                  <a:gd name="T9" fmla="*/ 76 h 817"/>
                  <a:gd name="T10" fmla="*/ 21 w 111"/>
                  <a:gd name="T11" fmla="*/ 157 h 817"/>
                  <a:gd name="T12" fmla="*/ 43 w 111"/>
                  <a:gd name="T13" fmla="*/ 274 h 817"/>
                  <a:gd name="T14" fmla="*/ 43 w 111"/>
                  <a:gd name="T15" fmla="*/ 374 h 817"/>
                  <a:gd name="T16" fmla="*/ 38 w 111"/>
                  <a:gd name="T17" fmla="*/ 479 h 817"/>
                  <a:gd name="T18" fmla="*/ 26 w 111"/>
                  <a:gd name="T19" fmla="*/ 588 h 817"/>
                  <a:gd name="T20" fmla="*/ 9 w 111"/>
                  <a:gd name="T21" fmla="*/ 656 h 817"/>
                  <a:gd name="T22" fmla="*/ 13 w 111"/>
                  <a:gd name="T23" fmla="*/ 696 h 817"/>
                  <a:gd name="T24" fmla="*/ 26 w 111"/>
                  <a:gd name="T25" fmla="*/ 716 h 817"/>
                  <a:gd name="T26" fmla="*/ 38 w 111"/>
                  <a:gd name="T27" fmla="*/ 769 h 817"/>
                  <a:gd name="T28" fmla="*/ 43 w 111"/>
                  <a:gd name="T29" fmla="*/ 801 h 817"/>
                  <a:gd name="T30" fmla="*/ 68 w 111"/>
                  <a:gd name="T31" fmla="*/ 817 h 817"/>
                  <a:gd name="T32" fmla="*/ 111 w 111"/>
                  <a:gd name="T33" fmla="*/ 789 h 817"/>
                  <a:gd name="T34" fmla="*/ 107 w 111"/>
                  <a:gd name="T35" fmla="*/ 761 h 817"/>
                  <a:gd name="T36" fmla="*/ 85 w 111"/>
                  <a:gd name="T37" fmla="*/ 737 h 817"/>
                  <a:gd name="T38" fmla="*/ 64 w 111"/>
                  <a:gd name="T39" fmla="*/ 688 h 817"/>
                  <a:gd name="T40" fmla="*/ 60 w 111"/>
                  <a:gd name="T41" fmla="*/ 632 h 817"/>
                  <a:gd name="T42" fmla="*/ 60 w 111"/>
                  <a:gd name="T43" fmla="*/ 555 h 817"/>
                  <a:gd name="T44" fmla="*/ 68 w 111"/>
                  <a:gd name="T45" fmla="*/ 467 h 817"/>
                  <a:gd name="T46" fmla="*/ 85 w 111"/>
                  <a:gd name="T47" fmla="*/ 366 h 817"/>
                  <a:gd name="T48" fmla="*/ 90 w 111"/>
                  <a:gd name="T49" fmla="*/ 294 h 817"/>
                  <a:gd name="T50" fmla="*/ 94 w 111"/>
                  <a:gd name="T51" fmla="*/ 225 h 817"/>
                  <a:gd name="T52" fmla="*/ 85 w 111"/>
                  <a:gd name="T53" fmla="*/ 141 h 817"/>
                  <a:gd name="T54" fmla="*/ 81 w 111"/>
                  <a:gd name="T55" fmla="*/ 68 h 817"/>
                  <a:gd name="T56" fmla="*/ 60 w 111"/>
                  <a:gd name="T57" fmla="*/ 12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817">
                    <a:moveTo>
                      <a:pt x="60" y="12"/>
                    </a:moveTo>
                    <a:lnTo>
                      <a:pt x="34" y="0"/>
                    </a:lnTo>
                    <a:lnTo>
                      <a:pt x="13" y="16"/>
                    </a:lnTo>
                    <a:lnTo>
                      <a:pt x="4" y="36"/>
                    </a:lnTo>
                    <a:lnTo>
                      <a:pt x="0" y="76"/>
                    </a:lnTo>
                    <a:lnTo>
                      <a:pt x="21" y="157"/>
                    </a:lnTo>
                    <a:lnTo>
                      <a:pt x="43" y="274"/>
                    </a:lnTo>
                    <a:lnTo>
                      <a:pt x="43" y="374"/>
                    </a:lnTo>
                    <a:lnTo>
                      <a:pt x="38" y="479"/>
                    </a:lnTo>
                    <a:lnTo>
                      <a:pt x="26" y="588"/>
                    </a:lnTo>
                    <a:lnTo>
                      <a:pt x="9" y="656"/>
                    </a:lnTo>
                    <a:lnTo>
                      <a:pt x="13" y="696"/>
                    </a:lnTo>
                    <a:lnTo>
                      <a:pt x="26" y="716"/>
                    </a:lnTo>
                    <a:lnTo>
                      <a:pt x="38" y="769"/>
                    </a:lnTo>
                    <a:lnTo>
                      <a:pt x="43" y="801"/>
                    </a:lnTo>
                    <a:lnTo>
                      <a:pt x="68" y="817"/>
                    </a:lnTo>
                    <a:lnTo>
                      <a:pt x="111" y="789"/>
                    </a:lnTo>
                    <a:lnTo>
                      <a:pt x="107" y="761"/>
                    </a:lnTo>
                    <a:lnTo>
                      <a:pt x="85" y="737"/>
                    </a:lnTo>
                    <a:lnTo>
                      <a:pt x="64" y="688"/>
                    </a:lnTo>
                    <a:lnTo>
                      <a:pt x="60" y="632"/>
                    </a:lnTo>
                    <a:lnTo>
                      <a:pt x="60" y="555"/>
                    </a:lnTo>
                    <a:lnTo>
                      <a:pt x="68" y="467"/>
                    </a:lnTo>
                    <a:lnTo>
                      <a:pt x="85" y="366"/>
                    </a:lnTo>
                    <a:lnTo>
                      <a:pt x="90" y="294"/>
                    </a:lnTo>
                    <a:lnTo>
                      <a:pt x="94" y="225"/>
                    </a:lnTo>
                    <a:lnTo>
                      <a:pt x="85" y="141"/>
                    </a:lnTo>
                    <a:lnTo>
                      <a:pt x="81" y="68"/>
                    </a:lnTo>
                    <a:lnTo>
                      <a:pt x="6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6" name="Freeform 34"/>
              <p:cNvSpPr>
                <a:spLocks/>
              </p:cNvSpPr>
              <p:nvPr/>
            </p:nvSpPr>
            <p:spPr bwMode="auto">
              <a:xfrm>
                <a:off x="3249" y="1776"/>
                <a:ext cx="297" cy="297"/>
              </a:xfrm>
              <a:custGeom>
                <a:avLst/>
                <a:gdLst>
                  <a:gd name="T0" fmla="*/ 107 w 297"/>
                  <a:gd name="T1" fmla="*/ 159 h 297"/>
                  <a:gd name="T2" fmla="*/ 103 w 297"/>
                  <a:gd name="T3" fmla="*/ 100 h 297"/>
                  <a:gd name="T4" fmla="*/ 110 w 297"/>
                  <a:gd name="T5" fmla="*/ 54 h 297"/>
                  <a:gd name="T6" fmla="*/ 126 w 297"/>
                  <a:gd name="T7" fmla="*/ 17 h 297"/>
                  <a:gd name="T8" fmla="*/ 156 w 297"/>
                  <a:gd name="T9" fmla="*/ 4 h 297"/>
                  <a:gd name="T10" fmla="*/ 183 w 297"/>
                  <a:gd name="T11" fmla="*/ 0 h 297"/>
                  <a:gd name="T12" fmla="*/ 217 w 297"/>
                  <a:gd name="T13" fmla="*/ 4 h 297"/>
                  <a:gd name="T14" fmla="*/ 251 w 297"/>
                  <a:gd name="T15" fmla="*/ 25 h 297"/>
                  <a:gd name="T16" fmla="*/ 274 w 297"/>
                  <a:gd name="T17" fmla="*/ 50 h 297"/>
                  <a:gd name="T18" fmla="*/ 289 w 297"/>
                  <a:gd name="T19" fmla="*/ 88 h 297"/>
                  <a:gd name="T20" fmla="*/ 293 w 297"/>
                  <a:gd name="T21" fmla="*/ 142 h 297"/>
                  <a:gd name="T22" fmla="*/ 297 w 297"/>
                  <a:gd name="T23" fmla="*/ 192 h 297"/>
                  <a:gd name="T24" fmla="*/ 286 w 297"/>
                  <a:gd name="T25" fmla="*/ 238 h 297"/>
                  <a:gd name="T26" fmla="*/ 270 w 297"/>
                  <a:gd name="T27" fmla="*/ 268 h 297"/>
                  <a:gd name="T28" fmla="*/ 248 w 297"/>
                  <a:gd name="T29" fmla="*/ 284 h 297"/>
                  <a:gd name="T30" fmla="*/ 217 w 297"/>
                  <a:gd name="T31" fmla="*/ 297 h 297"/>
                  <a:gd name="T32" fmla="*/ 183 w 297"/>
                  <a:gd name="T33" fmla="*/ 297 h 297"/>
                  <a:gd name="T34" fmla="*/ 160 w 297"/>
                  <a:gd name="T35" fmla="*/ 280 h 297"/>
                  <a:gd name="T36" fmla="*/ 141 w 297"/>
                  <a:gd name="T37" fmla="*/ 259 h 297"/>
                  <a:gd name="T38" fmla="*/ 122 w 297"/>
                  <a:gd name="T39" fmla="*/ 226 h 297"/>
                  <a:gd name="T40" fmla="*/ 114 w 297"/>
                  <a:gd name="T41" fmla="*/ 197 h 297"/>
                  <a:gd name="T42" fmla="*/ 84 w 297"/>
                  <a:gd name="T43" fmla="*/ 226 h 297"/>
                  <a:gd name="T44" fmla="*/ 42 w 297"/>
                  <a:gd name="T45" fmla="*/ 247 h 297"/>
                  <a:gd name="T46" fmla="*/ 23 w 297"/>
                  <a:gd name="T47" fmla="*/ 259 h 297"/>
                  <a:gd name="T48" fmla="*/ 4 w 297"/>
                  <a:gd name="T49" fmla="*/ 247 h 297"/>
                  <a:gd name="T50" fmla="*/ 0 w 297"/>
                  <a:gd name="T51" fmla="*/ 226 h 297"/>
                  <a:gd name="T52" fmla="*/ 11 w 297"/>
                  <a:gd name="T53" fmla="*/ 213 h 297"/>
                  <a:gd name="T54" fmla="*/ 30 w 297"/>
                  <a:gd name="T55" fmla="*/ 197 h 297"/>
                  <a:gd name="T56" fmla="*/ 65 w 297"/>
                  <a:gd name="T57" fmla="*/ 197 h 297"/>
                  <a:gd name="T58" fmla="*/ 107 w 297"/>
                  <a:gd name="T59" fmla="*/ 15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7" h="297">
                    <a:moveTo>
                      <a:pt x="107" y="159"/>
                    </a:moveTo>
                    <a:lnTo>
                      <a:pt x="103" y="100"/>
                    </a:lnTo>
                    <a:lnTo>
                      <a:pt x="110" y="54"/>
                    </a:lnTo>
                    <a:lnTo>
                      <a:pt x="126" y="17"/>
                    </a:lnTo>
                    <a:lnTo>
                      <a:pt x="156" y="4"/>
                    </a:lnTo>
                    <a:lnTo>
                      <a:pt x="183" y="0"/>
                    </a:lnTo>
                    <a:lnTo>
                      <a:pt x="217" y="4"/>
                    </a:lnTo>
                    <a:lnTo>
                      <a:pt x="251" y="25"/>
                    </a:lnTo>
                    <a:lnTo>
                      <a:pt x="274" y="50"/>
                    </a:lnTo>
                    <a:lnTo>
                      <a:pt x="289" y="88"/>
                    </a:lnTo>
                    <a:lnTo>
                      <a:pt x="293" y="142"/>
                    </a:lnTo>
                    <a:lnTo>
                      <a:pt x="297" y="192"/>
                    </a:lnTo>
                    <a:lnTo>
                      <a:pt x="286" y="238"/>
                    </a:lnTo>
                    <a:lnTo>
                      <a:pt x="270" y="268"/>
                    </a:lnTo>
                    <a:lnTo>
                      <a:pt x="248" y="284"/>
                    </a:lnTo>
                    <a:lnTo>
                      <a:pt x="217" y="297"/>
                    </a:lnTo>
                    <a:lnTo>
                      <a:pt x="183" y="297"/>
                    </a:lnTo>
                    <a:lnTo>
                      <a:pt x="160" y="280"/>
                    </a:lnTo>
                    <a:lnTo>
                      <a:pt x="141" y="259"/>
                    </a:lnTo>
                    <a:lnTo>
                      <a:pt x="122" y="226"/>
                    </a:lnTo>
                    <a:lnTo>
                      <a:pt x="114" y="197"/>
                    </a:lnTo>
                    <a:lnTo>
                      <a:pt x="84" y="226"/>
                    </a:lnTo>
                    <a:lnTo>
                      <a:pt x="42" y="247"/>
                    </a:lnTo>
                    <a:lnTo>
                      <a:pt x="23" y="259"/>
                    </a:lnTo>
                    <a:lnTo>
                      <a:pt x="4" y="247"/>
                    </a:lnTo>
                    <a:lnTo>
                      <a:pt x="0" y="226"/>
                    </a:lnTo>
                    <a:lnTo>
                      <a:pt x="11" y="213"/>
                    </a:lnTo>
                    <a:lnTo>
                      <a:pt x="30" y="197"/>
                    </a:lnTo>
                    <a:lnTo>
                      <a:pt x="65" y="197"/>
                    </a:lnTo>
                    <a:lnTo>
                      <a:pt x="107"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7" name="Freeform 35"/>
              <p:cNvSpPr>
                <a:spLocks/>
              </p:cNvSpPr>
              <p:nvPr/>
            </p:nvSpPr>
            <p:spPr bwMode="auto">
              <a:xfrm>
                <a:off x="3087" y="2065"/>
                <a:ext cx="380" cy="293"/>
              </a:xfrm>
              <a:custGeom>
                <a:avLst/>
                <a:gdLst>
                  <a:gd name="T0" fmla="*/ 288 w 380"/>
                  <a:gd name="T1" fmla="*/ 115 h 293"/>
                  <a:gd name="T2" fmla="*/ 325 w 380"/>
                  <a:gd name="T3" fmla="*/ 56 h 293"/>
                  <a:gd name="T4" fmla="*/ 365 w 380"/>
                  <a:gd name="T5" fmla="*/ 48 h 293"/>
                  <a:gd name="T6" fmla="*/ 380 w 380"/>
                  <a:gd name="T7" fmla="*/ 78 h 293"/>
                  <a:gd name="T8" fmla="*/ 373 w 380"/>
                  <a:gd name="T9" fmla="*/ 111 h 293"/>
                  <a:gd name="T10" fmla="*/ 336 w 380"/>
                  <a:gd name="T11" fmla="*/ 141 h 293"/>
                  <a:gd name="T12" fmla="*/ 303 w 380"/>
                  <a:gd name="T13" fmla="*/ 185 h 293"/>
                  <a:gd name="T14" fmla="*/ 266 w 380"/>
                  <a:gd name="T15" fmla="*/ 241 h 293"/>
                  <a:gd name="T16" fmla="*/ 236 w 380"/>
                  <a:gd name="T17" fmla="*/ 271 h 293"/>
                  <a:gd name="T18" fmla="*/ 210 w 380"/>
                  <a:gd name="T19" fmla="*/ 293 h 293"/>
                  <a:gd name="T20" fmla="*/ 181 w 380"/>
                  <a:gd name="T21" fmla="*/ 289 h 293"/>
                  <a:gd name="T22" fmla="*/ 170 w 380"/>
                  <a:gd name="T23" fmla="*/ 274 h 293"/>
                  <a:gd name="T24" fmla="*/ 148 w 380"/>
                  <a:gd name="T25" fmla="*/ 211 h 293"/>
                  <a:gd name="T26" fmla="*/ 125 w 380"/>
                  <a:gd name="T27" fmla="*/ 156 h 293"/>
                  <a:gd name="T28" fmla="*/ 103 w 380"/>
                  <a:gd name="T29" fmla="*/ 126 h 293"/>
                  <a:gd name="T30" fmla="*/ 81 w 380"/>
                  <a:gd name="T31" fmla="*/ 111 h 293"/>
                  <a:gd name="T32" fmla="*/ 59 w 380"/>
                  <a:gd name="T33" fmla="*/ 122 h 293"/>
                  <a:gd name="T34" fmla="*/ 37 w 380"/>
                  <a:gd name="T35" fmla="*/ 148 h 293"/>
                  <a:gd name="T36" fmla="*/ 26 w 380"/>
                  <a:gd name="T37" fmla="*/ 171 h 293"/>
                  <a:gd name="T38" fmla="*/ 15 w 380"/>
                  <a:gd name="T39" fmla="*/ 171 h 293"/>
                  <a:gd name="T40" fmla="*/ 0 w 380"/>
                  <a:gd name="T41" fmla="*/ 152 h 293"/>
                  <a:gd name="T42" fmla="*/ 11 w 380"/>
                  <a:gd name="T43" fmla="*/ 119 h 293"/>
                  <a:gd name="T44" fmla="*/ 37 w 380"/>
                  <a:gd name="T45" fmla="*/ 85 h 293"/>
                  <a:gd name="T46" fmla="*/ 70 w 380"/>
                  <a:gd name="T47" fmla="*/ 70 h 293"/>
                  <a:gd name="T48" fmla="*/ 92 w 380"/>
                  <a:gd name="T49" fmla="*/ 67 h 293"/>
                  <a:gd name="T50" fmla="*/ 96 w 380"/>
                  <a:gd name="T51" fmla="*/ 45 h 293"/>
                  <a:gd name="T52" fmla="*/ 92 w 380"/>
                  <a:gd name="T53" fmla="*/ 7 h 293"/>
                  <a:gd name="T54" fmla="*/ 103 w 380"/>
                  <a:gd name="T55" fmla="*/ 0 h 293"/>
                  <a:gd name="T56" fmla="*/ 118 w 380"/>
                  <a:gd name="T57" fmla="*/ 7 h 293"/>
                  <a:gd name="T58" fmla="*/ 122 w 380"/>
                  <a:gd name="T59" fmla="*/ 37 h 293"/>
                  <a:gd name="T60" fmla="*/ 114 w 380"/>
                  <a:gd name="T61" fmla="*/ 74 h 293"/>
                  <a:gd name="T62" fmla="*/ 129 w 380"/>
                  <a:gd name="T63" fmla="*/ 100 h 293"/>
                  <a:gd name="T64" fmla="*/ 151 w 380"/>
                  <a:gd name="T65" fmla="*/ 137 h 293"/>
                  <a:gd name="T66" fmla="*/ 177 w 380"/>
                  <a:gd name="T67" fmla="*/ 189 h 293"/>
                  <a:gd name="T68" fmla="*/ 203 w 380"/>
                  <a:gd name="T69" fmla="*/ 226 h 293"/>
                  <a:gd name="T70" fmla="*/ 218 w 380"/>
                  <a:gd name="T71" fmla="*/ 230 h 293"/>
                  <a:gd name="T72" fmla="*/ 240 w 380"/>
                  <a:gd name="T73" fmla="*/ 211 h 293"/>
                  <a:gd name="T74" fmla="*/ 266 w 380"/>
                  <a:gd name="T75" fmla="*/ 159 h 293"/>
                  <a:gd name="T76" fmla="*/ 288 w 380"/>
                  <a:gd name="T77" fmla="*/ 11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293">
                    <a:moveTo>
                      <a:pt x="288" y="115"/>
                    </a:moveTo>
                    <a:lnTo>
                      <a:pt x="325" y="56"/>
                    </a:lnTo>
                    <a:lnTo>
                      <a:pt x="365" y="48"/>
                    </a:lnTo>
                    <a:lnTo>
                      <a:pt x="380" y="78"/>
                    </a:lnTo>
                    <a:lnTo>
                      <a:pt x="373" y="111"/>
                    </a:lnTo>
                    <a:lnTo>
                      <a:pt x="336" y="141"/>
                    </a:lnTo>
                    <a:lnTo>
                      <a:pt x="303" y="185"/>
                    </a:lnTo>
                    <a:lnTo>
                      <a:pt x="266" y="241"/>
                    </a:lnTo>
                    <a:lnTo>
                      <a:pt x="236" y="271"/>
                    </a:lnTo>
                    <a:lnTo>
                      <a:pt x="210" y="293"/>
                    </a:lnTo>
                    <a:lnTo>
                      <a:pt x="181" y="289"/>
                    </a:lnTo>
                    <a:lnTo>
                      <a:pt x="170" y="274"/>
                    </a:lnTo>
                    <a:lnTo>
                      <a:pt x="148" y="211"/>
                    </a:lnTo>
                    <a:lnTo>
                      <a:pt x="125" y="156"/>
                    </a:lnTo>
                    <a:lnTo>
                      <a:pt x="103" y="126"/>
                    </a:lnTo>
                    <a:lnTo>
                      <a:pt x="81" y="111"/>
                    </a:lnTo>
                    <a:lnTo>
                      <a:pt x="59" y="122"/>
                    </a:lnTo>
                    <a:lnTo>
                      <a:pt x="37" y="148"/>
                    </a:lnTo>
                    <a:lnTo>
                      <a:pt x="26" y="171"/>
                    </a:lnTo>
                    <a:lnTo>
                      <a:pt x="15" y="171"/>
                    </a:lnTo>
                    <a:lnTo>
                      <a:pt x="0" y="152"/>
                    </a:lnTo>
                    <a:lnTo>
                      <a:pt x="11" y="119"/>
                    </a:lnTo>
                    <a:lnTo>
                      <a:pt x="37" y="85"/>
                    </a:lnTo>
                    <a:lnTo>
                      <a:pt x="70" y="70"/>
                    </a:lnTo>
                    <a:lnTo>
                      <a:pt x="92" y="67"/>
                    </a:lnTo>
                    <a:lnTo>
                      <a:pt x="96" y="45"/>
                    </a:lnTo>
                    <a:lnTo>
                      <a:pt x="92" y="7"/>
                    </a:lnTo>
                    <a:lnTo>
                      <a:pt x="103" y="0"/>
                    </a:lnTo>
                    <a:lnTo>
                      <a:pt x="118" y="7"/>
                    </a:lnTo>
                    <a:lnTo>
                      <a:pt x="122" y="37"/>
                    </a:lnTo>
                    <a:lnTo>
                      <a:pt x="114" y="74"/>
                    </a:lnTo>
                    <a:lnTo>
                      <a:pt x="129" y="100"/>
                    </a:lnTo>
                    <a:lnTo>
                      <a:pt x="151" y="137"/>
                    </a:lnTo>
                    <a:lnTo>
                      <a:pt x="177" y="189"/>
                    </a:lnTo>
                    <a:lnTo>
                      <a:pt x="203" y="226"/>
                    </a:lnTo>
                    <a:lnTo>
                      <a:pt x="218" y="230"/>
                    </a:lnTo>
                    <a:lnTo>
                      <a:pt x="240" y="211"/>
                    </a:lnTo>
                    <a:lnTo>
                      <a:pt x="266" y="159"/>
                    </a:lnTo>
                    <a:lnTo>
                      <a:pt x="288"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10" name="Text Box 38"/>
            <p:cNvSpPr txBox="1">
              <a:spLocks noChangeArrowheads="1"/>
            </p:cNvSpPr>
            <p:nvPr/>
          </p:nvSpPr>
          <p:spPr bwMode="auto">
            <a:xfrm>
              <a:off x="1824" y="1910"/>
              <a:ext cx="16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rgbClr val="FFB1B1"/>
                  </a:solidFill>
                  <a:latin typeface="Brush Script MT" pitchFamily="66" charset="0"/>
                </a:rPr>
                <a:t>S</a:t>
              </a:r>
              <a:endParaRPr lang="en-US" altLang="en-US" sz="2000">
                <a:solidFill>
                  <a:srgbClr val="FF3300"/>
                </a:solidFill>
                <a:latin typeface="Brush Script MT" pitchFamily="66" charset="0"/>
              </a:endParaRPr>
            </a:p>
          </p:txBody>
        </p:sp>
      </p:grpSp>
      <p:sp>
        <p:nvSpPr>
          <p:cNvPr id="3112" name="AutoShape 40"/>
          <p:cNvSpPr>
            <a:spLocks noGrp="1" noChangeArrowheads="1"/>
          </p:cNvSpPr>
          <p:nvPr>
            <p:ph type="title"/>
          </p:nvPr>
        </p:nvSpPr>
        <p:spPr>
          <a:xfrm>
            <a:off x="508000" y="304800"/>
            <a:ext cx="4064000" cy="1447800"/>
          </a:xfrm>
          <a:prstGeom prst="wedgeRoundRectCallout">
            <a:avLst>
              <a:gd name="adj1" fmla="val 33125"/>
              <a:gd name="adj2" fmla="val 95176"/>
              <a:gd name="adj3" fmla="val 16667"/>
            </a:avLst>
          </a:prstGeom>
          <a:noFill/>
          <a:ln>
            <a:solidFill>
              <a:schemeClr val="tx1"/>
            </a:solidFill>
            <a:miter lim="800000"/>
            <a:headEnd/>
            <a:tailEnd/>
          </a:ln>
        </p:spPr>
        <p:txBody>
          <a:bodyPr/>
          <a:lstStyle/>
          <a:p>
            <a:r>
              <a:rPr lang="en-US" altLang="en-US" sz="2000">
                <a:solidFill>
                  <a:schemeClr val="tx1"/>
                </a:solidFill>
                <a:latin typeface="Times New Roman" pitchFamily="18" charset="0"/>
              </a:rPr>
              <a:t>Hey Boss, we need </a:t>
            </a:r>
            <a:r>
              <a:rPr lang="en-US" altLang="en-US" sz="2000" b="1">
                <a:solidFill>
                  <a:schemeClr val="tx1"/>
                </a:solidFill>
                <a:latin typeface="Times New Roman" pitchFamily="18" charset="0"/>
              </a:rPr>
              <a:t>more</a:t>
            </a:r>
            <a:r>
              <a:rPr lang="en-US" altLang="en-US" sz="2000">
                <a:solidFill>
                  <a:schemeClr val="tx1"/>
                </a:solidFill>
                <a:latin typeface="Times New Roman" pitchFamily="18" charset="0"/>
              </a:rPr>
              <a:t> security. I think we should get the new Acme 2000 Hacker Abolisher</a:t>
            </a:r>
          </a:p>
        </p:txBody>
      </p:sp>
      <p:sp>
        <p:nvSpPr>
          <p:cNvPr id="3114" name="AutoShape 42"/>
          <p:cNvSpPr>
            <a:spLocks noChangeArrowheads="1"/>
          </p:cNvSpPr>
          <p:nvPr/>
        </p:nvSpPr>
        <p:spPr bwMode="auto">
          <a:xfrm>
            <a:off x="7620001" y="457200"/>
            <a:ext cx="3594100" cy="1219200"/>
          </a:xfrm>
          <a:prstGeom prst="wedgeRoundRectCallout">
            <a:avLst>
              <a:gd name="adj1" fmla="val -35338"/>
              <a:gd name="adj2" fmla="val 10247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ctr"/>
            <a:r>
              <a:rPr lang="en-US" altLang="en-US" sz="2000"/>
              <a:t>We </a:t>
            </a:r>
            <a:r>
              <a:rPr lang="en-US" altLang="en-US" sz="2000" b="1"/>
              <a:t>always</a:t>
            </a:r>
            <a:r>
              <a:rPr lang="en-US" altLang="en-US" sz="2000"/>
              <a:t> seem to need more security! Don’t we have enough?</a:t>
            </a:r>
          </a:p>
        </p:txBody>
      </p:sp>
    </p:spTree>
    <p:extLst>
      <p:ext uri="{BB962C8B-B14F-4D97-AF65-F5344CB8AC3E}">
        <p14:creationId xmlns:p14="http://schemas.microsoft.com/office/powerpoint/2010/main" val="3366702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14"/>
                                        </p:tgtEl>
                                        <p:attrNameLst>
                                          <p:attrName>style.visibility</p:attrName>
                                        </p:attrNameLst>
                                      </p:cBhvr>
                                      <p:to>
                                        <p:strVal val="visible"/>
                                      </p:to>
                                    </p:set>
                                    <p:anim calcmode="lin" valueType="num">
                                      <p:cBhvr additive="base">
                                        <p:cTn id="7" dur="500" fill="hold"/>
                                        <p:tgtEl>
                                          <p:spTgt spid="3114"/>
                                        </p:tgtEl>
                                        <p:attrNameLst>
                                          <p:attrName>ppt_x</p:attrName>
                                        </p:attrNameLst>
                                      </p:cBhvr>
                                      <p:tavLst>
                                        <p:tav tm="0">
                                          <p:val>
                                            <p:strVal val="1+#ppt_w/2"/>
                                          </p:val>
                                        </p:tav>
                                        <p:tav tm="100000">
                                          <p:val>
                                            <p:strVal val="#ppt_x"/>
                                          </p:val>
                                        </p:tav>
                                      </p:tavLst>
                                    </p:anim>
                                    <p:anim calcmode="lin" valueType="num">
                                      <p:cBhvr additive="base">
                                        <p:cTn id="8" dur="500" fill="hold"/>
                                        <p:tgtEl>
                                          <p:spTgt spid="3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310" name="Group 22"/>
          <p:cNvGrpSpPr>
            <a:grpSpLocks/>
          </p:cNvGrpSpPr>
          <p:nvPr/>
        </p:nvGrpSpPr>
        <p:grpSpPr bwMode="auto">
          <a:xfrm>
            <a:off x="6534152" y="2209801"/>
            <a:ext cx="1898649" cy="3127375"/>
            <a:chOff x="3087" y="1392"/>
            <a:chExt cx="897" cy="1970"/>
          </a:xfrm>
        </p:grpSpPr>
        <p:sp>
          <p:nvSpPr>
            <p:cNvPr id="12298" name="Freeform 10"/>
            <p:cNvSpPr>
              <a:spLocks/>
            </p:cNvSpPr>
            <p:nvPr/>
          </p:nvSpPr>
          <p:spPr bwMode="auto">
            <a:xfrm>
              <a:off x="3505" y="1768"/>
              <a:ext cx="333" cy="675"/>
            </a:xfrm>
            <a:custGeom>
              <a:avLst/>
              <a:gdLst>
                <a:gd name="T0" fmla="*/ 43 w 247"/>
                <a:gd name="T1" fmla="*/ 4 h 543"/>
                <a:gd name="T2" fmla="*/ 86 w 247"/>
                <a:gd name="T3" fmla="*/ 0 h 543"/>
                <a:gd name="T4" fmla="*/ 143 w 247"/>
                <a:gd name="T5" fmla="*/ 13 h 543"/>
                <a:gd name="T6" fmla="*/ 181 w 247"/>
                <a:gd name="T7" fmla="*/ 43 h 543"/>
                <a:gd name="T8" fmla="*/ 204 w 247"/>
                <a:gd name="T9" fmla="*/ 91 h 543"/>
                <a:gd name="T10" fmla="*/ 233 w 247"/>
                <a:gd name="T11" fmla="*/ 161 h 543"/>
                <a:gd name="T12" fmla="*/ 242 w 247"/>
                <a:gd name="T13" fmla="*/ 230 h 543"/>
                <a:gd name="T14" fmla="*/ 247 w 247"/>
                <a:gd name="T15" fmla="*/ 308 h 543"/>
                <a:gd name="T16" fmla="*/ 238 w 247"/>
                <a:gd name="T17" fmla="*/ 404 h 543"/>
                <a:gd name="T18" fmla="*/ 214 w 247"/>
                <a:gd name="T19" fmla="*/ 478 h 543"/>
                <a:gd name="T20" fmla="*/ 181 w 247"/>
                <a:gd name="T21" fmla="*/ 521 h 543"/>
                <a:gd name="T22" fmla="*/ 138 w 247"/>
                <a:gd name="T23" fmla="*/ 543 h 543"/>
                <a:gd name="T24" fmla="*/ 86 w 247"/>
                <a:gd name="T25" fmla="*/ 543 h 543"/>
                <a:gd name="T26" fmla="*/ 52 w 247"/>
                <a:gd name="T27" fmla="*/ 530 h 543"/>
                <a:gd name="T28" fmla="*/ 29 w 247"/>
                <a:gd name="T29" fmla="*/ 491 h 543"/>
                <a:gd name="T30" fmla="*/ 24 w 247"/>
                <a:gd name="T31" fmla="*/ 439 h 543"/>
                <a:gd name="T32" fmla="*/ 43 w 247"/>
                <a:gd name="T33" fmla="*/ 387 h 543"/>
                <a:gd name="T34" fmla="*/ 67 w 247"/>
                <a:gd name="T35" fmla="*/ 343 h 543"/>
                <a:gd name="T36" fmla="*/ 86 w 247"/>
                <a:gd name="T37" fmla="*/ 291 h 543"/>
                <a:gd name="T38" fmla="*/ 81 w 247"/>
                <a:gd name="T39" fmla="*/ 222 h 543"/>
                <a:gd name="T40" fmla="*/ 48 w 247"/>
                <a:gd name="T41" fmla="*/ 161 h 543"/>
                <a:gd name="T42" fmla="*/ 14 w 247"/>
                <a:gd name="T43" fmla="*/ 104 h 543"/>
                <a:gd name="T44" fmla="*/ 0 w 247"/>
                <a:gd name="T45" fmla="*/ 52 h 543"/>
                <a:gd name="T46" fmla="*/ 14 w 247"/>
                <a:gd name="T47" fmla="*/ 17 h 543"/>
                <a:gd name="T48" fmla="*/ 43 w 247"/>
                <a:gd name="T49" fmla="*/ 4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543">
                  <a:moveTo>
                    <a:pt x="43" y="4"/>
                  </a:moveTo>
                  <a:lnTo>
                    <a:pt x="86" y="0"/>
                  </a:lnTo>
                  <a:lnTo>
                    <a:pt x="143" y="13"/>
                  </a:lnTo>
                  <a:lnTo>
                    <a:pt x="181" y="43"/>
                  </a:lnTo>
                  <a:lnTo>
                    <a:pt x="204" y="91"/>
                  </a:lnTo>
                  <a:lnTo>
                    <a:pt x="233" y="161"/>
                  </a:lnTo>
                  <a:lnTo>
                    <a:pt x="242" y="230"/>
                  </a:lnTo>
                  <a:lnTo>
                    <a:pt x="247" y="308"/>
                  </a:lnTo>
                  <a:lnTo>
                    <a:pt x="238" y="404"/>
                  </a:lnTo>
                  <a:lnTo>
                    <a:pt x="214" y="478"/>
                  </a:lnTo>
                  <a:lnTo>
                    <a:pt x="181" y="521"/>
                  </a:lnTo>
                  <a:lnTo>
                    <a:pt x="138" y="543"/>
                  </a:lnTo>
                  <a:lnTo>
                    <a:pt x="86" y="543"/>
                  </a:lnTo>
                  <a:lnTo>
                    <a:pt x="52" y="530"/>
                  </a:lnTo>
                  <a:lnTo>
                    <a:pt x="29" y="491"/>
                  </a:lnTo>
                  <a:lnTo>
                    <a:pt x="24" y="439"/>
                  </a:lnTo>
                  <a:lnTo>
                    <a:pt x="43" y="387"/>
                  </a:lnTo>
                  <a:lnTo>
                    <a:pt x="67" y="343"/>
                  </a:lnTo>
                  <a:lnTo>
                    <a:pt x="86" y="291"/>
                  </a:lnTo>
                  <a:lnTo>
                    <a:pt x="81" y="222"/>
                  </a:lnTo>
                  <a:lnTo>
                    <a:pt x="48" y="161"/>
                  </a:lnTo>
                  <a:lnTo>
                    <a:pt x="14" y="104"/>
                  </a:lnTo>
                  <a:lnTo>
                    <a:pt x="0" y="52"/>
                  </a:lnTo>
                  <a:lnTo>
                    <a:pt x="14" y="17"/>
                  </a:lnTo>
                  <a:lnTo>
                    <a:pt x="4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9" name="Freeform 11"/>
            <p:cNvSpPr>
              <a:spLocks/>
            </p:cNvSpPr>
            <p:nvPr/>
          </p:nvSpPr>
          <p:spPr bwMode="auto">
            <a:xfrm>
              <a:off x="3635" y="1785"/>
              <a:ext cx="349" cy="631"/>
            </a:xfrm>
            <a:custGeom>
              <a:avLst/>
              <a:gdLst>
                <a:gd name="T0" fmla="*/ 97 w 259"/>
                <a:gd name="T1" fmla="*/ 42 h 508"/>
                <a:gd name="T2" fmla="*/ 52 w 259"/>
                <a:gd name="T3" fmla="*/ 6 h 508"/>
                <a:gd name="T4" fmla="*/ 6 w 259"/>
                <a:gd name="T5" fmla="*/ 0 h 508"/>
                <a:gd name="T6" fmla="*/ 0 w 259"/>
                <a:gd name="T7" fmla="*/ 31 h 508"/>
                <a:gd name="T8" fmla="*/ 15 w 259"/>
                <a:gd name="T9" fmla="*/ 59 h 508"/>
                <a:gd name="T10" fmla="*/ 37 w 259"/>
                <a:gd name="T11" fmla="*/ 68 h 508"/>
                <a:gd name="T12" fmla="*/ 89 w 259"/>
                <a:gd name="T13" fmla="*/ 103 h 508"/>
                <a:gd name="T14" fmla="*/ 143 w 259"/>
                <a:gd name="T15" fmla="*/ 150 h 508"/>
                <a:gd name="T16" fmla="*/ 175 w 259"/>
                <a:gd name="T17" fmla="*/ 187 h 508"/>
                <a:gd name="T18" fmla="*/ 190 w 259"/>
                <a:gd name="T19" fmla="*/ 226 h 508"/>
                <a:gd name="T20" fmla="*/ 184 w 259"/>
                <a:gd name="T21" fmla="*/ 268 h 508"/>
                <a:gd name="T22" fmla="*/ 151 w 259"/>
                <a:gd name="T23" fmla="*/ 328 h 508"/>
                <a:gd name="T24" fmla="*/ 132 w 259"/>
                <a:gd name="T25" fmla="*/ 369 h 508"/>
                <a:gd name="T26" fmla="*/ 117 w 259"/>
                <a:gd name="T27" fmla="*/ 425 h 508"/>
                <a:gd name="T28" fmla="*/ 117 w 259"/>
                <a:gd name="T29" fmla="*/ 447 h 508"/>
                <a:gd name="T30" fmla="*/ 143 w 259"/>
                <a:gd name="T31" fmla="*/ 457 h 508"/>
                <a:gd name="T32" fmla="*/ 188 w 259"/>
                <a:gd name="T33" fmla="*/ 484 h 508"/>
                <a:gd name="T34" fmla="*/ 218 w 259"/>
                <a:gd name="T35" fmla="*/ 508 h 508"/>
                <a:gd name="T36" fmla="*/ 259 w 259"/>
                <a:gd name="T37" fmla="*/ 504 h 508"/>
                <a:gd name="T38" fmla="*/ 252 w 259"/>
                <a:gd name="T39" fmla="*/ 473 h 508"/>
                <a:gd name="T40" fmla="*/ 216 w 259"/>
                <a:gd name="T41" fmla="*/ 475 h 508"/>
                <a:gd name="T42" fmla="*/ 183 w 259"/>
                <a:gd name="T43" fmla="*/ 444 h 508"/>
                <a:gd name="T44" fmla="*/ 157 w 259"/>
                <a:gd name="T45" fmla="*/ 420 h 508"/>
                <a:gd name="T46" fmla="*/ 155 w 259"/>
                <a:gd name="T47" fmla="*/ 400 h 508"/>
                <a:gd name="T48" fmla="*/ 173 w 259"/>
                <a:gd name="T49" fmla="*/ 359 h 508"/>
                <a:gd name="T50" fmla="*/ 201 w 259"/>
                <a:gd name="T51" fmla="*/ 304 h 508"/>
                <a:gd name="T52" fmla="*/ 218 w 259"/>
                <a:gd name="T53" fmla="*/ 257 h 508"/>
                <a:gd name="T54" fmla="*/ 225 w 259"/>
                <a:gd name="T55" fmla="*/ 237 h 508"/>
                <a:gd name="T56" fmla="*/ 222 w 259"/>
                <a:gd name="T57" fmla="*/ 198 h 508"/>
                <a:gd name="T58" fmla="*/ 205 w 259"/>
                <a:gd name="T59" fmla="*/ 167 h 508"/>
                <a:gd name="T60" fmla="*/ 170 w 259"/>
                <a:gd name="T61" fmla="*/ 119 h 508"/>
                <a:gd name="T62" fmla="*/ 130 w 259"/>
                <a:gd name="T63" fmla="*/ 79 h 508"/>
                <a:gd name="T64" fmla="*/ 97 w 259"/>
                <a:gd name="T65" fmla="*/ 4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508">
                  <a:moveTo>
                    <a:pt x="97" y="42"/>
                  </a:moveTo>
                  <a:lnTo>
                    <a:pt x="52" y="6"/>
                  </a:lnTo>
                  <a:lnTo>
                    <a:pt x="6" y="0"/>
                  </a:lnTo>
                  <a:lnTo>
                    <a:pt x="0" y="31"/>
                  </a:lnTo>
                  <a:lnTo>
                    <a:pt x="15" y="59"/>
                  </a:lnTo>
                  <a:lnTo>
                    <a:pt x="37" y="68"/>
                  </a:lnTo>
                  <a:lnTo>
                    <a:pt x="89" y="103"/>
                  </a:lnTo>
                  <a:lnTo>
                    <a:pt x="143" y="150"/>
                  </a:lnTo>
                  <a:lnTo>
                    <a:pt x="175" y="187"/>
                  </a:lnTo>
                  <a:lnTo>
                    <a:pt x="190" y="226"/>
                  </a:lnTo>
                  <a:lnTo>
                    <a:pt x="184" y="268"/>
                  </a:lnTo>
                  <a:lnTo>
                    <a:pt x="151" y="328"/>
                  </a:lnTo>
                  <a:lnTo>
                    <a:pt x="132" y="369"/>
                  </a:lnTo>
                  <a:lnTo>
                    <a:pt x="117" y="425"/>
                  </a:lnTo>
                  <a:lnTo>
                    <a:pt x="117" y="447"/>
                  </a:lnTo>
                  <a:lnTo>
                    <a:pt x="143" y="457"/>
                  </a:lnTo>
                  <a:lnTo>
                    <a:pt x="188" y="484"/>
                  </a:lnTo>
                  <a:lnTo>
                    <a:pt x="218" y="508"/>
                  </a:lnTo>
                  <a:lnTo>
                    <a:pt x="259" y="504"/>
                  </a:lnTo>
                  <a:lnTo>
                    <a:pt x="252" y="473"/>
                  </a:lnTo>
                  <a:lnTo>
                    <a:pt x="216" y="475"/>
                  </a:lnTo>
                  <a:lnTo>
                    <a:pt x="183" y="444"/>
                  </a:lnTo>
                  <a:lnTo>
                    <a:pt x="157" y="420"/>
                  </a:lnTo>
                  <a:lnTo>
                    <a:pt x="155" y="400"/>
                  </a:lnTo>
                  <a:lnTo>
                    <a:pt x="173" y="359"/>
                  </a:lnTo>
                  <a:lnTo>
                    <a:pt x="201" y="304"/>
                  </a:lnTo>
                  <a:lnTo>
                    <a:pt x="218" y="257"/>
                  </a:lnTo>
                  <a:lnTo>
                    <a:pt x="225" y="237"/>
                  </a:lnTo>
                  <a:lnTo>
                    <a:pt x="222" y="198"/>
                  </a:lnTo>
                  <a:lnTo>
                    <a:pt x="205" y="167"/>
                  </a:lnTo>
                  <a:lnTo>
                    <a:pt x="170" y="119"/>
                  </a:lnTo>
                  <a:lnTo>
                    <a:pt x="130" y="79"/>
                  </a:lnTo>
                  <a:lnTo>
                    <a:pt x="97"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0" name="Freeform 12"/>
            <p:cNvSpPr>
              <a:spLocks/>
            </p:cNvSpPr>
            <p:nvPr/>
          </p:nvSpPr>
          <p:spPr bwMode="auto">
            <a:xfrm>
              <a:off x="3357" y="2327"/>
              <a:ext cx="303" cy="996"/>
            </a:xfrm>
            <a:custGeom>
              <a:avLst/>
              <a:gdLst>
                <a:gd name="T0" fmla="*/ 208 w 225"/>
                <a:gd name="T1" fmla="*/ 0 h 802"/>
                <a:gd name="T2" fmla="*/ 171 w 225"/>
                <a:gd name="T3" fmla="*/ 12 h 802"/>
                <a:gd name="T4" fmla="*/ 154 w 225"/>
                <a:gd name="T5" fmla="*/ 32 h 802"/>
                <a:gd name="T6" fmla="*/ 133 w 225"/>
                <a:gd name="T7" fmla="*/ 97 h 802"/>
                <a:gd name="T8" fmla="*/ 108 w 225"/>
                <a:gd name="T9" fmla="*/ 210 h 802"/>
                <a:gd name="T10" fmla="*/ 104 w 225"/>
                <a:gd name="T11" fmla="*/ 298 h 802"/>
                <a:gd name="T12" fmla="*/ 104 w 225"/>
                <a:gd name="T13" fmla="*/ 431 h 802"/>
                <a:gd name="T14" fmla="*/ 121 w 225"/>
                <a:gd name="T15" fmla="*/ 512 h 802"/>
                <a:gd name="T16" fmla="*/ 146 w 225"/>
                <a:gd name="T17" fmla="*/ 609 h 802"/>
                <a:gd name="T18" fmla="*/ 154 w 225"/>
                <a:gd name="T19" fmla="*/ 673 h 802"/>
                <a:gd name="T20" fmla="*/ 142 w 225"/>
                <a:gd name="T21" fmla="*/ 705 h 802"/>
                <a:gd name="T22" fmla="*/ 83 w 225"/>
                <a:gd name="T23" fmla="*/ 725 h 802"/>
                <a:gd name="T24" fmla="*/ 17 w 225"/>
                <a:gd name="T25" fmla="*/ 738 h 802"/>
                <a:gd name="T26" fmla="*/ 0 w 225"/>
                <a:gd name="T27" fmla="*/ 754 h 802"/>
                <a:gd name="T28" fmla="*/ 8 w 225"/>
                <a:gd name="T29" fmla="*/ 774 h 802"/>
                <a:gd name="T30" fmla="*/ 29 w 225"/>
                <a:gd name="T31" fmla="*/ 802 h 802"/>
                <a:gd name="T32" fmla="*/ 54 w 225"/>
                <a:gd name="T33" fmla="*/ 798 h 802"/>
                <a:gd name="T34" fmla="*/ 79 w 225"/>
                <a:gd name="T35" fmla="*/ 774 h 802"/>
                <a:gd name="T36" fmla="*/ 121 w 225"/>
                <a:gd name="T37" fmla="*/ 750 h 802"/>
                <a:gd name="T38" fmla="*/ 167 w 225"/>
                <a:gd name="T39" fmla="*/ 733 h 802"/>
                <a:gd name="T40" fmla="*/ 192 w 225"/>
                <a:gd name="T41" fmla="*/ 733 h 802"/>
                <a:gd name="T42" fmla="*/ 208 w 225"/>
                <a:gd name="T43" fmla="*/ 721 h 802"/>
                <a:gd name="T44" fmla="*/ 204 w 225"/>
                <a:gd name="T45" fmla="*/ 685 h 802"/>
                <a:gd name="T46" fmla="*/ 200 w 225"/>
                <a:gd name="T47" fmla="*/ 657 h 802"/>
                <a:gd name="T48" fmla="*/ 175 w 225"/>
                <a:gd name="T49" fmla="*/ 600 h 802"/>
                <a:gd name="T50" fmla="*/ 150 w 225"/>
                <a:gd name="T51" fmla="*/ 496 h 802"/>
                <a:gd name="T52" fmla="*/ 146 w 225"/>
                <a:gd name="T53" fmla="*/ 399 h 802"/>
                <a:gd name="T54" fmla="*/ 142 w 225"/>
                <a:gd name="T55" fmla="*/ 326 h 802"/>
                <a:gd name="T56" fmla="*/ 158 w 225"/>
                <a:gd name="T57" fmla="*/ 238 h 802"/>
                <a:gd name="T58" fmla="*/ 175 w 225"/>
                <a:gd name="T59" fmla="*/ 173 h 802"/>
                <a:gd name="T60" fmla="*/ 208 w 225"/>
                <a:gd name="T61" fmla="*/ 93 h 802"/>
                <a:gd name="T62" fmla="*/ 225 w 225"/>
                <a:gd name="T63" fmla="*/ 40 h 802"/>
                <a:gd name="T64" fmla="*/ 208 w 225"/>
                <a:gd name="T65"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802">
                  <a:moveTo>
                    <a:pt x="208" y="0"/>
                  </a:moveTo>
                  <a:lnTo>
                    <a:pt x="171" y="12"/>
                  </a:lnTo>
                  <a:lnTo>
                    <a:pt x="154" y="32"/>
                  </a:lnTo>
                  <a:lnTo>
                    <a:pt x="133" y="97"/>
                  </a:lnTo>
                  <a:lnTo>
                    <a:pt x="108" y="210"/>
                  </a:lnTo>
                  <a:lnTo>
                    <a:pt x="104" y="298"/>
                  </a:lnTo>
                  <a:lnTo>
                    <a:pt x="104" y="431"/>
                  </a:lnTo>
                  <a:lnTo>
                    <a:pt x="121" y="512"/>
                  </a:lnTo>
                  <a:lnTo>
                    <a:pt x="146" y="609"/>
                  </a:lnTo>
                  <a:lnTo>
                    <a:pt x="154" y="673"/>
                  </a:lnTo>
                  <a:lnTo>
                    <a:pt x="142" y="705"/>
                  </a:lnTo>
                  <a:lnTo>
                    <a:pt x="83" y="725"/>
                  </a:lnTo>
                  <a:lnTo>
                    <a:pt x="17" y="738"/>
                  </a:lnTo>
                  <a:lnTo>
                    <a:pt x="0" y="754"/>
                  </a:lnTo>
                  <a:lnTo>
                    <a:pt x="8" y="774"/>
                  </a:lnTo>
                  <a:lnTo>
                    <a:pt x="29" y="802"/>
                  </a:lnTo>
                  <a:lnTo>
                    <a:pt x="54" y="798"/>
                  </a:lnTo>
                  <a:lnTo>
                    <a:pt x="79" y="774"/>
                  </a:lnTo>
                  <a:lnTo>
                    <a:pt x="121" y="750"/>
                  </a:lnTo>
                  <a:lnTo>
                    <a:pt x="167" y="733"/>
                  </a:lnTo>
                  <a:lnTo>
                    <a:pt x="192" y="733"/>
                  </a:lnTo>
                  <a:lnTo>
                    <a:pt x="208" y="721"/>
                  </a:lnTo>
                  <a:lnTo>
                    <a:pt x="204" y="685"/>
                  </a:lnTo>
                  <a:lnTo>
                    <a:pt x="200" y="657"/>
                  </a:lnTo>
                  <a:lnTo>
                    <a:pt x="175" y="600"/>
                  </a:lnTo>
                  <a:lnTo>
                    <a:pt x="150" y="496"/>
                  </a:lnTo>
                  <a:lnTo>
                    <a:pt x="146" y="399"/>
                  </a:lnTo>
                  <a:lnTo>
                    <a:pt x="142" y="326"/>
                  </a:lnTo>
                  <a:lnTo>
                    <a:pt x="158" y="238"/>
                  </a:lnTo>
                  <a:lnTo>
                    <a:pt x="175" y="173"/>
                  </a:lnTo>
                  <a:lnTo>
                    <a:pt x="208" y="93"/>
                  </a:lnTo>
                  <a:lnTo>
                    <a:pt x="225" y="40"/>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1" name="Freeform 13"/>
            <p:cNvSpPr>
              <a:spLocks/>
            </p:cNvSpPr>
            <p:nvPr/>
          </p:nvSpPr>
          <p:spPr bwMode="auto">
            <a:xfrm>
              <a:off x="3649" y="2347"/>
              <a:ext cx="150" cy="1015"/>
            </a:xfrm>
            <a:custGeom>
              <a:avLst/>
              <a:gdLst>
                <a:gd name="T0" fmla="*/ 60 w 111"/>
                <a:gd name="T1" fmla="*/ 12 h 817"/>
                <a:gd name="T2" fmla="*/ 34 w 111"/>
                <a:gd name="T3" fmla="*/ 0 h 817"/>
                <a:gd name="T4" fmla="*/ 13 w 111"/>
                <a:gd name="T5" fmla="*/ 16 h 817"/>
                <a:gd name="T6" fmla="*/ 4 w 111"/>
                <a:gd name="T7" fmla="*/ 36 h 817"/>
                <a:gd name="T8" fmla="*/ 0 w 111"/>
                <a:gd name="T9" fmla="*/ 76 h 817"/>
                <a:gd name="T10" fmla="*/ 21 w 111"/>
                <a:gd name="T11" fmla="*/ 157 h 817"/>
                <a:gd name="T12" fmla="*/ 43 w 111"/>
                <a:gd name="T13" fmla="*/ 274 h 817"/>
                <a:gd name="T14" fmla="*/ 43 w 111"/>
                <a:gd name="T15" fmla="*/ 374 h 817"/>
                <a:gd name="T16" fmla="*/ 38 w 111"/>
                <a:gd name="T17" fmla="*/ 479 h 817"/>
                <a:gd name="T18" fmla="*/ 26 w 111"/>
                <a:gd name="T19" fmla="*/ 588 h 817"/>
                <a:gd name="T20" fmla="*/ 9 w 111"/>
                <a:gd name="T21" fmla="*/ 656 h 817"/>
                <a:gd name="T22" fmla="*/ 13 w 111"/>
                <a:gd name="T23" fmla="*/ 696 h 817"/>
                <a:gd name="T24" fmla="*/ 26 w 111"/>
                <a:gd name="T25" fmla="*/ 716 h 817"/>
                <a:gd name="T26" fmla="*/ 38 w 111"/>
                <a:gd name="T27" fmla="*/ 769 h 817"/>
                <a:gd name="T28" fmla="*/ 43 w 111"/>
                <a:gd name="T29" fmla="*/ 801 h 817"/>
                <a:gd name="T30" fmla="*/ 68 w 111"/>
                <a:gd name="T31" fmla="*/ 817 h 817"/>
                <a:gd name="T32" fmla="*/ 111 w 111"/>
                <a:gd name="T33" fmla="*/ 789 h 817"/>
                <a:gd name="T34" fmla="*/ 107 w 111"/>
                <a:gd name="T35" fmla="*/ 761 h 817"/>
                <a:gd name="T36" fmla="*/ 85 w 111"/>
                <a:gd name="T37" fmla="*/ 737 h 817"/>
                <a:gd name="T38" fmla="*/ 64 w 111"/>
                <a:gd name="T39" fmla="*/ 688 h 817"/>
                <a:gd name="T40" fmla="*/ 60 w 111"/>
                <a:gd name="T41" fmla="*/ 632 h 817"/>
                <a:gd name="T42" fmla="*/ 60 w 111"/>
                <a:gd name="T43" fmla="*/ 555 h 817"/>
                <a:gd name="T44" fmla="*/ 68 w 111"/>
                <a:gd name="T45" fmla="*/ 467 h 817"/>
                <a:gd name="T46" fmla="*/ 85 w 111"/>
                <a:gd name="T47" fmla="*/ 366 h 817"/>
                <a:gd name="T48" fmla="*/ 90 w 111"/>
                <a:gd name="T49" fmla="*/ 294 h 817"/>
                <a:gd name="T50" fmla="*/ 94 w 111"/>
                <a:gd name="T51" fmla="*/ 225 h 817"/>
                <a:gd name="T52" fmla="*/ 85 w 111"/>
                <a:gd name="T53" fmla="*/ 141 h 817"/>
                <a:gd name="T54" fmla="*/ 81 w 111"/>
                <a:gd name="T55" fmla="*/ 68 h 817"/>
                <a:gd name="T56" fmla="*/ 60 w 111"/>
                <a:gd name="T57" fmla="*/ 12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817">
                  <a:moveTo>
                    <a:pt x="60" y="12"/>
                  </a:moveTo>
                  <a:lnTo>
                    <a:pt x="34" y="0"/>
                  </a:lnTo>
                  <a:lnTo>
                    <a:pt x="13" y="16"/>
                  </a:lnTo>
                  <a:lnTo>
                    <a:pt x="4" y="36"/>
                  </a:lnTo>
                  <a:lnTo>
                    <a:pt x="0" y="76"/>
                  </a:lnTo>
                  <a:lnTo>
                    <a:pt x="21" y="157"/>
                  </a:lnTo>
                  <a:lnTo>
                    <a:pt x="43" y="274"/>
                  </a:lnTo>
                  <a:lnTo>
                    <a:pt x="43" y="374"/>
                  </a:lnTo>
                  <a:lnTo>
                    <a:pt x="38" y="479"/>
                  </a:lnTo>
                  <a:lnTo>
                    <a:pt x="26" y="588"/>
                  </a:lnTo>
                  <a:lnTo>
                    <a:pt x="9" y="656"/>
                  </a:lnTo>
                  <a:lnTo>
                    <a:pt x="13" y="696"/>
                  </a:lnTo>
                  <a:lnTo>
                    <a:pt x="26" y="716"/>
                  </a:lnTo>
                  <a:lnTo>
                    <a:pt x="38" y="769"/>
                  </a:lnTo>
                  <a:lnTo>
                    <a:pt x="43" y="801"/>
                  </a:lnTo>
                  <a:lnTo>
                    <a:pt x="68" y="817"/>
                  </a:lnTo>
                  <a:lnTo>
                    <a:pt x="111" y="789"/>
                  </a:lnTo>
                  <a:lnTo>
                    <a:pt x="107" y="761"/>
                  </a:lnTo>
                  <a:lnTo>
                    <a:pt x="85" y="737"/>
                  </a:lnTo>
                  <a:lnTo>
                    <a:pt x="64" y="688"/>
                  </a:lnTo>
                  <a:lnTo>
                    <a:pt x="60" y="632"/>
                  </a:lnTo>
                  <a:lnTo>
                    <a:pt x="60" y="555"/>
                  </a:lnTo>
                  <a:lnTo>
                    <a:pt x="68" y="467"/>
                  </a:lnTo>
                  <a:lnTo>
                    <a:pt x="85" y="366"/>
                  </a:lnTo>
                  <a:lnTo>
                    <a:pt x="90" y="294"/>
                  </a:lnTo>
                  <a:lnTo>
                    <a:pt x="94" y="225"/>
                  </a:lnTo>
                  <a:lnTo>
                    <a:pt x="85" y="141"/>
                  </a:lnTo>
                  <a:lnTo>
                    <a:pt x="81" y="68"/>
                  </a:lnTo>
                  <a:lnTo>
                    <a:pt x="6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2" name="Freeform 14"/>
            <p:cNvSpPr>
              <a:spLocks/>
            </p:cNvSpPr>
            <p:nvPr/>
          </p:nvSpPr>
          <p:spPr bwMode="auto">
            <a:xfrm>
              <a:off x="3306" y="1392"/>
              <a:ext cx="400" cy="369"/>
            </a:xfrm>
            <a:custGeom>
              <a:avLst/>
              <a:gdLst>
                <a:gd name="T0" fmla="*/ 107 w 297"/>
                <a:gd name="T1" fmla="*/ 159 h 297"/>
                <a:gd name="T2" fmla="*/ 103 w 297"/>
                <a:gd name="T3" fmla="*/ 100 h 297"/>
                <a:gd name="T4" fmla="*/ 110 w 297"/>
                <a:gd name="T5" fmla="*/ 54 h 297"/>
                <a:gd name="T6" fmla="*/ 126 w 297"/>
                <a:gd name="T7" fmla="*/ 17 h 297"/>
                <a:gd name="T8" fmla="*/ 156 w 297"/>
                <a:gd name="T9" fmla="*/ 4 h 297"/>
                <a:gd name="T10" fmla="*/ 183 w 297"/>
                <a:gd name="T11" fmla="*/ 0 h 297"/>
                <a:gd name="T12" fmla="*/ 217 w 297"/>
                <a:gd name="T13" fmla="*/ 4 h 297"/>
                <a:gd name="T14" fmla="*/ 251 w 297"/>
                <a:gd name="T15" fmla="*/ 25 h 297"/>
                <a:gd name="T16" fmla="*/ 274 w 297"/>
                <a:gd name="T17" fmla="*/ 50 h 297"/>
                <a:gd name="T18" fmla="*/ 289 w 297"/>
                <a:gd name="T19" fmla="*/ 88 h 297"/>
                <a:gd name="T20" fmla="*/ 293 w 297"/>
                <a:gd name="T21" fmla="*/ 142 h 297"/>
                <a:gd name="T22" fmla="*/ 297 w 297"/>
                <a:gd name="T23" fmla="*/ 192 h 297"/>
                <a:gd name="T24" fmla="*/ 286 w 297"/>
                <a:gd name="T25" fmla="*/ 238 h 297"/>
                <a:gd name="T26" fmla="*/ 270 w 297"/>
                <a:gd name="T27" fmla="*/ 268 h 297"/>
                <a:gd name="T28" fmla="*/ 248 w 297"/>
                <a:gd name="T29" fmla="*/ 284 h 297"/>
                <a:gd name="T30" fmla="*/ 217 w 297"/>
                <a:gd name="T31" fmla="*/ 297 h 297"/>
                <a:gd name="T32" fmla="*/ 183 w 297"/>
                <a:gd name="T33" fmla="*/ 297 h 297"/>
                <a:gd name="T34" fmla="*/ 160 w 297"/>
                <a:gd name="T35" fmla="*/ 280 h 297"/>
                <a:gd name="T36" fmla="*/ 141 w 297"/>
                <a:gd name="T37" fmla="*/ 259 h 297"/>
                <a:gd name="T38" fmla="*/ 122 w 297"/>
                <a:gd name="T39" fmla="*/ 226 h 297"/>
                <a:gd name="T40" fmla="*/ 114 w 297"/>
                <a:gd name="T41" fmla="*/ 197 h 297"/>
                <a:gd name="T42" fmla="*/ 84 w 297"/>
                <a:gd name="T43" fmla="*/ 226 h 297"/>
                <a:gd name="T44" fmla="*/ 42 w 297"/>
                <a:gd name="T45" fmla="*/ 247 h 297"/>
                <a:gd name="T46" fmla="*/ 23 w 297"/>
                <a:gd name="T47" fmla="*/ 259 h 297"/>
                <a:gd name="T48" fmla="*/ 4 w 297"/>
                <a:gd name="T49" fmla="*/ 247 h 297"/>
                <a:gd name="T50" fmla="*/ 0 w 297"/>
                <a:gd name="T51" fmla="*/ 226 h 297"/>
                <a:gd name="T52" fmla="*/ 11 w 297"/>
                <a:gd name="T53" fmla="*/ 213 h 297"/>
                <a:gd name="T54" fmla="*/ 30 w 297"/>
                <a:gd name="T55" fmla="*/ 197 h 297"/>
                <a:gd name="T56" fmla="*/ 65 w 297"/>
                <a:gd name="T57" fmla="*/ 197 h 297"/>
                <a:gd name="T58" fmla="*/ 107 w 297"/>
                <a:gd name="T59" fmla="*/ 15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7" h="297">
                  <a:moveTo>
                    <a:pt x="107" y="159"/>
                  </a:moveTo>
                  <a:lnTo>
                    <a:pt x="103" y="100"/>
                  </a:lnTo>
                  <a:lnTo>
                    <a:pt x="110" y="54"/>
                  </a:lnTo>
                  <a:lnTo>
                    <a:pt x="126" y="17"/>
                  </a:lnTo>
                  <a:lnTo>
                    <a:pt x="156" y="4"/>
                  </a:lnTo>
                  <a:lnTo>
                    <a:pt x="183" y="0"/>
                  </a:lnTo>
                  <a:lnTo>
                    <a:pt x="217" y="4"/>
                  </a:lnTo>
                  <a:lnTo>
                    <a:pt x="251" y="25"/>
                  </a:lnTo>
                  <a:lnTo>
                    <a:pt x="274" y="50"/>
                  </a:lnTo>
                  <a:lnTo>
                    <a:pt x="289" y="88"/>
                  </a:lnTo>
                  <a:lnTo>
                    <a:pt x="293" y="142"/>
                  </a:lnTo>
                  <a:lnTo>
                    <a:pt x="297" y="192"/>
                  </a:lnTo>
                  <a:lnTo>
                    <a:pt x="286" y="238"/>
                  </a:lnTo>
                  <a:lnTo>
                    <a:pt x="270" y="268"/>
                  </a:lnTo>
                  <a:lnTo>
                    <a:pt x="248" y="284"/>
                  </a:lnTo>
                  <a:lnTo>
                    <a:pt x="217" y="297"/>
                  </a:lnTo>
                  <a:lnTo>
                    <a:pt x="183" y="297"/>
                  </a:lnTo>
                  <a:lnTo>
                    <a:pt x="160" y="280"/>
                  </a:lnTo>
                  <a:lnTo>
                    <a:pt x="141" y="259"/>
                  </a:lnTo>
                  <a:lnTo>
                    <a:pt x="122" y="226"/>
                  </a:lnTo>
                  <a:lnTo>
                    <a:pt x="114" y="197"/>
                  </a:lnTo>
                  <a:lnTo>
                    <a:pt x="84" y="226"/>
                  </a:lnTo>
                  <a:lnTo>
                    <a:pt x="42" y="247"/>
                  </a:lnTo>
                  <a:lnTo>
                    <a:pt x="23" y="259"/>
                  </a:lnTo>
                  <a:lnTo>
                    <a:pt x="4" y="247"/>
                  </a:lnTo>
                  <a:lnTo>
                    <a:pt x="0" y="226"/>
                  </a:lnTo>
                  <a:lnTo>
                    <a:pt x="11" y="213"/>
                  </a:lnTo>
                  <a:lnTo>
                    <a:pt x="30" y="197"/>
                  </a:lnTo>
                  <a:lnTo>
                    <a:pt x="65" y="197"/>
                  </a:lnTo>
                  <a:lnTo>
                    <a:pt x="107"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3" name="Freeform 15"/>
            <p:cNvSpPr>
              <a:spLocks/>
            </p:cNvSpPr>
            <p:nvPr/>
          </p:nvSpPr>
          <p:spPr bwMode="auto">
            <a:xfrm>
              <a:off x="3087" y="1751"/>
              <a:ext cx="513" cy="364"/>
            </a:xfrm>
            <a:custGeom>
              <a:avLst/>
              <a:gdLst>
                <a:gd name="T0" fmla="*/ 288 w 380"/>
                <a:gd name="T1" fmla="*/ 115 h 293"/>
                <a:gd name="T2" fmla="*/ 325 w 380"/>
                <a:gd name="T3" fmla="*/ 56 h 293"/>
                <a:gd name="T4" fmla="*/ 365 w 380"/>
                <a:gd name="T5" fmla="*/ 48 h 293"/>
                <a:gd name="T6" fmla="*/ 380 w 380"/>
                <a:gd name="T7" fmla="*/ 78 h 293"/>
                <a:gd name="T8" fmla="*/ 373 w 380"/>
                <a:gd name="T9" fmla="*/ 111 h 293"/>
                <a:gd name="T10" fmla="*/ 336 w 380"/>
                <a:gd name="T11" fmla="*/ 141 h 293"/>
                <a:gd name="T12" fmla="*/ 303 w 380"/>
                <a:gd name="T13" fmla="*/ 185 h 293"/>
                <a:gd name="T14" fmla="*/ 266 w 380"/>
                <a:gd name="T15" fmla="*/ 241 h 293"/>
                <a:gd name="T16" fmla="*/ 236 w 380"/>
                <a:gd name="T17" fmla="*/ 271 h 293"/>
                <a:gd name="T18" fmla="*/ 210 w 380"/>
                <a:gd name="T19" fmla="*/ 293 h 293"/>
                <a:gd name="T20" fmla="*/ 181 w 380"/>
                <a:gd name="T21" fmla="*/ 289 h 293"/>
                <a:gd name="T22" fmla="*/ 170 w 380"/>
                <a:gd name="T23" fmla="*/ 274 h 293"/>
                <a:gd name="T24" fmla="*/ 148 w 380"/>
                <a:gd name="T25" fmla="*/ 211 h 293"/>
                <a:gd name="T26" fmla="*/ 125 w 380"/>
                <a:gd name="T27" fmla="*/ 156 h 293"/>
                <a:gd name="T28" fmla="*/ 103 w 380"/>
                <a:gd name="T29" fmla="*/ 126 h 293"/>
                <a:gd name="T30" fmla="*/ 81 w 380"/>
                <a:gd name="T31" fmla="*/ 111 h 293"/>
                <a:gd name="T32" fmla="*/ 59 w 380"/>
                <a:gd name="T33" fmla="*/ 122 h 293"/>
                <a:gd name="T34" fmla="*/ 37 w 380"/>
                <a:gd name="T35" fmla="*/ 148 h 293"/>
                <a:gd name="T36" fmla="*/ 26 w 380"/>
                <a:gd name="T37" fmla="*/ 171 h 293"/>
                <a:gd name="T38" fmla="*/ 15 w 380"/>
                <a:gd name="T39" fmla="*/ 171 h 293"/>
                <a:gd name="T40" fmla="*/ 0 w 380"/>
                <a:gd name="T41" fmla="*/ 152 h 293"/>
                <a:gd name="T42" fmla="*/ 11 w 380"/>
                <a:gd name="T43" fmla="*/ 119 h 293"/>
                <a:gd name="T44" fmla="*/ 37 w 380"/>
                <a:gd name="T45" fmla="*/ 85 h 293"/>
                <a:gd name="T46" fmla="*/ 70 w 380"/>
                <a:gd name="T47" fmla="*/ 70 h 293"/>
                <a:gd name="T48" fmla="*/ 92 w 380"/>
                <a:gd name="T49" fmla="*/ 67 h 293"/>
                <a:gd name="T50" fmla="*/ 96 w 380"/>
                <a:gd name="T51" fmla="*/ 45 h 293"/>
                <a:gd name="T52" fmla="*/ 92 w 380"/>
                <a:gd name="T53" fmla="*/ 7 h 293"/>
                <a:gd name="T54" fmla="*/ 103 w 380"/>
                <a:gd name="T55" fmla="*/ 0 h 293"/>
                <a:gd name="T56" fmla="*/ 118 w 380"/>
                <a:gd name="T57" fmla="*/ 7 h 293"/>
                <a:gd name="T58" fmla="*/ 122 w 380"/>
                <a:gd name="T59" fmla="*/ 37 h 293"/>
                <a:gd name="T60" fmla="*/ 114 w 380"/>
                <a:gd name="T61" fmla="*/ 74 h 293"/>
                <a:gd name="T62" fmla="*/ 129 w 380"/>
                <a:gd name="T63" fmla="*/ 100 h 293"/>
                <a:gd name="T64" fmla="*/ 151 w 380"/>
                <a:gd name="T65" fmla="*/ 137 h 293"/>
                <a:gd name="T66" fmla="*/ 177 w 380"/>
                <a:gd name="T67" fmla="*/ 189 h 293"/>
                <a:gd name="T68" fmla="*/ 203 w 380"/>
                <a:gd name="T69" fmla="*/ 226 h 293"/>
                <a:gd name="T70" fmla="*/ 218 w 380"/>
                <a:gd name="T71" fmla="*/ 230 h 293"/>
                <a:gd name="T72" fmla="*/ 240 w 380"/>
                <a:gd name="T73" fmla="*/ 211 h 293"/>
                <a:gd name="T74" fmla="*/ 266 w 380"/>
                <a:gd name="T75" fmla="*/ 159 h 293"/>
                <a:gd name="T76" fmla="*/ 288 w 380"/>
                <a:gd name="T77" fmla="*/ 11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293">
                  <a:moveTo>
                    <a:pt x="288" y="115"/>
                  </a:moveTo>
                  <a:lnTo>
                    <a:pt x="325" y="56"/>
                  </a:lnTo>
                  <a:lnTo>
                    <a:pt x="365" y="48"/>
                  </a:lnTo>
                  <a:lnTo>
                    <a:pt x="380" y="78"/>
                  </a:lnTo>
                  <a:lnTo>
                    <a:pt x="373" y="111"/>
                  </a:lnTo>
                  <a:lnTo>
                    <a:pt x="336" y="141"/>
                  </a:lnTo>
                  <a:lnTo>
                    <a:pt x="303" y="185"/>
                  </a:lnTo>
                  <a:lnTo>
                    <a:pt x="266" y="241"/>
                  </a:lnTo>
                  <a:lnTo>
                    <a:pt x="236" y="271"/>
                  </a:lnTo>
                  <a:lnTo>
                    <a:pt x="210" y="293"/>
                  </a:lnTo>
                  <a:lnTo>
                    <a:pt x="181" y="289"/>
                  </a:lnTo>
                  <a:lnTo>
                    <a:pt x="170" y="274"/>
                  </a:lnTo>
                  <a:lnTo>
                    <a:pt x="148" y="211"/>
                  </a:lnTo>
                  <a:lnTo>
                    <a:pt x="125" y="156"/>
                  </a:lnTo>
                  <a:lnTo>
                    <a:pt x="103" y="126"/>
                  </a:lnTo>
                  <a:lnTo>
                    <a:pt x="81" y="111"/>
                  </a:lnTo>
                  <a:lnTo>
                    <a:pt x="59" y="122"/>
                  </a:lnTo>
                  <a:lnTo>
                    <a:pt x="37" y="148"/>
                  </a:lnTo>
                  <a:lnTo>
                    <a:pt x="26" y="171"/>
                  </a:lnTo>
                  <a:lnTo>
                    <a:pt x="15" y="171"/>
                  </a:lnTo>
                  <a:lnTo>
                    <a:pt x="0" y="152"/>
                  </a:lnTo>
                  <a:lnTo>
                    <a:pt x="11" y="119"/>
                  </a:lnTo>
                  <a:lnTo>
                    <a:pt x="37" y="85"/>
                  </a:lnTo>
                  <a:lnTo>
                    <a:pt x="70" y="70"/>
                  </a:lnTo>
                  <a:lnTo>
                    <a:pt x="92" y="67"/>
                  </a:lnTo>
                  <a:lnTo>
                    <a:pt x="96" y="45"/>
                  </a:lnTo>
                  <a:lnTo>
                    <a:pt x="92" y="7"/>
                  </a:lnTo>
                  <a:lnTo>
                    <a:pt x="103" y="0"/>
                  </a:lnTo>
                  <a:lnTo>
                    <a:pt x="118" y="7"/>
                  </a:lnTo>
                  <a:lnTo>
                    <a:pt x="122" y="37"/>
                  </a:lnTo>
                  <a:lnTo>
                    <a:pt x="114" y="74"/>
                  </a:lnTo>
                  <a:lnTo>
                    <a:pt x="129" y="100"/>
                  </a:lnTo>
                  <a:lnTo>
                    <a:pt x="151" y="137"/>
                  </a:lnTo>
                  <a:lnTo>
                    <a:pt x="177" y="189"/>
                  </a:lnTo>
                  <a:lnTo>
                    <a:pt x="203" y="226"/>
                  </a:lnTo>
                  <a:lnTo>
                    <a:pt x="218" y="230"/>
                  </a:lnTo>
                  <a:lnTo>
                    <a:pt x="240" y="211"/>
                  </a:lnTo>
                  <a:lnTo>
                    <a:pt x="266" y="159"/>
                  </a:lnTo>
                  <a:lnTo>
                    <a:pt x="288"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4" name="Text Box 16"/>
            <p:cNvSpPr txBox="1">
              <a:spLocks noChangeArrowheads="1"/>
            </p:cNvSpPr>
            <p:nvPr/>
          </p:nvSpPr>
          <p:spPr bwMode="auto">
            <a:xfrm>
              <a:off x="3585" y="1869"/>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hlink"/>
                  </a:solidFill>
                  <a:latin typeface="Brush Script MT" pitchFamily="66" charset="0"/>
                </a:rPr>
                <a:t>M</a:t>
              </a:r>
            </a:p>
          </p:txBody>
        </p:sp>
      </p:grpSp>
      <p:grpSp>
        <p:nvGrpSpPr>
          <p:cNvPr id="12311" name="Group 23"/>
          <p:cNvGrpSpPr>
            <a:grpSpLocks/>
          </p:cNvGrpSpPr>
          <p:nvPr/>
        </p:nvGrpSpPr>
        <p:grpSpPr bwMode="auto">
          <a:xfrm>
            <a:off x="3556000" y="2209801"/>
            <a:ext cx="1610784" cy="3355975"/>
            <a:chOff x="1680" y="1392"/>
            <a:chExt cx="761" cy="2114"/>
          </a:xfrm>
        </p:grpSpPr>
        <p:grpSp>
          <p:nvGrpSpPr>
            <p:cNvPr id="12290" name="Group 2"/>
            <p:cNvGrpSpPr>
              <a:grpSpLocks/>
            </p:cNvGrpSpPr>
            <p:nvPr/>
          </p:nvGrpSpPr>
          <p:grpSpPr bwMode="auto">
            <a:xfrm flipH="1">
              <a:off x="1680" y="1392"/>
              <a:ext cx="761" cy="2114"/>
              <a:chOff x="3087" y="1776"/>
              <a:chExt cx="665" cy="1586"/>
            </a:xfrm>
          </p:grpSpPr>
          <p:sp>
            <p:nvSpPr>
              <p:cNvPr id="12291" name="Freeform 3"/>
              <p:cNvSpPr>
                <a:spLocks/>
              </p:cNvSpPr>
              <p:nvPr/>
            </p:nvSpPr>
            <p:spPr bwMode="auto">
              <a:xfrm>
                <a:off x="3397" y="2079"/>
                <a:ext cx="247" cy="543"/>
              </a:xfrm>
              <a:custGeom>
                <a:avLst/>
                <a:gdLst>
                  <a:gd name="T0" fmla="*/ 43 w 247"/>
                  <a:gd name="T1" fmla="*/ 4 h 543"/>
                  <a:gd name="T2" fmla="*/ 86 w 247"/>
                  <a:gd name="T3" fmla="*/ 0 h 543"/>
                  <a:gd name="T4" fmla="*/ 143 w 247"/>
                  <a:gd name="T5" fmla="*/ 13 h 543"/>
                  <a:gd name="T6" fmla="*/ 181 w 247"/>
                  <a:gd name="T7" fmla="*/ 43 h 543"/>
                  <a:gd name="T8" fmla="*/ 204 w 247"/>
                  <a:gd name="T9" fmla="*/ 91 h 543"/>
                  <a:gd name="T10" fmla="*/ 233 w 247"/>
                  <a:gd name="T11" fmla="*/ 161 h 543"/>
                  <a:gd name="T12" fmla="*/ 242 w 247"/>
                  <a:gd name="T13" fmla="*/ 230 h 543"/>
                  <a:gd name="T14" fmla="*/ 247 w 247"/>
                  <a:gd name="T15" fmla="*/ 308 h 543"/>
                  <a:gd name="T16" fmla="*/ 238 w 247"/>
                  <a:gd name="T17" fmla="*/ 404 h 543"/>
                  <a:gd name="T18" fmla="*/ 214 w 247"/>
                  <a:gd name="T19" fmla="*/ 478 h 543"/>
                  <a:gd name="T20" fmla="*/ 181 w 247"/>
                  <a:gd name="T21" fmla="*/ 521 h 543"/>
                  <a:gd name="T22" fmla="*/ 138 w 247"/>
                  <a:gd name="T23" fmla="*/ 543 h 543"/>
                  <a:gd name="T24" fmla="*/ 86 w 247"/>
                  <a:gd name="T25" fmla="*/ 543 h 543"/>
                  <a:gd name="T26" fmla="*/ 52 w 247"/>
                  <a:gd name="T27" fmla="*/ 530 h 543"/>
                  <a:gd name="T28" fmla="*/ 29 w 247"/>
                  <a:gd name="T29" fmla="*/ 491 h 543"/>
                  <a:gd name="T30" fmla="*/ 24 w 247"/>
                  <a:gd name="T31" fmla="*/ 439 h 543"/>
                  <a:gd name="T32" fmla="*/ 43 w 247"/>
                  <a:gd name="T33" fmla="*/ 387 h 543"/>
                  <a:gd name="T34" fmla="*/ 67 w 247"/>
                  <a:gd name="T35" fmla="*/ 343 h 543"/>
                  <a:gd name="T36" fmla="*/ 86 w 247"/>
                  <a:gd name="T37" fmla="*/ 291 h 543"/>
                  <a:gd name="T38" fmla="*/ 81 w 247"/>
                  <a:gd name="T39" fmla="*/ 222 h 543"/>
                  <a:gd name="T40" fmla="*/ 48 w 247"/>
                  <a:gd name="T41" fmla="*/ 161 h 543"/>
                  <a:gd name="T42" fmla="*/ 14 w 247"/>
                  <a:gd name="T43" fmla="*/ 104 h 543"/>
                  <a:gd name="T44" fmla="*/ 0 w 247"/>
                  <a:gd name="T45" fmla="*/ 52 h 543"/>
                  <a:gd name="T46" fmla="*/ 14 w 247"/>
                  <a:gd name="T47" fmla="*/ 17 h 543"/>
                  <a:gd name="T48" fmla="*/ 43 w 247"/>
                  <a:gd name="T49" fmla="*/ 4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543">
                    <a:moveTo>
                      <a:pt x="43" y="4"/>
                    </a:moveTo>
                    <a:lnTo>
                      <a:pt x="86" y="0"/>
                    </a:lnTo>
                    <a:lnTo>
                      <a:pt x="143" y="13"/>
                    </a:lnTo>
                    <a:lnTo>
                      <a:pt x="181" y="43"/>
                    </a:lnTo>
                    <a:lnTo>
                      <a:pt x="204" y="91"/>
                    </a:lnTo>
                    <a:lnTo>
                      <a:pt x="233" y="161"/>
                    </a:lnTo>
                    <a:lnTo>
                      <a:pt x="242" y="230"/>
                    </a:lnTo>
                    <a:lnTo>
                      <a:pt x="247" y="308"/>
                    </a:lnTo>
                    <a:lnTo>
                      <a:pt x="238" y="404"/>
                    </a:lnTo>
                    <a:lnTo>
                      <a:pt x="214" y="478"/>
                    </a:lnTo>
                    <a:lnTo>
                      <a:pt x="181" y="521"/>
                    </a:lnTo>
                    <a:lnTo>
                      <a:pt x="138" y="543"/>
                    </a:lnTo>
                    <a:lnTo>
                      <a:pt x="86" y="543"/>
                    </a:lnTo>
                    <a:lnTo>
                      <a:pt x="52" y="530"/>
                    </a:lnTo>
                    <a:lnTo>
                      <a:pt x="29" y="491"/>
                    </a:lnTo>
                    <a:lnTo>
                      <a:pt x="24" y="439"/>
                    </a:lnTo>
                    <a:lnTo>
                      <a:pt x="43" y="387"/>
                    </a:lnTo>
                    <a:lnTo>
                      <a:pt x="67" y="343"/>
                    </a:lnTo>
                    <a:lnTo>
                      <a:pt x="86" y="291"/>
                    </a:lnTo>
                    <a:lnTo>
                      <a:pt x="81" y="222"/>
                    </a:lnTo>
                    <a:lnTo>
                      <a:pt x="48" y="161"/>
                    </a:lnTo>
                    <a:lnTo>
                      <a:pt x="14" y="104"/>
                    </a:lnTo>
                    <a:lnTo>
                      <a:pt x="0" y="52"/>
                    </a:lnTo>
                    <a:lnTo>
                      <a:pt x="14" y="17"/>
                    </a:lnTo>
                    <a:lnTo>
                      <a:pt x="4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2" name="Freeform 4"/>
              <p:cNvSpPr>
                <a:spLocks/>
              </p:cNvSpPr>
              <p:nvPr/>
            </p:nvSpPr>
            <p:spPr bwMode="auto">
              <a:xfrm>
                <a:off x="3493" y="2092"/>
                <a:ext cx="259" cy="508"/>
              </a:xfrm>
              <a:custGeom>
                <a:avLst/>
                <a:gdLst>
                  <a:gd name="T0" fmla="*/ 97 w 259"/>
                  <a:gd name="T1" fmla="*/ 42 h 508"/>
                  <a:gd name="T2" fmla="*/ 52 w 259"/>
                  <a:gd name="T3" fmla="*/ 6 h 508"/>
                  <a:gd name="T4" fmla="*/ 6 w 259"/>
                  <a:gd name="T5" fmla="*/ 0 h 508"/>
                  <a:gd name="T6" fmla="*/ 0 w 259"/>
                  <a:gd name="T7" fmla="*/ 31 h 508"/>
                  <a:gd name="T8" fmla="*/ 15 w 259"/>
                  <a:gd name="T9" fmla="*/ 59 h 508"/>
                  <a:gd name="T10" fmla="*/ 37 w 259"/>
                  <a:gd name="T11" fmla="*/ 68 h 508"/>
                  <a:gd name="T12" fmla="*/ 89 w 259"/>
                  <a:gd name="T13" fmla="*/ 103 h 508"/>
                  <a:gd name="T14" fmla="*/ 143 w 259"/>
                  <a:gd name="T15" fmla="*/ 150 h 508"/>
                  <a:gd name="T16" fmla="*/ 175 w 259"/>
                  <a:gd name="T17" fmla="*/ 187 h 508"/>
                  <a:gd name="T18" fmla="*/ 190 w 259"/>
                  <a:gd name="T19" fmla="*/ 226 h 508"/>
                  <a:gd name="T20" fmla="*/ 184 w 259"/>
                  <a:gd name="T21" fmla="*/ 268 h 508"/>
                  <a:gd name="T22" fmla="*/ 151 w 259"/>
                  <a:gd name="T23" fmla="*/ 328 h 508"/>
                  <a:gd name="T24" fmla="*/ 132 w 259"/>
                  <a:gd name="T25" fmla="*/ 369 h 508"/>
                  <a:gd name="T26" fmla="*/ 117 w 259"/>
                  <a:gd name="T27" fmla="*/ 425 h 508"/>
                  <a:gd name="T28" fmla="*/ 117 w 259"/>
                  <a:gd name="T29" fmla="*/ 447 h 508"/>
                  <a:gd name="T30" fmla="*/ 143 w 259"/>
                  <a:gd name="T31" fmla="*/ 457 h 508"/>
                  <a:gd name="T32" fmla="*/ 188 w 259"/>
                  <a:gd name="T33" fmla="*/ 484 h 508"/>
                  <a:gd name="T34" fmla="*/ 218 w 259"/>
                  <a:gd name="T35" fmla="*/ 508 h 508"/>
                  <a:gd name="T36" fmla="*/ 259 w 259"/>
                  <a:gd name="T37" fmla="*/ 504 h 508"/>
                  <a:gd name="T38" fmla="*/ 252 w 259"/>
                  <a:gd name="T39" fmla="*/ 473 h 508"/>
                  <a:gd name="T40" fmla="*/ 216 w 259"/>
                  <a:gd name="T41" fmla="*/ 475 h 508"/>
                  <a:gd name="T42" fmla="*/ 183 w 259"/>
                  <a:gd name="T43" fmla="*/ 444 h 508"/>
                  <a:gd name="T44" fmla="*/ 157 w 259"/>
                  <a:gd name="T45" fmla="*/ 420 h 508"/>
                  <a:gd name="T46" fmla="*/ 155 w 259"/>
                  <a:gd name="T47" fmla="*/ 400 h 508"/>
                  <a:gd name="T48" fmla="*/ 173 w 259"/>
                  <a:gd name="T49" fmla="*/ 359 h 508"/>
                  <a:gd name="T50" fmla="*/ 201 w 259"/>
                  <a:gd name="T51" fmla="*/ 304 h 508"/>
                  <a:gd name="T52" fmla="*/ 218 w 259"/>
                  <a:gd name="T53" fmla="*/ 257 h 508"/>
                  <a:gd name="T54" fmla="*/ 225 w 259"/>
                  <a:gd name="T55" fmla="*/ 237 h 508"/>
                  <a:gd name="T56" fmla="*/ 222 w 259"/>
                  <a:gd name="T57" fmla="*/ 198 h 508"/>
                  <a:gd name="T58" fmla="*/ 205 w 259"/>
                  <a:gd name="T59" fmla="*/ 167 h 508"/>
                  <a:gd name="T60" fmla="*/ 170 w 259"/>
                  <a:gd name="T61" fmla="*/ 119 h 508"/>
                  <a:gd name="T62" fmla="*/ 130 w 259"/>
                  <a:gd name="T63" fmla="*/ 79 h 508"/>
                  <a:gd name="T64" fmla="*/ 97 w 259"/>
                  <a:gd name="T65" fmla="*/ 4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508">
                    <a:moveTo>
                      <a:pt x="97" y="42"/>
                    </a:moveTo>
                    <a:lnTo>
                      <a:pt x="52" y="6"/>
                    </a:lnTo>
                    <a:lnTo>
                      <a:pt x="6" y="0"/>
                    </a:lnTo>
                    <a:lnTo>
                      <a:pt x="0" y="31"/>
                    </a:lnTo>
                    <a:lnTo>
                      <a:pt x="15" y="59"/>
                    </a:lnTo>
                    <a:lnTo>
                      <a:pt x="37" y="68"/>
                    </a:lnTo>
                    <a:lnTo>
                      <a:pt x="89" y="103"/>
                    </a:lnTo>
                    <a:lnTo>
                      <a:pt x="143" y="150"/>
                    </a:lnTo>
                    <a:lnTo>
                      <a:pt x="175" y="187"/>
                    </a:lnTo>
                    <a:lnTo>
                      <a:pt x="190" y="226"/>
                    </a:lnTo>
                    <a:lnTo>
                      <a:pt x="184" y="268"/>
                    </a:lnTo>
                    <a:lnTo>
                      <a:pt x="151" y="328"/>
                    </a:lnTo>
                    <a:lnTo>
                      <a:pt x="132" y="369"/>
                    </a:lnTo>
                    <a:lnTo>
                      <a:pt x="117" y="425"/>
                    </a:lnTo>
                    <a:lnTo>
                      <a:pt x="117" y="447"/>
                    </a:lnTo>
                    <a:lnTo>
                      <a:pt x="143" y="457"/>
                    </a:lnTo>
                    <a:lnTo>
                      <a:pt x="188" y="484"/>
                    </a:lnTo>
                    <a:lnTo>
                      <a:pt x="218" y="508"/>
                    </a:lnTo>
                    <a:lnTo>
                      <a:pt x="259" y="504"/>
                    </a:lnTo>
                    <a:lnTo>
                      <a:pt x="252" y="473"/>
                    </a:lnTo>
                    <a:lnTo>
                      <a:pt x="216" y="475"/>
                    </a:lnTo>
                    <a:lnTo>
                      <a:pt x="183" y="444"/>
                    </a:lnTo>
                    <a:lnTo>
                      <a:pt x="157" y="420"/>
                    </a:lnTo>
                    <a:lnTo>
                      <a:pt x="155" y="400"/>
                    </a:lnTo>
                    <a:lnTo>
                      <a:pt x="173" y="359"/>
                    </a:lnTo>
                    <a:lnTo>
                      <a:pt x="201" y="304"/>
                    </a:lnTo>
                    <a:lnTo>
                      <a:pt x="218" y="257"/>
                    </a:lnTo>
                    <a:lnTo>
                      <a:pt x="225" y="237"/>
                    </a:lnTo>
                    <a:lnTo>
                      <a:pt x="222" y="198"/>
                    </a:lnTo>
                    <a:lnTo>
                      <a:pt x="205" y="167"/>
                    </a:lnTo>
                    <a:lnTo>
                      <a:pt x="170" y="119"/>
                    </a:lnTo>
                    <a:lnTo>
                      <a:pt x="130" y="79"/>
                    </a:lnTo>
                    <a:lnTo>
                      <a:pt x="97"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3" name="Freeform 5"/>
              <p:cNvSpPr>
                <a:spLocks/>
              </p:cNvSpPr>
              <p:nvPr/>
            </p:nvSpPr>
            <p:spPr bwMode="auto">
              <a:xfrm>
                <a:off x="3287" y="2529"/>
                <a:ext cx="225" cy="802"/>
              </a:xfrm>
              <a:custGeom>
                <a:avLst/>
                <a:gdLst>
                  <a:gd name="T0" fmla="*/ 208 w 225"/>
                  <a:gd name="T1" fmla="*/ 0 h 802"/>
                  <a:gd name="T2" fmla="*/ 171 w 225"/>
                  <a:gd name="T3" fmla="*/ 12 h 802"/>
                  <a:gd name="T4" fmla="*/ 154 w 225"/>
                  <a:gd name="T5" fmla="*/ 32 h 802"/>
                  <a:gd name="T6" fmla="*/ 133 w 225"/>
                  <a:gd name="T7" fmla="*/ 97 h 802"/>
                  <a:gd name="T8" fmla="*/ 108 w 225"/>
                  <a:gd name="T9" fmla="*/ 210 h 802"/>
                  <a:gd name="T10" fmla="*/ 104 w 225"/>
                  <a:gd name="T11" fmla="*/ 298 h 802"/>
                  <a:gd name="T12" fmla="*/ 104 w 225"/>
                  <a:gd name="T13" fmla="*/ 431 h 802"/>
                  <a:gd name="T14" fmla="*/ 121 w 225"/>
                  <a:gd name="T15" fmla="*/ 512 h 802"/>
                  <a:gd name="T16" fmla="*/ 146 w 225"/>
                  <a:gd name="T17" fmla="*/ 609 h 802"/>
                  <a:gd name="T18" fmla="*/ 154 w 225"/>
                  <a:gd name="T19" fmla="*/ 673 h 802"/>
                  <a:gd name="T20" fmla="*/ 142 w 225"/>
                  <a:gd name="T21" fmla="*/ 705 h 802"/>
                  <a:gd name="T22" fmla="*/ 83 w 225"/>
                  <a:gd name="T23" fmla="*/ 725 h 802"/>
                  <a:gd name="T24" fmla="*/ 17 w 225"/>
                  <a:gd name="T25" fmla="*/ 738 h 802"/>
                  <a:gd name="T26" fmla="*/ 0 w 225"/>
                  <a:gd name="T27" fmla="*/ 754 h 802"/>
                  <a:gd name="T28" fmla="*/ 8 w 225"/>
                  <a:gd name="T29" fmla="*/ 774 h 802"/>
                  <a:gd name="T30" fmla="*/ 29 w 225"/>
                  <a:gd name="T31" fmla="*/ 802 h 802"/>
                  <a:gd name="T32" fmla="*/ 54 w 225"/>
                  <a:gd name="T33" fmla="*/ 798 h 802"/>
                  <a:gd name="T34" fmla="*/ 79 w 225"/>
                  <a:gd name="T35" fmla="*/ 774 h 802"/>
                  <a:gd name="T36" fmla="*/ 121 w 225"/>
                  <a:gd name="T37" fmla="*/ 750 h 802"/>
                  <a:gd name="T38" fmla="*/ 167 w 225"/>
                  <a:gd name="T39" fmla="*/ 733 h 802"/>
                  <a:gd name="T40" fmla="*/ 192 w 225"/>
                  <a:gd name="T41" fmla="*/ 733 h 802"/>
                  <a:gd name="T42" fmla="*/ 208 w 225"/>
                  <a:gd name="T43" fmla="*/ 721 h 802"/>
                  <a:gd name="T44" fmla="*/ 204 w 225"/>
                  <a:gd name="T45" fmla="*/ 685 h 802"/>
                  <a:gd name="T46" fmla="*/ 200 w 225"/>
                  <a:gd name="T47" fmla="*/ 657 h 802"/>
                  <a:gd name="T48" fmla="*/ 175 w 225"/>
                  <a:gd name="T49" fmla="*/ 600 h 802"/>
                  <a:gd name="T50" fmla="*/ 150 w 225"/>
                  <a:gd name="T51" fmla="*/ 496 h 802"/>
                  <a:gd name="T52" fmla="*/ 146 w 225"/>
                  <a:gd name="T53" fmla="*/ 399 h 802"/>
                  <a:gd name="T54" fmla="*/ 142 w 225"/>
                  <a:gd name="T55" fmla="*/ 326 h 802"/>
                  <a:gd name="T56" fmla="*/ 158 w 225"/>
                  <a:gd name="T57" fmla="*/ 238 h 802"/>
                  <a:gd name="T58" fmla="*/ 175 w 225"/>
                  <a:gd name="T59" fmla="*/ 173 h 802"/>
                  <a:gd name="T60" fmla="*/ 208 w 225"/>
                  <a:gd name="T61" fmla="*/ 93 h 802"/>
                  <a:gd name="T62" fmla="*/ 225 w 225"/>
                  <a:gd name="T63" fmla="*/ 40 h 802"/>
                  <a:gd name="T64" fmla="*/ 208 w 225"/>
                  <a:gd name="T65"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802">
                    <a:moveTo>
                      <a:pt x="208" y="0"/>
                    </a:moveTo>
                    <a:lnTo>
                      <a:pt x="171" y="12"/>
                    </a:lnTo>
                    <a:lnTo>
                      <a:pt x="154" y="32"/>
                    </a:lnTo>
                    <a:lnTo>
                      <a:pt x="133" y="97"/>
                    </a:lnTo>
                    <a:lnTo>
                      <a:pt x="108" y="210"/>
                    </a:lnTo>
                    <a:lnTo>
                      <a:pt x="104" y="298"/>
                    </a:lnTo>
                    <a:lnTo>
                      <a:pt x="104" y="431"/>
                    </a:lnTo>
                    <a:lnTo>
                      <a:pt x="121" y="512"/>
                    </a:lnTo>
                    <a:lnTo>
                      <a:pt x="146" y="609"/>
                    </a:lnTo>
                    <a:lnTo>
                      <a:pt x="154" y="673"/>
                    </a:lnTo>
                    <a:lnTo>
                      <a:pt x="142" y="705"/>
                    </a:lnTo>
                    <a:lnTo>
                      <a:pt x="83" y="725"/>
                    </a:lnTo>
                    <a:lnTo>
                      <a:pt x="17" y="738"/>
                    </a:lnTo>
                    <a:lnTo>
                      <a:pt x="0" y="754"/>
                    </a:lnTo>
                    <a:lnTo>
                      <a:pt x="8" y="774"/>
                    </a:lnTo>
                    <a:lnTo>
                      <a:pt x="29" y="802"/>
                    </a:lnTo>
                    <a:lnTo>
                      <a:pt x="54" y="798"/>
                    </a:lnTo>
                    <a:lnTo>
                      <a:pt x="79" y="774"/>
                    </a:lnTo>
                    <a:lnTo>
                      <a:pt x="121" y="750"/>
                    </a:lnTo>
                    <a:lnTo>
                      <a:pt x="167" y="733"/>
                    </a:lnTo>
                    <a:lnTo>
                      <a:pt x="192" y="733"/>
                    </a:lnTo>
                    <a:lnTo>
                      <a:pt x="208" y="721"/>
                    </a:lnTo>
                    <a:lnTo>
                      <a:pt x="204" y="685"/>
                    </a:lnTo>
                    <a:lnTo>
                      <a:pt x="200" y="657"/>
                    </a:lnTo>
                    <a:lnTo>
                      <a:pt x="175" y="600"/>
                    </a:lnTo>
                    <a:lnTo>
                      <a:pt x="150" y="496"/>
                    </a:lnTo>
                    <a:lnTo>
                      <a:pt x="146" y="399"/>
                    </a:lnTo>
                    <a:lnTo>
                      <a:pt x="142" y="326"/>
                    </a:lnTo>
                    <a:lnTo>
                      <a:pt x="158" y="238"/>
                    </a:lnTo>
                    <a:lnTo>
                      <a:pt x="175" y="173"/>
                    </a:lnTo>
                    <a:lnTo>
                      <a:pt x="208" y="93"/>
                    </a:lnTo>
                    <a:lnTo>
                      <a:pt x="225" y="40"/>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4" name="Freeform 6"/>
              <p:cNvSpPr>
                <a:spLocks/>
              </p:cNvSpPr>
              <p:nvPr/>
            </p:nvSpPr>
            <p:spPr bwMode="auto">
              <a:xfrm>
                <a:off x="3504" y="2545"/>
                <a:ext cx="111" cy="817"/>
              </a:xfrm>
              <a:custGeom>
                <a:avLst/>
                <a:gdLst>
                  <a:gd name="T0" fmla="*/ 60 w 111"/>
                  <a:gd name="T1" fmla="*/ 12 h 817"/>
                  <a:gd name="T2" fmla="*/ 34 w 111"/>
                  <a:gd name="T3" fmla="*/ 0 h 817"/>
                  <a:gd name="T4" fmla="*/ 13 w 111"/>
                  <a:gd name="T5" fmla="*/ 16 h 817"/>
                  <a:gd name="T6" fmla="*/ 4 w 111"/>
                  <a:gd name="T7" fmla="*/ 36 h 817"/>
                  <a:gd name="T8" fmla="*/ 0 w 111"/>
                  <a:gd name="T9" fmla="*/ 76 h 817"/>
                  <a:gd name="T10" fmla="*/ 21 w 111"/>
                  <a:gd name="T11" fmla="*/ 157 h 817"/>
                  <a:gd name="T12" fmla="*/ 43 w 111"/>
                  <a:gd name="T13" fmla="*/ 274 h 817"/>
                  <a:gd name="T14" fmla="*/ 43 w 111"/>
                  <a:gd name="T15" fmla="*/ 374 h 817"/>
                  <a:gd name="T16" fmla="*/ 38 w 111"/>
                  <a:gd name="T17" fmla="*/ 479 h 817"/>
                  <a:gd name="T18" fmla="*/ 26 w 111"/>
                  <a:gd name="T19" fmla="*/ 588 h 817"/>
                  <a:gd name="T20" fmla="*/ 9 w 111"/>
                  <a:gd name="T21" fmla="*/ 656 h 817"/>
                  <a:gd name="T22" fmla="*/ 13 w 111"/>
                  <a:gd name="T23" fmla="*/ 696 h 817"/>
                  <a:gd name="T24" fmla="*/ 26 w 111"/>
                  <a:gd name="T25" fmla="*/ 716 h 817"/>
                  <a:gd name="T26" fmla="*/ 38 w 111"/>
                  <a:gd name="T27" fmla="*/ 769 h 817"/>
                  <a:gd name="T28" fmla="*/ 43 w 111"/>
                  <a:gd name="T29" fmla="*/ 801 h 817"/>
                  <a:gd name="T30" fmla="*/ 68 w 111"/>
                  <a:gd name="T31" fmla="*/ 817 h 817"/>
                  <a:gd name="T32" fmla="*/ 111 w 111"/>
                  <a:gd name="T33" fmla="*/ 789 h 817"/>
                  <a:gd name="T34" fmla="*/ 107 w 111"/>
                  <a:gd name="T35" fmla="*/ 761 h 817"/>
                  <a:gd name="T36" fmla="*/ 85 w 111"/>
                  <a:gd name="T37" fmla="*/ 737 h 817"/>
                  <a:gd name="T38" fmla="*/ 64 w 111"/>
                  <a:gd name="T39" fmla="*/ 688 h 817"/>
                  <a:gd name="T40" fmla="*/ 60 w 111"/>
                  <a:gd name="T41" fmla="*/ 632 h 817"/>
                  <a:gd name="T42" fmla="*/ 60 w 111"/>
                  <a:gd name="T43" fmla="*/ 555 h 817"/>
                  <a:gd name="T44" fmla="*/ 68 w 111"/>
                  <a:gd name="T45" fmla="*/ 467 h 817"/>
                  <a:gd name="T46" fmla="*/ 85 w 111"/>
                  <a:gd name="T47" fmla="*/ 366 h 817"/>
                  <a:gd name="T48" fmla="*/ 90 w 111"/>
                  <a:gd name="T49" fmla="*/ 294 h 817"/>
                  <a:gd name="T50" fmla="*/ 94 w 111"/>
                  <a:gd name="T51" fmla="*/ 225 h 817"/>
                  <a:gd name="T52" fmla="*/ 85 w 111"/>
                  <a:gd name="T53" fmla="*/ 141 h 817"/>
                  <a:gd name="T54" fmla="*/ 81 w 111"/>
                  <a:gd name="T55" fmla="*/ 68 h 817"/>
                  <a:gd name="T56" fmla="*/ 60 w 111"/>
                  <a:gd name="T57" fmla="*/ 12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817">
                    <a:moveTo>
                      <a:pt x="60" y="12"/>
                    </a:moveTo>
                    <a:lnTo>
                      <a:pt x="34" y="0"/>
                    </a:lnTo>
                    <a:lnTo>
                      <a:pt x="13" y="16"/>
                    </a:lnTo>
                    <a:lnTo>
                      <a:pt x="4" y="36"/>
                    </a:lnTo>
                    <a:lnTo>
                      <a:pt x="0" y="76"/>
                    </a:lnTo>
                    <a:lnTo>
                      <a:pt x="21" y="157"/>
                    </a:lnTo>
                    <a:lnTo>
                      <a:pt x="43" y="274"/>
                    </a:lnTo>
                    <a:lnTo>
                      <a:pt x="43" y="374"/>
                    </a:lnTo>
                    <a:lnTo>
                      <a:pt x="38" y="479"/>
                    </a:lnTo>
                    <a:lnTo>
                      <a:pt x="26" y="588"/>
                    </a:lnTo>
                    <a:lnTo>
                      <a:pt x="9" y="656"/>
                    </a:lnTo>
                    <a:lnTo>
                      <a:pt x="13" y="696"/>
                    </a:lnTo>
                    <a:lnTo>
                      <a:pt x="26" y="716"/>
                    </a:lnTo>
                    <a:lnTo>
                      <a:pt x="38" y="769"/>
                    </a:lnTo>
                    <a:lnTo>
                      <a:pt x="43" y="801"/>
                    </a:lnTo>
                    <a:lnTo>
                      <a:pt x="68" y="817"/>
                    </a:lnTo>
                    <a:lnTo>
                      <a:pt x="111" y="789"/>
                    </a:lnTo>
                    <a:lnTo>
                      <a:pt x="107" y="761"/>
                    </a:lnTo>
                    <a:lnTo>
                      <a:pt x="85" y="737"/>
                    </a:lnTo>
                    <a:lnTo>
                      <a:pt x="64" y="688"/>
                    </a:lnTo>
                    <a:lnTo>
                      <a:pt x="60" y="632"/>
                    </a:lnTo>
                    <a:lnTo>
                      <a:pt x="60" y="555"/>
                    </a:lnTo>
                    <a:lnTo>
                      <a:pt x="68" y="467"/>
                    </a:lnTo>
                    <a:lnTo>
                      <a:pt x="85" y="366"/>
                    </a:lnTo>
                    <a:lnTo>
                      <a:pt x="90" y="294"/>
                    </a:lnTo>
                    <a:lnTo>
                      <a:pt x="94" y="225"/>
                    </a:lnTo>
                    <a:lnTo>
                      <a:pt x="85" y="141"/>
                    </a:lnTo>
                    <a:lnTo>
                      <a:pt x="81" y="68"/>
                    </a:lnTo>
                    <a:lnTo>
                      <a:pt x="6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5" name="Freeform 7"/>
              <p:cNvSpPr>
                <a:spLocks/>
              </p:cNvSpPr>
              <p:nvPr/>
            </p:nvSpPr>
            <p:spPr bwMode="auto">
              <a:xfrm>
                <a:off x="3249" y="1776"/>
                <a:ext cx="297" cy="297"/>
              </a:xfrm>
              <a:custGeom>
                <a:avLst/>
                <a:gdLst>
                  <a:gd name="T0" fmla="*/ 107 w 297"/>
                  <a:gd name="T1" fmla="*/ 159 h 297"/>
                  <a:gd name="T2" fmla="*/ 103 w 297"/>
                  <a:gd name="T3" fmla="*/ 100 h 297"/>
                  <a:gd name="T4" fmla="*/ 110 w 297"/>
                  <a:gd name="T5" fmla="*/ 54 h 297"/>
                  <a:gd name="T6" fmla="*/ 126 w 297"/>
                  <a:gd name="T7" fmla="*/ 17 h 297"/>
                  <a:gd name="T8" fmla="*/ 156 w 297"/>
                  <a:gd name="T9" fmla="*/ 4 h 297"/>
                  <a:gd name="T10" fmla="*/ 183 w 297"/>
                  <a:gd name="T11" fmla="*/ 0 h 297"/>
                  <a:gd name="T12" fmla="*/ 217 w 297"/>
                  <a:gd name="T13" fmla="*/ 4 h 297"/>
                  <a:gd name="T14" fmla="*/ 251 w 297"/>
                  <a:gd name="T15" fmla="*/ 25 h 297"/>
                  <a:gd name="T16" fmla="*/ 274 w 297"/>
                  <a:gd name="T17" fmla="*/ 50 h 297"/>
                  <a:gd name="T18" fmla="*/ 289 w 297"/>
                  <a:gd name="T19" fmla="*/ 88 h 297"/>
                  <a:gd name="T20" fmla="*/ 293 w 297"/>
                  <a:gd name="T21" fmla="*/ 142 h 297"/>
                  <a:gd name="T22" fmla="*/ 297 w 297"/>
                  <a:gd name="T23" fmla="*/ 192 h 297"/>
                  <a:gd name="T24" fmla="*/ 286 w 297"/>
                  <a:gd name="T25" fmla="*/ 238 h 297"/>
                  <a:gd name="T26" fmla="*/ 270 w 297"/>
                  <a:gd name="T27" fmla="*/ 268 h 297"/>
                  <a:gd name="T28" fmla="*/ 248 w 297"/>
                  <a:gd name="T29" fmla="*/ 284 h 297"/>
                  <a:gd name="T30" fmla="*/ 217 w 297"/>
                  <a:gd name="T31" fmla="*/ 297 h 297"/>
                  <a:gd name="T32" fmla="*/ 183 w 297"/>
                  <a:gd name="T33" fmla="*/ 297 h 297"/>
                  <a:gd name="T34" fmla="*/ 160 w 297"/>
                  <a:gd name="T35" fmla="*/ 280 h 297"/>
                  <a:gd name="T36" fmla="*/ 141 w 297"/>
                  <a:gd name="T37" fmla="*/ 259 h 297"/>
                  <a:gd name="T38" fmla="*/ 122 w 297"/>
                  <a:gd name="T39" fmla="*/ 226 h 297"/>
                  <a:gd name="T40" fmla="*/ 114 w 297"/>
                  <a:gd name="T41" fmla="*/ 197 h 297"/>
                  <a:gd name="T42" fmla="*/ 84 w 297"/>
                  <a:gd name="T43" fmla="*/ 226 h 297"/>
                  <a:gd name="T44" fmla="*/ 42 w 297"/>
                  <a:gd name="T45" fmla="*/ 247 h 297"/>
                  <a:gd name="T46" fmla="*/ 23 w 297"/>
                  <a:gd name="T47" fmla="*/ 259 h 297"/>
                  <a:gd name="T48" fmla="*/ 4 w 297"/>
                  <a:gd name="T49" fmla="*/ 247 h 297"/>
                  <a:gd name="T50" fmla="*/ 0 w 297"/>
                  <a:gd name="T51" fmla="*/ 226 h 297"/>
                  <a:gd name="T52" fmla="*/ 11 w 297"/>
                  <a:gd name="T53" fmla="*/ 213 h 297"/>
                  <a:gd name="T54" fmla="*/ 30 w 297"/>
                  <a:gd name="T55" fmla="*/ 197 h 297"/>
                  <a:gd name="T56" fmla="*/ 65 w 297"/>
                  <a:gd name="T57" fmla="*/ 197 h 297"/>
                  <a:gd name="T58" fmla="*/ 107 w 297"/>
                  <a:gd name="T59" fmla="*/ 15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7" h="297">
                    <a:moveTo>
                      <a:pt x="107" y="159"/>
                    </a:moveTo>
                    <a:lnTo>
                      <a:pt x="103" y="100"/>
                    </a:lnTo>
                    <a:lnTo>
                      <a:pt x="110" y="54"/>
                    </a:lnTo>
                    <a:lnTo>
                      <a:pt x="126" y="17"/>
                    </a:lnTo>
                    <a:lnTo>
                      <a:pt x="156" y="4"/>
                    </a:lnTo>
                    <a:lnTo>
                      <a:pt x="183" y="0"/>
                    </a:lnTo>
                    <a:lnTo>
                      <a:pt x="217" y="4"/>
                    </a:lnTo>
                    <a:lnTo>
                      <a:pt x="251" y="25"/>
                    </a:lnTo>
                    <a:lnTo>
                      <a:pt x="274" y="50"/>
                    </a:lnTo>
                    <a:lnTo>
                      <a:pt x="289" y="88"/>
                    </a:lnTo>
                    <a:lnTo>
                      <a:pt x="293" y="142"/>
                    </a:lnTo>
                    <a:lnTo>
                      <a:pt x="297" y="192"/>
                    </a:lnTo>
                    <a:lnTo>
                      <a:pt x="286" y="238"/>
                    </a:lnTo>
                    <a:lnTo>
                      <a:pt x="270" y="268"/>
                    </a:lnTo>
                    <a:lnTo>
                      <a:pt x="248" y="284"/>
                    </a:lnTo>
                    <a:lnTo>
                      <a:pt x="217" y="297"/>
                    </a:lnTo>
                    <a:lnTo>
                      <a:pt x="183" y="297"/>
                    </a:lnTo>
                    <a:lnTo>
                      <a:pt x="160" y="280"/>
                    </a:lnTo>
                    <a:lnTo>
                      <a:pt x="141" y="259"/>
                    </a:lnTo>
                    <a:lnTo>
                      <a:pt x="122" y="226"/>
                    </a:lnTo>
                    <a:lnTo>
                      <a:pt x="114" y="197"/>
                    </a:lnTo>
                    <a:lnTo>
                      <a:pt x="84" y="226"/>
                    </a:lnTo>
                    <a:lnTo>
                      <a:pt x="42" y="247"/>
                    </a:lnTo>
                    <a:lnTo>
                      <a:pt x="23" y="259"/>
                    </a:lnTo>
                    <a:lnTo>
                      <a:pt x="4" y="247"/>
                    </a:lnTo>
                    <a:lnTo>
                      <a:pt x="0" y="226"/>
                    </a:lnTo>
                    <a:lnTo>
                      <a:pt x="11" y="213"/>
                    </a:lnTo>
                    <a:lnTo>
                      <a:pt x="30" y="197"/>
                    </a:lnTo>
                    <a:lnTo>
                      <a:pt x="65" y="197"/>
                    </a:lnTo>
                    <a:lnTo>
                      <a:pt x="107"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6" name="Freeform 8"/>
              <p:cNvSpPr>
                <a:spLocks/>
              </p:cNvSpPr>
              <p:nvPr/>
            </p:nvSpPr>
            <p:spPr bwMode="auto">
              <a:xfrm>
                <a:off x="3087" y="2065"/>
                <a:ext cx="380" cy="293"/>
              </a:xfrm>
              <a:custGeom>
                <a:avLst/>
                <a:gdLst>
                  <a:gd name="T0" fmla="*/ 288 w 380"/>
                  <a:gd name="T1" fmla="*/ 115 h 293"/>
                  <a:gd name="T2" fmla="*/ 325 w 380"/>
                  <a:gd name="T3" fmla="*/ 56 h 293"/>
                  <a:gd name="T4" fmla="*/ 365 w 380"/>
                  <a:gd name="T5" fmla="*/ 48 h 293"/>
                  <a:gd name="T6" fmla="*/ 380 w 380"/>
                  <a:gd name="T7" fmla="*/ 78 h 293"/>
                  <a:gd name="T8" fmla="*/ 373 w 380"/>
                  <a:gd name="T9" fmla="*/ 111 h 293"/>
                  <a:gd name="T10" fmla="*/ 336 w 380"/>
                  <a:gd name="T11" fmla="*/ 141 h 293"/>
                  <a:gd name="T12" fmla="*/ 303 w 380"/>
                  <a:gd name="T13" fmla="*/ 185 h 293"/>
                  <a:gd name="T14" fmla="*/ 266 w 380"/>
                  <a:gd name="T15" fmla="*/ 241 h 293"/>
                  <a:gd name="T16" fmla="*/ 236 w 380"/>
                  <a:gd name="T17" fmla="*/ 271 h 293"/>
                  <a:gd name="T18" fmla="*/ 210 w 380"/>
                  <a:gd name="T19" fmla="*/ 293 h 293"/>
                  <a:gd name="T20" fmla="*/ 181 w 380"/>
                  <a:gd name="T21" fmla="*/ 289 h 293"/>
                  <a:gd name="T22" fmla="*/ 170 w 380"/>
                  <a:gd name="T23" fmla="*/ 274 h 293"/>
                  <a:gd name="T24" fmla="*/ 148 w 380"/>
                  <a:gd name="T25" fmla="*/ 211 h 293"/>
                  <a:gd name="T26" fmla="*/ 125 w 380"/>
                  <a:gd name="T27" fmla="*/ 156 h 293"/>
                  <a:gd name="T28" fmla="*/ 103 w 380"/>
                  <a:gd name="T29" fmla="*/ 126 h 293"/>
                  <a:gd name="T30" fmla="*/ 81 w 380"/>
                  <a:gd name="T31" fmla="*/ 111 h 293"/>
                  <a:gd name="T32" fmla="*/ 59 w 380"/>
                  <a:gd name="T33" fmla="*/ 122 h 293"/>
                  <a:gd name="T34" fmla="*/ 37 w 380"/>
                  <a:gd name="T35" fmla="*/ 148 h 293"/>
                  <a:gd name="T36" fmla="*/ 26 w 380"/>
                  <a:gd name="T37" fmla="*/ 171 h 293"/>
                  <a:gd name="T38" fmla="*/ 15 w 380"/>
                  <a:gd name="T39" fmla="*/ 171 h 293"/>
                  <a:gd name="T40" fmla="*/ 0 w 380"/>
                  <a:gd name="T41" fmla="*/ 152 h 293"/>
                  <a:gd name="T42" fmla="*/ 11 w 380"/>
                  <a:gd name="T43" fmla="*/ 119 h 293"/>
                  <a:gd name="T44" fmla="*/ 37 w 380"/>
                  <a:gd name="T45" fmla="*/ 85 h 293"/>
                  <a:gd name="T46" fmla="*/ 70 w 380"/>
                  <a:gd name="T47" fmla="*/ 70 h 293"/>
                  <a:gd name="T48" fmla="*/ 92 w 380"/>
                  <a:gd name="T49" fmla="*/ 67 h 293"/>
                  <a:gd name="T50" fmla="*/ 96 w 380"/>
                  <a:gd name="T51" fmla="*/ 45 h 293"/>
                  <a:gd name="T52" fmla="*/ 92 w 380"/>
                  <a:gd name="T53" fmla="*/ 7 h 293"/>
                  <a:gd name="T54" fmla="*/ 103 w 380"/>
                  <a:gd name="T55" fmla="*/ 0 h 293"/>
                  <a:gd name="T56" fmla="*/ 118 w 380"/>
                  <a:gd name="T57" fmla="*/ 7 h 293"/>
                  <a:gd name="T58" fmla="*/ 122 w 380"/>
                  <a:gd name="T59" fmla="*/ 37 h 293"/>
                  <a:gd name="T60" fmla="*/ 114 w 380"/>
                  <a:gd name="T61" fmla="*/ 74 h 293"/>
                  <a:gd name="T62" fmla="*/ 129 w 380"/>
                  <a:gd name="T63" fmla="*/ 100 h 293"/>
                  <a:gd name="T64" fmla="*/ 151 w 380"/>
                  <a:gd name="T65" fmla="*/ 137 h 293"/>
                  <a:gd name="T66" fmla="*/ 177 w 380"/>
                  <a:gd name="T67" fmla="*/ 189 h 293"/>
                  <a:gd name="T68" fmla="*/ 203 w 380"/>
                  <a:gd name="T69" fmla="*/ 226 h 293"/>
                  <a:gd name="T70" fmla="*/ 218 w 380"/>
                  <a:gd name="T71" fmla="*/ 230 h 293"/>
                  <a:gd name="T72" fmla="*/ 240 w 380"/>
                  <a:gd name="T73" fmla="*/ 211 h 293"/>
                  <a:gd name="T74" fmla="*/ 266 w 380"/>
                  <a:gd name="T75" fmla="*/ 159 h 293"/>
                  <a:gd name="T76" fmla="*/ 288 w 380"/>
                  <a:gd name="T77" fmla="*/ 11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293">
                    <a:moveTo>
                      <a:pt x="288" y="115"/>
                    </a:moveTo>
                    <a:lnTo>
                      <a:pt x="325" y="56"/>
                    </a:lnTo>
                    <a:lnTo>
                      <a:pt x="365" y="48"/>
                    </a:lnTo>
                    <a:lnTo>
                      <a:pt x="380" y="78"/>
                    </a:lnTo>
                    <a:lnTo>
                      <a:pt x="373" y="111"/>
                    </a:lnTo>
                    <a:lnTo>
                      <a:pt x="336" y="141"/>
                    </a:lnTo>
                    <a:lnTo>
                      <a:pt x="303" y="185"/>
                    </a:lnTo>
                    <a:lnTo>
                      <a:pt x="266" y="241"/>
                    </a:lnTo>
                    <a:lnTo>
                      <a:pt x="236" y="271"/>
                    </a:lnTo>
                    <a:lnTo>
                      <a:pt x="210" y="293"/>
                    </a:lnTo>
                    <a:lnTo>
                      <a:pt x="181" y="289"/>
                    </a:lnTo>
                    <a:lnTo>
                      <a:pt x="170" y="274"/>
                    </a:lnTo>
                    <a:lnTo>
                      <a:pt x="148" y="211"/>
                    </a:lnTo>
                    <a:lnTo>
                      <a:pt x="125" y="156"/>
                    </a:lnTo>
                    <a:lnTo>
                      <a:pt x="103" y="126"/>
                    </a:lnTo>
                    <a:lnTo>
                      <a:pt x="81" y="111"/>
                    </a:lnTo>
                    <a:lnTo>
                      <a:pt x="59" y="122"/>
                    </a:lnTo>
                    <a:lnTo>
                      <a:pt x="37" y="148"/>
                    </a:lnTo>
                    <a:lnTo>
                      <a:pt x="26" y="171"/>
                    </a:lnTo>
                    <a:lnTo>
                      <a:pt x="15" y="171"/>
                    </a:lnTo>
                    <a:lnTo>
                      <a:pt x="0" y="152"/>
                    </a:lnTo>
                    <a:lnTo>
                      <a:pt x="11" y="119"/>
                    </a:lnTo>
                    <a:lnTo>
                      <a:pt x="37" y="85"/>
                    </a:lnTo>
                    <a:lnTo>
                      <a:pt x="70" y="70"/>
                    </a:lnTo>
                    <a:lnTo>
                      <a:pt x="92" y="67"/>
                    </a:lnTo>
                    <a:lnTo>
                      <a:pt x="96" y="45"/>
                    </a:lnTo>
                    <a:lnTo>
                      <a:pt x="92" y="7"/>
                    </a:lnTo>
                    <a:lnTo>
                      <a:pt x="103" y="0"/>
                    </a:lnTo>
                    <a:lnTo>
                      <a:pt x="118" y="7"/>
                    </a:lnTo>
                    <a:lnTo>
                      <a:pt x="122" y="37"/>
                    </a:lnTo>
                    <a:lnTo>
                      <a:pt x="114" y="74"/>
                    </a:lnTo>
                    <a:lnTo>
                      <a:pt x="129" y="100"/>
                    </a:lnTo>
                    <a:lnTo>
                      <a:pt x="151" y="137"/>
                    </a:lnTo>
                    <a:lnTo>
                      <a:pt x="177" y="189"/>
                    </a:lnTo>
                    <a:lnTo>
                      <a:pt x="203" y="226"/>
                    </a:lnTo>
                    <a:lnTo>
                      <a:pt x="218" y="230"/>
                    </a:lnTo>
                    <a:lnTo>
                      <a:pt x="240" y="211"/>
                    </a:lnTo>
                    <a:lnTo>
                      <a:pt x="266" y="159"/>
                    </a:lnTo>
                    <a:lnTo>
                      <a:pt x="288"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05" name="Text Box 17"/>
            <p:cNvSpPr txBox="1">
              <a:spLocks noChangeArrowheads="1"/>
            </p:cNvSpPr>
            <p:nvPr/>
          </p:nvSpPr>
          <p:spPr bwMode="auto">
            <a:xfrm>
              <a:off x="1824" y="1910"/>
              <a:ext cx="16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B1B1"/>
                  </a:solidFill>
                  <a:latin typeface="Brush Script MT" pitchFamily="66" charset="0"/>
                </a:rPr>
                <a:t>S</a:t>
              </a:r>
              <a:endParaRPr lang="en-US" altLang="en-US" sz="2000">
                <a:solidFill>
                  <a:srgbClr val="FF3300"/>
                </a:solidFill>
                <a:latin typeface="Brush Script MT" pitchFamily="66" charset="0"/>
              </a:endParaRPr>
            </a:p>
          </p:txBody>
        </p:sp>
      </p:grpSp>
      <p:sp>
        <p:nvSpPr>
          <p:cNvPr id="12306" name="AutoShape 18"/>
          <p:cNvSpPr>
            <a:spLocks noGrp="1" noChangeArrowheads="1"/>
          </p:cNvSpPr>
          <p:nvPr>
            <p:ph type="title"/>
          </p:nvPr>
        </p:nvSpPr>
        <p:spPr>
          <a:xfrm>
            <a:off x="508000" y="304800"/>
            <a:ext cx="4064000" cy="1447800"/>
          </a:xfrm>
          <a:prstGeom prst="wedgeRoundRectCallout">
            <a:avLst>
              <a:gd name="adj1" fmla="val 33125"/>
              <a:gd name="adj2" fmla="val 95176"/>
              <a:gd name="adj3" fmla="val 16667"/>
            </a:avLst>
          </a:prstGeom>
          <a:noFill/>
          <a:ln>
            <a:solidFill>
              <a:schemeClr val="tx1"/>
            </a:solidFill>
            <a:miter lim="800000"/>
            <a:headEnd/>
            <a:tailEnd/>
          </a:ln>
        </p:spPr>
        <p:txBody>
          <a:bodyPr/>
          <a:lstStyle/>
          <a:p>
            <a:r>
              <a:rPr lang="en-US" altLang="en-US" sz="2000" b="1">
                <a:solidFill>
                  <a:schemeClr val="tx1"/>
                </a:solidFill>
                <a:latin typeface="Times New Roman" pitchFamily="18" charset="0"/>
              </a:rPr>
              <a:t>Trust me</a:t>
            </a:r>
            <a:r>
              <a:rPr lang="en-US" altLang="en-US" sz="2000">
                <a:solidFill>
                  <a:schemeClr val="tx1"/>
                </a:solidFill>
                <a:latin typeface="Times New Roman" pitchFamily="18" charset="0"/>
              </a:rPr>
              <a:t>, we will be more secure!</a:t>
            </a:r>
          </a:p>
        </p:txBody>
      </p:sp>
      <p:sp>
        <p:nvSpPr>
          <p:cNvPr id="12307" name="AutoShape 19"/>
          <p:cNvSpPr>
            <a:spLocks noChangeArrowheads="1"/>
          </p:cNvSpPr>
          <p:nvPr/>
        </p:nvSpPr>
        <p:spPr bwMode="auto">
          <a:xfrm>
            <a:off x="7581900" y="371476"/>
            <a:ext cx="3556000" cy="904875"/>
          </a:xfrm>
          <a:prstGeom prst="wedgeRoundRectCallout">
            <a:avLst>
              <a:gd name="adj1" fmla="val -34106"/>
              <a:gd name="adj2" fmla="val 16491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ctr"/>
            <a:r>
              <a:rPr lang="en-US" altLang="en-US" sz="2000"/>
              <a:t>What are my </a:t>
            </a:r>
            <a:r>
              <a:rPr lang="en-US" altLang="en-US" sz="2000" b="1"/>
              <a:t>alternatives</a:t>
            </a:r>
            <a:r>
              <a:rPr lang="en-US" altLang="en-US" sz="2000"/>
              <a:t>?</a:t>
            </a:r>
          </a:p>
        </p:txBody>
      </p:sp>
      <p:sp>
        <p:nvSpPr>
          <p:cNvPr id="12308" name="AutoShape 20"/>
          <p:cNvSpPr>
            <a:spLocks noChangeArrowheads="1"/>
          </p:cNvSpPr>
          <p:nvPr/>
        </p:nvSpPr>
        <p:spPr bwMode="auto">
          <a:xfrm>
            <a:off x="8559800" y="1881189"/>
            <a:ext cx="3022600" cy="904875"/>
          </a:xfrm>
          <a:prstGeom prst="wedgeRoundRectCallout">
            <a:avLst>
              <a:gd name="adj1" fmla="val -65755"/>
              <a:gd name="adj2" fmla="val 21227"/>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ctr"/>
            <a:r>
              <a:rPr lang="en-US" altLang="en-US" sz="2000"/>
              <a:t>What is it going to </a:t>
            </a:r>
            <a:r>
              <a:rPr lang="en-US" altLang="en-US" sz="2000" b="1"/>
              <a:t>cost</a:t>
            </a:r>
            <a:r>
              <a:rPr lang="en-US" altLang="en-US" sz="2000"/>
              <a:t>?</a:t>
            </a:r>
          </a:p>
        </p:txBody>
      </p:sp>
      <p:sp>
        <p:nvSpPr>
          <p:cNvPr id="12309" name="AutoShape 21"/>
          <p:cNvSpPr>
            <a:spLocks noChangeArrowheads="1"/>
          </p:cNvSpPr>
          <p:nvPr/>
        </p:nvSpPr>
        <p:spPr bwMode="auto">
          <a:xfrm>
            <a:off x="8534400" y="3433764"/>
            <a:ext cx="3022600" cy="904875"/>
          </a:xfrm>
          <a:prstGeom prst="wedgeRoundRectCallout">
            <a:avLst>
              <a:gd name="adj1" fmla="val -61343"/>
              <a:gd name="adj2" fmla="val -127194"/>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ctr"/>
            <a:r>
              <a:rPr lang="en-US" altLang="en-US" sz="2000"/>
              <a:t>What is the added </a:t>
            </a:r>
            <a:r>
              <a:rPr lang="en-US" altLang="en-US" sz="2000" b="1"/>
              <a:t>value</a:t>
            </a:r>
            <a:r>
              <a:rPr lang="en-US" altLang="en-US" sz="2000"/>
              <a:t>?</a:t>
            </a:r>
          </a:p>
        </p:txBody>
      </p:sp>
    </p:spTree>
    <p:extLst>
      <p:ext uri="{BB962C8B-B14F-4D97-AF65-F5344CB8AC3E}">
        <p14:creationId xmlns:p14="http://schemas.microsoft.com/office/powerpoint/2010/main" val="796108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3000"/>
                                  </p:stCondLst>
                                  <p:childTnLst>
                                    <p:set>
                                      <p:cBhvr>
                                        <p:cTn id="6" dur="1" fill="hold">
                                          <p:stCondLst>
                                            <p:cond delay="0"/>
                                          </p:stCondLst>
                                        </p:cTn>
                                        <p:tgtEl>
                                          <p:spTgt spid="12307"/>
                                        </p:tgtEl>
                                        <p:attrNameLst>
                                          <p:attrName>style.visibility</p:attrName>
                                        </p:attrNameLst>
                                      </p:cBhvr>
                                      <p:to>
                                        <p:strVal val="visible"/>
                                      </p:to>
                                    </p:set>
                                    <p:anim calcmode="lin" valueType="num">
                                      <p:cBhvr additive="base">
                                        <p:cTn id="7" dur="500" fill="hold"/>
                                        <p:tgtEl>
                                          <p:spTgt spid="12307"/>
                                        </p:tgtEl>
                                        <p:attrNameLst>
                                          <p:attrName>ppt_x</p:attrName>
                                        </p:attrNameLst>
                                      </p:cBhvr>
                                      <p:tavLst>
                                        <p:tav tm="0">
                                          <p:val>
                                            <p:strVal val="1+#ppt_w/2"/>
                                          </p:val>
                                        </p:tav>
                                        <p:tav tm="100000">
                                          <p:val>
                                            <p:strVal val="#ppt_x"/>
                                          </p:val>
                                        </p:tav>
                                      </p:tavLst>
                                    </p:anim>
                                    <p:anim calcmode="lin" valueType="num">
                                      <p:cBhvr additive="base">
                                        <p:cTn id="8" dur="500" fill="hold"/>
                                        <p:tgtEl>
                                          <p:spTgt spid="1230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500"/>
                            </p:stCondLst>
                            <p:childTnLst>
                              <p:par>
                                <p:cTn id="10" presetID="2" presetClass="entr" presetSubtype="2" fill="hold" grpId="0" nodeType="afterEffect">
                                  <p:stCondLst>
                                    <p:cond delay="2000"/>
                                  </p:stCondLst>
                                  <p:childTnLst>
                                    <p:set>
                                      <p:cBhvr>
                                        <p:cTn id="11" dur="1" fill="hold">
                                          <p:stCondLst>
                                            <p:cond delay="0"/>
                                          </p:stCondLst>
                                        </p:cTn>
                                        <p:tgtEl>
                                          <p:spTgt spid="12308"/>
                                        </p:tgtEl>
                                        <p:attrNameLst>
                                          <p:attrName>style.visibility</p:attrName>
                                        </p:attrNameLst>
                                      </p:cBhvr>
                                      <p:to>
                                        <p:strVal val="visible"/>
                                      </p:to>
                                    </p:set>
                                    <p:anim calcmode="lin" valueType="num">
                                      <p:cBhvr additive="base">
                                        <p:cTn id="12" dur="500" fill="hold"/>
                                        <p:tgtEl>
                                          <p:spTgt spid="12308"/>
                                        </p:tgtEl>
                                        <p:attrNameLst>
                                          <p:attrName>ppt_x</p:attrName>
                                        </p:attrNameLst>
                                      </p:cBhvr>
                                      <p:tavLst>
                                        <p:tav tm="0">
                                          <p:val>
                                            <p:strVal val="1+#ppt_w/2"/>
                                          </p:val>
                                        </p:tav>
                                        <p:tav tm="100000">
                                          <p:val>
                                            <p:strVal val="#ppt_x"/>
                                          </p:val>
                                        </p:tav>
                                      </p:tavLst>
                                    </p:anim>
                                    <p:anim calcmode="lin" valueType="num">
                                      <p:cBhvr additive="base">
                                        <p:cTn id="13" dur="500" fill="hold"/>
                                        <p:tgtEl>
                                          <p:spTgt spid="1230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6000"/>
                            </p:stCondLst>
                            <p:childTnLst>
                              <p:par>
                                <p:cTn id="15" presetID="2" presetClass="entr" presetSubtype="2" fill="hold" grpId="0" nodeType="afterEffect">
                                  <p:stCondLst>
                                    <p:cond delay="2000"/>
                                  </p:stCondLst>
                                  <p:childTnLst>
                                    <p:set>
                                      <p:cBhvr>
                                        <p:cTn id="16" dur="1" fill="hold">
                                          <p:stCondLst>
                                            <p:cond delay="0"/>
                                          </p:stCondLst>
                                        </p:cTn>
                                        <p:tgtEl>
                                          <p:spTgt spid="12309"/>
                                        </p:tgtEl>
                                        <p:attrNameLst>
                                          <p:attrName>style.visibility</p:attrName>
                                        </p:attrNameLst>
                                      </p:cBhvr>
                                      <p:to>
                                        <p:strVal val="visible"/>
                                      </p:to>
                                    </p:set>
                                    <p:anim calcmode="lin" valueType="num">
                                      <p:cBhvr additive="base">
                                        <p:cTn id="17" dur="500" fill="hold"/>
                                        <p:tgtEl>
                                          <p:spTgt spid="12309"/>
                                        </p:tgtEl>
                                        <p:attrNameLst>
                                          <p:attrName>ppt_x</p:attrName>
                                        </p:attrNameLst>
                                      </p:cBhvr>
                                      <p:tavLst>
                                        <p:tav tm="0">
                                          <p:val>
                                            <p:strVal val="1+#ppt_w/2"/>
                                          </p:val>
                                        </p:tav>
                                        <p:tav tm="100000">
                                          <p:val>
                                            <p:strVal val="#ppt_x"/>
                                          </p:val>
                                        </p:tav>
                                      </p:tavLst>
                                    </p:anim>
                                    <p:anim calcmode="lin" valueType="num">
                                      <p:cBhvr additive="base">
                                        <p:cTn id="18" dur="500" fill="hold"/>
                                        <p:tgtEl>
                                          <p:spTgt spid="12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animBg="1" autoUpdateAnimBg="0"/>
      <p:bldP spid="12308" grpId="0" animBg="1" autoUpdateAnimBg="0"/>
      <p:bldP spid="1230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1" name="Object 3"/>
          <p:cNvGraphicFramePr>
            <a:graphicFrameLocks noChangeAspect="1"/>
          </p:cNvGraphicFramePr>
          <p:nvPr/>
        </p:nvGraphicFramePr>
        <p:xfrm>
          <a:off x="4864100" y="1766889"/>
          <a:ext cx="2099733" cy="3386137"/>
        </p:xfrm>
        <a:graphic>
          <a:graphicData uri="http://schemas.openxmlformats.org/presentationml/2006/ole">
            <mc:AlternateContent xmlns:mc="http://schemas.openxmlformats.org/markup-compatibility/2006">
              <mc:Choice xmlns:v="urn:schemas-microsoft-com:vml" Requires="v">
                <p:oleObj spid="_x0000_s1087" name="Clip" r:id="rId3" imgW="1857600" imgH="3995640" progId="MS_ClipArt_Gallery.2">
                  <p:embed/>
                </p:oleObj>
              </mc:Choice>
              <mc:Fallback>
                <p:oleObj name="Clip" r:id="rId3" imgW="1857600" imgH="3995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100" y="1766889"/>
                        <a:ext cx="2099733" cy="338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AutoShape 5"/>
          <p:cNvSpPr>
            <a:spLocks noChangeArrowheads="1"/>
          </p:cNvSpPr>
          <p:nvPr/>
        </p:nvSpPr>
        <p:spPr bwMode="auto">
          <a:xfrm>
            <a:off x="2305051" y="971550"/>
            <a:ext cx="2647949" cy="742950"/>
          </a:xfrm>
          <a:prstGeom prst="cloudCallout">
            <a:avLst>
              <a:gd name="adj1" fmla="val 53356"/>
              <a:gd name="adj2" fmla="val 10854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latin typeface="Times New Roman" pitchFamily="18" charset="0"/>
              </a:rPr>
              <a:t>Value?</a:t>
            </a:r>
          </a:p>
          <a:p>
            <a:pPr algn="ctr"/>
            <a:endParaRPr lang="en-US" altLang="en-US">
              <a:latin typeface="Times New Roman" pitchFamily="18" charset="0"/>
            </a:endParaRPr>
          </a:p>
        </p:txBody>
      </p:sp>
      <p:sp>
        <p:nvSpPr>
          <p:cNvPr id="32774" name="AutoShape 6"/>
          <p:cNvSpPr>
            <a:spLocks noChangeArrowheads="1"/>
          </p:cNvSpPr>
          <p:nvPr/>
        </p:nvSpPr>
        <p:spPr bwMode="auto">
          <a:xfrm>
            <a:off x="5137152" y="423863"/>
            <a:ext cx="3829049" cy="742950"/>
          </a:xfrm>
          <a:prstGeom prst="cloudCallout">
            <a:avLst>
              <a:gd name="adj1" fmla="val -47181"/>
              <a:gd name="adj2" fmla="val 20277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latin typeface="Times New Roman" pitchFamily="18" charset="0"/>
              </a:rPr>
              <a:t>Alternatives?</a:t>
            </a:r>
          </a:p>
          <a:p>
            <a:pPr algn="ctr"/>
            <a:endParaRPr lang="en-US" altLang="en-US">
              <a:latin typeface="Times New Roman" pitchFamily="18" charset="0"/>
            </a:endParaRPr>
          </a:p>
        </p:txBody>
      </p:sp>
      <p:sp>
        <p:nvSpPr>
          <p:cNvPr id="32775" name="Text Box 7"/>
          <p:cNvSpPr txBox="1">
            <a:spLocks noChangeArrowheads="1"/>
          </p:cNvSpPr>
          <p:nvPr/>
        </p:nvSpPr>
        <p:spPr bwMode="auto">
          <a:xfrm>
            <a:off x="5725584" y="3117850"/>
            <a:ext cx="3337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B1B1"/>
                </a:solidFill>
                <a:latin typeface="Brush Script MT" pitchFamily="66" charset="0"/>
              </a:rPr>
              <a:t>S</a:t>
            </a:r>
            <a:endParaRPr lang="en-US" altLang="en-US">
              <a:solidFill>
                <a:srgbClr val="FF3300"/>
              </a:solidFill>
              <a:latin typeface="Brush Script MT" pitchFamily="66" charset="0"/>
            </a:endParaRPr>
          </a:p>
        </p:txBody>
      </p:sp>
    </p:spTree>
    <p:extLst>
      <p:ext uri="{BB962C8B-B14F-4D97-AF65-F5344CB8AC3E}">
        <p14:creationId xmlns:p14="http://schemas.microsoft.com/office/powerpoint/2010/main" val="3075946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Problem</a:t>
            </a:r>
          </a:p>
        </p:txBody>
      </p:sp>
      <p:sp>
        <p:nvSpPr>
          <p:cNvPr id="13315" name="Rectangle 3"/>
          <p:cNvSpPr>
            <a:spLocks noGrp="1" noChangeArrowheads="1"/>
          </p:cNvSpPr>
          <p:nvPr>
            <p:ph type="body" idx="1"/>
          </p:nvPr>
        </p:nvSpPr>
        <p:spPr>
          <a:xfrm>
            <a:off x="914400" y="1981200"/>
            <a:ext cx="10363200" cy="1671638"/>
          </a:xfrm>
        </p:spPr>
        <p:txBody>
          <a:bodyPr/>
          <a:lstStyle/>
          <a:p>
            <a:r>
              <a:rPr lang="en-US" altLang="en-US"/>
              <a:t>Security managers lack structured cost-benefit methods to evaluate and compare alternative security solutions.</a:t>
            </a:r>
          </a:p>
          <a:p>
            <a:pPr>
              <a:buFontTx/>
              <a:buNone/>
            </a:pPr>
            <a:endParaRPr lang="en-US" altLang="en-US"/>
          </a:p>
          <a:p>
            <a:endParaRPr lang="en-US" altLang="en-US"/>
          </a:p>
        </p:txBody>
      </p:sp>
    </p:spTree>
    <p:extLst>
      <p:ext uri="{BB962C8B-B14F-4D97-AF65-F5344CB8AC3E}">
        <p14:creationId xmlns:p14="http://schemas.microsoft.com/office/powerpoint/2010/main" val="3167905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a:t>
            </a:r>
            <a:r>
              <a:rPr lang="en-US" dirty="0"/>
              <a:t>B</a:t>
            </a:r>
            <a:r>
              <a:rPr lang="en-US" dirty="0" smtClean="0"/>
              <a:t>enefit Analysis (CBA)</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t>Organizations employ countermeasures, or safeguards, to protect information assets. In selecting the proper countermeasures, it makes good business sense to find a countermeasure that is also the most cost-effective. Determining the most cost-effective countermeasure is called a </a:t>
            </a:r>
            <a:r>
              <a:rPr lang="en-US" i="1" dirty="0"/>
              <a:t>cost/benefit analysis</a:t>
            </a:r>
            <a:r>
              <a:rPr lang="en-US" dirty="0" smtClean="0"/>
              <a:t>.</a:t>
            </a:r>
          </a:p>
          <a:p>
            <a:pPr>
              <a:buFont typeface="Arial" pitchFamily="34" charset="0"/>
              <a:buChar char="•"/>
            </a:pPr>
            <a:r>
              <a:rPr lang="en-US" altLang="en-US" dirty="0" smtClean="0"/>
              <a:t>CBA </a:t>
            </a:r>
            <a:r>
              <a:rPr lang="en-US" altLang="en-US" dirty="0"/>
              <a:t>determines whether or not a control alternative is worth its associated </a:t>
            </a:r>
            <a:r>
              <a:rPr lang="en-US" altLang="en-US" dirty="0" smtClean="0"/>
              <a:t>cost</a:t>
            </a:r>
            <a:endParaRPr lang="en-US" altLang="en-US" dirty="0"/>
          </a:p>
          <a:p>
            <a:pPr>
              <a:buFont typeface="Arial" pitchFamily="34" charset="0"/>
              <a:buChar char="•"/>
            </a:pPr>
            <a:r>
              <a:rPr lang="en-US" altLang="en-US" dirty="0"/>
              <a:t>CBAs may be calculated before a control or safeguard is implemented Or calculated after controls have been implemented and have been functioning for a </a:t>
            </a:r>
            <a:r>
              <a:rPr lang="en-US" altLang="en-US" dirty="0" smtClean="0"/>
              <a:t>time</a:t>
            </a:r>
          </a:p>
          <a:p>
            <a:pPr>
              <a:buFont typeface="Arial" pitchFamily="34" charset="0"/>
              <a:buChar char="•"/>
            </a:pPr>
            <a:r>
              <a:rPr lang="en-US" dirty="0"/>
              <a:t>A cost/benefit analysis looks at the ALE, the annual cost of the safeguard, and the ALE after the countermeasure is installed to determine whether the costs show a benefit for the organization. </a:t>
            </a:r>
            <a:endParaRPr lang="en-US" dirty="0" smtClean="0"/>
          </a:p>
          <a:p>
            <a:pPr>
              <a:buFont typeface="Arial" pitchFamily="34" charset="0"/>
              <a:buChar char="•"/>
            </a:pPr>
            <a:r>
              <a:rPr lang="en-US" b="1" dirty="0"/>
              <a:t>Value of Countermeasure = ALE (without countermeasure) – Cost (safeguard) – ALE (with countermeasure)</a:t>
            </a:r>
            <a:endParaRPr lang="en-US" b="1" dirty="0" smtClean="0"/>
          </a:p>
          <a:p>
            <a:pPr>
              <a:buFont typeface="Arial" pitchFamily="34" charset="0"/>
              <a:buChar char="•"/>
            </a:pPr>
            <a:endParaRPr lang="en-US" altLang="en-US" dirty="0"/>
          </a:p>
          <a:p>
            <a:endParaRPr lang="en-US" dirty="0"/>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8247438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Benefit Analysis (CBA)- Requirements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120900"/>
            <a:ext cx="10040112" cy="4051300"/>
          </a:xfrm>
        </p:spPr>
      </p:pic>
      <p:sp>
        <p:nvSpPr>
          <p:cNvPr id="4" name="Date Placeholder 3"/>
          <p:cNvSpPr>
            <a:spLocks noGrp="1"/>
          </p:cNvSpPr>
          <p:nvPr>
            <p:ph type="dt" sz="half" idx="10"/>
          </p:nvPr>
        </p:nvSpPr>
        <p:spPr/>
        <p:txBody>
          <a:bodyPr/>
          <a:lstStyle/>
          <a:p>
            <a:fld id="{767AAACE-A3C3-48D5-AF2F-35A5038F401A}"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366472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1648496"/>
            <a:ext cx="10477092" cy="4523704"/>
          </a:xfrm>
        </p:spPr>
      </p:pic>
      <p:sp>
        <p:nvSpPr>
          <p:cNvPr id="4" name="Date Placeholder 3"/>
          <p:cNvSpPr>
            <a:spLocks noGrp="1"/>
          </p:cNvSpPr>
          <p:nvPr>
            <p:ph type="dt" sz="half" idx="10"/>
          </p:nvPr>
        </p:nvSpPr>
        <p:spPr/>
        <p:txBody>
          <a:bodyPr/>
          <a:lstStyle/>
          <a:p>
            <a:fld id="{D10F6020-F877-46E7-9E6A-2F58DDC73FE0}"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133608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CBA Requirements Contd..</a:t>
            </a:r>
            <a:endParaRPr lang="en-US" dirty="0"/>
          </a:p>
        </p:txBody>
      </p:sp>
      <p:sp>
        <p:nvSpPr>
          <p:cNvPr id="3" name="Content Placeholder 2"/>
          <p:cNvSpPr>
            <a:spLocks noGrp="1"/>
          </p:cNvSpPr>
          <p:nvPr>
            <p:ph idx="1"/>
          </p:nvPr>
        </p:nvSpPr>
        <p:spPr/>
        <p:txBody>
          <a:bodyPr/>
          <a:lstStyle/>
          <a:p>
            <a:pPr marL="0" indent="0">
              <a:buNone/>
            </a:pPr>
            <a:r>
              <a:rPr lang="en-US" b="1" u="sng" dirty="0"/>
              <a:t>Damages due to </a:t>
            </a:r>
            <a:r>
              <a:rPr lang="en-US" b="1" u="sng" dirty="0" smtClean="0"/>
              <a:t>incidents:</a:t>
            </a:r>
          </a:p>
          <a:p>
            <a:r>
              <a:rPr lang="en-US" dirty="0" smtClean="0"/>
              <a:t>It is </a:t>
            </a:r>
            <a:r>
              <a:rPr lang="en-US" dirty="0"/>
              <a:t>d</a:t>
            </a:r>
            <a:r>
              <a:rPr lang="en-US" dirty="0" smtClean="0"/>
              <a:t>ealt by an organization in a certain time period because of different type of incidents and can be calculated by providing an average cost for every incident and then finding the product between the cost and number of incidents.</a:t>
            </a:r>
          </a:p>
          <a:p>
            <a:pPr marL="0" indent="0">
              <a:buNone/>
            </a:pPr>
            <a:r>
              <a:rPr lang="en-US" b="1" u="sng" dirty="0" smtClean="0"/>
              <a:t>Costs due to implementation of the solutions for maintaining security:</a:t>
            </a:r>
          </a:p>
          <a:p>
            <a:r>
              <a:rPr lang="en-US" dirty="0" smtClean="0"/>
              <a:t>It is the implementation and operational cost for every security solution such as IPS/IDS, VPN, etc.</a:t>
            </a:r>
          </a:p>
          <a:p>
            <a:pPr marL="0" indent="0">
              <a:buNone/>
            </a:pPr>
            <a:r>
              <a:rPr lang="en-US" b="1" u="sng" dirty="0" smtClean="0"/>
              <a:t>Neglecting amount of security solution as per incident:</a:t>
            </a:r>
          </a:p>
          <a:p>
            <a:r>
              <a:rPr lang="en-US" dirty="0" smtClean="0"/>
              <a:t>It can be calculated from the specifications which are provided. Its value can also be known approximately by asking owners and the security solution operators from time to time.</a:t>
            </a:r>
          </a:p>
          <a:p>
            <a:pPr marL="0" indent="0">
              <a:buNone/>
            </a:pPr>
            <a:endParaRPr lang="en-US" b="1" dirty="0" smtClean="0"/>
          </a:p>
          <a:p>
            <a:endParaRPr lang="en-US" dirty="0"/>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39843963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Exposure factor (EF)</a:t>
            </a:r>
            <a:endParaRPr lang="en-US" dirty="0"/>
          </a:p>
        </p:txBody>
      </p:sp>
      <p:sp>
        <p:nvSpPr>
          <p:cNvPr id="3" name="Content Placeholder 2"/>
          <p:cNvSpPr>
            <a:spLocks noGrp="1"/>
          </p:cNvSpPr>
          <p:nvPr>
            <p:ph idx="1"/>
          </p:nvPr>
        </p:nvSpPr>
        <p:spPr/>
        <p:txBody>
          <a:bodyPr/>
          <a:lstStyle/>
          <a:p>
            <a:r>
              <a:rPr lang="en-US" dirty="0" smtClean="0"/>
              <a:t>The frequency of occurrence is used to estimate the percentage of loss on a particular asset because of a threat. </a:t>
            </a:r>
          </a:p>
          <a:p>
            <a:r>
              <a:rPr lang="en-US" dirty="0" smtClean="0"/>
              <a:t>Also called the exposure factor (EF), this value recognizes that a threat does not result in a total loss. </a:t>
            </a:r>
          </a:p>
          <a:p>
            <a:r>
              <a:rPr lang="en-US" dirty="0" smtClean="0"/>
              <a:t>For example, a fiber-optic cable running between two buildings being cut by a maintenance worker affects only the cable and the productivity for its cut, which might be only 20% of the organization's infrastructure. For this asset, the EF would be 0.20 for calculations.</a:t>
            </a:r>
            <a:endParaRPr lang="en-US" dirty="0"/>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3838098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Single-Loss Expectancy (SLE)</a:t>
            </a:r>
            <a:endParaRPr lang="en-US" dirty="0"/>
          </a:p>
        </p:txBody>
      </p:sp>
      <p:sp>
        <p:nvSpPr>
          <p:cNvPr id="3" name="Content Placeholder 2"/>
          <p:cNvSpPr>
            <a:spLocks noGrp="1"/>
          </p:cNvSpPr>
          <p:nvPr>
            <p:ph idx="1"/>
          </p:nvPr>
        </p:nvSpPr>
        <p:spPr/>
        <p:txBody>
          <a:bodyPr/>
          <a:lstStyle/>
          <a:p>
            <a:r>
              <a:rPr lang="en-US" dirty="0" smtClean="0"/>
              <a:t>This </a:t>
            </a:r>
            <a:r>
              <a:rPr lang="en-US" dirty="0"/>
              <a:t>is the amount of the potential loss for a specific threat</a:t>
            </a:r>
            <a:r>
              <a:rPr lang="en-US" dirty="0" smtClean="0"/>
              <a:t>.</a:t>
            </a:r>
          </a:p>
          <a:p>
            <a:endParaRPr lang="en-US" dirty="0"/>
          </a:p>
          <a:p>
            <a:pPr marL="0" indent="0" algn="ctr">
              <a:buNone/>
            </a:pPr>
            <a:r>
              <a:rPr lang="nb-NO" sz="2400" b="1" dirty="0"/>
              <a:t>SLE = asset value x EF</a:t>
            </a:r>
            <a:endParaRPr lang="en-US" sz="2400" dirty="0"/>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869604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Annualized Rate </a:t>
            </a:r>
            <a:r>
              <a:rPr lang="en-US" dirty="0"/>
              <a:t>of </a:t>
            </a:r>
            <a:r>
              <a:rPr lang="en-US" dirty="0" smtClean="0"/>
              <a:t>Occurrence </a:t>
            </a:r>
            <a:r>
              <a:rPr lang="en-US" dirty="0"/>
              <a:t>(ARO)</a:t>
            </a:r>
          </a:p>
        </p:txBody>
      </p:sp>
      <p:sp>
        <p:nvSpPr>
          <p:cNvPr id="3" name="Content Placeholder 2"/>
          <p:cNvSpPr>
            <a:spLocks noGrp="1"/>
          </p:cNvSpPr>
          <p:nvPr>
            <p:ph idx="1"/>
          </p:nvPr>
        </p:nvSpPr>
        <p:spPr/>
        <p:txBody>
          <a:bodyPr/>
          <a:lstStyle/>
          <a:p>
            <a:pPr marL="0" indent="0">
              <a:buNone/>
            </a:pPr>
            <a:endParaRPr lang="en-US" dirty="0" smtClean="0"/>
          </a:p>
          <a:p>
            <a:r>
              <a:rPr lang="en-US" dirty="0" smtClean="0"/>
              <a:t>The </a:t>
            </a:r>
            <a:r>
              <a:rPr lang="en-US" dirty="0"/>
              <a:t>annualized rate of occurrence (ARO) is the ratio of the estimated possibility that the threat will take place in a 1-year time frame. </a:t>
            </a:r>
            <a:endParaRPr lang="en-US" dirty="0" smtClean="0"/>
          </a:p>
          <a:p>
            <a:r>
              <a:rPr lang="en-US" dirty="0" smtClean="0"/>
              <a:t>The </a:t>
            </a:r>
            <a:r>
              <a:rPr lang="en-US" dirty="0"/>
              <a:t>ARO can be expressed as 0.0 if the threat will never occur, through 1.0 if the threat will always occur. </a:t>
            </a:r>
            <a:endParaRPr lang="en-US" dirty="0" smtClean="0"/>
          </a:p>
          <a:p>
            <a:r>
              <a:rPr lang="en-US" dirty="0" smtClean="0"/>
              <a:t>For </a:t>
            </a:r>
            <a:r>
              <a:rPr lang="en-US" dirty="0"/>
              <a:t>example, the ARO for a workstation virus might be set to 1.0, whereas a power outage to the network operations center that might occur once every 4 years would have an ARO of 0.25.</a:t>
            </a:r>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21306317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Annualized Loss </a:t>
            </a:r>
            <a:r>
              <a:rPr lang="en-US" dirty="0" smtClean="0"/>
              <a:t>Expectancy (ALE)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Tells </a:t>
            </a:r>
            <a:r>
              <a:rPr lang="en-US" dirty="0"/>
              <a:t>the analyst the maximum amount that should be spent on the countermeasure to prevent the threat from occurring. </a:t>
            </a:r>
            <a:endParaRPr lang="en-US" dirty="0" smtClean="0"/>
          </a:p>
          <a:p>
            <a:r>
              <a:rPr lang="en-US" b="1" dirty="0" smtClean="0"/>
              <a:t>If </a:t>
            </a:r>
            <a:r>
              <a:rPr lang="en-US" b="1" dirty="0"/>
              <a:t>the countermeasure costs more than the ALE, it can indicate a risk that the organization might take</a:t>
            </a:r>
            <a:r>
              <a:rPr lang="en-US" b="1" dirty="0" smtClean="0"/>
              <a:t>.</a:t>
            </a:r>
          </a:p>
          <a:p>
            <a:endParaRPr lang="en-US" dirty="0"/>
          </a:p>
          <a:p>
            <a:pPr marL="0" indent="0" algn="ctr">
              <a:buNone/>
            </a:pPr>
            <a:r>
              <a:rPr lang="en-US" sz="2400" b="1" dirty="0"/>
              <a:t>ALE = SLE x </a:t>
            </a:r>
            <a:r>
              <a:rPr lang="en-US" sz="2400" b="1" dirty="0" smtClean="0"/>
              <a:t>ARO</a:t>
            </a:r>
          </a:p>
          <a:p>
            <a:pPr marL="0" indent="0" algn="ctr">
              <a:buNone/>
            </a:pPr>
            <a:r>
              <a:rPr lang="en-US" sz="2400" b="1" dirty="0" smtClean="0"/>
              <a:t>or</a:t>
            </a:r>
          </a:p>
          <a:p>
            <a:pPr marL="0" indent="0" algn="ctr">
              <a:buNone/>
            </a:pPr>
            <a:r>
              <a:rPr lang="en-US" sz="2400" b="1" dirty="0" smtClean="0"/>
              <a:t>ALE = asset value x EF X ARO</a:t>
            </a:r>
          </a:p>
          <a:p>
            <a:endParaRPr lang="en-US" b="1" dirty="0"/>
          </a:p>
          <a:p>
            <a:endParaRPr lang="en-US" dirty="0" smtClean="0"/>
          </a:p>
          <a:p>
            <a:endParaRPr lang="en-US" dirty="0"/>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25384681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241137"/>
          </a:xfrm>
        </p:spPr>
        <p:txBody>
          <a:bodyPr>
            <a:normAutofit fontScale="90000"/>
          </a:bodyPr>
          <a:lstStyle/>
          <a:p>
            <a:r>
              <a:rPr lang="en-US" dirty="0"/>
              <a:t>ACS (Annual cost of Safeguard)</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Factors </a:t>
            </a:r>
            <a:r>
              <a:rPr lang="en-US" dirty="0"/>
              <a:t>that affect the cost of a </a:t>
            </a:r>
            <a:r>
              <a:rPr lang="en-US" dirty="0" smtClean="0"/>
              <a:t>safeguard: </a:t>
            </a:r>
            <a:endParaRPr lang="en-US" dirty="0"/>
          </a:p>
          <a:p>
            <a:pPr lvl="1"/>
            <a:r>
              <a:rPr lang="en-US" dirty="0"/>
              <a:t>Cost of development or acquisition of hardware, software, and services</a:t>
            </a:r>
          </a:p>
          <a:p>
            <a:pPr lvl="1"/>
            <a:r>
              <a:rPr lang="en-US" dirty="0"/>
              <a:t>Training fees </a:t>
            </a:r>
          </a:p>
          <a:p>
            <a:pPr lvl="1"/>
            <a:r>
              <a:rPr lang="en-US" dirty="0"/>
              <a:t>Cost of implementation </a:t>
            </a:r>
          </a:p>
          <a:p>
            <a:pPr lvl="1"/>
            <a:r>
              <a:rPr lang="en-US" dirty="0"/>
              <a:t>Service and maintenance costs</a:t>
            </a:r>
          </a:p>
          <a:p>
            <a:pPr marL="0" indent="0" algn="ctr">
              <a:buNone/>
            </a:pPr>
            <a:r>
              <a:rPr lang="en-US" altLang="en-US" sz="2400" b="1" dirty="0" smtClean="0"/>
              <a:t>Value of countermeasure </a:t>
            </a:r>
            <a:r>
              <a:rPr lang="en-US" altLang="en-US" sz="2400" b="1" dirty="0"/>
              <a:t>= ALE(prior) </a:t>
            </a:r>
            <a:r>
              <a:rPr lang="en-US" altLang="en-US" sz="2400" b="1" dirty="0" smtClean="0"/>
              <a:t>– ACS - ALE(post</a:t>
            </a:r>
            <a:r>
              <a:rPr lang="en-US" altLang="en-US" sz="2400" b="1" dirty="0"/>
              <a:t>) </a:t>
            </a:r>
            <a:endParaRPr lang="en-US" altLang="en-US" sz="2400" b="1" dirty="0" smtClean="0"/>
          </a:p>
          <a:p>
            <a:r>
              <a:rPr lang="en-US" altLang="en-US" b="1" dirty="0"/>
              <a:t>ALE (prior to control) </a:t>
            </a:r>
            <a:r>
              <a:rPr lang="en-US" altLang="en-US" dirty="0"/>
              <a:t>is the annualized loss expectancy of the risk before the implementation of the control</a:t>
            </a:r>
          </a:p>
          <a:p>
            <a:endParaRPr lang="en-US" altLang="en-US" dirty="0"/>
          </a:p>
          <a:p>
            <a:r>
              <a:rPr lang="en-US" altLang="en-US" b="1" dirty="0"/>
              <a:t>ALE (post-control) </a:t>
            </a:r>
            <a:r>
              <a:rPr lang="en-US" altLang="en-US" dirty="0"/>
              <a:t>is the ALE examined after the control has been in place for a period of time</a:t>
            </a:r>
          </a:p>
          <a:p>
            <a:endParaRPr lang="en-US" altLang="en-US" dirty="0" smtClean="0"/>
          </a:p>
          <a:p>
            <a:endParaRPr lang="en-US" dirty="0"/>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30757685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586" y="1790163"/>
            <a:ext cx="9594760" cy="3889420"/>
          </a:xfrm>
        </p:spPr>
      </p:pic>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12921160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3" name="Content Placeholder 2"/>
          <p:cNvSpPr>
            <a:spLocks noGrp="1"/>
          </p:cNvSpPr>
          <p:nvPr>
            <p:ph idx="1"/>
          </p:nvPr>
        </p:nvSpPr>
        <p:spPr/>
        <p:txBody>
          <a:bodyPr/>
          <a:lstStyle/>
          <a:p>
            <a:r>
              <a:rPr lang="en-US" dirty="0"/>
              <a:t>L</a:t>
            </a:r>
            <a:r>
              <a:rPr lang="en-US" dirty="0" smtClean="0"/>
              <a:t>et's </a:t>
            </a:r>
            <a:r>
              <a:rPr lang="en-US" dirty="0"/>
              <a:t>say that the cost of a universal power supply (UPS)—to purchase and operate—is $1,000 per year. </a:t>
            </a:r>
            <a:endParaRPr lang="en-US" dirty="0" smtClean="0"/>
          </a:p>
          <a:p>
            <a:r>
              <a:rPr lang="en-US" dirty="0" smtClean="0"/>
              <a:t>Even </a:t>
            </a:r>
            <a:r>
              <a:rPr lang="en-US" dirty="0"/>
              <a:t>with the UPS, the exposure factor (EF) is reduced to 5% (0.05) because a power outage that lasts longer than the UPS can supply power is possible. </a:t>
            </a:r>
            <a:endParaRPr lang="en-US" dirty="0" smtClean="0"/>
          </a:p>
          <a:p>
            <a:r>
              <a:rPr lang="en-US" dirty="0" smtClean="0"/>
              <a:t>The </a:t>
            </a:r>
            <a:r>
              <a:rPr lang="en-US" dirty="0"/>
              <a:t>utility reports that an outage that will last longer than the UPS occurs once every 5 years, reducing the annual rate of occurrence (ARO) to 20% (0.20). </a:t>
            </a:r>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37</a:t>
            </a:fld>
            <a:endParaRPr lang="en-US" dirty="0"/>
          </a:p>
        </p:txBody>
      </p:sp>
    </p:spTree>
    <p:extLst>
      <p:ext uri="{BB962C8B-B14F-4D97-AF65-F5344CB8AC3E}">
        <p14:creationId xmlns:p14="http://schemas.microsoft.com/office/powerpoint/2010/main" val="3774045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3" name="Content Placeholder 2"/>
          <p:cNvSpPr>
            <a:spLocks noGrp="1"/>
          </p:cNvSpPr>
          <p:nvPr>
            <p:ph idx="1"/>
          </p:nvPr>
        </p:nvSpPr>
        <p:spPr/>
        <p:txBody>
          <a:bodyPr/>
          <a:lstStyle/>
          <a:p>
            <a:r>
              <a:rPr lang="en-US" dirty="0"/>
              <a:t>ALE (with UPS) = Cost (Web server) x EF x ARO</a:t>
            </a:r>
          </a:p>
          <a:p>
            <a:r>
              <a:rPr lang="en-US" dirty="0"/>
              <a:t>ALE (with UPS) = $25,000 x </a:t>
            </a:r>
            <a:r>
              <a:rPr lang="en-US" dirty="0" smtClean="0"/>
              <a:t>0.05 </a:t>
            </a:r>
            <a:r>
              <a:rPr lang="en-US" dirty="0"/>
              <a:t>x 0.20</a:t>
            </a:r>
          </a:p>
          <a:p>
            <a:r>
              <a:rPr lang="en-US" dirty="0"/>
              <a:t>ALE (with UPS) = $250</a:t>
            </a:r>
          </a:p>
          <a:p>
            <a:r>
              <a:rPr lang="en-US" dirty="0"/>
              <a:t>With the UPS, the ALE is now $250. Using that for the cost/benefit analysis, you can calculate the following:</a:t>
            </a:r>
          </a:p>
          <a:p>
            <a:r>
              <a:rPr lang="en-US" dirty="0"/>
              <a:t>Value of countermeasure = $3,125 – $1,000 – $250</a:t>
            </a:r>
          </a:p>
          <a:p>
            <a:r>
              <a:rPr lang="en-US" dirty="0"/>
              <a:t>Value of countermeasure = $1,875</a:t>
            </a:r>
          </a:p>
          <a:p>
            <a:r>
              <a:rPr lang="en-US" dirty="0"/>
              <a:t>With the value of the countermeasure at $1,875 and the cost at $1,000, the benefit of $875 per year for the countermeasure makes it a </a:t>
            </a:r>
            <a:r>
              <a:rPr lang="en-US" b="1" dirty="0"/>
              <a:t>benefit</a:t>
            </a:r>
            <a:r>
              <a:rPr lang="en-US" dirty="0"/>
              <a:t> for the organization.</a:t>
            </a:r>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38</a:t>
            </a:fld>
            <a:endParaRPr lang="en-US" dirty="0"/>
          </a:p>
        </p:txBody>
      </p:sp>
    </p:spTree>
    <p:extLst>
      <p:ext uri="{BB962C8B-B14F-4D97-AF65-F5344CB8AC3E}">
        <p14:creationId xmlns:p14="http://schemas.microsoft.com/office/powerpoint/2010/main" val="3747727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Benefit Analysis (CBA)- </a:t>
            </a:r>
            <a:r>
              <a:rPr lang="en-US" dirty="0" smtClean="0"/>
              <a:t>Phases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120900"/>
            <a:ext cx="10040112" cy="4051300"/>
          </a:xfrm>
        </p:spPr>
      </p:pic>
      <p:sp>
        <p:nvSpPr>
          <p:cNvPr id="4" name="Date Placeholder 3"/>
          <p:cNvSpPr>
            <a:spLocks noGrp="1"/>
          </p:cNvSpPr>
          <p:nvPr>
            <p:ph type="dt" sz="half" idx="10"/>
          </p:nvPr>
        </p:nvSpPr>
        <p:spPr/>
        <p:txBody>
          <a:bodyPr/>
          <a:lstStyle/>
          <a:p>
            <a:fld id="{006A9817-7776-417D-9521-6C27E44DD77C}"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362854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Information Security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120900"/>
            <a:ext cx="10040112" cy="4051300"/>
          </a:xfrm>
        </p:spPr>
      </p:pic>
      <p:sp>
        <p:nvSpPr>
          <p:cNvPr id="4" name="Date Placeholder 3"/>
          <p:cNvSpPr>
            <a:spLocks noGrp="1"/>
          </p:cNvSpPr>
          <p:nvPr>
            <p:ph type="dt" sz="half" idx="10"/>
          </p:nvPr>
        </p:nvSpPr>
        <p:spPr/>
        <p:txBody>
          <a:bodyPr/>
          <a:lstStyle/>
          <a:p>
            <a:fld id="{EE67AEDF-24E2-40E3-9C15-42039EA63DCB}"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977975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Calculate net neglecting amount for all solutions to implement security</a:t>
            </a:r>
            <a:endParaRPr lang="en-US" dirty="0"/>
          </a:p>
        </p:txBody>
      </p:sp>
      <p:sp>
        <p:nvSpPr>
          <p:cNvPr id="3" name="Content Placeholder 2"/>
          <p:cNvSpPr>
            <a:spLocks noGrp="1"/>
          </p:cNvSpPr>
          <p:nvPr>
            <p:ph idx="1"/>
          </p:nvPr>
        </p:nvSpPr>
        <p:spPr/>
        <p:txBody>
          <a:bodyPr/>
          <a:lstStyle/>
          <a:p>
            <a:r>
              <a:rPr lang="en-US" dirty="0" smtClean="0"/>
              <a:t>The frequency of </a:t>
            </a:r>
            <a:r>
              <a:rPr lang="en-US" b="1" i="1" dirty="0" smtClean="0"/>
              <a:t>unsuccessful attacks </a:t>
            </a:r>
            <a:r>
              <a:rPr lang="en-US" dirty="0" smtClean="0"/>
              <a:t>is first estimated to estimate the presented risk from each type of incident ultimately.</a:t>
            </a:r>
          </a:p>
          <a:p>
            <a:pPr marL="0" indent="0">
              <a:buNone/>
            </a:pPr>
            <a:endParaRPr lang="en-US" dirty="0" smtClean="0"/>
          </a:p>
          <a:p>
            <a:r>
              <a:rPr lang="en-US" dirty="0" smtClean="0"/>
              <a:t>This frequency can be assessed with the help of </a:t>
            </a:r>
            <a:r>
              <a:rPr lang="en-US" b="1" i="1" dirty="0" smtClean="0"/>
              <a:t>neglecting amounts</a:t>
            </a:r>
            <a:r>
              <a:rPr lang="en-US" dirty="0" smtClean="0"/>
              <a:t>, the rate at which particular type of incidents are able to bypass the currently implemented Information Security solutions.</a:t>
            </a:r>
          </a:p>
          <a:p>
            <a:pPr marL="0" indent="0">
              <a:buNone/>
            </a:pPr>
            <a:endParaRPr lang="en-US" dirty="0" smtClean="0"/>
          </a:p>
          <a:p>
            <a:r>
              <a:rPr lang="en-US" dirty="0"/>
              <a:t>I</a:t>
            </a:r>
            <a:r>
              <a:rPr lang="en-US" dirty="0" smtClean="0"/>
              <a:t>dentifying the net neglecting amount for all the security solutions require making assumptions about how the countermeasures support and combine each other, like, each countermeasure acts as an independent filter on attacks. In this case the overall neglecting amount is the product of the individual neglecting amounts.</a:t>
            </a:r>
          </a:p>
          <a:p>
            <a:endParaRPr lang="en-US" dirty="0" smtClean="0"/>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12631363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Calculate incident risk, baseline scenario and total damage</a:t>
            </a:r>
            <a:endParaRPr lang="en-US" dirty="0"/>
          </a:p>
        </p:txBody>
      </p:sp>
      <p:sp>
        <p:nvSpPr>
          <p:cNvPr id="3" name="Content Placeholder 2"/>
          <p:cNvSpPr>
            <a:spLocks noGrp="1"/>
          </p:cNvSpPr>
          <p:nvPr>
            <p:ph idx="1"/>
          </p:nvPr>
        </p:nvSpPr>
        <p:spPr/>
        <p:txBody>
          <a:bodyPr/>
          <a:lstStyle/>
          <a:p>
            <a:r>
              <a:rPr lang="en-US" dirty="0" smtClean="0"/>
              <a:t>The damage caused by an incident can be known from organizational procedures and processes that have been triggered by an incident which has occurred, such as lost of productivity or root compromises due to stoppage of work.</a:t>
            </a:r>
          </a:p>
          <a:p>
            <a:r>
              <a:rPr lang="en-US" dirty="0" smtClean="0"/>
              <a:t>Also mitigation activities are also a part of the cost focused towards reducing the loss associated to incident such as server scanning on detection of a virus.</a:t>
            </a:r>
          </a:p>
          <a:p>
            <a:r>
              <a:rPr lang="en-US" dirty="0" smtClean="0"/>
              <a:t>Organizations that do not track cost can still estimate the damage for each incident type by estimating an average cost and multiplying this by the number of incidents</a:t>
            </a:r>
          </a:p>
          <a:p>
            <a:r>
              <a:rPr lang="en-US" dirty="0" smtClean="0"/>
              <a:t>The incident risk is estimated by the incident type and the corresponding price</a:t>
            </a:r>
          </a:p>
          <a:p>
            <a:endParaRPr lang="en-US" dirty="0"/>
          </a:p>
          <a:p>
            <a:endParaRPr lang="en-US" dirty="0"/>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41</a:t>
            </a:fld>
            <a:endParaRPr lang="en-US" dirty="0"/>
          </a:p>
        </p:txBody>
      </p:sp>
    </p:spTree>
    <p:extLst>
      <p:ext uri="{BB962C8B-B14F-4D97-AF65-F5344CB8AC3E}">
        <p14:creationId xmlns:p14="http://schemas.microsoft.com/office/powerpoint/2010/main" val="14711727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069848" y="484632"/>
            <a:ext cx="10058400" cy="996438"/>
          </a:xfrm>
        </p:spPr>
        <p:txBody>
          <a:bodyPr>
            <a:normAutofit fontScale="90000"/>
          </a:bodyPr>
          <a:lstStyle/>
          <a:p>
            <a:pPr eaLnBrk="1" hangingPunct="1"/>
            <a:r>
              <a:rPr lang="en-US" altLang="en-US" dirty="0" smtClean="0"/>
              <a:t>Example of Cost-Benefit Analysis Calculation</a:t>
            </a:r>
          </a:p>
        </p:txBody>
      </p:sp>
      <p:sp>
        <p:nvSpPr>
          <p:cNvPr id="13315" name="Content Placeholder 2"/>
          <p:cNvSpPr>
            <a:spLocks noGrp="1"/>
          </p:cNvSpPr>
          <p:nvPr>
            <p:ph idx="1"/>
          </p:nvPr>
        </p:nvSpPr>
        <p:spPr>
          <a:xfrm>
            <a:off x="914400" y="1524000"/>
            <a:ext cx="10668000" cy="4530725"/>
          </a:xfrm>
        </p:spPr>
        <p:txBody>
          <a:bodyPr>
            <a:normAutofit fontScale="92500" lnSpcReduction="20000"/>
          </a:bodyPr>
          <a:lstStyle/>
          <a:p>
            <a:pPr marL="0" indent="0" eaLnBrk="1" hangingPunct="1">
              <a:buNone/>
              <a:defRPr/>
            </a:pPr>
            <a:r>
              <a:rPr lang="en-US" sz="2400" dirty="0" err="1" smtClean="0"/>
              <a:t>Eg</a:t>
            </a:r>
            <a:r>
              <a:rPr lang="en-US" sz="2400" dirty="0" smtClean="0"/>
              <a:t>. 1: Dropping an iPad and breaking the screen</a:t>
            </a:r>
          </a:p>
          <a:p>
            <a:pPr eaLnBrk="1" hangingPunct="1">
              <a:defRPr/>
            </a:pPr>
            <a:r>
              <a:rPr lang="en-US" sz="2400" dirty="0" smtClean="0"/>
              <a:t>Asset value: $700</a:t>
            </a:r>
          </a:p>
          <a:p>
            <a:pPr lvl="1" eaLnBrk="1" hangingPunct="1">
              <a:defRPr/>
            </a:pPr>
            <a:r>
              <a:rPr lang="en-US" sz="2400" dirty="0" smtClean="0"/>
              <a:t>Exposure factor: 50%</a:t>
            </a:r>
          </a:p>
          <a:p>
            <a:pPr lvl="1" eaLnBrk="1" hangingPunct="1">
              <a:defRPr/>
            </a:pPr>
            <a:r>
              <a:rPr lang="en-US" sz="2400" dirty="0" smtClean="0"/>
              <a:t>SLE = $700 x 50% = $350</a:t>
            </a:r>
          </a:p>
          <a:p>
            <a:pPr lvl="1" eaLnBrk="1" hangingPunct="1">
              <a:defRPr/>
            </a:pPr>
            <a:r>
              <a:rPr lang="en-US" sz="2400" dirty="0" smtClean="0"/>
              <a:t>ARO(without countermeasure) = 25% chance of damaging</a:t>
            </a:r>
          </a:p>
          <a:p>
            <a:pPr lvl="1">
              <a:defRPr/>
            </a:pPr>
            <a:r>
              <a:rPr lang="en-US" sz="2400" dirty="0" smtClean="0"/>
              <a:t>ARO(with countermeasure</a:t>
            </a:r>
            <a:r>
              <a:rPr lang="en-US" sz="2400" dirty="0"/>
              <a:t>) = </a:t>
            </a:r>
            <a:r>
              <a:rPr lang="en-US" sz="2400" dirty="0" smtClean="0"/>
              <a:t>5</a:t>
            </a:r>
            <a:r>
              <a:rPr lang="en-US" sz="2400" dirty="0"/>
              <a:t>% chance of damaging</a:t>
            </a:r>
          </a:p>
          <a:p>
            <a:pPr lvl="1" eaLnBrk="1" hangingPunct="1">
              <a:defRPr/>
            </a:pPr>
            <a:r>
              <a:rPr lang="en-US" sz="2400" dirty="0" smtClean="0"/>
              <a:t>ALE (prior) = 25% x $350 = $87.50</a:t>
            </a:r>
          </a:p>
          <a:p>
            <a:pPr lvl="1" eaLnBrk="1" hangingPunct="1">
              <a:defRPr/>
            </a:pPr>
            <a:r>
              <a:rPr lang="en-US" sz="2400" dirty="0" smtClean="0"/>
              <a:t>ALE (post) = 5% x $350 = $17.50</a:t>
            </a:r>
          </a:p>
          <a:p>
            <a:pPr lvl="1" eaLnBrk="1" hangingPunct="1">
              <a:defRPr/>
            </a:pPr>
            <a:endParaRPr lang="en-US" dirty="0"/>
          </a:p>
          <a:p>
            <a:pPr eaLnBrk="1" hangingPunct="1">
              <a:defRPr/>
            </a:pPr>
            <a:r>
              <a:rPr lang="en-US" sz="2400" dirty="0" smtClean="0"/>
              <a:t>CBA (cost of safeguard = $30)</a:t>
            </a:r>
          </a:p>
          <a:p>
            <a:pPr lvl="1" eaLnBrk="1" hangingPunct="1">
              <a:defRPr/>
            </a:pPr>
            <a:r>
              <a:rPr lang="en-US" sz="2400" dirty="0" smtClean="0"/>
              <a:t>CBA = ALE(prior) – ALE(post) – ACS</a:t>
            </a:r>
          </a:p>
          <a:p>
            <a:pPr lvl="1" eaLnBrk="1" hangingPunct="1">
              <a:defRPr/>
            </a:pPr>
            <a:r>
              <a:rPr lang="en-US" sz="2400" dirty="0" smtClean="0"/>
              <a:t>CBA = 87.50 – 17.50 – 30.00 = $40 </a:t>
            </a:r>
          </a:p>
          <a:p>
            <a:pPr lvl="1" eaLnBrk="1" hangingPunct="1">
              <a:defRPr/>
            </a:pPr>
            <a:endParaRPr lang="en-US" sz="2400" dirty="0"/>
          </a:p>
          <a:p>
            <a:pPr lvl="1">
              <a:defRPr/>
            </a:pPr>
            <a:r>
              <a:rPr lang="en-US" altLang="en-US" sz="2400" b="1" dirty="0"/>
              <a:t>Value of countermeasure = ALE(prior) – ACS - ALE(post) </a:t>
            </a:r>
          </a:p>
          <a:p>
            <a:pPr lvl="1" eaLnBrk="1" hangingPunct="1">
              <a:defRPr/>
            </a:pPr>
            <a:endParaRPr lang="en-US" sz="2400" dirty="0" smtClean="0"/>
          </a:p>
          <a:p>
            <a:pPr marL="0" indent="0" algn="r" eaLnBrk="1" hangingPunct="1">
              <a:buFont typeface="Wingdings" pitchFamily="2" charset="2"/>
              <a:buNone/>
              <a:defRPr/>
            </a:pPr>
            <a:endParaRPr lang="en-US" dirty="0" smtClean="0"/>
          </a:p>
        </p:txBody>
      </p:sp>
    </p:spTree>
    <p:extLst>
      <p:ext uri="{BB962C8B-B14F-4D97-AF65-F5344CB8AC3E}">
        <p14:creationId xmlns:p14="http://schemas.microsoft.com/office/powerpoint/2010/main" val="2685536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069848" y="484632"/>
            <a:ext cx="10058400" cy="1086591"/>
          </a:xfrm>
        </p:spPr>
        <p:txBody>
          <a:bodyPr>
            <a:normAutofit fontScale="90000"/>
          </a:bodyPr>
          <a:lstStyle/>
          <a:p>
            <a:pPr eaLnBrk="1" hangingPunct="1"/>
            <a:r>
              <a:rPr lang="en-US" altLang="en-US" dirty="0" smtClean="0"/>
              <a:t>Example of Cost-Benefit Analysis Calculation</a:t>
            </a:r>
          </a:p>
        </p:txBody>
      </p:sp>
      <p:sp>
        <p:nvSpPr>
          <p:cNvPr id="13315" name="Content Placeholder 2"/>
          <p:cNvSpPr>
            <a:spLocks noGrp="1"/>
          </p:cNvSpPr>
          <p:nvPr>
            <p:ph idx="1"/>
          </p:nvPr>
        </p:nvSpPr>
        <p:spPr>
          <a:xfrm>
            <a:off x="914400" y="1524000"/>
            <a:ext cx="10668000" cy="4530725"/>
          </a:xfrm>
        </p:spPr>
        <p:txBody>
          <a:bodyPr>
            <a:normAutofit fontScale="77500" lnSpcReduction="20000"/>
          </a:bodyPr>
          <a:lstStyle/>
          <a:p>
            <a:pPr eaLnBrk="1" hangingPunct="1">
              <a:defRPr/>
            </a:pPr>
            <a:endParaRPr lang="en-US" sz="2400" dirty="0" smtClean="0"/>
          </a:p>
          <a:p>
            <a:pPr eaLnBrk="1" hangingPunct="1">
              <a:defRPr/>
            </a:pPr>
            <a:r>
              <a:rPr lang="en-US" sz="2400" dirty="0" smtClean="0"/>
              <a:t>Unprotected customer database</a:t>
            </a:r>
          </a:p>
          <a:p>
            <a:pPr eaLnBrk="1" hangingPunct="1">
              <a:defRPr/>
            </a:pPr>
            <a:r>
              <a:rPr lang="en-US" sz="2400" dirty="0" smtClean="0"/>
              <a:t>Asset value: $200,000</a:t>
            </a:r>
          </a:p>
          <a:p>
            <a:pPr lvl="1" eaLnBrk="1" hangingPunct="1">
              <a:defRPr/>
            </a:pPr>
            <a:r>
              <a:rPr lang="en-US" sz="2400" dirty="0" smtClean="0"/>
              <a:t>Exposure factor: </a:t>
            </a:r>
            <a:r>
              <a:rPr lang="en-US" sz="2400" dirty="0" smtClean="0"/>
              <a:t>25%</a:t>
            </a:r>
            <a:endParaRPr lang="en-US" sz="2400" dirty="0" smtClean="0"/>
          </a:p>
          <a:p>
            <a:pPr lvl="1" eaLnBrk="1" hangingPunct="1">
              <a:defRPr/>
            </a:pPr>
            <a:r>
              <a:rPr lang="en-US" sz="2400" dirty="0" smtClean="0"/>
              <a:t>SLE = $200,000 </a:t>
            </a:r>
            <a:r>
              <a:rPr lang="en-US" sz="2400" smtClean="0"/>
              <a:t>x </a:t>
            </a:r>
            <a:r>
              <a:rPr lang="en-US" sz="2400" smtClean="0"/>
              <a:t>25% </a:t>
            </a:r>
            <a:r>
              <a:rPr lang="en-US" sz="2400" dirty="0" smtClean="0"/>
              <a:t>= $50,000</a:t>
            </a:r>
          </a:p>
          <a:p>
            <a:pPr lvl="1">
              <a:defRPr/>
            </a:pPr>
            <a:r>
              <a:rPr lang="en-US" sz="2400" dirty="0" smtClean="0"/>
              <a:t>ARO(without </a:t>
            </a:r>
            <a:r>
              <a:rPr lang="en-US" sz="2400" dirty="0"/>
              <a:t>countermeasure) </a:t>
            </a:r>
            <a:r>
              <a:rPr lang="en-US" sz="2400" dirty="0" smtClean="0"/>
              <a:t>= 75% chance of occurring</a:t>
            </a:r>
          </a:p>
          <a:p>
            <a:pPr lvl="1">
              <a:defRPr/>
            </a:pPr>
            <a:r>
              <a:rPr lang="en-US" sz="2400" dirty="0" smtClean="0"/>
              <a:t>ARO(with </a:t>
            </a:r>
            <a:r>
              <a:rPr lang="en-US" sz="2400" dirty="0"/>
              <a:t>countermeasure) = </a:t>
            </a:r>
            <a:r>
              <a:rPr lang="en-US" sz="2400" dirty="0" smtClean="0"/>
              <a:t>10% </a:t>
            </a:r>
            <a:r>
              <a:rPr lang="en-US" sz="2400" dirty="0"/>
              <a:t>chance of </a:t>
            </a:r>
            <a:r>
              <a:rPr lang="en-US" sz="2400" dirty="0" smtClean="0"/>
              <a:t>occurring</a:t>
            </a:r>
          </a:p>
          <a:p>
            <a:pPr lvl="1" eaLnBrk="1" hangingPunct="1">
              <a:defRPr/>
            </a:pPr>
            <a:r>
              <a:rPr lang="en-US" sz="2400" dirty="0" smtClean="0"/>
              <a:t>ALE (prior) = 75% x $50,000 = $37,500</a:t>
            </a:r>
          </a:p>
          <a:p>
            <a:pPr lvl="1" eaLnBrk="1" hangingPunct="1">
              <a:defRPr/>
            </a:pPr>
            <a:r>
              <a:rPr lang="en-US" sz="2400" dirty="0" smtClean="0"/>
              <a:t>ALE (post) = 10% x $</a:t>
            </a:r>
            <a:r>
              <a:rPr lang="en-US" sz="2400" dirty="0"/>
              <a:t>5</a:t>
            </a:r>
            <a:r>
              <a:rPr lang="en-US" sz="2400" dirty="0" smtClean="0"/>
              <a:t>0,000 = $</a:t>
            </a:r>
            <a:r>
              <a:rPr lang="en-US" sz="2400" dirty="0"/>
              <a:t>5</a:t>
            </a:r>
            <a:r>
              <a:rPr lang="en-US" sz="2400" dirty="0" smtClean="0"/>
              <a:t>,000</a:t>
            </a:r>
          </a:p>
          <a:p>
            <a:pPr lvl="1" eaLnBrk="1" hangingPunct="1">
              <a:defRPr/>
            </a:pPr>
            <a:endParaRPr lang="en-US" sz="2400" dirty="0"/>
          </a:p>
          <a:p>
            <a:pPr eaLnBrk="1" hangingPunct="1">
              <a:defRPr/>
            </a:pPr>
            <a:r>
              <a:rPr lang="en-US" sz="2400" dirty="0" smtClean="0"/>
              <a:t>CBA (ACS = $5,000)</a:t>
            </a:r>
          </a:p>
          <a:p>
            <a:pPr lvl="1" eaLnBrk="1" hangingPunct="1">
              <a:defRPr/>
            </a:pPr>
            <a:r>
              <a:rPr lang="en-US" sz="2400" dirty="0" smtClean="0"/>
              <a:t>CBA = ALE(prior) – ALE(post) – ACS</a:t>
            </a:r>
          </a:p>
          <a:p>
            <a:pPr lvl="1" eaLnBrk="1" hangingPunct="1">
              <a:defRPr/>
            </a:pPr>
            <a:r>
              <a:rPr lang="en-US" sz="2400" dirty="0" smtClean="0"/>
              <a:t>CBA = $37,500 – $</a:t>
            </a:r>
            <a:r>
              <a:rPr lang="en-US" sz="2400" dirty="0"/>
              <a:t>5</a:t>
            </a:r>
            <a:r>
              <a:rPr lang="en-US" sz="2400" dirty="0" smtClean="0"/>
              <a:t>,000 – $5,000 = $27,500 </a:t>
            </a:r>
          </a:p>
          <a:p>
            <a:pPr lvl="1" eaLnBrk="1" hangingPunct="1">
              <a:defRPr/>
            </a:pPr>
            <a:endParaRPr lang="en-US" sz="2400" dirty="0"/>
          </a:p>
          <a:p>
            <a:pPr lvl="1">
              <a:defRPr/>
            </a:pPr>
            <a:r>
              <a:rPr lang="en-US" altLang="en-US" sz="2400" b="1" dirty="0"/>
              <a:t>Value of countermeasure = ALE(prior) – ACS - ALE(post) </a:t>
            </a:r>
          </a:p>
          <a:p>
            <a:pPr lvl="1" eaLnBrk="1" hangingPunct="1">
              <a:defRPr/>
            </a:pPr>
            <a:endParaRPr lang="en-US" sz="2400" dirty="0" smtClean="0"/>
          </a:p>
          <a:p>
            <a:pPr marL="0" indent="0" algn="r" eaLnBrk="1" hangingPunct="1">
              <a:buFont typeface="Wingdings" pitchFamily="2" charset="2"/>
              <a:buNone/>
              <a:defRPr/>
            </a:pPr>
            <a:endParaRPr lang="en-US" dirty="0" smtClean="0"/>
          </a:p>
        </p:txBody>
      </p:sp>
    </p:spTree>
    <p:extLst>
      <p:ext uri="{BB962C8B-B14F-4D97-AF65-F5344CB8AC3E}">
        <p14:creationId xmlns:p14="http://schemas.microsoft.com/office/powerpoint/2010/main" val="204852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11" end="1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sz="3600" dirty="0" smtClean="0"/>
              <a:t>Thank You !!!!</a:t>
            </a:r>
            <a:endParaRPr lang="en-US" sz="3600" dirty="0"/>
          </a:p>
        </p:txBody>
      </p:sp>
      <p:sp>
        <p:nvSpPr>
          <p:cNvPr id="4" name="Date Placeholder 3"/>
          <p:cNvSpPr>
            <a:spLocks noGrp="1"/>
          </p:cNvSpPr>
          <p:nvPr>
            <p:ph type="dt" sz="half" idx="10"/>
          </p:nvPr>
        </p:nvSpPr>
        <p:spPr/>
        <p:txBody>
          <a:bodyPr/>
          <a:lstStyle/>
          <a:p>
            <a:fld id="{5EF4693D-7415-46B9-82A8-1161E498DB4D}"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2271606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Information Security - 1</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20900"/>
            <a:ext cx="10058400" cy="4051300"/>
          </a:xfrm>
        </p:spPr>
      </p:pic>
      <p:sp>
        <p:nvSpPr>
          <p:cNvPr id="4" name="Date Placeholder 3"/>
          <p:cNvSpPr>
            <a:spLocks noGrp="1"/>
          </p:cNvSpPr>
          <p:nvPr>
            <p:ph type="dt" sz="half" idx="10"/>
          </p:nvPr>
        </p:nvSpPr>
        <p:spPr/>
        <p:txBody>
          <a:bodyPr/>
          <a:lstStyle/>
          <a:p>
            <a:fld id="{3DEA22BB-A152-499E-9716-D29A3F838076}"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435964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Information Security -2</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20900"/>
            <a:ext cx="10058399" cy="4051300"/>
          </a:xfrm>
        </p:spPr>
      </p:pic>
      <p:sp>
        <p:nvSpPr>
          <p:cNvPr id="4" name="Date Placeholder 3"/>
          <p:cNvSpPr>
            <a:spLocks noGrp="1"/>
          </p:cNvSpPr>
          <p:nvPr>
            <p:ph type="dt" sz="half" idx="10"/>
          </p:nvPr>
        </p:nvSpPr>
        <p:spPr/>
        <p:txBody>
          <a:bodyPr/>
          <a:lstStyle/>
          <a:p>
            <a:fld id="{95D83FEE-65D4-43B0-BCB5-9056194042FF}"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16362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Information Security - 3</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20900"/>
            <a:ext cx="10058399" cy="4051300"/>
          </a:xfrm>
        </p:spPr>
      </p:pic>
      <p:sp>
        <p:nvSpPr>
          <p:cNvPr id="4" name="Date Placeholder 3"/>
          <p:cNvSpPr>
            <a:spLocks noGrp="1"/>
          </p:cNvSpPr>
          <p:nvPr>
            <p:ph type="dt" sz="half" idx="10"/>
          </p:nvPr>
        </p:nvSpPr>
        <p:spPr/>
        <p:txBody>
          <a:bodyPr/>
          <a:lstStyle/>
          <a:p>
            <a:fld id="{53EF7F3D-65E1-41D1-8F4C-F4D7901E10C5}"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374252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Information Security - </a:t>
            </a:r>
            <a:r>
              <a:rPr lang="en-US" dirty="0" smtClean="0"/>
              <a:t>4</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18952"/>
            <a:ext cx="10168128" cy="4253248"/>
          </a:xfrm>
        </p:spPr>
      </p:pic>
      <p:sp>
        <p:nvSpPr>
          <p:cNvPr id="4" name="Date Placeholder 3"/>
          <p:cNvSpPr>
            <a:spLocks noGrp="1"/>
          </p:cNvSpPr>
          <p:nvPr>
            <p:ph type="dt" sz="half" idx="10"/>
          </p:nvPr>
        </p:nvSpPr>
        <p:spPr/>
        <p:txBody>
          <a:bodyPr/>
          <a:lstStyle/>
          <a:p>
            <a:fld id="{4C28B472-D0FE-4EE1-9844-C20D8D1C75A8}"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2981826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Information Security - </a:t>
            </a:r>
            <a:r>
              <a:rPr lang="en-US" dirty="0" smtClean="0"/>
              <a:t>5</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1944710"/>
            <a:ext cx="10222992" cy="4227490"/>
          </a:xfrm>
        </p:spPr>
      </p:pic>
      <p:sp>
        <p:nvSpPr>
          <p:cNvPr id="4" name="Date Placeholder 3"/>
          <p:cNvSpPr>
            <a:spLocks noGrp="1"/>
          </p:cNvSpPr>
          <p:nvPr>
            <p:ph type="dt" sz="half" idx="10"/>
          </p:nvPr>
        </p:nvSpPr>
        <p:spPr/>
        <p:txBody>
          <a:bodyPr/>
          <a:lstStyle/>
          <a:p>
            <a:fld id="{EE8A8A31-5DBD-45CF-882A-7339769AB9AE}" type="datetime1">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7576715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788</TotalTime>
  <Words>1527</Words>
  <Application>Microsoft Office PowerPoint</Application>
  <PresentationFormat>Widescreen</PresentationFormat>
  <Paragraphs>236</Paragraphs>
  <Slides>44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3" baseType="lpstr">
      <vt:lpstr>Arial</vt:lpstr>
      <vt:lpstr>Brush Script MT</vt:lpstr>
      <vt:lpstr>Calibri</vt:lpstr>
      <vt:lpstr>Georgia</vt:lpstr>
      <vt:lpstr>Times New Roman</vt:lpstr>
      <vt:lpstr>Trebuchet MS</vt:lpstr>
      <vt:lpstr>Wingdings</vt:lpstr>
      <vt:lpstr>Wood Type</vt:lpstr>
      <vt:lpstr>Clip</vt:lpstr>
      <vt:lpstr>Information Security Fundamentals Unit -1  CIA Triad </vt:lpstr>
      <vt:lpstr>Unit Objectives:- </vt:lpstr>
      <vt:lpstr>Background</vt:lpstr>
      <vt:lpstr>Introduction to Information Security</vt:lpstr>
      <vt:lpstr>Elements of Information Security - 1</vt:lpstr>
      <vt:lpstr>Elements of Information Security -2</vt:lpstr>
      <vt:lpstr>Elements of Information Security - 3</vt:lpstr>
      <vt:lpstr>Elements of Information Security - 4</vt:lpstr>
      <vt:lpstr>Elements of Information Security - 5</vt:lpstr>
      <vt:lpstr>Elements of Information Security - 6</vt:lpstr>
      <vt:lpstr>Elements of Information Security - 7</vt:lpstr>
      <vt:lpstr>Elements of Information Security - 8</vt:lpstr>
      <vt:lpstr>Implementing Information Security</vt:lpstr>
      <vt:lpstr>PDCA Cycle</vt:lpstr>
      <vt:lpstr>Developing an Information Security Strategy</vt:lpstr>
      <vt:lpstr>Types of Security Strategy</vt:lpstr>
      <vt:lpstr>Stakeholders of Security Strategy</vt:lpstr>
      <vt:lpstr>Considerations for Security Strategy</vt:lpstr>
      <vt:lpstr>Steps of Security Strategy</vt:lpstr>
      <vt:lpstr>Information Security Benefits</vt:lpstr>
      <vt:lpstr>Threat and Vulnerability Types</vt:lpstr>
      <vt:lpstr>Information Security Issues</vt:lpstr>
      <vt:lpstr>Cost Benefit Analysis</vt:lpstr>
      <vt:lpstr>Hey Boss, we need more security. I think we should get the new Acme 2000 Hacker Abolisher</vt:lpstr>
      <vt:lpstr>Trust me, we will be more secure!</vt:lpstr>
      <vt:lpstr>PowerPoint Presentation</vt:lpstr>
      <vt:lpstr>Problem</vt:lpstr>
      <vt:lpstr>Cost Benefit Analysis (CBA)</vt:lpstr>
      <vt:lpstr>Cost Benefit Analysis (CBA)- Requirements</vt:lpstr>
      <vt:lpstr>CBA Requirements Contd..</vt:lpstr>
      <vt:lpstr>Exposure factor (EF)</vt:lpstr>
      <vt:lpstr>Single-Loss Expectancy (SLE)</vt:lpstr>
      <vt:lpstr>Annualized Rate of Occurrence (ARO)</vt:lpstr>
      <vt:lpstr>Annualized Loss Expectancy (ALE)</vt:lpstr>
      <vt:lpstr>ACS (Annual cost of Safeguard) </vt:lpstr>
      <vt:lpstr>Example</vt:lpstr>
      <vt:lpstr>Example Contd.</vt:lpstr>
      <vt:lpstr>Example Contd.</vt:lpstr>
      <vt:lpstr>Cost Benefit Analysis (CBA)- Phases</vt:lpstr>
      <vt:lpstr>1. Calculate net neglecting amount for all solutions to implement security</vt:lpstr>
      <vt:lpstr>2. Calculate incident risk, baseline scenario and total damage</vt:lpstr>
      <vt:lpstr>Example of Cost-Benefit Analysis Calculation</vt:lpstr>
      <vt:lpstr>Example of Cost-Benefit Analysis Calculation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Fundamentals (CSIB 213)</dc:title>
  <dc:creator>Tripti Misra</dc:creator>
  <cp:lastModifiedBy>Nitika Goenka</cp:lastModifiedBy>
  <cp:revision>102</cp:revision>
  <dcterms:created xsi:type="dcterms:W3CDTF">2017-08-09T08:09:11Z</dcterms:created>
  <dcterms:modified xsi:type="dcterms:W3CDTF">2018-08-07T04:28:36Z</dcterms:modified>
</cp:coreProperties>
</file>