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58" r:id="rId4"/>
    <p:sldId id="263" r:id="rId5"/>
    <p:sldId id="264" r:id="rId6"/>
    <p:sldId id="265" r:id="rId7"/>
    <p:sldId id="266" r:id="rId8"/>
    <p:sldId id="267" r:id="rId9"/>
    <p:sldId id="268" r:id="rId10"/>
    <p:sldId id="269" r:id="rId11"/>
    <p:sldId id="270"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9B6E9-2956-4F18-A520-730AEA65FCF1}"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EE494-D82B-4B2A-9098-62FDB826E379}" type="slidenum">
              <a:rPr lang="en-US" smtClean="0"/>
              <a:t>‹#›</a:t>
            </a:fld>
            <a:endParaRPr lang="en-US"/>
          </a:p>
        </p:txBody>
      </p:sp>
    </p:spTree>
    <p:extLst>
      <p:ext uri="{BB962C8B-B14F-4D97-AF65-F5344CB8AC3E}">
        <p14:creationId xmlns:p14="http://schemas.microsoft.com/office/powerpoint/2010/main" val="320613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going to go into</a:t>
            </a:r>
            <a:r>
              <a:rPr lang="en-US" baseline="0" dirty="0" smtClean="0"/>
              <a:t> the parameters, but </a:t>
            </a:r>
            <a:r>
              <a:rPr lang="en-US" baseline="0" dirty="0" err="1" smtClean="0"/>
              <a:t>essentialy</a:t>
            </a:r>
            <a:r>
              <a:rPr lang="en-US" baseline="0" dirty="0" smtClean="0"/>
              <a:t>, man command</a:t>
            </a:r>
          </a:p>
          <a:p>
            <a:r>
              <a:rPr lang="en-US" baseline="0" dirty="0" smtClean="0"/>
              <a:t>If you have problems with your bash shell, you can always: man bash</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3</a:t>
            </a:fld>
            <a:endParaRPr lang="en-US"/>
          </a:p>
        </p:txBody>
      </p:sp>
    </p:spTree>
    <p:extLst>
      <p:ext uri="{BB962C8B-B14F-4D97-AF65-F5344CB8AC3E}">
        <p14:creationId xmlns:p14="http://schemas.microsoft.com/office/powerpoint/2010/main" val="2712967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r>
              <a:rPr lang="en-US" dirty="0" smtClean="0"/>
              <a:t>D</a:t>
            </a:r>
          </a:p>
          <a:p>
            <a:r>
              <a:rPr lang="en-US" dirty="0" smtClean="0"/>
              <a:t>C</a:t>
            </a:r>
          </a:p>
          <a:p>
            <a:r>
              <a:rPr lang="en-US" dirty="0" smtClean="0"/>
              <a:t>B</a:t>
            </a:r>
          </a:p>
          <a:p>
            <a:r>
              <a:rPr lang="en-US" dirty="0" smtClean="0"/>
              <a:t>S</a:t>
            </a:r>
          </a:p>
          <a:p>
            <a:r>
              <a:rPr lang="en-US" dirty="0" smtClean="0"/>
              <a:t>P</a:t>
            </a:r>
          </a:p>
          <a:p>
            <a:r>
              <a:rPr lang="en-US" dirty="0" smtClean="0"/>
              <a:t>L</a:t>
            </a:r>
          </a:p>
          <a:p>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13</a:t>
            </a:fld>
            <a:endParaRPr lang="en-US"/>
          </a:p>
        </p:txBody>
      </p:sp>
    </p:spTree>
    <p:extLst>
      <p:ext uri="{BB962C8B-B14F-4D97-AF65-F5344CB8AC3E}">
        <p14:creationId xmlns:p14="http://schemas.microsoft.com/office/powerpoint/2010/main" val="611237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 the hda2  </a:t>
            </a:r>
            <a:r>
              <a:rPr lang="en-US" dirty="0" err="1" smtClean="0"/>
              <a:t>hda</a:t>
            </a:r>
            <a:r>
              <a:rPr lang="en-US" baseline="0" dirty="0" smtClean="0"/>
              <a:t> is the drive a, 2 is the partition</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14</a:t>
            </a:fld>
            <a:endParaRPr lang="en-US"/>
          </a:p>
        </p:txBody>
      </p:sp>
    </p:spTree>
    <p:extLst>
      <p:ext uri="{BB962C8B-B14F-4D97-AF65-F5344CB8AC3E}">
        <p14:creationId xmlns:p14="http://schemas.microsoft.com/office/powerpoint/2010/main" val="216260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 bomb</a:t>
            </a:r>
          </a:p>
          <a:p>
            <a:endParaRPr lang="en-US" dirty="0" smtClean="0"/>
          </a:p>
          <a:p>
            <a:r>
              <a:rPr lang="en-US" dirty="0" err="1" smtClean="0"/>
              <a:t>ps</a:t>
            </a:r>
            <a:r>
              <a:rPr lang="en-US" dirty="0" smtClean="0"/>
              <a:t> –</a:t>
            </a:r>
            <a:r>
              <a:rPr lang="en-US" dirty="0" err="1" smtClean="0"/>
              <a:t>anp</a:t>
            </a:r>
            <a:endParaRPr lang="en-US" dirty="0" smtClean="0"/>
          </a:p>
          <a:p>
            <a:endParaRPr lang="en-US" dirty="0" smtClean="0"/>
          </a:p>
          <a:p>
            <a:r>
              <a:rPr lang="en-US" dirty="0" err="1" smtClean="0"/>
              <a:t>killall</a:t>
            </a:r>
            <a:r>
              <a:rPr lang="en-US" dirty="0" smtClean="0"/>
              <a:t> looks for process by name</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4</a:t>
            </a:fld>
            <a:endParaRPr lang="en-US"/>
          </a:p>
        </p:txBody>
      </p:sp>
    </p:spTree>
    <p:extLst>
      <p:ext uri="{BB962C8B-B14F-4D97-AF65-F5344CB8AC3E}">
        <p14:creationId xmlns:p14="http://schemas.microsoft.com/office/powerpoint/2010/main" val="217244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would we want to allow processes to</a:t>
            </a:r>
            <a:r>
              <a:rPr lang="en-US" baseline="0" dirty="0" smtClean="0"/>
              <a:t> change priority</a:t>
            </a:r>
          </a:p>
          <a:p>
            <a:endParaRPr lang="en-US" baseline="0" dirty="0" smtClean="0"/>
          </a:p>
          <a:p>
            <a:r>
              <a:rPr lang="en-US" baseline="0" dirty="0" smtClean="0"/>
              <a:t>What about the NTP (Network Time Protocol)…  how important is that?</a:t>
            </a:r>
          </a:p>
          <a:p>
            <a:r>
              <a:rPr lang="en-US" baseline="0" dirty="0" smtClean="0"/>
              <a:t>What if we’re running </a:t>
            </a:r>
            <a:r>
              <a:rPr lang="en-US" baseline="0" dirty="0" err="1" smtClean="0"/>
              <a:t>kerberos</a:t>
            </a:r>
            <a:r>
              <a:rPr lang="en-US" baseline="0" dirty="0" smtClean="0"/>
              <a:t>, how important is keeping accurate time?</a:t>
            </a:r>
          </a:p>
        </p:txBody>
      </p:sp>
      <p:sp>
        <p:nvSpPr>
          <p:cNvPr id="4" name="Slide Number Placeholder 3"/>
          <p:cNvSpPr>
            <a:spLocks noGrp="1"/>
          </p:cNvSpPr>
          <p:nvPr>
            <p:ph type="sldNum" sz="quarter" idx="10"/>
          </p:nvPr>
        </p:nvSpPr>
        <p:spPr/>
        <p:txBody>
          <a:bodyPr/>
          <a:lstStyle/>
          <a:p>
            <a:fld id="{0E64756A-AF52-4561-B0E8-95DC6A7A8E1B}" type="slidenum">
              <a:rPr lang="en-US" smtClean="0"/>
              <a:pPr/>
              <a:t>5</a:t>
            </a:fld>
            <a:endParaRPr lang="en-US"/>
          </a:p>
        </p:txBody>
      </p:sp>
    </p:spTree>
    <p:extLst>
      <p:ext uri="{BB962C8B-B14F-4D97-AF65-F5344CB8AC3E}">
        <p14:creationId xmlns:p14="http://schemas.microsoft.com/office/powerpoint/2010/main" val="79189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 demo…  go and poke around</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6</a:t>
            </a:fld>
            <a:endParaRPr lang="en-US"/>
          </a:p>
        </p:txBody>
      </p:sp>
    </p:spTree>
    <p:extLst>
      <p:ext uri="{BB962C8B-B14F-4D97-AF65-F5344CB8AC3E}">
        <p14:creationId xmlns:p14="http://schemas.microsoft.com/office/powerpoint/2010/main" val="93604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system reserves</a:t>
            </a:r>
            <a:r>
              <a:rPr lang="en-US" baseline="0" dirty="0" smtClean="0"/>
              <a:t> files…</a:t>
            </a:r>
          </a:p>
          <a:p>
            <a:endParaRPr lang="en-US" baseline="0" dirty="0" smtClean="0"/>
          </a:p>
          <a:p>
            <a:r>
              <a:rPr lang="en-US" baseline="0" dirty="0" smtClean="0"/>
              <a:t>Files are not always contiguous…   We request block size (4096, etc.) 4k chunks and the File allocation tables will tell us what blocks belong to what files and in what order…</a:t>
            </a:r>
          </a:p>
          <a:p>
            <a:endParaRPr lang="en-US" baseline="0" dirty="0" smtClean="0"/>
          </a:p>
          <a:p>
            <a:r>
              <a:rPr lang="en-US" baseline="0" dirty="0" smtClean="0"/>
              <a:t>Bigger block sizes have more wasted space for smaller files, but more efficient for larger files</a:t>
            </a:r>
          </a:p>
          <a:p>
            <a:endParaRPr lang="en-US" baseline="0" dirty="0" smtClean="0"/>
          </a:p>
          <a:p>
            <a:r>
              <a:rPr lang="en-US" baseline="0" dirty="0" smtClean="0"/>
              <a:t>If you didn’t have block sizes, file fragmentation would be a very difficult problem.</a:t>
            </a:r>
          </a:p>
          <a:p>
            <a:endParaRPr lang="en-US" baseline="0" dirty="0" smtClean="0"/>
          </a:p>
          <a:p>
            <a:r>
              <a:rPr lang="en-US" baseline="0" dirty="0" smtClean="0"/>
              <a:t>Also keeps track of permissions on files… groups, users, etc. – but really, see next slide</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7</a:t>
            </a:fld>
            <a:endParaRPr lang="en-US"/>
          </a:p>
        </p:txBody>
      </p:sp>
    </p:spTree>
    <p:extLst>
      <p:ext uri="{BB962C8B-B14F-4D97-AF65-F5344CB8AC3E}">
        <p14:creationId xmlns:p14="http://schemas.microsoft.com/office/powerpoint/2010/main" val="350042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Solaris file systems are not as </a:t>
            </a:r>
            <a:r>
              <a:rPr lang="en-US" dirty="0" err="1" smtClean="0"/>
              <a:t>susiptable</a:t>
            </a:r>
            <a:r>
              <a:rPr lang="en-US" dirty="0" smtClean="0"/>
              <a:t> for power faults...</a:t>
            </a:r>
            <a:r>
              <a:rPr lang="en-US" baseline="0" dirty="0" smtClean="0"/>
              <a:t> And being shutdown improperly</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9</a:t>
            </a:fld>
            <a:endParaRPr lang="en-US"/>
          </a:p>
        </p:txBody>
      </p:sp>
    </p:spTree>
    <p:extLst>
      <p:ext uri="{BB962C8B-B14F-4D97-AF65-F5344CB8AC3E}">
        <p14:creationId xmlns:p14="http://schemas.microsoft.com/office/powerpoint/2010/main" val="42931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Mbr</a:t>
            </a:r>
            <a:r>
              <a:rPr lang="en-US" baseline="0" dirty="0" smtClean="0"/>
              <a:t> keeps partition offsets and 440 bytes of code…</a:t>
            </a:r>
          </a:p>
          <a:p>
            <a:endParaRPr lang="en-US" baseline="0" dirty="0" smtClean="0"/>
          </a:p>
          <a:p>
            <a:r>
              <a:rPr lang="en-US" baseline="0" dirty="0" smtClean="0"/>
              <a:t>Let’s look at </a:t>
            </a:r>
            <a:r>
              <a:rPr lang="en-US" baseline="0" dirty="0" err="1" smtClean="0"/>
              <a:t>fdisk</a:t>
            </a:r>
            <a:r>
              <a:rPr lang="en-US" baseline="0" dirty="0" smtClean="0"/>
              <a:t> –l on </a:t>
            </a:r>
            <a:r>
              <a:rPr lang="en-US" baseline="0" dirty="0" err="1" smtClean="0"/>
              <a:t>vmware</a:t>
            </a:r>
            <a:endParaRPr lang="en-US" baseline="0" dirty="0" smtClean="0"/>
          </a:p>
          <a:p>
            <a:endParaRPr lang="en-US" baseline="0" dirty="0" smtClean="0"/>
          </a:p>
          <a:p>
            <a:endParaRPr lang="en-US" baseline="0" dirty="0" smtClean="0"/>
          </a:p>
          <a:p>
            <a:r>
              <a:rPr lang="en-US" baseline="0" dirty="0" smtClean="0"/>
              <a:t>Need to emphasize </a:t>
            </a:r>
            <a:r>
              <a:rPr lang="en-US" baseline="0" dirty="0" err="1" smtClean="0"/>
              <a:t>sda</a:t>
            </a:r>
            <a:r>
              <a:rPr lang="en-US" baseline="0" dirty="0" smtClean="0"/>
              <a:t> is drive, sda1 is partition 1…  maximum of 4 primary partitions…  more have to use “extended”</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10</a:t>
            </a:fld>
            <a:endParaRPr lang="en-US"/>
          </a:p>
        </p:txBody>
      </p:sp>
    </p:spTree>
    <p:extLst>
      <p:ext uri="{BB962C8B-B14F-4D97-AF65-F5344CB8AC3E}">
        <p14:creationId xmlns:p14="http://schemas.microsoft.com/office/powerpoint/2010/main" val="78089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Mbr</a:t>
            </a:r>
            <a:r>
              <a:rPr lang="en-US" baseline="0" dirty="0" smtClean="0"/>
              <a:t> keeps partition offsets and 440 bytes of code…</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11</a:t>
            </a:fld>
            <a:endParaRPr lang="en-US"/>
          </a:p>
        </p:txBody>
      </p:sp>
    </p:spTree>
    <p:extLst>
      <p:ext uri="{BB962C8B-B14F-4D97-AF65-F5344CB8AC3E}">
        <p14:creationId xmlns:p14="http://schemas.microsoft.com/office/powerpoint/2010/main" val="236683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might we want to have /</a:t>
            </a:r>
            <a:r>
              <a:rPr lang="en-US" dirty="0" err="1" smtClean="0"/>
              <a:t>var</a:t>
            </a:r>
            <a:r>
              <a:rPr lang="en-US" dirty="0" smtClean="0"/>
              <a:t> on a different partition?</a:t>
            </a:r>
            <a:endParaRPr lang="en-US" dirty="0"/>
          </a:p>
        </p:txBody>
      </p:sp>
      <p:sp>
        <p:nvSpPr>
          <p:cNvPr id="4" name="Slide Number Placeholder 3"/>
          <p:cNvSpPr>
            <a:spLocks noGrp="1"/>
          </p:cNvSpPr>
          <p:nvPr>
            <p:ph type="sldNum" sz="quarter" idx="10"/>
          </p:nvPr>
        </p:nvSpPr>
        <p:spPr/>
        <p:txBody>
          <a:bodyPr/>
          <a:lstStyle/>
          <a:p>
            <a:fld id="{0E64756A-AF52-4561-B0E8-95DC6A7A8E1B}" type="slidenum">
              <a:rPr lang="en-US" smtClean="0"/>
              <a:pPr/>
              <a:t>12</a:t>
            </a:fld>
            <a:endParaRPr lang="en-US"/>
          </a:p>
        </p:txBody>
      </p:sp>
    </p:spTree>
    <p:extLst>
      <p:ext uri="{BB962C8B-B14F-4D97-AF65-F5344CB8AC3E}">
        <p14:creationId xmlns:p14="http://schemas.microsoft.com/office/powerpoint/2010/main" val="262000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78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17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565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485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852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09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559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1497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50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10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844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53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70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10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967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57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766040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Commands and Utilities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8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a:t>
            </a:r>
            <a:endParaRPr lang="en-US" dirty="0"/>
          </a:p>
        </p:txBody>
      </p:sp>
      <p:sp>
        <p:nvSpPr>
          <p:cNvPr id="3" name="Content Placeholder 2"/>
          <p:cNvSpPr>
            <a:spLocks noGrp="1"/>
          </p:cNvSpPr>
          <p:nvPr>
            <p:ph idx="1"/>
          </p:nvPr>
        </p:nvSpPr>
        <p:spPr>
          <a:xfrm>
            <a:off x="1981200" y="1600202"/>
            <a:ext cx="8229600" cy="3657599"/>
          </a:xfrm>
        </p:spPr>
        <p:txBody>
          <a:bodyPr>
            <a:normAutofit lnSpcReduction="10000"/>
          </a:bodyPr>
          <a:lstStyle/>
          <a:p>
            <a:r>
              <a:rPr lang="en-US" dirty="0" smtClean="0"/>
              <a:t>Why do we want partitions?</a:t>
            </a:r>
          </a:p>
          <a:p>
            <a:r>
              <a:rPr lang="en-US" dirty="0" smtClean="0"/>
              <a:t>First step: </a:t>
            </a:r>
            <a:r>
              <a:rPr lang="en-US" dirty="0" err="1" smtClean="0"/>
              <a:t>fdisk</a:t>
            </a:r>
            <a:endParaRPr lang="en-US" dirty="0" smtClean="0"/>
          </a:p>
          <a:p>
            <a:endParaRPr lang="en-US" dirty="0"/>
          </a:p>
          <a:p>
            <a:pPr marL="0" indent="0">
              <a:buNone/>
            </a:pPr>
            <a:endParaRPr lang="en-US" dirty="0" smtClean="0"/>
          </a:p>
          <a:p>
            <a:r>
              <a:rPr lang="en-US" dirty="0" smtClean="0"/>
              <a:t>What does </a:t>
            </a:r>
            <a:r>
              <a:rPr lang="en-US" dirty="0" err="1" smtClean="0"/>
              <a:t>fdisk</a:t>
            </a:r>
            <a:r>
              <a:rPr lang="en-US" dirty="0" smtClean="0"/>
              <a:t> do?</a:t>
            </a:r>
          </a:p>
          <a:p>
            <a:pPr lvl="1"/>
            <a:r>
              <a:rPr lang="en-US" dirty="0" err="1" smtClean="0"/>
              <a:t>fdisk</a:t>
            </a:r>
            <a:r>
              <a:rPr lang="en-US" dirty="0" smtClean="0"/>
              <a:t> –l</a:t>
            </a:r>
          </a:p>
          <a:p>
            <a:r>
              <a:rPr lang="en-US" dirty="0" smtClean="0"/>
              <a:t>Windows:</a:t>
            </a:r>
            <a:endParaRPr lang="en-US" dirty="0"/>
          </a:p>
          <a:p>
            <a:endParaRPr lang="en-US" dirty="0"/>
          </a:p>
          <a:p>
            <a:endParaRPr lang="en-US" dirty="0" smtClean="0"/>
          </a:p>
          <a:p>
            <a:pPr lvl="1"/>
            <a:endParaRPr lang="en-US" dirty="0"/>
          </a:p>
          <a:p>
            <a:pPr lvl="1"/>
            <a:endParaRPr lang="en-US" dirty="0"/>
          </a:p>
        </p:txBody>
      </p:sp>
      <p:sp>
        <p:nvSpPr>
          <p:cNvPr id="4" name="Rectangle 3"/>
          <p:cNvSpPr/>
          <p:nvPr/>
        </p:nvSpPr>
        <p:spPr>
          <a:xfrm>
            <a:off x="1828800" y="2590800"/>
            <a:ext cx="853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sda</a:t>
            </a:r>
            <a:r>
              <a:rPr lang="en-US" dirty="0"/>
              <a:t> (physical hard disk)</a:t>
            </a:r>
            <a:endParaRPr lang="en-US" dirty="0"/>
          </a:p>
        </p:txBody>
      </p:sp>
      <p:sp>
        <p:nvSpPr>
          <p:cNvPr id="5" name="Rectangle 4"/>
          <p:cNvSpPr/>
          <p:nvPr/>
        </p:nvSpPr>
        <p:spPr>
          <a:xfrm>
            <a:off x="2743200" y="3211286"/>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sda1 /boot</a:t>
            </a:r>
            <a:endParaRPr lang="en-US" dirty="0"/>
          </a:p>
        </p:txBody>
      </p:sp>
      <p:sp>
        <p:nvSpPr>
          <p:cNvPr id="6" name="Rectangle 5"/>
          <p:cNvSpPr/>
          <p:nvPr/>
        </p:nvSpPr>
        <p:spPr>
          <a:xfrm>
            <a:off x="4419600" y="3222172"/>
            <a:ext cx="236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sda2 /</a:t>
            </a:r>
            <a:r>
              <a:rPr lang="en-US" dirty="0" err="1"/>
              <a:t>var</a:t>
            </a:r>
            <a:endParaRPr lang="en-US" dirty="0"/>
          </a:p>
        </p:txBody>
      </p:sp>
      <p:sp>
        <p:nvSpPr>
          <p:cNvPr id="7" name="Rectangle 6"/>
          <p:cNvSpPr/>
          <p:nvPr/>
        </p:nvSpPr>
        <p:spPr>
          <a:xfrm>
            <a:off x="6781800" y="3211286"/>
            <a:ext cx="3581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sda3 /</a:t>
            </a:r>
            <a:endParaRPr lang="en-US" dirty="0"/>
          </a:p>
        </p:txBody>
      </p:sp>
      <p:sp>
        <p:nvSpPr>
          <p:cNvPr id="8" name="Rectangle 7"/>
          <p:cNvSpPr/>
          <p:nvPr/>
        </p:nvSpPr>
        <p:spPr>
          <a:xfrm>
            <a:off x="1828800" y="321128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mbr</a:t>
            </a:r>
            <a:endParaRPr lang="en-US" dirty="0"/>
          </a:p>
        </p:txBody>
      </p:sp>
      <p:sp>
        <p:nvSpPr>
          <p:cNvPr id="14" name="Rectangle 13"/>
          <p:cNvSpPr/>
          <p:nvPr/>
        </p:nvSpPr>
        <p:spPr>
          <a:xfrm>
            <a:off x="1850571" y="5181600"/>
            <a:ext cx="853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\Device\Harddisk0\ (physical hard disk)</a:t>
            </a:r>
            <a:endParaRPr lang="en-US" dirty="0"/>
          </a:p>
        </p:txBody>
      </p:sp>
      <p:sp>
        <p:nvSpPr>
          <p:cNvPr id="15" name="Rectangle 14"/>
          <p:cNvSpPr/>
          <p:nvPr/>
        </p:nvSpPr>
        <p:spPr>
          <a:xfrm>
            <a:off x="2764971" y="5802086"/>
            <a:ext cx="759822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a:t>Device\Harddisk0\Partition0 C:\</a:t>
            </a:r>
            <a:endParaRPr lang="en-US" dirty="0"/>
          </a:p>
        </p:txBody>
      </p:sp>
      <p:sp>
        <p:nvSpPr>
          <p:cNvPr id="18" name="Rectangle 17"/>
          <p:cNvSpPr/>
          <p:nvPr/>
        </p:nvSpPr>
        <p:spPr>
          <a:xfrm>
            <a:off x="1850571" y="580208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mbr</a:t>
            </a:r>
            <a:endParaRPr lang="en-US" dirty="0"/>
          </a:p>
        </p:txBody>
      </p:sp>
    </p:spTree>
    <p:extLst>
      <p:ext uri="{BB962C8B-B14F-4D97-AF65-F5344CB8AC3E}">
        <p14:creationId xmlns:p14="http://schemas.microsoft.com/office/powerpoint/2010/main" val="3142866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a:t>
            </a:r>
            <a:endParaRPr lang="en-US" dirty="0"/>
          </a:p>
        </p:txBody>
      </p:sp>
      <p:sp>
        <p:nvSpPr>
          <p:cNvPr id="3" name="Content Placeholder 2"/>
          <p:cNvSpPr>
            <a:spLocks noGrp="1"/>
          </p:cNvSpPr>
          <p:nvPr>
            <p:ph idx="1"/>
          </p:nvPr>
        </p:nvSpPr>
        <p:spPr>
          <a:xfrm>
            <a:off x="1981200" y="1600202"/>
            <a:ext cx="8229600" cy="4800599"/>
          </a:xfrm>
        </p:spPr>
        <p:txBody>
          <a:bodyPr>
            <a:normAutofit/>
          </a:bodyPr>
          <a:lstStyle/>
          <a:p>
            <a:r>
              <a:rPr lang="en-US" dirty="0" smtClean="0"/>
              <a:t>Now we format!</a:t>
            </a:r>
          </a:p>
          <a:p>
            <a:pPr lvl="1"/>
            <a:r>
              <a:rPr lang="en-US" dirty="0" smtClean="0"/>
              <a:t>Does format wipe all of our data?</a:t>
            </a:r>
          </a:p>
          <a:p>
            <a:endParaRPr lang="en-US" dirty="0"/>
          </a:p>
          <a:p>
            <a:pPr marL="0" indent="0">
              <a:buNone/>
            </a:pPr>
            <a:endParaRPr lang="en-US" dirty="0" smtClean="0"/>
          </a:p>
          <a:p>
            <a:r>
              <a:rPr lang="en-US" dirty="0" smtClean="0"/>
              <a:t>mkfs.ext3 /</a:t>
            </a:r>
            <a:r>
              <a:rPr lang="en-US" dirty="0" err="1" smtClean="0"/>
              <a:t>dev</a:t>
            </a:r>
            <a:r>
              <a:rPr lang="en-US" dirty="0" smtClean="0"/>
              <a:t>/sda2</a:t>
            </a:r>
          </a:p>
          <a:p>
            <a:r>
              <a:rPr lang="en-US" dirty="0" smtClean="0"/>
              <a:t>What does this do: mkfs.ext3 </a:t>
            </a:r>
            <a:r>
              <a:rPr lang="en-US" dirty="0"/>
              <a:t>/</a:t>
            </a:r>
            <a:r>
              <a:rPr lang="en-US" dirty="0" err="1" smtClean="0"/>
              <a:t>dev</a:t>
            </a:r>
            <a:r>
              <a:rPr lang="en-US" dirty="0" smtClean="0"/>
              <a:t>/</a:t>
            </a:r>
            <a:r>
              <a:rPr lang="en-US" dirty="0" err="1" smtClean="0"/>
              <a:t>sda</a:t>
            </a:r>
            <a:endParaRPr lang="en-US" dirty="0" smtClean="0"/>
          </a:p>
          <a:p>
            <a:pPr lvl="1"/>
            <a:r>
              <a:rPr lang="en-US" dirty="0" smtClean="0"/>
              <a:t>Is it valid?</a:t>
            </a:r>
          </a:p>
          <a:p>
            <a:r>
              <a:rPr lang="en-US" dirty="0" smtClean="0"/>
              <a:t>Windows corollary: format c:</a:t>
            </a:r>
          </a:p>
          <a:p>
            <a:pPr lvl="1"/>
            <a:r>
              <a:rPr lang="en-US" dirty="0" smtClean="0"/>
              <a:t>FORMAT volume /</a:t>
            </a:r>
            <a:r>
              <a:rPr lang="en-US" dirty="0" err="1" smtClean="0"/>
              <a:t>FS:filesystem</a:t>
            </a:r>
            <a:r>
              <a:rPr lang="en-US" dirty="0" smtClean="0"/>
              <a:t> …</a:t>
            </a:r>
            <a:endParaRPr lang="en-US" dirty="0"/>
          </a:p>
          <a:p>
            <a:endParaRPr lang="en-US" dirty="0"/>
          </a:p>
          <a:p>
            <a:endParaRPr lang="en-US" dirty="0" smtClean="0"/>
          </a:p>
          <a:p>
            <a:pPr lvl="1"/>
            <a:endParaRPr lang="en-US" dirty="0"/>
          </a:p>
          <a:p>
            <a:pPr lvl="1"/>
            <a:endParaRPr lang="en-US" dirty="0"/>
          </a:p>
        </p:txBody>
      </p:sp>
      <p:sp>
        <p:nvSpPr>
          <p:cNvPr id="4" name="Rectangle 3"/>
          <p:cNvSpPr/>
          <p:nvPr/>
        </p:nvSpPr>
        <p:spPr>
          <a:xfrm>
            <a:off x="1828800" y="2590800"/>
            <a:ext cx="853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sda</a:t>
            </a:r>
            <a:r>
              <a:rPr lang="en-US" dirty="0"/>
              <a:t> (physical hard disk)</a:t>
            </a:r>
            <a:endParaRPr lang="en-US" dirty="0"/>
          </a:p>
        </p:txBody>
      </p:sp>
      <p:sp>
        <p:nvSpPr>
          <p:cNvPr id="5" name="Rectangle 4"/>
          <p:cNvSpPr/>
          <p:nvPr/>
        </p:nvSpPr>
        <p:spPr>
          <a:xfrm>
            <a:off x="2743200" y="3211286"/>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sda1 /boot</a:t>
            </a:r>
            <a:endParaRPr lang="en-US" dirty="0"/>
          </a:p>
        </p:txBody>
      </p:sp>
      <p:sp>
        <p:nvSpPr>
          <p:cNvPr id="6" name="Rectangle 5"/>
          <p:cNvSpPr/>
          <p:nvPr/>
        </p:nvSpPr>
        <p:spPr>
          <a:xfrm>
            <a:off x="4419600" y="3222172"/>
            <a:ext cx="236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sda2 /</a:t>
            </a:r>
            <a:r>
              <a:rPr lang="en-US" dirty="0" err="1"/>
              <a:t>var</a:t>
            </a:r>
            <a:endParaRPr lang="en-US" dirty="0"/>
          </a:p>
        </p:txBody>
      </p:sp>
      <p:sp>
        <p:nvSpPr>
          <p:cNvPr id="7" name="Rectangle 6"/>
          <p:cNvSpPr/>
          <p:nvPr/>
        </p:nvSpPr>
        <p:spPr>
          <a:xfrm>
            <a:off x="6781800" y="3211286"/>
            <a:ext cx="3581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sda3 /</a:t>
            </a:r>
            <a:endParaRPr lang="en-US" dirty="0"/>
          </a:p>
        </p:txBody>
      </p:sp>
      <p:sp>
        <p:nvSpPr>
          <p:cNvPr id="8" name="Rectangle 7"/>
          <p:cNvSpPr/>
          <p:nvPr/>
        </p:nvSpPr>
        <p:spPr>
          <a:xfrm>
            <a:off x="1828800" y="321128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mbr</a:t>
            </a:r>
            <a:endParaRPr lang="en-US" dirty="0"/>
          </a:p>
        </p:txBody>
      </p:sp>
    </p:spTree>
    <p:extLst>
      <p:ext uri="{BB962C8B-B14F-4D97-AF65-F5344CB8AC3E}">
        <p14:creationId xmlns:p14="http://schemas.microsoft.com/office/powerpoint/2010/main" val="3662937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Navigation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6720333"/>
              </p:ext>
            </p:extLst>
          </p:nvPr>
        </p:nvGraphicFramePr>
        <p:xfrm>
          <a:off x="1474123" y="1802924"/>
          <a:ext cx="8229600" cy="2834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/bin – system binary executables</a:t>
                      </a:r>
                    </a:p>
                    <a:p>
                      <a:r>
                        <a:rPr lang="en-US" dirty="0" smtClean="0"/>
                        <a:t>/boot – kernel and boot files</a:t>
                      </a:r>
                    </a:p>
                    <a:p>
                      <a:r>
                        <a:rPr lang="en-US" dirty="0" smtClean="0"/>
                        <a:t>/dev – system devices</a:t>
                      </a:r>
                    </a:p>
                    <a:p>
                      <a:r>
                        <a:rPr lang="en-US" dirty="0" smtClean="0"/>
                        <a:t>/etc – startup and </a:t>
                      </a:r>
                      <a:r>
                        <a:rPr lang="en-US" dirty="0" err="1" smtClean="0"/>
                        <a:t>config</a:t>
                      </a:r>
                      <a:r>
                        <a:rPr lang="en-US" dirty="0" smtClean="0"/>
                        <a:t> files</a:t>
                      </a:r>
                    </a:p>
                    <a:p>
                      <a:r>
                        <a:rPr lang="en-US" dirty="0" smtClean="0"/>
                        <a:t>/home –</a:t>
                      </a:r>
                      <a:r>
                        <a:rPr lang="en-US" baseline="0" dirty="0" smtClean="0"/>
                        <a:t> home dir for users </a:t>
                      </a:r>
                      <a:endParaRPr lang="en-US" dirty="0" smtClean="0"/>
                    </a:p>
                    <a:p>
                      <a:r>
                        <a:rPr lang="en-US" dirty="0" smtClean="0"/>
                        <a:t>/lib –</a:t>
                      </a:r>
                      <a:r>
                        <a:rPr lang="en-US" baseline="0" dirty="0" smtClean="0"/>
                        <a:t> shared libraries (think </a:t>
                      </a:r>
                      <a:r>
                        <a:rPr lang="en-US" baseline="0" dirty="0" err="1" smtClean="0"/>
                        <a:t>dll</a:t>
                      </a:r>
                      <a:r>
                        <a:rPr lang="en-US" baseline="0" dirty="0" smtClean="0"/>
                        <a:t>)</a:t>
                      </a:r>
                      <a:endParaRPr lang="en-US" dirty="0" smtClean="0"/>
                    </a:p>
                    <a:p>
                      <a:r>
                        <a:rPr lang="en-US" dirty="0" smtClean="0"/>
                        <a:t>/media – mount for removable media</a:t>
                      </a:r>
                    </a:p>
                    <a:p>
                      <a:r>
                        <a:rPr lang="en-US" dirty="0" smtClean="0"/>
                        <a:t>/</a:t>
                      </a:r>
                      <a:r>
                        <a:rPr lang="en-US" dirty="0" err="1" smtClean="0"/>
                        <a:t>mnt</a:t>
                      </a:r>
                      <a:r>
                        <a:rPr lang="en-US" dirty="0" smtClean="0"/>
                        <a:t> - mount</a:t>
                      </a:r>
                    </a:p>
                    <a:p>
                      <a:endParaRPr lang="en-US" dirty="0"/>
                    </a:p>
                  </a:txBody>
                  <a:tcPr/>
                </a:tc>
                <a:tc>
                  <a:txBody>
                    <a:bodyPr/>
                    <a:lstStyle/>
                    <a:p>
                      <a:r>
                        <a:rPr lang="en-US" dirty="0" smtClean="0"/>
                        <a:t>/opt – optional install dir</a:t>
                      </a:r>
                    </a:p>
                    <a:p>
                      <a:r>
                        <a:rPr lang="en-US" dirty="0" smtClean="0"/>
                        <a:t>/proc</a:t>
                      </a:r>
                    </a:p>
                    <a:p>
                      <a:r>
                        <a:rPr lang="en-US" dirty="0" smtClean="0"/>
                        <a:t>/root – home dir for root (optional)</a:t>
                      </a:r>
                    </a:p>
                    <a:p>
                      <a:r>
                        <a:rPr lang="en-US" dirty="0" smtClean="0"/>
                        <a:t>/</a:t>
                      </a:r>
                      <a:r>
                        <a:rPr lang="en-US" dirty="0" err="1" smtClean="0"/>
                        <a:t>sbin</a:t>
                      </a:r>
                      <a:r>
                        <a:rPr lang="en-US" dirty="0" smtClean="0"/>
                        <a:t> – binaries for </a:t>
                      </a:r>
                      <a:r>
                        <a:rPr lang="en-US" dirty="0" err="1" smtClean="0"/>
                        <a:t>su</a:t>
                      </a:r>
                      <a:r>
                        <a:rPr lang="en-US" dirty="0" smtClean="0"/>
                        <a:t> </a:t>
                      </a:r>
                    </a:p>
                    <a:p>
                      <a:r>
                        <a:rPr lang="en-US" dirty="0" smtClean="0"/>
                        <a:t>/</a:t>
                      </a:r>
                      <a:r>
                        <a:rPr lang="en-US" dirty="0" err="1" smtClean="0"/>
                        <a:t>selinux</a:t>
                      </a:r>
                      <a:endParaRPr lang="en-US" dirty="0" smtClean="0"/>
                    </a:p>
                    <a:p>
                      <a:r>
                        <a:rPr lang="en-US" dirty="0" smtClean="0"/>
                        <a:t>/sys</a:t>
                      </a:r>
                    </a:p>
                    <a:p>
                      <a:r>
                        <a:rPr lang="en-US" dirty="0" smtClean="0"/>
                        <a:t>/</a:t>
                      </a:r>
                      <a:r>
                        <a:rPr lang="en-US" dirty="0" err="1" smtClean="0"/>
                        <a:t>tmp</a:t>
                      </a:r>
                      <a:r>
                        <a:rPr lang="en-US" dirty="0" smtClean="0"/>
                        <a:t> – temporary files (wiped on restart)</a:t>
                      </a:r>
                    </a:p>
                    <a:p>
                      <a:r>
                        <a:rPr lang="en-US" dirty="0" smtClean="0"/>
                        <a:t>/</a:t>
                      </a:r>
                      <a:r>
                        <a:rPr lang="en-US" dirty="0" err="1" smtClean="0"/>
                        <a:t>usr</a:t>
                      </a:r>
                      <a:r>
                        <a:rPr lang="en-US" dirty="0" smtClean="0"/>
                        <a:t> –</a:t>
                      </a:r>
                      <a:r>
                        <a:rPr lang="en-US" baseline="0" dirty="0" smtClean="0"/>
                        <a:t> typical installed programs, man pages, local files, etc.</a:t>
                      </a:r>
                      <a:endParaRPr lang="en-US" dirty="0" smtClean="0"/>
                    </a:p>
                    <a:p>
                      <a:r>
                        <a:rPr lang="en-US" dirty="0" smtClean="0"/>
                        <a:t>/</a:t>
                      </a:r>
                      <a:r>
                        <a:rPr lang="en-US" dirty="0" err="1" smtClean="0"/>
                        <a:t>var</a:t>
                      </a:r>
                      <a:r>
                        <a:rPr lang="en-US" dirty="0" smtClean="0"/>
                        <a:t> – logging,</a:t>
                      </a:r>
                      <a:r>
                        <a:rPr lang="en-US" baseline="0" dirty="0" smtClean="0"/>
                        <a:t> </a:t>
                      </a:r>
                      <a:r>
                        <a:rPr lang="en-US" baseline="0" dirty="0" err="1" smtClean="0"/>
                        <a:t>pids</a:t>
                      </a:r>
                      <a:r>
                        <a:rPr lang="en-US" baseline="0" dirty="0" smtClean="0"/>
                        <a:t>, mail</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00879736"/>
              </p:ext>
            </p:extLst>
          </p:nvPr>
        </p:nvGraphicFramePr>
        <p:xfrm>
          <a:off x="1474123" y="4572000"/>
          <a:ext cx="8229600" cy="2286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828800">
                <a:tc>
                  <a:txBody>
                    <a:bodyPr/>
                    <a:lstStyle/>
                    <a:p>
                      <a:r>
                        <a:rPr lang="en-US" dirty="0" smtClean="0"/>
                        <a:t>/</a:t>
                      </a:r>
                      <a:r>
                        <a:rPr lang="en-US" dirty="0" err="1" smtClean="0"/>
                        <a:t>usr</a:t>
                      </a:r>
                      <a:endParaRPr lang="en-US" dirty="0" smtClean="0"/>
                    </a:p>
                    <a:p>
                      <a:r>
                        <a:rPr lang="en-US" dirty="0" smtClean="0"/>
                        <a:t>--/bin – binary executables</a:t>
                      </a:r>
                    </a:p>
                    <a:p>
                      <a:r>
                        <a:rPr lang="en-US" dirty="0" smtClean="0"/>
                        <a:t>--/include</a:t>
                      </a:r>
                    </a:p>
                    <a:p>
                      <a:r>
                        <a:rPr lang="en-US" dirty="0" smtClean="0"/>
                        <a:t>--/lib</a:t>
                      </a:r>
                    </a:p>
                    <a:p>
                      <a:r>
                        <a:rPr lang="en-US" dirty="0" smtClean="0"/>
                        <a:t>--/local – local version</a:t>
                      </a:r>
                      <a:r>
                        <a:rPr lang="en-US" baseline="0" dirty="0" smtClean="0"/>
                        <a:t> of /</a:t>
                      </a:r>
                      <a:r>
                        <a:rPr lang="en-US" baseline="0" dirty="0" err="1" smtClean="0"/>
                        <a:t>usr</a:t>
                      </a:r>
                      <a:endParaRPr lang="en-US" dirty="0" smtClean="0"/>
                    </a:p>
                    <a:p>
                      <a:r>
                        <a:rPr lang="en-US" dirty="0" smtClean="0"/>
                        <a:t>--/</a:t>
                      </a:r>
                      <a:r>
                        <a:rPr lang="en-US" dirty="0" err="1" smtClean="0"/>
                        <a:t>sbin</a:t>
                      </a:r>
                      <a:r>
                        <a:rPr lang="en-US" dirty="0" smtClean="0"/>
                        <a:t> – binary</a:t>
                      </a:r>
                      <a:r>
                        <a:rPr lang="en-US" baseline="0" dirty="0" smtClean="0"/>
                        <a:t> executables for </a:t>
                      </a:r>
                      <a:r>
                        <a:rPr lang="en-US" baseline="0" dirty="0" err="1" smtClean="0"/>
                        <a:t>su</a:t>
                      </a:r>
                      <a:endParaRPr lang="en-US" dirty="0" smtClean="0"/>
                    </a:p>
                    <a:p>
                      <a:r>
                        <a:rPr lang="en-US" dirty="0" smtClean="0"/>
                        <a:t>--/share</a:t>
                      </a:r>
                    </a:p>
                    <a:p>
                      <a:r>
                        <a:rPr lang="en-US" dirty="0" smtClean="0"/>
                        <a:t>--/</a:t>
                      </a:r>
                      <a:r>
                        <a:rPr lang="en-US" dirty="0" err="1" smtClean="0"/>
                        <a:t>src</a:t>
                      </a:r>
                      <a:r>
                        <a:rPr lang="en-US" dirty="0" smtClean="0"/>
                        <a:t> – shared source code (kernel, etc.)</a:t>
                      </a:r>
                      <a:endParaRPr lang="en-US" dirty="0"/>
                    </a:p>
                  </a:txBody>
                  <a:tcPr/>
                </a:tc>
                <a:tc>
                  <a:txBody>
                    <a:bodyPr/>
                    <a:lstStyle/>
                    <a:p>
                      <a:r>
                        <a:rPr lang="en-US" dirty="0" smtClean="0"/>
                        <a:t>/</a:t>
                      </a:r>
                      <a:r>
                        <a:rPr lang="en-US" dirty="0" err="1" smtClean="0"/>
                        <a:t>var</a:t>
                      </a:r>
                      <a:endParaRPr lang="en-US" dirty="0" smtClean="0"/>
                    </a:p>
                    <a:p>
                      <a:r>
                        <a:rPr lang="en-US" dirty="0" smtClean="0"/>
                        <a:t>--/log</a:t>
                      </a:r>
                    </a:p>
                    <a:p>
                      <a:r>
                        <a:rPr lang="en-US" dirty="0" smtClean="0"/>
                        <a:t>--/mail</a:t>
                      </a:r>
                    </a:p>
                    <a:p>
                      <a:r>
                        <a:rPr lang="en-US" dirty="0" smtClean="0"/>
                        <a:t>--/opt</a:t>
                      </a:r>
                    </a:p>
                    <a:p>
                      <a:r>
                        <a:rPr lang="en-US" dirty="0" smtClean="0"/>
                        <a:t>--/run – </a:t>
                      </a:r>
                      <a:r>
                        <a:rPr lang="en-US" dirty="0" err="1" smtClean="0"/>
                        <a:t>pids</a:t>
                      </a:r>
                      <a:r>
                        <a:rPr lang="en-US" dirty="0" smtClean="0"/>
                        <a:t> </a:t>
                      </a:r>
                    </a:p>
                    <a:p>
                      <a:r>
                        <a:rPr lang="en-US" dirty="0" smtClean="0"/>
                        <a:t>--/spool – spools</a:t>
                      </a:r>
                      <a:r>
                        <a:rPr lang="en-US" baseline="0" dirty="0" smtClean="0"/>
                        <a:t> printers, mail, etc.</a:t>
                      </a:r>
                      <a:endParaRPr lang="en-US" dirty="0" smtClean="0"/>
                    </a:p>
                    <a:p>
                      <a:r>
                        <a:rPr lang="en-US" dirty="0" smtClean="0"/>
                        <a:t>--/</a:t>
                      </a:r>
                      <a:r>
                        <a:rPr lang="en-US" dirty="0" err="1" smtClean="0"/>
                        <a:t>tmp</a:t>
                      </a:r>
                      <a:r>
                        <a:rPr lang="en-US" dirty="0" smtClean="0"/>
                        <a:t> – non volatile temp</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083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Regular Files</a:t>
            </a:r>
          </a:p>
          <a:p>
            <a:r>
              <a:rPr lang="en-US" dirty="0" smtClean="0"/>
              <a:t>Directory</a:t>
            </a:r>
          </a:p>
          <a:p>
            <a:r>
              <a:rPr lang="en-US" dirty="0" smtClean="0"/>
              <a:t>Character device file</a:t>
            </a:r>
          </a:p>
          <a:p>
            <a:r>
              <a:rPr lang="en-US" dirty="0" smtClean="0"/>
              <a:t>Block device file</a:t>
            </a:r>
          </a:p>
          <a:p>
            <a:r>
              <a:rPr lang="en-US" dirty="0" smtClean="0"/>
              <a:t>Local domain socket</a:t>
            </a:r>
          </a:p>
          <a:p>
            <a:r>
              <a:rPr lang="en-US" dirty="0" smtClean="0"/>
              <a:t>Named pipe</a:t>
            </a:r>
          </a:p>
          <a:p>
            <a:r>
              <a:rPr lang="en-US" dirty="0" smtClean="0"/>
              <a:t>Symbolic Link</a:t>
            </a:r>
            <a:endParaRPr lang="en-US" dirty="0"/>
          </a:p>
        </p:txBody>
      </p:sp>
    </p:spTree>
    <p:extLst>
      <p:ext uri="{BB962C8B-B14F-4D97-AF65-F5344CB8AC3E}">
        <p14:creationId xmlns:p14="http://schemas.microsoft.com/office/powerpoint/2010/main" val="1017858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mounts a device to a folder to allow access</a:t>
            </a:r>
          </a:p>
          <a:p>
            <a:endParaRPr lang="en-US" dirty="0" smtClean="0"/>
          </a:p>
          <a:p>
            <a:r>
              <a:rPr lang="en-US" sz="2800" dirty="0">
                <a:latin typeface="Courier New" pitchFamily="49" charset="0"/>
                <a:cs typeface="Courier New" pitchFamily="49" charset="0"/>
              </a:rPr>
              <a:t>mount -t ext2 /dev/hda2 /boot</a:t>
            </a:r>
          </a:p>
          <a:p>
            <a:endParaRPr lang="en-US" sz="2800" dirty="0">
              <a:latin typeface="Courier New" pitchFamily="49" charset="0"/>
              <a:cs typeface="Courier New" pitchFamily="49" charset="0"/>
            </a:endParaRPr>
          </a:p>
          <a:p>
            <a:r>
              <a:rPr lang="en-US" sz="2800" dirty="0">
                <a:latin typeface="Courier New" pitchFamily="49" charset="0"/>
                <a:cs typeface="Courier New" pitchFamily="49" charset="0"/>
              </a:rPr>
              <a:t>mount -t </a:t>
            </a:r>
            <a:r>
              <a:rPr lang="en-US" sz="2800" dirty="0" err="1">
                <a:latin typeface="Courier New" pitchFamily="49" charset="0"/>
                <a:cs typeface="Courier New" pitchFamily="49" charset="0"/>
              </a:rPr>
              <a:t>ntfs</a:t>
            </a:r>
            <a:r>
              <a:rPr lang="en-US" sz="2800" dirty="0">
                <a:latin typeface="Courier New" pitchFamily="49" charset="0"/>
                <a:cs typeface="Courier New" pitchFamily="49" charset="0"/>
              </a:rPr>
              <a:t> /dev/hdb1 /</a:t>
            </a:r>
            <a:r>
              <a:rPr lang="en-US" sz="2800" dirty="0" err="1">
                <a:latin typeface="Courier New" pitchFamily="49" charset="0"/>
                <a:cs typeface="Courier New" pitchFamily="49" charset="0"/>
              </a:rPr>
              <a:t>mnt</a:t>
            </a:r>
            <a:r>
              <a:rPr lang="en-US" sz="2800" dirty="0">
                <a:latin typeface="Courier New" pitchFamily="49" charset="0"/>
                <a:cs typeface="Courier New" pitchFamily="49" charset="0"/>
              </a:rPr>
              <a:t>/win/</a:t>
            </a:r>
          </a:p>
          <a:p>
            <a:pPr lvl="1"/>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mnt</a:t>
            </a:r>
            <a:r>
              <a:rPr lang="en-US" sz="2400" dirty="0">
                <a:latin typeface="Courier New" pitchFamily="49" charset="0"/>
                <a:cs typeface="Courier New" pitchFamily="49" charset="0"/>
              </a:rPr>
              <a:t>/win/Users/Mike/Desktop/rickroll.avi</a:t>
            </a:r>
          </a:p>
          <a:p>
            <a:pPr lvl="1"/>
            <a:endParaRPr lang="en-US" sz="2400" dirty="0">
              <a:latin typeface="Courier New" pitchFamily="49" charset="0"/>
              <a:cs typeface="Courier New" pitchFamily="49" charset="0"/>
            </a:endParaRPr>
          </a:p>
          <a:p>
            <a:r>
              <a:rPr lang="en-US" sz="2800" dirty="0">
                <a:latin typeface="Courier New" pitchFamily="49" charset="0"/>
                <a:cs typeface="Courier New" pitchFamily="49" charset="0"/>
              </a:rPr>
              <a:t>mount /media/</a:t>
            </a:r>
            <a:r>
              <a:rPr lang="en-US" sz="2800" dirty="0" err="1">
                <a:latin typeface="Courier New" pitchFamily="49" charset="0"/>
                <a:cs typeface="Courier New" pitchFamily="49" charset="0"/>
              </a:rPr>
              <a:t>cdrom</a:t>
            </a:r>
            <a:endParaRPr lang="en-US" sz="2800" dirty="0">
              <a:latin typeface="Courier New" pitchFamily="49" charset="0"/>
              <a:cs typeface="Courier New" pitchFamily="49" charset="0"/>
            </a:endParaRPr>
          </a:p>
          <a:p>
            <a:endParaRPr lang="en-US" dirty="0" smtClean="0"/>
          </a:p>
        </p:txBody>
      </p:sp>
    </p:spTree>
    <p:extLst>
      <p:ext uri="{BB962C8B-B14F-4D97-AF65-F5344CB8AC3E}">
        <p14:creationId xmlns:p14="http://schemas.microsoft.com/office/powerpoint/2010/main" val="174790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you should know</a:t>
            </a:r>
            <a:endParaRPr lang="en-US" dirty="0"/>
          </a:p>
        </p:txBody>
      </p:sp>
      <p:sp>
        <p:nvSpPr>
          <p:cNvPr id="3" name="Content Placeholder 2"/>
          <p:cNvSpPr>
            <a:spLocks noGrp="1"/>
          </p:cNvSpPr>
          <p:nvPr>
            <p:ph idx="1"/>
          </p:nvPr>
        </p:nvSpPr>
        <p:spPr/>
        <p:txBody>
          <a:bodyPr/>
          <a:lstStyle/>
          <a:p>
            <a:r>
              <a:rPr lang="en-US" dirty="0" err="1" smtClean="0"/>
              <a:t>chown</a:t>
            </a:r>
            <a:r>
              <a:rPr lang="en-US" dirty="0" smtClean="0"/>
              <a:t>/</a:t>
            </a:r>
            <a:r>
              <a:rPr lang="en-US" dirty="0" err="1" smtClean="0"/>
              <a:t>chmod</a:t>
            </a:r>
            <a:r>
              <a:rPr lang="en-US" dirty="0" smtClean="0"/>
              <a:t>/</a:t>
            </a:r>
            <a:r>
              <a:rPr lang="en-US" dirty="0" err="1" smtClean="0"/>
              <a:t>mkdir</a:t>
            </a:r>
            <a:r>
              <a:rPr lang="en-US" dirty="0" smtClean="0"/>
              <a:t>/</a:t>
            </a:r>
            <a:r>
              <a:rPr lang="en-US" dirty="0" err="1" smtClean="0"/>
              <a:t>cd</a:t>
            </a:r>
            <a:r>
              <a:rPr lang="en-US" dirty="0" smtClean="0"/>
              <a:t>/</a:t>
            </a:r>
            <a:r>
              <a:rPr lang="en-US" dirty="0" err="1" smtClean="0"/>
              <a:t>grep</a:t>
            </a:r>
            <a:endParaRPr lang="en-US" dirty="0" smtClean="0"/>
          </a:p>
          <a:p>
            <a:r>
              <a:rPr lang="en-US" dirty="0" err="1" smtClean="0"/>
              <a:t>cd</a:t>
            </a:r>
            <a:r>
              <a:rPr lang="en-US" dirty="0" smtClean="0"/>
              <a:t> /</a:t>
            </a:r>
            <a:r>
              <a:rPr lang="en-US" dirty="0" err="1" smtClean="0"/>
              <a:t>rm</a:t>
            </a:r>
            <a:r>
              <a:rPr lang="en-US" dirty="0" smtClean="0"/>
              <a:t>/echo/cat/</a:t>
            </a:r>
            <a:r>
              <a:rPr lang="en-US" dirty="0" err="1" smtClean="0"/>
              <a:t>ls</a:t>
            </a:r>
            <a:r>
              <a:rPr lang="en-US" dirty="0" smtClean="0"/>
              <a:t>/</a:t>
            </a:r>
            <a:r>
              <a:rPr lang="en-US" dirty="0" err="1" smtClean="0"/>
              <a:t>ln</a:t>
            </a:r>
            <a:r>
              <a:rPr lang="en-US" dirty="0" smtClean="0"/>
              <a:t>/man</a:t>
            </a:r>
          </a:p>
          <a:p>
            <a:r>
              <a:rPr lang="en-US" dirty="0" smtClean="0"/>
              <a:t>|      &gt;         &gt;&gt;       &lt;         &lt;&lt;</a:t>
            </a:r>
          </a:p>
          <a:p>
            <a:r>
              <a:rPr lang="en-US" dirty="0" err="1" smtClean="0"/>
              <a:t>grep</a:t>
            </a:r>
            <a:r>
              <a:rPr lang="en-US" dirty="0" smtClean="0"/>
              <a:t>/more/less</a:t>
            </a:r>
          </a:p>
          <a:p>
            <a:endParaRPr lang="en-US" dirty="0" smtClean="0"/>
          </a:p>
        </p:txBody>
      </p:sp>
    </p:spTree>
    <p:extLst>
      <p:ext uri="{BB962C8B-B14F-4D97-AF65-F5344CB8AC3E}">
        <p14:creationId xmlns:p14="http://schemas.microsoft.com/office/powerpoint/2010/main" val="4277914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latin typeface="Courier New" pitchFamily="49" charset="0"/>
                <a:cs typeface="Courier New" pitchFamily="49" charset="0"/>
              </a:rPr>
              <a:t>MAN(1)                        Manual pager </a:t>
            </a:r>
            <a:r>
              <a:rPr lang="en-US" dirty="0" err="1" smtClean="0">
                <a:latin typeface="Courier New" pitchFamily="49" charset="0"/>
                <a:cs typeface="Courier New" pitchFamily="49" charset="0"/>
              </a:rPr>
              <a:t>utils</a:t>
            </a:r>
            <a:r>
              <a:rPr lang="en-US" dirty="0" smtClean="0">
                <a:latin typeface="Courier New" pitchFamily="49" charset="0"/>
                <a:cs typeface="Courier New" pitchFamily="49" charset="0"/>
              </a:rPr>
              <a:t>                        MAN(1)</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NAME</a:t>
            </a:r>
          </a:p>
          <a:p>
            <a:pPr>
              <a:buNone/>
            </a:pPr>
            <a:r>
              <a:rPr lang="en-US" dirty="0" smtClean="0">
                <a:latin typeface="Courier New" pitchFamily="49" charset="0"/>
                <a:cs typeface="Courier New" pitchFamily="49" charset="0"/>
              </a:rPr>
              <a:t>       man - an interface to the on-line reference manuals</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SYNOPSIS</a:t>
            </a:r>
          </a:p>
          <a:p>
            <a:pPr>
              <a:buNone/>
            </a:pPr>
            <a:r>
              <a:rPr lang="en-US" dirty="0" smtClean="0">
                <a:latin typeface="Courier New" pitchFamily="49" charset="0"/>
                <a:cs typeface="Courier New" pitchFamily="49" charset="0"/>
              </a:rPr>
              <a:t>       man  [-C  file]  [-d]  [-D]  [--warnings[=warnings]]  [-R encoding] [-L</a:t>
            </a:r>
          </a:p>
          <a:p>
            <a:pPr>
              <a:buNone/>
            </a:pPr>
            <a:r>
              <a:rPr lang="en-US" dirty="0" smtClean="0">
                <a:latin typeface="Courier New" pitchFamily="49" charset="0"/>
                <a:cs typeface="Courier New" pitchFamily="49" charset="0"/>
              </a:rPr>
              <a:t>       locale] [-m system[,...]] [-M path] [-S list]  [-e  extension]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regex</a:t>
            </a:r>
            <a:r>
              <a:rPr lang="en-US" dirty="0" smtClean="0">
                <a:latin typeface="Courier New" pitchFamily="49" charset="0"/>
                <a:cs typeface="Courier New" pitchFamily="49" charset="0"/>
              </a:rPr>
              <a:t>|--wildcard]   [--names-only]  [-a]  [-u]  [--no-subpages]  [-P</a:t>
            </a:r>
          </a:p>
          <a:p>
            <a:pPr>
              <a:buNone/>
            </a:pPr>
            <a:r>
              <a:rPr lang="en-US" dirty="0" smtClean="0">
                <a:latin typeface="Courier New" pitchFamily="49" charset="0"/>
                <a:cs typeface="Courier New" pitchFamily="49" charset="0"/>
              </a:rPr>
              <a:t>       pager] [-r prompt] [-7] [-E encoding]  [--no-hyphenation]  [-p  string]</a:t>
            </a:r>
          </a:p>
          <a:p>
            <a:pPr>
              <a:buNone/>
            </a:pPr>
            <a:r>
              <a:rPr lang="en-US" dirty="0" smtClean="0">
                <a:latin typeface="Courier New" pitchFamily="49" charset="0"/>
                <a:cs typeface="Courier New" pitchFamily="49" charset="0"/>
              </a:rPr>
              <a:t>       [-t] [-T[device]] [-H[browser]] [-X[dpi]] [-Z] [[section] page ...] ...</a:t>
            </a:r>
          </a:p>
          <a:p>
            <a:pPr>
              <a:buNone/>
            </a:pPr>
            <a:r>
              <a:rPr lang="en-US" dirty="0" smtClean="0">
                <a:latin typeface="Courier New" pitchFamily="49" charset="0"/>
                <a:cs typeface="Courier New" pitchFamily="49" charset="0"/>
              </a:rPr>
              <a:t>       man -k [apropos options] </a:t>
            </a:r>
            <a:r>
              <a:rPr lang="en-US" dirty="0" err="1" smtClean="0">
                <a:latin typeface="Courier New" pitchFamily="49" charset="0"/>
                <a:cs typeface="Courier New" pitchFamily="49" charset="0"/>
              </a:rPr>
              <a:t>regexp</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man -K [-w|-W] [-S list]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 [--</a:t>
            </a:r>
            <a:r>
              <a:rPr lang="en-US" dirty="0" err="1" smtClean="0">
                <a:latin typeface="Courier New" pitchFamily="49" charset="0"/>
                <a:cs typeface="Courier New" pitchFamily="49" charset="0"/>
              </a:rPr>
              <a:t>regex</a:t>
            </a:r>
            <a:r>
              <a:rPr lang="en-US" dirty="0" smtClean="0">
                <a:latin typeface="Courier New" pitchFamily="49" charset="0"/>
                <a:cs typeface="Courier New" pitchFamily="49" charset="0"/>
              </a:rPr>
              <a:t>] [section] term ...</a:t>
            </a:r>
          </a:p>
          <a:p>
            <a:pPr>
              <a:buNone/>
            </a:pPr>
            <a:r>
              <a:rPr lang="en-US" dirty="0" smtClean="0">
                <a:latin typeface="Courier New" pitchFamily="49" charset="0"/>
                <a:cs typeface="Courier New" pitchFamily="49" charset="0"/>
              </a:rPr>
              <a:t>       man -f [</a:t>
            </a:r>
            <a:r>
              <a:rPr lang="en-US" dirty="0" err="1" smtClean="0">
                <a:latin typeface="Courier New" pitchFamily="49" charset="0"/>
                <a:cs typeface="Courier New" pitchFamily="49" charset="0"/>
              </a:rPr>
              <a:t>whatis</a:t>
            </a:r>
            <a:r>
              <a:rPr lang="en-US" dirty="0" smtClean="0">
                <a:latin typeface="Courier New" pitchFamily="49" charset="0"/>
                <a:cs typeface="Courier New" pitchFamily="49" charset="0"/>
              </a:rPr>
              <a:t> options] page ...</a:t>
            </a:r>
          </a:p>
          <a:p>
            <a:pPr>
              <a:buNone/>
            </a:pPr>
            <a:r>
              <a:rPr lang="en-US" dirty="0" smtClean="0">
                <a:latin typeface="Courier New" pitchFamily="49" charset="0"/>
                <a:cs typeface="Courier New" pitchFamily="49" charset="0"/>
              </a:rPr>
              <a:t>       man  -l  [-C  file] [-d] [-D] [--warnings[=warnings]] [-R encoding] [-L</a:t>
            </a:r>
          </a:p>
          <a:p>
            <a:pPr>
              <a:buNone/>
            </a:pPr>
            <a:r>
              <a:rPr lang="en-US" dirty="0" smtClean="0">
                <a:latin typeface="Courier New" pitchFamily="49" charset="0"/>
                <a:cs typeface="Courier New" pitchFamily="49" charset="0"/>
              </a:rPr>
              <a:t>       locale] [-P pager] [-r prompt] [-7]  [-E  encoding]  [-p  string]  [-t]</a:t>
            </a:r>
          </a:p>
          <a:p>
            <a:pPr>
              <a:buNone/>
            </a:pPr>
            <a:r>
              <a:rPr lang="en-US" dirty="0" smtClean="0">
                <a:latin typeface="Courier New" pitchFamily="49" charset="0"/>
                <a:cs typeface="Courier New" pitchFamily="49" charset="0"/>
              </a:rPr>
              <a:t>       [-T[device]] [-H[browser]] [-X[dpi]] [-Z] file ...</a:t>
            </a:r>
          </a:p>
          <a:p>
            <a:pPr>
              <a:buNone/>
            </a:pPr>
            <a:r>
              <a:rPr lang="en-US" dirty="0" smtClean="0">
                <a:latin typeface="Courier New" pitchFamily="49" charset="0"/>
                <a:cs typeface="Courier New" pitchFamily="49" charset="0"/>
              </a:rPr>
              <a:t>       man -w|-W [-C file] [-d] [-D] page ...</a:t>
            </a:r>
          </a:p>
          <a:p>
            <a:pPr>
              <a:buNone/>
            </a:pPr>
            <a:r>
              <a:rPr lang="en-US" dirty="0" smtClean="0">
                <a:latin typeface="Courier New" pitchFamily="49" charset="0"/>
                <a:cs typeface="Courier New" pitchFamily="49" charset="0"/>
              </a:rPr>
              <a:t>       man -c [-C file] [-d] [-D] page ...</a:t>
            </a:r>
          </a:p>
          <a:p>
            <a:pPr>
              <a:buNone/>
            </a:pPr>
            <a:r>
              <a:rPr lang="en-US" dirty="0" smtClean="0">
                <a:latin typeface="Courier New" pitchFamily="49" charset="0"/>
                <a:cs typeface="Courier New" pitchFamily="49" charset="0"/>
              </a:rPr>
              <a:t>       man [-</a:t>
            </a:r>
            <a:r>
              <a:rPr lang="en-US" dirty="0" err="1" smtClean="0">
                <a:latin typeface="Courier New" pitchFamily="49" charset="0"/>
                <a:cs typeface="Courier New" pitchFamily="49" charset="0"/>
              </a:rPr>
              <a:t>hV</a:t>
            </a:r>
            <a:r>
              <a:rPr lang="en-US" dirty="0" smtClean="0">
                <a:latin typeface="Courier New" pitchFamily="49" charset="0"/>
                <a:cs typeface="Courier New" pitchFamily="49" charset="0"/>
              </a:rPr>
              <a:t>]</a:t>
            </a:r>
          </a:p>
          <a:p>
            <a:pPr>
              <a:buNone/>
            </a:pPr>
            <a:endParaRPr lang="en-US" dirty="0"/>
          </a:p>
        </p:txBody>
      </p:sp>
    </p:spTree>
    <p:extLst>
      <p:ext uri="{BB962C8B-B14F-4D97-AF65-F5344CB8AC3E}">
        <p14:creationId xmlns:p14="http://schemas.microsoft.com/office/powerpoint/2010/main" val="96416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 and Monitoring</a:t>
            </a:r>
            <a:endParaRPr lang="en-US" dirty="0"/>
          </a:p>
        </p:txBody>
      </p:sp>
      <p:sp>
        <p:nvSpPr>
          <p:cNvPr id="3" name="Content Placeholder 2"/>
          <p:cNvSpPr>
            <a:spLocks noGrp="1"/>
          </p:cNvSpPr>
          <p:nvPr>
            <p:ph idx="1"/>
          </p:nvPr>
        </p:nvSpPr>
        <p:spPr/>
        <p:txBody>
          <a:bodyPr>
            <a:normAutofit/>
          </a:bodyPr>
          <a:lstStyle/>
          <a:p>
            <a:r>
              <a:rPr lang="en-US" dirty="0" err="1" smtClean="0"/>
              <a:t>ps</a:t>
            </a:r>
            <a:r>
              <a:rPr lang="en-US" dirty="0" smtClean="0"/>
              <a:t> – list processes</a:t>
            </a:r>
          </a:p>
          <a:p>
            <a:r>
              <a:rPr lang="en-US" dirty="0" err="1" smtClean="0"/>
              <a:t>pstree</a:t>
            </a:r>
            <a:r>
              <a:rPr lang="en-US" dirty="0" smtClean="0"/>
              <a:t>  -Au</a:t>
            </a:r>
          </a:p>
          <a:p>
            <a:pPr lvl="1"/>
            <a:r>
              <a:rPr lang="en-US" dirty="0" smtClean="0"/>
              <a:t>List out processes and relationships</a:t>
            </a:r>
          </a:p>
          <a:p>
            <a:r>
              <a:rPr lang="en-US" dirty="0" smtClean="0"/>
              <a:t>kill/</a:t>
            </a:r>
            <a:r>
              <a:rPr lang="en-US" dirty="0" err="1" smtClean="0"/>
              <a:t>killall</a:t>
            </a:r>
            <a:endParaRPr lang="en-US" dirty="0" smtClean="0"/>
          </a:p>
          <a:p>
            <a:r>
              <a:rPr lang="en-US" dirty="0" smtClean="0"/>
              <a:t>top – used to monitor processes and system usage</a:t>
            </a:r>
          </a:p>
        </p:txBody>
      </p:sp>
    </p:spTree>
    <p:extLst>
      <p:ext uri="{BB962C8B-B14F-4D97-AF65-F5344CB8AC3E}">
        <p14:creationId xmlns:p14="http://schemas.microsoft.com/office/powerpoint/2010/main" val="2312288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and </a:t>
            </a:r>
            <a:r>
              <a:rPr lang="en-US" dirty="0" err="1" smtClean="0"/>
              <a:t>renice</a:t>
            </a:r>
            <a:endParaRPr lang="en-US" dirty="0"/>
          </a:p>
        </p:txBody>
      </p:sp>
      <p:sp>
        <p:nvSpPr>
          <p:cNvPr id="3" name="Content Placeholder 2"/>
          <p:cNvSpPr>
            <a:spLocks noGrp="1"/>
          </p:cNvSpPr>
          <p:nvPr>
            <p:ph idx="1"/>
          </p:nvPr>
        </p:nvSpPr>
        <p:spPr/>
        <p:txBody>
          <a:bodyPr/>
          <a:lstStyle/>
          <a:p>
            <a:r>
              <a:rPr lang="en-US" dirty="0" smtClean="0"/>
              <a:t>nice – allows us to specify the priority of a task being started</a:t>
            </a:r>
          </a:p>
          <a:p>
            <a:r>
              <a:rPr lang="en-US" dirty="0" err="1" smtClean="0"/>
              <a:t>renice</a:t>
            </a:r>
            <a:r>
              <a:rPr lang="en-US" dirty="0" smtClean="0"/>
              <a:t> – allows us to specify the priority of a task already started</a:t>
            </a:r>
          </a:p>
          <a:p>
            <a:endParaRPr lang="en-US" dirty="0" smtClean="0"/>
          </a:p>
          <a:p>
            <a:r>
              <a:rPr lang="en-US" dirty="0" smtClean="0"/>
              <a:t>Allowable range -20 to +19 with default value of 0</a:t>
            </a:r>
          </a:p>
          <a:p>
            <a:r>
              <a:rPr lang="en-US" dirty="0" smtClean="0"/>
              <a:t>nice -n [+/-#] [CMD]</a:t>
            </a:r>
            <a:endParaRPr lang="en-US" dirty="0"/>
          </a:p>
        </p:txBody>
      </p:sp>
    </p:spTree>
    <p:extLst>
      <p:ext uri="{BB962C8B-B14F-4D97-AF65-F5344CB8AC3E}">
        <p14:creationId xmlns:p14="http://schemas.microsoft.com/office/powerpoint/2010/main" val="2250381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directory</a:t>
            </a:r>
            <a:endParaRPr lang="en-US" dirty="0"/>
          </a:p>
        </p:txBody>
      </p:sp>
      <p:sp>
        <p:nvSpPr>
          <p:cNvPr id="3" name="Content Placeholder 2"/>
          <p:cNvSpPr>
            <a:spLocks noGrp="1"/>
          </p:cNvSpPr>
          <p:nvPr>
            <p:ph idx="1"/>
          </p:nvPr>
        </p:nvSpPr>
        <p:spPr/>
        <p:txBody>
          <a:bodyPr/>
          <a:lstStyle/>
          <a:p>
            <a:r>
              <a:rPr lang="en-US" dirty="0" smtClean="0"/>
              <a:t>A set of files that represent the state of the kernel.</a:t>
            </a:r>
          </a:p>
          <a:p>
            <a:endParaRPr lang="en-US" dirty="0" smtClean="0"/>
          </a:p>
          <a:p>
            <a:r>
              <a:rPr lang="en-US" dirty="0" smtClean="0"/>
              <a:t>Great for find info about the system and how its currently configured.</a:t>
            </a:r>
            <a:endParaRPr lang="en-US" dirty="0"/>
          </a:p>
        </p:txBody>
      </p:sp>
    </p:spTree>
    <p:extLst>
      <p:ext uri="{BB962C8B-B14F-4D97-AF65-F5344CB8AC3E}">
        <p14:creationId xmlns:p14="http://schemas.microsoft.com/office/powerpoint/2010/main" val="4281645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lstStyle/>
          <a:p>
            <a:r>
              <a:rPr lang="en-US" dirty="0" smtClean="0"/>
              <a:t>What is a file system?</a:t>
            </a:r>
          </a:p>
          <a:p>
            <a:r>
              <a:rPr lang="en-US" dirty="0" smtClean="0"/>
              <a:t>What does a file system need to do?</a:t>
            </a:r>
            <a:endParaRPr lang="en-US" dirty="0"/>
          </a:p>
        </p:txBody>
      </p:sp>
    </p:spTree>
    <p:extLst>
      <p:ext uri="{BB962C8B-B14F-4D97-AF65-F5344CB8AC3E}">
        <p14:creationId xmlns:p14="http://schemas.microsoft.com/office/powerpoint/2010/main" val="593623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a file system?</a:t>
            </a:r>
          </a:p>
          <a:p>
            <a:pPr lvl="1"/>
            <a:r>
              <a:rPr lang="en-US" dirty="0" smtClean="0"/>
              <a:t>Responsible for managing the files on a device.</a:t>
            </a:r>
          </a:p>
          <a:p>
            <a:r>
              <a:rPr lang="en-US" dirty="0" smtClean="0"/>
              <a:t>What does a file system need to do?</a:t>
            </a:r>
          </a:p>
          <a:p>
            <a:pPr lvl="1"/>
            <a:r>
              <a:rPr lang="en-US" dirty="0" smtClean="0"/>
              <a:t>Keep track of where the file is</a:t>
            </a:r>
          </a:p>
          <a:p>
            <a:pPr lvl="1"/>
            <a:r>
              <a:rPr lang="en-US" dirty="0" smtClean="0"/>
              <a:t>File Length</a:t>
            </a:r>
          </a:p>
          <a:p>
            <a:pPr lvl="1"/>
            <a:r>
              <a:rPr lang="en-US" dirty="0" smtClean="0"/>
              <a:t>Ownership</a:t>
            </a:r>
          </a:p>
          <a:p>
            <a:pPr lvl="1"/>
            <a:r>
              <a:rPr lang="en-US" dirty="0" smtClean="0"/>
              <a:t>File name</a:t>
            </a:r>
          </a:p>
          <a:p>
            <a:pPr lvl="1"/>
            <a:r>
              <a:rPr lang="en-US" dirty="0" smtClean="0"/>
              <a:t>File path</a:t>
            </a:r>
          </a:p>
          <a:p>
            <a:pPr lvl="1"/>
            <a:r>
              <a:rPr lang="en-US" dirty="0" smtClean="0"/>
              <a:t>File type (block, character, directory, etc.)</a:t>
            </a:r>
          </a:p>
        </p:txBody>
      </p:sp>
    </p:spTree>
    <p:extLst>
      <p:ext uri="{BB962C8B-B14F-4D97-AF65-F5344CB8AC3E}">
        <p14:creationId xmlns:p14="http://schemas.microsoft.com/office/powerpoint/2010/main" val="1806658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ext2</a:t>
            </a:r>
          </a:p>
          <a:p>
            <a:r>
              <a:rPr lang="en-US" dirty="0" smtClean="0"/>
              <a:t>ext3 – ext2 w/ Journaling</a:t>
            </a:r>
          </a:p>
          <a:p>
            <a:r>
              <a:rPr lang="en-US" dirty="0" smtClean="0"/>
              <a:t>ext4</a:t>
            </a:r>
          </a:p>
          <a:p>
            <a:r>
              <a:rPr lang="en-US" dirty="0" err="1" smtClean="0"/>
              <a:t>resierfs</a:t>
            </a:r>
            <a:endParaRPr lang="en-US" dirty="0" smtClean="0"/>
          </a:p>
          <a:p>
            <a:r>
              <a:rPr lang="en-US" dirty="0" smtClean="0"/>
              <a:t>FAT/FAT32/NTFS</a:t>
            </a:r>
          </a:p>
          <a:p>
            <a:r>
              <a:rPr lang="en-US" dirty="0" smtClean="0"/>
              <a:t>ISO 9660</a:t>
            </a:r>
          </a:p>
          <a:p>
            <a:endParaRPr lang="en-US" dirty="0" smtClean="0"/>
          </a:p>
          <a:p>
            <a:r>
              <a:rPr lang="en-US" dirty="0" smtClean="0"/>
              <a:t>Can use </a:t>
            </a:r>
            <a:r>
              <a:rPr lang="en-US" dirty="0" err="1" smtClean="0"/>
              <a:t>df</a:t>
            </a:r>
            <a:r>
              <a:rPr lang="en-US" dirty="0" smtClean="0"/>
              <a:t> -T to determine mounted file systems and their types.</a:t>
            </a:r>
            <a:endParaRPr lang="en-US" dirty="0"/>
          </a:p>
        </p:txBody>
      </p:sp>
    </p:spTree>
    <p:extLst>
      <p:ext uri="{BB962C8B-B14F-4D97-AF65-F5344CB8AC3E}">
        <p14:creationId xmlns:p14="http://schemas.microsoft.com/office/powerpoint/2010/main" val="1843652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58</TotalTime>
  <Words>1124</Words>
  <Application>Microsoft Office PowerPoint</Application>
  <PresentationFormat>Widescreen</PresentationFormat>
  <Paragraphs>199</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Tw Cen MT</vt:lpstr>
      <vt:lpstr>Circuit</vt:lpstr>
      <vt:lpstr>Common Commands and Utilities</vt:lpstr>
      <vt:lpstr>Commands you should know</vt:lpstr>
      <vt:lpstr>man</vt:lpstr>
      <vt:lpstr>Process Control and Monitoring</vt:lpstr>
      <vt:lpstr>Nice and renice</vt:lpstr>
      <vt:lpstr>/proc directory</vt:lpstr>
      <vt:lpstr>File Systems</vt:lpstr>
      <vt:lpstr>File Systems</vt:lpstr>
      <vt:lpstr>File System Types</vt:lpstr>
      <vt:lpstr>Partition</vt:lpstr>
      <vt:lpstr>Partition</vt:lpstr>
      <vt:lpstr>File system Navigation</vt:lpstr>
      <vt:lpstr>File types</vt:lpstr>
      <vt:lpstr>mount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Commands and Utilities</dc:title>
  <dc:creator>Greg Williams</dc:creator>
  <cp:lastModifiedBy>Greg Williams</cp:lastModifiedBy>
  <cp:revision>3</cp:revision>
  <dcterms:created xsi:type="dcterms:W3CDTF">2017-03-13T03:16:27Z</dcterms:created>
  <dcterms:modified xsi:type="dcterms:W3CDTF">2017-03-13T04:15:25Z</dcterms:modified>
</cp:coreProperties>
</file>