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3" r:id="rId9"/>
    <p:sldId id="274" r:id="rId1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242" y="-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C9780-3EA2-4078-9A99-78D9D259C70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AE1CD-BCD9-4318-B0C5-FEDC84DF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spc="5" dirty="0"/>
              <a:t>Abhineet </a:t>
            </a:r>
            <a:r>
              <a:rPr spc="10" dirty="0"/>
              <a:t>Anand  </a:t>
            </a:r>
            <a:r>
              <a:rPr spc="5" dirty="0"/>
              <a:t>(UPES,</a:t>
            </a:r>
            <a:r>
              <a:rPr spc="-35" dirty="0"/>
              <a:t> </a:t>
            </a:r>
            <a:r>
              <a:rPr spc="5" dirty="0"/>
              <a:t>Dehradun)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spc="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‹#›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spc="5" dirty="0"/>
              <a:t>Abhineet </a:t>
            </a:r>
            <a:r>
              <a:rPr spc="10" dirty="0"/>
              <a:t>Anand  </a:t>
            </a:r>
            <a:r>
              <a:rPr spc="5" dirty="0"/>
              <a:t>(UPES,</a:t>
            </a:r>
            <a:r>
              <a:rPr spc="-35" dirty="0"/>
              <a:t> </a:t>
            </a:r>
            <a:r>
              <a:rPr spc="5" dirty="0"/>
              <a:t>Dehradun)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spc="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‹#›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spc="5" dirty="0"/>
              <a:t>Abhineet </a:t>
            </a:r>
            <a:r>
              <a:rPr spc="10" dirty="0"/>
              <a:t>Anand  </a:t>
            </a:r>
            <a:r>
              <a:rPr spc="5" dirty="0"/>
              <a:t>(UPES,</a:t>
            </a:r>
            <a:r>
              <a:rPr spc="-35" dirty="0"/>
              <a:t> </a:t>
            </a:r>
            <a:r>
              <a:rPr spc="5" dirty="0"/>
              <a:t>Dehradun)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spc="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‹#›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spc="5" dirty="0"/>
              <a:t>Abhineet </a:t>
            </a:r>
            <a:r>
              <a:rPr spc="10" dirty="0"/>
              <a:t>Anand  </a:t>
            </a:r>
            <a:r>
              <a:rPr spc="5" dirty="0"/>
              <a:t>(UPES,</a:t>
            </a:r>
            <a:r>
              <a:rPr spc="-35" dirty="0"/>
              <a:t> </a:t>
            </a:r>
            <a:r>
              <a:rPr spc="5" dirty="0"/>
              <a:t>Dehradun)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‹#›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91879" y="32486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2262" y="32446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90064" y="32446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41851" y="325876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52343" y="32484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62504" y="32383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78683" y="32446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3991" y="32510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5090" y="32446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21291" y="3238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3991" y="3263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21291" y="3276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3991" y="3289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7712" y="3238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00412" y="32510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900412" y="3263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11511" y="32446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87712" y="3276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900412" y="3289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54132" y="3238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6832" y="32510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832" y="3263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4132" y="3276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6832" y="3289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88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423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83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561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83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561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73392" y="680059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73392" y="1062164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73392" y="1616354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73392" y="2170531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spc="5" dirty="0"/>
              <a:t>Abhineet </a:t>
            </a:r>
            <a:r>
              <a:rPr spc="10" dirty="0"/>
              <a:t>Anand  </a:t>
            </a:r>
            <a:r>
              <a:rPr spc="5" dirty="0"/>
              <a:t>(UPES,</a:t>
            </a:r>
            <a:r>
              <a:rPr spc="-35" dirty="0"/>
              <a:t> </a:t>
            </a:r>
            <a:r>
              <a:rPr spc="5" dirty="0"/>
              <a:t>Dehradun)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spc="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‹#›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91879" y="32486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2262" y="32446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90064" y="32446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41851" y="325876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52343" y="32484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62504" y="32383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78683" y="32446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3991" y="32510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5090" y="32446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21291" y="3238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3991" y="3263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21291" y="3276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3991" y="3289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7712" y="3238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00412" y="32510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900412" y="3263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11511" y="32446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87712" y="3276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900412" y="3289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54132" y="3238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6832" y="32510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832" y="3263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4132" y="3276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6832" y="3289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88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423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83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561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83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561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8498"/>
            <a:ext cx="4419498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27" y="764679"/>
            <a:ext cx="4354245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9133" y="3350064"/>
            <a:ext cx="1177925" cy="9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spc="5" dirty="0"/>
              <a:t>Abhineet </a:t>
            </a:r>
            <a:r>
              <a:rPr spc="10" dirty="0"/>
              <a:t>Anand  </a:t>
            </a:r>
            <a:r>
              <a:rPr spc="5" dirty="0"/>
              <a:t>(UPES,</a:t>
            </a:r>
            <a:r>
              <a:rPr spc="-35" dirty="0"/>
              <a:t> </a:t>
            </a:r>
            <a:r>
              <a:rPr spc="5" dirty="0"/>
              <a:t>Dehradun)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04501" y="3350064"/>
            <a:ext cx="655954" cy="9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spc="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6558" y="3350064"/>
            <a:ext cx="259079" cy="9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‹#›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83477" y="402475"/>
            <a:ext cx="178968" cy="17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527" y="430149"/>
            <a:ext cx="7937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918" y="632371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918" y="804443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918" y="976515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477" y="1177391"/>
            <a:ext cx="178968" cy="17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527" y="1205065"/>
            <a:ext cx="7937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477" y="1436077"/>
            <a:ext cx="178968" cy="17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527" y="1462760"/>
            <a:ext cx="7937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477" y="1694764"/>
            <a:ext cx="178968" cy="17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527" y="1722437"/>
            <a:ext cx="7937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477" y="1953450"/>
            <a:ext cx="178968" cy="17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527" y="1980133"/>
            <a:ext cx="7937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0918" y="2183345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0918" y="2355418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918" y="2527503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0918" y="2699575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77" y="2900438"/>
            <a:ext cx="178968" cy="17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3527" y="2927121"/>
            <a:ext cx="7937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137" y="393484"/>
            <a:ext cx="2065020" cy="96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 marR="1356360" indent="-154940">
              <a:lnSpc>
                <a:spcPct val="112900"/>
              </a:lnSpc>
            </a:pPr>
            <a:r>
              <a:rPr sz="1000" spc="15" dirty="0">
                <a:solidFill>
                  <a:srgbClr val="3333B2"/>
                </a:solidFill>
                <a:latin typeface="Arial"/>
                <a:cs typeface="Arial"/>
              </a:rPr>
              <a:t>Introduction </a:t>
            </a:r>
            <a:r>
              <a:rPr sz="10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Memory</a:t>
            </a:r>
            <a:endParaRPr sz="1000" dirty="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55"/>
              </a:spcBef>
            </a:pPr>
            <a:r>
              <a:rPr sz="1000" spc="25" dirty="0">
                <a:latin typeface="Arial"/>
                <a:cs typeface="Arial"/>
              </a:rPr>
              <a:t>Memory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Hierarchy</a:t>
            </a:r>
            <a:endParaRPr sz="1000" dirty="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55"/>
              </a:spcBef>
            </a:pP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20" dirty="0">
                <a:latin typeface="Arial"/>
                <a:cs typeface="Arial"/>
              </a:rPr>
              <a:t>Management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System</a:t>
            </a:r>
            <a:endParaRPr sz="1000" dirty="0">
              <a:latin typeface="Arial"/>
              <a:cs typeface="Arial"/>
            </a:endParaRPr>
          </a:p>
          <a:p>
            <a:pPr marL="12700" marR="865505">
              <a:lnSpc>
                <a:spcPct val="169700"/>
              </a:lnSpc>
            </a:pPr>
            <a:r>
              <a:rPr sz="1000" spc="15" dirty="0">
                <a:solidFill>
                  <a:srgbClr val="3333B2"/>
                </a:solidFill>
                <a:latin typeface="Arial"/>
                <a:cs typeface="Arial"/>
              </a:rPr>
              <a:t>Main </a:t>
            </a:r>
            <a:r>
              <a:rPr sz="1000" spc="25" dirty="0" smtClean="0">
                <a:solidFill>
                  <a:srgbClr val="3333B2"/>
                </a:solidFill>
                <a:latin typeface="Arial"/>
                <a:cs typeface="Arial"/>
              </a:rPr>
              <a:t>Memory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5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5976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1952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19287" y="3350064"/>
            <a:ext cx="969644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Unit 4 -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1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lang="en-US" spc="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Memo</a:t>
            </a:r>
            <a:r>
              <a:rPr spc="40" dirty="0"/>
              <a:t>r</a:t>
            </a:r>
            <a:r>
              <a:rPr spc="5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273392" y="1042657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92" y="1424762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392" y="1634794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392" y="2016899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6806" rIns="0" bIns="0" rtlCol="0">
            <a:spAutoFit/>
          </a:bodyPr>
          <a:lstStyle/>
          <a:p>
            <a:pPr marL="287655" marR="217170">
              <a:lnSpc>
                <a:spcPct val="112900"/>
              </a:lnSpc>
            </a:pPr>
            <a:r>
              <a:rPr spc="20" dirty="0"/>
              <a:t>The </a:t>
            </a:r>
            <a:r>
              <a:rPr spc="25" dirty="0"/>
              <a:t>memory </a:t>
            </a:r>
            <a:r>
              <a:rPr spc="15" dirty="0"/>
              <a:t>that communicates </a:t>
            </a:r>
            <a:r>
              <a:rPr spc="10" dirty="0"/>
              <a:t>directly </a:t>
            </a:r>
            <a:r>
              <a:rPr spc="15" dirty="0"/>
              <a:t>with </a:t>
            </a:r>
            <a:r>
              <a:rPr spc="25" dirty="0"/>
              <a:t>CPU </a:t>
            </a:r>
            <a:r>
              <a:rPr spc="10" dirty="0"/>
              <a:t>is </a:t>
            </a:r>
            <a:r>
              <a:rPr spc="15" dirty="0"/>
              <a:t>called</a:t>
            </a:r>
            <a:r>
              <a:rPr spc="-25" dirty="0"/>
              <a:t> </a:t>
            </a:r>
            <a:r>
              <a:rPr i="1" spc="15" dirty="0">
                <a:latin typeface="Arial"/>
                <a:cs typeface="Arial"/>
              </a:rPr>
              <a:t>main  </a:t>
            </a:r>
            <a:r>
              <a:rPr i="1" spc="20" dirty="0">
                <a:latin typeface="Arial"/>
                <a:cs typeface="Arial"/>
              </a:rPr>
              <a:t>memory</a:t>
            </a:r>
            <a:r>
              <a:rPr spc="20" dirty="0"/>
              <a:t>.</a:t>
            </a:r>
          </a:p>
          <a:p>
            <a:pPr marL="287655">
              <a:lnSpc>
                <a:spcPct val="100000"/>
              </a:lnSpc>
              <a:spcBef>
                <a:spcPts val="450"/>
              </a:spcBef>
            </a:pPr>
            <a:r>
              <a:rPr spc="10" dirty="0"/>
              <a:t>Devices </a:t>
            </a:r>
            <a:r>
              <a:rPr spc="15" dirty="0"/>
              <a:t>that </a:t>
            </a:r>
            <a:r>
              <a:rPr spc="10" dirty="0"/>
              <a:t>provides </a:t>
            </a:r>
            <a:r>
              <a:rPr spc="15" dirty="0"/>
              <a:t>backup storage are called </a:t>
            </a:r>
            <a:r>
              <a:rPr i="1" spc="15" dirty="0">
                <a:latin typeface="Arial"/>
                <a:cs typeface="Arial"/>
              </a:rPr>
              <a:t>auxiliary </a:t>
            </a:r>
            <a:r>
              <a:rPr i="1" spc="20" dirty="0">
                <a:latin typeface="Arial"/>
                <a:cs typeface="Arial"/>
              </a:rPr>
              <a:t>memory</a:t>
            </a:r>
            <a:r>
              <a:rPr spc="20" dirty="0"/>
              <a:t>.</a:t>
            </a:r>
          </a:p>
          <a:p>
            <a:pPr marL="287655" marR="5080">
              <a:lnSpc>
                <a:spcPct val="112900"/>
              </a:lnSpc>
              <a:spcBef>
                <a:spcPts val="300"/>
              </a:spcBef>
            </a:pPr>
            <a:r>
              <a:rPr spc="15" dirty="0"/>
              <a:t>Only program </a:t>
            </a:r>
            <a:r>
              <a:rPr spc="20" dirty="0"/>
              <a:t>and </a:t>
            </a:r>
            <a:r>
              <a:rPr spc="15" dirty="0"/>
              <a:t>data currently </a:t>
            </a:r>
            <a:r>
              <a:rPr spc="20" dirty="0"/>
              <a:t>needed </a:t>
            </a:r>
            <a:r>
              <a:rPr spc="5" dirty="0"/>
              <a:t>by </a:t>
            </a:r>
            <a:r>
              <a:rPr spc="15" dirty="0"/>
              <a:t>the processor resides</a:t>
            </a:r>
            <a:r>
              <a:rPr spc="-55" dirty="0"/>
              <a:t> </a:t>
            </a:r>
            <a:r>
              <a:rPr spc="10" dirty="0"/>
              <a:t>in  </a:t>
            </a:r>
            <a:r>
              <a:rPr spc="15" dirty="0"/>
              <a:t>main</a:t>
            </a:r>
            <a:r>
              <a:rPr spc="-45" dirty="0"/>
              <a:t> </a:t>
            </a:r>
            <a:r>
              <a:rPr spc="5" dirty="0"/>
              <a:t>memory.</a:t>
            </a:r>
          </a:p>
          <a:p>
            <a:pPr marL="287655" marR="19685">
              <a:lnSpc>
                <a:spcPct val="112900"/>
              </a:lnSpc>
              <a:spcBef>
                <a:spcPts val="295"/>
              </a:spcBef>
            </a:pPr>
            <a:r>
              <a:rPr spc="10" dirty="0"/>
              <a:t>All </a:t>
            </a:r>
            <a:r>
              <a:rPr spc="15" dirty="0"/>
              <a:t>other information </a:t>
            </a:r>
            <a:r>
              <a:rPr spc="10" dirty="0"/>
              <a:t>is </a:t>
            </a:r>
            <a:r>
              <a:rPr spc="15" dirty="0"/>
              <a:t>stored </a:t>
            </a:r>
            <a:r>
              <a:rPr spc="10" dirty="0"/>
              <a:t>in </a:t>
            </a:r>
            <a:r>
              <a:rPr spc="15" dirty="0"/>
              <a:t>auxiliary </a:t>
            </a:r>
            <a:r>
              <a:rPr spc="25" dirty="0"/>
              <a:t>memory </a:t>
            </a:r>
            <a:r>
              <a:rPr spc="20" dirty="0"/>
              <a:t>and </a:t>
            </a:r>
            <a:r>
              <a:rPr spc="10" dirty="0"/>
              <a:t>transferred</a:t>
            </a:r>
            <a:r>
              <a:rPr spc="-35" dirty="0"/>
              <a:t> </a:t>
            </a:r>
            <a:r>
              <a:rPr spc="15" dirty="0"/>
              <a:t>to  main </a:t>
            </a:r>
            <a:r>
              <a:rPr spc="25" dirty="0"/>
              <a:t>memory </a:t>
            </a:r>
            <a:r>
              <a:rPr spc="20" dirty="0"/>
              <a:t>when</a:t>
            </a:r>
            <a:r>
              <a:rPr spc="-50" dirty="0"/>
              <a:t> </a:t>
            </a:r>
            <a:r>
              <a:rPr spc="15" dirty="0"/>
              <a:t>needed.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5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6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2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9287" y="3350064"/>
            <a:ext cx="969644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Unit 4 -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2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lang="en-US" spc="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Memory</a:t>
            </a:r>
            <a:r>
              <a:rPr spc="-35" dirty="0"/>
              <a:t> </a:t>
            </a:r>
            <a:r>
              <a:rPr spc="-5" dirty="0"/>
              <a:t>Hierarchy</a:t>
            </a:r>
          </a:p>
        </p:txBody>
      </p:sp>
      <p:sp>
        <p:nvSpPr>
          <p:cNvPr id="3" name="object 3"/>
          <p:cNvSpPr/>
          <p:nvPr/>
        </p:nvSpPr>
        <p:spPr>
          <a:xfrm>
            <a:off x="1090523" y="534009"/>
            <a:ext cx="2426969" cy="2433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5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9287" y="3350064"/>
            <a:ext cx="969644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Unit 4 -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3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lang="en-US" spc="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932" y="608888"/>
            <a:ext cx="4037965" cy="185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ct val="112900"/>
              </a:lnSpc>
            </a:pPr>
            <a:r>
              <a:rPr sz="1000" b="1" spc="25" dirty="0">
                <a:latin typeface="Arial"/>
                <a:cs typeface="Arial"/>
              </a:rPr>
              <a:t>CPU </a:t>
            </a:r>
            <a:r>
              <a:rPr sz="1000" b="1" spc="15" dirty="0">
                <a:latin typeface="Arial"/>
                <a:cs typeface="Arial"/>
              </a:rPr>
              <a:t>Register </a:t>
            </a:r>
            <a:r>
              <a:rPr sz="1000" spc="10" dirty="0">
                <a:latin typeface="Arial"/>
                <a:cs typeface="Arial"/>
              </a:rPr>
              <a:t>- </a:t>
            </a:r>
            <a:r>
              <a:rPr sz="1000" spc="15" dirty="0">
                <a:latin typeface="Arial"/>
                <a:cs typeface="Arial"/>
              </a:rPr>
              <a:t>also known as Internal Processor </a:t>
            </a:r>
            <a:r>
              <a:rPr sz="1000" spc="5" dirty="0">
                <a:latin typeface="Arial"/>
                <a:cs typeface="Arial"/>
              </a:rPr>
              <a:t>Memory. </a:t>
            </a: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data  or instruction which has to </a:t>
            </a:r>
            <a:r>
              <a:rPr sz="1000" spc="20" dirty="0">
                <a:latin typeface="Arial"/>
                <a:cs typeface="Arial"/>
              </a:rPr>
              <a:t>be </a:t>
            </a:r>
            <a:r>
              <a:rPr sz="1000" spc="5" dirty="0">
                <a:latin typeface="Arial"/>
                <a:cs typeface="Arial"/>
              </a:rPr>
              <a:t>executed </a:t>
            </a:r>
            <a:r>
              <a:rPr sz="1000" spc="15" dirty="0">
                <a:latin typeface="Arial"/>
                <a:cs typeface="Arial"/>
              </a:rPr>
              <a:t>are </a:t>
            </a:r>
            <a:r>
              <a:rPr sz="1000" spc="10" dirty="0">
                <a:latin typeface="Arial"/>
                <a:cs typeface="Arial"/>
              </a:rPr>
              <a:t>kept in </a:t>
            </a:r>
            <a:r>
              <a:rPr sz="1000" spc="15" dirty="0">
                <a:latin typeface="Arial"/>
                <a:cs typeface="Arial"/>
              </a:rPr>
              <a:t>these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registers.</a:t>
            </a:r>
            <a:endParaRPr sz="1000">
              <a:latin typeface="Arial"/>
              <a:cs typeface="Arial"/>
            </a:endParaRPr>
          </a:p>
          <a:p>
            <a:pPr marL="12700" marR="7620">
              <a:lnSpc>
                <a:spcPct val="112900"/>
              </a:lnSpc>
              <a:spcBef>
                <a:spcPts val="295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b="1" spc="15" dirty="0">
                <a:latin typeface="Arial"/>
                <a:cs typeface="Arial"/>
              </a:rPr>
              <a:t>Cache </a:t>
            </a:r>
            <a:r>
              <a:rPr sz="1000" b="1" spc="20" dirty="0">
                <a:latin typeface="Arial"/>
                <a:cs typeface="Arial"/>
              </a:rPr>
              <a:t>Memory </a:t>
            </a:r>
            <a:r>
              <a:rPr sz="1000" spc="10" dirty="0">
                <a:latin typeface="Arial"/>
                <a:cs typeface="Arial"/>
              </a:rPr>
              <a:t>is employed in </a:t>
            </a:r>
            <a:r>
              <a:rPr sz="1000" spc="15" dirty="0">
                <a:latin typeface="Arial"/>
                <a:cs typeface="Arial"/>
              </a:rPr>
              <a:t>computer system to compensate 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15" dirty="0">
                <a:latin typeface="Arial"/>
                <a:cs typeface="Arial"/>
              </a:rPr>
              <a:t>the speed </a:t>
            </a:r>
            <a:r>
              <a:rPr sz="1000" spc="10" dirty="0">
                <a:latin typeface="Arial"/>
                <a:cs typeface="Arial"/>
              </a:rPr>
              <a:t>differential </a:t>
            </a:r>
            <a:r>
              <a:rPr sz="1000" spc="15" dirty="0">
                <a:latin typeface="Arial"/>
                <a:cs typeface="Arial"/>
              </a:rPr>
              <a:t>between main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5" dirty="0">
                <a:latin typeface="Arial"/>
                <a:cs typeface="Arial"/>
              </a:rPr>
              <a:t>access time </a:t>
            </a:r>
            <a:r>
              <a:rPr sz="1000" spc="20" dirty="0">
                <a:latin typeface="Arial"/>
                <a:cs typeface="Arial"/>
              </a:rPr>
              <a:t>and  </a:t>
            </a:r>
            <a:r>
              <a:rPr sz="1000" spc="15" dirty="0">
                <a:latin typeface="Arial"/>
                <a:cs typeface="Arial"/>
              </a:rPr>
              <a:t>processor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logic.</a:t>
            </a:r>
            <a:endParaRPr sz="1000">
              <a:latin typeface="Arial"/>
              <a:cs typeface="Arial"/>
            </a:endParaRPr>
          </a:p>
          <a:p>
            <a:pPr marL="12700" marR="86360">
              <a:lnSpc>
                <a:spcPct val="112900"/>
              </a:lnSpc>
              <a:spcBef>
                <a:spcPts val="295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cache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used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15" dirty="0">
                <a:latin typeface="Arial"/>
                <a:cs typeface="Arial"/>
              </a:rPr>
              <a:t>storing segments of programs currently being  </a:t>
            </a:r>
            <a:r>
              <a:rPr sz="1000" spc="5" dirty="0">
                <a:latin typeface="Arial"/>
                <a:cs typeface="Arial"/>
              </a:rPr>
              <a:t>executed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25" dirty="0">
                <a:latin typeface="Arial"/>
                <a:cs typeface="Arial"/>
              </a:rPr>
              <a:t>CPU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temporary data frequently </a:t>
            </a:r>
            <a:r>
              <a:rPr sz="1000" spc="20" dirty="0">
                <a:latin typeface="Arial"/>
                <a:cs typeface="Arial"/>
              </a:rPr>
              <a:t>needed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the  present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calculations.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2900"/>
              </a:lnSpc>
              <a:spcBef>
                <a:spcPts val="295"/>
              </a:spcBef>
            </a:pPr>
            <a:r>
              <a:rPr sz="1000" spc="20" dirty="0">
                <a:latin typeface="Arial"/>
                <a:cs typeface="Arial"/>
              </a:rPr>
              <a:t>By </a:t>
            </a:r>
            <a:r>
              <a:rPr sz="1000" spc="15" dirty="0">
                <a:latin typeface="Arial"/>
                <a:cs typeface="Arial"/>
              </a:rPr>
              <a:t>making program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data </a:t>
            </a:r>
            <a:r>
              <a:rPr sz="1000" spc="5" dirty="0">
                <a:latin typeface="Arial"/>
                <a:cs typeface="Arial"/>
              </a:rPr>
              <a:t>available </a:t>
            </a:r>
            <a:r>
              <a:rPr sz="1000" spc="15" dirty="0">
                <a:latin typeface="Arial"/>
                <a:cs typeface="Arial"/>
              </a:rPr>
              <a:t>at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rapid </a:t>
            </a:r>
            <a:r>
              <a:rPr sz="1000" spc="5" dirty="0">
                <a:latin typeface="Arial"/>
                <a:cs typeface="Arial"/>
              </a:rPr>
              <a:t>rate, it </a:t>
            </a:r>
            <a:r>
              <a:rPr sz="1000" spc="10" dirty="0">
                <a:latin typeface="Arial"/>
                <a:cs typeface="Arial"/>
              </a:rPr>
              <a:t>is possible </a:t>
            </a:r>
            <a:r>
              <a:rPr sz="1000" spc="15" dirty="0">
                <a:latin typeface="Arial"/>
                <a:cs typeface="Arial"/>
              </a:rPr>
              <a:t>to  increase the performance </a:t>
            </a:r>
            <a:r>
              <a:rPr sz="1000" spc="10" dirty="0">
                <a:latin typeface="Arial"/>
                <a:cs typeface="Arial"/>
              </a:rPr>
              <a:t>rate </a:t>
            </a:r>
            <a:r>
              <a:rPr sz="1000" spc="15" dirty="0">
                <a:latin typeface="Arial"/>
                <a:cs typeface="Arial"/>
              </a:rPr>
              <a:t>of 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computer.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5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5976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1952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9287" y="3350064"/>
            <a:ext cx="969644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Unit 4 -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4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lang="en-US" spc="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Memory </a:t>
            </a:r>
            <a:r>
              <a:rPr spc="5" dirty="0"/>
              <a:t>Management</a:t>
            </a:r>
            <a:r>
              <a:rPr spc="-50" dirty="0"/>
              <a:t> </a:t>
            </a:r>
            <a:r>
              <a:rPr spc="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73392" y="767168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92" y="1321358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392" y="1875536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392" y="2257641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696010"/>
            <a:ext cx="4072890" cy="202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290">
              <a:lnSpc>
                <a:spcPct val="112900"/>
              </a:lnSpc>
            </a:pPr>
            <a:r>
              <a:rPr sz="1000" spc="15" dirty="0">
                <a:latin typeface="Arial"/>
                <a:cs typeface="Arial"/>
              </a:rPr>
              <a:t>Many operating system are designed to </a:t>
            </a:r>
            <a:r>
              <a:rPr sz="1000" spc="10" dirty="0">
                <a:latin typeface="Arial"/>
                <a:cs typeface="Arial"/>
              </a:rPr>
              <a:t>enable </a:t>
            </a: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25" dirty="0">
                <a:latin typeface="Arial"/>
                <a:cs typeface="Arial"/>
              </a:rPr>
              <a:t>CPU </a:t>
            </a:r>
            <a:r>
              <a:rPr sz="1000" spc="15" dirty="0">
                <a:latin typeface="Arial"/>
                <a:cs typeface="Arial"/>
              </a:rPr>
              <a:t>to process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  </a:t>
            </a:r>
            <a:r>
              <a:rPr sz="1000" spc="15" dirty="0">
                <a:latin typeface="Arial"/>
                <a:cs typeface="Arial"/>
              </a:rPr>
              <a:t>number of independent programs concurrently </a:t>
            </a:r>
            <a:r>
              <a:rPr sz="1000" spc="10" dirty="0">
                <a:latin typeface="Arial"/>
                <a:cs typeface="Arial"/>
              </a:rPr>
              <a:t>- </a:t>
            </a:r>
            <a:r>
              <a:rPr sz="1000" spc="15" dirty="0">
                <a:latin typeface="Arial"/>
                <a:cs typeface="Arial"/>
              </a:rPr>
              <a:t>known as  </a:t>
            </a:r>
            <a:r>
              <a:rPr sz="1000" i="1" spc="15" dirty="0">
                <a:latin typeface="Arial"/>
                <a:cs typeface="Arial"/>
              </a:rPr>
              <a:t>multiprogramming</a:t>
            </a:r>
            <a:r>
              <a:rPr sz="1000" spc="1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marR="227965">
              <a:lnSpc>
                <a:spcPct val="112900"/>
              </a:lnSpc>
              <a:spcBef>
                <a:spcPts val="295"/>
              </a:spcBef>
            </a:pPr>
            <a:r>
              <a:rPr sz="1000" spc="20" dirty="0">
                <a:latin typeface="Arial"/>
                <a:cs typeface="Arial"/>
              </a:rPr>
              <a:t>Sometimes a </a:t>
            </a:r>
            <a:r>
              <a:rPr sz="1000" spc="15" dirty="0">
                <a:latin typeface="Arial"/>
                <a:cs typeface="Arial"/>
              </a:rPr>
              <a:t>program are too long to </a:t>
            </a:r>
            <a:r>
              <a:rPr sz="1000" spc="20" dirty="0">
                <a:latin typeface="Arial"/>
                <a:cs typeface="Arial"/>
              </a:rPr>
              <a:t>be accommodated </a:t>
            </a:r>
            <a:r>
              <a:rPr sz="1000" spc="10" dirty="0">
                <a:latin typeface="Arial"/>
                <a:cs typeface="Arial"/>
              </a:rPr>
              <a:t>in total  </a:t>
            </a:r>
            <a:r>
              <a:rPr sz="1000" spc="15" dirty="0">
                <a:latin typeface="Arial"/>
                <a:cs typeface="Arial"/>
              </a:rPr>
              <a:t>space </a:t>
            </a:r>
            <a:r>
              <a:rPr sz="1000" spc="5" dirty="0">
                <a:latin typeface="Arial"/>
                <a:cs typeface="Arial"/>
              </a:rPr>
              <a:t>available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main </a:t>
            </a:r>
            <a:r>
              <a:rPr sz="1000" spc="5" dirty="0">
                <a:latin typeface="Arial"/>
                <a:cs typeface="Arial"/>
              </a:rPr>
              <a:t>memory.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program with </a:t>
            </a:r>
            <a:r>
              <a:rPr sz="1000" spc="10" dirty="0">
                <a:latin typeface="Arial"/>
                <a:cs typeface="Arial"/>
              </a:rPr>
              <a:t>its </a:t>
            </a:r>
            <a:r>
              <a:rPr sz="1000" spc="15" dirty="0">
                <a:latin typeface="Arial"/>
                <a:cs typeface="Arial"/>
              </a:rPr>
              <a:t>data </a:t>
            </a:r>
            <a:r>
              <a:rPr sz="1000" spc="20" dirty="0">
                <a:latin typeface="Arial"/>
                <a:cs typeface="Arial"/>
              </a:rPr>
              <a:t>normally  </a:t>
            </a:r>
            <a:r>
              <a:rPr sz="1000" spc="15" dirty="0">
                <a:latin typeface="Arial"/>
                <a:cs typeface="Arial"/>
              </a:rPr>
              <a:t>resides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auxiliary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memory.</a:t>
            </a:r>
            <a:endParaRPr sz="1000">
              <a:latin typeface="Arial"/>
              <a:cs typeface="Arial"/>
            </a:endParaRPr>
          </a:p>
          <a:p>
            <a:pPr marL="12700" marR="195580">
              <a:lnSpc>
                <a:spcPct val="112900"/>
              </a:lnSpc>
              <a:spcBef>
                <a:spcPts val="295"/>
              </a:spcBef>
            </a:pPr>
            <a:r>
              <a:rPr sz="1000" spc="20" dirty="0">
                <a:latin typeface="Arial"/>
                <a:cs typeface="Arial"/>
              </a:rPr>
              <a:t>When </a:t>
            </a:r>
            <a:r>
              <a:rPr sz="1000" spc="15" dirty="0">
                <a:latin typeface="Arial"/>
                <a:cs typeface="Arial"/>
              </a:rPr>
              <a:t>the program or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segment of program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to </a:t>
            </a:r>
            <a:r>
              <a:rPr sz="1000" spc="20" dirty="0">
                <a:latin typeface="Arial"/>
                <a:cs typeface="Arial"/>
              </a:rPr>
              <a:t>be </a:t>
            </a:r>
            <a:r>
              <a:rPr sz="1000" spc="5" dirty="0">
                <a:latin typeface="Arial"/>
                <a:cs typeface="Arial"/>
              </a:rPr>
              <a:t>executed, it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is  transfered </a:t>
            </a:r>
            <a:r>
              <a:rPr sz="1000" spc="15" dirty="0">
                <a:latin typeface="Arial"/>
                <a:cs typeface="Arial"/>
              </a:rPr>
              <a:t>to main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5" dirty="0">
                <a:latin typeface="Arial"/>
                <a:cs typeface="Arial"/>
              </a:rPr>
              <a:t>to </a:t>
            </a:r>
            <a:r>
              <a:rPr sz="1000" spc="20" dirty="0">
                <a:latin typeface="Arial"/>
                <a:cs typeface="Arial"/>
              </a:rPr>
              <a:t>be </a:t>
            </a:r>
            <a:r>
              <a:rPr sz="1000" spc="5" dirty="0">
                <a:latin typeface="Arial"/>
                <a:cs typeface="Arial"/>
              </a:rPr>
              <a:t>executed by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CPU.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2900"/>
              </a:lnSpc>
              <a:spcBef>
                <a:spcPts val="300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25" dirty="0">
                <a:latin typeface="Arial"/>
                <a:cs typeface="Arial"/>
              </a:rPr>
              <a:t>part </a:t>
            </a:r>
            <a:r>
              <a:rPr sz="1000" spc="15" dirty="0">
                <a:latin typeface="Arial"/>
                <a:cs typeface="Arial"/>
              </a:rPr>
              <a:t>of the computer system that </a:t>
            </a:r>
            <a:r>
              <a:rPr sz="1000" spc="20" dirty="0">
                <a:latin typeface="Arial"/>
                <a:cs typeface="Arial"/>
              </a:rPr>
              <a:t>supervise </a:t>
            </a: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flow </a:t>
            </a:r>
            <a:r>
              <a:rPr sz="1000" spc="15" dirty="0">
                <a:latin typeface="Arial"/>
                <a:cs typeface="Arial"/>
              </a:rPr>
              <a:t>of  information between auxiliary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main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called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  </a:t>
            </a:r>
            <a:r>
              <a:rPr sz="1000" b="1" spc="25" dirty="0">
                <a:latin typeface="Arial"/>
                <a:cs typeface="Arial"/>
              </a:rPr>
              <a:t>memory </a:t>
            </a:r>
            <a:r>
              <a:rPr sz="1000" b="1" spc="20" dirty="0">
                <a:latin typeface="Arial"/>
                <a:cs typeface="Arial"/>
              </a:rPr>
              <a:t>management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system</a:t>
            </a:r>
            <a:r>
              <a:rPr sz="1000" spc="1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5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6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2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9287" y="3350064"/>
            <a:ext cx="969644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Unit 4 -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5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lang="en-US" spc="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Main</a:t>
            </a:r>
            <a:r>
              <a:rPr spc="-70" dirty="0"/>
              <a:t> </a:t>
            </a:r>
            <a:r>
              <a:rPr spc="10" dirty="0"/>
              <a:t>Memory</a:t>
            </a:r>
          </a:p>
        </p:txBody>
      </p:sp>
      <p:sp>
        <p:nvSpPr>
          <p:cNvPr id="3" name="object 3"/>
          <p:cNvSpPr/>
          <p:nvPr/>
        </p:nvSpPr>
        <p:spPr>
          <a:xfrm>
            <a:off x="273392" y="422275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92" y="774814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392" y="1450098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392" y="1822894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392" y="2195677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392" y="2740533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392" y="3113316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370763"/>
            <a:ext cx="4077970" cy="284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principal technology used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15" dirty="0">
                <a:latin typeface="Arial"/>
                <a:cs typeface="Arial"/>
              </a:rPr>
              <a:t>main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based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i="1" spc="15" dirty="0">
                <a:latin typeface="Arial"/>
                <a:cs typeface="Arial"/>
              </a:rPr>
              <a:t>semiconductor </a:t>
            </a:r>
            <a:r>
              <a:rPr sz="1000" i="1" spc="10" dirty="0">
                <a:latin typeface="Arial"/>
                <a:cs typeface="Arial"/>
              </a:rPr>
              <a:t>integrated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circuit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marR="226060">
              <a:lnSpc>
                <a:spcPct val="100000"/>
              </a:lnSpc>
              <a:spcBef>
                <a:spcPts val="220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Integrated circuit </a:t>
            </a:r>
            <a:r>
              <a:rPr sz="1000" spc="15" dirty="0">
                <a:latin typeface="Arial"/>
                <a:cs typeface="Arial"/>
              </a:rPr>
              <a:t>chips are </a:t>
            </a:r>
            <a:r>
              <a:rPr sz="1000" spc="5" dirty="0">
                <a:latin typeface="Arial"/>
                <a:cs typeface="Arial"/>
              </a:rPr>
              <a:t>available </a:t>
            </a:r>
            <a:r>
              <a:rPr sz="1000" spc="10" dirty="0">
                <a:latin typeface="Arial"/>
                <a:cs typeface="Arial"/>
              </a:rPr>
              <a:t>in two possible </a:t>
            </a:r>
            <a:r>
              <a:rPr sz="1000" spc="15" dirty="0">
                <a:latin typeface="Arial"/>
                <a:cs typeface="Arial"/>
              </a:rPr>
              <a:t>operating  modes:</a:t>
            </a:r>
            <a:endParaRPr sz="100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  <a:spcBef>
                <a:spcPts val="195"/>
              </a:spcBef>
            </a:pPr>
            <a:r>
              <a:rPr sz="900" spc="262" baseline="13888" dirty="0">
                <a:solidFill>
                  <a:srgbClr val="3333B2"/>
                </a:solidFill>
                <a:latin typeface="Calibri"/>
                <a:cs typeface="Calibri"/>
              </a:rPr>
              <a:t>›</a:t>
            </a:r>
            <a:r>
              <a:rPr sz="900" spc="494" baseline="13888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950" spc="-5" dirty="0">
                <a:latin typeface="Arial"/>
                <a:cs typeface="Arial"/>
              </a:rPr>
              <a:t>Static</a:t>
            </a:r>
            <a:endParaRPr sz="95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  <a:spcBef>
                <a:spcPts val="55"/>
              </a:spcBef>
            </a:pPr>
            <a:r>
              <a:rPr sz="900" spc="262" baseline="13888" dirty="0">
                <a:solidFill>
                  <a:srgbClr val="3333B2"/>
                </a:solidFill>
                <a:latin typeface="Calibri"/>
                <a:cs typeface="Calibri"/>
              </a:rPr>
              <a:t>›</a:t>
            </a:r>
            <a:r>
              <a:rPr sz="900" spc="487" baseline="13888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950" spc="-5" dirty="0">
                <a:latin typeface="Arial"/>
                <a:cs typeface="Arial"/>
              </a:rPr>
              <a:t>Dynamic</a:t>
            </a:r>
            <a:endParaRPr sz="950">
              <a:latin typeface="Arial"/>
              <a:cs typeface="Arial"/>
            </a:endParaRPr>
          </a:p>
          <a:p>
            <a:pPr marL="12700" marR="88900">
              <a:lnSpc>
                <a:spcPct val="112900"/>
              </a:lnSpc>
              <a:spcBef>
                <a:spcPts val="235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Static </a:t>
            </a:r>
            <a:r>
              <a:rPr sz="1000" spc="25" dirty="0">
                <a:latin typeface="Arial"/>
                <a:cs typeface="Arial"/>
              </a:rPr>
              <a:t>RAM </a:t>
            </a:r>
            <a:r>
              <a:rPr sz="1000" spc="15" dirty="0">
                <a:latin typeface="Arial"/>
                <a:cs typeface="Arial"/>
              </a:rPr>
              <a:t>consists essentially of internal </a:t>
            </a:r>
            <a:r>
              <a:rPr sz="1000" spc="10" dirty="0">
                <a:latin typeface="Arial"/>
                <a:cs typeface="Arial"/>
              </a:rPr>
              <a:t>flip-flop </a:t>
            </a:r>
            <a:r>
              <a:rPr sz="1000" spc="15" dirty="0">
                <a:latin typeface="Arial"/>
                <a:cs typeface="Arial"/>
              </a:rPr>
              <a:t>that store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  </a:t>
            </a:r>
            <a:r>
              <a:rPr sz="1000" spc="20" dirty="0">
                <a:latin typeface="Arial"/>
                <a:cs typeface="Arial"/>
              </a:rPr>
              <a:t>binary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information.</a:t>
            </a:r>
            <a:endParaRPr sz="1000">
              <a:latin typeface="Arial"/>
              <a:cs typeface="Arial"/>
            </a:endParaRPr>
          </a:p>
          <a:p>
            <a:pPr marL="12700" marR="90170">
              <a:lnSpc>
                <a:spcPct val="112900"/>
              </a:lnSpc>
              <a:spcBef>
                <a:spcPts val="225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dynamic </a:t>
            </a:r>
            <a:r>
              <a:rPr sz="1000" spc="25" dirty="0">
                <a:latin typeface="Arial"/>
                <a:cs typeface="Arial"/>
              </a:rPr>
              <a:t>RAM </a:t>
            </a:r>
            <a:r>
              <a:rPr sz="1000" spc="15" dirty="0">
                <a:latin typeface="Arial"/>
                <a:cs typeface="Arial"/>
              </a:rPr>
              <a:t>stores the </a:t>
            </a:r>
            <a:r>
              <a:rPr sz="1000" spc="20" dirty="0">
                <a:latin typeface="Arial"/>
                <a:cs typeface="Arial"/>
              </a:rPr>
              <a:t>binary </a:t>
            </a:r>
            <a:r>
              <a:rPr sz="1000" spc="15" dirty="0">
                <a:latin typeface="Arial"/>
                <a:cs typeface="Arial"/>
              </a:rPr>
              <a:t>information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form of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electronic  charges that are applied to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capacitors.</a:t>
            </a:r>
            <a:endParaRPr sz="1000">
              <a:latin typeface="Arial"/>
              <a:cs typeface="Arial"/>
            </a:endParaRPr>
          </a:p>
          <a:p>
            <a:pPr marL="12700" marR="158115">
              <a:lnSpc>
                <a:spcPct val="112900"/>
              </a:lnSpc>
              <a:spcBef>
                <a:spcPts val="225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stored charge </a:t>
            </a:r>
            <a:r>
              <a:rPr sz="1000" spc="20" dirty="0">
                <a:latin typeface="Arial"/>
                <a:cs typeface="Arial"/>
              </a:rPr>
              <a:t>on </a:t>
            </a:r>
            <a:r>
              <a:rPr sz="1000" spc="15" dirty="0">
                <a:latin typeface="Arial"/>
                <a:cs typeface="Arial"/>
              </a:rPr>
              <a:t>the capacitor tend to discharge with time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and  </a:t>
            </a:r>
            <a:r>
              <a:rPr sz="1000" spc="15" dirty="0">
                <a:latin typeface="Arial"/>
                <a:cs typeface="Arial"/>
              </a:rPr>
              <a:t>the capacitors must </a:t>
            </a:r>
            <a:r>
              <a:rPr sz="1000" spc="20" dirty="0">
                <a:latin typeface="Arial"/>
                <a:cs typeface="Arial"/>
              </a:rPr>
              <a:t>be </a:t>
            </a:r>
            <a:r>
              <a:rPr sz="1000" spc="15" dirty="0">
                <a:latin typeface="Arial"/>
                <a:cs typeface="Arial"/>
              </a:rPr>
              <a:t>periodically recharged </a:t>
            </a:r>
            <a:r>
              <a:rPr sz="1000" spc="5" dirty="0">
                <a:latin typeface="Arial"/>
                <a:cs typeface="Arial"/>
              </a:rPr>
              <a:t>by </a:t>
            </a:r>
            <a:r>
              <a:rPr sz="1000" spc="15" dirty="0">
                <a:latin typeface="Arial"/>
                <a:cs typeface="Arial"/>
              </a:rPr>
              <a:t>refreshing the  dynamic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memory.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2900"/>
              </a:lnSpc>
              <a:spcBef>
                <a:spcPts val="225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static </a:t>
            </a:r>
            <a:r>
              <a:rPr sz="1000" spc="25" dirty="0">
                <a:latin typeface="Arial"/>
                <a:cs typeface="Arial"/>
              </a:rPr>
              <a:t>RAM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easier to use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has </a:t>
            </a:r>
            <a:r>
              <a:rPr sz="1000" spc="20" dirty="0">
                <a:latin typeface="Arial"/>
                <a:cs typeface="Arial"/>
              </a:rPr>
              <a:t>shorter </a:t>
            </a:r>
            <a:r>
              <a:rPr sz="1000" spc="15" dirty="0">
                <a:latin typeface="Arial"/>
                <a:cs typeface="Arial"/>
              </a:rPr>
              <a:t>read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write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cycles 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used </a:t>
            </a:r>
            <a:r>
              <a:rPr sz="1000" spc="10" dirty="0">
                <a:latin typeface="Arial"/>
                <a:cs typeface="Arial"/>
              </a:rPr>
              <a:t>in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cache.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dynamic </a:t>
            </a:r>
            <a:r>
              <a:rPr sz="1000" spc="20" dirty="0">
                <a:latin typeface="Arial"/>
                <a:cs typeface="Arial"/>
              </a:rPr>
              <a:t>RAMs </a:t>
            </a:r>
            <a:r>
              <a:rPr sz="1000" spc="15" dirty="0">
                <a:latin typeface="Arial"/>
                <a:cs typeface="Arial"/>
              </a:rPr>
              <a:t>are used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15" dirty="0">
                <a:latin typeface="Arial"/>
                <a:cs typeface="Arial"/>
              </a:rPr>
              <a:t>implementing the main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memory.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5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5976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1952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19287" y="3350064"/>
            <a:ext cx="969644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Unit 4 -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645"/>
              </a:lnSpc>
            </a:pPr>
            <a:fld id="{81D60167-4931-47E6-BA6A-407CBD079E47}" type="slidenum">
              <a:rPr spc="5" dirty="0"/>
              <a:t>6</a:t>
            </a:fld>
            <a:r>
              <a:rPr spc="5" dirty="0"/>
              <a:t> /</a:t>
            </a:r>
            <a:r>
              <a:rPr spc="-85" dirty="0"/>
              <a:t> </a:t>
            </a:r>
            <a:r>
              <a:rPr spc="5" dirty="0"/>
              <a:t>19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lang="en-US" spc="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Direct</a:t>
            </a:r>
            <a:r>
              <a:rPr spc="-85" dirty="0"/>
              <a:t> </a:t>
            </a:r>
            <a:r>
              <a:rPr spc="5" dirty="0"/>
              <a:t>Mapping</a:t>
            </a:r>
          </a:p>
        </p:txBody>
      </p:sp>
      <p:sp>
        <p:nvSpPr>
          <p:cNvPr id="3" name="object 3"/>
          <p:cNvSpPr/>
          <p:nvPr/>
        </p:nvSpPr>
        <p:spPr>
          <a:xfrm>
            <a:off x="273392" y="584123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92" y="966228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392" y="1348333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392" y="1558366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392" y="1940483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392" y="2322588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392" y="2704693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512953"/>
            <a:ext cx="4077335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2729">
              <a:lnSpc>
                <a:spcPct val="112900"/>
              </a:lnSpc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n-bit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5" dirty="0">
                <a:latin typeface="Arial"/>
                <a:cs typeface="Arial"/>
              </a:rPr>
              <a:t>address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divided </a:t>
            </a:r>
            <a:r>
              <a:rPr sz="1000" spc="10" dirty="0">
                <a:latin typeface="Arial"/>
                <a:cs typeface="Arial"/>
              </a:rPr>
              <a:t>into two </a:t>
            </a:r>
            <a:r>
              <a:rPr sz="1000" spc="15" dirty="0">
                <a:latin typeface="Arial"/>
                <a:cs typeface="Arial"/>
              </a:rPr>
              <a:t>Fields: </a:t>
            </a:r>
            <a:r>
              <a:rPr sz="1000" spc="10" dirty="0">
                <a:latin typeface="Arial"/>
                <a:cs typeface="Arial"/>
              </a:rPr>
              <a:t>k-bits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15" dirty="0">
                <a:latin typeface="Arial"/>
                <a:cs typeface="Arial"/>
              </a:rPr>
              <a:t>the  </a:t>
            </a:r>
            <a:r>
              <a:rPr sz="1000" spc="10" dirty="0">
                <a:latin typeface="Arial"/>
                <a:cs typeface="Arial"/>
              </a:rPr>
              <a:t>index field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n-k </a:t>
            </a:r>
            <a:r>
              <a:rPr sz="1000" spc="10" dirty="0">
                <a:latin typeface="Arial"/>
                <a:cs typeface="Arial"/>
              </a:rPr>
              <a:t>bits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15" dirty="0">
                <a:latin typeface="Arial"/>
                <a:cs typeface="Arial"/>
              </a:rPr>
              <a:t>the tag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field.</a:t>
            </a:r>
            <a:endParaRPr sz="1000">
              <a:latin typeface="Arial"/>
              <a:cs typeface="Arial"/>
            </a:endParaRPr>
          </a:p>
          <a:p>
            <a:pPr marL="12700" marR="71755">
              <a:lnSpc>
                <a:spcPct val="112900"/>
              </a:lnSpc>
              <a:spcBef>
                <a:spcPts val="300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direct </a:t>
            </a:r>
            <a:r>
              <a:rPr sz="1000" spc="15" dirty="0">
                <a:latin typeface="Arial"/>
                <a:cs typeface="Arial"/>
              </a:rPr>
              <a:t>mapping cache organization uses the </a:t>
            </a:r>
            <a:r>
              <a:rPr sz="1000" spc="10" dirty="0">
                <a:latin typeface="Arial"/>
                <a:cs typeface="Arial"/>
              </a:rPr>
              <a:t>n-bit </a:t>
            </a:r>
            <a:r>
              <a:rPr sz="1000" spc="15" dirty="0">
                <a:latin typeface="Arial"/>
                <a:cs typeface="Arial"/>
              </a:rPr>
              <a:t>address to  access the main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k-bit index </a:t>
            </a:r>
            <a:r>
              <a:rPr sz="1000" spc="15" dirty="0">
                <a:latin typeface="Arial"/>
                <a:cs typeface="Arial"/>
              </a:rPr>
              <a:t>to access 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cache.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20" dirty="0">
                <a:latin typeface="Arial"/>
                <a:cs typeface="Arial"/>
              </a:rPr>
              <a:t>Each </a:t>
            </a:r>
            <a:r>
              <a:rPr sz="1000" spc="15" dirty="0">
                <a:latin typeface="Arial"/>
                <a:cs typeface="Arial"/>
              </a:rPr>
              <a:t>word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cache consists of the data word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0" dirty="0">
                <a:latin typeface="Arial"/>
                <a:cs typeface="Arial"/>
              </a:rPr>
              <a:t>its </a:t>
            </a:r>
            <a:r>
              <a:rPr sz="1000" spc="15" dirty="0">
                <a:latin typeface="Arial"/>
                <a:cs typeface="Arial"/>
              </a:rPr>
              <a:t>associated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tag.</a:t>
            </a:r>
            <a:endParaRPr sz="1000">
              <a:latin typeface="Arial"/>
              <a:cs typeface="Arial"/>
            </a:endParaRPr>
          </a:p>
          <a:p>
            <a:pPr marL="12700" marR="346075">
              <a:lnSpc>
                <a:spcPct val="112900"/>
              </a:lnSpc>
              <a:spcBef>
                <a:spcPts val="295"/>
              </a:spcBef>
            </a:pPr>
            <a:r>
              <a:rPr sz="1000" spc="20" dirty="0">
                <a:latin typeface="Arial"/>
                <a:cs typeface="Arial"/>
              </a:rPr>
              <a:t>When a </a:t>
            </a:r>
            <a:r>
              <a:rPr sz="1000" spc="10" dirty="0">
                <a:latin typeface="Arial"/>
                <a:cs typeface="Arial"/>
              </a:rPr>
              <a:t>new </a:t>
            </a:r>
            <a:r>
              <a:rPr sz="1000" spc="15" dirty="0">
                <a:latin typeface="Arial"/>
                <a:cs typeface="Arial"/>
              </a:rPr>
              <a:t>word </a:t>
            </a:r>
            <a:r>
              <a:rPr sz="1000" spc="10" dirty="0">
                <a:latin typeface="Arial"/>
                <a:cs typeface="Arial"/>
              </a:rPr>
              <a:t>is first </a:t>
            </a:r>
            <a:r>
              <a:rPr sz="1000" spc="15" dirty="0">
                <a:latin typeface="Arial"/>
                <a:cs typeface="Arial"/>
              </a:rPr>
              <a:t>brought </a:t>
            </a:r>
            <a:r>
              <a:rPr sz="1000" spc="10" dirty="0">
                <a:latin typeface="Arial"/>
                <a:cs typeface="Arial"/>
              </a:rPr>
              <a:t>into </a:t>
            </a: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cache, </a:t>
            </a:r>
            <a:r>
              <a:rPr sz="1000" spc="15" dirty="0">
                <a:latin typeface="Arial"/>
                <a:cs typeface="Arial"/>
              </a:rPr>
              <a:t>the tag </a:t>
            </a:r>
            <a:r>
              <a:rPr sz="1000" spc="10" dirty="0">
                <a:latin typeface="Arial"/>
                <a:cs typeface="Arial"/>
              </a:rPr>
              <a:t>bits </a:t>
            </a:r>
            <a:r>
              <a:rPr sz="1000" spc="15" dirty="0">
                <a:latin typeface="Arial"/>
                <a:cs typeface="Arial"/>
              </a:rPr>
              <a:t>are  stored alongside the data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bits.</a:t>
            </a:r>
            <a:endParaRPr sz="1000">
              <a:latin typeface="Arial"/>
              <a:cs typeface="Arial"/>
            </a:endParaRPr>
          </a:p>
          <a:p>
            <a:pPr marL="12700" marR="121920">
              <a:lnSpc>
                <a:spcPct val="112900"/>
              </a:lnSpc>
              <a:spcBef>
                <a:spcPts val="295"/>
              </a:spcBef>
            </a:pPr>
            <a:r>
              <a:rPr sz="1000" spc="20" dirty="0">
                <a:latin typeface="Arial"/>
                <a:cs typeface="Arial"/>
              </a:rPr>
              <a:t>When </a:t>
            </a: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25" dirty="0">
                <a:latin typeface="Arial"/>
                <a:cs typeface="Arial"/>
              </a:rPr>
              <a:t>CPU </a:t>
            </a:r>
            <a:r>
              <a:rPr sz="1000" spc="15" dirty="0">
                <a:latin typeface="Arial"/>
                <a:cs typeface="Arial"/>
              </a:rPr>
              <a:t>generates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5" dirty="0">
                <a:latin typeface="Arial"/>
                <a:cs typeface="Arial"/>
              </a:rPr>
              <a:t>request, the </a:t>
            </a:r>
            <a:r>
              <a:rPr sz="1000" spc="10" dirty="0">
                <a:latin typeface="Arial"/>
                <a:cs typeface="Arial"/>
              </a:rPr>
              <a:t>index field is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used 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15" dirty="0">
                <a:latin typeface="Arial"/>
                <a:cs typeface="Arial"/>
              </a:rPr>
              <a:t>the address to access 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cache.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2900"/>
              </a:lnSpc>
              <a:spcBef>
                <a:spcPts val="295"/>
              </a:spcBef>
            </a:pP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tag </a:t>
            </a:r>
            <a:r>
              <a:rPr sz="1000" spc="10" dirty="0">
                <a:latin typeface="Arial"/>
                <a:cs typeface="Arial"/>
              </a:rPr>
              <a:t>field </a:t>
            </a:r>
            <a:r>
              <a:rPr sz="1000" spc="15" dirty="0">
                <a:latin typeface="Arial"/>
                <a:cs typeface="Arial"/>
              </a:rPr>
              <a:t>of the </a:t>
            </a:r>
            <a:r>
              <a:rPr sz="1000" spc="25" dirty="0">
                <a:latin typeface="Arial"/>
                <a:cs typeface="Arial"/>
              </a:rPr>
              <a:t>CPU </a:t>
            </a:r>
            <a:r>
              <a:rPr sz="1000" spc="15" dirty="0">
                <a:latin typeface="Arial"/>
                <a:cs typeface="Arial"/>
              </a:rPr>
              <a:t>address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20" dirty="0">
                <a:latin typeface="Arial"/>
                <a:cs typeface="Arial"/>
              </a:rPr>
              <a:t>compared </a:t>
            </a:r>
            <a:r>
              <a:rPr sz="1000" spc="15" dirty="0">
                <a:latin typeface="Arial"/>
                <a:cs typeface="Arial"/>
              </a:rPr>
              <a:t>with the tag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word  read from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cache.</a:t>
            </a:r>
            <a:endParaRPr sz="1000">
              <a:latin typeface="Arial"/>
              <a:cs typeface="Arial"/>
            </a:endParaRPr>
          </a:p>
          <a:p>
            <a:pPr marL="12700" marR="6350">
              <a:lnSpc>
                <a:spcPct val="112900"/>
              </a:lnSpc>
              <a:spcBef>
                <a:spcPts val="295"/>
              </a:spcBef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two </a:t>
            </a:r>
            <a:r>
              <a:rPr sz="1000" spc="15" dirty="0">
                <a:latin typeface="Arial"/>
                <a:cs typeface="Arial"/>
              </a:rPr>
              <a:t>tags match, there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hit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the required word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read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from  cache otherwise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read from main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memory.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5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5976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1952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19287" y="3350064"/>
            <a:ext cx="969644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Unit 4 -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45"/>
              </a:lnSpc>
            </a:pPr>
            <a:fld id="{81D60167-4931-47E6-BA6A-407CBD079E47}" type="slidenum">
              <a:rPr spc="5" dirty="0"/>
              <a:t>7</a:t>
            </a:fld>
            <a:r>
              <a:rPr spc="5" dirty="0"/>
              <a:t> /</a:t>
            </a:r>
            <a:r>
              <a:rPr spc="-80" dirty="0"/>
              <a:t> </a:t>
            </a:r>
            <a:r>
              <a:rPr spc="5" dirty="0"/>
              <a:t>19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lang="en-US" spc="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Virtual</a:t>
            </a:r>
            <a:r>
              <a:rPr spc="-60" dirty="0"/>
              <a:t> </a:t>
            </a:r>
            <a:r>
              <a:rPr spc="10" dirty="0"/>
              <a:t>Memory</a:t>
            </a:r>
          </a:p>
        </p:txBody>
      </p:sp>
      <p:sp>
        <p:nvSpPr>
          <p:cNvPr id="3" name="object 3"/>
          <p:cNvSpPr/>
          <p:nvPr/>
        </p:nvSpPr>
        <p:spPr>
          <a:xfrm>
            <a:off x="273392" y="599300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92" y="981418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392" y="1363522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392" y="1917700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392" y="2299804"/>
            <a:ext cx="72961" cy="7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392" y="2681922"/>
            <a:ext cx="72961" cy="7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528142"/>
            <a:ext cx="4041140" cy="244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2715">
              <a:lnSpc>
                <a:spcPct val="112900"/>
              </a:lnSpc>
            </a:pPr>
            <a:r>
              <a:rPr sz="1000" spc="15" dirty="0">
                <a:latin typeface="Arial"/>
                <a:cs typeface="Arial"/>
              </a:rPr>
              <a:t>In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0" dirty="0">
                <a:latin typeface="Arial"/>
                <a:cs typeface="Arial"/>
              </a:rPr>
              <a:t>hierarchy </a:t>
            </a:r>
            <a:r>
              <a:rPr sz="1000" spc="15" dirty="0">
                <a:latin typeface="Arial"/>
                <a:cs typeface="Arial"/>
              </a:rPr>
              <a:t>system, program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data are </a:t>
            </a:r>
            <a:r>
              <a:rPr sz="1000" spc="10" dirty="0">
                <a:latin typeface="Arial"/>
                <a:cs typeface="Arial"/>
              </a:rPr>
              <a:t>first </a:t>
            </a:r>
            <a:r>
              <a:rPr sz="1000" spc="15" dirty="0">
                <a:latin typeface="Arial"/>
                <a:cs typeface="Arial"/>
              </a:rPr>
              <a:t>stored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  </a:t>
            </a:r>
            <a:r>
              <a:rPr sz="1000" spc="15" dirty="0">
                <a:latin typeface="Arial"/>
                <a:cs typeface="Arial"/>
              </a:rPr>
              <a:t>auxiliary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memory.</a:t>
            </a:r>
            <a:endParaRPr sz="1000">
              <a:latin typeface="Arial"/>
              <a:cs typeface="Arial"/>
            </a:endParaRPr>
          </a:p>
          <a:p>
            <a:pPr marL="12700" marR="123825">
              <a:lnSpc>
                <a:spcPct val="112900"/>
              </a:lnSpc>
              <a:spcBef>
                <a:spcPts val="295"/>
              </a:spcBef>
            </a:pPr>
            <a:r>
              <a:rPr sz="1000" spc="10" dirty="0">
                <a:latin typeface="Arial"/>
                <a:cs typeface="Arial"/>
              </a:rPr>
              <a:t>Portion </a:t>
            </a:r>
            <a:r>
              <a:rPr sz="1000" spc="15" dirty="0">
                <a:latin typeface="Arial"/>
                <a:cs typeface="Arial"/>
              </a:rPr>
              <a:t>of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program or data are brought </a:t>
            </a:r>
            <a:r>
              <a:rPr sz="1000" spc="10" dirty="0">
                <a:latin typeface="Arial"/>
                <a:cs typeface="Arial"/>
              </a:rPr>
              <a:t>into </a:t>
            </a:r>
            <a:r>
              <a:rPr sz="1000" spc="15" dirty="0">
                <a:latin typeface="Arial"/>
                <a:cs typeface="Arial"/>
              </a:rPr>
              <a:t>main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5" dirty="0">
                <a:latin typeface="Arial"/>
                <a:cs typeface="Arial"/>
              </a:rPr>
              <a:t>as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they  </a:t>
            </a:r>
            <a:r>
              <a:rPr sz="1000" spc="15" dirty="0">
                <a:latin typeface="Arial"/>
                <a:cs typeface="Arial"/>
              </a:rPr>
              <a:t>are </a:t>
            </a:r>
            <a:r>
              <a:rPr sz="1000" spc="20" dirty="0">
                <a:latin typeface="Arial"/>
                <a:cs typeface="Arial"/>
              </a:rPr>
              <a:t>needed </a:t>
            </a:r>
            <a:r>
              <a:rPr sz="1000" spc="5" dirty="0">
                <a:latin typeface="Arial"/>
                <a:cs typeface="Arial"/>
              </a:rPr>
              <a:t>by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CPU.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2900"/>
              </a:lnSpc>
              <a:spcBef>
                <a:spcPts val="300"/>
              </a:spcBef>
            </a:pPr>
            <a:r>
              <a:rPr sz="1000" i="1" spc="20" dirty="0">
                <a:latin typeface="Arial"/>
                <a:cs typeface="Arial"/>
              </a:rPr>
              <a:t>Virtual </a:t>
            </a:r>
            <a:r>
              <a:rPr sz="1000" i="1" spc="25" dirty="0">
                <a:latin typeface="Arial"/>
                <a:cs typeface="Arial"/>
              </a:rPr>
              <a:t>Memory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concept used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20" dirty="0">
                <a:latin typeface="Arial"/>
                <a:cs typeface="Arial"/>
              </a:rPr>
              <a:t>some </a:t>
            </a:r>
            <a:r>
              <a:rPr sz="1000" spc="15" dirty="0">
                <a:latin typeface="Arial"/>
                <a:cs typeface="Arial"/>
              </a:rPr>
              <a:t>large computer systems  that </a:t>
            </a:r>
            <a:r>
              <a:rPr sz="1000" spc="20" dirty="0">
                <a:latin typeface="Arial"/>
                <a:cs typeface="Arial"/>
              </a:rPr>
              <a:t>permit </a:t>
            </a:r>
            <a:r>
              <a:rPr sz="1000" spc="15" dirty="0">
                <a:latin typeface="Arial"/>
                <a:cs typeface="Arial"/>
              </a:rPr>
              <a:t>the user to construct programs as though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large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memory  </a:t>
            </a:r>
            <a:r>
              <a:rPr sz="1000" spc="15" dirty="0">
                <a:latin typeface="Arial"/>
                <a:cs typeface="Arial"/>
              </a:rPr>
              <a:t>space were </a:t>
            </a:r>
            <a:r>
              <a:rPr sz="1000" spc="5" dirty="0">
                <a:latin typeface="Arial"/>
                <a:cs typeface="Arial"/>
              </a:rPr>
              <a:t>available, </a:t>
            </a:r>
            <a:r>
              <a:rPr sz="1000" spc="15" dirty="0">
                <a:latin typeface="Arial"/>
                <a:cs typeface="Arial"/>
              </a:rPr>
              <a:t>equal to the </a:t>
            </a:r>
            <a:r>
              <a:rPr sz="1000" spc="10" dirty="0">
                <a:latin typeface="Arial"/>
                <a:cs typeface="Arial"/>
              </a:rPr>
              <a:t>totality </a:t>
            </a:r>
            <a:r>
              <a:rPr sz="1000" spc="15" dirty="0">
                <a:latin typeface="Arial"/>
                <a:cs typeface="Arial"/>
              </a:rPr>
              <a:t>of auxiliary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memory.</a:t>
            </a:r>
            <a:endParaRPr sz="1000">
              <a:latin typeface="Arial"/>
              <a:cs typeface="Arial"/>
            </a:endParaRPr>
          </a:p>
          <a:p>
            <a:pPr marL="12700" marR="137795">
              <a:lnSpc>
                <a:spcPct val="112900"/>
              </a:lnSpc>
              <a:spcBef>
                <a:spcPts val="300"/>
              </a:spcBef>
            </a:pP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virtual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5" dirty="0">
                <a:latin typeface="Arial"/>
                <a:cs typeface="Arial"/>
              </a:rPr>
              <a:t>system </a:t>
            </a:r>
            <a:r>
              <a:rPr sz="1000" spc="10" dirty="0">
                <a:latin typeface="Arial"/>
                <a:cs typeface="Arial"/>
              </a:rPr>
              <a:t>provides </a:t>
            </a:r>
            <a:r>
              <a:rPr sz="1000" spc="20" dirty="0">
                <a:latin typeface="Arial"/>
                <a:cs typeface="Arial"/>
              </a:rPr>
              <a:t>a mechanism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translating  </a:t>
            </a:r>
            <a:r>
              <a:rPr sz="1000" spc="15" dirty="0">
                <a:latin typeface="Arial"/>
                <a:cs typeface="Arial"/>
              </a:rPr>
              <a:t>program-generated addresses </a:t>
            </a:r>
            <a:r>
              <a:rPr sz="1000" spc="10" dirty="0">
                <a:latin typeface="Arial"/>
                <a:cs typeface="Arial"/>
              </a:rPr>
              <a:t>into </a:t>
            </a:r>
            <a:r>
              <a:rPr sz="1000" spc="15" dirty="0">
                <a:latin typeface="Arial"/>
                <a:cs typeface="Arial"/>
              </a:rPr>
              <a:t>correct main </a:t>
            </a:r>
            <a:r>
              <a:rPr sz="1000" spc="25" dirty="0">
                <a:latin typeface="Arial"/>
                <a:cs typeface="Arial"/>
              </a:rPr>
              <a:t>memory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locations.</a:t>
            </a:r>
            <a:endParaRPr sz="1000">
              <a:latin typeface="Arial"/>
              <a:cs typeface="Arial"/>
            </a:endParaRPr>
          </a:p>
          <a:p>
            <a:pPr marL="12700" marR="174625">
              <a:lnSpc>
                <a:spcPct val="112900"/>
              </a:lnSpc>
              <a:spcBef>
                <a:spcPts val="300"/>
              </a:spcBef>
            </a:pPr>
            <a:r>
              <a:rPr sz="1000" spc="20" dirty="0">
                <a:latin typeface="Arial"/>
                <a:cs typeface="Arial"/>
              </a:rPr>
              <a:t>An </a:t>
            </a:r>
            <a:r>
              <a:rPr sz="1000" spc="15" dirty="0">
                <a:latin typeface="Arial"/>
                <a:cs typeface="Arial"/>
              </a:rPr>
              <a:t>address used </a:t>
            </a:r>
            <a:r>
              <a:rPr sz="1000" spc="5" dirty="0">
                <a:latin typeface="Arial"/>
                <a:cs typeface="Arial"/>
              </a:rPr>
              <a:t>by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programmer </a:t>
            </a:r>
            <a:r>
              <a:rPr sz="1000" spc="10" dirty="0">
                <a:latin typeface="Arial"/>
                <a:cs typeface="Arial"/>
              </a:rPr>
              <a:t>will </a:t>
            </a:r>
            <a:r>
              <a:rPr sz="1000" spc="20" dirty="0">
                <a:latin typeface="Arial"/>
                <a:cs typeface="Arial"/>
              </a:rPr>
              <a:t>be </a:t>
            </a:r>
            <a:r>
              <a:rPr sz="1000" spc="15" dirty="0">
                <a:latin typeface="Arial"/>
                <a:cs typeface="Arial"/>
              </a:rPr>
              <a:t>called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virtual </a:t>
            </a:r>
            <a:r>
              <a:rPr sz="1000" spc="10" dirty="0">
                <a:latin typeface="Arial"/>
                <a:cs typeface="Arial"/>
              </a:rPr>
              <a:t>address, 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set of such addresses the address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space.</a:t>
            </a:r>
            <a:endParaRPr sz="1000">
              <a:latin typeface="Arial"/>
              <a:cs typeface="Arial"/>
            </a:endParaRPr>
          </a:p>
          <a:p>
            <a:pPr marL="12700" marR="99695">
              <a:lnSpc>
                <a:spcPct val="112900"/>
              </a:lnSpc>
              <a:spcBef>
                <a:spcPts val="295"/>
              </a:spcBef>
            </a:pPr>
            <a:r>
              <a:rPr sz="1000" spc="20" dirty="0">
                <a:latin typeface="Arial"/>
                <a:cs typeface="Arial"/>
              </a:rPr>
              <a:t>An </a:t>
            </a:r>
            <a:r>
              <a:rPr sz="1000" spc="15" dirty="0">
                <a:latin typeface="Arial"/>
                <a:cs typeface="Arial"/>
              </a:rPr>
              <a:t>address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main </a:t>
            </a:r>
            <a:r>
              <a:rPr sz="1000" spc="25" dirty="0">
                <a:latin typeface="Arial"/>
                <a:cs typeface="Arial"/>
              </a:rPr>
              <a:t>memory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called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location or </a:t>
            </a:r>
            <a:r>
              <a:rPr sz="1000" spc="10" dirty="0">
                <a:latin typeface="Arial"/>
                <a:cs typeface="Arial"/>
              </a:rPr>
              <a:t>physical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address 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the set of such addresses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called </a:t>
            </a:r>
            <a:r>
              <a:rPr sz="1000" spc="25" dirty="0">
                <a:latin typeface="Arial"/>
                <a:cs typeface="Arial"/>
              </a:rPr>
              <a:t>memory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space.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5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5976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952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19287" y="3350064"/>
            <a:ext cx="969644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Unit 4 -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45"/>
              </a:lnSpc>
            </a:pPr>
            <a:fld id="{81D60167-4931-47E6-BA6A-407CBD079E47}" type="slidenum">
              <a:rPr spc="5" dirty="0"/>
              <a:t>8</a:t>
            </a:fld>
            <a:r>
              <a:rPr spc="5" dirty="0"/>
              <a:t> /</a:t>
            </a:r>
            <a:r>
              <a:rPr spc="-80" dirty="0"/>
              <a:t> </a:t>
            </a:r>
            <a:r>
              <a:rPr spc="5" dirty="0"/>
              <a:t>19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lang="en-US" spc="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760" y="1307261"/>
            <a:ext cx="10210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>
                <a:solidFill>
                  <a:srgbClr val="000000"/>
                </a:solidFill>
              </a:rPr>
              <a:t>THANK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5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5976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1952" y="3333419"/>
            <a:ext cx="1536065" cy="123189"/>
          </a:xfrm>
          <a:custGeom>
            <a:avLst/>
            <a:gdLst/>
            <a:ahLst/>
            <a:cxnLst/>
            <a:rect l="l" t="t" r="r" b="b"/>
            <a:pathLst>
              <a:path w="1536064" h="123189">
                <a:moveTo>
                  <a:pt x="0" y="122580"/>
                </a:moveTo>
                <a:lnTo>
                  <a:pt x="1535976" y="122580"/>
                </a:lnTo>
                <a:lnTo>
                  <a:pt x="1535976" y="0"/>
                </a:lnTo>
                <a:lnTo>
                  <a:pt x="0" y="0"/>
                </a:lnTo>
                <a:lnTo>
                  <a:pt x="0" y="12258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9287" y="3350064"/>
            <a:ext cx="969644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Unit 4 -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45"/>
              </a:lnSpc>
            </a:pPr>
            <a:fld id="{81D60167-4931-47E6-BA6A-407CBD079E47}" type="slidenum">
              <a:rPr spc="5" dirty="0"/>
              <a:t>9</a:t>
            </a:fld>
            <a:r>
              <a:rPr spc="5" dirty="0"/>
              <a:t> /</a:t>
            </a:r>
            <a:r>
              <a:rPr spc="-80" dirty="0"/>
              <a:t> </a:t>
            </a:r>
            <a:r>
              <a:rPr spc="5" dirty="0"/>
              <a:t>19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45"/>
              </a:lnSpc>
            </a:pPr>
            <a:r>
              <a:rPr lang="en-US" spc="5" smtClean="0"/>
              <a:t>8/1/2016</a:t>
            </a:r>
            <a:endParaRPr lang="en-US" spc="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755</Words>
  <Application>Microsoft Office PowerPoint</Application>
  <PresentationFormat>Custom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Outline</vt:lpstr>
      <vt:lpstr>Memory</vt:lpstr>
      <vt:lpstr>Memory Hierarchy</vt:lpstr>
      <vt:lpstr>PowerPoint Presentation</vt:lpstr>
      <vt:lpstr>Memory Management System</vt:lpstr>
      <vt:lpstr>Main Memory</vt:lpstr>
      <vt:lpstr>Direct Mapping</vt:lpstr>
      <vt:lpstr>Virtual Memory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4 - Memory Organization</dc:title>
  <dc:creator>Abhineet Anand</dc:creator>
  <cp:lastModifiedBy>Sunil Kumar</cp:lastModifiedBy>
  <cp:revision>3</cp:revision>
  <dcterms:created xsi:type="dcterms:W3CDTF">2016-08-01T03:49:02Z</dcterms:created>
  <dcterms:modified xsi:type="dcterms:W3CDTF">2016-08-01T14:43:59Z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2012-11-30T00:00:00Z</vt:filetime>
  </property>
  <property fmtid="{D5CDD505-2E9C-101B-9397-08002B2CF9AE}" pid="3" name="Creator">
    <vt:lpwstr>LaTeX with Beamer class version 3.23</vt:lpwstr>
  </property>
  <property fmtid="{D5CDD505-2E9C-101B-9397-08002B2CF9AE}" pid="4" name="LastSaved">
    <vt:filetime>2016-08-01T00:00:00Z</vt:filetime>
  </property>
</Properties>
</file>