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2" r:id="rId2"/>
    <p:sldId id="267" r:id="rId3"/>
    <p:sldId id="263" r:id="rId4"/>
    <p:sldId id="268" r:id="rId5"/>
    <p:sldId id="264" r:id="rId6"/>
    <p:sldId id="265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C401-E8A0-4ACB-AC9B-9F3BD319F58B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AA-7935-47AC-AC56-074D4232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CA9F-CB2D-4063-AF16-60159966942E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13BB-DA8A-4281-B40C-1B988E4F7147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E36A-CF99-4FC5-B29F-6DB8AE35D2CD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9ED-A33C-4055-832A-31608C0C6F2D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B91-6CF8-44EA-9D55-CD099E4C45AA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6524-6DA1-4C8E-B9E8-2D5DD93650B3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426-44A0-4D66-8468-21F228545A29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2D9-912E-4454-AB53-96A80B6E51F8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DD64-F22B-4882-B7AD-E88FD53552B9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35409" y="6350001"/>
            <a:ext cx="1600200" cy="365125"/>
          </a:xfrm>
        </p:spPr>
        <p:txBody>
          <a:bodyPr/>
          <a:lstStyle/>
          <a:p>
            <a:fld id="{9B5DFB30-9F40-4B83-A67C-4F3726346856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35609" y="6350000"/>
            <a:ext cx="7543800" cy="365125"/>
          </a:xfrm>
        </p:spPr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98591" y="6350000"/>
            <a:ext cx="1138063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3031" y="685800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3031" y="6298023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51013" y="325913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4506-6228-4681-A604-A098F7448237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F3B3-F515-42D6-8122-E5C58653CED6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A787-685E-4A6B-8108-12BE740F9A6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A55D-A5E2-4C3D-86B0-F9341CB40CBF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AutoShape 2" descr="Image result for upes logo"/>
          <p:cNvSpPr>
            <a:spLocks noChangeAspect="1" noChangeArrowheads="1"/>
          </p:cNvSpPr>
          <p:nvPr userDrawn="1"/>
        </p:nvSpPr>
        <p:spPr bwMode="auto">
          <a:xfrm>
            <a:off x="155575" y="-639763"/>
            <a:ext cx="1343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9313" y="8763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4712-60CF-4521-ACCD-815B0B0EFE6A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9E79-D8AE-4314-A8C8-6E53A845C5C4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AB5E-5935-4A89-95D2-FC05F88F2B2D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2" y="62219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AC9A65-47E2-49DB-8C9C-BDAD73421B0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59" y="6239711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6580" y="6125712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" y="0"/>
            <a:ext cx="965915" cy="699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37" y="3219"/>
            <a:ext cx="868788" cy="69579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429016" y="164842"/>
            <a:ext cx="453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CSEG242-</a:t>
            </a:r>
            <a:r>
              <a:rPr lang="en-US" sz="1600" baseline="0" dirty="0" smtClean="0">
                <a:solidFill>
                  <a:schemeClr val="bg1"/>
                </a:solidFill>
              </a:rPr>
              <a:t> Design &amp; Analysis of Algorithms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3031" y="685800"/>
            <a:ext cx="11990231" cy="13217"/>
          </a:xfrm>
          <a:prstGeom prst="line">
            <a:avLst/>
          </a:prstGeom>
          <a:ln w="158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949" y="942111"/>
            <a:ext cx="11194869" cy="458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Conventional Matrix </a:t>
            </a:r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Multiplication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Let A &amp; B are two n by n matrices. </a:t>
            </a: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Let C=AB will also be n by n matrix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.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(I, j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)-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th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element of matrix C is formed by taking the elements in the 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i-th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row of A and the j-</a:t>
            </a:r>
            <a:r>
              <a:rPr lang="en-US" altLang="en-US" dirty="0" err="1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th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column of B and multiplying them. </a:t>
            </a: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This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requires n multiplications. </a:t>
            </a: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As the matrix C has n</a:t>
            </a:r>
            <a:r>
              <a:rPr lang="en-US" altLang="en-US" baseline="30000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number of elements, the resulting matrix multiplication will require n</a:t>
            </a:r>
            <a:r>
              <a:rPr lang="en-US" altLang="en-US" baseline="30000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3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number of multiplication operations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.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So time complexity of matrix multiplication by traditional approach is </a:t>
            </a:r>
            <a:r>
              <a:rPr lang="en-US" altLang="en-US" sz="2000" kern="0" dirty="0">
                <a:solidFill>
                  <a:srgbClr val="000000"/>
                </a:solidFill>
                <a:latin typeface="Symbol" panose="05050102010706020507" pitchFamily="18" charset="2"/>
                <a:ea typeface="ＭＳ Ｐゴシック"/>
              </a:rPr>
              <a:t>Q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  <a:ea typeface="ＭＳ Ｐゴシック"/>
              </a:rPr>
              <a:t>(n</a:t>
            </a:r>
            <a:r>
              <a:rPr lang="en-US" altLang="en-US" sz="2000" kern="0" baseline="30000" dirty="0">
                <a:solidFill>
                  <a:srgbClr val="000000"/>
                </a:solidFill>
                <a:latin typeface="Arial"/>
                <a:ea typeface="ＭＳ Ｐゴシック"/>
              </a:rPr>
              <a:t>3</a:t>
            </a:r>
            <a:r>
              <a:rPr lang="en-US" altLang="en-US" sz="2000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00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949" y="686911"/>
            <a:ext cx="1119486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Conventional Matrix </a:t>
            </a:r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Multiplication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Let A is a matrix of order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n ×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m, B is a matrix of order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m ×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p, if  C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= AB for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then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C is an n × p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matrix. Its algorithm is as follows: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Algorithm MM(A, B,C)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For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from 1 to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{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For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j from 1 to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{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en-US" sz="2000" baseline="-25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=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0;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2"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For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k from 1 to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{</a:t>
            </a:r>
          </a:p>
          <a:p>
            <a:pPr lvl="2"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en-US" sz="2000" baseline="-25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←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  <a:latin typeface="Calibri" panose="020F0502020204030204" pitchFamily="34" charset="0"/>
              </a:rPr>
              <a:t>ij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sz="2000" baseline="-25000" dirty="0" err="1">
                <a:solidFill>
                  <a:schemeClr val="bg1"/>
                </a:solidFill>
                <a:latin typeface="Calibri" panose="020F0502020204030204" pitchFamily="34" charset="0"/>
              </a:rPr>
              <a:t>ik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 × 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  <a:r>
              <a:rPr lang="en-US" sz="2000" baseline="-25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kj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;</a:t>
            </a:r>
          </a:p>
          <a:p>
            <a:pPr lvl="2" algn="just"/>
            <a:r>
              <a:rPr lang="en-US" sz="2000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000" baseline="-25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}</a:t>
            </a:r>
          </a:p>
          <a:p>
            <a:pPr lvl="2" algn="just"/>
            <a:r>
              <a:rPr lang="en-US" sz="2000" baseline="-25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}</a:t>
            </a:r>
          </a:p>
          <a:p>
            <a:pPr lvl="1" algn="just"/>
            <a:r>
              <a:rPr lang="en-US" sz="2000" baseline="-25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}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	Return C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}</a:t>
            </a:r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6413863" y="3153330"/>
            <a:ext cx="4676504" cy="12227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time complexity of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multiplication by traditional approach is </a:t>
            </a:r>
            <a:r>
              <a:rPr lang="en-US" altLang="en-US" sz="2000" kern="0" dirty="0">
                <a:solidFill>
                  <a:srgbClr val="000000"/>
                </a:solidFill>
                <a:latin typeface="Symbol" panose="05050102010706020507" pitchFamily="18" charset="2"/>
                <a:ea typeface="ＭＳ Ｐゴシック"/>
              </a:rPr>
              <a:t>Q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276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Matrix Multiplication – Divide &amp; Conquer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We assume that n is a power of 2 i.e. n=2</a:t>
            </a:r>
            <a:r>
              <a:rPr lang="en-US" altLang="en-US" baseline="30000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k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. If it is not, then add additional rows and columns of zero to make n power of 2.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Divide the matrix A and B in to four sub matrices of order n/2 by n/2. 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This procedure of division of matrices in to submatrices will go on till sub matrices will become of order 2 by 2.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7" y="3147586"/>
            <a:ext cx="7233313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731" y="850671"/>
            <a:ext cx="11194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Matrix Multiplication – Divide &amp; Conquer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3" y="1220003"/>
            <a:ext cx="8634550" cy="49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7383" y="759231"/>
            <a:ext cx="111948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Matrix Multiplication – Divide &amp; Conquer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Multiplying two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n-by-n matrices involves 8 multiplications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and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4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additions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operations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which is a constant.</a:t>
            </a: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Total number of recursive calls are 8 with size n/2 and addit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ion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of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two matrices of order n by n requires </a:t>
            </a:r>
            <a:r>
              <a:rPr lang="en-US" altLang="en-US" kern="0" dirty="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/>
              </a:rPr>
              <a:t>Q</a:t>
            </a:r>
            <a:r>
              <a:rPr lang="en-US" altLang="en-US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(n</a:t>
            </a:r>
            <a:r>
              <a:rPr lang="en-US" altLang="en-US" kern="0" baseline="30000" dirty="0" smtClean="0">
                <a:solidFill>
                  <a:srgbClr val="000000"/>
                </a:solidFill>
                <a:latin typeface="Arial"/>
                <a:ea typeface="ＭＳ Ｐゴシック"/>
              </a:rPr>
              <a:t>2</a:t>
            </a:r>
            <a:r>
              <a:rPr lang="en-US" altLang="en-US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).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So time complexity of matrix multiplication using divide and conquer approach is 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lvl="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her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e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b and c are constants.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If we simplify the above recurrence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using master theorem method then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T(n)= O(n</a:t>
            </a:r>
            <a:r>
              <a:rPr lang="en-US" altLang="en-US" baseline="30000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3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So this results in no improvement over conventional matrix multiplication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method. However, it requires extra memory in terms of stack due to recursive implementation of algorith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m. 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So conventional method of matrix multiplication is better than divide and conquer based method of matrix multiplication in terms of space and same in terms of time.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00" y="2568509"/>
            <a:ext cx="2980614" cy="7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Matrix Multiplication – Strassen Method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Strassen showed that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two 2x2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matrix multiplication can be accomplished in  7 multiplication and 18 additions or subtractions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.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This reduction </a:t>
            </a:r>
            <a:r>
              <a:rPr lang="en-US" altLang="en-US" dirty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can be 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achieved by merging Strassen method with divide and conquer approach.</a:t>
            </a:r>
          </a:p>
        </p:txBody>
      </p:sp>
      <p:pic>
        <p:nvPicPr>
          <p:cNvPr id="8" name="Picture 4" descr="D:\GRAFHHHH\matrix\Sunum icin\str1_files\img1_tra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67" y="2536486"/>
            <a:ext cx="449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37" y="3389981"/>
            <a:ext cx="4285859" cy="2834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487" y="3527086"/>
            <a:ext cx="4663844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731" y="850671"/>
            <a:ext cx="11194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Matrix Multiplication – </a:t>
            </a:r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Strassen Method</a:t>
            </a:r>
            <a:endParaRPr lang="en-US" sz="22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78" y="1220003"/>
            <a:ext cx="69627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9/6/2018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8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628602"/>
            <a:ext cx="11194869" cy="287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Matrix Multiplication – Strassen Method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The recurrence corresponding to divide and conquer using Strassen method is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f</a:t>
            </a: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And its solution is O(n</a:t>
            </a:r>
            <a:r>
              <a:rPr lang="en-US" altLang="en-US" baseline="30000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2.81</a:t>
            </a:r>
            <a:r>
              <a:rPr lang="en-US" altLang="en-US" dirty="0" smtClean="0">
                <a:solidFill>
                  <a:schemeClr val="bg1"/>
                </a:solidFill>
                <a:latin typeface="Arial"/>
                <a:sym typeface="Symbol" panose="05050102010706020507" pitchFamily="18" charset="2"/>
              </a:rPr>
              <a:t>)</a:t>
            </a:r>
            <a:endParaRPr lang="en-US" altLang="en-US" dirty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  <a:p>
            <a:pPr marL="457200" lvl="0" indent="-457200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altLang="en-US" dirty="0" smtClean="0">
              <a:solidFill>
                <a:schemeClr val="bg1"/>
              </a:solidFill>
              <a:latin typeface="Arial"/>
              <a:sym typeface="Symbol" panose="05050102010706020507" pitchFamily="18" charset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98" y="1759681"/>
            <a:ext cx="4798511" cy="8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A4C4DE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807</TotalTime>
  <Words>402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Century Gothic</vt:lpstr>
      <vt:lpstr>Symbol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Anurag Jain</cp:lastModifiedBy>
  <cp:revision>82</cp:revision>
  <dcterms:created xsi:type="dcterms:W3CDTF">2017-07-18T07:31:13Z</dcterms:created>
  <dcterms:modified xsi:type="dcterms:W3CDTF">2018-09-06T06:43:39Z</dcterms:modified>
</cp:coreProperties>
</file>