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 sz="2800" b="1" dirty="0" smtClean="0">
              <a:solidFill>
                <a:srgbClr val="010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Unit </a:t>
            </a:r>
            <a:r>
              <a:rPr lang="en-US" sz="2000" dirty="0" smtClean="0">
                <a:solidFill>
                  <a:schemeClr val="bg1"/>
                </a:solidFill>
              </a:rPr>
              <a:t>1: </a:t>
            </a:r>
            <a:r>
              <a:rPr lang="en-US" altLang="en-US" sz="2000" dirty="0" smtClean="0">
                <a:solidFill>
                  <a:srgbClr val="010000"/>
                </a:solidFill>
              </a:rPr>
              <a:t>Algorithm </a:t>
            </a:r>
            <a:r>
              <a:rPr lang="en-US" altLang="en-US" sz="2000" dirty="0">
                <a:solidFill>
                  <a:srgbClr val="010000"/>
                </a:solidFill>
              </a:rPr>
              <a:t>Basics &amp; </a:t>
            </a:r>
            <a:r>
              <a:rPr lang="en-US" altLang="en-US" sz="2000" dirty="0" smtClean="0">
                <a:solidFill>
                  <a:srgbClr val="010000"/>
                </a:solidFill>
              </a:rPr>
              <a:t>Analysis - </a:t>
            </a:r>
            <a:r>
              <a:rPr lang="en-US" altLang="en-US" sz="2000" dirty="0">
                <a:solidFill>
                  <a:srgbClr val="010000"/>
                </a:solidFill>
              </a:rPr>
              <a:t>Space &amp; time </a:t>
            </a:r>
            <a:r>
              <a:rPr lang="en-US" altLang="en-US" sz="2000" dirty="0" smtClean="0">
                <a:solidFill>
                  <a:srgbClr val="010000"/>
                </a:solidFill>
              </a:rPr>
              <a:t>complexity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219448"/>
            <a:ext cx="9331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Name of the Faculty		: Dr. Anurag Jain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Designation				: Assistant Professor (SG)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Email id					: anurag.jain@ddn.upes.ac.in</a:t>
            </a:r>
          </a:p>
        </p:txBody>
      </p:sp>
    </p:spTree>
    <p:extLst>
      <p:ext uri="{BB962C8B-B14F-4D97-AF65-F5344CB8AC3E}">
        <p14:creationId xmlns:p14="http://schemas.microsoft.com/office/powerpoint/2010/main" val="22959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an Algorithm?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rgbClr val="010000"/>
              </a:solidFill>
            </a:endParaRPr>
          </a:p>
          <a:p>
            <a:pPr algn="just"/>
            <a:r>
              <a:rPr lang="en-US" altLang="en-US" sz="2000" dirty="0" smtClean="0">
                <a:solidFill>
                  <a:srgbClr val="010000"/>
                </a:solidFill>
              </a:rPr>
              <a:t>Algorithm is finite set of instructions which if executed will accomplish a specific task. </a:t>
            </a:r>
          </a:p>
          <a:p>
            <a:pPr algn="just"/>
            <a:endParaRPr lang="en-US" altLang="en-US" sz="2000" dirty="0">
              <a:solidFill>
                <a:srgbClr val="010000"/>
              </a:solidFill>
            </a:endParaRPr>
          </a:p>
          <a:p>
            <a:pPr algn="just"/>
            <a:r>
              <a:rPr lang="en-US" altLang="en-US" sz="2000" dirty="0" smtClean="0">
                <a:solidFill>
                  <a:srgbClr val="010000"/>
                </a:solidFill>
              </a:rPr>
              <a:t>Essential characteristics which an algorithm must possess are: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Input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Output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Definiteness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Finiteness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Effectiveness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an Algorithm?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rgbClr val="010000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010000"/>
                </a:solidFill>
              </a:rPr>
              <a:t>Example:  sorting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10000"/>
                </a:solidFill>
              </a:rPr>
              <a:t>input:  A sequence of numbers.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10000"/>
                </a:solidFill>
              </a:rPr>
              <a:t>output:  An ordered permutation of the input.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7" y="3993379"/>
            <a:ext cx="6840305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Algorithm Analysis</a:t>
            </a: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10000"/>
                </a:solidFill>
              </a:rPr>
              <a:t>Determining performance </a:t>
            </a:r>
            <a:r>
              <a:rPr lang="en-US" altLang="en-US" sz="2000" dirty="0" smtClean="0">
                <a:solidFill>
                  <a:srgbClr val="010000"/>
                </a:solidFill>
              </a:rPr>
              <a:t>characteristics- means predicting the resource requirements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10000"/>
                </a:solidFill>
              </a:rPr>
              <a:t>Time, memory, communication bandwidth etc.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10000"/>
                </a:solidFill>
              </a:rPr>
              <a:t>Computation time (running time) is of primary concern</a:t>
            </a:r>
            <a:r>
              <a:rPr lang="en-US" altLang="en-US" sz="2000" dirty="0" smtClean="0">
                <a:solidFill>
                  <a:srgbClr val="01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rgbClr val="01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10000"/>
                </a:solidFill>
              </a:rPr>
              <a:t>Why analyze 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0000"/>
                </a:solidFill>
              </a:rPr>
              <a:t>Choose the most efficient of several possible algorithms for the same problem.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10000"/>
                </a:solidFill>
              </a:rPr>
              <a:t>Is </a:t>
            </a:r>
            <a:r>
              <a:rPr lang="en-US" sz="2000" dirty="0">
                <a:solidFill>
                  <a:srgbClr val="010000"/>
                </a:solidFill>
              </a:rPr>
              <a:t>the algorithm optimal (best in some sense</a:t>
            </a:r>
            <a:r>
              <a:rPr lang="en-US" sz="2000" dirty="0" smtClean="0">
                <a:solidFill>
                  <a:srgbClr val="010000"/>
                </a:solidFill>
              </a:rPr>
              <a:t>) </a:t>
            </a:r>
            <a:r>
              <a:rPr lang="en-US" sz="2000" dirty="0">
                <a:solidFill>
                  <a:srgbClr val="010000"/>
                </a:solidFill>
              </a:rPr>
              <a:t>– Is something better </a:t>
            </a:r>
            <a:r>
              <a:rPr lang="en-US" sz="2000" dirty="0" smtClean="0">
                <a:solidFill>
                  <a:srgbClr val="010000"/>
                </a:solidFill>
              </a:rPr>
              <a:t>possible</a:t>
            </a:r>
            <a:endParaRPr lang="en-US" sz="2000" dirty="0">
              <a:solidFill>
                <a:srgbClr val="010000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Algorithm Analysis</a:t>
            </a: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Performance of an algorithm is analyzed by calculating the </a:t>
            </a:r>
            <a:r>
              <a:rPr lang="en-US" sz="2000" b="1" dirty="0" smtClean="0">
                <a:solidFill>
                  <a:schemeClr val="bg1"/>
                </a:solidFill>
              </a:rPr>
              <a:t>Running time complexity</a:t>
            </a:r>
            <a:r>
              <a:rPr lang="en-US" sz="2000" dirty="0" smtClean="0">
                <a:solidFill>
                  <a:schemeClr val="bg1"/>
                </a:solidFill>
              </a:rPr>
              <a:t> of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Running time complexity is denoted by </a:t>
            </a:r>
            <a:r>
              <a:rPr lang="en-US" sz="2000" b="1" dirty="0" smtClean="0">
                <a:solidFill>
                  <a:schemeClr val="bg1"/>
                </a:solidFill>
              </a:rPr>
              <a:t>number of steps required for the execution</a:t>
            </a:r>
            <a:r>
              <a:rPr lang="en-US" sz="2000" dirty="0" smtClean="0">
                <a:solidFill>
                  <a:schemeClr val="bg1"/>
                </a:solidFill>
              </a:rPr>
              <a:t> of the algorithm for a particular </a:t>
            </a:r>
            <a:r>
              <a:rPr lang="en-US" sz="2000" b="1" dirty="0" smtClean="0">
                <a:solidFill>
                  <a:schemeClr val="bg1"/>
                </a:solidFill>
              </a:rPr>
              <a:t>size of input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Worst, Average, and Best-case Complexity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Worst-case Complexity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Maximum steps the algorithm takes for any possible input.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tractable </a:t>
            </a:r>
            <a:r>
              <a:rPr lang="en-US" sz="2000" dirty="0" smtClean="0">
                <a:solidFill>
                  <a:schemeClr val="bg1"/>
                </a:solidFill>
              </a:rPr>
              <a:t>measure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Average-case Complexity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of the running times of all possible inputs.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Demands a definition of probability of each input, which is usually difficult to provide and to analyze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Best-case Complexity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Minimum number of steps for any possible input.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a useful </a:t>
            </a:r>
            <a:r>
              <a:rPr lang="en-US" sz="2000" dirty="0" smtClean="0">
                <a:solidFill>
                  <a:schemeClr val="bg1"/>
                </a:solidFill>
              </a:rPr>
              <a:t>measure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 example of Worst</a:t>
            </a:r>
            <a:r>
              <a:rPr lang="en-US" sz="2800" dirty="0">
                <a:solidFill>
                  <a:schemeClr val="bg1"/>
                </a:solidFill>
              </a:rPr>
              <a:t>, Average, and Best-case Complexity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INPUT: a sequence of n numbers, key to search for.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OUTPUT:  true if key occurs in the sequence, false otherwise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026967"/>
            <a:ext cx="7980356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1" y="1149530"/>
            <a:ext cx="103719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 example of Worst</a:t>
            </a:r>
            <a:r>
              <a:rPr lang="en-US" sz="2800" dirty="0">
                <a:solidFill>
                  <a:schemeClr val="bg1"/>
                </a:solidFill>
              </a:rPr>
              <a:t>, Average, and Best-case Complexity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Now, the running time ranges between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Best Case:1</a:t>
            </a:r>
            <a:r>
              <a:rPr lang="en-US" sz="2000" dirty="0">
                <a:solidFill>
                  <a:schemeClr val="bg1"/>
                </a:solidFill>
              </a:rPr>
              <a:t>+ 1+ 1 + 1 = 4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Worst Case: 1+ </a:t>
            </a:r>
            <a:r>
              <a:rPr lang="en-US" sz="2000" dirty="0">
                <a:solidFill>
                  <a:schemeClr val="bg1"/>
                </a:solidFill>
              </a:rPr>
              <a:t>(n+1)+ n + 1 + 1 = </a:t>
            </a:r>
            <a:r>
              <a:rPr lang="en-US" sz="2000" dirty="0" smtClean="0">
                <a:solidFill>
                  <a:schemeClr val="bg1"/>
                </a:solidFill>
              </a:rPr>
              <a:t>2n+4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we assume that we search for a random item in the </a:t>
            </a:r>
            <a:r>
              <a:rPr lang="en-US" sz="2000" dirty="0" smtClean="0">
                <a:solidFill>
                  <a:schemeClr val="bg1"/>
                </a:solidFill>
              </a:rPr>
              <a:t>list, on </a:t>
            </a:r>
            <a:r>
              <a:rPr lang="en-US" sz="2000" dirty="0">
                <a:solidFill>
                  <a:schemeClr val="bg1"/>
                </a:solidFill>
              </a:rPr>
              <a:t>an average, Statements 2 and 3 will be executed n/2 </a:t>
            </a:r>
            <a:r>
              <a:rPr lang="en-US" sz="2000" dirty="0" smtClean="0">
                <a:solidFill>
                  <a:schemeClr val="bg1"/>
                </a:solidFill>
              </a:rPr>
              <a:t>times. Running </a:t>
            </a:r>
            <a:r>
              <a:rPr lang="en-US" sz="2000" dirty="0">
                <a:solidFill>
                  <a:schemeClr val="bg1"/>
                </a:solidFill>
              </a:rPr>
              <a:t>times of other statements are independent of input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Average Case: </a:t>
            </a:r>
            <a:r>
              <a:rPr lang="pt-BR" sz="2000" dirty="0">
                <a:solidFill>
                  <a:schemeClr val="bg1"/>
                </a:solidFill>
              </a:rPr>
              <a:t> 1+ n/2+ n/2 + 1 + 1 = n+3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5/17/2018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9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2412" y="1149530"/>
            <a:ext cx="103719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Order of Growth</a:t>
            </a:r>
          </a:p>
          <a:p>
            <a:pPr algn="ctr"/>
            <a:endParaRPr lang="en-US" sz="2800" dirty="0">
              <a:solidFill>
                <a:srgbClr val="01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Now, </a:t>
            </a:r>
            <a:r>
              <a:rPr lang="en-US" sz="2000" dirty="0" smtClean="0">
                <a:solidFill>
                  <a:schemeClr val="bg1"/>
                </a:solidFill>
              </a:rPr>
              <a:t>our main motive is to calculate the effect of input size on running time performance of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 Asymptotic notations to express the growth of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While expressing the order of growth corresponding to polynomial expression, we ignore the lower order terms and coefficient of higher order 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e.g. for the </a:t>
            </a:r>
            <a:r>
              <a:rPr lang="en-US" sz="2000" dirty="0">
                <a:solidFill>
                  <a:schemeClr val="bg1"/>
                </a:solidFill>
              </a:rPr>
              <a:t>expression </a:t>
            </a:r>
            <a:r>
              <a:rPr lang="en-US" sz="2000" dirty="0" smtClean="0">
                <a:solidFill>
                  <a:schemeClr val="bg1"/>
                </a:solidFill>
              </a:rPr>
              <a:t>7n</a:t>
            </a:r>
            <a:r>
              <a:rPr lang="en-US" sz="2000" baseline="30000" dirty="0" smtClean="0">
                <a:solidFill>
                  <a:schemeClr val="bg1"/>
                </a:solidFill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+6n</a:t>
            </a:r>
            <a:r>
              <a:rPr lang="en-US" sz="2000" baseline="30000" dirty="0" smtClean="0">
                <a:solidFill>
                  <a:schemeClr val="bg1"/>
                </a:solidFill>
              </a:rPr>
              <a:t>3</a:t>
            </a:r>
            <a:r>
              <a:rPr lang="en-US" sz="2000" dirty="0" smtClean="0">
                <a:solidFill>
                  <a:schemeClr val="bg1"/>
                </a:solidFill>
              </a:rPr>
              <a:t>+n+10, order of expression will be expressed through n</a:t>
            </a:r>
            <a:r>
              <a:rPr lang="en-US" sz="2000" baseline="30000" dirty="0" smtClean="0">
                <a:solidFill>
                  <a:schemeClr val="bg1"/>
                </a:solidFill>
              </a:rPr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If expression involve polynomial and exponential functions then order of expression will be expresses through exponential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e.g. for the expression 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en-US" sz="2000" baseline="30000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+ 7n</a:t>
            </a:r>
            <a:r>
              <a:rPr lang="en-US" sz="2000" baseline="300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+6n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+n+10, order of expression will be expressed through </a:t>
            </a:r>
            <a:r>
              <a:rPr lang="en-US" sz="2000" dirty="0" smtClean="0">
                <a:solidFill>
                  <a:schemeClr val="bg1"/>
                </a:solidFill>
              </a:rPr>
              <a:t>2</a:t>
            </a:r>
            <a:r>
              <a:rPr lang="en-US" sz="2000" baseline="30000" dirty="0" smtClean="0">
                <a:solidFill>
                  <a:schemeClr val="bg1"/>
                </a:solidFill>
              </a:rPr>
              <a:t>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477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53</cp:revision>
  <dcterms:created xsi:type="dcterms:W3CDTF">2017-07-18T07:31:13Z</dcterms:created>
  <dcterms:modified xsi:type="dcterms:W3CDTF">2018-05-17T11:27:24Z</dcterms:modified>
</cp:coreProperties>
</file>