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61" r:id="rId5"/>
    <p:sldId id="281" r:id="rId6"/>
    <p:sldId id="282" r:id="rId7"/>
    <p:sldId id="283" r:id="rId8"/>
    <p:sldId id="284" r:id="rId9"/>
    <p:sldId id="286" r:id="rId10"/>
    <p:sldId id="287" r:id="rId11"/>
    <p:sldId id="288" r:id="rId12"/>
    <p:sldId id="28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FC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7/26/2017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7/26/2017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7/26/2017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7/26/2017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7/26/2017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7/26/2017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7/26/2017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7/26/2017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7/26/2017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7/26/2017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7/26/2017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7/26/2017</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lstStyle/>
          <a:p>
            <a:r>
              <a:rPr lang="en-US" dirty="0" smtClean="0"/>
              <a:t>Static and Dynamic Memory</a:t>
            </a:r>
            <a:endParaRPr lang="en-US" dirty="0"/>
          </a:p>
        </p:txBody>
      </p:sp>
      <p:sp>
        <p:nvSpPr>
          <p:cNvPr id="3" name="Subtitle 2"/>
          <p:cNvSpPr>
            <a:spLocks noGrp="1"/>
          </p:cNvSpPr>
          <p:nvPr>
            <p:ph type="subTitle" idx="1"/>
          </p:nvPr>
        </p:nvSpPr>
        <p:spPr/>
        <p:txBody>
          <a:bodyPr>
            <a:normAutofit/>
          </a:bodyPr>
          <a:lstStyle/>
          <a:p>
            <a:r>
              <a:rPr lang="en-US" sz="2400" dirty="0" smtClean="0"/>
              <a:t>Tanmay Bhowmik</a:t>
            </a:r>
            <a:endParaRPr lang="en-US" sz="2400" dirty="0"/>
          </a:p>
        </p:txBody>
      </p:sp>
    </p:spTree>
    <p:extLst>
      <p:ext uri="{BB962C8B-B14F-4D97-AF65-F5344CB8AC3E}">
        <p14:creationId xmlns:p14="http://schemas.microsoft.com/office/powerpoint/2010/main" val="6132015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8"/>
            <a:ext cx="9440034" cy="1828801"/>
          </a:xfrm>
        </p:spPr>
        <p:txBody>
          <a:bodyPr anchor="t">
            <a:normAutofit/>
          </a:bodyPr>
          <a:lstStyle/>
          <a:p>
            <a:r>
              <a:rPr lang="en-US" sz="4400" dirty="0"/>
              <a:t>SRAM memory applications</a:t>
            </a:r>
            <a:endParaRPr lang="en-US" sz="4400" dirty="0"/>
          </a:p>
        </p:txBody>
      </p:sp>
      <p:sp>
        <p:nvSpPr>
          <p:cNvPr id="3" name="Subtitle 2"/>
          <p:cNvSpPr>
            <a:spLocks noGrp="1"/>
          </p:cNvSpPr>
          <p:nvPr>
            <p:ph type="subTitle" idx="1"/>
          </p:nvPr>
        </p:nvSpPr>
        <p:spPr>
          <a:xfrm>
            <a:off x="679269" y="1514900"/>
            <a:ext cx="10724605" cy="5076969"/>
          </a:xfrm>
        </p:spPr>
        <p:txBody>
          <a:bodyPr>
            <a:normAutofit fontScale="92500" lnSpcReduction="10000"/>
          </a:bodyPr>
          <a:lstStyle/>
          <a:p>
            <a:pPr algn="just"/>
            <a:r>
              <a:rPr lang="en-US" sz="3000" dirty="0"/>
              <a:t>SRAM is a little more expensive than DRAM. However SRAM is faster and consumes less power especially when idle. In addition to this SRAM memory is easier to control than DRAM as the refresh cycles do not need to be taken into account, and in addition to this the way SRAM can be accessed is more exactly random access. A further advantage if SRAM is that it is more dense than DRAM.</a:t>
            </a:r>
          </a:p>
          <a:p>
            <a:pPr algn="just"/>
            <a:endParaRPr lang="en-US" sz="3000" dirty="0"/>
          </a:p>
          <a:p>
            <a:pPr algn="just"/>
            <a:r>
              <a:rPr lang="en-US" sz="3000" dirty="0"/>
              <a:t>As a result of these parameters, SRAM memory is used where speed or low power are considerations. Its higher density and less complicated structure also lend it to use in semiconductor memory scenarios where high capacity memory is used, as in the case of the working memory within computers.</a:t>
            </a:r>
            <a:endParaRPr lang="en-US" sz="3000" dirty="0"/>
          </a:p>
        </p:txBody>
      </p:sp>
    </p:spTree>
    <p:extLst>
      <p:ext uri="{BB962C8B-B14F-4D97-AF65-F5344CB8AC3E}">
        <p14:creationId xmlns:p14="http://schemas.microsoft.com/office/powerpoint/2010/main" val="23932499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125" y="248"/>
            <a:ext cx="11928144" cy="1828801"/>
          </a:xfrm>
        </p:spPr>
        <p:txBody>
          <a:bodyPr anchor="t">
            <a:normAutofit/>
          </a:bodyPr>
          <a:lstStyle/>
          <a:p>
            <a:r>
              <a:rPr lang="en-US" sz="4400" dirty="0"/>
              <a:t>Synchronous Dynamic Random Access Memory</a:t>
            </a:r>
            <a:endParaRPr lang="en-US" sz="4400" dirty="0"/>
          </a:p>
        </p:txBody>
      </p:sp>
      <p:sp>
        <p:nvSpPr>
          <p:cNvPr id="3" name="Subtitle 2"/>
          <p:cNvSpPr>
            <a:spLocks noGrp="1"/>
          </p:cNvSpPr>
          <p:nvPr>
            <p:ph type="subTitle" idx="1"/>
          </p:nvPr>
        </p:nvSpPr>
        <p:spPr>
          <a:xfrm>
            <a:off x="679269" y="1514900"/>
            <a:ext cx="10724605" cy="5076969"/>
          </a:xfrm>
        </p:spPr>
        <p:txBody>
          <a:bodyPr>
            <a:normAutofit fontScale="92500" lnSpcReduction="10000"/>
          </a:bodyPr>
          <a:lstStyle/>
          <a:p>
            <a:pPr algn="just"/>
            <a:r>
              <a:rPr lang="en-US" sz="3000" dirty="0"/>
              <a:t>SDRAM, or Synchronous Dynamic Random Access Memory is a form of semiconductor memory can run at faster speeds than conventional DRAM and is therefore the use of SDRAM is becoming more widespread.</a:t>
            </a:r>
          </a:p>
          <a:p>
            <a:pPr algn="just"/>
            <a:endParaRPr lang="en-US" sz="3000" dirty="0"/>
          </a:p>
          <a:p>
            <a:pPr algn="just"/>
            <a:r>
              <a:rPr lang="en-US" sz="3000" dirty="0"/>
              <a:t>So effective is SDRAM, that it only took about four years after its introduction in 1996/7 before its use had exceeded that of DRAM in PCs because of its greater speed of operation.</a:t>
            </a:r>
          </a:p>
          <a:p>
            <a:pPr algn="just"/>
            <a:endParaRPr lang="en-US" sz="3000" dirty="0"/>
          </a:p>
          <a:p>
            <a:pPr algn="just"/>
            <a:r>
              <a:rPr lang="en-US" sz="3000" dirty="0"/>
              <a:t>Now SDRAM based memory is the major type of dynamic RAM used across the computing spectrum.</a:t>
            </a:r>
            <a:endParaRPr lang="en-US" sz="3000" dirty="0"/>
          </a:p>
        </p:txBody>
      </p:sp>
    </p:spTree>
    <p:extLst>
      <p:ext uri="{BB962C8B-B14F-4D97-AF65-F5344CB8AC3E}">
        <p14:creationId xmlns:p14="http://schemas.microsoft.com/office/powerpoint/2010/main" val="10368365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125" y="248"/>
            <a:ext cx="11928144" cy="1828801"/>
          </a:xfrm>
        </p:spPr>
        <p:txBody>
          <a:bodyPr anchor="t">
            <a:normAutofit/>
          </a:bodyPr>
          <a:lstStyle/>
          <a:p>
            <a:r>
              <a:rPr lang="en-US" sz="4400" dirty="0"/>
              <a:t>SDRAM types and development</a:t>
            </a:r>
            <a:endParaRPr lang="en-US" sz="4400" dirty="0"/>
          </a:p>
        </p:txBody>
      </p:sp>
      <p:sp>
        <p:nvSpPr>
          <p:cNvPr id="3" name="Subtitle 2"/>
          <p:cNvSpPr>
            <a:spLocks noGrp="1"/>
          </p:cNvSpPr>
          <p:nvPr>
            <p:ph type="subTitle" idx="1"/>
          </p:nvPr>
        </p:nvSpPr>
        <p:spPr>
          <a:xfrm>
            <a:off x="491319" y="1514900"/>
            <a:ext cx="11191165" cy="5076969"/>
          </a:xfrm>
        </p:spPr>
        <p:txBody>
          <a:bodyPr>
            <a:normAutofit fontScale="70000" lnSpcReduction="20000"/>
          </a:bodyPr>
          <a:lstStyle/>
          <a:p>
            <a:pPr algn="just"/>
            <a:r>
              <a:rPr lang="en-US" sz="3400" dirty="0" smtClean="0"/>
              <a:t>There </a:t>
            </a:r>
            <a:r>
              <a:rPr lang="en-US" sz="3400" dirty="0"/>
              <a:t>are a number of different types of SDRAM that are available</a:t>
            </a:r>
            <a:r>
              <a:rPr lang="en-US" sz="3400" dirty="0" smtClean="0"/>
              <a:t>.</a:t>
            </a:r>
          </a:p>
          <a:p>
            <a:pPr algn="just"/>
            <a:endParaRPr lang="en-US" sz="3000" dirty="0"/>
          </a:p>
          <a:p>
            <a:pPr marL="287338" indent="-287338" algn="just">
              <a:buFont typeface="Wingdings" panose="05000000000000000000" pitchFamily="2" charset="2"/>
              <a:buChar char="Ø"/>
            </a:pPr>
            <a:r>
              <a:rPr lang="en-US" sz="3000" dirty="0" smtClean="0"/>
              <a:t>DDR </a:t>
            </a:r>
            <a:r>
              <a:rPr lang="en-US" sz="3000" dirty="0"/>
              <a:t>SDRAM: </a:t>
            </a:r>
            <a:r>
              <a:rPr lang="en-US" sz="3000" dirty="0" smtClean="0"/>
              <a:t>This </a:t>
            </a:r>
            <a:r>
              <a:rPr lang="en-US" sz="3000" dirty="0"/>
              <a:t>is the basic type of SDRAM that was first introduced. It has now been superseded by the other types below. It is referred to as single data rate SDRAM, or just SDRAM.</a:t>
            </a:r>
          </a:p>
          <a:p>
            <a:pPr marL="287338" indent="-287338" algn="just">
              <a:buFont typeface="Wingdings" panose="05000000000000000000" pitchFamily="2" charset="2"/>
              <a:buChar char="Ø"/>
            </a:pPr>
            <a:r>
              <a:rPr lang="en-US" sz="3000" dirty="0" smtClean="0"/>
              <a:t>DDR SDRAM: DDR </a:t>
            </a:r>
            <a:r>
              <a:rPr lang="en-US" sz="3000" dirty="0"/>
              <a:t>SDRAM gains its name from the fact that it is Double Data Rate SDRAM. This type of SDRAM provides data transfer at twice the speed of the traditional type of SDRAM memory. This is achieved by transferring data twice per cycle.</a:t>
            </a:r>
          </a:p>
          <a:p>
            <a:pPr marL="287338" indent="-287338" algn="just">
              <a:buFont typeface="Wingdings" panose="05000000000000000000" pitchFamily="2" charset="2"/>
              <a:buChar char="Ø"/>
            </a:pPr>
            <a:r>
              <a:rPr lang="en-US" sz="3000" dirty="0" smtClean="0"/>
              <a:t>DDR2 </a:t>
            </a:r>
            <a:r>
              <a:rPr lang="en-US" sz="3000" dirty="0"/>
              <a:t>SDRAM: </a:t>
            </a:r>
            <a:r>
              <a:rPr lang="en-US" sz="3000" dirty="0" smtClean="0"/>
              <a:t>DDR2 </a:t>
            </a:r>
            <a:r>
              <a:rPr lang="en-US" sz="3000" dirty="0"/>
              <a:t>SDRAM can operate the external bus twice as fast as its predecessor and it was first introduced in 2003.</a:t>
            </a:r>
          </a:p>
          <a:p>
            <a:pPr marL="287338" indent="-287338" algn="just">
              <a:buFont typeface="Wingdings" panose="05000000000000000000" pitchFamily="2" charset="2"/>
              <a:buChar char="Ø"/>
            </a:pPr>
            <a:r>
              <a:rPr lang="en-US" sz="3000" dirty="0" smtClean="0"/>
              <a:t>DDR3 </a:t>
            </a:r>
            <a:r>
              <a:rPr lang="en-US" sz="3000" dirty="0"/>
              <a:t>SDRAM: </a:t>
            </a:r>
            <a:r>
              <a:rPr lang="en-US" sz="3000" dirty="0" smtClean="0"/>
              <a:t>DDR3 </a:t>
            </a:r>
            <a:r>
              <a:rPr lang="en-US" sz="3000" dirty="0"/>
              <a:t>SDRAM is a further development of the double data rate type of SDRAM. It provides further improvements in overall performance and speed. As a result its use is becoming more widespread.</a:t>
            </a:r>
          </a:p>
          <a:p>
            <a:pPr marL="287338" indent="-287338" algn="just">
              <a:buFont typeface="Wingdings" panose="05000000000000000000" pitchFamily="2" charset="2"/>
              <a:buChar char="Ø"/>
            </a:pPr>
            <a:r>
              <a:rPr lang="en-US" sz="3000" dirty="0" smtClean="0"/>
              <a:t>DDR4 </a:t>
            </a:r>
            <a:r>
              <a:rPr lang="en-US" sz="3000" dirty="0"/>
              <a:t>SDRAM: </a:t>
            </a:r>
            <a:r>
              <a:rPr lang="en-US" sz="3000" dirty="0" smtClean="0"/>
              <a:t>This </a:t>
            </a:r>
            <a:r>
              <a:rPr lang="en-US" sz="3000" dirty="0"/>
              <a:t>is a further type of SDRAM being developed and anticipated to be available in 2012.</a:t>
            </a:r>
          </a:p>
          <a:p>
            <a:pPr algn="just"/>
            <a:endParaRPr lang="en-US" sz="3000" dirty="0"/>
          </a:p>
        </p:txBody>
      </p:sp>
    </p:spTree>
    <p:extLst>
      <p:ext uri="{BB962C8B-B14F-4D97-AF65-F5344CB8AC3E}">
        <p14:creationId xmlns:p14="http://schemas.microsoft.com/office/powerpoint/2010/main" val="28236238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58304"/>
            <a:ext cx="9440034" cy="1828801"/>
          </a:xfrm>
        </p:spPr>
        <p:txBody>
          <a:bodyPr anchor="t">
            <a:normAutofit/>
          </a:bodyPr>
          <a:lstStyle/>
          <a:p>
            <a:r>
              <a:rPr lang="en-US" sz="4800" dirty="0"/>
              <a:t>Dynamic </a:t>
            </a:r>
            <a:r>
              <a:rPr lang="en-US" sz="4800" dirty="0" smtClean="0"/>
              <a:t>RAM (DRAM)</a:t>
            </a:r>
            <a:endParaRPr lang="en-US" sz="4800" dirty="0"/>
          </a:p>
        </p:txBody>
      </p:sp>
      <p:sp>
        <p:nvSpPr>
          <p:cNvPr id="3" name="Subtitle 2"/>
          <p:cNvSpPr>
            <a:spLocks noGrp="1"/>
          </p:cNvSpPr>
          <p:nvPr>
            <p:ph type="subTitle" idx="1"/>
          </p:nvPr>
        </p:nvSpPr>
        <p:spPr>
          <a:xfrm>
            <a:off x="728407" y="1586853"/>
            <a:ext cx="10724605" cy="4431809"/>
          </a:xfrm>
        </p:spPr>
        <p:txBody>
          <a:bodyPr>
            <a:normAutofit fontScale="85000" lnSpcReduction="10000"/>
          </a:bodyPr>
          <a:lstStyle/>
          <a:p>
            <a:pPr marL="342900" indent="-342900" algn="just">
              <a:buFont typeface="Wingdings" panose="05000000000000000000" pitchFamily="2" charset="2"/>
              <a:buChar char="Ø"/>
            </a:pPr>
            <a:r>
              <a:rPr lang="en-US" sz="3200" dirty="0"/>
              <a:t>Dynamic RAM, or DRAM is a form of random access memory, RAM. It is widely used in PCs and other processor based systems as the basic form of working memory within the system.</a:t>
            </a:r>
          </a:p>
          <a:p>
            <a:pPr marL="342900" indent="-342900" algn="just">
              <a:buFont typeface="Wingdings" panose="05000000000000000000" pitchFamily="2" charset="2"/>
              <a:buChar char="Ø"/>
            </a:pPr>
            <a:endParaRPr lang="en-US" sz="3200" dirty="0"/>
          </a:p>
          <a:p>
            <a:pPr marL="342900" indent="-342900" algn="just">
              <a:buFont typeface="Wingdings" panose="05000000000000000000" pitchFamily="2" charset="2"/>
              <a:buChar char="Ø"/>
            </a:pPr>
            <a:r>
              <a:rPr lang="en-US" sz="3200" dirty="0"/>
              <a:t>Although a variety of other different types of semiconductor memory that are available, dynamic RAM - DRAM is widely used in all forms of microprocessor and computer equipment.</a:t>
            </a:r>
          </a:p>
          <a:p>
            <a:pPr marL="342900" indent="-342900" algn="just">
              <a:buFont typeface="Wingdings" panose="05000000000000000000" pitchFamily="2" charset="2"/>
              <a:buChar char="Ø"/>
            </a:pPr>
            <a:endParaRPr lang="en-US" sz="3200" dirty="0"/>
          </a:p>
          <a:p>
            <a:pPr marL="342900" indent="-342900" algn="just">
              <a:buFont typeface="Wingdings" panose="05000000000000000000" pitchFamily="2" charset="2"/>
              <a:buChar char="Ø"/>
            </a:pPr>
            <a:r>
              <a:rPr lang="en-US" sz="3200" dirty="0"/>
              <a:t>Over the years, DRAM has been one of the most widely used memory technologies and is also in widespread use today.</a:t>
            </a:r>
            <a:endParaRPr lang="en-US" sz="3200" dirty="0"/>
          </a:p>
        </p:txBody>
      </p:sp>
    </p:spTree>
    <p:extLst>
      <p:ext uri="{BB962C8B-B14F-4D97-AF65-F5344CB8AC3E}">
        <p14:creationId xmlns:p14="http://schemas.microsoft.com/office/powerpoint/2010/main" val="2048006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8"/>
            <a:ext cx="9440034" cy="1828801"/>
          </a:xfrm>
        </p:spPr>
        <p:txBody>
          <a:bodyPr anchor="t">
            <a:normAutofit/>
          </a:bodyPr>
          <a:lstStyle/>
          <a:p>
            <a:r>
              <a:rPr lang="en-US" sz="4400" dirty="0"/>
              <a:t>What is DRAM </a:t>
            </a:r>
            <a:r>
              <a:rPr lang="en-US" sz="4400" dirty="0" smtClean="0"/>
              <a:t>Technology</a:t>
            </a:r>
            <a:endParaRPr lang="en-US" sz="4400" dirty="0"/>
          </a:p>
        </p:txBody>
      </p:sp>
      <p:sp>
        <p:nvSpPr>
          <p:cNvPr id="3" name="Subtitle 2"/>
          <p:cNvSpPr>
            <a:spLocks noGrp="1"/>
          </p:cNvSpPr>
          <p:nvPr>
            <p:ph type="subTitle" idx="1"/>
          </p:nvPr>
        </p:nvSpPr>
        <p:spPr>
          <a:xfrm>
            <a:off x="679269" y="1514900"/>
            <a:ext cx="10724605" cy="5076969"/>
          </a:xfrm>
        </p:spPr>
        <p:txBody>
          <a:bodyPr>
            <a:normAutofit fontScale="92500" lnSpcReduction="20000"/>
          </a:bodyPr>
          <a:lstStyle/>
          <a:p>
            <a:pPr marL="342900" indent="-342900" algn="just">
              <a:buFont typeface="Wingdings" panose="05000000000000000000" pitchFamily="2" charset="2"/>
              <a:buChar char="Ø"/>
            </a:pPr>
            <a:r>
              <a:rPr lang="en-US" sz="3200" dirty="0">
                <a:sym typeface="Wingdings" panose="05000000000000000000" pitchFamily="2" charset="2"/>
              </a:rPr>
              <a:t>As the name DRAM, or dynamic random access memory, implies, this form of memory technology is a type of random access memory. It stores each bit of data on a small capacitor within the memory cell. The capacitor can be either charged or discharged and this provides the two states, </a:t>
            </a:r>
            <a:r>
              <a:rPr lang="en-US" sz="3200" dirty="0" smtClean="0">
                <a:sym typeface="Wingdings" panose="05000000000000000000" pitchFamily="2" charset="2"/>
              </a:rPr>
              <a:t>‘1’ </a:t>
            </a:r>
            <a:r>
              <a:rPr lang="en-US" sz="3200" dirty="0">
                <a:sym typeface="Wingdings" panose="05000000000000000000" pitchFamily="2" charset="2"/>
              </a:rPr>
              <a:t>or </a:t>
            </a:r>
            <a:r>
              <a:rPr lang="en-US" sz="3200" dirty="0" smtClean="0">
                <a:sym typeface="Wingdings" panose="05000000000000000000" pitchFamily="2" charset="2"/>
              </a:rPr>
              <a:t>‘0’ </a:t>
            </a:r>
            <a:r>
              <a:rPr lang="en-US" sz="3200" dirty="0">
                <a:sym typeface="Wingdings" panose="05000000000000000000" pitchFamily="2" charset="2"/>
              </a:rPr>
              <a:t>for the cell</a:t>
            </a:r>
            <a:r>
              <a:rPr lang="en-US" sz="3200" dirty="0" smtClean="0">
                <a:sym typeface="Wingdings" panose="05000000000000000000" pitchFamily="2" charset="2"/>
              </a:rPr>
              <a:t>.</a:t>
            </a:r>
          </a:p>
          <a:p>
            <a:pPr marL="342900" indent="-342900" algn="just">
              <a:buFont typeface="Wingdings" panose="05000000000000000000" pitchFamily="2" charset="2"/>
              <a:buChar char="Ø"/>
            </a:pPr>
            <a:r>
              <a:rPr lang="en-US" sz="3000" dirty="0"/>
              <a:t>The advantage of a DRAM is the simplicity of the cell - it only requires a single transistor compared to around six in a typical static RAM, SRAM memory cell. N view of its simplicity, the costs of DRAM are much lower than those for SRAM, and they are able to provide much higher levels of memory density. However the DRAM has disadvantages as well, and as a result, most computers use both DRAM technology and SRAM, but in different areas.</a:t>
            </a:r>
            <a:endParaRPr lang="en-US" sz="3000" dirty="0"/>
          </a:p>
        </p:txBody>
      </p:sp>
    </p:spTree>
    <p:extLst>
      <p:ext uri="{BB962C8B-B14F-4D97-AF65-F5344CB8AC3E}">
        <p14:creationId xmlns:p14="http://schemas.microsoft.com/office/powerpoint/2010/main" val="30434805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8"/>
            <a:ext cx="9440034" cy="1828801"/>
          </a:xfrm>
        </p:spPr>
        <p:txBody>
          <a:bodyPr anchor="t">
            <a:normAutofit/>
          </a:bodyPr>
          <a:lstStyle/>
          <a:p>
            <a:r>
              <a:rPr lang="en-US" sz="4400" dirty="0"/>
              <a:t>DRAM advantages and disadvantages</a:t>
            </a:r>
            <a:endParaRPr lang="en-US" sz="4400" dirty="0"/>
          </a:p>
        </p:txBody>
      </p:sp>
      <p:graphicFrame>
        <p:nvGraphicFramePr>
          <p:cNvPr id="4" name="Table 3"/>
          <p:cNvGraphicFramePr>
            <a:graphicFrameLocks noGrp="1"/>
          </p:cNvGraphicFramePr>
          <p:nvPr>
            <p:extLst>
              <p:ext uri="{D42A27DB-BD31-4B8C-83A1-F6EECF244321}">
                <p14:modId xmlns:p14="http://schemas.microsoft.com/office/powerpoint/2010/main" val="2313645307"/>
              </p:ext>
            </p:extLst>
          </p:nvPr>
        </p:nvGraphicFramePr>
        <p:xfrm>
          <a:off x="1370693" y="1444349"/>
          <a:ext cx="9683994" cy="4884118"/>
        </p:xfrm>
        <a:graphic>
          <a:graphicData uri="http://schemas.openxmlformats.org/drawingml/2006/table">
            <a:tbl>
              <a:tblPr/>
              <a:tblGrid>
                <a:gridCol w="4252185">
                  <a:extLst>
                    <a:ext uri="{9D8B030D-6E8A-4147-A177-3AD203B41FA5}">
                      <a16:colId xmlns:a16="http://schemas.microsoft.com/office/drawing/2014/main" val="365288872"/>
                    </a:ext>
                  </a:extLst>
                </a:gridCol>
                <a:gridCol w="5431809">
                  <a:extLst>
                    <a:ext uri="{9D8B030D-6E8A-4147-A177-3AD203B41FA5}">
                      <a16:colId xmlns:a16="http://schemas.microsoft.com/office/drawing/2014/main" val="3393087368"/>
                    </a:ext>
                  </a:extLst>
                </a:gridCol>
              </a:tblGrid>
              <a:tr h="1135078">
                <a:tc>
                  <a:txBody>
                    <a:bodyPr/>
                    <a:lstStyle/>
                    <a:p>
                      <a:pPr algn="ctr"/>
                      <a:r>
                        <a:rPr lang="en-US" sz="3200" dirty="0"/>
                        <a:t>Advantages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Disadvantages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5633851"/>
                  </a:ext>
                </a:extLst>
              </a:tr>
              <a:tr h="3416034">
                <a:tc>
                  <a:txBody>
                    <a:bodyPr/>
                    <a:lstStyle/>
                    <a:p>
                      <a:pPr>
                        <a:buFont typeface="Arial" panose="020B0604020202020204" pitchFamily="34" charset="0"/>
                        <a:buChar char="•"/>
                      </a:pPr>
                      <a:r>
                        <a:rPr lang="en-US" sz="2400" dirty="0" smtClean="0"/>
                        <a:t> Very </a:t>
                      </a:r>
                      <a:r>
                        <a:rPr lang="en-US" sz="2400" dirty="0"/>
                        <a:t>dense </a:t>
                      </a:r>
                      <a:endParaRPr lang="en-US" sz="2400" dirty="0" smtClean="0"/>
                    </a:p>
                    <a:p>
                      <a:pPr>
                        <a:buFont typeface="Arial" panose="020B0604020202020204" pitchFamily="34" charset="0"/>
                        <a:buChar char="•"/>
                      </a:pPr>
                      <a:endParaRPr lang="en-US" sz="2400" dirty="0"/>
                    </a:p>
                    <a:p>
                      <a:pPr>
                        <a:buFont typeface="Arial" panose="020B0604020202020204" pitchFamily="34" charset="0"/>
                        <a:buChar char="•"/>
                      </a:pPr>
                      <a:r>
                        <a:rPr lang="en-US" sz="2400" dirty="0" smtClean="0"/>
                        <a:t> Low </a:t>
                      </a:r>
                      <a:r>
                        <a:rPr lang="en-US" sz="2400" dirty="0"/>
                        <a:t>cost per bit </a:t>
                      </a:r>
                      <a:endParaRPr lang="en-US" sz="2400" dirty="0" smtClean="0"/>
                    </a:p>
                    <a:p>
                      <a:pPr>
                        <a:buFont typeface="Arial" panose="020B0604020202020204" pitchFamily="34" charset="0"/>
                        <a:buChar char="•"/>
                      </a:pPr>
                      <a:endParaRPr lang="en-US" sz="2400" dirty="0"/>
                    </a:p>
                    <a:p>
                      <a:pPr>
                        <a:buFont typeface="Arial" panose="020B0604020202020204" pitchFamily="34" charset="0"/>
                        <a:buChar char="•"/>
                      </a:pPr>
                      <a:r>
                        <a:rPr lang="en-US" sz="2400" dirty="0" smtClean="0"/>
                        <a:t> Simple </a:t>
                      </a:r>
                      <a:r>
                        <a:rPr lang="en-US" sz="2400" dirty="0"/>
                        <a:t>memory cell structure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buFont typeface="Arial" panose="020B0604020202020204" pitchFamily="34" charset="0"/>
                        <a:buChar char="•"/>
                      </a:pPr>
                      <a:r>
                        <a:rPr lang="en-US" sz="2400" dirty="0" smtClean="0"/>
                        <a:t> Complex </a:t>
                      </a:r>
                      <a:r>
                        <a:rPr lang="en-US" sz="2400" dirty="0"/>
                        <a:t>manufacturing process </a:t>
                      </a:r>
                      <a:endParaRPr lang="en-US" sz="2400" dirty="0" smtClean="0"/>
                    </a:p>
                    <a:p>
                      <a:pPr>
                        <a:buFont typeface="Arial" panose="020B0604020202020204" pitchFamily="34" charset="0"/>
                        <a:buChar char="•"/>
                      </a:pPr>
                      <a:endParaRPr lang="en-US" sz="2400" dirty="0"/>
                    </a:p>
                    <a:p>
                      <a:pPr>
                        <a:buFont typeface="Arial" panose="020B0604020202020204" pitchFamily="34" charset="0"/>
                        <a:buChar char="•"/>
                      </a:pPr>
                      <a:r>
                        <a:rPr lang="en-US" sz="2400" dirty="0" smtClean="0"/>
                        <a:t> Data </a:t>
                      </a:r>
                      <a:r>
                        <a:rPr lang="en-US" sz="2400" dirty="0"/>
                        <a:t>requires refreshing </a:t>
                      </a:r>
                      <a:endParaRPr lang="en-US" sz="2400" dirty="0" smtClean="0"/>
                    </a:p>
                    <a:p>
                      <a:pPr>
                        <a:buFont typeface="Arial" panose="020B0604020202020204" pitchFamily="34" charset="0"/>
                        <a:buChar char="•"/>
                      </a:pPr>
                      <a:endParaRPr lang="en-US" sz="2400" dirty="0"/>
                    </a:p>
                    <a:p>
                      <a:pPr>
                        <a:buFont typeface="Arial" panose="020B0604020202020204" pitchFamily="34" charset="0"/>
                        <a:buChar char="•"/>
                      </a:pPr>
                      <a:r>
                        <a:rPr lang="en-US" sz="2400" dirty="0" smtClean="0"/>
                        <a:t> More </a:t>
                      </a:r>
                      <a:r>
                        <a:rPr lang="en-US" sz="2400" dirty="0"/>
                        <a:t>complex external circuitry required (read and refresh periodically</a:t>
                      </a:r>
                      <a:r>
                        <a:rPr lang="en-US" sz="2400" dirty="0" smtClean="0"/>
                        <a:t>)</a:t>
                      </a:r>
                    </a:p>
                    <a:p>
                      <a:pPr>
                        <a:buFont typeface="Arial" panose="020B0604020202020204" pitchFamily="34" charset="0"/>
                        <a:buChar char="•"/>
                      </a:pPr>
                      <a:endParaRPr lang="en-US" sz="2400" dirty="0"/>
                    </a:p>
                    <a:p>
                      <a:pPr>
                        <a:buFont typeface="Arial" panose="020B0604020202020204" pitchFamily="34" charset="0"/>
                        <a:buChar char="•"/>
                      </a:pPr>
                      <a:r>
                        <a:rPr lang="en-US" sz="2400" dirty="0" smtClean="0"/>
                        <a:t> Volatile </a:t>
                      </a:r>
                      <a:r>
                        <a:rPr lang="en-US" sz="2400" dirty="0"/>
                        <a:t>memory </a:t>
                      </a:r>
                      <a:endParaRPr lang="en-US" sz="2400" dirty="0" smtClean="0"/>
                    </a:p>
                    <a:p>
                      <a:pPr>
                        <a:buFont typeface="Arial" panose="020B0604020202020204" pitchFamily="34" charset="0"/>
                        <a:buChar char="•"/>
                      </a:pPr>
                      <a:endParaRPr lang="en-US" sz="2400" dirty="0"/>
                    </a:p>
                    <a:p>
                      <a:pPr>
                        <a:buFont typeface="Arial" panose="020B0604020202020204" pitchFamily="34" charset="0"/>
                        <a:buChar char="•"/>
                      </a:pPr>
                      <a:r>
                        <a:rPr lang="en-US" sz="2400" dirty="0" smtClean="0"/>
                        <a:t> Relatively </a:t>
                      </a:r>
                      <a:r>
                        <a:rPr lang="en-US" sz="2400" dirty="0"/>
                        <a:t>slow operational speed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8107998"/>
                  </a:ext>
                </a:extLst>
              </a:tr>
            </a:tbl>
          </a:graphicData>
        </a:graphic>
      </p:graphicFrame>
    </p:spTree>
    <p:extLst>
      <p:ext uri="{BB962C8B-B14F-4D97-AF65-F5344CB8AC3E}">
        <p14:creationId xmlns:p14="http://schemas.microsoft.com/office/powerpoint/2010/main" val="3829174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8"/>
            <a:ext cx="9440034" cy="1828801"/>
          </a:xfrm>
        </p:spPr>
        <p:txBody>
          <a:bodyPr anchor="t">
            <a:normAutofit/>
          </a:bodyPr>
          <a:lstStyle/>
          <a:p>
            <a:r>
              <a:rPr lang="en-US" sz="4400" dirty="0"/>
              <a:t>DRAM applications &amp; usage</a:t>
            </a:r>
            <a:endParaRPr lang="en-US" sz="4400" dirty="0"/>
          </a:p>
        </p:txBody>
      </p:sp>
      <p:sp>
        <p:nvSpPr>
          <p:cNvPr id="3" name="Subtitle 2"/>
          <p:cNvSpPr>
            <a:spLocks noGrp="1"/>
          </p:cNvSpPr>
          <p:nvPr>
            <p:ph type="subTitle" idx="1"/>
          </p:nvPr>
        </p:nvSpPr>
        <p:spPr>
          <a:xfrm>
            <a:off x="679269" y="1514900"/>
            <a:ext cx="10724605" cy="5076969"/>
          </a:xfrm>
        </p:spPr>
        <p:txBody>
          <a:bodyPr>
            <a:normAutofit fontScale="92500" lnSpcReduction="10000"/>
          </a:bodyPr>
          <a:lstStyle/>
          <a:p>
            <a:pPr algn="just"/>
            <a:r>
              <a:rPr lang="en-US" sz="3200" dirty="0"/>
              <a:t>Over a period of around 20 years, internal processor speeds have risen by a factor of around 40, yet in this time the speed of dynamic RAM technology has barely risen - they have seen a factor of two increase at the most</a:t>
            </a:r>
            <a:r>
              <a:rPr lang="en-US" sz="3200" dirty="0" smtClean="0"/>
              <a:t>. </a:t>
            </a:r>
          </a:p>
          <a:p>
            <a:pPr algn="just"/>
            <a:endParaRPr lang="en-US" sz="3200" dirty="0"/>
          </a:p>
          <a:p>
            <a:pPr algn="just"/>
            <a:r>
              <a:rPr lang="en-US" sz="3200" dirty="0" smtClean="0"/>
              <a:t>The </a:t>
            </a:r>
            <a:r>
              <a:rPr lang="en-US" sz="3200" dirty="0"/>
              <a:t>mismatch between processor and RAM is more pronounced for dynamic RAM, DRAM than for Static RAM, SRAM. This is because the dynamic RAM is </a:t>
            </a:r>
            <a:r>
              <a:rPr lang="en-US" sz="3200" dirty="0" smtClean="0"/>
              <a:t>optimized </a:t>
            </a:r>
            <a:r>
              <a:rPr lang="en-US" sz="3200" dirty="0"/>
              <a:t>for low leakage and not for speed. However the cost of dynamic RAM is much lower and falling. As a result </a:t>
            </a:r>
            <a:r>
              <a:rPr lang="en-US" sz="3200" dirty="0" smtClean="0"/>
              <a:t>DRAM </a:t>
            </a:r>
            <a:r>
              <a:rPr lang="en-US" sz="3200" dirty="0"/>
              <a:t>is used where cost efficient storage of large amounts of data is needed.</a:t>
            </a:r>
            <a:endParaRPr lang="en-US" sz="3000" dirty="0"/>
          </a:p>
        </p:txBody>
      </p:sp>
    </p:spTree>
    <p:extLst>
      <p:ext uri="{BB962C8B-B14F-4D97-AF65-F5344CB8AC3E}">
        <p14:creationId xmlns:p14="http://schemas.microsoft.com/office/powerpoint/2010/main" val="2569530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8"/>
            <a:ext cx="9440034" cy="1828801"/>
          </a:xfrm>
        </p:spPr>
        <p:txBody>
          <a:bodyPr anchor="t">
            <a:normAutofit/>
          </a:bodyPr>
          <a:lstStyle/>
          <a:p>
            <a:r>
              <a:rPr lang="en-US" sz="4400" dirty="0"/>
              <a:t>DRAM applications &amp; usage</a:t>
            </a:r>
            <a:endParaRPr lang="en-US" sz="4400" dirty="0"/>
          </a:p>
        </p:txBody>
      </p:sp>
      <p:sp>
        <p:nvSpPr>
          <p:cNvPr id="3" name="Subtitle 2"/>
          <p:cNvSpPr>
            <a:spLocks noGrp="1"/>
          </p:cNvSpPr>
          <p:nvPr>
            <p:ph type="subTitle" idx="1"/>
          </p:nvPr>
        </p:nvSpPr>
        <p:spPr>
          <a:xfrm>
            <a:off x="679269" y="1514900"/>
            <a:ext cx="10724605" cy="5076969"/>
          </a:xfrm>
        </p:spPr>
        <p:txBody>
          <a:bodyPr>
            <a:normAutofit lnSpcReduction="10000"/>
          </a:bodyPr>
          <a:lstStyle/>
          <a:p>
            <a:pPr algn="just"/>
            <a:r>
              <a:rPr lang="en-US" sz="3000" dirty="0"/>
              <a:t>The DRAM memory allows fast and dense memories to be made that are suitable for use with many processor and computer applications. </a:t>
            </a:r>
            <a:endParaRPr lang="en-US" sz="3000" dirty="0" smtClean="0"/>
          </a:p>
          <a:p>
            <a:pPr algn="just"/>
            <a:endParaRPr lang="en-US" sz="3000" dirty="0" smtClean="0"/>
          </a:p>
          <a:p>
            <a:pPr algn="just"/>
            <a:r>
              <a:rPr lang="en-US" sz="3000" dirty="0" smtClean="0"/>
              <a:t>More </a:t>
            </a:r>
            <a:r>
              <a:rPr lang="en-US" sz="3000" dirty="0"/>
              <a:t>recently other forms of DRAM, notably the SDRAM have improved the basic technology and enable greater levels of speed and density to be </a:t>
            </a:r>
            <a:r>
              <a:rPr lang="en-US" sz="3000" dirty="0" smtClean="0"/>
              <a:t>achieved. </a:t>
            </a:r>
          </a:p>
          <a:p>
            <a:pPr algn="just"/>
            <a:endParaRPr lang="en-US" sz="3000" dirty="0" smtClean="0"/>
          </a:p>
          <a:p>
            <a:pPr algn="just"/>
            <a:r>
              <a:rPr lang="en-US" sz="3000" dirty="0" smtClean="0"/>
              <a:t>As </a:t>
            </a:r>
            <a:r>
              <a:rPr lang="en-US" sz="3000" dirty="0"/>
              <a:t>a result these newer forms of semiconductor memory are now more widely used that the more traditional DRAM chips.</a:t>
            </a:r>
            <a:endParaRPr lang="en-US" sz="3000" dirty="0"/>
          </a:p>
        </p:txBody>
      </p:sp>
    </p:spTree>
    <p:extLst>
      <p:ext uri="{BB962C8B-B14F-4D97-AF65-F5344CB8AC3E}">
        <p14:creationId xmlns:p14="http://schemas.microsoft.com/office/powerpoint/2010/main" val="4284563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58304"/>
            <a:ext cx="9440034" cy="1828801"/>
          </a:xfrm>
        </p:spPr>
        <p:txBody>
          <a:bodyPr anchor="t">
            <a:normAutofit/>
          </a:bodyPr>
          <a:lstStyle/>
          <a:p>
            <a:r>
              <a:rPr lang="en-US" sz="4800" dirty="0" smtClean="0"/>
              <a:t>Static RAM (SRAM)</a:t>
            </a:r>
            <a:endParaRPr lang="en-US" sz="4800" dirty="0"/>
          </a:p>
        </p:txBody>
      </p:sp>
      <p:sp>
        <p:nvSpPr>
          <p:cNvPr id="3" name="Subtitle 2"/>
          <p:cNvSpPr>
            <a:spLocks noGrp="1"/>
          </p:cNvSpPr>
          <p:nvPr>
            <p:ph type="subTitle" idx="1"/>
          </p:nvPr>
        </p:nvSpPr>
        <p:spPr>
          <a:xfrm>
            <a:off x="728407" y="1586853"/>
            <a:ext cx="10724605" cy="4431809"/>
          </a:xfrm>
        </p:spPr>
        <p:txBody>
          <a:bodyPr>
            <a:normAutofit lnSpcReduction="10000"/>
          </a:bodyPr>
          <a:lstStyle/>
          <a:p>
            <a:pPr marL="342900" indent="-342900" algn="just">
              <a:buFont typeface="Wingdings" panose="05000000000000000000" pitchFamily="2" charset="2"/>
              <a:buChar char="Ø"/>
            </a:pPr>
            <a:r>
              <a:rPr lang="en-US" sz="3200" dirty="0"/>
              <a:t>This form of semiconductor memory gains its name from the fact that data is held in there in a static fashion, and does not need to be dynamically updated as in the case of DRAM memory</a:t>
            </a:r>
            <a:r>
              <a:rPr lang="en-US" sz="3200" dirty="0" smtClean="0"/>
              <a:t>.</a:t>
            </a:r>
          </a:p>
          <a:p>
            <a:pPr marL="342900" indent="-342900" algn="just">
              <a:buFont typeface="Wingdings" panose="05000000000000000000" pitchFamily="2" charset="2"/>
              <a:buChar char="Ø"/>
            </a:pPr>
            <a:endParaRPr lang="en-US" sz="3200" dirty="0"/>
          </a:p>
          <a:p>
            <a:pPr marL="342900" indent="-342900" algn="just">
              <a:buFont typeface="Wingdings" panose="05000000000000000000" pitchFamily="2" charset="2"/>
              <a:buChar char="Ø"/>
            </a:pPr>
            <a:r>
              <a:rPr lang="en-US" sz="3200" dirty="0"/>
              <a:t>While the data in the SRAM memory does not need to be refreshed dynamically, it is still volatile, meaning that when the power is removed from the memory device, the data is not held, and will disappear.</a:t>
            </a:r>
            <a:endParaRPr lang="en-US" sz="3200" dirty="0"/>
          </a:p>
        </p:txBody>
      </p:sp>
    </p:spTree>
    <p:extLst>
      <p:ext uri="{BB962C8B-B14F-4D97-AF65-F5344CB8AC3E}">
        <p14:creationId xmlns:p14="http://schemas.microsoft.com/office/powerpoint/2010/main" val="37831365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8"/>
            <a:ext cx="9440034" cy="1828801"/>
          </a:xfrm>
        </p:spPr>
        <p:txBody>
          <a:bodyPr anchor="t">
            <a:normAutofit/>
          </a:bodyPr>
          <a:lstStyle/>
          <a:p>
            <a:r>
              <a:rPr lang="en-US" sz="4400" dirty="0" smtClean="0"/>
              <a:t>SRAM Memory basics</a:t>
            </a:r>
            <a:endParaRPr lang="en-US" sz="4400" dirty="0"/>
          </a:p>
        </p:txBody>
      </p:sp>
      <p:sp>
        <p:nvSpPr>
          <p:cNvPr id="3" name="Subtitle 2"/>
          <p:cNvSpPr>
            <a:spLocks noGrp="1"/>
          </p:cNvSpPr>
          <p:nvPr>
            <p:ph type="subTitle" idx="1"/>
          </p:nvPr>
        </p:nvSpPr>
        <p:spPr>
          <a:xfrm>
            <a:off x="679269" y="1514900"/>
            <a:ext cx="10724605" cy="5076969"/>
          </a:xfrm>
        </p:spPr>
        <p:txBody>
          <a:bodyPr>
            <a:normAutofit/>
          </a:bodyPr>
          <a:lstStyle/>
          <a:p>
            <a:pPr marL="342900" indent="-342900" algn="just">
              <a:buFont typeface="Wingdings" panose="05000000000000000000" pitchFamily="2" charset="2"/>
              <a:buChar char="Ø"/>
            </a:pPr>
            <a:r>
              <a:rPr lang="en-US" sz="3200" dirty="0" smtClean="0">
                <a:sym typeface="Wingdings" panose="05000000000000000000" pitchFamily="2" charset="2"/>
              </a:rPr>
              <a:t>The </a:t>
            </a:r>
            <a:r>
              <a:rPr lang="en-US" sz="3200" dirty="0">
                <a:sym typeface="Wingdings" panose="05000000000000000000" pitchFamily="2" charset="2"/>
              </a:rPr>
              <a:t>data is held statically: </a:t>
            </a:r>
            <a:r>
              <a:rPr lang="en-US" sz="3200" dirty="0" smtClean="0">
                <a:sym typeface="Wingdings" panose="05000000000000000000" pitchFamily="2" charset="2"/>
              </a:rPr>
              <a:t>This </a:t>
            </a:r>
            <a:r>
              <a:rPr lang="en-US" sz="3200" dirty="0">
                <a:sym typeface="Wingdings" panose="05000000000000000000" pitchFamily="2" charset="2"/>
              </a:rPr>
              <a:t>means that the data is held in the semiconductor memory without the need to be refreshed as long as the power is applied to the memory.</a:t>
            </a:r>
          </a:p>
          <a:p>
            <a:pPr marL="342900" indent="-342900" algn="just">
              <a:buFont typeface="Wingdings" panose="05000000000000000000" pitchFamily="2" charset="2"/>
              <a:buChar char="Ø"/>
            </a:pPr>
            <a:endParaRPr lang="en-US" sz="3200" dirty="0">
              <a:sym typeface="Wingdings" panose="05000000000000000000" pitchFamily="2" charset="2"/>
            </a:endParaRPr>
          </a:p>
          <a:p>
            <a:pPr marL="342900" indent="-342900" algn="just">
              <a:buFont typeface="Wingdings" panose="05000000000000000000" pitchFamily="2" charset="2"/>
              <a:buChar char="Ø"/>
            </a:pPr>
            <a:r>
              <a:rPr lang="en-US" sz="3200" dirty="0" smtClean="0">
                <a:sym typeface="Wingdings" panose="05000000000000000000" pitchFamily="2" charset="2"/>
              </a:rPr>
              <a:t>SRAM </a:t>
            </a:r>
            <a:r>
              <a:rPr lang="en-US" sz="3200" dirty="0">
                <a:sym typeface="Wingdings" panose="05000000000000000000" pitchFamily="2" charset="2"/>
              </a:rPr>
              <a:t>is a form of random access memory: </a:t>
            </a:r>
            <a:r>
              <a:rPr lang="en-US" sz="3200" dirty="0" smtClean="0">
                <a:sym typeface="Wingdings" panose="05000000000000000000" pitchFamily="2" charset="2"/>
              </a:rPr>
              <a:t>A </a:t>
            </a:r>
            <a:r>
              <a:rPr lang="en-US" sz="3200" dirty="0">
                <a:sym typeface="Wingdings" panose="05000000000000000000" pitchFamily="2" charset="2"/>
              </a:rPr>
              <a:t>random access memory is one in which the locations in the semiconductor memory can be written to or read from in any order, regardless of the last memory location that was accessed.</a:t>
            </a:r>
          </a:p>
        </p:txBody>
      </p:sp>
    </p:spTree>
    <p:extLst>
      <p:ext uri="{BB962C8B-B14F-4D97-AF65-F5344CB8AC3E}">
        <p14:creationId xmlns:p14="http://schemas.microsoft.com/office/powerpoint/2010/main" val="6850441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8"/>
            <a:ext cx="9440034" cy="1828801"/>
          </a:xfrm>
        </p:spPr>
        <p:txBody>
          <a:bodyPr anchor="t">
            <a:normAutofit/>
          </a:bodyPr>
          <a:lstStyle/>
          <a:p>
            <a:r>
              <a:rPr lang="en-US" sz="4400" dirty="0"/>
              <a:t>SRAM Memory </a:t>
            </a:r>
            <a:r>
              <a:rPr lang="en-US" sz="4400" dirty="0" smtClean="0"/>
              <a:t>basics…</a:t>
            </a:r>
            <a:endParaRPr lang="en-US" sz="4400" dirty="0"/>
          </a:p>
        </p:txBody>
      </p:sp>
      <p:sp>
        <p:nvSpPr>
          <p:cNvPr id="3" name="Subtitle 2"/>
          <p:cNvSpPr>
            <a:spLocks noGrp="1"/>
          </p:cNvSpPr>
          <p:nvPr>
            <p:ph type="subTitle" idx="1"/>
          </p:nvPr>
        </p:nvSpPr>
        <p:spPr>
          <a:xfrm>
            <a:off x="679269" y="1514900"/>
            <a:ext cx="10724605" cy="5076969"/>
          </a:xfrm>
        </p:spPr>
        <p:txBody>
          <a:bodyPr>
            <a:normAutofit fontScale="62500" lnSpcReduction="20000"/>
          </a:bodyPr>
          <a:lstStyle/>
          <a:p>
            <a:pPr algn="just"/>
            <a:r>
              <a:rPr lang="en-US" sz="3200" dirty="0"/>
              <a:t>The circuit for an individual SRAM memory cell comprises typically four transistors configured as two cross coupled inverters. </a:t>
            </a:r>
            <a:endParaRPr lang="en-US" sz="3200" dirty="0" smtClean="0"/>
          </a:p>
          <a:p>
            <a:pPr algn="just"/>
            <a:endParaRPr lang="en-US" sz="3200" dirty="0"/>
          </a:p>
          <a:p>
            <a:pPr algn="just"/>
            <a:r>
              <a:rPr lang="en-US" sz="3200" dirty="0" smtClean="0"/>
              <a:t>In </a:t>
            </a:r>
            <a:r>
              <a:rPr lang="en-US" sz="3200" dirty="0"/>
              <a:t>this format the circuit has two stable states, and these equate to the logical "0" and "1" states. </a:t>
            </a:r>
            <a:endParaRPr lang="en-US" sz="3200" dirty="0" smtClean="0"/>
          </a:p>
          <a:p>
            <a:pPr algn="just"/>
            <a:endParaRPr lang="en-US" sz="3200" dirty="0"/>
          </a:p>
          <a:p>
            <a:pPr algn="just"/>
            <a:r>
              <a:rPr lang="en-US" sz="3200" dirty="0" smtClean="0"/>
              <a:t>In </a:t>
            </a:r>
            <a:r>
              <a:rPr lang="en-US" sz="3200" dirty="0"/>
              <a:t>addition to the four transistors in the basic memory cell, and additional two transistors are required to control the access to the memory cell during the read and write operations. </a:t>
            </a:r>
            <a:endParaRPr lang="en-US" sz="3200" dirty="0" smtClean="0"/>
          </a:p>
          <a:p>
            <a:pPr algn="just"/>
            <a:endParaRPr lang="en-US" sz="3200" dirty="0"/>
          </a:p>
          <a:p>
            <a:pPr algn="just"/>
            <a:r>
              <a:rPr lang="en-US" sz="3200" dirty="0" smtClean="0"/>
              <a:t>This </a:t>
            </a:r>
            <a:r>
              <a:rPr lang="en-US" sz="3200" dirty="0"/>
              <a:t>makes a total of six transistors, making what is termed a 6T memory cell. Sometimes further transistors are used to give either 8T or 10T memory cells. </a:t>
            </a:r>
            <a:endParaRPr lang="en-US" sz="3200" dirty="0" smtClean="0"/>
          </a:p>
          <a:p>
            <a:pPr algn="just"/>
            <a:endParaRPr lang="en-US" sz="3200" dirty="0"/>
          </a:p>
          <a:p>
            <a:pPr algn="just"/>
            <a:r>
              <a:rPr lang="en-US" sz="3200" dirty="0" smtClean="0"/>
              <a:t>These </a:t>
            </a:r>
            <a:r>
              <a:rPr lang="en-US" sz="3200" dirty="0"/>
              <a:t>additional transistors are used for functions such as implementing additional ports in a register file, </a:t>
            </a:r>
            <a:r>
              <a:rPr lang="en-US" sz="3200" dirty="0" err="1"/>
              <a:t>etc</a:t>
            </a:r>
            <a:r>
              <a:rPr lang="en-US" sz="3200" dirty="0"/>
              <a:t> for the SRAM memory.</a:t>
            </a:r>
            <a:endParaRPr lang="en-US" sz="3000" dirty="0"/>
          </a:p>
        </p:txBody>
      </p:sp>
    </p:spTree>
    <p:extLst>
      <p:ext uri="{BB962C8B-B14F-4D97-AF65-F5344CB8AC3E}">
        <p14:creationId xmlns:p14="http://schemas.microsoft.com/office/powerpoint/2010/main" val="84673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4402</TotalTime>
  <Words>1213</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Calisto MT</vt:lpstr>
      <vt:lpstr>Trebuchet MS</vt:lpstr>
      <vt:lpstr>Wingdings</vt:lpstr>
      <vt:lpstr>Wingdings 2</vt:lpstr>
      <vt:lpstr>Slate</vt:lpstr>
      <vt:lpstr>Static and Dynamic Memory</vt:lpstr>
      <vt:lpstr>Dynamic RAM (DRAM)</vt:lpstr>
      <vt:lpstr>What is DRAM Technology</vt:lpstr>
      <vt:lpstr>DRAM advantages and disadvantages</vt:lpstr>
      <vt:lpstr>DRAM applications &amp; usage</vt:lpstr>
      <vt:lpstr>DRAM applications &amp; usage</vt:lpstr>
      <vt:lpstr>Static RAM (SRAM)</vt:lpstr>
      <vt:lpstr>SRAM Memory basics</vt:lpstr>
      <vt:lpstr>SRAM Memory basics…</vt:lpstr>
      <vt:lpstr>SRAM memory applications</vt:lpstr>
      <vt:lpstr>Synchronous Dynamic Random Access Memory</vt:lpstr>
      <vt:lpstr>SDRAM types and development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Organization</dc:title>
  <dc:creator>Tanmay Bhowmik</dc:creator>
  <cp:lastModifiedBy>Tanmay Bhowmik</cp:lastModifiedBy>
  <cp:revision>112</cp:revision>
  <dcterms:created xsi:type="dcterms:W3CDTF">2017-07-23T11:26:16Z</dcterms:created>
  <dcterms:modified xsi:type="dcterms:W3CDTF">2017-07-27T05:12:42Z</dcterms:modified>
</cp:coreProperties>
</file>