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0" r:id="rId4"/>
    <p:sldId id="291" r:id="rId5"/>
    <p:sldId id="292" r:id="rId6"/>
    <p:sldId id="259" r:id="rId7"/>
    <p:sldId id="260" r:id="rId8"/>
    <p:sldId id="261" r:id="rId9"/>
    <p:sldId id="267" r:id="rId10"/>
    <p:sldId id="262" r:id="rId11"/>
    <p:sldId id="263" r:id="rId12"/>
    <p:sldId id="265" r:id="rId13"/>
    <p:sldId id="268" r:id="rId14"/>
    <p:sldId id="269"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50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59B246-ADD8-464E-ADF4-9ACA56BAC67D}" type="datetimeFigureOut">
              <a:rPr lang="en-US" smtClean="0"/>
              <a:t>7/22/2018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768824-DDB0-43B1-94E1-C1DD6E8E65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59B246-ADD8-464E-ADF4-9ACA56BAC67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59B246-ADD8-464E-ADF4-9ACA56BAC67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59B246-ADD8-464E-ADF4-9ACA56BAC67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59B246-ADD8-464E-ADF4-9ACA56BAC67D}"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68824-DDB0-43B1-94E1-C1DD6E8E65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59B246-ADD8-464E-ADF4-9ACA56BAC67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59B246-ADD8-464E-ADF4-9ACA56BAC67D}"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59B246-ADD8-464E-ADF4-9ACA56BAC67D}"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9B246-ADD8-464E-ADF4-9ACA56BAC67D}"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59B246-ADD8-464E-ADF4-9ACA56BAC67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68824-DDB0-43B1-94E1-C1DD6E8E65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59B246-ADD8-464E-ADF4-9ACA56BAC67D}"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BC768824-DDB0-43B1-94E1-C1DD6E8E65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59B246-ADD8-464E-ADF4-9ACA56BAC67D}" type="datetimeFigureOut">
              <a:rPr lang="en-US" smtClean="0"/>
              <a:t>7/22/2018</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768824-DDB0-43B1-94E1-C1DD6E8E65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851648" cy="1828800"/>
          </a:xfrm>
        </p:spPr>
        <p:txBody>
          <a:bodyPr/>
          <a:lstStyle/>
          <a:p>
            <a:r>
              <a:rPr lang="en-US" dirty="0" smtClean="0"/>
              <a:t>Unit II:ALU Design</a:t>
            </a:r>
            <a:br>
              <a:rPr lang="en-US" dirty="0" smtClean="0"/>
            </a:br>
            <a:r>
              <a:rPr lang="en-US" dirty="0" smtClean="0"/>
              <a:t>Lecture 12</a:t>
            </a:r>
            <a:endParaRPr lang="en-US" dirty="0"/>
          </a:p>
        </p:txBody>
      </p:sp>
      <p:sp>
        <p:nvSpPr>
          <p:cNvPr id="3" name="Subtitle 2"/>
          <p:cNvSpPr>
            <a:spLocks noGrp="1"/>
          </p:cNvSpPr>
          <p:nvPr>
            <p:ph type="subTitle" idx="1"/>
          </p:nvPr>
        </p:nvSpPr>
        <p:spPr>
          <a:xfrm>
            <a:off x="533400" y="3228536"/>
            <a:ext cx="8305800" cy="2562664"/>
          </a:xfrm>
        </p:spPr>
        <p:txBody>
          <a:bodyPr>
            <a:normAutofit fontScale="92500" lnSpcReduction="10000"/>
          </a:bodyPr>
          <a:lstStyle/>
          <a:p>
            <a:pPr algn="l"/>
            <a:r>
              <a:rPr lang="en-US" sz="3200" dirty="0" smtClean="0"/>
              <a:t>Prepared By:</a:t>
            </a:r>
          </a:p>
          <a:p>
            <a:pPr algn="l"/>
            <a:r>
              <a:rPr lang="en-US" sz="3200" dirty="0" smtClean="0"/>
              <a:t>Avita Katal</a:t>
            </a:r>
          </a:p>
          <a:p>
            <a:pPr algn="l"/>
            <a:r>
              <a:rPr lang="en-US" sz="3200" dirty="0" smtClean="0"/>
              <a:t>Assistant Professor</a:t>
            </a:r>
          </a:p>
          <a:p>
            <a:pPr algn="l"/>
            <a:r>
              <a:rPr lang="en-US" sz="3200" dirty="0" smtClean="0"/>
              <a:t>Department of Virtualization</a:t>
            </a:r>
          </a:p>
          <a:p>
            <a:pPr algn="l"/>
            <a:r>
              <a:rPr lang="en-US" sz="3200" dirty="0" err="1" smtClean="0"/>
              <a:t>SoCSE</a:t>
            </a:r>
            <a:endParaRPr lang="en-US" sz="3200" dirty="0" smtClean="0"/>
          </a:p>
          <a:p>
            <a:endParaRPr lang="en-US" sz="3200" dirty="0" smtClean="0"/>
          </a:p>
          <a:p>
            <a:endParaRPr lang="en-US" sz="3200" dirty="0"/>
          </a:p>
        </p:txBody>
      </p:sp>
    </p:spTree>
    <p:extLst>
      <p:ext uri="{BB962C8B-B14F-4D97-AF65-F5344CB8AC3E}">
        <p14:creationId xmlns:p14="http://schemas.microsoft.com/office/powerpoint/2010/main" val="34409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a:t>5</a:t>
            </a:r>
            <a:r>
              <a:rPr lang="en-US" b="1" dirty="0" smtClean="0"/>
              <a:t>. Processor Registers</a:t>
            </a:r>
            <a:endParaRPr lang="en-US" b="1" dirty="0"/>
          </a:p>
        </p:txBody>
      </p:sp>
      <p:sp>
        <p:nvSpPr>
          <p:cNvPr id="3" name="Content Placeholder 2"/>
          <p:cNvSpPr>
            <a:spLocks noGrp="1"/>
          </p:cNvSpPr>
          <p:nvPr>
            <p:ph idx="1"/>
          </p:nvPr>
        </p:nvSpPr>
        <p:spPr>
          <a:xfrm>
            <a:off x="457200" y="900546"/>
            <a:ext cx="8229600" cy="5424055"/>
          </a:xfrm>
        </p:spPr>
        <p:txBody>
          <a:bodyPr>
            <a:normAutofit/>
          </a:bodyPr>
          <a:lstStyle/>
          <a:p>
            <a:pPr>
              <a:lnSpc>
                <a:spcPct val="100000"/>
              </a:lnSpc>
            </a:pPr>
            <a:r>
              <a:rPr lang="en-US" altLang="ko-KR" sz="2000" dirty="0">
                <a:latin typeface="Times New Roman" panose="02020603050405020304" pitchFamily="18" charset="0"/>
                <a:cs typeface="Times New Roman" panose="02020603050405020304" pitchFamily="18" charset="0"/>
              </a:rPr>
              <a:t>A processor has many registers to hold instructions, addresses, data, </a:t>
            </a:r>
            <a:r>
              <a:rPr lang="en-US" altLang="ko-KR" sz="2000" dirty="0" smtClean="0">
                <a:latin typeface="Times New Roman" panose="02020603050405020304" pitchFamily="18" charset="0"/>
                <a:cs typeface="Times New Roman" panose="02020603050405020304" pitchFamily="18" charset="0"/>
              </a:rPr>
              <a:t>etc.</a:t>
            </a:r>
            <a:endParaRPr lang="en-US" altLang="ko-KR" sz="2000" dirty="0">
              <a:latin typeface="Times New Roman" panose="02020603050405020304" pitchFamily="18" charset="0"/>
              <a:cs typeface="Times New Roman" panose="02020603050405020304" pitchFamily="18" charset="0"/>
            </a:endParaRPr>
          </a:p>
          <a:p>
            <a:pPr>
              <a:lnSpc>
                <a:spcPct val="100000"/>
              </a:lnSpc>
            </a:pPr>
            <a:r>
              <a:rPr lang="en-US" altLang="ko-KR" sz="2000" dirty="0">
                <a:latin typeface="Times New Roman" panose="02020603050405020304" pitchFamily="18" charset="0"/>
                <a:cs typeface="Times New Roman" panose="02020603050405020304" pitchFamily="18" charset="0"/>
              </a:rPr>
              <a:t>The processor has a register, the </a:t>
            </a:r>
            <a:r>
              <a:rPr lang="en-US" altLang="ko-KR" sz="2000" i="1" dirty="0">
                <a:latin typeface="Times New Roman" panose="02020603050405020304" pitchFamily="18" charset="0"/>
                <a:cs typeface="Times New Roman" panose="02020603050405020304" pitchFamily="18" charset="0"/>
              </a:rPr>
              <a:t>Program Counter</a:t>
            </a:r>
            <a:r>
              <a:rPr lang="en-US" altLang="ko-KR" sz="2000" dirty="0">
                <a:latin typeface="Times New Roman" panose="02020603050405020304" pitchFamily="18" charset="0"/>
                <a:cs typeface="Times New Roman" panose="02020603050405020304" pitchFamily="18" charset="0"/>
              </a:rPr>
              <a:t> (</a:t>
            </a:r>
            <a:r>
              <a:rPr lang="en-US" altLang="ko-KR" sz="2000" dirty="0">
                <a:solidFill>
                  <a:schemeClr val="tx2"/>
                </a:solidFill>
                <a:latin typeface="Times New Roman" panose="02020603050405020304" pitchFamily="18" charset="0"/>
                <a:cs typeface="Times New Roman" panose="02020603050405020304" pitchFamily="18" charset="0"/>
              </a:rPr>
              <a:t>PC</a:t>
            </a:r>
            <a:r>
              <a:rPr lang="en-US" altLang="ko-KR" sz="2000" dirty="0">
                <a:latin typeface="Times New Roman" panose="02020603050405020304" pitchFamily="18" charset="0"/>
                <a:cs typeface="Times New Roman" panose="02020603050405020304" pitchFamily="18" charset="0"/>
              </a:rPr>
              <a:t>) that holds the memory address of the next instruction to get</a:t>
            </a:r>
          </a:p>
          <a:p>
            <a:pPr lvl="1">
              <a:lnSpc>
                <a:spcPct val="100000"/>
              </a:lnSpc>
            </a:pPr>
            <a:r>
              <a:rPr lang="en-US" altLang="ko-KR" sz="2000" dirty="0">
                <a:latin typeface="Times New Roman" panose="02020603050405020304" pitchFamily="18" charset="0"/>
                <a:cs typeface="Times New Roman" panose="02020603050405020304" pitchFamily="18" charset="0"/>
              </a:rPr>
              <a:t>Since the memory in the Basic Computer only has 4096 locations, the PC only needs 12 bits</a:t>
            </a:r>
          </a:p>
          <a:p>
            <a:pPr>
              <a:lnSpc>
                <a:spcPct val="100000"/>
              </a:lnSpc>
            </a:pPr>
            <a:r>
              <a:rPr lang="en-US" altLang="ko-KR" sz="2000" dirty="0">
                <a:latin typeface="Times New Roman" panose="02020603050405020304" pitchFamily="18" charset="0"/>
                <a:cs typeface="Times New Roman" panose="02020603050405020304" pitchFamily="18" charset="0"/>
              </a:rPr>
              <a:t>In a direct or indirect addressing, the processor needs to keep track of what locations in memory it is addressing: The </a:t>
            </a:r>
            <a:r>
              <a:rPr lang="en-US" altLang="ko-KR" sz="2000" i="1" dirty="0">
                <a:latin typeface="Times New Roman" panose="02020603050405020304" pitchFamily="18" charset="0"/>
                <a:cs typeface="Times New Roman" panose="02020603050405020304" pitchFamily="18" charset="0"/>
              </a:rPr>
              <a:t>Address Register</a:t>
            </a:r>
            <a:r>
              <a:rPr lang="en-US" altLang="ko-KR" sz="2000" dirty="0">
                <a:latin typeface="Times New Roman" panose="02020603050405020304" pitchFamily="18" charset="0"/>
                <a:cs typeface="Times New Roman" panose="02020603050405020304" pitchFamily="18" charset="0"/>
              </a:rPr>
              <a:t> (</a:t>
            </a:r>
            <a:r>
              <a:rPr lang="en-US" altLang="ko-KR" sz="2000" dirty="0">
                <a:solidFill>
                  <a:schemeClr val="tx2"/>
                </a:solidFill>
                <a:latin typeface="Times New Roman" panose="02020603050405020304" pitchFamily="18" charset="0"/>
                <a:cs typeface="Times New Roman" panose="02020603050405020304" pitchFamily="18" charset="0"/>
              </a:rPr>
              <a:t>AR</a:t>
            </a:r>
            <a:r>
              <a:rPr lang="en-US" altLang="ko-KR" sz="2000" dirty="0">
                <a:latin typeface="Times New Roman" panose="02020603050405020304" pitchFamily="18" charset="0"/>
                <a:cs typeface="Times New Roman" panose="02020603050405020304" pitchFamily="18" charset="0"/>
              </a:rPr>
              <a:t>) is used for this</a:t>
            </a:r>
          </a:p>
          <a:p>
            <a:pPr lvl="1">
              <a:lnSpc>
                <a:spcPct val="100000"/>
              </a:lnSpc>
            </a:pPr>
            <a:r>
              <a:rPr lang="en-US" altLang="ko-KR" sz="2000" dirty="0">
                <a:latin typeface="Times New Roman" panose="02020603050405020304" pitchFamily="18" charset="0"/>
                <a:cs typeface="Times New Roman" panose="02020603050405020304" pitchFamily="18" charset="0"/>
              </a:rPr>
              <a:t>The AR is a 12 bit register in the Basic Computer</a:t>
            </a:r>
          </a:p>
          <a:p>
            <a:pPr>
              <a:lnSpc>
                <a:spcPct val="100000"/>
              </a:lnSpc>
            </a:pPr>
            <a:r>
              <a:rPr lang="en-US" altLang="ko-KR" sz="2000" dirty="0">
                <a:latin typeface="Times New Roman" panose="02020603050405020304" pitchFamily="18" charset="0"/>
                <a:cs typeface="Times New Roman" panose="02020603050405020304" pitchFamily="18" charset="0"/>
              </a:rPr>
              <a:t>When an operand is found, using either direct or indirect addressing, it is placed in the </a:t>
            </a:r>
            <a:r>
              <a:rPr lang="en-US" altLang="ko-KR" sz="2000" i="1" dirty="0">
                <a:latin typeface="Times New Roman" panose="02020603050405020304" pitchFamily="18" charset="0"/>
                <a:cs typeface="Times New Roman" panose="02020603050405020304" pitchFamily="18" charset="0"/>
              </a:rPr>
              <a:t>Data Register</a:t>
            </a:r>
            <a:r>
              <a:rPr lang="en-US" altLang="ko-KR" sz="2000" dirty="0">
                <a:latin typeface="Times New Roman" panose="02020603050405020304" pitchFamily="18" charset="0"/>
                <a:cs typeface="Times New Roman" panose="02020603050405020304" pitchFamily="18" charset="0"/>
              </a:rPr>
              <a:t> (</a:t>
            </a:r>
            <a:r>
              <a:rPr lang="en-US" altLang="ko-KR" sz="2000" dirty="0">
                <a:solidFill>
                  <a:schemeClr val="tx2"/>
                </a:solidFill>
                <a:latin typeface="Times New Roman" panose="02020603050405020304" pitchFamily="18" charset="0"/>
                <a:cs typeface="Times New Roman" panose="02020603050405020304" pitchFamily="18" charset="0"/>
              </a:rPr>
              <a:t>DR</a:t>
            </a:r>
            <a:r>
              <a:rPr lang="en-US" altLang="ko-KR" sz="2000" dirty="0">
                <a:latin typeface="Times New Roman" panose="02020603050405020304" pitchFamily="18" charset="0"/>
                <a:cs typeface="Times New Roman" panose="02020603050405020304" pitchFamily="18" charset="0"/>
              </a:rPr>
              <a:t>). The processor then uses this value as data for its operation</a:t>
            </a:r>
          </a:p>
          <a:p>
            <a:pPr>
              <a:lnSpc>
                <a:spcPct val="100000"/>
              </a:lnSpc>
            </a:pPr>
            <a:r>
              <a:rPr lang="en-US" altLang="ko-KR" sz="2000" dirty="0">
                <a:latin typeface="Times New Roman" panose="02020603050405020304" pitchFamily="18" charset="0"/>
                <a:cs typeface="Times New Roman" panose="02020603050405020304" pitchFamily="18" charset="0"/>
              </a:rPr>
              <a:t>The Basic Computer has a single </a:t>
            </a:r>
            <a:r>
              <a:rPr lang="en-US" altLang="ko-KR" sz="2000" i="1" dirty="0">
                <a:latin typeface="Times New Roman" panose="02020603050405020304" pitchFamily="18" charset="0"/>
                <a:cs typeface="Times New Roman" panose="02020603050405020304" pitchFamily="18" charset="0"/>
              </a:rPr>
              <a:t>general purpose register</a:t>
            </a:r>
            <a:r>
              <a:rPr lang="en-US" altLang="ko-KR" sz="2000" dirty="0">
                <a:latin typeface="Times New Roman" panose="02020603050405020304" pitchFamily="18" charset="0"/>
                <a:cs typeface="Times New Roman" panose="02020603050405020304" pitchFamily="18" charset="0"/>
              </a:rPr>
              <a:t> – the </a:t>
            </a:r>
            <a:r>
              <a:rPr lang="en-US" altLang="ko-KR" sz="2000" i="1" dirty="0">
                <a:latin typeface="Times New Roman" panose="02020603050405020304" pitchFamily="18" charset="0"/>
                <a:cs typeface="Times New Roman" panose="02020603050405020304" pitchFamily="18" charset="0"/>
              </a:rPr>
              <a:t>Accumulator</a:t>
            </a:r>
            <a:r>
              <a:rPr lang="en-US" altLang="ko-KR" sz="2000" dirty="0">
                <a:latin typeface="Times New Roman" panose="02020603050405020304" pitchFamily="18" charset="0"/>
                <a:cs typeface="Times New Roman" panose="02020603050405020304" pitchFamily="18" charset="0"/>
              </a:rPr>
              <a:t> (</a:t>
            </a:r>
            <a:r>
              <a:rPr lang="en-US" altLang="ko-KR" sz="2000" dirty="0">
                <a:solidFill>
                  <a:schemeClr val="tx2"/>
                </a:solidFill>
                <a:latin typeface="Times New Roman" panose="02020603050405020304" pitchFamily="18" charset="0"/>
                <a:cs typeface="Times New Roman" panose="02020603050405020304" pitchFamily="18" charset="0"/>
              </a:rPr>
              <a:t>AC</a:t>
            </a:r>
            <a:r>
              <a:rPr lang="en-US" altLang="ko-KR"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71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b="1" dirty="0" smtClean="0"/>
              <a:t>Processor Registers     </a:t>
            </a:r>
            <a:r>
              <a:rPr lang="en-US" sz="2000" b="1" dirty="0" err="1" smtClean="0"/>
              <a:t>contd</a:t>
            </a:r>
            <a:r>
              <a:rPr lang="en-US" sz="2000" b="1" dirty="0" smtClean="0"/>
              <a:t>…</a:t>
            </a:r>
            <a:endParaRPr lang="en-US" sz="2000" b="1" dirty="0"/>
          </a:p>
        </p:txBody>
      </p:sp>
      <p:sp>
        <p:nvSpPr>
          <p:cNvPr id="3" name="Content Placeholder 2"/>
          <p:cNvSpPr>
            <a:spLocks noGrp="1"/>
          </p:cNvSpPr>
          <p:nvPr>
            <p:ph idx="1"/>
          </p:nvPr>
        </p:nvSpPr>
        <p:spPr>
          <a:xfrm>
            <a:off x="457200" y="1219200"/>
            <a:ext cx="8229600" cy="5105400"/>
          </a:xfrm>
        </p:spPr>
        <p:txBody>
          <a:bodyPr>
            <a:noAutofit/>
          </a:bodyPr>
          <a:lstStyle/>
          <a:p>
            <a:pPr>
              <a:lnSpc>
                <a:spcPct val="100000"/>
              </a:lnSpc>
            </a:pPr>
            <a:r>
              <a:rPr lang="en-US" altLang="ko-KR" sz="2000" dirty="0"/>
              <a:t>The significance of a general purpose register is that it can be referred to in instructions</a:t>
            </a:r>
          </a:p>
          <a:p>
            <a:pPr lvl="1">
              <a:lnSpc>
                <a:spcPct val="100000"/>
              </a:lnSpc>
            </a:pPr>
            <a:r>
              <a:rPr lang="en-US" altLang="ko-KR" sz="2000" dirty="0"/>
              <a:t>e.g. load AC with the contents of a specific memory location; store the contents of AC into a specified memory location</a:t>
            </a:r>
          </a:p>
          <a:p>
            <a:pPr>
              <a:lnSpc>
                <a:spcPct val="100000"/>
              </a:lnSpc>
            </a:pPr>
            <a:r>
              <a:rPr lang="en-US" altLang="ko-KR" sz="2000" dirty="0"/>
              <a:t>Often a processor will need a scratch register to store intermediate results or other temporary data; in the Basic Computer this is the </a:t>
            </a:r>
            <a:r>
              <a:rPr lang="en-US" altLang="ko-KR" sz="2000" i="1" dirty="0"/>
              <a:t>Temporary Register</a:t>
            </a:r>
            <a:r>
              <a:rPr lang="en-US" altLang="ko-KR" sz="2000" dirty="0"/>
              <a:t> (</a:t>
            </a:r>
            <a:r>
              <a:rPr lang="en-US" altLang="ko-KR" sz="2000" dirty="0">
                <a:solidFill>
                  <a:schemeClr val="tx2"/>
                </a:solidFill>
              </a:rPr>
              <a:t>TR</a:t>
            </a:r>
            <a:r>
              <a:rPr lang="en-US" altLang="ko-KR" sz="2000" dirty="0"/>
              <a:t>)</a:t>
            </a:r>
          </a:p>
          <a:p>
            <a:pPr>
              <a:lnSpc>
                <a:spcPct val="100000"/>
              </a:lnSpc>
            </a:pPr>
            <a:r>
              <a:rPr lang="en-US" altLang="ko-KR" sz="2000" dirty="0"/>
              <a:t>The Basic Computer uses a very simple model of input/output (I/O) operations</a:t>
            </a:r>
          </a:p>
          <a:p>
            <a:pPr lvl="1">
              <a:lnSpc>
                <a:spcPct val="100000"/>
              </a:lnSpc>
            </a:pPr>
            <a:r>
              <a:rPr lang="en-US" altLang="ko-KR" sz="2000" dirty="0"/>
              <a:t>Input devices are considered to send 8 bits of character data to the processor</a:t>
            </a:r>
          </a:p>
          <a:p>
            <a:pPr lvl="1">
              <a:lnSpc>
                <a:spcPct val="100000"/>
              </a:lnSpc>
            </a:pPr>
            <a:r>
              <a:rPr lang="en-US" altLang="ko-KR" sz="2000" dirty="0"/>
              <a:t>The processor can send 8 bits of character data to output devices</a:t>
            </a:r>
          </a:p>
          <a:p>
            <a:pPr>
              <a:lnSpc>
                <a:spcPct val="100000"/>
              </a:lnSpc>
            </a:pPr>
            <a:r>
              <a:rPr lang="en-US" altLang="ko-KR" sz="2000" dirty="0"/>
              <a:t>The </a:t>
            </a:r>
            <a:r>
              <a:rPr lang="en-US" altLang="ko-KR" sz="2000" i="1" dirty="0"/>
              <a:t>Input Register</a:t>
            </a:r>
            <a:r>
              <a:rPr lang="en-US" altLang="ko-KR" sz="2000" dirty="0"/>
              <a:t> (</a:t>
            </a:r>
            <a:r>
              <a:rPr lang="en-US" altLang="ko-KR" sz="2000" dirty="0">
                <a:solidFill>
                  <a:schemeClr val="tx2"/>
                </a:solidFill>
              </a:rPr>
              <a:t>INPR</a:t>
            </a:r>
            <a:r>
              <a:rPr lang="en-US" altLang="ko-KR" sz="2000" dirty="0"/>
              <a:t>) holds an 8 bit character gotten from an input device</a:t>
            </a:r>
          </a:p>
          <a:p>
            <a:pPr>
              <a:lnSpc>
                <a:spcPct val="100000"/>
              </a:lnSpc>
            </a:pPr>
            <a:r>
              <a:rPr lang="en-US" altLang="ko-KR" sz="2000" dirty="0"/>
              <a:t>The </a:t>
            </a:r>
            <a:r>
              <a:rPr lang="en-US" altLang="ko-KR" sz="2000" i="1" dirty="0"/>
              <a:t>Output Register</a:t>
            </a:r>
            <a:r>
              <a:rPr lang="en-US" altLang="ko-KR" sz="2000" dirty="0"/>
              <a:t> (</a:t>
            </a:r>
            <a:r>
              <a:rPr lang="en-US" altLang="ko-KR" sz="2000" dirty="0">
                <a:solidFill>
                  <a:schemeClr val="tx2"/>
                </a:solidFill>
              </a:rPr>
              <a:t>OUTR</a:t>
            </a:r>
            <a:r>
              <a:rPr lang="en-US" altLang="ko-KR" sz="2000" dirty="0"/>
              <a:t>) holds an 8 bit character to be send to an output device</a:t>
            </a:r>
          </a:p>
          <a:p>
            <a:endParaRPr lang="en-US" sz="2000" dirty="0"/>
          </a:p>
        </p:txBody>
      </p:sp>
    </p:spTree>
    <p:extLst>
      <p:ext uri="{BB962C8B-B14F-4D97-AF65-F5344CB8AC3E}">
        <p14:creationId xmlns:p14="http://schemas.microsoft.com/office/powerpoint/2010/main" val="38636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76202"/>
            <a:ext cx="8229600" cy="715962"/>
          </a:xfrm>
          <a:noFill/>
          <a:ln/>
        </p:spPr>
        <p:txBody>
          <a:bodyPr wrap="none"/>
          <a:lstStyle/>
          <a:p>
            <a:pPr>
              <a:lnSpc>
                <a:spcPct val="87000"/>
              </a:lnSpc>
            </a:pPr>
            <a:r>
              <a:rPr lang="en-US" altLang="ko-KR" sz="2800" b="1" dirty="0" smtClean="0"/>
              <a:t>Basic Computer Registers</a:t>
            </a:r>
            <a:endParaRPr lang="en-US" altLang="ko-KR" sz="2800" b="1" dirty="0"/>
          </a:p>
        </p:txBody>
      </p:sp>
      <p:sp>
        <p:nvSpPr>
          <p:cNvPr id="7171" name="Rectangle 3"/>
          <p:cNvSpPr>
            <a:spLocks noChangeArrowheads="1"/>
          </p:cNvSpPr>
          <p:nvPr/>
        </p:nvSpPr>
        <p:spPr bwMode="auto">
          <a:xfrm>
            <a:off x="2971802" y="4386264"/>
            <a:ext cx="1846659"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pPr>
            <a:r>
              <a:rPr lang="en-US" altLang="ko-KR" sz="1800" dirty="0">
                <a:latin typeface="Arial" charset="0"/>
              </a:rPr>
              <a:t>List of </a:t>
            </a:r>
            <a:r>
              <a:rPr lang="en-US" altLang="ko-KR" sz="1800" dirty="0" smtClean="0">
                <a:latin typeface="Arial" charset="0"/>
              </a:rPr>
              <a:t> </a:t>
            </a:r>
            <a:r>
              <a:rPr lang="en-US" altLang="ko-KR" sz="1800" dirty="0">
                <a:latin typeface="Arial" charset="0"/>
              </a:rPr>
              <a:t>Registers</a:t>
            </a:r>
          </a:p>
        </p:txBody>
      </p:sp>
      <p:sp>
        <p:nvSpPr>
          <p:cNvPr id="7172" name="Rectangle 4"/>
          <p:cNvSpPr>
            <a:spLocks noChangeArrowheads="1"/>
          </p:cNvSpPr>
          <p:nvPr/>
        </p:nvSpPr>
        <p:spPr bwMode="auto">
          <a:xfrm>
            <a:off x="1371600" y="4652963"/>
            <a:ext cx="5902325" cy="18843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p:cNvSpPr>
            <a:spLocks noChangeArrowheads="1"/>
          </p:cNvSpPr>
          <p:nvPr/>
        </p:nvSpPr>
        <p:spPr bwMode="auto">
          <a:xfrm>
            <a:off x="857250" y="4638675"/>
            <a:ext cx="6181180" cy="214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vl="1" latinLnBrk="0">
              <a:lnSpc>
                <a:spcPct val="91000"/>
              </a:lnSpc>
              <a:spcBef>
                <a:spcPct val="18000"/>
              </a:spcBef>
            </a:pPr>
            <a:r>
              <a:rPr lang="en-US" altLang="ko-KR" sz="1400" dirty="0">
                <a:latin typeface="Arial" charset="0"/>
              </a:rPr>
              <a:t>DR           16        Data Register	 </a:t>
            </a:r>
            <a:r>
              <a:rPr lang="en-US" altLang="ko-KR" sz="1400" dirty="0" smtClean="0">
                <a:latin typeface="Arial" charset="0"/>
              </a:rPr>
              <a:t>             Holds </a:t>
            </a:r>
            <a:r>
              <a:rPr lang="en-US" altLang="ko-KR" sz="1400" dirty="0">
                <a:latin typeface="Arial" charset="0"/>
              </a:rPr>
              <a:t>memory operand</a:t>
            </a:r>
          </a:p>
          <a:p>
            <a:pPr lvl="1" latinLnBrk="0">
              <a:lnSpc>
                <a:spcPct val="91000"/>
              </a:lnSpc>
              <a:spcBef>
                <a:spcPct val="18000"/>
              </a:spcBef>
            </a:pPr>
            <a:r>
              <a:rPr lang="en-US" altLang="ko-KR" sz="1400" dirty="0">
                <a:latin typeface="Arial" charset="0"/>
              </a:rPr>
              <a:t>AR           12        Address Register         Holds address for memory</a:t>
            </a:r>
          </a:p>
          <a:p>
            <a:pPr lvl="1" latinLnBrk="0">
              <a:lnSpc>
                <a:spcPct val="91000"/>
              </a:lnSpc>
              <a:spcBef>
                <a:spcPct val="18000"/>
              </a:spcBef>
            </a:pPr>
            <a:r>
              <a:rPr lang="en-US" altLang="ko-KR" sz="1400" dirty="0">
                <a:latin typeface="Arial" charset="0"/>
              </a:rPr>
              <a:t>AC           16        Accumulator	 </a:t>
            </a:r>
            <a:r>
              <a:rPr lang="en-US" altLang="ko-KR" sz="1400" dirty="0" smtClean="0">
                <a:latin typeface="Arial" charset="0"/>
              </a:rPr>
              <a:t>             Processor </a:t>
            </a:r>
            <a:r>
              <a:rPr lang="en-US" altLang="ko-KR" sz="1400" dirty="0">
                <a:latin typeface="Arial" charset="0"/>
              </a:rPr>
              <a:t>register</a:t>
            </a:r>
          </a:p>
          <a:p>
            <a:pPr lvl="1" latinLnBrk="0">
              <a:lnSpc>
                <a:spcPct val="91000"/>
              </a:lnSpc>
              <a:spcBef>
                <a:spcPct val="18000"/>
              </a:spcBef>
            </a:pPr>
            <a:r>
              <a:rPr lang="en-US" altLang="ko-KR" sz="1400" dirty="0">
                <a:latin typeface="Arial" charset="0"/>
              </a:rPr>
              <a:t>IR	            16        Instruction Register     Holds instruction code</a:t>
            </a:r>
          </a:p>
          <a:p>
            <a:pPr lvl="1" latinLnBrk="0">
              <a:lnSpc>
                <a:spcPct val="91000"/>
              </a:lnSpc>
              <a:spcBef>
                <a:spcPct val="18000"/>
              </a:spcBef>
            </a:pPr>
            <a:r>
              <a:rPr lang="en-US" altLang="ko-KR" sz="1400" dirty="0">
                <a:latin typeface="Arial" charset="0"/>
              </a:rPr>
              <a:t>PC           12        Program </a:t>
            </a:r>
            <a:r>
              <a:rPr lang="en-US" altLang="ko-KR" sz="1400" dirty="0" smtClean="0">
                <a:latin typeface="Arial" charset="0"/>
              </a:rPr>
              <a:t>Counter         Holds </a:t>
            </a:r>
            <a:r>
              <a:rPr lang="en-US" altLang="ko-KR" sz="1400" dirty="0">
                <a:latin typeface="Arial" charset="0"/>
              </a:rPr>
              <a:t>address of instruction</a:t>
            </a:r>
          </a:p>
          <a:p>
            <a:pPr lvl="1" latinLnBrk="0">
              <a:lnSpc>
                <a:spcPct val="91000"/>
              </a:lnSpc>
              <a:spcBef>
                <a:spcPct val="18000"/>
              </a:spcBef>
            </a:pPr>
            <a:r>
              <a:rPr lang="en-US" altLang="ko-KR" sz="1400" dirty="0">
                <a:latin typeface="Arial" charset="0"/>
              </a:rPr>
              <a:t>TR           16        Temporary Register     Holds temporary data</a:t>
            </a:r>
          </a:p>
          <a:p>
            <a:pPr lvl="1" latinLnBrk="0">
              <a:lnSpc>
                <a:spcPct val="91000"/>
              </a:lnSpc>
              <a:spcBef>
                <a:spcPct val="18000"/>
              </a:spcBef>
            </a:pPr>
            <a:r>
              <a:rPr lang="en-US" altLang="ko-KR" sz="1400" dirty="0">
                <a:latin typeface="Arial" charset="0"/>
              </a:rPr>
              <a:t>INPR         8         Input Register              Holds input character</a:t>
            </a:r>
          </a:p>
          <a:p>
            <a:pPr lvl="1" latinLnBrk="0">
              <a:lnSpc>
                <a:spcPct val="91000"/>
              </a:lnSpc>
              <a:spcBef>
                <a:spcPct val="18000"/>
              </a:spcBef>
            </a:pPr>
            <a:r>
              <a:rPr lang="en-US" altLang="ko-KR" sz="1400" dirty="0">
                <a:latin typeface="Arial" charset="0"/>
              </a:rPr>
              <a:t>OUTR       8	         Output Register           Holds output character</a:t>
            </a:r>
          </a:p>
          <a:p>
            <a:endParaRPr lang="en-US" altLang="ko-KR" sz="1400" dirty="0">
              <a:latin typeface="Arial" charset="0"/>
            </a:endParaRPr>
          </a:p>
        </p:txBody>
      </p:sp>
      <p:sp>
        <p:nvSpPr>
          <p:cNvPr id="7175" name="Rectangle 7"/>
          <p:cNvSpPr>
            <a:spLocks noChangeArrowheads="1"/>
          </p:cNvSpPr>
          <p:nvPr/>
        </p:nvSpPr>
        <p:spPr bwMode="auto">
          <a:xfrm>
            <a:off x="622301" y="792164"/>
            <a:ext cx="34913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latin typeface="Arial" charset="0"/>
              </a:rPr>
              <a:t>Registers in the Basic Computer</a:t>
            </a:r>
          </a:p>
        </p:txBody>
      </p:sp>
      <p:sp>
        <p:nvSpPr>
          <p:cNvPr id="7176" name="Rectangle 8"/>
          <p:cNvSpPr>
            <a:spLocks noChangeArrowheads="1"/>
          </p:cNvSpPr>
          <p:nvPr/>
        </p:nvSpPr>
        <p:spPr bwMode="auto">
          <a:xfrm>
            <a:off x="2070100" y="1538289"/>
            <a:ext cx="1582739" cy="2238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Rectangle 9"/>
          <p:cNvSpPr>
            <a:spLocks noChangeArrowheads="1"/>
          </p:cNvSpPr>
          <p:nvPr/>
        </p:nvSpPr>
        <p:spPr bwMode="auto">
          <a:xfrm>
            <a:off x="1939926" y="1335088"/>
            <a:ext cx="3412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7178" name="Rectangle 10"/>
          <p:cNvSpPr>
            <a:spLocks noChangeArrowheads="1"/>
          </p:cNvSpPr>
          <p:nvPr/>
        </p:nvSpPr>
        <p:spPr bwMode="auto">
          <a:xfrm>
            <a:off x="3494089" y="13350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79" name="Rectangle 11"/>
          <p:cNvSpPr>
            <a:spLocks noChangeArrowheads="1"/>
          </p:cNvSpPr>
          <p:nvPr/>
        </p:nvSpPr>
        <p:spPr bwMode="auto">
          <a:xfrm>
            <a:off x="2682876" y="1519239"/>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PC</a:t>
            </a:r>
          </a:p>
        </p:txBody>
      </p:sp>
      <p:sp>
        <p:nvSpPr>
          <p:cNvPr id="7180" name="Rectangle 12"/>
          <p:cNvSpPr>
            <a:spLocks noChangeArrowheads="1"/>
          </p:cNvSpPr>
          <p:nvPr/>
        </p:nvSpPr>
        <p:spPr bwMode="auto">
          <a:xfrm>
            <a:off x="1500188" y="2624139"/>
            <a:ext cx="2152651"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Rectangle 13"/>
          <p:cNvSpPr>
            <a:spLocks noChangeArrowheads="1"/>
          </p:cNvSpPr>
          <p:nvPr/>
        </p:nvSpPr>
        <p:spPr bwMode="auto">
          <a:xfrm>
            <a:off x="1384300" y="2430463"/>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82" name="Rectangle 14"/>
          <p:cNvSpPr>
            <a:spLocks noChangeArrowheads="1"/>
          </p:cNvSpPr>
          <p:nvPr/>
        </p:nvSpPr>
        <p:spPr bwMode="auto">
          <a:xfrm>
            <a:off x="3494089" y="24304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83" name="Rectangle 15"/>
          <p:cNvSpPr>
            <a:spLocks noChangeArrowheads="1"/>
          </p:cNvSpPr>
          <p:nvPr/>
        </p:nvSpPr>
        <p:spPr bwMode="auto">
          <a:xfrm>
            <a:off x="2282825" y="2605089"/>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IR</a:t>
            </a:r>
          </a:p>
        </p:txBody>
      </p:sp>
      <p:sp>
        <p:nvSpPr>
          <p:cNvPr id="7184" name="Rectangle 16"/>
          <p:cNvSpPr>
            <a:spLocks noChangeArrowheads="1"/>
          </p:cNvSpPr>
          <p:nvPr/>
        </p:nvSpPr>
        <p:spPr bwMode="auto">
          <a:xfrm>
            <a:off x="1500188" y="3165476"/>
            <a:ext cx="2152651"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Rectangle 17"/>
          <p:cNvSpPr>
            <a:spLocks noChangeArrowheads="1"/>
          </p:cNvSpPr>
          <p:nvPr/>
        </p:nvSpPr>
        <p:spPr bwMode="auto">
          <a:xfrm>
            <a:off x="1384300" y="2952750"/>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86" name="Rectangle 18"/>
          <p:cNvSpPr>
            <a:spLocks noChangeArrowheads="1"/>
          </p:cNvSpPr>
          <p:nvPr/>
        </p:nvSpPr>
        <p:spPr bwMode="auto">
          <a:xfrm>
            <a:off x="3494089" y="29527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87" name="Rectangle 19"/>
          <p:cNvSpPr>
            <a:spLocks noChangeArrowheads="1"/>
          </p:cNvSpPr>
          <p:nvPr/>
        </p:nvSpPr>
        <p:spPr bwMode="auto">
          <a:xfrm>
            <a:off x="2282826" y="3146425"/>
            <a:ext cx="42159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TR</a:t>
            </a:r>
          </a:p>
        </p:txBody>
      </p:sp>
      <p:sp>
        <p:nvSpPr>
          <p:cNvPr id="7188" name="Rectangle 20"/>
          <p:cNvSpPr>
            <a:spLocks noChangeArrowheads="1"/>
          </p:cNvSpPr>
          <p:nvPr/>
        </p:nvSpPr>
        <p:spPr bwMode="auto">
          <a:xfrm>
            <a:off x="1500189" y="3709989"/>
            <a:ext cx="941387"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Rectangle 21"/>
          <p:cNvSpPr>
            <a:spLocks noChangeArrowheads="1"/>
          </p:cNvSpPr>
          <p:nvPr/>
        </p:nvSpPr>
        <p:spPr bwMode="auto">
          <a:xfrm>
            <a:off x="1384301"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7190" name="Rectangle 22"/>
          <p:cNvSpPr>
            <a:spLocks noChangeArrowheads="1"/>
          </p:cNvSpPr>
          <p:nvPr/>
        </p:nvSpPr>
        <p:spPr bwMode="auto">
          <a:xfrm>
            <a:off x="3494089"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1" name="Rectangle 23"/>
          <p:cNvSpPr>
            <a:spLocks noChangeArrowheads="1"/>
          </p:cNvSpPr>
          <p:nvPr/>
        </p:nvSpPr>
        <p:spPr bwMode="auto">
          <a:xfrm>
            <a:off x="1625600" y="3687764"/>
            <a:ext cx="690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OUTR</a:t>
            </a:r>
          </a:p>
        </p:txBody>
      </p:sp>
      <p:sp>
        <p:nvSpPr>
          <p:cNvPr id="7192" name="Rectangle 24"/>
          <p:cNvSpPr>
            <a:spLocks noChangeArrowheads="1"/>
          </p:cNvSpPr>
          <p:nvPr/>
        </p:nvSpPr>
        <p:spPr bwMode="auto">
          <a:xfrm>
            <a:off x="4410075" y="3165476"/>
            <a:ext cx="2154239"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Rectangle 25"/>
          <p:cNvSpPr>
            <a:spLocks noChangeArrowheads="1"/>
          </p:cNvSpPr>
          <p:nvPr/>
        </p:nvSpPr>
        <p:spPr bwMode="auto">
          <a:xfrm>
            <a:off x="4294188" y="2943225"/>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94" name="Rectangle 26"/>
          <p:cNvSpPr>
            <a:spLocks noChangeArrowheads="1"/>
          </p:cNvSpPr>
          <p:nvPr/>
        </p:nvSpPr>
        <p:spPr bwMode="auto">
          <a:xfrm>
            <a:off x="6405564" y="29432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5" name="Rectangle 27"/>
          <p:cNvSpPr>
            <a:spLocks noChangeArrowheads="1"/>
          </p:cNvSpPr>
          <p:nvPr/>
        </p:nvSpPr>
        <p:spPr bwMode="auto">
          <a:xfrm>
            <a:off x="5191125" y="3146425"/>
            <a:ext cx="44243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DR</a:t>
            </a:r>
          </a:p>
        </p:txBody>
      </p:sp>
      <p:sp>
        <p:nvSpPr>
          <p:cNvPr id="7196" name="Rectangle 28"/>
          <p:cNvSpPr>
            <a:spLocks noChangeArrowheads="1"/>
          </p:cNvSpPr>
          <p:nvPr/>
        </p:nvSpPr>
        <p:spPr bwMode="auto">
          <a:xfrm>
            <a:off x="4410075" y="3709989"/>
            <a:ext cx="2154239"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Rectangle 29"/>
          <p:cNvSpPr>
            <a:spLocks noChangeArrowheads="1"/>
          </p:cNvSpPr>
          <p:nvPr/>
        </p:nvSpPr>
        <p:spPr bwMode="auto">
          <a:xfrm>
            <a:off x="4294188" y="3505200"/>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98" name="Rectangle 30"/>
          <p:cNvSpPr>
            <a:spLocks noChangeArrowheads="1"/>
          </p:cNvSpPr>
          <p:nvPr/>
        </p:nvSpPr>
        <p:spPr bwMode="auto">
          <a:xfrm>
            <a:off x="6407152" y="35052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9" name="Rectangle 31"/>
          <p:cNvSpPr>
            <a:spLocks noChangeArrowheads="1"/>
          </p:cNvSpPr>
          <p:nvPr/>
        </p:nvSpPr>
        <p:spPr bwMode="auto">
          <a:xfrm>
            <a:off x="5191125" y="3687764"/>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AC</a:t>
            </a:r>
          </a:p>
        </p:txBody>
      </p:sp>
      <p:sp>
        <p:nvSpPr>
          <p:cNvPr id="7200" name="Rectangle 32"/>
          <p:cNvSpPr>
            <a:spLocks noChangeArrowheads="1"/>
          </p:cNvSpPr>
          <p:nvPr/>
        </p:nvSpPr>
        <p:spPr bwMode="auto">
          <a:xfrm>
            <a:off x="2070100" y="2079626"/>
            <a:ext cx="1582739"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Rectangle 33"/>
          <p:cNvSpPr>
            <a:spLocks noChangeArrowheads="1"/>
          </p:cNvSpPr>
          <p:nvPr/>
        </p:nvSpPr>
        <p:spPr bwMode="auto">
          <a:xfrm>
            <a:off x="1939926" y="1866900"/>
            <a:ext cx="3412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7202" name="Rectangle 34"/>
          <p:cNvSpPr>
            <a:spLocks noChangeArrowheads="1"/>
          </p:cNvSpPr>
          <p:nvPr/>
        </p:nvSpPr>
        <p:spPr bwMode="auto">
          <a:xfrm>
            <a:off x="3494089" y="18669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203" name="Rectangle 35"/>
          <p:cNvSpPr>
            <a:spLocks noChangeArrowheads="1"/>
          </p:cNvSpPr>
          <p:nvPr/>
        </p:nvSpPr>
        <p:spPr bwMode="auto">
          <a:xfrm>
            <a:off x="2682875" y="2060575"/>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AR</a:t>
            </a:r>
          </a:p>
        </p:txBody>
      </p:sp>
      <p:sp>
        <p:nvSpPr>
          <p:cNvPr id="7204" name="Rectangle 36"/>
          <p:cNvSpPr>
            <a:spLocks noChangeArrowheads="1"/>
          </p:cNvSpPr>
          <p:nvPr/>
        </p:nvSpPr>
        <p:spPr bwMode="auto">
          <a:xfrm>
            <a:off x="2711451" y="3709989"/>
            <a:ext cx="941388"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Rectangle 37"/>
          <p:cNvSpPr>
            <a:spLocks noChangeArrowheads="1"/>
          </p:cNvSpPr>
          <p:nvPr/>
        </p:nvSpPr>
        <p:spPr bwMode="auto">
          <a:xfrm>
            <a:off x="2767013" y="3687764"/>
            <a:ext cx="61234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INPR</a:t>
            </a:r>
          </a:p>
        </p:txBody>
      </p:sp>
      <p:sp>
        <p:nvSpPr>
          <p:cNvPr id="7206" name="Rectangle 38"/>
          <p:cNvSpPr>
            <a:spLocks noChangeArrowheads="1"/>
          </p:cNvSpPr>
          <p:nvPr/>
        </p:nvSpPr>
        <p:spPr bwMode="auto">
          <a:xfrm>
            <a:off x="2282826"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207" name="Rectangle 39"/>
          <p:cNvSpPr>
            <a:spLocks noChangeArrowheads="1"/>
          </p:cNvSpPr>
          <p:nvPr/>
        </p:nvSpPr>
        <p:spPr bwMode="auto">
          <a:xfrm>
            <a:off x="2595563"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7208" name="Rectangle 40"/>
          <p:cNvSpPr>
            <a:spLocks noChangeArrowheads="1"/>
          </p:cNvSpPr>
          <p:nvPr/>
        </p:nvSpPr>
        <p:spPr bwMode="auto">
          <a:xfrm>
            <a:off x="4410075" y="1439864"/>
            <a:ext cx="2154239" cy="1063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9" name="Rectangle 41"/>
          <p:cNvSpPr>
            <a:spLocks noChangeArrowheads="1"/>
          </p:cNvSpPr>
          <p:nvPr/>
        </p:nvSpPr>
        <p:spPr bwMode="auto">
          <a:xfrm>
            <a:off x="4964114" y="1663701"/>
            <a:ext cx="82875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Memory</a:t>
            </a:r>
          </a:p>
          <a:p>
            <a:pPr eaLnBrk="1" latinLnBrk="0"/>
            <a:endParaRPr lang="en-US" altLang="ko-KR" sz="1400">
              <a:solidFill>
                <a:srgbClr val="000000"/>
              </a:solidFill>
              <a:latin typeface="Arial" charset="0"/>
            </a:endParaRPr>
          </a:p>
        </p:txBody>
      </p:sp>
      <p:sp>
        <p:nvSpPr>
          <p:cNvPr id="7210" name="Rectangle 42"/>
          <p:cNvSpPr>
            <a:spLocks noChangeArrowheads="1"/>
          </p:cNvSpPr>
          <p:nvPr/>
        </p:nvSpPr>
        <p:spPr bwMode="auto">
          <a:xfrm>
            <a:off x="5359401" y="2166939"/>
            <a:ext cx="18280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ko-KR" sz="1400">
              <a:solidFill>
                <a:srgbClr val="000000"/>
              </a:solidFill>
              <a:latin typeface="Arial" charset="0"/>
            </a:endParaRPr>
          </a:p>
          <a:p>
            <a:pPr eaLnBrk="1" latinLnBrk="0"/>
            <a:endParaRPr lang="en-US" altLang="ko-KR" sz="1400">
              <a:solidFill>
                <a:srgbClr val="000000"/>
              </a:solidFill>
              <a:latin typeface="Arial" charset="0"/>
            </a:endParaRPr>
          </a:p>
        </p:txBody>
      </p:sp>
      <p:sp>
        <p:nvSpPr>
          <p:cNvPr id="7211" name="Rectangle 43"/>
          <p:cNvSpPr>
            <a:spLocks noChangeArrowheads="1"/>
          </p:cNvSpPr>
          <p:nvPr/>
        </p:nvSpPr>
        <p:spPr bwMode="auto">
          <a:xfrm>
            <a:off x="4965702" y="1957389"/>
            <a:ext cx="9682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4096 x 16</a:t>
            </a:r>
          </a:p>
        </p:txBody>
      </p:sp>
      <p:sp>
        <p:nvSpPr>
          <p:cNvPr id="7214" name="Line 46"/>
          <p:cNvSpPr>
            <a:spLocks noChangeShapeType="1"/>
          </p:cNvSpPr>
          <p:nvPr/>
        </p:nvSpPr>
        <p:spPr bwMode="auto">
          <a:xfrm>
            <a:off x="1171575" y="1200151"/>
            <a:ext cx="0" cy="29432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5" name="Line 47"/>
          <p:cNvSpPr>
            <a:spLocks noChangeShapeType="1"/>
          </p:cNvSpPr>
          <p:nvPr/>
        </p:nvSpPr>
        <p:spPr bwMode="auto">
          <a:xfrm rot="-5400000">
            <a:off x="4078288" y="1316038"/>
            <a:ext cx="0" cy="5791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6" name="Line 48"/>
          <p:cNvSpPr>
            <a:spLocks noChangeShapeType="1"/>
          </p:cNvSpPr>
          <p:nvPr/>
        </p:nvSpPr>
        <p:spPr bwMode="auto">
          <a:xfrm rot="-5400000">
            <a:off x="2584451" y="-168276"/>
            <a:ext cx="0" cy="2762251"/>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7" name="Line 49"/>
          <p:cNvSpPr>
            <a:spLocks noChangeShapeType="1"/>
          </p:cNvSpPr>
          <p:nvPr/>
        </p:nvSpPr>
        <p:spPr bwMode="auto">
          <a:xfrm>
            <a:off x="3968751" y="1254125"/>
            <a:ext cx="0" cy="161925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8" name="Line 50"/>
          <p:cNvSpPr>
            <a:spLocks noChangeShapeType="1"/>
          </p:cNvSpPr>
          <p:nvPr/>
        </p:nvSpPr>
        <p:spPr bwMode="auto">
          <a:xfrm rot="-5400000">
            <a:off x="5456239" y="1417639"/>
            <a:ext cx="0" cy="29337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9" name="Line 51"/>
          <p:cNvSpPr>
            <a:spLocks noChangeShapeType="1"/>
          </p:cNvSpPr>
          <p:nvPr/>
        </p:nvSpPr>
        <p:spPr bwMode="auto">
          <a:xfrm>
            <a:off x="6940551" y="2892425"/>
            <a:ext cx="0" cy="12287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20" name="Text Box 52"/>
          <p:cNvSpPr txBox="1">
            <a:spLocks noChangeArrowheads="1"/>
          </p:cNvSpPr>
          <p:nvPr/>
        </p:nvSpPr>
        <p:spPr bwMode="auto">
          <a:xfrm>
            <a:off x="6927851" y="2676526"/>
            <a:ext cx="5645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CPU</a:t>
            </a:r>
          </a:p>
        </p:txBody>
      </p:sp>
    </p:spTree>
    <p:extLst>
      <p:ext uri="{BB962C8B-B14F-4D97-AF65-F5344CB8AC3E}">
        <p14:creationId xmlns:p14="http://schemas.microsoft.com/office/powerpoint/2010/main" val="322066429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95276"/>
            <a:ext cx="8305800" cy="1076324"/>
          </a:xfrm>
          <a:noFill/>
          <a:ln/>
        </p:spPr>
        <p:txBody>
          <a:bodyPr wrap="none">
            <a:normAutofit/>
          </a:bodyPr>
          <a:lstStyle/>
          <a:p>
            <a:pPr>
              <a:lnSpc>
                <a:spcPct val="87000"/>
              </a:lnSpc>
            </a:pPr>
            <a:r>
              <a:rPr lang="en-US" altLang="ko-KR" sz="4400" b="1" dirty="0" smtClean="0"/>
              <a:t>6.  Common Bus System</a:t>
            </a:r>
            <a:endParaRPr lang="en-US" altLang="ko-KR" sz="4400" b="1" dirty="0"/>
          </a:p>
        </p:txBody>
      </p:sp>
      <p:sp>
        <p:nvSpPr>
          <p:cNvPr id="8358" name="Rectangle 166"/>
          <p:cNvSpPr>
            <a:spLocks noGrp="1" noChangeArrowheads="1"/>
          </p:cNvSpPr>
          <p:nvPr>
            <p:ph idx="1"/>
          </p:nvPr>
        </p:nvSpPr>
        <p:spPr bwMode="auto">
          <a:xfrm>
            <a:off x="611188" y="1844676"/>
            <a:ext cx="8304212" cy="41751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r>
              <a:rPr lang="en-US" altLang="ko-KR" sz="2000" dirty="0"/>
              <a:t>The registers in the Basic Computer are connected using a bus</a:t>
            </a:r>
          </a:p>
          <a:p>
            <a:pPr algn="just"/>
            <a:r>
              <a:rPr lang="en-US" altLang="ko-KR" sz="2000" dirty="0"/>
              <a:t>This gives a savings in circuitry over complete connections between registers</a:t>
            </a:r>
          </a:p>
        </p:txBody>
      </p:sp>
    </p:spTree>
    <p:extLst>
      <p:ext uri="{BB962C8B-B14F-4D97-AF65-F5344CB8AC3E}">
        <p14:creationId xmlns:p14="http://schemas.microsoft.com/office/powerpoint/2010/main" val="84715365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295276"/>
            <a:ext cx="7696199" cy="422275"/>
          </a:xfrm>
          <a:noFill/>
          <a:ln/>
        </p:spPr>
        <p:txBody>
          <a:bodyPr wrap="none"/>
          <a:lstStyle/>
          <a:p>
            <a:pPr>
              <a:lnSpc>
                <a:spcPct val="87000"/>
              </a:lnSpc>
            </a:pPr>
            <a:r>
              <a:rPr lang="en-US" altLang="ko-KR" sz="2800" b="1" dirty="0" smtClean="0"/>
              <a:t>Common Bus System                                    </a:t>
            </a:r>
            <a:r>
              <a:rPr lang="en-US" altLang="ko-KR" sz="2800" b="1" dirty="0" err="1" smtClean="0"/>
              <a:t>contd</a:t>
            </a:r>
            <a:r>
              <a:rPr lang="en-US" altLang="ko-KR" sz="2800" b="1" dirty="0" smtClean="0"/>
              <a:t>…</a:t>
            </a:r>
            <a:endParaRPr lang="en-US" altLang="ko-KR" sz="2800" b="1" dirty="0"/>
          </a:p>
        </p:txBody>
      </p:sp>
      <p:sp>
        <p:nvSpPr>
          <p:cNvPr id="47108" name="Arc 4"/>
          <p:cNvSpPr>
            <a:spLocks/>
          </p:cNvSpPr>
          <p:nvPr/>
        </p:nvSpPr>
        <p:spPr bwMode="auto">
          <a:xfrm>
            <a:off x="5649913" y="828676"/>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5507039" y="86677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Arc 6"/>
          <p:cNvSpPr>
            <a:spLocks/>
          </p:cNvSpPr>
          <p:nvPr/>
        </p:nvSpPr>
        <p:spPr bwMode="auto">
          <a:xfrm>
            <a:off x="5649913" y="939800"/>
            <a:ext cx="106363"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5507039" y="982663"/>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Arc 8"/>
          <p:cNvSpPr>
            <a:spLocks/>
          </p:cNvSpPr>
          <p:nvPr/>
        </p:nvSpPr>
        <p:spPr bwMode="auto">
          <a:xfrm>
            <a:off x="5649913" y="1047751"/>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5507039" y="108902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Rectangle 10"/>
          <p:cNvSpPr>
            <a:spLocks noChangeArrowheads="1"/>
          </p:cNvSpPr>
          <p:nvPr/>
        </p:nvSpPr>
        <p:spPr bwMode="auto">
          <a:xfrm>
            <a:off x="5138739" y="762000"/>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S2</a:t>
            </a:r>
          </a:p>
        </p:txBody>
      </p:sp>
      <p:sp>
        <p:nvSpPr>
          <p:cNvPr id="47115" name="Rectangle 11"/>
          <p:cNvSpPr>
            <a:spLocks noChangeArrowheads="1"/>
          </p:cNvSpPr>
          <p:nvPr/>
        </p:nvSpPr>
        <p:spPr bwMode="auto">
          <a:xfrm>
            <a:off x="5138739" y="868363"/>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S1</a:t>
            </a:r>
          </a:p>
        </p:txBody>
      </p:sp>
      <p:sp>
        <p:nvSpPr>
          <p:cNvPr id="47116" name="Rectangle 12"/>
          <p:cNvSpPr>
            <a:spLocks noChangeArrowheads="1"/>
          </p:cNvSpPr>
          <p:nvPr/>
        </p:nvSpPr>
        <p:spPr bwMode="auto">
          <a:xfrm>
            <a:off x="5153026" y="976312"/>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S0</a:t>
            </a:r>
          </a:p>
        </p:txBody>
      </p:sp>
      <p:sp>
        <p:nvSpPr>
          <p:cNvPr id="47117" name="Line 13"/>
          <p:cNvSpPr>
            <a:spLocks noChangeShapeType="1"/>
          </p:cNvSpPr>
          <p:nvPr/>
        </p:nvSpPr>
        <p:spPr bwMode="auto">
          <a:xfrm>
            <a:off x="5761039" y="831850"/>
            <a:ext cx="519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Freeform 14"/>
          <p:cNvSpPr>
            <a:spLocks/>
          </p:cNvSpPr>
          <p:nvPr/>
        </p:nvSpPr>
        <p:spPr bwMode="auto">
          <a:xfrm>
            <a:off x="5749926" y="1190626"/>
            <a:ext cx="176213" cy="5130800"/>
          </a:xfrm>
          <a:custGeom>
            <a:avLst/>
            <a:gdLst>
              <a:gd name="T0" fmla="*/ 0 w 125"/>
              <a:gd name="T1" fmla="*/ 0 h 4233"/>
              <a:gd name="T2" fmla="*/ 124 w 125"/>
              <a:gd name="T3" fmla="*/ 0 h 4233"/>
              <a:gd name="T4" fmla="*/ 124 w 125"/>
              <a:gd name="T5" fmla="*/ 4232 h 4233"/>
            </a:gdLst>
            <a:ahLst/>
            <a:cxnLst>
              <a:cxn ang="0">
                <a:pos x="T0" y="T1"/>
              </a:cxn>
              <a:cxn ang="0">
                <a:pos x="T2" y="T3"/>
              </a:cxn>
              <a:cxn ang="0">
                <a:pos x="T4" y="T5"/>
              </a:cxn>
            </a:cxnLst>
            <a:rect l="0" t="0" r="r" b="b"/>
            <a:pathLst>
              <a:path w="125" h="4233">
                <a:moveTo>
                  <a:pt x="0" y="0"/>
                </a:moveTo>
                <a:lnTo>
                  <a:pt x="124" y="0"/>
                </a:lnTo>
                <a:lnTo>
                  <a:pt x="124" y="423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5"/>
          <p:cNvSpPr>
            <a:spLocks noChangeShapeType="1"/>
          </p:cNvSpPr>
          <p:nvPr/>
        </p:nvSpPr>
        <p:spPr bwMode="auto">
          <a:xfrm>
            <a:off x="6138863" y="1185863"/>
            <a:ext cx="0" cy="528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Freeform 16"/>
          <p:cNvSpPr>
            <a:spLocks/>
          </p:cNvSpPr>
          <p:nvPr/>
        </p:nvSpPr>
        <p:spPr bwMode="auto">
          <a:xfrm>
            <a:off x="6134101" y="830263"/>
            <a:ext cx="158751" cy="349250"/>
          </a:xfrm>
          <a:custGeom>
            <a:avLst/>
            <a:gdLst>
              <a:gd name="T0" fmla="*/ 0 w 113"/>
              <a:gd name="T1" fmla="*/ 288 h 289"/>
              <a:gd name="T2" fmla="*/ 112 w 113"/>
              <a:gd name="T3" fmla="*/ 288 h 289"/>
              <a:gd name="T4" fmla="*/ 112 w 113"/>
              <a:gd name="T5" fmla="*/ 0 h 289"/>
            </a:gdLst>
            <a:ahLst/>
            <a:cxnLst>
              <a:cxn ang="0">
                <a:pos x="T0" y="T1"/>
              </a:cxn>
              <a:cxn ang="0">
                <a:pos x="T2" y="T3"/>
              </a:cxn>
              <a:cxn ang="0">
                <a:pos x="T4" y="T5"/>
              </a:cxn>
            </a:cxnLst>
            <a:rect l="0" t="0" r="r" b="b"/>
            <a:pathLst>
              <a:path w="113" h="289">
                <a:moveTo>
                  <a:pt x="0" y="288"/>
                </a:moveTo>
                <a:lnTo>
                  <a:pt x="112" y="288"/>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Rectangle 17"/>
          <p:cNvSpPr>
            <a:spLocks noChangeArrowheads="1"/>
          </p:cNvSpPr>
          <p:nvPr/>
        </p:nvSpPr>
        <p:spPr bwMode="auto">
          <a:xfrm>
            <a:off x="5781677" y="868363"/>
            <a:ext cx="44723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Bus</a:t>
            </a:r>
          </a:p>
        </p:txBody>
      </p:sp>
      <p:sp>
        <p:nvSpPr>
          <p:cNvPr id="47122" name="Rectangle 18"/>
          <p:cNvSpPr>
            <a:spLocks noChangeArrowheads="1"/>
          </p:cNvSpPr>
          <p:nvPr/>
        </p:nvSpPr>
        <p:spPr bwMode="auto">
          <a:xfrm>
            <a:off x="3622675" y="1198563"/>
            <a:ext cx="10275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Memory unit</a:t>
            </a:r>
          </a:p>
          <a:p>
            <a:endParaRPr lang="en-US" altLang="ko-KR" sz="1200">
              <a:solidFill>
                <a:srgbClr val="000000"/>
              </a:solidFill>
              <a:latin typeface="Arial" charset="0"/>
            </a:endParaRPr>
          </a:p>
        </p:txBody>
      </p:sp>
      <p:sp>
        <p:nvSpPr>
          <p:cNvPr id="47123" name="Rectangle 19"/>
          <p:cNvSpPr>
            <a:spLocks noChangeArrowheads="1"/>
          </p:cNvSpPr>
          <p:nvPr/>
        </p:nvSpPr>
        <p:spPr bwMode="auto">
          <a:xfrm>
            <a:off x="3716338" y="1335088"/>
            <a:ext cx="85600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4096 x 16</a:t>
            </a:r>
          </a:p>
        </p:txBody>
      </p:sp>
      <p:sp>
        <p:nvSpPr>
          <p:cNvPr id="47124" name="Rectangle 20"/>
          <p:cNvSpPr>
            <a:spLocks noChangeArrowheads="1"/>
          </p:cNvSpPr>
          <p:nvPr/>
        </p:nvSpPr>
        <p:spPr bwMode="auto">
          <a:xfrm>
            <a:off x="3446463" y="1152526"/>
            <a:ext cx="1389063" cy="415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Rectangle 21"/>
          <p:cNvSpPr>
            <a:spLocks noChangeArrowheads="1"/>
          </p:cNvSpPr>
          <p:nvPr/>
        </p:nvSpPr>
        <p:spPr bwMode="auto">
          <a:xfrm>
            <a:off x="3535364" y="2255838"/>
            <a:ext cx="11221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26" name="Arc 22"/>
          <p:cNvSpPr>
            <a:spLocks/>
          </p:cNvSpPr>
          <p:nvPr/>
        </p:nvSpPr>
        <p:spPr bwMode="auto">
          <a:xfrm>
            <a:off x="5830888" y="1266826"/>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a:off x="4840288" y="1311275"/>
            <a:ext cx="1000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Rectangle 24"/>
          <p:cNvSpPr>
            <a:spLocks noChangeArrowheads="1"/>
          </p:cNvSpPr>
          <p:nvPr/>
        </p:nvSpPr>
        <p:spPr bwMode="auto">
          <a:xfrm>
            <a:off x="4814889" y="1470025"/>
            <a:ext cx="7453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47129" name="Arc 25"/>
          <p:cNvSpPr>
            <a:spLocks/>
          </p:cNvSpPr>
          <p:nvPr/>
        </p:nvSpPr>
        <p:spPr bwMode="auto">
          <a:xfrm>
            <a:off x="4846637" y="1436689"/>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Freeform 26"/>
          <p:cNvSpPr>
            <a:spLocks/>
          </p:cNvSpPr>
          <p:nvPr/>
        </p:nvSpPr>
        <p:spPr bwMode="auto">
          <a:xfrm>
            <a:off x="4937126" y="1473201"/>
            <a:ext cx="611188" cy="582613"/>
          </a:xfrm>
          <a:custGeom>
            <a:avLst/>
            <a:gdLst>
              <a:gd name="T0" fmla="*/ 0 w 433"/>
              <a:gd name="T1" fmla="*/ 0 h 481"/>
              <a:gd name="T2" fmla="*/ 432 w 433"/>
              <a:gd name="T3" fmla="*/ 0 h 481"/>
              <a:gd name="T4" fmla="*/ 432 w 433"/>
              <a:gd name="T5" fmla="*/ 480 h 481"/>
            </a:gdLst>
            <a:ahLst/>
            <a:cxnLst>
              <a:cxn ang="0">
                <a:pos x="T0" y="T1"/>
              </a:cxn>
              <a:cxn ang="0">
                <a:pos x="T2" y="T3"/>
              </a:cxn>
              <a:cxn ang="0">
                <a:pos x="T4" y="T5"/>
              </a:cxn>
            </a:cxnLst>
            <a:rect l="0" t="0" r="r" b="b"/>
            <a:pathLst>
              <a:path w="433" h="481">
                <a:moveTo>
                  <a:pt x="0" y="0"/>
                </a:moveTo>
                <a:lnTo>
                  <a:pt x="432" y="0"/>
                </a:lnTo>
                <a:lnTo>
                  <a:pt x="432" y="48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1" name="Line 27"/>
          <p:cNvSpPr>
            <a:spLocks noChangeShapeType="1"/>
          </p:cNvSpPr>
          <p:nvPr/>
        </p:nvSpPr>
        <p:spPr bwMode="auto">
          <a:xfrm>
            <a:off x="4468813" y="157480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Rectangle 28"/>
          <p:cNvSpPr>
            <a:spLocks noChangeArrowheads="1"/>
          </p:cNvSpPr>
          <p:nvPr/>
        </p:nvSpPr>
        <p:spPr bwMode="auto">
          <a:xfrm>
            <a:off x="4192588" y="1693863"/>
            <a:ext cx="54822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Read</a:t>
            </a:r>
          </a:p>
        </p:txBody>
      </p:sp>
      <p:sp>
        <p:nvSpPr>
          <p:cNvPr id="47133" name="Rectangle 29"/>
          <p:cNvSpPr>
            <a:spLocks noChangeArrowheads="1"/>
          </p:cNvSpPr>
          <p:nvPr/>
        </p:nvSpPr>
        <p:spPr bwMode="auto">
          <a:xfrm>
            <a:off x="3478214" y="1693863"/>
            <a:ext cx="53905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Write</a:t>
            </a:r>
          </a:p>
        </p:txBody>
      </p:sp>
      <p:sp>
        <p:nvSpPr>
          <p:cNvPr id="47134" name="Rectangle 30"/>
          <p:cNvSpPr>
            <a:spLocks noChangeArrowheads="1"/>
          </p:cNvSpPr>
          <p:nvPr/>
        </p:nvSpPr>
        <p:spPr bwMode="auto">
          <a:xfrm>
            <a:off x="3598865" y="1960563"/>
            <a:ext cx="1252537" cy="195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Line 31"/>
          <p:cNvSpPr>
            <a:spLocks noChangeShapeType="1"/>
          </p:cNvSpPr>
          <p:nvPr/>
        </p:nvSpPr>
        <p:spPr bwMode="auto">
          <a:xfrm flipH="1">
            <a:off x="4033839" y="2160589"/>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Line 32"/>
          <p:cNvSpPr>
            <a:spLocks noChangeShapeType="1"/>
          </p:cNvSpPr>
          <p:nvPr/>
        </p:nvSpPr>
        <p:spPr bwMode="auto">
          <a:xfrm>
            <a:off x="4360863" y="2155826"/>
            <a:ext cx="0" cy="117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Freeform 33"/>
          <p:cNvSpPr>
            <a:spLocks/>
          </p:cNvSpPr>
          <p:nvPr/>
        </p:nvSpPr>
        <p:spPr bwMode="auto">
          <a:xfrm>
            <a:off x="4670425" y="2165351"/>
            <a:ext cx="498475" cy="117475"/>
          </a:xfrm>
          <a:custGeom>
            <a:avLst/>
            <a:gdLst>
              <a:gd name="T0" fmla="*/ 0 w 353"/>
              <a:gd name="T1" fmla="*/ 0 h 97"/>
              <a:gd name="T2" fmla="*/ 0 w 353"/>
              <a:gd name="T3" fmla="*/ 96 h 97"/>
              <a:gd name="T4" fmla="*/ 352 w 353"/>
              <a:gd name="T5" fmla="*/ 96 h 97"/>
            </a:gdLst>
            <a:ahLst/>
            <a:cxnLst>
              <a:cxn ang="0">
                <a:pos x="T0" y="T1"/>
              </a:cxn>
              <a:cxn ang="0">
                <a:pos x="T2" y="T3"/>
              </a:cxn>
              <a:cxn ang="0">
                <a:pos x="T4" y="T5"/>
              </a:cxn>
            </a:cxnLst>
            <a:rect l="0" t="0" r="r" b="b"/>
            <a:pathLst>
              <a:path w="353" h="97">
                <a:moveTo>
                  <a:pt x="0" y="0"/>
                </a:moveTo>
                <a:lnTo>
                  <a:pt x="0" y="96"/>
                </a:lnTo>
                <a:lnTo>
                  <a:pt x="352"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8" name="Arc 34"/>
          <p:cNvSpPr>
            <a:spLocks/>
          </p:cNvSpPr>
          <p:nvPr/>
        </p:nvSpPr>
        <p:spPr bwMode="auto">
          <a:xfrm>
            <a:off x="5835650" y="2027239"/>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Line 35"/>
          <p:cNvSpPr>
            <a:spLocks noChangeShapeType="1"/>
          </p:cNvSpPr>
          <p:nvPr/>
        </p:nvSpPr>
        <p:spPr bwMode="auto">
          <a:xfrm>
            <a:off x="4875213" y="2063750"/>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Rectangle 36"/>
          <p:cNvSpPr>
            <a:spLocks noChangeArrowheads="1"/>
          </p:cNvSpPr>
          <p:nvPr/>
        </p:nvSpPr>
        <p:spPr bwMode="auto">
          <a:xfrm>
            <a:off x="4016375" y="1933575"/>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AR</a:t>
            </a:r>
          </a:p>
        </p:txBody>
      </p:sp>
      <p:sp>
        <p:nvSpPr>
          <p:cNvPr id="47141" name="Freeform 37"/>
          <p:cNvSpPr>
            <a:spLocks/>
          </p:cNvSpPr>
          <p:nvPr/>
        </p:nvSpPr>
        <p:spPr bwMode="auto">
          <a:xfrm>
            <a:off x="4608513" y="2092326"/>
            <a:ext cx="138112"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2" name="Rectangle 38"/>
          <p:cNvSpPr>
            <a:spLocks noChangeArrowheads="1"/>
          </p:cNvSpPr>
          <p:nvPr/>
        </p:nvSpPr>
        <p:spPr bwMode="auto">
          <a:xfrm>
            <a:off x="3548064" y="2811463"/>
            <a:ext cx="11221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43" name="Rectangle 39"/>
          <p:cNvSpPr>
            <a:spLocks noChangeArrowheads="1"/>
          </p:cNvSpPr>
          <p:nvPr/>
        </p:nvSpPr>
        <p:spPr bwMode="auto">
          <a:xfrm>
            <a:off x="3598865" y="2519364"/>
            <a:ext cx="1252537"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Line 40"/>
          <p:cNvSpPr>
            <a:spLocks noChangeShapeType="1"/>
          </p:cNvSpPr>
          <p:nvPr/>
        </p:nvSpPr>
        <p:spPr bwMode="auto">
          <a:xfrm>
            <a:off x="4033839" y="27273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Line 41"/>
          <p:cNvSpPr>
            <a:spLocks noChangeShapeType="1"/>
          </p:cNvSpPr>
          <p:nvPr/>
        </p:nvSpPr>
        <p:spPr bwMode="auto">
          <a:xfrm>
            <a:off x="4360863" y="27273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Freeform 42"/>
          <p:cNvSpPr>
            <a:spLocks/>
          </p:cNvSpPr>
          <p:nvPr/>
        </p:nvSpPr>
        <p:spPr bwMode="auto">
          <a:xfrm>
            <a:off x="4670425" y="2733676"/>
            <a:ext cx="487363" cy="106363"/>
          </a:xfrm>
          <a:custGeom>
            <a:avLst/>
            <a:gdLst>
              <a:gd name="T0" fmla="*/ 0 w 345"/>
              <a:gd name="T1" fmla="*/ 0 h 89"/>
              <a:gd name="T2" fmla="*/ 0 w 345"/>
              <a:gd name="T3" fmla="*/ 88 h 89"/>
              <a:gd name="T4" fmla="*/ 344 w 345"/>
              <a:gd name="T5" fmla="*/ 88 h 89"/>
            </a:gdLst>
            <a:ahLst/>
            <a:cxnLst>
              <a:cxn ang="0">
                <a:pos x="T0" y="T1"/>
              </a:cxn>
              <a:cxn ang="0">
                <a:pos x="T2" y="T3"/>
              </a:cxn>
              <a:cxn ang="0">
                <a:pos x="T4" y="T5"/>
              </a:cxn>
            </a:cxnLst>
            <a:rect l="0" t="0" r="r" b="b"/>
            <a:pathLst>
              <a:path w="345" h="89">
                <a:moveTo>
                  <a:pt x="0" y="0"/>
                </a:moveTo>
                <a:lnTo>
                  <a:pt x="0" y="88"/>
                </a:lnTo>
                <a:lnTo>
                  <a:pt x="344"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7" name="Rectangle 43"/>
          <p:cNvSpPr>
            <a:spLocks noChangeArrowheads="1"/>
          </p:cNvSpPr>
          <p:nvPr/>
        </p:nvSpPr>
        <p:spPr bwMode="auto">
          <a:xfrm>
            <a:off x="4016376" y="2501900"/>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PC</a:t>
            </a:r>
          </a:p>
        </p:txBody>
      </p:sp>
      <p:sp>
        <p:nvSpPr>
          <p:cNvPr id="47148" name="Freeform 44"/>
          <p:cNvSpPr>
            <a:spLocks/>
          </p:cNvSpPr>
          <p:nvPr/>
        </p:nvSpPr>
        <p:spPr bwMode="auto">
          <a:xfrm>
            <a:off x="4603751" y="2659064"/>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9" name="Rectangle 45"/>
          <p:cNvSpPr>
            <a:spLocks noChangeArrowheads="1"/>
          </p:cNvSpPr>
          <p:nvPr/>
        </p:nvSpPr>
        <p:spPr bwMode="auto">
          <a:xfrm>
            <a:off x="3424240" y="3433763"/>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50" name="Rectangle 46"/>
          <p:cNvSpPr>
            <a:spLocks noChangeArrowheads="1"/>
          </p:cNvSpPr>
          <p:nvPr/>
        </p:nvSpPr>
        <p:spPr bwMode="auto">
          <a:xfrm>
            <a:off x="3389314" y="3119439"/>
            <a:ext cx="1446212" cy="2047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Line 47"/>
          <p:cNvSpPr>
            <a:spLocks noChangeShapeType="1"/>
          </p:cNvSpPr>
          <p:nvPr/>
        </p:nvSpPr>
        <p:spPr bwMode="auto">
          <a:xfrm>
            <a:off x="3576639" y="333375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Line 48"/>
          <p:cNvSpPr>
            <a:spLocks noChangeShapeType="1"/>
          </p:cNvSpPr>
          <p:nvPr/>
        </p:nvSpPr>
        <p:spPr bwMode="auto">
          <a:xfrm>
            <a:off x="4343400" y="3328989"/>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Freeform 49"/>
          <p:cNvSpPr>
            <a:spLocks/>
          </p:cNvSpPr>
          <p:nvPr/>
        </p:nvSpPr>
        <p:spPr bwMode="auto">
          <a:xfrm>
            <a:off x="4654551" y="3333750"/>
            <a:ext cx="509588" cy="107950"/>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4" name="Rectangle 50"/>
          <p:cNvSpPr>
            <a:spLocks noChangeArrowheads="1"/>
          </p:cNvSpPr>
          <p:nvPr/>
        </p:nvSpPr>
        <p:spPr bwMode="auto">
          <a:xfrm>
            <a:off x="3892549" y="3101975"/>
            <a:ext cx="44243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DR</a:t>
            </a:r>
          </a:p>
        </p:txBody>
      </p:sp>
      <p:sp>
        <p:nvSpPr>
          <p:cNvPr id="47155" name="Freeform 51"/>
          <p:cNvSpPr>
            <a:spLocks/>
          </p:cNvSpPr>
          <p:nvPr/>
        </p:nvSpPr>
        <p:spPr bwMode="auto">
          <a:xfrm>
            <a:off x="4586288" y="3262313"/>
            <a:ext cx="136525" cy="57150"/>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6" name="Rectangle 52"/>
          <p:cNvSpPr>
            <a:spLocks noChangeArrowheads="1"/>
          </p:cNvSpPr>
          <p:nvPr/>
        </p:nvSpPr>
        <p:spPr bwMode="auto">
          <a:xfrm>
            <a:off x="3405189" y="4198938"/>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57" name="Rectangle 53"/>
          <p:cNvSpPr>
            <a:spLocks noChangeArrowheads="1"/>
          </p:cNvSpPr>
          <p:nvPr/>
        </p:nvSpPr>
        <p:spPr bwMode="auto">
          <a:xfrm>
            <a:off x="3371851" y="3895726"/>
            <a:ext cx="1446213" cy="204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8" name="Line 54"/>
          <p:cNvSpPr>
            <a:spLocks noChangeShapeType="1"/>
          </p:cNvSpPr>
          <p:nvPr/>
        </p:nvSpPr>
        <p:spPr bwMode="auto">
          <a:xfrm>
            <a:off x="3943351" y="4108451"/>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Line 55"/>
          <p:cNvSpPr>
            <a:spLocks noChangeShapeType="1"/>
          </p:cNvSpPr>
          <p:nvPr/>
        </p:nvSpPr>
        <p:spPr bwMode="auto">
          <a:xfrm>
            <a:off x="4325939" y="4100513"/>
            <a:ext cx="0" cy="106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Freeform 56"/>
          <p:cNvSpPr>
            <a:spLocks/>
          </p:cNvSpPr>
          <p:nvPr/>
        </p:nvSpPr>
        <p:spPr bwMode="auto">
          <a:xfrm>
            <a:off x="4637089" y="4108450"/>
            <a:ext cx="509587" cy="109538"/>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1" name="Rectangle 57"/>
          <p:cNvSpPr>
            <a:spLocks noChangeArrowheads="1"/>
          </p:cNvSpPr>
          <p:nvPr/>
        </p:nvSpPr>
        <p:spPr bwMode="auto">
          <a:xfrm>
            <a:off x="3857625" y="3878264"/>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AC</a:t>
            </a:r>
          </a:p>
        </p:txBody>
      </p:sp>
      <p:sp>
        <p:nvSpPr>
          <p:cNvPr id="47162" name="Freeform 58"/>
          <p:cNvSpPr>
            <a:spLocks/>
          </p:cNvSpPr>
          <p:nvPr/>
        </p:nvSpPr>
        <p:spPr bwMode="auto">
          <a:xfrm>
            <a:off x="4570414" y="4040189"/>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3" name="Line 59"/>
          <p:cNvSpPr>
            <a:spLocks noChangeShapeType="1"/>
          </p:cNvSpPr>
          <p:nvPr/>
        </p:nvSpPr>
        <p:spPr bwMode="auto">
          <a:xfrm>
            <a:off x="2085977" y="3725863"/>
            <a:ext cx="3425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4" name="Arc 60"/>
          <p:cNvSpPr>
            <a:spLocks/>
          </p:cNvSpPr>
          <p:nvPr/>
        </p:nvSpPr>
        <p:spPr bwMode="auto">
          <a:xfrm>
            <a:off x="5835650" y="2574926"/>
            <a:ext cx="107951"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Line 61"/>
          <p:cNvSpPr>
            <a:spLocks noChangeShapeType="1"/>
          </p:cNvSpPr>
          <p:nvPr/>
        </p:nvSpPr>
        <p:spPr bwMode="auto">
          <a:xfrm>
            <a:off x="4875213" y="2620963"/>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6" name="Arc 62"/>
          <p:cNvSpPr>
            <a:spLocks/>
          </p:cNvSpPr>
          <p:nvPr/>
        </p:nvSpPr>
        <p:spPr bwMode="auto">
          <a:xfrm>
            <a:off x="5842001" y="3186114"/>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7" name="Line 63"/>
          <p:cNvSpPr>
            <a:spLocks noChangeShapeType="1"/>
          </p:cNvSpPr>
          <p:nvPr/>
        </p:nvSpPr>
        <p:spPr bwMode="auto">
          <a:xfrm>
            <a:off x="4857751" y="3232150"/>
            <a:ext cx="982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8" name="Arc 64"/>
          <p:cNvSpPr>
            <a:spLocks/>
          </p:cNvSpPr>
          <p:nvPr/>
        </p:nvSpPr>
        <p:spPr bwMode="auto">
          <a:xfrm>
            <a:off x="5824538" y="3957639"/>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Line 65"/>
          <p:cNvSpPr>
            <a:spLocks noChangeShapeType="1"/>
          </p:cNvSpPr>
          <p:nvPr/>
        </p:nvSpPr>
        <p:spPr bwMode="auto">
          <a:xfrm>
            <a:off x="4835526" y="3997325"/>
            <a:ext cx="987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0" name="Rectangle 66"/>
          <p:cNvSpPr>
            <a:spLocks noChangeArrowheads="1"/>
          </p:cNvSpPr>
          <p:nvPr/>
        </p:nvSpPr>
        <p:spPr bwMode="auto">
          <a:xfrm>
            <a:off x="2305051" y="3930651"/>
            <a:ext cx="480902" cy="3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70000"/>
              </a:lnSpc>
            </a:pPr>
            <a:r>
              <a:rPr lang="en-US" altLang="ko-KR" sz="1200">
                <a:solidFill>
                  <a:srgbClr val="000000"/>
                </a:solidFill>
                <a:latin typeface="Arial" charset="0"/>
              </a:rPr>
              <a:t>ALU</a:t>
            </a:r>
          </a:p>
          <a:p>
            <a:pPr>
              <a:lnSpc>
                <a:spcPct val="70000"/>
              </a:lnSpc>
            </a:pPr>
            <a:endParaRPr lang="en-US" altLang="ko-KR" sz="1200">
              <a:solidFill>
                <a:srgbClr val="000000"/>
              </a:solidFill>
              <a:latin typeface="Arial" charset="0"/>
            </a:endParaRPr>
          </a:p>
        </p:txBody>
      </p:sp>
      <p:sp>
        <p:nvSpPr>
          <p:cNvPr id="47171" name="Rectangle 67"/>
          <p:cNvSpPr>
            <a:spLocks noChangeArrowheads="1"/>
          </p:cNvSpPr>
          <p:nvPr/>
        </p:nvSpPr>
        <p:spPr bwMode="auto">
          <a:xfrm>
            <a:off x="984251" y="3789363"/>
            <a:ext cx="18280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ko-KR" sz="1200">
              <a:solidFill>
                <a:srgbClr val="000000"/>
              </a:solidFill>
              <a:latin typeface="Arial" charset="0"/>
            </a:endParaRPr>
          </a:p>
          <a:p>
            <a:endParaRPr lang="en-US" altLang="ko-KR" sz="1200">
              <a:solidFill>
                <a:srgbClr val="000000"/>
              </a:solidFill>
              <a:latin typeface="Arial" charset="0"/>
            </a:endParaRPr>
          </a:p>
        </p:txBody>
      </p:sp>
      <p:sp>
        <p:nvSpPr>
          <p:cNvPr id="47172" name="Rectangle 68"/>
          <p:cNvSpPr>
            <a:spLocks noChangeArrowheads="1"/>
          </p:cNvSpPr>
          <p:nvPr/>
        </p:nvSpPr>
        <p:spPr bwMode="auto">
          <a:xfrm>
            <a:off x="2278064" y="3789363"/>
            <a:ext cx="534987" cy="5334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3" name="Rectangle 69"/>
          <p:cNvSpPr>
            <a:spLocks noChangeArrowheads="1"/>
          </p:cNvSpPr>
          <p:nvPr/>
        </p:nvSpPr>
        <p:spPr bwMode="auto">
          <a:xfrm>
            <a:off x="2963864" y="3729038"/>
            <a:ext cx="28533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a:t>
            </a:r>
          </a:p>
        </p:txBody>
      </p:sp>
      <p:sp>
        <p:nvSpPr>
          <p:cNvPr id="47174" name="Rectangle 70"/>
          <p:cNvSpPr>
            <a:spLocks noChangeArrowheads="1"/>
          </p:cNvSpPr>
          <p:nvPr/>
        </p:nvSpPr>
        <p:spPr bwMode="auto">
          <a:xfrm>
            <a:off x="2989265" y="3760789"/>
            <a:ext cx="225425" cy="1920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5" name="Arc 71"/>
          <p:cNvSpPr>
            <a:spLocks/>
          </p:cNvSpPr>
          <p:nvPr/>
        </p:nvSpPr>
        <p:spPr bwMode="auto">
          <a:xfrm>
            <a:off x="2878140" y="3792539"/>
            <a:ext cx="109537" cy="84137"/>
          </a:xfrm>
          <a:custGeom>
            <a:avLst/>
            <a:gdLst>
              <a:gd name="G0" fmla="+- 21600 0 0"/>
              <a:gd name="G1" fmla="+- 8746 0 0"/>
              <a:gd name="G2" fmla="+- 21600 0 0"/>
              <a:gd name="T0" fmla="*/ 3111 w 21600"/>
              <a:gd name="T1" fmla="*/ 19914 h 19914"/>
              <a:gd name="T2" fmla="*/ 1850 w 21600"/>
              <a:gd name="T3" fmla="*/ 0 h 19914"/>
              <a:gd name="T4" fmla="*/ 21600 w 21600"/>
              <a:gd name="T5" fmla="*/ 8746 h 19914"/>
            </a:gdLst>
            <a:ahLst/>
            <a:cxnLst>
              <a:cxn ang="0">
                <a:pos x="T0" y="T1"/>
              </a:cxn>
              <a:cxn ang="0">
                <a:pos x="T2" y="T3"/>
              </a:cxn>
              <a:cxn ang="0">
                <a:pos x="T4" y="T5"/>
              </a:cxn>
            </a:cxnLst>
            <a:rect l="0" t="0" r="r" b="b"/>
            <a:pathLst>
              <a:path w="21600" h="19914" fill="none" extrusionOk="0">
                <a:moveTo>
                  <a:pt x="3111" y="19913"/>
                </a:moveTo>
                <a:cubicBezTo>
                  <a:pt x="1075" y="16544"/>
                  <a:pt x="0" y="12682"/>
                  <a:pt x="0" y="8746"/>
                </a:cubicBezTo>
                <a:cubicBezTo>
                  <a:pt x="-1" y="5733"/>
                  <a:pt x="630" y="2754"/>
                  <a:pt x="1849" y="-1"/>
                </a:cubicBezTo>
              </a:path>
              <a:path w="21600" h="19914" stroke="0" extrusionOk="0">
                <a:moveTo>
                  <a:pt x="3111" y="19913"/>
                </a:moveTo>
                <a:cubicBezTo>
                  <a:pt x="1075" y="16544"/>
                  <a:pt x="0" y="12682"/>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6" name="Line 72"/>
          <p:cNvSpPr>
            <a:spLocks noChangeShapeType="1"/>
          </p:cNvSpPr>
          <p:nvPr/>
        </p:nvSpPr>
        <p:spPr bwMode="auto">
          <a:xfrm>
            <a:off x="2794000" y="3832225"/>
            <a:ext cx="10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7" name="Arc 73"/>
          <p:cNvSpPr>
            <a:spLocks/>
          </p:cNvSpPr>
          <p:nvPr/>
        </p:nvSpPr>
        <p:spPr bwMode="auto">
          <a:xfrm>
            <a:off x="3262313" y="3967164"/>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8" name="Line 74"/>
          <p:cNvSpPr>
            <a:spLocks noChangeShapeType="1"/>
          </p:cNvSpPr>
          <p:nvPr/>
        </p:nvSpPr>
        <p:spPr bwMode="auto">
          <a:xfrm>
            <a:off x="2798763" y="3994151"/>
            <a:ext cx="481012"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9" name="Arc 75"/>
          <p:cNvSpPr>
            <a:spLocks/>
          </p:cNvSpPr>
          <p:nvPr/>
        </p:nvSpPr>
        <p:spPr bwMode="auto">
          <a:xfrm>
            <a:off x="2176463" y="3854451"/>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0" name="Line 76"/>
          <p:cNvSpPr>
            <a:spLocks noChangeShapeType="1"/>
          </p:cNvSpPr>
          <p:nvPr/>
        </p:nvSpPr>
        <p:spPr bwMode="auto">
          <a:xfrm>
            <a:off x="2085977" y="3892550"/>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1" name="Arc 77"/>
          <p:cNvSpPr>
            <a:spLocks/>
          </p:cNvSpPr>
          <p:nvPr/>
        </p:nvSpPr>
        <p:spPr bwMode="auto">
          <a:xfrm>
            <a:off x="2176463" y="4019551"/>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2" name="Line 78"/>
          <p:cNvSpPr>
            <a:spLocks noChangeShapeType="1"/>
          </p:cNvSpPr>
          <p:nvPr/>
        </p:nvSpPr>
        <p:spPr bwMode="auto">
          <a:xfrm flipV="1">
            <a:off x="1955800" y="4056063"/>
            <a:ext cx="22860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3" name="Arc 79"/>
          <p:cNvSpPr>
            <a:spLocks/>
          </p:cNvSpPr>
          <p:nvPr/>
        </p:nvSpPr>
        <p:spPr bwMode="auto">
          <a:xfrm>
            <a:off x="2176463" y="4184651"/>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4" name="Line 80"/>
          <p:cNvSpPr>
            <a:spLocks noChangeShapeType="1"/>
          </p:cNvSpPr>
          <p:nvPr/>
        </p:nvSpPr>
        <p:spPr bwMode="auto">
          <a:xfrm>
            <a:off x="2085977" y="4221163"/>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5" name="Line 81"/>
          <p:cNvSpPr>
            <a:spLocks noChangeShapeType="1"/>
          </p:cNvSpPr>
          <p:nvPr/>
        </p:nvSpPr>
        <p:spPr bwMode="auto">
          <a:xfrm flipV="1">
            <a:off x="2074863" y="3711576"/>
            <a:ext cx="0" cy="1952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6" name="Line 82"/>
          <p:cNvSpPr>
            <a:spLocks noChangeShapeType="1"/>
          </p:cNvSpPr>
          <p:nvPr/>
        </p:nvSpPr>
        <p:spPr bwMode="auto">
          <a:xfrm flipV="1">
            <a:off x="2074863" y="4206876"/>
            <a:ext cx="0" cy="241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7" name="Line 83"/>
          <p:cNvSpPr>
            <a:spLocks noChangeShapeType="1"/>
          </p:cNvSpPr>
          <p:nvPr/>
        </p:nvSpPr>
        <p:spPr bwMode="auto">
          <a:xfrm>
            <a:off x="2081214" y="4443413"/>
            <a:ext cx="3411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8" name="Line 84"/>
          <p:cNvSpPr>
            <a:spLocks noChangeShapeType="1"/>
          </p:cNvSpPr>
          <p:nvPr/>
        </p:nvSpPr>
        <p:spPr bwMode="auto">
          <a:xfrm>
            <a:off x="5168900" y="2058989"/>
            <a:ext cx="0" cy="41163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9" name="Line 85"/>
          <p:cNvSpPr>
            <a:spLocks noChangeShapeType="1"/>
          </p:cNvSpPr>
          <p:nvPr/>
        </p:nvSpPr>
        <p:spPr bwMode="auto">
          <a:xfrm>
            <a:off x="5500688" y="3236913"/>
            <a:ext cx="0" cy="493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0" name="Line 86"/>
          <p:cNvSpPr>
            <a:spLocks noChangeShapeType="1"/>
          </p:cNvSpPr>
          <p:nvPr/>
        </p:nvSpPr>
        <p:spPr bwMode="auto">
          <a:xfrm>
            <a:off x="5478463" y="4002088"/>
            <a:ext cx="0" cy="436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1" name="Rectangle 87"/>
          <p:cNvSpPr>
            <a:spLocks noChangeArrowheads="1"/>
          </p:cNvSpPr>
          <p:nvPr/>
        </p:nvSpPr>
        <p:spPr bwMode="auto">
          <a:xfrm>
            <a:off x="3371850" y="4556126"/>
            <a:ext cx="869951"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2" name="Rectangle 88"/>
          <p:cNvSpPr>
            <a:spLocks noChangeArrowheads="1"/>
          </p:cNvSpPr>
          <p:nvPr/>
        </p:nvSpPr>
        <p:spPr bwMode="auto">
          <a:xfrm>
            <a:off x="3543300" y="4538664"/>
            <a:ext cx="61234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INPR</a:t>
            </a:r>
          </a:p>
        </p:txBody>
      </p:sp>
      <p:sp>
        <p:nvSpPr>
          <p:cNvPr id="47193" name="Rectangle 89"/>
          <p:cNvSpPr>
            <a:spLocks noChangeArrowheads="1"/>
          </p:cNvSpPr>
          <p:nvPr/>
        </p:nvSpPr>
        <p:spPr bwMode="auto">
          <a:xfrm>
            <a:off x="3371851" y="4870451"/>
            <a:ext cx="1446213"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4" name="Freeform 90"/>
          <p:cNvSpPr>
            <a:spLocks/>
          </p:cNvSpPr>
          <p:nvPr/>
        </p:nvSpPr>
        <p:spPr bwMode="auto">
          <a:xfrm>
            <a:off x="4637089" y="5084763"/>
            <a:ext cx="520700" cy="106362"/>
          </a:xfrm>
          <a:custGeom>
            <a:avLst/>
            <a:gdLst>
              <a:gd name="T0" fmla="*/ 0 w 369"/>
              <a:gd name="T1" fmla="*/ 0 h 89"/>
              <a:gd name="T2" fmla="*/ 0 w 369"/>
              <a:gd name="T3" fmla="*/ 88 h 89"/>
              <a:gd name="T4" fmla="*/ 368 w 369"/>
              <a:gd name="T5" fmla="*/ 88 h 89"/>
            </a:gdLst>
            <a:ahLst/>
            <a:cxnLst>
              <a:cxn ang="0">
                <a:pos x="T0" y="T1"/>
              </a:cxn>
              <a:cxn ang="0">
                <a:pos x="T2" y="T3"/>
              </a:cxn>
              <a:cxn ang="0">
                <a:pos x="T4" y="T5"/>
              </a:cxn>
            </a:cxnLst>
            <a:rect l="0" t="0" r="r" b="b"/>
            <a:pathLst>
              <a:path w="369" h="89">
                <a:moveTo>
                  <a:pt x="0" y="0"/>
                </a:moveTo>
                <a:lnTo>
                  <a:pt x="0" y="88"/>
                </a:lnTo>
                <a:lnTo>
                  <a:pt x="36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95" name="Rectangle 91"/>
          <p:cNvSpPr>
            <a:spLocks noChangeArrowheads="1"/>
          </p:cNvSpPr>
          <p:nvPr/>
        </p:nvSpPr>
        <p:spPr bwMode="auto">
          <a:xfrm>
            <a:off x="3857625" y="4852989"/>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IR</a:t>
            </a:r>
          </a:p>
        </p:txBody>
      </p:sp>
      <p:sp>
        <p:nvSpPr>
          <p:cNvPr id="47196" name="Freeform 92"/>
          <p:cNvSpPr>
            <a:spLocks/>
          </p:cNvSpPr>
          <p:nvPr/>
        </p:nvSpPr>
        <p:spPr bwMode="auto">
          <a:xfrm>
            <a:off x="4564064" y="5010151"/>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97" name="Rectangle 93"/>
          <p:cNvSpPr>
            <a:spLocks noChangeArrowheads="1"/>
          </p:cNvSpPr>
          <p:nvPr/>
        </p:nvSpPr>
        <p:spPr bwMode="auto">
          <a:xfrm>
            <a:off x="3405190" y="5122863"/>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47198" name="Rectangle 94"/>
          <p:cNvSpPr>
            <a:spLocks noChangeArrowheads="1"/>
          </p:cNvSpPr>
          <p:nvPr/>
        </p:nvSpPr>
        <p:spPr bwMode="auto">
          <a:xfrm>
            <a:off x="3416301" y="5621338"/>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99" name="Rectangle 95"/>
          <p:cNvSpPr>
            <a:spLocks noChangeArrowheads="1"/>
          </p:cNvSpPr>
          <p:nvPr/>
        </p:nvSpPr>
        <p:spPr bwMode="auto">
          <a:xfrm>
            <a:off x="3389314" y="5335589"/>
            <a:ext cx="1446212" cy="195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0" name="Line 96"/>
          <p:cNvSpPr>
            <a:spLocks noChangeShapeType="1"/>
          </p:cNvSpPr>
          <p:nvPr/>
        </p:nvSpPr>
        <p:spPr bwMode="auto">
          <a:xfrm>
            <a:off x="3576639" y="5530851"/>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1" name="Line 97"/>
          <p:cNvSpPr>
            <a:spLocks noChangeShapeType="1"/>
          </p:cNvSpPr>
          <p:nvPr/>
        </p:nvSpPr>
        <p:spPr bwMode="auto">
          <a:xfrm flipH="1">
            <a:off x="4343400" y="5534026"/>
            <a:ext cx="0" cy="1127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2" name="Freeform 98"/>
          <p:cNvSpPr>
            <a:spLocks/>
          </p:cNvSpPr>
          <p:nvPr/>
        </p:nvSpPr>
        <p:spPr bwMode="auto">
          <a:xfrm>
            <a:off x="4654551" y="5538789"/>
            <a:ext cx="509588" cy="117475"/>
          </a:xfrm>
          <a:custGeom>
            <a:avLst/>
            <a:gdLst>
              <a:gd name="T0" fmla="*/ 0 w 361"/>
              <a:gd name="T1" fmla="*/ 0 h 97"/>
              <a:gd name="T2" fmla="*/ 0 w 361"/>
              <a:gd name="T3" fmla="*/ 96 h 97"/>
              <a:gd name="T4" fmla="*/ 360 w 361"/>
              <a:gd name="T5" fmla="*/ 96 h 97"/>
            </a:gdLst>
            <a:ahLst/>
            <a:cxnLst>
              <a:cxn ang="0">
                <a:pos x="T0" y="T1"/>
              </a:cxn>
              <a:cxn ang="0">
                <a:pos x="T2" y="T3"/>
              </a:cxn>
              <a:cxn ang="0">
                <a:pos x="T4" y="T5"/>
              </a:cxn>
            </a:cxnLst>
            <a:rect l="0" t="0" r="r" b="b"/>
            <a:pathLst>
              <a:path w="361" h="97">
                <a:moveTo>
                  <a:pt x="0" y="0"/>
                </a:moveTo>
                <a:lnTo>
                  <a:pt x="0" y="96"/>
                </a:lnTo>
                <a:lnTo>
                  <a:pt x="360"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3" name="Rectangle 99"/>
          <p:cNvSpPr>
            <a:spLocks noChangeArrowheads="1"/>
          </p:cNvSpPr>
          <p:nvPr/>
        </p:nvSpPr>
        <p:spPr bwMode="auto">
          <a:xfrm>
            <a:off x="3873501" y="5314950"/>
            <a:ext cx="42159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TR</a:t>
            </a:r>
          </a:p>
        </p:txBody>
      </p:sp>
      <p:sp>
        <p:nvSpPr>
          <p:cNvPr id="47204" name="Freeform 100"/>
          <p:cNvSpPr>
            <a:spLocks/>
          </p:cNvSpPr>
          <p:nvPr/>
        </p:nvSpPr>
        <p:spPr bwMode="auto">
          <a:xfrm>
            <a:off x="4586288" y="5470526"/>
            <a:ext cx="136525"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5" name="Rectangle 101"/>
          <p:cNvSpPr>
            <a:spLocks noChangeArrowheads="1"/>
          </p:cNvSpPr>
          <p:nvPr/>
        </p:nvSpPr>
        <p:spPr bwMode="auto">
          <a:xfrm>
            <a:off x="3406775" y="5864226"/>
            <a:ext cx="869951"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 name="Rectangle 102"/>
          <p:cNvSpPr>
            <a:spLocks noChangeArrowheads="1"/>
          </p:cNvSpPr>
          <p:nvPr/>
        </p:nvSpPr>
        <p:spPr bwMode="auto">
          <a:xfrm>
            <a:off x="3517900" y="5845175"/>
            <a:ext cx="690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OUTR</a:t>
            </a:r>
          </a:p>
        </p:txBody>
      </p:sp>
      <p:sp>
        <p:nvSpPr>
          <p:cNvPr id="47207" name="Line 103"/>
          <p:cNvSpPr>
            <a:spLocks noChangeShapeType="1"/>
          </p:cNvSpPr>
          <p:nvPr/>
        </p:nvSpPr>
        <p:spPr bwMode="auto">
          <a:xfrm>
            <a:off x="3592513" y="6073776"/>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8" name="Rectangle 104"/>
          <p:cNvSpPr>
            <a:spLocks noChangeArrowheads="1"/>
          </p:cNvSpPr>
          <p:nvPr/>
        </p:nvSpPr>
        <p:spPr bwMode="auto">
          <a:xfrm>
            <a:off x="3416302" y="6111875"/>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47209" name="Freeform 105"/>
          <p:cNvSpPr>
            <a:spLocks/>
          </p:cNvSpPr>
          <p:nvPr/>
        </p:nvSpPr>
        <p:spPr bwMode="auto">
          <a:xfrm>
            <a:off x="4164014" y="6076950"/>
            <a:ext cx="1208087" cy="107950"/>
          </a:xfrm>
          <a:custGeom>
            <a:avLst/>
            <a:gdLst>
              <a:gd name="T0" fmla="*/ 0 w 857"/>
              <a:gd name="T1" fmla="*/ 0 h 89"/>
              <a:gd name="T2" fmla="*/ 0 w 857"/>
              <a:gd name="T3" fmla="*/ 88 h 89"/>
              <a:gd name="T4" fmla="*/ 856 w 857"/>
              <a:gd name="T5" fmla="*/ 88 h 89"/>
            </a:gdLst>
            <a:ahLst/>
            <a:cxnLst>
              <a:cxn ang="0">
                <a:pos x="T0" y="T1"/>
              </a:cxn>
              <a:cxn ang="0">
                <a:pos x="T2" y="T3"/>
              </a:cxn>
              <a:cxn ang="0">
                <a:pos x="T4" y="T5"/>
              </a:cxn>
            </a:cxnLst>
            <a:rect l="0" t="0" r="r" b="b"/>
            <a:pathLst>
              <a:path w="857" h="89">
                <a:moveTo>
                  <a:pt x="0" y="0"/>
                </a:moveTo>
                <a:lnTo>
                  <a:pt x="0" y="88"/>
                </a:lnTo>
                <a:lnTo>
                  <a:pt x="856"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0" name="Freeform 106"/>
          <p:cNvSpPr>
            <a:spLocks/>
          </p:cNvSpPr>
          <p:nvPr/>
        </p:nvSpPr>
        <p:spPr bwMode="auto">
          <a:xfrm>
            <a:off x="4095751" y="6005513"/>
            <a:ext cx="125413" cy="58737"/>
          </a:xfrm>
          <a:custGeom>
            <a:avLst/>
            <a:gdLst>
              <a:gd name="T0" fmla="*/ 0 w 89"/>
              <a:gd name="T1" fmla="*/ 48 h 49"/>
              <a:gd name="T2" fmla="*/ 48 w 89"/>
              <a:gd name="T3" fmla="*/ 0 h 49"/>
              <a:gd name="T4" fmla="*/ 88 w 89"/>
              <a:gd name="T5" fmla="*/ 48 h 49"/>
            </a:gdLst>
            <a:ahLst/>
            <a:cxnLst>
              <a:cxn ang="0">
                <a:pos x="T0" y="T1"/>
              </a:cxn>
              <a:cxn ang="0">
                <a:pos x="T2" y="T3"/>
              </a:cxn>
              <a:cxn ang="0">
                <a:pos x="T4" y="T5"/>
              </a:cxn>
            </a:cxnLst>
            <a:rect l="0" t="0" r="r" b="b"/>
            <a:pathLst>
              <a:path w="89" h="49">
                <a:moveTo>
                  <a:pt x="0" y="48"/>
                </a:moveTo>
                <a:lnTo>
                  <a:pt x="48"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1" name="Rectangle 107"/>
          <p:cNvSpPr>
            <a:spLocks noChangeArrowheads="1"/>
          </p:cNvSpPr>
          <p:nvPr/>
        </p:nvSpPr>
        <p:spPr bwMode="auto">
          <a:xfrm>
            <a:off x="5251451" y="5969000"/>
            <a:ext cx="6191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Clock</a:t>
            </a:r>
          </a:p>
        </p:txBody>
      </p:sp>
      <p:sp>
        <p:nvSpPr>
          <p:cNvPr id="47212" name="Line 108"/>
          <p:cNvSpPr>
            <a:spLocks noChangeShapeType="1"/>
          </p:cNvSpPr>
          <p:nvPr/>
        </p:nvSpPr>
        <p:spPr bwMode="auto">
          <a:xfrm flipH="1">
            <a:off x="1955800" y="4051301"/>
            <a:ext cx="0" cy="606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3" name="Line 109"/>
          <p:cNvSpPr>
            <a:spLocks noChangeShapeType="1"/>
          </p:cNvSpPr>
          <p:nvPr/>
        </p:nvSpPr>
        <p:spPr bwMode="auto">
          <a:xfrm flipH="1">
            <a:off x="1939926" y="4667250"/>
            <a:ext cx="1431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4" name="Line 110"/>
          <p:cNvSpPr>
            <a:spLocks noChangeShapeType="1"/>
          </p:cNvSpPr>
          <p:nvPr/>
        </p:nvSpPr>
        <p:spPr bwMode="auto">
          <a:xfrm>
            <a:off x="1785939" y="6326188"/>
            <a:ext cx="4143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5" name="Line 111"/>
          <p:cNvSpPr>
            <a:spLocks noChangeShapeType="1"/>
          </p:cNvSpPr>
          <p:nvPr/>
        </p:nvSpPr>
        <p:spPr bwMode="auto">
          <a:xfrm>
            <a:off x="1611313" y="6489700"/>
            <a:ext cx="45116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6" name="Rectangle 112"/>
          <p:cNvSpPr>
            <a:spLocks noChangeArrowheads="1"/>
          </p:cNvSpPr>
          <p:nvPr/>
        </p:nvSpPr>
        <p:spPr bwMode="auto">
          <a:xfrm>
            <a:off x="3001963" y="6289675"/>
            <a:ext cx="148758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16-bit common bus</a:t>
            </a:r>
          </a:p>
        </p:txBody>
      </p:sp>
      <p:sp>
        <p:nvSpPr>
          <p:cNvPr id="47217" name="Arc 113"/>
          <p:cNvSpPr>
            <a:spLocks/>
          </p:cNvSpPr>
          <p:nvPr/>
        </p:nvSpPr>
        <p:spPr bwMode="auto">
          <a:xfrm>
            <a:off x="4654550" y="6365876"/>
            <a:ext cx="107951"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8" name="Line 114"/>
          <p:cNvSpPr>
            <a:spLocks noChangeShapeType="1"/>
          </p:cNvSpPr>
          <p:nvPr/>
        </p:nvSpPr>
        <p:spPr bwMode="auto">
          <a:xfrm>
            <a:off x="4756151" y="6402388"/>
            <a:ext cx="395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9" name="Arc 115"/>
          <p:cNvSpPr>
            <a:spLocks/>
          </p:cNvSpPr>
          <p:nvPr/>
        </p:nvSpPr>
        <p:spPr bwMode="auto">
          <a:xfrm>
            <a:off x="2289176" y="6365876"/>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0" name="Line 116"/>
          <p:cNvSpPr>
            <a:spLocks noChangeShapeType="1"/>
          </p:cNvSpPr>
          <p:nvPr/>
        </p:nvSpPr>
        <p:spPr bwMode="auto">
          <a:xfrm>
            <a:off x="2384426" y="6402388"/>
            <a:ext cx="407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1" name="Line 117"/>
          <p:cNvSpPr>
            <a:spLocks noChangeShapeType="1"/>
          </p:cNvSpPr>
          <p:nvPr/>
        </p:nvSpPr>
        <p:spPr bwMode="auto">
          <a:xfrm>
            <a:off x="1611314" y="846139"/>
            <a:ext cx="3175" cy="5648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2" name="Arc 118"/>
          <p:cNvSpPr>
            <a:spLocks/>
          </p:cNvSpPr>
          <p:nvPr/>
        </p:nvSpPr>
        <p:spPr bwMode="auto">
          <a:xfrm>
            <a:off x="3335337" y="1314451"/>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3" name="Line 119"/>
          <p:cNvSpPr>
            <a:spLocks noChangeShapeType="1"/>
          </p:cNvSpPr>
          <p:nvPr/>
        </p:nvSpPr>
        <p:spPr bwMode="auto">
          <a:xfrm>
            <a:off x="1785939" y="1360488"/>
            <a:ext cx="15478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4" name="Arc 120"/>
          <p:cNvSpPr>
            <a:spLocks/>
          </p:cNvSpPr>
          <p:nvPr/>
        </p:nvSpPr>
        <p:spPr bwMode="auto">
          <a:xfrm>
            <a:off x="3487737" y="2017714"/>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5" name="Line 121"/>
          <p:cNvSpPr>
            <a:spLocks noChangeShapeType="1"/>
          </p:cNvSpPr>
          <p:nvPr/>
        </p:nvSpPr>
        <p:spPr bwMode="auto">
          <a:xfrm>
            <a:off x="1803401" y="2063750"/>
            <a:ext cx="16827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6" name="Arc 122"/>
          <p:cNvSpPr>
            <a:spLocks/>
          </p:cNvSpPr>
          <p:nvPr/>
        </p:nvSpPr>
        <p:spPr bwMode="auto">
          <a:xfrm>
            <a:off x="3487737" y="2574926"/>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7" name="Line 123"/>
          <p:cNvSpPr>
            <a:spLocks noChangeShapeType="1"/>
          </p:cNvSpPr>
          <p:nvPr/>
        </p:nvSpPr>
        <p:spPr bwMode="auto">
          <a:xfrm>
            <a:off x="1803401" y="2620963"/>
            <a:ext cx="16827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8" name="Arc 124"/>
          <p:cNvSpPr>
            <a:spLocks/>
          </p:cNvSpPr>
          <p:nvPr/>
        </p:nvSpPr>
        <p:spPr bwMode="auto">
          <a:xfrm>
            <a:off x="3278189" y="3186114"/>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9" name="Line 125"/>
          <p:cNvSpPr>
            <a:spLocks noChangeShapeType="1"/>
          </p:cNvSpPr>
          <p:nvPr/>
        </p:nvSpPr>
        <p:spPr bwMode="auto">
          <a:xfrm>
            <a:off x="1785938" y="3232150"/>
            <a:ext cx="1490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0" name="Arc 126"/>
          <p:cNvSpPr>
            <a:spLocks/>
          </p:cNvSpPr>
          <p:nvPr/>
        </p:nvSpPr>
        <p:spPr bwMode="auto">
          <a:xfrm>
            <a:off x="3262313" y="4926013"/>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1" name="Line 127"/>
          <p:cNvSpPr>
            <a:spLocks noChangeShapeType="1"/>
          </p:cNvSpPr>
          <p:nvPr/>
        </p:nvSpPr>
        <p:spPr bwMode="auto">
          <a:xfrm>
            <a:off x="1785939" y="4972050"/>
            <a:ext cx="1474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2" name="Arc 128"/>
          <p:cNvSpPr>
            <a:spLocks/>
          </p:cNvSpPr>
          <p:nvPr/>
        </p:nvSpPr>
        <p:spPr bwMode="auto">
          <a:xfrm>
            <a:off x="3278189" y="5392739"/>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3" name="Line 129"/>
          <p:cNvSpPr>
            <a:spLocks noChangeShapeType="1"/>
          </p:cNvSpPr>
          <p:nvPr/>
        </p:nvSpPr>
        <p:spPr bwMode="auto">
          <a:xfrm>
            <a:off x="1785938" y="5437188"/>
            <a:ext cx="1490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4" name="Arc 130"/>
          <p:cNvSpPr>
            <a:spLocks/>
          </p:cNvSpPr>
          <p:nvPr/>
        </p:nvSpPr>
        <p:spPr bwMode="auto">
          <a:xfrm>
            <a:off x="3313113" y="5948364"/>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5" name="Line 131"/>
          <p:cNvSpPr>
            <a:spLocks noChangeShapeType="1"/>
          </p:cNvSpPr>
          <p:nvPr/>
        </p:nvSpPr>
        <p:spPr bwMode="auto">
          <a:xfrm>
            <a:off x="1803400" y="5991225"/>
            <a:ext cx="151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6" name="Rectangle 132"/>
          <p:cNvSpPr>
            <a:spLocks noChangeArrowheads="1"/>
          </p:cNvSpPr>
          <p:nvPr/>
        </p:nvSpPr>
        <p:spPr bwMode="auto">
          <a:xfrm>
            <a:off x="5899152" y="11985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47237" name="Rectangle 133"/>
          <p:cNvSpPr>
            <a:spLocks noChangeArrowheads="1"/>
          </p:cNvSpPr>
          <p:nvPr/>
        </p:nvSpPr>
        <p:spPr bwMode="auto">
          <a:xfrm>
            <a:off x="5899152" y="19494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47238" name="Rectangle 134"/>
          <p:cNvSpPr>
            <a:spLocks noChangeArrowheads="1"/>
          </p:cNvSpPr>
          <p:nvPr/>
        </p:nvSpPr>
        <p:spPr bwMode="auto">
          <a:xfrm>
            <a:off x="5899152" y="25066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a:t>
            </a:r>
          </a:p>
        </p:txBody>
      </p:sp>
      <p:sp>
        <p:nvSpPr>
          <p:cNvPr id="47239" name="Rectangle 135"/>
          <p:cNvSpPr>
            <a:spLocks noChangeArrowheads="1"/>
          </p:cNvSpPr>
          <p:nvPr/>
        </p:nvSpPr>
        <p:spPr bwMode="auto">
          <a:xfrm>
            <a:off x="5899152" y="31178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3</a:t>
            </a:r>
          </a:p>
        </p:txBody>
      </p:sp>
      <p:sp>
        <p:nvSpPr>
          <p:cNvPr id="47240" name="Rectangle 136"/>
          <p:cNvSpPr>
            <a:spLocks noChangeArrowheads="1"/>
          </p:cNvSpPr>
          <p:nvPr/>
        </p:nvSpPr>
        <p:spPr bwMode="auto">
          <a:xfrm>
            <a:off x="5899152" y="389413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47241" name="Arc 137"/>
          <p:cNvSpPr>
            <a:spLocks/>
          </p:cNvSpPr>
          <p:nvPr/>
        </p:nvSpPr>
        <p:spPr bwMode="auto">
          <a:xfrm>
            <a:off x="5824538" y="4926013"/>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2" name="Line 138"/>
          <p:cNvSpPr>
            <a:spLocks noChangeShapeType="1"/>
          </p:cNvSpPr>
          <p:nvPr/>
        </p:nvSpPr>
        <p:spPr bwMode="auto">
          <a:xfrm>
            <a:off x="4824414" y="4972050"/>
            <a:ext cx="998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3" name="Arc 139"/>
          <p:cNvSpPr>
            <a:spLocks/>
          </p:cNvSpPr>
          <p:nvPr/>
        </p:nvSpPr>
        <p:spPr bwMode="auto">
          <a:xfrm>
            <a:off x="5835650" y="5395914"/>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4" name="Line 140"/>
          <p:cNvSpPr>
            <a:spLocks noChangeShapeType="1"/>
          </p:cNvSpPr>
          <p:nvPr/>
        </p:nvSpPr>
        <p:spPr bwMode="auto">
          <a:xfrm>
            <a:off x="4835525" y="5437188"/>
            <a:ext cx="1004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5" name="Rectangle 141"/>
          <p:cNvSpPr>
            <a:spLocks noChangeArrowheads="1"/>
          </p:cNvSpPr>
          <p:nvPr/>
        </p:nvSpPr>
        <p:spPr bwMode="auto">
          <a:xfrm>
            <a:off x="5899152" y="48577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47246" name="Rectangle 142"/>
          <p:cNvSpPr>
            <a:spLocks noChangeArrowheads="1"/>
          </p:cNvSpPr>
          <p:nvPr/>
        </p:nvSpPr>
        <p:spPr bwMode="auto">
          <a:xfrm>
            <a:off x="5899152" y="532447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47247" name="Oval 143"/>
          <p:cNvSpPr>
            <a:spLocks noChangeArrowheads="1"/>
          </p:cNvSpPr>
          <p:nvPr/>
        </p:nvSpPr>
        <p:spPr bwMode="auto">
          <a:xfrm>
            <a:off x="1617663" y="823914"/>
            <a:ext cx="157163" cy="555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8" name="Line 144"/>
          <p:cNvSpPr>
            <a:spLocks noChangeShapeType="1"/>
          </p:cNvSpPr>
          <p:nvPr/>
        </p:nvSpPr>
        <p:spPr bwMode="auto">
          <a:xfrm>
            <a:off x="1773239" y="865189"/>
            <a:ext cx="3175" cy="5476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9" name="Line 145"/>
          <p:cNvSpPr>
            <a:spLocks noChangeShapeType="1"/>
          </p:cNvSpPr>
          <p:nvPr/>
        </p:nvSpPr>
        <p:spPr bwMode="auto">
          <a:xfrm>
            <a:off x="5753100" y="825500"/>
            <a:ext cx="0" cy="361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0" name="Line 146"/>
          <p:cNvSpPr>
            <a:spLocks noChangeShapeType="1"/>
          </p:cNvSpPr>
          <p:nvPr/>
        </p:nvSpPr>
        <p:spPr bwMode="auto">
          <a:xfrm>
            <a:off x="3729039" y="2733676"/>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1" name="Line 147"/>
          <p:cNvSpPr>
            <a:spLocks noChangeShapeType="1"/>
          </p:cNvSpPr>
          <p:nvPr/>
        </p:nvSpPr>
        <p:spPr bwMode="auto">
          <a:xfrm flipH="1">
            <a:off x="3722688" y="2160589"/>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2" name="Line 148"/>
          <p:cNvSpPr>
            <a:spLocks noChangeShapeType="1"/>
          </p:cNvSpPr>
          <p:nvPr/>
        </p:nvSpPr>
        <p:spPr bwMode="auto">
          <a:xfrm>
            <a:off x="3763963" y="1581151"/>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3" name="Line 149"/>
          <p:cNvSpPr>
            <a:spLocks noChangeShapeType="1"/>
          </p:cNvSpPr>
          <p:nvPr/>
        </p:nvSpPr>
        <p:spPr bwMode="auto">
          <a:xfrm>
            <a:off x="3963988" y="553720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4" name="Line 150"/>
          <p:cNvSpPr>
            <a:spLocks noChangeShapeType="1"/>
          </p:cNvSpPr>
          <p:nvPr/>
        </p:nvSpPr>
        <p:spPr bwMode="auto">
          <a:xfrm>
            <a:off x="3575051" y="4114801"/>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5" name="Line 151"/>
          <p:cNvSpPr>
            <a:spLocks noChangeShapeType="1"/>
          </p:cNvSpPr>
          <p:nvPr/>
        </p:nvSpPr>
        <p:spPr bwMode="auto">
          <a:xfrm>
            <a:off x="3563939" y="5073651"/>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6" name="Line 152"/>
          <p:cNvSpPr>
            <a:spLocks noChangeShapeType="1"/>
          </p:cNvSpPr>
          <p:nvPr/>
        </p:nvSpPr>
        <p:spPr bwMode="auto">
          <a:xfrm>
            <a:off x="3932239" y="3327401"/>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0462782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1" y="295276"/>
            <a:ext cx="7162800" cy="695324"/>
          </a:xfrm>
          <a:noFill/>
          <a:ln/>
        </p:spPr>
        <p:txBody>
          <a:bodyPr wrap="none"/>
          <a:lstStyle/>
          <a:p>
            <a:pPr>
              <a:lnSpc>
                <a:spcPct val="87000"/>
              </a:lnSpc>
            </a:pPr>
            <a:r>
              <a:rPr lang="en-US" altLang="ko-KR" sz="2800" b="1" dirty="0" smtClean="0"/>
              <a:t>Common Bus System                                </a:t>
            </a:r>
            <a:r>
              <a:rPr lang="en-US" altLang="ko-KR" sz="2800" b="1" dirty="0" err="1" smtClean="0"/>
              <a:t>contd</a:t>
            </a:r>
            <a:r>
              <a:rPr lang="en-US" altLang="ko-KR" sz="2800" b="1" dirty="0" smtClean="0"/>
              <a:t>…</a:t>
            </a:r>
            <a:endParaRPr lang="en-US" altLang="ko-KR" sz="2800" b="1" dirty="0"/>
          </a:p>
        </p:txBody>
      </p:sp>
      <p:sp>
        <p:nvSpPr>
          <p:cNvPr id="48132" name="Rectangle 4"/>
          <p:cNvSpPr>
            <a:spLocks noGrp="1" noChangeArrowheads="1"/>
          </p:cNvSpPr>
          <p:nvPr>
            <p:ph idx="1"/>
          </p:nvPr>
        </p:nvSpPr>
        <p:spPr bwMode="auto">
          <a:xfrm>
            <a:off x="468313" y="1052514"/>
            <a:ext cx="7656512" cy="532923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ko-KR" sz="2000" dirty="0"/>
              <a:t>Three control lines, S</a:t>
            </a:r>
            <a:r>
              <a:rPr lang="en-US" altLang="ko-KR" sz="2000" baseline="-25000" dirty="0"/>
              <a:t>2</a:t>
            </a:r>
            <a:r>
              <a:rPr lang="en-US" altLang="ko-KR" sz="2000" dirty="0"/>
              <a:t>, S</a:t>
            </a:r>
            <a:r>
              <a:rPr lang="en-US" altLang="ko-KR" sz="2000" baseline="-25000" dirty="0"/>
              <a:t>1</a:t>
            </a:r>
            <a:r>
              <a:rPr lang="en-US" altLang="ko-KR" sz="2000" dirty="0"/>
              <a:t>, and S</a:t>
            </a:r>
            <a:r>
              <a:rPr lang="en-US" altLang="ko-KR" sz="2000" baseline="-25000" dirty="0"/>
              <a:t>0</a:t>
            </a:r>
            <a:r>
              <a:rPr lang="en-US" altLang="ko-KR" sz="2000" dirty="0"/>
              <a:t> control which register the bus selects as its input</a:t>
            </a:r>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r>
              <a:rPr lang="en-US" altLang="ko-KR" sz="2000" dirty="0"/>
              <a:t>Either one of the registers will have its load signal activated, or the memory will have its read signal activated</a:t>
            </a:r>
          </a:p>
          <a:p>
            <a:pPr lvl="1"/>
            <a:r>
              <a:rPr lang="en-US" altLang="ko-KR" sz="1600" dirty="0"/>
              <a:t>Will determine where the data from the bus gets loaded</a:t>
            </a:r>
          </a:p>
          <a:p>
            <a:r>
              <a:rPr lang="en-US" altLang="ko-KR" sz="2000" dirty="0"/>
              <a:t>The 12-bit registers, AR and PC, have 0’s loaded onto the bus in the high order 4 bit positions</a:t>
            </a:r>
          </a:p>
          <a:p>
            <a:r>
              <a:rPr lang="en-US" altLang="ko-KR" sz="2000" dirty="0"/>
              <a:t>When the 8-bit register OUTR is loaded from the bus, the data comes from the low order 8 bits on the bus</a:t>
            </a:r>
          </a:p>
        </p:txBody>
      </p:sp>
      <p:sp>
        <p:nvSpPr>
          <p:cNvPr id="48139" name="Text Box 11"/>
          <p:cNvSpPr txBox="1">
            <a:spLocks noChangeArrowheads="1"/>
          </p:cNvSpPr>
          <p:nvPr/>
        </p:nvSpPr>
        <p:spPr bwMode="auto">
          <a:xfrm>
            <a:off x="1739900" y="2043113"/>
            <a:ext cx="175400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latinLnBrk="1">
              <a:defRPr kumimoji="1" sz="2400">
                <a:solidFill>
                  <a:schemeClr val="tx1"/>
                </a:solidFill>
                <a:latin typeface="Times New Roman" pitchFamily="18" charset="0"/>
                <a:ea typeface="굴림" pitchFamily="50" charset="-127"/>
              </a:defRPr>
            </a:lvl1pPr>
            <a:lvl2pPr marL="1028700" indent="-457200" latinLnBrk="1">
              <a:defRPr kumimoji="1" sz="2400">
                <a:solidFill>
                  <a:schemeClr val="tx1"/>
                </a:solidFill>
                <a:latin typeface="Times New Roman" pitchFamily="18" charset="0"/>
                <a:ea typeface="굴림" pitchFamily="50" charset="-127"/>
              </a:defRPr>
            </a:lvl2pPr>
            <a:lvl3pPr marL="1600200" indent="-457200" latinLnBrk="1">
              <a:defRPr kumimoji="1" sz="2400">
                <a:solidFill>
                  <a:schemeClr val="tx1"/>
                </a:solidFill>
                <a:latin typeface="Times New Roman" pitchFamily="18" charset="0"/>
                <a:ea typeface="굴림" pitchFamily="50" charset="-127"/>
              </a:defRPr>
            </a:lvl3pPr>
            <a:lvl4pPr marL="2171700" indent="-457200" latinLnBrk="1">
              <a:defRPr kumimoji="1" sz="2400">
                <a:solidFill>
                  <a:schemeClr val="tx1"/>
                </a:solidFill>
                <a:latin typeface="Times New Roman" pitchFamily="18" charset="0"/>
                <a:ea typeface="굴림" pitchFamily="50" charset="-127"/>
              </a:defRPr>
            </a:lvl4pPr>
            <a:lvl5pPr marL="2743200" indent="-457200" latinLnBrk="1">
              <a:defRPr kumimoji="1" sz="2400">
                <a:solidFill>
                  <a:schemeClr val="tx1"/>
                </a:solidFill>
                <a:latin typeface="Times New Roman" pitchFamily="18" charset="0"/>
                <a:ea typeface="굴림" pitchFamily="50" charset="-127"/>
              </a:defRPr>
            </a:lvl5pPr>
            <a:lvl6pPr marL="3200400" indent="-457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657600" indent="-457200" fontAlgn="base" latinLnBrk="1">
              <a:spcBef>
                <a:spcPct val="0"/>
              </a:spcBef>
              <a:spcAft>
                <a:spcPct val="0"/>
              </a:spcAft>
              <a:defRPr kumimoji="1" sz="2400">
                <a:solidFill>
                  <a:schemeClr val="tx1"/>
                </a:solidFill>
                <a:latin typeface="Times New Roman" pitchFamily="18" charset="0"/>
                <a:ea typeface="굴림" pitchFamily="50" charset="-127"/>
              </a:defRPr>
            </a:lvl7pPr>
            <a:lvl8pPr marL="4114800" indent="-4572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572000" indent="-4572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dirty="0">
                <a:latin typeface="Arial" charset="0"/>
              </a:rPr>
              <a:t>0   0   0	x</a:t>
            </a:r>
          </a:p>
          <a:p>
            <a:pPr latinLnBrk="0"/>
            <a:r>
              <a:rPr lang="en-US" altLang="ko-KR" sz="1400" dirty="0">
                <a:latin typeface="Arial" charset="0"/>
              </a:rPr>
              <a:t>0   0   1	AR</a:t>
            </a:r>
          </a:p>
          <a:p>
            <a:pPr latinLnBrk="0"/>
            <a:r>
              <a:rPr lang="en-US" altLang="ko-KR" sz="1400" dirty="0">
                <a:latin typeface="Arial" charset="0"/>
              </a:rPr>
              <a:t>0   1   0	PC</a:t>
            </a:r>
          </a:p>
          <a:p>
            <a:pPr latinLnBrk="0"/>
            <a:r>
              <a:rPr lang="en-US" altLang="ko-KR" sz="1400" dirty="0">
                <a:latin typeface="Arial" charset="0"/>
              </a:rPr>
              <a:t>0   1   1	DR</a:t>
            </a:r>
          </a:p>
          <a:p>
            <a:pPr latinLnBrk="0"/>
            <a:r>
              <a:rPr lang="en-US" altLang="ko-KR" sz="1400" dirty="0">
                <a:latin typeface="Arial" charset="0"/>
              </a:rPr>
              <a:t>1   0   0	AC</a:t>
            </a:r>
          </a:p>
          <a:p>
            <a:pPr latinLnBrk="0"/>
            <a:r>
              <a:rPr lang="en-US" altLang="ko-KR" sz="1400" dirty="0">
                <a:latin typeface="Arial" charset="0"/>
              </a:rPr>
              <a:t>1   0   1	IR</a:t>
            </a:r>
          </a:p>
          <a:p>
            <a:pPr latinLnBrk="0"/>
            <a:r>
              <a:rPr lang="en-US" altLang="ko-KR" sz="1400" dirty="0">
                <a:latin typeface="Arial" charset="0"/>
              </a:rPr>
              <a:t>1   1   0	TR</a:t>
            </a:r>
          </a:p>
          <a:p>
            <a:pPr latinLnBrk="0"/>
            <a:r>
              <a:rPr lang="en-US" altLang="ko-KR" sz="1400" dirty="0">
                <a:latin typeface="Arial" charset="0"/>
              </a:rPr>
              <a:t>1   1   1	Memory</a:t>
            </a:r>
          </a:p>
        </p:txBody>
      </p:sp>
      <p:sp>
        <p:nvSpPr>
          <p:cNvPr id="48140" name="Rectangle 12"/>
          <p:cNvSpPr>
            <a:spLocks noChangeArrowheads="1"/>
          </p:cNvSpPr>
          <p:nvPr/>
        </p:nvSpPr>
        <p:spPr bwMode="auto">
          <a:xfrm>
            <a:off x="1687514" y="1811338"/>
            <a:ext cx="17748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S</a:t>
            </a:r>
            <a:r>
              <a:rPr lang="en-US" altLang="ko-KR" sz="1400" baseline="-25000">
                <a:latin typeface="Arial" charset="0"/>
              </a:rPr>
              <a:t>2</a:t>
            </a:r>
            <a:r>
              <a:rPr lang="en-US" altLang="ko-KR" sz="1400">
                <a:latin typeface="Arial" charset="0"/>
              </a:rPr>
              <a:t> S</a:t>
            </a:r>
            <a:r>
              <a:rPr lang="en-US" altLang="ko-KR" sz="1400" baseline="-25000">
                <a:latin typeface="Arial" charset="0"/>
              </a:rPr>
              <a:t>1</a:t>
            </a:r>
            <a:r>
              <a:rPr lang="en-US" altLang="ko-KR" sz="1400">
                <a:latin typeface="Arial" charset="0"/>
              </a:rPr>
              <a:t> S</a:t>
            </a:r>
            <a:r>
              <a:rPr lang="en-US" altLang="ko-KR" sz="1400" baseline="-25000">
                <a:latin typeface="Arial" charset="0"/>
              </a:rPr>
              <a:t>0 	</a:t>
            </a:r>
            <a:r>
              <a:rPr lang="en-US" altLang="ko-KR" sz="1400">
                <a:latin typeface="Arial" charset="0"/>
              </a:rPr>
              <a:t>Register</a:t>
            </a:r>
            <a:endParaRPr lang="en-US" altLang="ko-KR" sz="1400" baseline="-25000">
              <a:latin typeface="Arial" charset="0"/>
            </a:endParaRPr>
          </a:p>
        </p:txBody>
      </p:sp>
      <p:sp>
        <p:nvSpPr>
          <p:cNvPr id="48141" name="Line 13"/>
          <p:cNvSpPr>
            <a:spLocks noChangeShapeType="1"/>
          </p:cNvSpPr>
          <p:nvPr/>
        </p:nvSpPr>
        <p:spPr bwMode="auto">
          <a:xfrm>
            <a:off x="1524001" y="2081213"/>
            <a:ext cx="2058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2" name="Line 14"/>
          <p:cNvSpPr>
            <a:spLocks noChangeShapeType="1"/>
          </p:cNvSpPr>
          <p:nvPr/>
        </p:nvSpPr>
        <p:spPr bwMode="auto">
          <a:xfrm>
            <a:off x="2551113" y="1811338"/>
            <a:ext cx="0" cy="185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Rectangle 16"/>
          <p:cNvSpPr>
            <a:spLocks noChangeArrowheads="1"/>
          </p:cNvSpPr>
          <p:nvPr/>
        </p:nvSpPr>
        <p:spPr bwMode="auto">
          <a:xfrm>
            <a:off x="1514476" y="1809751"/>
            <a:ext cx="2295524" cy="2049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Tree>
    <p:extLst>
      <p:ext uri="{BB962C8B-B14F-4D97-AF65-F5344CB8AC3E}">
        <p14:creationId xmlns:p14="http://schemas.microsoft.com/office/powerpoint/2010/main" val="223984946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sz="5400" b="1" dirty="0" smtClean="0"/>
              <a:t>Contents</a:t>
            </a:r>
            <a:endParaRPr lang="en-US" b="1" dirty="0"/>
          </a:p>
        </p:txBody>
      </p:sp>
      <p:sp>
        <p:nvSpPr>
          <p:cNvPr id="3" name="Content Placeholder 2"/>
          <p:cNvSpPr>
            <a:spLocks noGrp="1"/>
          </p:cNvSpPr>
          <p:nvPr>
            <p:ph idx="1"/>
          </p:nvPr>
        </p:nvSpPr>
        <p:spPr>
          <a:xfrm>
            <a:off x="457200" y="1219200"/>
            <a:ext cx="8229600" cy="5105400"/>
          </a:xfrm>
        </p:spPr>
        <p:txBody>
          <a:bodyPr>
            <a:normAutofit/>
          </a:bodyPr>
          <a:lstStyle/>
          <a:p>
            <a:pPr marL="514350" indent="-514350">
              <a:buAutoNum type="arabicPeriod"/>
            </a:pPr>
            <a:r>
              <a:rPr lang="en-US" dirty="0" smtClean="0"/>
              <a:t>Introduction</a:t>
            </a:r>
          </a:p>
          <a:p>
            <a:pPr marL="514350" indent="-514350">
              <a:buAutoNum type="arabicPeriod"/>
            </a:pPr>
            <a:r>
              <a:rPr lang="en-US" dirty="0" smtClean="0"/>
              <a:t>The Basic Computer</a:t>
            </a:r>
          </a:p>
          <a:p>
            <a:pPr marL="514350" indent="-514350">
              <a:buAutoNum type="arabicPeriod"/>
            </a:pPr>
            <a:r>
              <a:rPr lang="en-US" dirty="0" smtClean="0"/>
              <a:t>Instructions</a:t>
            </a:r>
          </a:p>
          <a:p>
            <a:pPr marL="514350" indent="-514350">
              <a:buAutoNum type="arabicPeriod"/>
            </a:pPr>
            <a:r>
              <a:rPr lang="en-US" dirty="0" smtClean="0"/>
              <a:t>Instruction Format</a:t>
            </a:r>
          </a:p>
          <a:p>
            <a:pPr marL="514350" indent="-514350">
              <a:buAutoNum type="arabicPeriod"/>
            </a:pPr>
            <a:r>
              <a:rPr lang="en-US" dirty="0" smtClean="0"/>
              <a:t>Processor  Registers</a:t>
            </a:r>
          </a:p>
          <a:p>
            <a:pPr marL="514350" indent="-514350">
              <a:buAutoNum type="arabicPeriod"/>
            </a:pPr>
            <a:r>
              <a:rPr lang="en-US" dirty="0" smtClean="0"/>
              <a:t>Common Bus System</a:t>
            </a:r>
          </a:p>
          <a:p>
            <a:pPr marL="514350" indent="-514350">
              <a:buAutoNum type="arabicPeriod"/>
            </a:pPr>
            <a:r>
              <a:rPr lang="en-US" dirty="0" smtClean="0"/>
              <a:t>Timing and Signals</a:t>
            </a:r>
          </a:p>
          <a:p>
            <a:pPr marL="514350" indent="-514350">
              <a:buAutoNum type="arabicPeriod"/>
            </a:pPr>
            <a:endParaRPr lang="en-US" dirty="0" smtClean="0"/>
          </a:p>
          <a:p>
            <a:pPr marL="514350" indent="-51435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258133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9225" y="-13855"/>
            <a:ext cx="8809038" cy="886691"/>
          </a:xfrm>
        </p:spPr>
        <p:txBody>
          <a:bodyPr>
            <a:normAutofit/>
          </a:bodyPr>
          <a:lstStyle/>
          <a:p>
            <a:r>
              <a:rPr lang="en-US" altLang="ko-KR" sz="4500" b="1" dirty="0" smtClean="0"/>
              <a:t>1. Introduction</a:t>
            </a:r>
            <a:endParaRPr lang="en-US" altLang="ko-KR" sz="4500" b="1" dirty="0"/>
          </a:p>
        </p:txBody>
      </p:sp>
      <p:sp>
        <p:nvSpPr>
          <p:cNvPr id="39939" name="Rectangle 3"/>
          <p:cNvSpPr>
            <a:spLocks noGrp="1" noChangeArrowheads="1"/>
          </p:cNvSpPr>
          <p:nvPr>
            <p:ph idx="1"/>
          </p:nvPr>
        </p:nvSpPr>
        <p:spPr bwMode="auto">
          <a:xfrm>
            <a:off x="314324" y="1009650"/>
            <a:ext cx="8524876" cy="55435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lgn="just"/>
            <a:r>
              <a:rPr lang="en-US" altLang="ko-KR" sz="2000" dirty="0">
                <a:latin typeface="Times New Roman" panose="02020603050405020304" pitchFamily="18" charset="0"/>
                <a:cs typeface="Times New Roman" panose="02020603050405020304" pitchFamily="18" charset="0"/>
              </a:rPr>
              <a:t>Every different processor type has its own design (different registers, buses, </a:t>
            </a:r>
            <a:r>
              <a:rPr lang="en-US" altLang="ko-KR" sz="2000" dirty="0" err="1">
                <a:latin typeface="Times New Roman" panose="02020603050405020304" pitchFamily="18" charset="0"/>
                <a:cs typeface="Times New Roman" panose="02020603050405020304" pitchFamily="18" charset="0"/>
              </a:rPr>
              <a:t>microoperations</a:t>
            </a:r>
            <a:r>
              <a:rPr lang="en-US" altLang="ko-KR" sz="2000" dirty="0">
                <a:latin typeface="Times New Roman" panose="02020603050405020304" pitchFamily="18" charset="0"/>
                <a:cs typeface="Times New Roman" panose="02020603050405020304" pitchFamily="18" charset="0"/>
              </a:rPr>
              <a:t>, machine instructions, </a:t>
            </a:r>
            <a:r>
              <a:rPr lang="en-US" altLang="ko-KR" sz="2000" dirty="0" smtClean="0">
                <a:latin typeface="Times New Roman" panose="02020603050405020304" pitchFamily="18" charset="0"/>
                <a:cs typeface="Times New Roman" panose="02020603050405020304" pitchFamily="18" charset="0"/>
              </a:rPr>
              <a:t>etc.)</a:t>
            </a:r>
            <a:endParaRPr lang="en-US" altLang="ko-KR" sz="2000" dirty="0">
              <a:latin typeface="Times New Roman" panose="02020603050405020304" pitchFamily="18" charset="0"/>
              <a:cs typeface="Times New Roman" panose="02020603050405020304" pitchFamily="18" charset="0"/>
            </a:endParaRPr>
          </a:p>
          <a:p>
            <a:pPr algn="just"/>
            <a:r>
              <a:rPr lang="en-US" altLang="ko-KR" sz="2000" dirty="0">
                <a:latin typeface="Times New Roman" panose="02020603050405020304" pitchFamily="18" charset="0"/>
                <a:cs typeface="Times New Roman" panose="02020603050405020304" pitchFamily="18" charset="0"/>
              </a:rPr>
              <a:t>Modern processor is a very complex device</a:t>
            </a:r>
          </a:p>
          <a:p>
            <a:pPr algn="just"/>
            <a:r>
              <a:rPr lang="en-US" altLang="ko-KR" sz="2000" dirty="0">
                <a:latin typeface="Times New Roman" panose="02020603050405020304" pitchFamily="18" charset="0"/>
                <a:cs typeface="Times New Roman" panose="02020603050405020304" pitchFamily="18" charset="0"/>
              </a:rPr>
              <a:t>It contains</a:t>
            </a:r>
          </a:p>
          <a:p>
            <a:pPr lvl="1" algn="just"/>
            <a:r>
              <a:rPr lang="en-US" altLang="ko-KR" sz="2000" dirty="0">
                <a:latin typeface="Times New Roman" panose="02020603050405020304" pitchFamily="18" charset="0"/>
                <a:cs typeface="Times New Roman" panose="02020603050405020304" pitchFamily="18" charset="0"/>
              </a:rPr>
              <a:t>Many registers</a:t>
            </a:r>
          </a:p>
          <a:p>
            <a:pPr lvl="1" algn="just"/>
            <a:r>
              <a:rPr lang="en-US" altLang="ko-KR" sz="2000" dirty="0">
                <a:latin typeface="Times New Roman" panose="02020603050405020304" pitchFamily="18" charset="0"/>
                <a:cs typeface="Times New Roman" panose="02020603050405020304" pitchFamily="18" charset="0"/>
              </a:rPr>
              <a:t>Multiple arithmetic units, for both integer and floating point calculations</a:t>
            </a:r>
          </a:p>
          <a:p>
            <a:pPr lvl="1" algn="just"/>
            <a:r>
              <a:rPr lang="en-US" altLang="ko-KR" sz="2000" dirty="0">
                <a:latin typeface="Times New Roman" panose="02020603050405020304" pitchFamily="18" charset="0"/>
                <a:cs typeface="Times New Roman" panose="02020603050405020304" pitchFamily="18" charset="0"/>
              </a:rPr>
              <a:t>The ability to pipeline several consecutive instructions to speed execution</a:t>
            </a:r>
          </a:p>
          <a:p>
            <a:pPr lvl="1" algn="just"/>
            <a:r>
              <a:rPr lang="en-US" altLang="ko-KR" sz="2000" dirty="0">
                <a:latin typeface="Times New Roman" panose="02020603050405020304" pitchFamily="18" charset="0"/>
                <a:cs typeface="Times New Roman" panose="02020603050405020304" pitchFamily="18" charset="0"/>
              </a:rPr>
              <a:t>Etc.</a:t>
            </a:r>
          </a:p>
          <a:p>
            <a:pPr algn="just"/>
            <a:r>
              <a:rPr lang="en-US" altLang="ko-KR" sz="2000" dirty="0">
                <a:latin typeface="Times New Roman" panose="02020603050405020304" pitchFamily="18" charset="0"/>
                <a:cs typeface="Times New Roman" panose="02020603050405020304" pitchFamily="18" charset="0"/>
              </a:rPr>
              <a:t>However, to understand how processors work, we will start with a simplified processor model</a:t>
            </a:r>
          </a:p>
          <a:p>
            <a:pPr algn="just"/>
            <a:r>
              <a:rPr lang="en-US" altLang="ko-KR" sz="2000" dirty="0">
                <a:latin typeface="Times New Roman" panose="02020603050405020304" pitchFamily="18" charset="0"/>
                <a:cs typeface="Times New Roman" panose="02020603050405020304" pitchFamily="18" charset="0"/>
              </a:rPr>
              <a:t>This is similar to what real processors were like ~25 years ago</a:t>
            </a:r>
          </a:p>
          <a:p>
            <a:pPr algn="just"/>
            <a:r>
              <a:rPr lang="en-US" altLang="ko-KR" sz="2000" dirty="0">
                <a:latin typeface="Times New Roman" panose="02020603050405020304" pitchFamily="18" charset="0"/>
                <a:cs typeface="Times New Roman" panose="02020603050405020304" pitchFamily="18" charset="0"/>
              </a:rPr>
              <a:t>M. Morris Mano introduces a simple processor model he calls the </a:t>
            </a:r>
            <a:r>
              <a:rPr lang="en-US" altLang="ko-KR" sz="2000" i="1" dirty="0">
                <a:solidFill>
                  <a:schemeClr val="tx2"/>
                </a:solidFill>
                <a:latin typeface="Times New Roman" panose="02020603050405020304" pitchFamily="18" charset="0"/>
                <a:cs typeface="Times New Roman" panose="02020603050405020304" pitchFamily="18" charset="0"/>
              </a:rPr>
              <a:t>Basic Computer</a:t>
            </a:r>
          </a:p>
          <a:p>
            <a:pPr algn="just"/>
            <a:r>
              <a:rPr lang="en-US" altLang="ko-KR" sz="2000" dirty="0">
                <a:latin typeface="Times New Roman" panose="02020603050405020304" pitchFamily="18" charset="0"/>
                <a:cs typeface="Times New Roman" panose="02020603050405020304" pitchFamily="18" charset="0"/>
              </a:rPr>
              <a:t>We will use this to introduce processor organization and the relationship of the RTL model to the higher level computer processor</a:t>
            </a:r>
          </a:p>
        </p:txBody>
      </p:sp>
    </p:spTree>
    <p:extLst>
      <p:ext uri="{BB962C8B-B14F-4D97-AF65-F5344CB8AC3E}">
        <p14:creationId xmlns:p14="http://schemas.microsoft.com/office/powerpoint/2010/main" val="3964696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9225" y="296863"/>
            <a:ext cx="8809038" cy="846137"/>
          </a:xfrm>
        </p:spPr>
        <p:txBody>
          <a:bodyPr>
            <a:normAutofit/>
          </a:bodyPr>
          <a:lstStyle/>
          <a:p>
            <a:r>
              <a:rPr lang="en-US" altLang="ko-KR" sz="4500" b="1" dirty="0" smtClean="0"/>
              <a:t>2. The Basic Computer</a:t>
            </a:r>
            <a:endParaRPr lang="en-US" altLang="ko-KR" sz="4500" b="1" dirty="0"/>
          </a:p>
        </p:txBody>
      </p:sp>
      <p:sp>
        <p:nvSpPr>
          <p:cNvPr id="40963" name="Rectangle 3"/>
          <p:cNvSpPr>
            <a:spLocks noGrp="1" noChangeArrowheads="1"/>
          </p:cNvSpPr>
          <p:nvPr>
            <p:ph idx="1"/>
          </p:nvPr>
        </p:nvSpPr>
        <p:spPr bwMode="auto">
          <a:xfrm>
            <a:off x="276225" y="1533525"/>
            <a:ext cx="8229600" cy="19875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ko-KR" sz="2000" dirty="0"/>
              <a:t>The Basic Computer has two components, a processor and memory</a:t>
            </a:r>
          </a:p>
          <a:p>
            <a:r>
              <a:rPr lang="en-US" altLang="ko-KR" sz="2000" dirty="0"/>
              <a:t>The memory has 4096 words in it</a:t>
            </a:r>
          </a:p>
          <a:p>
            <a:pPr lvl="1"/>
            <a:r>
              <a:rPr lang="en-US" altLang="ko-KR" sz="2000" dirty="0"/>
              <a:t>4096 = 2</a:t>
            </a:r>
            <a:r>
              <a:rPr lang="en-US" altLang="ko-KR" sz="2000" baseline="30000" dirty="0"/>
              <a:t>12</a:t>
            </a:r>
            <a:r>
              <a:rPr lang="en-US" altLang="ko-KR" sz="2000" dirty="0"/>
              <a:t>, so it takes 12 bits to select a word in memory</a:t>
            </a:r>
          </a:p>
          <a:p>
            <a:r>
              <a:rPr lang="en-US" altLang="ko-KR" sz="2000" dirty="0"/>
              <a:t>Each word is 16 bits long</a:t>
            </a:r>
          </a:p>
        </p:txBody>
      </p:sp>
      <p:sp>
        <p:nvSpPr>
          <p:cNvPr id="40964" name="Rectangle 4"/>
          <p:cNvSpPr>
            <a:spLocks noChangeArrowheads="1"/>
          </p:cNvSpPr>
          <p:nvPr/>
        </p:nvSpPr>
        <p:spPr bwMode="auto">
          <a:xfrm>
            <a:off x="5219700" y="3789363"/>
            <a:ext cx="638175" cy="514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Rectangle 5"/>
          <p:cNvSpPr>
            <a:spLocks noChangeArrowheads="1"/>
          </p:cNvSpPr>
          <p:nvPr/>
        </p:nvSpPr>
        <p:spPr bwMode="auto">
          <a:xfrm>
            <a:off x="6443663" y="3789363"/>
            <a:ext cx="792162" cy="2374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Text Box 6"/>
          <p:cNvSpPr txBox="1">
            <a:spLocks noChangeArrowheads="1"/>
          </p:cNvSpPr>
          <p:nvPr/>
        </p:nvSpPr>
        <p:spPr bwMode="auto">
          <a:xfrm>
            <a:off x="5233988" y="3422650"/>
            <a:ext cx="611187"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a:latin typeface="Arial" charset="0"/>
              </a:rPr>
              <a:t>CPU</a:t>
            </a:r>
          </a:p>
        </p:txBody>
      </p:sp>
      <p:sp>
        <p:nvSpPr>
          <p:cNvPr id="40967" name="Text Box 7"/>
          <p:cNvSpPr txBox="1">
            <a:spLocks noChangeArrowheads="1"/>
          </p:cNvSpPr>
          <p:nvPr/>
        </p:nvSpPr>
        <p:spPr bwMode="auto">
          <a:xfrm>
            <a:off x="6567488" y="3419475"/>
            <a:ext cx="646112"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a:latin typeface="Arial" charset="0"/>
              </a:rPr>
              <a:t>RAM</a:t>
            </a:r>
          </a:p>
        </p:txBody>
      </p:sp>
      <p:sp>
        <p:nvSpPr>
          <p:cNvPr id="40968" name="Text Box 8"/>
          <p:cNvSpPr txBox="1">
            <a:spLocks noChangeArrowheads="1"/>
          </p:cNvSpPr>
          <p:nvPr/>
        </p:nvSpPr>
        <p:spPr bwMode="auto">
          <a:xfrm>
            <a:off x="7216775" y="3679825"/>
            <a:ext cx="2682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0</a:t>
            </a:r>
          </a:p>
        </p:txBody>
      </p:sp>
      <p:sp>
        <p:nvSpPr>
          <p:cNvPr id="40969" name="Text Box 9"/>
          <p:cNvSpPr txBox="1">
            <a:spLocks noChangeArrowheads="1"/>
          </p:cNvSpPr>
          <p:nvPr/>
        </p:nvSpPr>
        <p:spPr bwMode="auto">
          <a:xfrm>
            <a:off x="7216775" y="5949950"/>
            <a:ext cx="5207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4095</a:t>
            </a:r>
          </a:p>
        </p:txBody>
      </p:sp>
      <p:sp>
        <p:nvSpPr>
          <p:cNvPr id="40970" name="Line 10"/>
          <p:cNvSpPr>
            <a:spLocks noChangeShapeType="1"/>
          </p:cNvSpPr>
          <p:nvPr/>
        </p:nvSpPr>
        <p:spPr bwMode="auto">
          <a:xfrm>
            <a:off x="6443663" y="52816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1" name="Line 11"/>
          <p:cNvSpPr>
            <a:spLocks noChangeShapeType="1"/>
          </p:cNvSpPr>
          <p:nvPr/>
        </p:nvSpPr>
        <p:spPr bwMode="auto">
          <a:xfrm>
            <a:off x="6443663" y="54451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2" name="Text Box 12"/>
          <p:cNvSpPr txBox="1">
            <a:spLocks noChangeArrowheads="1"/>
          </p:cNvSpPr>
          <p:nvPr/>
        </p:nvSpPr>
        <p:spPr bwMode="auto">
          <a:xfrm>
            <a:off x="7019925" y="5229225"/>
            <a:ext cx="26828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0</a:t>
            </a:r>
          </a:p>
        </p:txBody>
      </p:sp>
      <p:sp>
        <p:nvSpPr>
          <p:cNvPr id="40973" name="Text Box 13"/>
          <p:cNvSpPr txBox="1">
            <a:spLocks noChangeArrowheads="1"/>
          </p:cNvSpPr>
          <p:nvPr/>
        </p:nvSpPr>
        <p:spPr bwMode="auto">
          <a:xfrm>
            <a:off x="6372225" y="5229225"/>
            <a:ext cx="352425"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15</a:t>
            </a:r>
          </a:p>
        </p:txBody>
      </p:sp>
    </p:spTree>
    <p:extLst>
      <p:ext uri="{BB962C8B-B14F-4D97-AF65-F5344CB8AC3E}">
        <p14:creationId xmlns:p14="http://schemas.microsoft.com/office/powerpoint/2010/main" val="281083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51163" y="301625"/>
            <a:ext cx="8340437" cy="1069975"/>
          </a:xfrm>
          <a:noFill/>
          <a:ln/>
        </p:spPr>
        <p:txBody>
          <a:bodyPr wrap="none">
            <a:normAutofit/>
          </a:bodyPr>
          <a:lstStyle/>
          <a:p>
            <a:pPr>
              <a:lnSpc>
                <a:spcPct val="87000"/>
              </a:lnSpc>
            </a:pPr>
            <a:r>
              <a:rPr lang="en-US" altLang="ko-KR" sz="4500" b="1" dirty="0" smtClean="0"/>
              <a:t>3. Instructions</a:t>
            </a:r>
            <a:endParaRPr lang="en-US" altLang="ko-KR" sz="4500" b="1" dirty="0"/>
          </a:p>
        </p:txBody>
      </p:sp>
      <p:sp>
        <p:nvSpPr>
          <p:cNvPr id="5157" name="Rectangle 37"/>
          <p:cNvSpPr>
            <a:spLocks noGrp="1" noChangeArrowheads="1"/>
          </p:cNvSpPr>
          <p:nvPr>
            <p:ph idx="1"/>
          </p:nvPr>
        </p:nvSpPr>
        <p:spPr bwMode="auto">
          <a:xfrm>
            <a:off x="714375" y="1447801"/>
            <a:ext cx="8207952" cy="511925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algn="just">
              <a:lnSpc>
                <a:spcPct val="100000"/>
              </a:lnSpc>
            </a:pPr>
            <a:r>
              <a:rPr lang="en-US" altLang="ko-KR" sz="2500" dirty="0">
                <a:latin typeface="Times New Roman" panose="02020603050405020304" pitchFamily="18" charset="0"/>
                <a:cs typeface="Times New Roman" panose="02020603050405020304" pitchFamily="18" charset="0"/>
              </a:rPr>
              <a:t>Program</a:t>
            </a:r>
          </a:p>
          <a:p>
            <a:pPr lvl="1" algn="just">
              <a:lnSpc>
                <a:spcPct val="100000"/>
              </a:lnSpc>
            </a:pPr>
            <a:r>
              <a:rPr lang="en-US" altLang="ko-KR" sz="2500" dirty="0">
                <a:latin typeface="Times New Roman" panose="02020603050405020304" pitchFamily="18" charset="0"/>
                <a:cs typeface="Times New Roman" panose="02020603050405020304" pitchFamily="18" charset="0"/>
              </a:rPr>
              <a:t>A sequence of (machine) instructions </a:t>
            </a:r>
          </a:p>
          <a:p>
            <a:pPr algn="just">
              <a:lnSpc>
                <a:spcPct val="100000"/>
              </a:lnSpc>
            </a:pPr>
            <a:r>
              <a:rPr lang="en-US" altLang="ko-KR" sz="2500" dirty="0">
                <a:latin typeface="Times New Roman" panose="02020603050405020304" pitchFamily="18" charset="0"/>
                <a:cs typeface="Times New Roman" panose="02020603050405020304" pitchFamily="18" charset="0"/>
              </a:rPr>
              <a:t>(Machine) Instruction</a:t>
            </a:r>
          </a:p>
          <a:p>
            <a:pPr lvl="1" algn="just">
              <a:lnSpc>
                <a:spcPct val="100000"/>
              </a:lnSpc>
            </a:pPr>
            <a:r>
              <a:rPr lang="en-US" altLang="ko-KR" sz="2500" dirty="0">
                <a:latin typeface="Times New Roman" panose="02020603050405020304" pitchFamily="18" charset="0"/>
                <a:cs typeface="Times New Roman" panose="02020603050405020304" pitchFamily="18" charset="0"/>
              </a:rPr>
              <a:t>A group of bits that tell the computer to </a:t>
            </a:r>
            <a:r>
              <a:rPr lang="en-US" altLang="ko-KR" sz="2500" i="1" dirty="0">
                <a:latin typeface="Times New Roman" panose="02020603050405020304" pitchFamily="18" charset="0"/>
                <a:cs typeface="Times New Roman" panose="02020603050405020304" pitchFamily="18" charset="0"/>
              </a:rPr>
              <a:t>perform a specific operation</a:t>
            </a:r>
            <a:r>
              <a:rPr lang="en-US" altLang="ko-KR" sz="2500" dirty="0">
                <a:latin typeface="Times New Roman" panose="02020603050405020304" pitchFamily="18" charset="0"/>
                <a:cs typeface="Times New Roman" panose="02020603050405020304" pitchFamily="18" charset="0"/>
              </a:rPr>
              <a:t> (a sequence of micro-operation) </a:t>
            </a:r>
          </a:p>
          <a:p>
            <a:pPr algn="just">
              <a:lnSpc>
                <a:spcPct val="100000"/>
              </a:lnSpc>
            </a:pPr>
            <a:r>
              <a:rPr lang="en-US" altLang="ko-KR" sz="2500" dirty="0">
                <a:latin typeface="Times New Roman" panose="02020603050405020304" pitchFamily="18" charset="0"/>
                <a:cs typeface="Times New Roman" panose="02020603050405020304" pitchFamily="18" charset="0"/>
              </a:rPr>
              <a:t>The instructions of a program, along with any needed data are stored in memory</a:t>
            </a:r>
          </a:p>
          <a:p>
            <a:pPr algn="just">
              <a:lnSpc>
                <a:spcPct val="100000"/>
              </a:lnSpc>
            </a:pPr>
            <a:r>
              <a:rPr lang="en-US" altLang="ko-KR" sz="2500" dirty="0">
                <a:latin typeface="Times New Roman" panose="02020603050405020304" pitchFamily="18" charset="0"/>
                <a:cs typeface="Times New Roman" panose="02020603050405020304" pitchFamily="18" charset="0"/>
              </a:rPr>
              <a:t>The CPU reads the next instruction from memory</a:t>
            </a:r>
          </a:p>
          <a:p>
            <a:pPr algn="just">
              <a:lnSpc>
                <a:spcPct val="100000"/>
              </a:lnSpc>
            </a:pPr>
            <a:r>
              <a:rPr lang="en-US" altLang="ko-KR" sz="2500" dirty="0">
                <a:latin typeface="Times New Roman" panose="02020603050405020304" pitchFamily="18" charset="0"/>
                <a:cs typeface="Times New Roman" panose="02020603050405020304" pitchFamily="18" charset="0"/>
              </a:rPr>
              <a:t>It is placed in an </a:t>
            </a:r>
            <a:r>
              <a:rPr lang="en-US" altLang="ko-KR" sz="2500" i="1" dirty="0">
                <a:latin typeface="Times New Roman" panose="02020603050405020304" pitchFamily="18" charset="0"/>
                <a:cs typeface="Times New Roman" panose="02020603050405020304" pitchFamily="18" charset="0"/>
              </a:rPr>
              <a:t>Instruction Register</a:t>
            </a:r>
            <a:r>
              <a:rPr lang="en-US" altLang="ko-KR" sz="2500" dirty="0">
                <a:latin typeface="Times New Roman" panose="02020603050405020304" pitchFamily="18" charset="0"/>
                <a:cs typeface="Times New Roman" panose="02020603050405020304" pitchFamily="18" charset="0"/>
              </a:rPr>
              <a:t> (</a:t>
            </a:r>
            <a:r>
              <a:rPr lang="en-US" altLang="ko-KR" sz="2500" dirty="0">
                <a:solidFill>
                  <a:schemeClr val="tx2"/>
                </a:solidFill>
                <a:latin typeface="Times New Roman" panose="02020603050405020304" pitchFamily="18" charset="0"/>
                <a:cs typeface="Times New Roman" panose="02020603050405020304" pitchFamily="18" charset="0"/>
              </a:rPr>
              <a:t>IR</a:t>
            </a:r>
            <a:r>
              <a:rPr lang="en-US" altLang="ko-KR" sz="2500" dirty="0">
                <a:latin typeface="Times New Roman" panose="02020603050405020304" pitchFamily="18" charset="0"/>
                <a:cs typeface="Times New Roman" panose="02020603050405020304" pitchFamily="18" charset="0"/>
              </a:rPr>
              <a:t>)</a:t>
            </a:r>
          </a:p>
          <a:p>
            <a:pPr algn="just">
              <a:lnSpc>
                <a:spcPct val="100000"/>
              </a:lnSpc>
            </a:pPr>
            <a:r>
              <a:rPr lang="en-US" altLang="ko-KR" sz="2500" dirty="0">
                <a:latin typeface="Times New Roman" panose="02020603050405020304" pitchFamily="18" charset="0"/>
                <a:cs typeface="Times New Roman" panose="02020603050405020304" pitchFamily="18" charset="0"/>
              </a:rPr>
              <a:t>Control circuitry in control unit then translates the instruction into the sequence of </a:t>
            </a:r>
            <a:r>
              <a:rPr lang="en-US" altLang="ko-KR" sz="2500" dirty="0" err="1">
                <a:latin typeface="Times New Roman" panose="02020603050405020304" pitchFamily="18" charset="0"/>
                <a:cs typeface="Times New Roman" panose="02020603050405020304" pitchFamily="18" charset="0"/>
              </a:rPr>
              <a:t>microoperations</a:t>
            </a:r>
            <a:r>
              <a:rPr lang="en-US" altLang="ko-KR" sz="2500" dirty="0">
                <a:latin typeface="Times New Roman" panose="02020603050405020304" pitchFamily="18" charset="0"/>
                <a:cs typeface="Times New Roman" panose="02020603050405020304" pitchFamily="18" charset="0"/>
              </a:rPr>
              <a:t> necessary to implement it</a:t>
            </a:r>
          </a:p>
          <a:p>
            <a:pPr algn="just">
              <a:lnSpc>
                <a:spcPct val="100000"/>
              </a:lnSpc>
            </a:pPr>
            <a:endParaRPr lang="en-US" altLang="ko-K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838973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fontScale="90000"/>
          </a:bodyPr>
          <a:lstStyle/>
          <a:p>
            <a:r>
              <a:rPr lang="en-US" b="1" dirty="0"/>
              <a:t>4</a:t>
            </a:r>
            <a:r>
              <a:rPr lang="en-US" b="1" dirty="0" smtClean="0"/>
              <a:t>. Instruction Format</a:t>
            </a:r>
            <a:endParaRPr lang="en-US" b="1" dirty="0"/>
          </a:p>
        </p:txBody>
      </p:sp>
      <p:sp>
        <p:nvSpPr>
          <p:cNvPr id="3" name="Content Placeholder 2"/>
          <p:cNvSpPr>
            <a:spLocks noGrp="1"/>
          </p:cNvSpPr>
          <p:nvPr>
            <p:ph idx="1"/>
          </p:nvPr>
        </p:nvSpPr>
        <p:spPr>
          <a:xfrm>
            <a:off x="433388" y="990601"/>
            <a:ext cx="8229600" cy="5297487"/>
          </a:xfrm>
        </p:spPr>
        <p:txBody>
          <a:bodyPr>
            <a:normAutofit/>
          </a:bodyPr>
          <a:lstStyle/>
          <a:p>
            <a:r>
              <a:rPr lang="en-US" altLang="ko-KR" sz="1800" dirty="0"/>
              <a:t>A computer instruction is often divided into two parts</a:t>
            </a:r>
          </a:p>
          <a:p>
            <a:pPr lvl="1"/>
            <a:r>
              <a:rPr lang="en-US" altLang="ko-KR" sz="1800" dirty="0"/>
              <a:t>An </a:t>
            </a:r>
            <a:r>
              <a:rPr lang="en-US" altLang="ko-KR" sz="1800" i="1" dirty="0"/>
              <a:t>opcode</a:t>
            </a:r>
            <a:r>
              <a:rPr lang="en-US" altLang="ko-KR" sz="1800" dirty="0"/>
              <a:t> (Operation Code) that specifies the operation for that instruction</a:t>
            </a:r>
          </a:p>
          <a:p>
            <a:pPr lvl="1"/>
            <a:r>
              <a:rPr lang="en-US" altLang="ko-KR" sz="1800" dirty="0"/>
              <a:t>An </a:t>
            </a:r>
            <a:r>
              <a:rPr lang="en-US" altLang="ko-KR" sz="1800" i="1" dirty="0"/>
              <a:t>address</a:t>
            </a:r>
            <a:r>
              <a:rPr lang="en-US" altLang="ko-KR" sz="1800" dirty="0"/>
              <a:t> that specifies the registers and/or locations in memory to use for that operation</a:t>
            </a:r>
          </a:p>
          <a:p>
            <a:r>
              <a:rPr lang="en-US" altLang="ko-KR" sz="1800" dirty="0"/>
              <a:t>In the Basic Computer, since the memory contains 4096 (= 2</a:t>
            </a:r>
            <a:r>
              <a:rPr lang="en-US" altLang="ko-KR" sz="1800" baseline="30000" dirty="0"/>
              <a:t>12</a:t>
            </a:r>
            <a:r>
              <a:rPr lang="en-US" altLang="ko-KR" sz="1800" dirty="0"/>
              <a:t>) words, we needs 12 bit to specify which memory address this instruction will use </a:t>
            </a:r>
          </a:p>
          <a:p>
            <a:r>
              <a:rPr lang="en-US" altLang="ko-KR" sz="1800" dirty="0"/>
              <a:t>In the Basic Computer, bit 15 of the instruction specifies the </a:t>
            </a:r>
            <a:r>
              <a:rPr lang="en-US" altLang="ko-KR" sz="1800" i="1" dirty="0">
                <a:solidFill>
                  <a:schemeClr val="tx2"/>
                </a:solidFill>
              </a:rPr>
              <a:t>addressing mode</a:t>
            </a:r>
            <a:r>
              <a:rPr lang="en-US" altLang="ko-KR" sz="1800" dirty="0"/>
              <a:t> (0: direct addressing, 1: indirect addressing)</a:t>
            </a:r>
          </a:p>
          <a:p>
            <a:r>
              <a:rPr lang="en-US" altLang="ko-KR" sz="1800" dirty="0"/>
              <a:t>Since the memory words, and hence the instructions, are 16 bits long, that leaves 3 bits for the instruction’s </a:t>
            </a:r>
            <a:r>
              <a:rPr lang="en-US" altLang="ko-KR" sz="1800" dirty="0" smtClean="0"/>
              <a:t>opcode</a:t>
            </a:r>
          </a:p>
          <a:p>
            <a:endParaRPr lang="en-US" altLang="ko-KR" sz="1800" dirty="0"/>
          </a:p>
          <a:p>
            <a:endParaRPr lang="en-US" sz="1800" dirty="0"/>
          </a:p>
        </p:txBody>
      </p:sp>
      <p:grpSp>
        <p:nvGrpSpPr>
          <p:cNvPr id="4" name="Group 20"/>
          <p:cNvGrpSpPr>
            <a:grpSpLocks/>
          </p:cNvGrpSpPr>
          <p:nvPr/>
        </p:nvGrpSpPr>
        <p:grpSpPr bwMode="auto">
          <a:xfrm>
            <a:off x="4648201" y="4460874"/>
            <a:ext cx="4038600" cy="1514474"/>
            <a:chOff x="1368" y="3165"/>
            <a:chExt cx="1666" cy="954"/>
          </a:xfrm>
        </p:grpSpPr>
        <p:sp>
          <p:nvSpPr>
            <p:cNvPr id="5" name="Rectangle 5"/>
            <p:cNvSpPr>
              <a:spLocks noChangeArrowheads="1"/>
            </p:cNvSpPr>
            <p:nvPr/>
          </p:nvSpPr>
          <p:spPr bwMode="auto">
            <a:xfrm>
              <a:off x="1433" y="3549"/>
              <a:ext cx="1568"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1527" y="3543"/>
              <a:ext cx="51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dirty="0">
                  <a:solidFill>
                    <a:srgbClr val="000000"/>
                  </a:solidFill>
                  <a:latin typeface="Arial" charset="0"/>
                </a:rPr>
                <a:t>Opcode</a:t>
              </a:r>
            </a:p>
          </p:txBody>
        </p:sp>
        <p:sp>
          <p:nvSpPr>
            <p:cNvPr id="7" name="Rectangle 7"/>
            <p:cNvSpPr>
              <a:spLocks noChangeArrowheads="1"/>
            </p:cNvSpPr>
            <p:nvPr/>
          </p:nvSpPr>
          <p:spPr bwMode="auto">
            <a:xfrm>
              <a:off x="2181" y="3546"/>
              <a:ext cx="47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8" name="Rectangle 8"/>
            <p:cNvSpPr>
              <a:spLocks noChangeArrowheads="1"/>
            </p:cNvSpPr>
            <p:nvPr/>
          </p:nvSpPr>
          <p:spPr bwMode="auto">
            <a:xfrm>
              <a:off x="1627" y="3165"/>
              <a:ext cx="11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dirty="0">
                  <a:solidFill>
                    <a:srgbClr val="000000"/>
                  </a:solidFill>
                  <a:latin typeface="Arial" charset="0"/>
                </a:rPr>
                <a:t>Instruction Format</a:t>
              </a:r>
            </a:p>
          </p:txBody>
        </p:sp>
        <p:sp>
          <p:nvSpPr>
            <p:cNvPr id="9" name="Line 9"/>
            <p:cNvSpPr>
              <a:spLocks noChangeShapeType="1"/>
            </p:cNvSpPr>
            <p:nvPr/>
          </p:nvSpPr>
          <p:spPr bwMode="auto">
            <a:xfrm>
              <a:off x="2058" y="3549"/>
              <a:ext cx="0" cy="1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1368" y="3420"/>
              <a:ext cx="2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11" name="Rectangle 11"/>
            <p:cNvSpPr>
              <a:spLocks noChangeArrowheads="1"/>
            </p:cNvSpPr>
            <p:nvPr/>
          </p:nvSpPr>
          <p:spPr bwMode="auto">
            <a:xfrm>
              <a:off x="1536" y="3420"/>
              <a:ext cx="2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dirty="0">
                  <a:solidFill>
                    <a:srgbClr val="000000"/>
                  </a:solidFill>
                  <a:latin typeface="Arial" charset="0"/>
                </a:rPr>
                <a:t>14</a:t>
              </a:r>
            </a:p>
          </p:txBody>
        </p:sp>
        <p:sp>
          <p:nvSpPr>
            <p:cNvPr id="12" name="Rectangle 12"/>
            <p:cNvSpPr>
              <a:spLocks noChangeArrowheads="1"/>
            </p:cNvSpPr>
            <p:nvPr/>
          </p:nvSpPr>
          <p:spPr bwMode="auto">
            <a:xfrm>
              <a:off x="1837" y="3420"/>
              <a:ext cx="22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a:t>
              </a:r>
            </a:p>
          </p:txBody>
        </p:sp>
        <p:sp>
          <p:nvSpPr>
            <p:cNvPr id="13" name="Rectangle 13"/>
            <p:cNvSpPr>
              <a:spLocks noChangeArrowheads="1"/>
            </p:cNvSpPr>
            <p:nvPr/>
          </p:nvSpPr>
          <p:spPr bwMode="auto">
            <a:xfrm>
              <a:off x="2865" y="342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4" name="Rectangle 14"/>
            <p:cNvSpPr>
              <a:spLocks noChangeArrowheads="1"/>
            </p:cNvSpPr>
            <p:nvPr/>
          </p:nvSpPr>
          <p:spPr bwMode="auto">
            <a:xfrm>
              <a:off x="1421" y="3553"/>
              <a:ext cx="1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5" name="Line 15"/>
            <p:cNvSpPr>
              <a:spLocks noChangeShapeType="1"/>
            </p:cNvSpPr>
            <p:nvPr/>
          </p:nvSpPr>
          <p:spPr bwMode="auto">
            <a:xfrm>
              <a:off x="1552" y="3549"/>
              <a:ext cx="0" cy="15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p:cNvSpPr>
              <a:spLocks noChangeArrowheads="1"/>
            </p:cNvSpPr>
            <p:nvPr/>
          </p:nvSpPr>
          <p:spPr bwMode="auto">
            <a:xfrm>
              <a:off x="1989" y="3420"/>
              <a:ext cx="21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17" name="Text Box 18"/>
            <p:cNvSpPr txBox="1">
              <a:spLocks noChangeArrowheads="1"/>
            </p:cNvSpPr>
            <p:nvPr/>
          </p:nvSpPr>
          <p:spPr bwMode="auto">
            <a:xfrm>
              <a:off x="1398" y="3828"/>
              <a:ext cx="6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200">
                  <a:latin typeface="Arial" charset="0"/>
                </a:rPr>
                <a:t>Addressing </a:t>
              </a:r>
            </a:p>
            <a:p>
              <a:pPr algn="ctr" latinLnBrk="0"/>
              <a:r>
                <a:rPr lang="en-US" altLang="ko-KR" sz="1200">
                  <a:latin typeface="Arial" charset="0"/>
                </a:rPr>
                <a:t>mode</a:t>
              </a:r>
            </a:p>
          </p:txBody>
        </p:sp>
        <p:sp>
          <p:nvSpPr>
            <p:cNvPr id="18" name="Line 19"/>
            <p:cNvSpPr>
              <a:spLocks noChangeShapeType="1"/>
            </p:cNvSpPr>
            <p:nvPr/>
          </p:nvSpPr>
          <p:spPr bwMode="auto">
            <a:xfrm flipH="1" flipV="1">
              <a:off x="1494" y="3708"/>
              <a:ext cx="72" cy="1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417412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b="1" dirty="0" smtClean="0"/>
              <a:t>Instruction Format </a:t>
            </a:r>
            <a:r>
              <a:rPr lang="en-US" b="1" dirty="0" err="1" smtClean="0"/>
              <a:t>contd</a:t>
            </a:r>
            <a:r>
              <a:rPr lang="en-US" b="1" dirty="0" smtClean="0"/>
              <a:t>…</a:t>
            </a:r>
            <a:endParaRPr lang="en-US" b="1" dirty="0"/>
          </a:p>
        </p:txBody>
      </p:sp>
      <p:sp>
        <p:nvSpPr>
          <p:cNvPr id="3" name="Content Placeholder 2"/>
          <p:cNvSpPr>
            <a:spLocks noGrp="1"/>
          </p:cNvSpPr>
          <p:nvPr>
            <p:ph idx="1"/>
          </p:nvPr>
        </p:nvSpPr>
        <p:spPr>
          <a:xfrm>
            <a:off x="457200" y="1066800"/>
            <a:ext cx="8229600" cy="5638800"/>
          </a:xfrm>
        </p:spPr>
        <p:txBody>
          <a:bodyPr>
            <a:noAutofit/>
          </a:bodyPr>
          <a:lstStyle/>
          <a:p>
            <a:pPr algn="just"/>
            <a:r>
              <a:rPr lang="en-US" sz="2000" dirty="0"/>
              <a:t>The computer system presented here has three instruction formats</a:t>
            </a:r>
            <a:r>
              <a:rPr lang="en-US" sz="2000" dirty="0" smtClean="0"/>
              <a:t>.</a:t>
            </a:r>
          </a:p>
          <a:p>
            <a:pPr algn="just"/>
            <a:r>
              <a:rPr lang="en-US" sz="2000" dirty="0" smtClean="0"/>
              <a:t> </a:t>
            </a:r>
            <a:r>
              <a:rPr lang="en-US" sz="2000" dirty="0"/>
              <a:t>Since instruction register is of 16 bits, the opcode part has 3 bits and interpretation of the remaining bits depends on the type of instruction. The three main types of instructions differ from each other depending on the value in opcode field</a:t>
            </a:r>
            <a:r>
              <a:rPr lang="en-US" sz="2000" dirty="0" smtClean="0"/>
              <a:t>.</a:t>
            </a:r>
          </a:p>
          <a:p>
            <a:pPr algn="just"/>
            <a:endParaRPr lang="en-US" sz="2000" dirty="0"/>
          </a:p>
          <a:p>
            <a:pPr lvl="1" algn="just"/>
            <a:r>
              <a:rPr lang="en-US" sz="2000" b="1" dirty="0"/>
              <a:t>Memory reference instruction</a:t>
            </a:r>
            <a:r>
              <a:rPr lang="en-US" sz="2000" b="1" dirty="0" smtClean="0"/>
              <a:t>: </a:t>
            </a:r>
            <a:r>
              <a:rPr lang="en-US" sz="2000" dirty="0" smtClean="0"/>
              <a:t>It </a:t>
            </a:r>
            <a:r>
              <a:rPr lang="en-US" sz="2000" dirty="0"/>
              <a:t>uses 12 bits to specify the address .Mode Bit, I=0 for Direct Addressing and 1 for Indirect Addressing</a:t>
            </a:r>
            <a:r>
              <a:rPr lang="en-US" sz="2000" dirty="0" smtClean="0"/>
              <a:t>.</a:t>
            </a:r>
          </a:p>
          <a:p>
            <a:pPr lvl="1" algn="just"/>
            <a:endParaRPr lang="en-US" sz="2000" dirty="0"/>
          </a:p>
        </p:txBody>
      </p:sp>
    </p:spTree>
    <p:extLst>
      <p:ext uri="{BB962C8B-B14F-4D97-AF65-F5344CB8AC3E}">
        <p14:creationId xmlns:p14="http://schemas.microsoft.com/office/powerpoint/2010/main" val="124736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Instruction Format                  </a:t>
            </a:r>
            <a:r>
              <a:rPr lang="en-US" sz="2500" b="1" dirty="0" smtClean="0"/>
              <a:t> </a:t>
            </a:r>
            <a:r>
              <a:rPr lang="en-US" sz="2500" b="1" dirty="0" err="1" smtClean="0"/>
              <a:t>contd</a:t>
            </a:r>
            <a:r>
              <a:rPr lang="en-US" sz="2500" b="1" dirty="0" smtClean="0"/>
              <a:t>…</a:t>
            </a:r>
            <a:endParaRPr lang="en-US" sz="2500" b="1" dirty="0"/>
          </a:p>
        </p:txBody>
      </p:sp>
      <p:sp>
        <p:nvSpPr>
          <p:cNvPr id="3" name="Content Placeholder 2"/>
          <p:cNvSpPr>
            <a:spLocks noGrp="1"/>
          </p:cNvSpPr>
          <p:nvPr>
            <p:ph idx="1"/>
          </p:nvPr>
        </p:nvSpPr>
        <p:spPr>
          <a:xfrm>
            <a:off x="457200" y="1066800"/>
            <a:ext cx="8458200" cy="5486400"/>
          </a:xfrm>
        </p:spPr>
        <p:txBody>
          <a:bodyPr>
            <a:noAutofit/>
          </a:bodyPr>
          <a:lstStyle/>
          <a:p>
            <a:pPr lvl="1" algn="just"/>
            <a:r>
              <a:rPr lang="en-US" sz="2000" b="1" dirty="0" smtClean="0"/>
              <a:t>Register </a:t>
            </a:r>
            <a:r>
              <a:rPr lang="en-US" sz="2000" b="1" dirty="0"/>
              <a:t>reference instruction</a:t>
            </a:r>
            <a:r>
              <a:rPr lang="en-US" sz="2000" dirty="0" smtClean="0"/>
              <a:t>: </a:t>
            </a:r>
            <a:r>
              <a:rPr lang="en-US" sz="2000" dirty="0"/>
              <a:t>In this opcode has a value 111 and 0 in the leftmost bit position. In this operand from the memory is not needed and operation is directly performed on the processor register specified. </a:t>
            </a:r>
            <a:r>
              <a:rPr lang="en-US" sz="2000" dirty="0" smtClean="0"/>
              <a:t>Since </a:t>
            </a:r>
            <a:r>
              <a:rPr lang="en-US" sz="2000" dirty="0"/>
              <a:t>we assumed only one Processor Register (AC), in Register reference instruction the operand is implicit (contents of AC). For example Shift AC, Complement AC. The remaining 12 bits of the instruction register can be used to specify any one of the different register reference </a:t>
            </a:r>
            <a:r>
              <a:rPr lang="en-US" sz="2000" dirty="0" smtClean="0"/>
              <a:t>instructions</a:t>
            </a:r>
            <a:r>
              <a:rPr lang="en-US" sz="2000" dirty="0"/>
              <a:t>.</a:t>
            </a:r>
            <a:endParaRPr lang="en-US" sz="2000" b="1" dirty="0" smtClean="0"/>
          </a:p>
          <a:p>
            <a:pPr marL="393192" lvl="1" indent="0" algn="just">
              <a:buNone/>
            </a:pPr>
            <a:endParaRPr lang="en-US" sz="2000" b="1" dirty="0" smtClean="0">
              <a:latin typeface="Times New Roman" panose="02020603050405020304" pitchFamily="18" charset="0"/>
              <a:cs typeface="Times New Roman" panose="02020603050405020304" pitchFamily="18" charset="0"/>
            </a:endParaRPr>
          </a:p>
          <a:p>
            <a:pPr lvl="1" algn="just"/>
            <a:r>
              <a:rPr lang="en-US" sz="2000" b="1" dirty="0" smtClean="0"/>
              <a:t>Input/Output</a:t>
            </a:r>
            <a:r>
              <a:rPr lang="en-US" sz="2000" dirty="0"/>
              <a:t>: It has a value 111 in opcode and 1 in the leftmost bit of instruction register. The remaining 12 bits of the instruction register are used to specify any one of the Input/output instructions</a:t>
            </a:r>
            <a:r>
              <a:rPr lang="en-US" sz="2000" dirty="0" smtClean="0"/>
              <a:t>.</a:t>
            </a:r>
          </a:p>
          <a:p>
            <a:pPr marL="0" indent="0" algn="just">
              <a:buNone/>
            </a:pPr>
            <a:endParaRPr lang="en-US" sz="2000" dirty="0" smtClean="0"/>
          </a:p>
          <a:p>
            <a:pPr marL="0" indent="0" algn="just">
              <a:buNone/>
            </a:pPr>
            <a:r>
              <a:rPr lang="en-US" sz="2000" dirty="0" smtClean="0"/>
              <a:t>Thus, if </a:t>
            </a:r>
            <a:r>
              <a:rPr lang="en-US" sz="2000" dirty="0"/>
              <a:t>the 3 bits of the code field contain a value 111 then it is either register reference or Input/Output. The control then checks the value in the first bit of instruction register, if it is 1 it is an Input/Output, if it is 0 then it is a register reference.</a:t>
            </a:r>
          </a:p>
          <a:p>
            <a:pPr algn="just"/>
            <a:endParaRPr lang="en-US" sz="2000" dirty="0"/>
          </a:p>
          <a:p>
            <a:endParaRPr lang="en-US" sz="2000" dirty="0"/>
          </a:p>
        </p:txBody>
      </p:sp>
    </p:spTree>
    <p:extLst>
      <p:ext uri="{BB962C8B-B14F-4D97-AF65-F5344CB8AC3E}">
        <p14:creationId xmlns:p14="http://schemas.microsoft.com/office/powerpoint/2010/main" val="75239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60426" y="300039"/>
            <a:ext cx="7902575" cy="614362"/>
          </a:xfrm>
          <a:noFill/>
          <a:ln/>
        </p:spPr>
        <p:txBody>
          <a:bodyPr wrap="none">
            <a:normAutofit/>
          </a:bodyPr>
          <a:lstStyle/>
          <a:p>
            <a:pPr algn="ctr">
              <a:lnSpc>
                <a:spcPct val="87000"/>
              </a:lnSpc>
            </a:pPr>
            <a:r>
              <a:rPr lang="en-US" altLang="ko-KR" sz="3000" b="1" dirty="0" smtClean="0"/>
              <a:t>Instruction Format           </a:t>
            </a:r>
            <a:r>
              <a:rPr lang="en-US" altLang="ko-KR" sz="3000" b="1" dirty="0" err="1" smtClean="0"/>
              <a:t>contd</a:t>
            </a:r>
            <a:r>
              <a:rPr lang="en-US" altLang="ko-KR" sz="3000" b="1" dirty="0" smtClean="0"/>
              <a:t>…</a:t>
            </a:r>
            <a:endParaRPr lang="en-US" altLang="ko-KR" sz="3000" b="1" dirty="0"/>
          </a:p>
        </p:txBody>
      </p:sp>
      <p:sp>
        <p:nvSpPr>
          <p:cNvPr id="9219" name="Rectangle 3"/>
          <p:cNvSpPr>
            <a:spLocks noChangeArrowheads="1"/>
          </p:cNvSpPr>
          <p:nvPr/>
        </p:nvSpPr>
        <p:spPr bwMode="auto">
          <a:xfrm>
            <a:off x="439739" y="1233488"/>
            <a:ext cx="4246355" cy="36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102000"/>
              </a:lnSpc>
              <a:buFontTx/>
              <a:buChar char="•"/>
            </a:pPr>
            <a:r>
              <a:rPr lang="en-US" altLang="ko-KR" sz="2000">
                <a:latin typeface="Arial" charset="0"/>
              </a:rPr>
              <a:t> Basic Computer Instruction Format</a:t>
            </a:r>
          </a:p>
        </p:txBody>
      </p:sp>
      <p:sp>
        <p:nvSpPr>
          <p:cNvPr id="9221" name="Rectangle 5"/>
          <p:cNvSpPr>
            <a:spLocks noChangeArrowheads="1"/>
          </p:cNvSpPr>
          <p:nvPr/>
        </p:nvSpPr>
        <p:spPr bwMode="auto">
          <a:xfrm>
            <a:off x="1895476" y="2754314"/>
            <a:ext cx="3586163" cy="2063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2301875" y="2754314"/>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3097213" y="2754314"/>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auto">
          <a:xfrm>
            <a:off x="1858964" y="2528888"/>
            <a:ext cx="73898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15     14</a:t>
            </a:r>
          </a:p>
        </p:txBody>
      </p:sp>
      <p:sp>
        <p:nvSpPr>
          <p:cNvPr id="9225" name="Rectangle 9"/>
          <p:cNvSpPr>
            <a:spLocks noChangeArrowheads="1"/>
          </p:cNvSpPr>
          <p:nvPr/>
        </p:nvSpPr>
        <p:spPr bwMode="auto">
          <a:xfrm>
            <a:off x="2776539" y="2528888"/>
            <a:ext cx="5544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26" name="Rectangle 10"/>
          <p:cNvSpPr>
            <a:spLocks noChangeArrowheads="1"/>
          </p:cNvSpPr>
          <p:nvPr/>
        </p:nvSpPr>
        <p:spPr bwMode="auto">
          <a:xfrm>
            <a:off x="5178426" y="25288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27" name="Rectangle 11"/>
          <p:cNvSpPr>
            <a:spLocks noChangeArrowheads="1"/>
          </p:cNvSpPr>
          <p:nvPr/>
        </p:nvSpPr>
        <p:spPr bwMode="auto">
          <a:xfrm>
            <a:off x="1973265" y="2749550"/>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9228" name="Rectangle 12"/>
          <p:cNvSpPr>
            <a:spLocks noChangeArrowheads="1"/>
          </p:cNvSpPr>
          <p:nvPr/>
        </p:nvSpPr>
        <p:spPr bwMode="auto">
          <a:xfrm>
            <a:off x="2347913" y="2736850"/>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Opcode</a:t>
            </a:r>
          </a:p>
        </p:txBody>
      </p:sp>
      <p:sp>
        <p:nvSpPr>
          <p:cNvPr id="9229" name="Rectangle 13"/>
          <p:cNvSpPr>
            <a:spLocks noChangeArrowheads="1"/>
          </p:cNvSpPr>
          <p:nvPr/>
        </p:nvSpPr>
        <p:spPr bwMode="auto">
          <a:xfrm>
            <a:off x="3697289" y="2740025"/>
            <a:ext cx="7453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9231" name="Rectangle 15"/>
          <p:cNvSpPr>
            <a:spLocks noChangeArrowheads="1"/>
          </p:cNvSpPr>
          <p:nvPr/>
        </p:nvSpPr>
        <p:spPr bwMode="auto">
          <a:xfrm>
            <a:off x="860426" y="2126350"/>
            <a:ext cx="6372451" cy="585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solidFill>
                  <a:srgbClr val="000000"/>
                </a:solidFill>
                <a:latin typeface="Arial" charset="0"/>
              </a:rPr>
              <a:t>Memory-Reference Instructions 	(OP-code = 000 ~ 110)</a:t>
            </a:r>
          </a:p>
          <a:p>
            <a:pPr latinLnBrk="0"/>
            <a:endParaRPr lang="en-US" altLang="ko-KR" sz="1800" dirty="0">
              <a:solidFill>
                <a:srgbClr val="000000"/>
              </a:solidFill>
              <a:latin typeface="Arial" charset="0"/>
            </a:endParaRPr>
          </a:p>
        </p:txBody>
      </p:sp>
      <p:sp>
        <p:nvSpPr>
          <p:cNvPr id="9239" name="Rectangle 23"/>
          <p:cNvSpPr>
            <a:spLocks noChangeArrowheads="1"/>
          </p:cNvSpPr>
          <p:nvPr/>
        </p:nvSpPr>
        <p:spPr bwMode="auto">
          <a:xfrm>
            <a:off x="860425" y="3273425"/>
            <a:ext cx="629121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solidFill>
                  <a:srgbClr val="000000"/>
                </a:solidFill>
                <a:latin typeface="Arial" charset="0"/>
              </a:rPr>
              <a:t>Register-Reference Instructions 	(OP-code = 111, I = 0)</a:t>
            </a:r>
          </a:p>
          <a:p>
            <a:pPr latinLnBrk="0"/>
            <a:endParaRPr lang="en-US" altLang="ko-KR" sz="1800" dirty="0">
              <a:solidFill>
                <a:srgbClr val="000000"/>
              </a:solidFill>
              <a:latin typeface="Arial" charset="0"/>
            </a:endParaRPr>
          </a:p>
        </p:txBody>
      </p:sp>
      <p:sp>
        <p:nvSpPr>
          <p:cNvPr id="9247" name="Rectangle 31"/>
          <p:cNvSpPr>
            <a:spLocks noChangeArrowheads="1"/>
          </p:cNvSpPr>
          <p:nvPr/>
        </p:nvSpPr>
        <p:spPr bwMode="auto">
          <a:xfrm>
            <a:off x="877889" y="4443414"/>
            <a:ext cx="622709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solidFill>
                  <a:srgbClr val="000000"/>
                </a:solidFill>
                <a:latin typeface="Arial" charset="0"/>
              </a:rPr>
              <a:t> Input-Output Instructions		(OP-code =111, I = 1)</a:t>
            </a:r>
          </a:p>
        </p:txBody>
      </p:sp>
      <p:grpSp>
        <p:nvGrpSpPr>
          <p:cNvPr id="9252" name="Group 36"/>
          <p:cNvGrpSpPr>
            <a:grpSpLocks/>
          </p:cNvGrpSpPr>
          <p:nvPr/>
        </p:nvGrpSpPr>
        <p:grpSpPr bwMode="auto">
          <a:xfrm>
            <a:off x="1868490" y="3649664"/>
            <a:ext cx="3622674" cy="493713"/>
            <a:chOff x="1177" y="2203"/>
            <a:chExt cx="2282" cy="311"/>
          </a:xfrm>
        </p:grpSpPr>
        <p:sp>
          <p:nvSpPr>
            <p:cNvPr id="9232" name="Rectangle 16"/>
            <p:cNvSpPr>
              <a:spLocks noChangeArrowheads="1"/>
            </p:cNvSpPr>
            <p:nvPr/>
          </p:nvSpPr>
          <p:spPr bwMode="auto">
            <a:xfrm>
              <a:off x="1200" y="2344"/>
              <a:ext cx="2259" cy="13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Line 17"/>
            <p:cNvSpPr>
              <a:spLocks noChangeShapeType="1"/>
            </p:cNvSpPr>
            <p:nvPr/>
          </p:nvSpPr>
          <p:spPr bwMode="auto">
            <a:xfrm>
              <a:off x="1952" y="2338"/>
              <a:ext cx="0" cy="13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auto">
            <a:xfrm>
              <a:off x="1177" y="2203"/>
              <a:ext cx="2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a:t>
              </a:r>
            </a:p>
          </p:txBody>
        </p:sp>
        <p:sp>
          <p:nvSpPr>
            <p:cNvPr id="9235" name="Rectangle 19"/>
            <p:cNvSpPr>
              <a:spLocks noChangeArrowheads="1"/>
            </p:cNvSpPr>
            <p:nvPr/>
          </p:nvSpPr>
          <p:spPr bwMode="auto">
            <a:xfrm>
              <a:off x="1756" y="2203"/>
              <a:ext cx="3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36" name="Rectangle 20"/>
            <p:cNvSpPr>
              <a:spLocks noChangeArrowheads="1"/>
            </p:cNvSpPr>
            <p:nvPr/>
          </p:nvSpPr>
          <p:spPr bwMode="auto">
            <a:xfrm>
              <a:off x="3268" y="220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37" name="Rectangle 21"/>
            <p:cNvSpPr>
              <a:spLocks noChangeArrowheads="1"/>
            </p:cNvSpPr>
            <p:nvPr/>
          </p:nvSpPr>
          <p:spPr bwMode="auto">
            <a:xfrm>
              <a:off x="2060" y="2335"/>
              <a:ext cx="9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Register operation</a:t>
              </a:r>
            </a:p>
          </p:txBody>
        </p:sp>
        <p:sp>
          <p:nvSpPr>
            <p:cNvPr id="9248" name="Rectangle 32"/>
            <p:cNvSpPr>
              <a:spLocks noChangeArrowheads="1"/>
            </p:cNvSpPr>
            <p:nvPr/>
          </p:nvSpPr>
          <p:spPr bwMode="auto">
            <a:xfrm>
              <a:off x="1237" y="2341"/>
              <a:ext cx="6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0    1    1    1</a:t>
              </a:r>
            </a:p>
          </p:txBody>
        </p:sp>
      </p:grpSp>
      <p:grpSp>
        <p:nvGrpSpPr>
          <p:cNvPr id="9253" name="Group 37"/>
          <p:cNvGrpSpPr>
            <a:grpSpLocks/>
          </p:cNvGrpSpPr>
          <p:nvPr/>
        </p:nvGrpSpPr>
        <p:grpSpPr bwMode="auto">
          <a:xfrm>
            <a:off x="1868489" y="4845053"/>
            <a:ext cx="3624263" cy="495301"/>
            <a:chOff x="1232" y="2956"/>
            <a:chExt cx="2283" cy="312"/>
          </a:xfrm>
        </p:grpSpPr>
        <p:sp>
          <p:nvSpPr>
            <p:cNvPr id="9240" name="Rectangle 24"/>
            <p:cNvSpPr>
              <a:spLocks noChangeArrowheads="1"/>
            </p:cNvSpPr>
            <p:nvPr/>
          </p:nvSpPr>
          <p:spPr bwMode="auto">
            <a:xfrm>
              <a:off x="1256" y="3096"/>
              <a:ext cx="2259" cy="1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Rectangle 26"/>
            <p:cNvSpPr>
              <a:spLocks noChangeArrowheads="1"/>
            </p:cNvSpPr>
            <p:nvPr/>
          </p:nvSpPr>
          <p:spPr bwMode="auto">
            <a:xfrm>
              <a:off x="1232" y="2956"/>
              <a:ext cx="2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a:t>
              </a:r>
            </a:p>
          </p:txBody>
        </p:sp>
        <p:sp>
          <p:nvSpPr>
            <p:cNvPr id="9243" name="Rectangle 27"/>
            <p:cNvSpPr>
              <a:spLocks noChangeArrowheads="1"/>
            </p:cNvSpPr>
            <p:nvPr/>
          </p:nvSpPr>
          <p:spPr bwMode="auto">
            <a:xfrm>
              <a:off x="1811" y="2956"/>
              <a:ext cx="3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44" name="Rectangle 28"/>
            <p:cNvSpPr>
              <a:spLocks noChangeArrowheads="1"/>
            </p:cNvSpPr>
            <p:nvPr/>
          </p:nvSpPr>
          <p:spPr bwMode="auto">
            <a:xfrm>
              <a:off x="3325" y="295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45" name="Rectangle 29"/>
            <p:cNvSpPr>
              <a:spLocks noChangeArrowheads="1"/>
            </p:cNvSpPr>
            <p:nvPr/>
          </p:nvSpPr>
          <p:spPr bwMode="auto">
            <a:xfrm>
              <a:off x="2295" y="3083"/>
              <a:ext cx="6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I/O operation</a:t>
              </a:r>
            </a:p>
          </p:txBody>
        </p:sp>
        <p:sp>
          <p:nvSpPr>
            <p:cNvPr id="9249" name="Rectangle 33"/>
            <p:cNvSpPr>
              <a:spLocks noChangeArrowheads="1"/>
            </p:cNvSpPr>
            <p:nvPr/>
          </p:nvSpPr>
          <p:spPr bwMode="auto">
            <a:xfrm>
              <a:off x="1264" y="3095"/>
              <a:ext cx="6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1    1    1    1</a:t>
              </a:r>
            </a:p>
          </p:txBody>
        </p:sp>
        <p:sp>
          <p:nvSpPr>
            <p:cNvPr id="9251" name="Line 35"/>
            <p:cNvSpPr>
              <a:spLocks noChangeShapeType="1"/>
            </p:cNvSpPr>
            <p:nvPr/>
          </p:nvSpPr>
          <p:spPr bwMode="auto">
            <a:xfrm>
              <a:off x="1997" y="3103"/>
              <a:ext cx="0" cy="13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910267445"/>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1447</TotalTime>
  <Words>1266</Words>
  <Application>Microsoft Office PowerPoint</Application>
  <PresentationFormat>On-screen Show (4:3)</PresentationFormat>
  <Paragraphs>212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Constantia</vt:lpstr>
      <vt:lpstr>굴림</vt:lpstr>
      <vt:lpstr>HY중고딕</vt:lpstr>
      <vt:lpstr>HY신명조</vt:lpstr>
      <vt:lpstr>Times New Roman</vt:lpstr>
      <vt:lpstr>Wingdings 2</vt:lpstr>
      <vt:lpstr>Flow</vt:lpstr>
      <vt:lpstr>Unit II:ALU Design Lecture 12</vt:lpstr>
      <vt:lpstr>Contents</vt:lpstr>
      <vt:lpstr>1. Introduction</vt:lpstr>
      <vt:lpstr>2. The Basic Computer</vt:lpstr>
      <vt:lpstr>3. Instructions</vt:lpstr>
      <vt:lpstr>4. Instruction Format</vt:lpstr>
      <vt:lpstr>Instruction Format contd…</vt:lpstr>
      <vt:lpstr>Instruction Format                   contd…</vt:lpstr>
      <vt:lpstr>Instruction Format           contd…</vt:lpstr>
      <vt:lpstr>5. Processor Registers</vt:lpstr>
      <vt:lpstr>Processor Registers     contd…</vt:lpstr>
      <vt:lpstr>Basic Computer Registers</vt:lpstr>
      <vt:lpstr>6.  Common Bus System</vt:lpstr>
      <vt:lpstr>Common Bus System                                    contd…</vt:lpstr>
      <vt:lpstr>Common Bus System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58</cp:revision>
  <dcterms:created xsi:type="dcterms:W3CDTF">2017-07-19T11:08:25Z</dcterms:created>
  <dcterms:modified xsi:type="dcterms:W3CDTF">2018-07-22T09:25:39Z</dcterms:modified>
</cp:coreProperties>
</file>