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62" y="4762"/>
            <a:ext cx="9139555" cy="381000"/>
          </a:xfrm>
          <a:custGeom>
            <a:avLst/>
            <a:gdLst/>
            <a:ahLst/>
            <a:cxnLst/>
            <a:rect l="l" t="t" r="r" b="b"/>
            <a:pathLst>
              <a:path w="9139555" h="381000">
                <a:moveTo>
                  <a:pt x="0" y="381000"/>
                </a:moveTo>
                <a:lnTo>
                  <a:pt x="9139237" y="381000"/>
                </a:lnTo>
                <a:lnTo>
                  <a:pt x="9139237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93100" y="61912"/>
            <a:ext cx="622300" cy="247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499" y="23876"/>
            <a:ext cx="8837000" cy="35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576" y="1516379"/>
            <a:ext cx="8210847" cy="297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2800" y="6675635"/>
            <a:ext cx="126301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41654" y="6683237"/>
            <a:ext cx="198627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4654" y="6638847"/>
            <a:ext cx="279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092" y="6503140"/>
            <a:ext cx="12630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87" y="609600"/>
            <a:ext cx="8631555" cy="1905"/>
          </a:xfrm>
          <a:custGeom>
            <a:avLst/>
            <a:gdLst/>
            <a:ahLst/>
            <a:cxnLst/>
            <a:rect l="l" t="t" r="r" b="b"/>
            <a:pathLst>
              <a:path w="8631555" h="1904">
                <a:moveTo>
                  <a:pt x="8631237" y="0"/>
                </a:moveTo>
                <a:lnTo>
                  <a:pt x="0" y="1587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" y="76200"/>
            <a:ext cx="1143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89262"/>
            <a:ext cx="9144000" cy="2725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5112" y="228600"/>
            <a:ext cx="2300287" cy="1004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123" y="791019"/>
            <a:ext cx="7162165" cy="21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7180" algn="ctr">
              <a:lnSpc>
                <a:spcPct val="100000"/>
              </a:lnSpc>
            </a:pPr>
            <a:r>
              <a:rPr sz="4400" b="0" dirty="0">
                <a:solidFill>
                  <a:srgbClr val="0080B1"/>
                </a:solidFill>
                <a:latin typeface="Arial"/>
                <a:cs typeface="Arial"/>
              </a:rPr>
              <a:t>Unit</a:t>
            </a:r>
            <a:r>
              <a:rPr sz="4400" b="0" spc="-105" dirty="0">
                <a:solidFill>
                  <a:srgbClr val="0080B1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80B1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  <a:p>
            <a:pPr marL="2524125" marR="5080" indent="-2512060">
              <a:lnSpc>
                <a:spcPct val="113199"/>
              </a:lnSpc>
              <a:spcBef>
                <a:spcPts val="430"/>
              </a:spcBef>
            </a:pPr>
            <a:r>
              <a:rPr sz="4000" b="0" i="1" spc="-5" dirty="0">
                <a:solidFill>
                  <a:srgbClr val="000000"/>
                </a:solidFill>
                <a:latin typeface="Arial"/>
                <a:cs typeface="Arial"/>
              </a:rPr>
              <a:t>Business Process </a:t>
            </a:r>
            <a:r>
              <a:rPr sz="4000" b="0" i="1" spc="-10" dirty="0">
                <a:solidFill>
                  <a:srgbClr val="000000"/>
                </a:solidFill>
                <a:latin typeface="Arial"/>
                <a:cs typeface="Arial"/>
              </a:rPr>
              <a:t>Management  </a:t>
            </a:r>
            <a:r>
              <a:rPr sz="4000" b="0" i="1" spc="-5" dirty="0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8490" y="6610556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Artifacts in process center</a:t>
            </a:r>
            <a:r>
              <a:rPr dirty="0"/>
              <a:t> </a:t>
            </a:r>
            <a:r>
              <a:rPr spc="-5"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212" y="969010"/>
          <a:ext cx="8682037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Snapshots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1057910" indent="-28638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Record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state of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items within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 application or track at a specific point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time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84175" marR="266065" indent="-287020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Usually snapshots represent a milestone or are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used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playbacks or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installations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84175" marR="474980" indent="-287020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 compare snapshots and revert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previous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snapshots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84175" marR="183515" indent="-287020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administrator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enables tracks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process  application, a snapshot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used as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basis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new  track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applications</a:t>
            </a:r>
            <a:r>
              <a:rPr spc="-30" dirty="0"/>
              <a:t> </a:t>
            </a:r>
            <a:r>
              <a:rPr spc="-5" dirty="0"/>
              <a:t>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7984" y="23876"/>
            <a:ext cx="190182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200" b="1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63" y="817245"/>
            <a:ext cx="8434070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process application, stored in the repository is a container  for process models and their supporting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implementations</a:t>
            </a:r>
            <a:endParaRPr sz="2400">
              <a:latin typeface="Arial"/>
              <a:cs typeface="Arial"/>
            </a:endParaRPr>
          </a:p>
          <a:p>
            <a:pPr marL="355600" marR="9144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Once the artifacts have been created, they are put together  into a process application and a snapshot is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taken</a:t>
            </a:r>
            <a:endParaRPr sz="2400">
              <a:latin typeface="Arial"/>
              <a:cs typeface="Arial"/>
            </a:endParaRPr>
          </a:p>
          <a:p>
            <a:pPr marL="355600" marR="20955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Testing, installing and administering the process application  snapshot can be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applications </a:t>
            </a:r>
            <a:r>
              <a:rPr spc="-10" dirty="0"/>
              <a:t>artifacts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899" y="927100"/>
            <a:ext cx="8013700" cy="486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6765" indent="-342900">
              <a:lnSpc>
                <a:spcPts val="259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One or more process models, also called Business  Process Definitions (BPDs)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services required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implement activities or integrate  with other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Service Component Architecture (SCA)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Toolkits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IBM® Integration Designer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One or more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workspaces</a:t>
            </a:r>
            <a:endParaRPr sz="2400">
              <a:latin typeface="Arial"/>
              <a:cs typeface="Arial"/>
            </a:endParaRPr>
          </a:p>
          <a:p>
            <a:pPr marL="355600" marR="76835" indent="-342900">
              <a:lnSpc>
                <a:spcPts val="2590"/>
              </a:lnSpc>
              <a:spcBef>
                <a:spcPts val="1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IBM Business Monitor model for monitoring business  performance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Any other items required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run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Running and debugging</a:t>
            </a:r>
            <a:r>
              <a:rPr spc="-35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22020"/>
            <a:ext cx="8520430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With the help of the Inspector, individual developers can run  processes and services on the Process Center Server 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remote runtime Process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Inspector in IBM® Process Designer is important for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iterative approach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process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marR="22225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Using the Inspector, an entire development team can  demonstrate current process design and implementation in  playback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sessions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Playback sessions are useful in capturing important  information from different stakeholders in a process, such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management, end users and business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Deploying and managing process</a:t>
            </a:r>
            <a:r>
              <a:rPr spc="30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099" y="922020"/>
            <a:ext cx="8060055" cy="3291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process application life cycle takes care of deploying  and undeploying snapshots, managing snapshot states  and versioning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considerations</a:t>
            </a:r>
            <a:endParaRPr sz="2400">
              <a:latin typeface="Arial"/>
              <a:cs typeface="Arial"/>
            </a:endParaRPr>
          </a:p>
          <a:p>
            <a:pPr marL="355600" marR="304800" indent="-342900" algn="just">
              <a:lnSpc>
                <a:spcPct val="100000"/>
              </a:lnSpc>
              <a:spcBef>
                <a:spcPts val="13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developing processes you can make best use of  the iterative approach supported by the tools within the  Process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>
              <a:latin typeface="Arial"/>
              <a:cs typeface="Arial"/>
            </a:endParaRPr>
          </a:p>
          <a:p>
            <a:pPr marL="355600" marR="462915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Processes evolve in time, initially from a development  state,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testing, and then on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Deploying and managing process</a:t>
            </a:r>
            <a:r>
              <a:rPr spc="20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69645"/>
            <a:ext cx="8349615" cy="3291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302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947545" algn="l"/>
              </a:tabLst>
            </a:pPr>
            <a:r>
              <a:rPr sz="2400" spc="-5" dirty="0">
                <a:latin typeface="Arial"/>
                <a:cs typeface="Arial"/>
              </a:rPr>
              <a:t>Processes	might continue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evolve even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production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stage 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changing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marL="355600" marR="391795" indent="-342900" algn="just">
              <a:lnSpc>
                <a:spcPct val="100000"/>
              </a:lnSpc>
              <a:spcBef>
                <a:spcPts val="13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Being prepared for the ongoing life cycle of processes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essential and will help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design effectively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the very  </a:t>
            </a:r>
            <a:r>
              <a:rPr sz="2400" spc="-10" dirty="0">
                <a:latin typeface="Arial"/>
                <a:cs typeface="Arial"/>
              </a:rPr>
              <a:t>beginning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typical Business Process Manager configuration includes  three environments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support the development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eventual deployment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Environments</a:t>
            </a:r>
            <a:r>
              <a:rPr spc="-55" dirty="0"/>
              <a:t> </a:t>
            </a:r>
            <a:r>
              <a:rPr spc="-5" dirty="0"/>
              <a:t>cont..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984250"/>
          <a:ext cx="80010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7355" marR="350520" indent="-342265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Design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 models and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implement</a:t>
                      </a:r>
                      <a:r>
                        <a:rPr sz="20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those models using the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Designer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27990" marR="433705" indent="-342900">
                        <a:lnSpc>
                          <a:spcPct val="100000"/>
                        </a:lnSpc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Demonstrate your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development progress</a:t>
                      </a:r>
                      <a:r>
                        <a:rPr sz="20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 Inspector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27990" marR="683895" indent="-342900">
                        <a:lnSpc>
                          <a:spcPct val="100000"/>
                        </a:lnSpc>
                        <a:buChar char="•"/>
                        <a:tabLst>
                          <a:tab pos="427355" algn="l"/>
                          <a:tab pos="427990" algn="l"/>
                          <a:tab pos="3152775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playback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sessions	quickly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evaluate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refine your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prototype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27990" marR="345440" indent="-342900">
                        <a:lnSpc>
                          <a:spcPct val="100000"/>
                        </a:lnSpc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the Process Center Console, deploy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applications in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 and production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environments.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Environments</a:t>
            </a:r>
            <a:r>
              <a:rPr spc="-55" dirty="0"/>
              <a:t> </a:t>
            </a:r>
            <a:r>
              <a:rPr spc="-5" dirty="0"/>
              <a:t>cont..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012" y="877569"/>
          <a:ext cx="8682037" cy="4450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Test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40055" marR="234315" indent="-342900" algn="just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406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Deploy process applications 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Server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test environment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implement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formal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quality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assurance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tests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0690" marR="843915" indent="-342900">
                        <a:lnSpc>
                          <a:spcPct val="100000"/>
                        </a:lnSpc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Inspector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verify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resolve  issues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Production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440690" marR="193675" indent="-342900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Once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issues reported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formal testing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are  resolved, 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Center Console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deploy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applications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Server in  your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production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environment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0690" marR="235585" indent="-342900">
                        <a:lnSpc>
                          <a:spcPct val="100000"/>
                        </a:lnSpc>
                        <a:buChar char="•"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Inspector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investigate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resolve  any issues reported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your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production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environment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092" y="6503140"/>
            <a:ext cx="12630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87" y="609600"/>
            <a:ext cx="8631555" cy="1905"/>
          </a:xfrm>
          <a:custGeom>
            <a:avLst/>
            <a:gdLst/>
            <a:ahLst/>
            <a:cxnLst/>
            <a:rect l="l" t="t" r="r" b="b"/>
            <a:pathLst>
              <a:path w="8631555" h="1904">
                <a:moveTo>
                  <a:pt x="8631237" y="0"/>
                </a:moveTo>
                <a:lnTo>
                  <a:pt x="0" y="1587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" y="76200"/>
            <a:ext cx="1143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89262"/>
            <a:ext cx="9144000" cy="2725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5112" y="228600"/>
            <a:ext cx="2300287" cy="1004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5235" y="1681289"/>
            <a:ext cx="6999605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2639" marR="5080" indent="-2060575">
              <a:lnSpc>
                <a:spcPts val="4029"/>
              </a:lnSpc>
            </a:pPr>
            <a:r>
              <a:rPr sz="4000" b="0" spc="-5" dirty="0">
                <a:solidFill>
                  <a:srgbClr val="0080B1"/>
                </a:solidFill>
                <a:latin typeface="Arial"/>
                <a:cs typeface="Arial"/>
              </a:rPr>
              <a:t>Process Designer </a:t>
            </a:r>
            <a:r>
              <a:rPr sz="4000" b="0" spc="-10" dirty="0">
                <a:solidFill>
                  <a:srgbClr val="0080B1"/>
                </a:solidFill>
                <a:latin typeface="Arial"/>
                <a:cs typeface="Arial"/>
              </a:rPr>
              <a:t>and </a:t>
            </a:r>
            <a:r>
              <a:rPr sz="4000" b="0" spc="-5" dirty="0">
                <a:solidFill>
                  <a:srgbClr val="0080B1"/>
                </a:solidFill>
                <a:latin typeface="Arial"/>
                <a:cs typeface="Arial"/>
              </a:rPr>
              <a:t>Process  </a:t>
            </a:r>
            <a:r>
              <a:rPr sz="4000" b="0" spc="-10" dirty="0">
                <a:solidFill>
                  <a:srgbClr val="0080B1"/>
                </a:solidFill>
                <a:latin typeface="Arial"/>
                <a:cs typeface="Arial"/>
              </a:rPr>
              <a:t>Center</a:t>
            </a:r>
            <a:r>
              <a:rPr sz="4000" b="0" spc="-45" dirty="0">
                <a:solidFill>
                  <a:srgbClr val="0080B1"/>
                </a:solidFill>
                <a:latin typeface="Arial"/>
                <a:cs typeface="Arial"/>
              </a:rPr>
              <a:t> </a:t>
            </a:r>
            <a:r>
              <a:rPr sz="4000" b="0" dirty="0">
                <a:solidFill>
                  <a:srgbClr val="0080B1"/>
                </a:solidFill>
                <a:latin typeface="Arial"/>
                <a:cs typeface="Arial"/>
              </a:rPr>
              <a:t>tasks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Modeling</a:t>
            </a:r>
            <a:r>
              <a:rPr spc="-60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93445"/>
            <a:ext cx="8484235" cy="510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867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process is the major unit of logic in </a:t>
            </a:r>
            <a:r>
              <a:rPr sz="2400" dirty="0">
                <a:latin typeface="Arial"/>
                <a:cs typeface="Arial"/>
              </a:rPr>
              <a:t>IBM® </a:t>
            </a:r>
            <a:r>
              <a:rPr sz="2400" spc="-5" dirty="0">
                <a:latin typeface="Arial"/>
                <a:cs typeface="Arial"/>
              </a:rPr>
              <a:t>Business  Process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  <a:p>
            <a:pPr marL="355600" marR="902969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contains all the components of a Business Process  Definition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(BPD)</a:t>
            </a:r>
            <a:endParaRPr sz="2400">
              <a:latin typeface="Arial"/>
              <a:cs typeface="Arial"/>
            </a:endParaRPr>
          </a:p>
          <a:p>
            <a:pPr marL="355600" marR="25654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Modeling a good process that matches your requirements  is the core of Process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>
              <a:latin typeface="Arial"/>
              <a:cs typeface="Arial"/>
            </a:endParaRPr>
          </a:p>
          <a:p>
            <a:pPr marL="355600" marR="20574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process is made of process components that help you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define the process workflow for users, create logic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integrate other applications and data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order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what occurs inside a process at run  time, it is essential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the components that make  up a process at design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Learning</a:t>
            </a:r>
            <a:r>
              <a:rPr spc="-8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10556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463" y="817245"/>
            <a:ext cx="7969737" cy="345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Designer for creating process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Core elements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BPD in Process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 dirty="0">
              <a:latin typeface="Arial"/>
              <a:cs typeface="Arial"/>
            </a:endParaRPr>
          </a:p>
          <a:p>
            <a:pPr marL="355600" marR="8636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Translation of workflow steps into business process  activities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Nested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</a:t>
            </a:r>
            <a:endParaRPr sz="2400" dirty="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139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Gateways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control the process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Validate </a:t>
            </a:r>
            <a:r>
              <a:rPr sz="2400" spc="-5" dirty="0">
                <a:latin typeface="Arial"/>
                <a:cs typeface="Arial"/>
              </a:rPr>
              <a:t>process model –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IBM </a:t>
            </a:r>
            <a:r>
              <a:rPr spc="-5" dirty="0"/>
              <a:t>Process</a:t>
            </a:r>
            <a:r>
              <a:rPr spc="-25" dirty="0"/>
              <a:t> </a:t>
            </a:r>
            <a:r>
              <a:rPr spc="-5" dirty="0"/>
              <a:t>Designer</a:t>
            </a:r>
          </a:p>
        </p:txBody>
      </p:sp>
      <p:sp>
        <p:nvSpPr>
          <p:cNvPr id="3" name="object 3"/>
          <p:cNvSpPr/>
          <p:nvPr/>
        </p:nvSpPr>
        <p:spPr>
          <a:xfrm>
            <a:off x="592772" y="762000"/>
            <a:ext cx="8170227" cy="538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99" y="23876"/>
            <a:ext cx="122110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Parts</a:t>
            </a:r>
            <a:r>
              <a:rPr sz="2200" b="1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319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esigner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831850"/>
          <a:ext cx="7696200" cy="4937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789940" indent="-2863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371475" algn="l"/>
                          <a:tab pos="372110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Gives access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library items for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 process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1475" marR="183515" indent="-286385">
                        <a:lnSpc>
                          <a:spcPct val="100000"/>
                        </a:lnSpc>
                        <a:buChar char="•"/>
                        <a:tabLst>
                          <a:tab pos="371475" algn="l"/>
                          <a:tab pos="37211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 items can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existing  ones edited as described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Managing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  items in 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Designer view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canvas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262255" indent="-286385">
                        <a:lnSpc>
                          <a:spcPct val="100000"/>
                        </a:lnSpc>
                        <a:spcBef>
                          <a:spcPts val="160"/>
                        </a:spcBef>
                        <a:buChar char="•"/>
                        <a:tabLst>
                          <a:tab pos="371475" algn="l"/>
                          <a:tab pos="37211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Provides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area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where you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components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palette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88925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Tabs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control  display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main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canvas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area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1096645" indent="-2863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371475" algn="l"/>
                          <a:tab pos="37211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 selected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determines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tool  displayed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the main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canvas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area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1475" marR="341630" indent="-286385" algn="just">
                        <a:lnSpc>
                          <a:spcPct val="100000"/>
                        </a:lnSpc>
                        <a:buChar char="•"/>
                        <a:tabLst>
                          <a:tab pos="435609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 the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Variables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tab,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Designer  provides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dialog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creating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managing  variables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the current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88" y="23876"/>
            <a:ext cx="122110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Parts</a:t>
            </a:r>
            <a:r>
              <a:rPr sz="2200" b="1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6060">
              <a:lnSpc>
                <a:spcPct val="100000"/>
              </a:lnSpc>
            </a:pPr>
            <a:r>
              <a:rPr spc="-5" dirty="0"/>
              <a:t>Designer</a:t>
            </a:r>
            <a:r>
              <a:rPr spc="-65" dirty="0"/>
              <a:t> </a:t>
            </a:r>
            <a:r>
              <a:rPr spc="-5" dirty="0"/>
              <a:t>cont…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212" y="969010"/>
          <a:ext cx="8682036" cy="466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Properties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408940" indent="-28702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383540" algn="l"/>
                          <a:tab pos="38481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properties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currently  selected in the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diagram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3105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Options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control  display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properties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area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193040" indent="-286385">
                        <a:lnSpc>
                          <a:spcPct val="100000"/>
                        </a:lnSpc>
                        <a:spcBef>
                          <a:spcPts val="160"/>
                        </a:spcBef>
                        <a:buChar char="•"/>
                        <a:tabLst>
                          <a:tab pos="447675" algn="l"/>
                          <a:tab pos="44894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selected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option determines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properties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shown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currently selected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component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diagram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Palette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120014" indent="-2863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Provides components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use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4175" marR="523240" indent="-286385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All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available components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described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  following section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4175" marR="535305" indent="-286385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dragging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component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palette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  diagram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use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properties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control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  implementation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the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component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process</a:t>
            </a:r>
            <a:r>
              <a:rPr spc="-2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908050"/>
          <a:ext cx="7696200" cy="495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229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ponent  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Selection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Tool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97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Helps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select and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move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components on the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diagram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4455" marR="6515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equen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Flow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565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Aids you 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connect process  components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establish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which the steps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 process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occur.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Lanes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121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Add lanes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your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 diagram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hold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activities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events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that take place  during process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execution.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43000" y="2596718"/>
            <a:ext cx="787971" cy="666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581392"/>
            <a:ext cx="908342" cy="883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953000"/>
            <a:ext cx="870858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components</a:t>
            </a:r>
            <a:r>
              <a:rPr spc="-45" dirty="0"/>
              <a:t> </a:t>
            </a:r>
            <a:r>
              <a:rPr spc="-5" dirty="0"/>
              <a:t>cont…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908050"/>
          <a:ext cx="8001000" cy="536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Milestone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631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 milestones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your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diagram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demonstrate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phases of process  execution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Event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model the start of a process.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manually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start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  select None as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implementation in the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properties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Activity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343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model the steps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your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process,  choosing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implementation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most  appropriate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each particular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step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Gateway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1655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Gateways control the divergence and  convergence of sequence lines,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determining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branching and merging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paths that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runtime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can  take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85648" y="914679"/>
            <a:ext cx="721638" cy="97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959" y="2209798"/>
            <a:ext cx="721640" cy="72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227" y="3434384"/>
            <a:ext cx="1218772" cy="761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28" y="5029466"/>
            <a:ext cx="679373" cy="761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components</a:t>
            </a:r>
            <a:r>
              <a:rPr spc="-45" dirty="0"/>
              <a:t> </a:t>
            </a:r>
            <a:r>
              <a:rPr spc="-5" dirty="0"/>
              <a:t>cont…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212" y="727075"/>
          <a:ext cx="8682037" cy="464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5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7790" marR="55118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289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Intermediate events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can be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attached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activities within your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BPDs or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they 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can be included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process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flow, 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connected with sequence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Event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end process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execution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2057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about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 overall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or each step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the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diagram. Adding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notes  helps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developers understand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2000" y="1143000"/>
            <a:ext cx="786653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349" y="2438402"/>
            <a:ext cx="786650" cy="72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886205"/>
            <a:ext cx="824877" cy="80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25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88" y="23876"/>
            <a:ext cx="588899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Creating a business process</a:t>
            </a:r>
            <a:r>
              <a:rPr sz="2200" b="1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definition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863" y="817245"/>
            <a:ext cx="555752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The general modeling process steps</a:t>
            </a:r>
            <a:r>
              <a:rPr sz="2400" b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170" y="1360804"/>
            <a:ext cx="7369809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In order to model a process, a BPD needs to be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created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318770" algn="l"/>
                <a:tab pos="319405" algn="l"/>
              </a:tabLst>
            </a:pP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-10" dirty="0">
                <a:latin typeface="Arial"/>
                <a:cs typeface="Arial"/>
              </a:rPr>
              <a:t>BPD </a:t>
            </a:r>
            <a:r>
              <a:rPr sz="2200" spc="-5" dirty="0">
                <a:latin typeface="Arial"/>
                <a:cs typeface="Arial"/>
              </a:rPr>
              <a:t>is a reusable model of a process, describing what  is </a:t>
            </a:r>
            <a:r>
              <a:rPr sz="2200" spc="-10" dirty="0">
                <a:latin typeface="Arial"/>
                <a:cs typeface="Arial"/>
              </a:rPr>
              <a:t>common </a:t>
            </a:r>
            <a:r>
              <a:rPr sz="2200" spc="-5" dirty="0">
                <a:latin typeface="Arial"/>
                <a:cs typeface="Arial"/>
              </a:rPr>
              <a:t>to all runtime instances of that process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Building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services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Business objects 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Modeling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Using external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implementations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Integrating with other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Configuring conditional activities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-5" dirty="0"/>
              <a:t>Process</a:t>
            </a:r>
            <a:r>
              <a:rPr spc="-60" dirty="0"/>
              <a:t> </a:t>
            </a:r>
            <a:r>
              <a:rPr spc="-5" dirty="0"/>
              <a:t>Designer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838200"/>
            <a:ext cx="7619987" cy="5248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Designer</a:t>
            </a:r>
            <a:r>
              <a:rPr spc="-35" dirty="0"/>
              <a:t> </a:t>
            </a:r>
            <a:r>
              <a:rPr spc="-5" dirty="0"/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212" y="979169"/>
          <a:ext cx="8682036" cy="4577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Participant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5410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default lane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tasks.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name can  be changed 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selecting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lane and editing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its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616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default lane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tasks.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name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be changed 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selecting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editing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event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99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Each BPD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automatically include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start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event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event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5384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Each BPD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automatically include an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end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event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task</a:t>
            </a:r>
            <a:r>
              <a:rPr spc="-4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984250"/>
          <a:ext cx="7620000" cy="5120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pPr marL="85090" marR="2311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 option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76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completed  by a user (human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performer), this  implementation option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must be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Task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470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Select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this implementation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activity is 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 completed by an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automated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system or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Task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517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Decision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implementation option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must be chosen when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want a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decision  or condition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business rule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decide  which 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implementation is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called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Overview of process</a:t>
            </a:r>
            <a:r>
              <a:rPr spc="-15" dirty="0"/>
              <a:t> </a:t>
            </a:r>
            <a:r>
              <a:rPr spc="-5" dirty="0"/>
              <a:t>modeling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10556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467090" cy="493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process is the major unit of logic in IBM Business Process  Manager</a:t>
            </a:r>
            <a:endParaRPr sz="2400" dirty="0">
              <a:latin typeface="Arial"/>
              <a:cs typeface="Arial"/>
            </a:endParaRPr>
          </a:p>
          <a:p>
            <a:pPr marL="355600" marR="6667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the storehouse of all the components of a </a:t>
            </a:r>
            <a:r>
              <a:rPr sz="2400" b="1" spc="-5" dirty="0">
                <a:latin typeface="Arial"/>
                <a:cs typeface="Arial"/>
              </a:rPr>
              <a:t>process  definition</a:t>
            </a:r>
            <a:r>
              <a:rPr sz="2400" spc="-5" dirty="0">
                <a:latin typeface="Arial"/>
                <a:cs typeface="Arial"/>
              </a:rPr>
              <a:t>, including </a:t>
            </a:r>
            <a:r>
              <a:rPr sz="2400" b="1" spc="-5" dirty="0">
                <a:latin typeface="Arial"/>
                <a:cs typeface="Arial"/>
              </a:rPr>
              <a:t>services, activities and gateways</a:t>
            </a:r>
            <a:r>
              <a:rPr sz="2400" spc="-5" dirty="0">
                <a:latin typeface="Arial"/>
                <a:cs typeface="Arial"/>
              </a:rPr>
              <a:t>; timer,  message, and </a:t>
            </a:r>
            <a:r>
              <a:rPr sz="2400" b="1" spc="-5" dirty="0">
                <a:latin typeface="Arial"/>
                <a:cs typeface="Arial"/>
              </a:rPr>
              <a:t>exception events</a:t>
            </a:r>
            <a:r>
              <a:rPr sz="2400" spc="-5" dirty="0">
                <a:latin typeface="Arial"/>
                <a:cs typeface="Arial"/>
              </a:rPr>
              <a:t>; sequence lines, rules,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355600" marR="20447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components help you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define the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spc="-5" dirty="0">
                <a:latin typeface="Arial"/>
                <a:cs typeface="Arial"/>
              </a:rPr>
              <a:t>  </a:t>
            </a:r>
            <a:r>
              <a:rPr sz="2400" b="1" spc="-5" dirty="0">
                <a:latin typeface="Arial"/>
                <a:cs typeface="Arial"/>
              </a:rPr>
              <a:t>workflow </a:t>
            </a:r>
            <a:r>
              <a:rPr sz="2400" spc="-5" dirty="0">
                <a:latin typeface="Arial"/>
                <a:cs typeface="Arial"/>
              </a:rPr>
              <a:t>for end users, creating logic inside a process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integrating with other applications and data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sources</a:t>
            </a:r>
            <a:endParaRPr sz="2400" dirty="0">
              <a:latin typeface="Arial"/>
              <a:cs typeface="Arial"/>
            </a:endParaRPr>
          </a:p>
          <a:p>
            <a:pPr marL="355600" marR="19050" indent="-342900" algn="just">
              <a:lnSpc>
                <a:spcPct val="100000"/>
              </a:lnSpc>
              <a:spcBef>
                <a:spcPts val="14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understand what happens inside a process at run time</a:t>
            </a:r>
            <a:r>
              <a:rPr sz="2400" spc="-5" dirty="0">
                <a:latin typeface="Arial"/>
                <a:cs typeface="Arial"/>
              </a:rPr>
              <a:t>, it  is necessary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the components that make up a  process at design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pc="-5" dirty="0"/>
              <a:t>Understanding task</a:t>
            </a:r>
            <a:r>
              <a:rPr spc="-4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908050"/>
          <a:ext cx="7620000" cy="5303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85090" marR="300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entat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 option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Script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0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If you intend 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create a script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execute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activity,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choose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Script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implementation  option.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Script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activity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runs a Java™ script  when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executed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286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Sub 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alternative for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encapsulating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logically related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steps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 parent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39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execute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activity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using a linked  process. Linked processes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offer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way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encapsulate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logically related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steps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 process while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retaining the high-level view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parent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task</a:t>
            </a:r>
            <a:r>
              <a:rPr spc="-4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212850"/>
          <a:ext cx="7620000" cy="380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pPr marL="85090" marR="1549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 option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Subprocess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432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Event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subprocess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specialized subprocess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that permits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easily model event handling  logic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a process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subprocess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498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selected if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not ready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associate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 implementation.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allows  you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 a temporary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placeholder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activity in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diagram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till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 implementation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9906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0"/>
                </a:moveTo>
                <a:lnTo>
                  <a:pt x="2362200" y="0"/>
                </a:lnTo>
                <a:lnTo>
                  <a:pt x="2362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990600"/>
            <a:ext cx="5257800" cy="1066800"/>
          </a:xfrm>
          <a:custGeom>
            <a:avLst/>
            <a:gdLst/>
            <a:ahLst/>
            <a:cxnLst/>
            <a:rect l="l" t="t" r="r" b="b"/>
            <a:pathLst>
              <a:path w="5257800" h="1066800">
                <a:moveTo>
                  <a:pt x="0" y="0"/>
                </a:moveTo>
                <a:lnTo>
                  <a:pt x="5257800" y="0"/>
                </a:lnTo>
                <a:lnTo>
                  <a:pt x="5257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057400"/>
            <a:ext cx="2362200" cy="1066800"/>
          </a:xfrm>
          <a:custGeom>
            <a:avLst/>
            <a:gdLst/>
            <a:ahLst/>
            <a:cxnLst/>
            <a:rect l="l" t="t" r="r" b="b"/>
            <a:pathLst>
              <a:path w="2362200" h="1066800">
                <a:moveTo>
                  <a:pt x="0" y="0"/>
                </a:moveTo>
                <a:lnTo>
                  <a:pt x="2362200" y="0"/>
                </a:lnTo>
                <a:lnTo>
                  <a:pt x="2362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CBE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057400"/>
            <a:ext cx="5257800" cy="1066800"/>
          </a:xfrm>
          <a:custGeom>
            <a:avLst/>
            <a:gdLst/>
            <a:ahLst/>
            <a:cxnLst/>
            <a:rect l="l" t="t" r="r" b="b"/>
            <a:pathLst>
              <a:path w="5257800" h="1066800">
                <a:moveTo>
                  <a:pt x="0" y="0"/>
                </a:moveTo>
                <a:lnTo>
                  <a:pt x="5257800" y="0"/>
                </a:lnTo>
                <a:lnTo>
                  <a:pt x="5257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CBE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3124200"/>
            <a:ext cx="2362200" cy="1310640"/>
          </a:xfrm>
          <a:custGeom>
            <a:avLst/>
            <a:gdLst/>
            <a:ahLst/>
            <a:cxnLst/>
            <a:rect l="l" t="t" r="r" b="b"/>
            <a:pathLst>
              <a:path w="2362200" h="1310639">
                <a:moveTo>
                  <a:pt x="0" y="0"/>
                </a:moveTo>
                <a:lnTo>
                  <a:pt x="2362200" y="0"/>
                </a:lnTo>
                <a:lnTo>
                  <a:pt x="2362200" y="1310639"/>
                </a:lnTo>
                <a:lnTo>
                  <a:pt x="0" y="1310639"/>
                </a:lnTo>
                <a:lnTo>
                  <a:pt x="0" y="0"/>
                </a:lnTo>
                <a:close/>
              </a:path>
            </a:pathLst>
          </a:custGeom>
          <a:solidFill>
            <a:srgbClr val="E7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200" y="3124200"/>
            <a:ext cx="5257800" cy="1310640"/>
          </a:xfrm>
          <a:custGeom>
            <a:avLst/>
            <a:gdLst/>
            <a:ahLst/>
            <a:cxnLst/>
            <a:rect l="l" t="t" r="r" b="b"/>
            <a:pathLst>
              <a:path w="5257800" h="1310639">
                <a:moveTo>
                  <a:pt x="0" y="0"/>
                </a:moveTo>
                <a:lnTo>
                  <a:pt x="5257800" y="0"/>
                </a:lnTo>
                <a:lnTo>
                  <a:pt x="5257800" y="1310639"/>
                </a:lnTo>
                <a:lnTo>
                  <a:pt x="0" y="1310639"/>
                </a:lnTo>
                <a:lnTo>
                  <a:pt x="0" y="0"/>
                </a:lnTo>
                <a:close/>
              </a:path>
            </a:pathLst>
          </a:custGeom>
          <a:solidFill>
            <a:srgbClr val="E7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4434840"/>
            <a:ext cx="2362200" cy="1615440"/>
          </a:xfrm>
          <a:custGeom>
            <a:avLst/>
            <a:gdLst/>
            <a:ahLst/>
            <a:cxnLst/>
            <a:rect l="l" t="t" r="r" b="b"/>
            <a:pathLst>
              <a:path w="2362200" h="1615439">
                <a:moveTo>
                  <a:pt x="0" y="0"/>
                </a:moveTo>
                <a:lnTo>
                  <a:pt x="2362200" y="0"/>
                </a:lnTo>
                <a:lnTo>
                  <a:pt x="2362200" y="1615440"/>
                </a:lnTo>
                <a:lnTo>
                  <a:pt x="0" y="1615440"/>
                </a:lnTo>
                <a:lnTo>
                  <a:pt x="0" y="0"/>
                </a:lnTo>
                <a:close/>
              </a:path>
            </a:pathLst>
          </a:custGeom>
          <a:solidFill>
            <a:srgbClr val="CBE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4434840"/>
            <a:ext cx="5257800" cy="1615440"/>
          </a:xfrm>
          <a:custGeom>
            <a:avLst/>
            <a:gdLst/>
            <a:ahLst/>
            <a:cxnLst/>
            <a:rect l="l" t="t" r="r" b="b"/>
            <a:pathLst>
              <a:path w="5257800" h="1615439">
                <a:moveTo>
                  <a:pt x="0" y="0"/>
                </a:moveTo>
                <a:lnTo>
                  <a:pt x="5257800" y="0"/>
                </a:lnTo>
                <a:lnTo>
                  <a:pt x="5257800" y="1615440"/>
                </a:lnTo>
                <a:lnTo>
                  <a:pt x="0" y="1615440"/>
                </a:lnTo>
                <a:lnTo>
                  <a:pt x="0" y="0"/>
                </a:lnTo>
                <a:close/>
              </a:path>
            </a:pathLst>
          </a:custGeom>
          <a:solidFill>
            <a:srgbClr val="CBE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984250"/>
            <a:ext cx="0" cy="5072380"/>
          </a:xfrm>
          <a:custGeom>
            <a:avLst/>
            <a:gdLst/>
            <a:ahLst/>
            <a:cxnLst/>
            <a:rect l="l" t="t" r="r" b="b"/>
            <a:pathLst>
              <a:path h="5072380">
                <a:moveTo>
                  <a:pt x="0" y="0"/>
                </a:moveTo>
                <a:lnTo>
                  <a:pt x="0" y="50723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650" y="20574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650" y="31242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650" y="443484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984250"/>
            <a:ext cx="0" cy="5072380"/>
          </a:xfrm>
          <a:custGeom>
            <a:avLst/>
            <a:gdLst/>
            <a:ahLst/>
            <a:cxnLst/>
            <a:rect l="l" t="t" r="r" b="b"/>
            <a:pathLst>
              <a:path h="5072380">
                <a:moveTo>
                  <a:pt x="0" y="0"/>
                </a:moveTo>
                <a:lnTo>
                  <a:pt x="0" y="50723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0" y="984250"/>
            <a:ext cx="0" cy="5072380"/>
          </a:xfrm>
          <a:custGeom>
            <a:avLst/>
            <a:gdLst/>
            <a:ahLst/>
            <a:cxnLst/>
            <a:rect l="l" t="t" r="r" b="b"/>
            <a:pathLst>
              <a:path h="5072380">
                <a:moveTo>
                  <a:pt x="0" y="0"/>
                </a:moveTo>
                <a:lnTo>
                  <a:pt x="0" y="50723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5650" y="990600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5650" y="6050279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700">
                <a:moveTo>
                  <a:pt x="0" y="0"/>
                </a:moveTo>
                <a:lnTo>
                  <a:pt x="763270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1029208"/>
            <a:ext cx="20320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2825" y="1029461"/>
            <a:ext cx="14262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escr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317" y="2096363"/>
            <a:ext cx="5040630" cy="330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0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Helps </a:t>
            </a:r>
            <a:r>
              <a:rPr sz="2000" spc="-5" dirty="0">
                <a:latin typeface="Arial"/>
                <a:cs typeface="Arial"/>
              </a:rPr>
              <a:t>you to </a:t>
            </a:r>
            <a:r>
              <a:rPr sz="2000" dirty="0">
                <a:latin typeface="Arial"/>
                <a:cs typeface="Arial"/>
              </a:rPr>
              <a:t>select and </a:t>
            </a:r>
            <a:r>
              <a:rPr sz="2000" spc="-5" dirty="0">
                <a:latin typeface="Arial"/>
                <a:cs typeface="Arial"/>
              </a:rPr>
              <a:t>move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components  on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4064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Helps </a:t>
            </a:r>
            <a:r>
              <a:rPr sz="2000" spc="-5" dirty="0">
                <a:latin typeface="Arial"/>
                <a:cs typeface="Arial"/>
              </a:rPr>
              <a:t>you to </a:t>
            </a:r>
            <a:r>
              <a:rPr sz="2000" dirty="0">
                <a:latin typeface="Arial"/>
                <a:cs typeface="Arial"/>
              </a:rPr>
              <a:t>connect service components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ascertain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order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steps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 service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occur.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run an </a:t>
            </a:r>
            <a:r>
              <a:rPr sz="2000" spc="-5" dirty="0">
                <a:latin typeface="Arial"/>
                <a:cs typeface="Arial"/>
              </a:rPr>
              <a:t>external </a:t>
            </a:r>
            <a:r>
              <a:rPr sz="2000" spc="-10" dirty="0">
                <a:latin typeface="Arial"/>
                <a:cs typeface="Arial"/>
              </a:rPr>
              <a:t>Web </a:t>
            </a:r>
            <a:r>
              <a:rPr sz="2000" dirty="0">
                <a:latin typeface="Arial"/>
                <a:cs typeface="Arial"/>
              </a:rPr>
              <a:t>service. </a:t>
            </a:r>
            <a:r>
              <a:rPr sz="2000" spc="-5" dirty="0">
                <a:latin typeface="Arial"/>
                <a:cs typeface="Arial"/>
              </a:rPr>
              <a:t>This  </a:t>
            </a:r>
            <a:r>
              <a:rPr sz="2000" dirty="0">
                <a:latin typeface="Arial"/>
                <a:cs typeface="Arial"/>
              </a:rPr>
              <a:t>component helps </a:t>
            </a:r>
            <a:r>
              <a:rPr sz="2000" spc="-5" dirty="0">
                <a:latin typeface="Arial"/>
                <a:cs typeface="Arial"/>
              </a:rPr>
              <a:t>you to </a:t>
            </a:r>
            <a:r>
              <a:rPr sz="2000" dirty="0">
                <a:latin typeface="Arial"/>
                <a:cs typeface="Arial"/>
              </a:rPr>
              <a:t>supply a WSDL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URI 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use any of the </a:t>
            </a:r>
            <a:r>
              <a:rPr sz="2000" spc="-5" dirty="0">
                <a:latin typeface="Arial"/>
                <a:cs typeface="Arial"/>
              </a:rPr>
              <a:t>available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0600" y="2667000"/>
            <a:ext cx="81048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12" y="3733812"/>
            <a:ext cx="783757" cy="76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028" y="5181600"/>
            <a:ext cx="1698158" cy="609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1289050"/>
          <a:ext cx="7620000" cy="4823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184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call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from a Java class. These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be 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complete tasks like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reading or writing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files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 sending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SMTP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mail.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30530">
                        <a:lnSpc>
                          <a:spcPct val="1045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execute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interfaces for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Human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services so that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users can participate in a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778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implement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interfaces for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Human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services so that users can participate in a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38200" y="2667000"/>
            <a:ext cx="1833880" cy="51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662197"/>
            <a:ext cx="1144447" cy="606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5105400"/>
            <a:ext cx="1447800" cy="537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603250"/>
          <a:ext cx="7620000" cy="6014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377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JavaScript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run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Process Server in the service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context.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 Server Script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component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helpful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parsing  through variables and executing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programmatic  commands.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9531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build conditions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Decision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services.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765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include decision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services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available on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ILOG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JRules Rule Execution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Server.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784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 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Business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Action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Language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(BAL)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Rule  component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business rules using natural  language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technology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90600" y="1611972"/>
            <a:ext cx="1722920" cy="826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048003"/>
            <a:ext cx="1693722" cy="691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454413"/>
            <a:ext cx="1679117" cy="634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257" y="5788013"/>
            <a:ext cx="1442539" cy="460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831850"/>
          <a:ext cx="7772400" cy="5463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3685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bind blocks of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formatted text (for  example,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HTML,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XML,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XSLT)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directly 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 service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variable. This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gets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rid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store large blocks of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text in default values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 variables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2732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priority,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due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date,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status,  or other aspects of a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task.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346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stop processing without changing</a:t>
                      </a:r>
                      <a:r>
                        <a:rPr sz="2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 status of a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task.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14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model a point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 execution where only one of several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paths  could be followed based on a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condition.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19200" y="1981203"/>
            <a:ext cx="1152525" cy="58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4450" y="3356204"/>
            <a:ext cx="1047750" cy="547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4357077"/>
            <a:ext cx="1066800" cy="519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5410200"/>
            <a:ext cx="12192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7354" y="6638847"/>
            <a:ext cx="254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831850"/>
          <a:ext cx="7772400" cy="5463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1595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318452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about the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overall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 or each step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	service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diagram. Adding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notes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enables other  developers understand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design.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49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throw an error on purpose and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stop  processing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90500" indent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call an Undercover Agent (UCA)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 your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76275" indent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listen 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errors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the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  component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it is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attached.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70714" y="1905003"/>
            <a:ext cx="1872485" cy="50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3019437"/>
            <a:ext cx="561962" cy="56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061" y="5181600"/>
            <a:ext cx="602540" cy="602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4063484"/>
            <a:ext cx="1601508" cy="508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Understanding service</a:t>
            </a:r>
            <a:r>
              <a:rPr spc="-15" dirty="0"/>
              <a:t> </a:t>
            </a:r>
            <a:r>
              <a:rPr spc="-5" dirty="0"/>
              <a:t>components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938530"/>
          <a:ext cx="7620000" cy="498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224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indicate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point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service at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which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IBM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Business Process Manager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get 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runtime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reporting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purposes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5465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incorporate other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your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current service. Nested services are  generally defined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carry out specific,  repeatable functions such as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exception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handling routines,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integration with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outside  systems, 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data manipulation.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Nested  services are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frequently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multiple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process applications and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likely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reside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toolkit.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70355" y="1905012"/>
            <a:ext cx="1572842" cy="53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0355" y="3491890"/>
            <a:ext cx="1572842" cy="470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Designing process interactions for business</a:t>
            </a:r>
            <a:r>
              <a:rPr spc="65"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7503795" cy="254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Configuring a role-based business user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Developing </a:t>
            </a:r>
            <a:r>
              <a:rPr sz="2400" spc="-10" dirty="0">
                <a:latin typeface="Arial"/>
                <a:cs typeface="Arial"/>
              </a:rPr>
              <a:t>flexible </a:t>
            </a:r>
            <a:r>
              <a:rPr sz="2400" spc="-5" dirty="0">
                <a:latin typeface="Arial"/>
                <a:cs typeface="Arial"/>
              </a:rPr>
              <a:t>and efficient process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Setting up collaboration features for business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Enabling task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Generating names for process instances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Enabling processes for tracking and</a:t>
            </a:r>
            <a:r>
              <a:rPr spc="20" dirty="0"/>
              <a:t> </a:t>
            </a:r>
            <a:r>
              <a:rPr spc="-5" dirty="0"/>
              <a:t>reporting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72820"/>
            <a:ext cx="843534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Tracking IBM Business Process Manager performance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 marR="144335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Sending tracking definitions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Performance Data  Warehouse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Defining reports in Process Designer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(deprecated)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Business process management</a:t>
            </a:r>
            <a:r>
              <a:rPr spc="1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1704975" y="685800"/>
            <a:ext cx="5610225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8490" y="6610556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Running and debugging processes with</a:t>
            </a:r>
            <a:r>
              <a:rPr spc="20" dirty="0"/>
              <a:t> </a:t>
            </a:r>
            <a:r>
              <a:rPr spc="-5" dirty="0"/>
              <a:t>the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1077848"/>
            <a:ext cx="4232910" cy="284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Managing process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Stepping through 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6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Debugging 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Resolving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Inspector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heckpoint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7397750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Designer for creating process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Core elements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BPD in Process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>
              <a:latin typeface="Arial"/>
              <a:cs typeface="Arial"/>
            </a:endParaRPr>
          </a:p>
          <a:p>
            <a:pPr marL="355600" marR="8636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Translation of workflow steps into business process  activities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Gateways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control the process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model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Reusing items in Process</a:t>
            </a:r>
            <a:r>
              <a:rPr spc="15" dirty="0"/>
              <a:t> </a:t>
            </a:r>
            <a:r>
              <a:rPr spc="-5" dirty="0"/>
              <a:t>Designer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10556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422005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76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Designer enables process developers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reuse</a:t>
            </a:r>
            <a:r>
              <a:rPr sz="2400" spc="-5" dirty="0">
                <a:latin typeface="Arial"/>
                <a:cs typeface="Arial"/>
              </a:rPr>
              <a:t>  </a:t>
            </a:r>
            <a:r>
              <a:rPr sz="2400" b="1" spc="-5" dirty="0">
                <a:latin typeface="Arial"/>
                <a:cs typeface="Arial"/>
              </a:rPr>
              <a:t>existing items </a:t>
            </a:r>
            <a:r>
              <a:rPr sz="2400" spc="-5" dirty="0">
                <a:latin typeface="Arial"/>
                <a:cs typeface="Arial"/>
              </a:rPr>
              <a:t>both within and across process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355600" marR="4445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  <a:tab pos="618617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have services already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which	includes  Coaches, other shared items that you and other developers  need, you can access and reuse those items </a:t>
            </a:r>
            <a:r>
              <a:rPr sz="2400" b="1" spc="-5" dirty="0">
                <a:latin typeface="Arial"/>
                <a:cs typeface="Arial"/>
              </a:rPr>
              <a:t>by including  them in a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toolkit</a:t>
            </a:r>
            <a:endParaRPr sz="2400" b="1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438784" algn="l"/>
                <a:tab pos="439420" algn="l"/>
                <a:tab pos="1725295" algn="l"/>
              </a:tabLst>
            </a:pPr>
            <a:r>
              <a:rPr lang="en-IN" sz="2400" spc="-5" dirty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rom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	process application, </a:t>
            </a:r>
            <a:r>
              <a:rPr sz="2400" b="1" spc="-5" dirty="0">
                <a:latin typeface="Arial"/>
                <a:cs typeface="Arial"/>
              </a:rPr>
              <a:t>add a dependency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toolkit in which the shared items reside</a:t>
            </a:r>
            <a:r>
              <a:rPr sz="2400" spc="-5" dirty="0">
                <a:latin typeface="Arial"/>
                <a:cs typeface="Arial"/>
              </a:rPr>
              <a:t>. This enables you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pick one of the existing services when choosing the  implementation for 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activity</a:t>
            </a:r>
            <a:endParaRPr sz="2400" dirty="0">
              <a:latin typeface="Arial"/>
              <a:cs typeface="Arial"/>
            </a:endParaRPr>
          </a:p>
          <a:p>
            <a:pPr marL="355600" marR="991869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items in the toolkit </a:t>
            </a:r>
            <a:r>
              <a:rPr sz="2400" spc="-5" dirty="0">
                <a:latin typeface="Arial"/>
                <a:cs typeface="Arial"/>
              </a:rPr>
              <a:t>can also be used by other  developers working in different process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1654" y="6503140"/>
            <a:ext cx="198628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Arial"/>
                <a:cs typeface="Arial"/>
              </a:rPr>
              <a:t>Innovation Centre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Education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87" y="609600"/>
            <a:ext cx="8631555" cy="1905"/>
          </a:xfrm>
          <a:custGeom>
            <a:avLst/>
            <a:gdLst/>
            <a:ahLst/>
            <a:cxnLst/>
            <a:rect l="l" t="t" r="r" b="b"/>
            <a:pathLst>
              <a:path w="8631555" h="1904">
                <a:moveTo>
                  <a:pt x="8631237" y="0"/>
                </a:moveTo>
                <a:lnTo>
                  <a:pt x="0" y="1587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" y="76200"/>
            <a:ext cx="1143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89262"/>
            <a:ext cx="9144000" cy="2725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5112" y="228600"/>
            <a:ext cx="2300287" cy="1004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4499" y="1833689"/>
            <a:ext cx="631825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29"/>
              </a:lnSpc>
            </a:pPr>
            <a:r>
              <a:rPr sz="4000" b="1" spc="-5" dirty="0">
                <a:solidFill>
                  <a:srgbClr val="0080B1"/>
                </a:solidFill>
                <a:latin typeface="Arial"/>
                <a:cs typeface="Arial"/>
              </a:rPr>
              <a:t>Using the </a:t>
            </a:r>
            <a:r>
              <a:rPr sz="4000" b="1" spc="-10" dirty="0">
                <a:solidFill>
                  <a:srgbClr val="0080B1"/>
                </a:solidFill>
                <a:latin typeface="Arial"/>
                <a:cs typeface="Arial"/>
              </a:rPr>
              <a:t>Designer </a:t>
            </a:r>
            <a:r>
              <a:rPr sz="4000" b="1" dirty="0">
                <a:solidFill>
                  <a:srgbClr val="0080B1"/>
                </a:solidFill>
                <a:latin typeface="Arial"/>
                <a:cs typeface="Arial"/>
              </a:rPr>
              <a:t>in </a:t>
            </a:r>
            <a:r>
              <a:rPr sz="4000" b="1" spc="-5" dirty="0">
                <a:solidFill>
                  <a:srgbClr val="0080B1"/>
                </a:solidFill>
                <a:latin typeface="Arial"/>
                <a:cs typeface="Arial"/>
              </a:rPr>
              <a:t>IBM  </a:t>
            </a:r>
            <a:r>
              <a:rPr sz="4000" b="1" spc="-10" dirty="0">
                <a:solidFill>
                  <a:srgbClr val="0080B1"/>
                </a:solidFill>
                <a:latin typeface="Arial"/>
                <a:cs typeface="Arial"/>
              </a:rPr>
              <a:t>Process</a:t>
            </a:r>
            <a:r>
              <a:rPr sz="4000" b="1" spc="-15" dirty="0">
                <a:solidFill>
                  <a:srgbClr val="0080B1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80B1"/>
                </a:solidFill>
                <a:latin typeface="Arial"/>
                <a:cs typeface="Arial"/>
              </a:rPr>
              <a:t>Designer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552354"/>
            <a:ext cx="131699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434" baseline="-7716" dirty="0">
                <a:latin typeface="Arial"/>
                <a:cs typeface="Arial"/>
              </a:rPr>
              <a:t>7</a:t>
            </a:r>
            <a:r>
              <a:rPr sz="900" spc="-290" dirty="0">
                <a:latin typeface="Arial"/>
                <a:cs typeface="Arial"/>
              </a:rPr>
              <a:t>©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Process development with the Process</a:t>
            </a:r>
            <a:r>
              <a:rPr spc="20" dirty="0"/>
              <a:t> </a:t>
            </a:r>
            <a:r>
              <a:rPr spc="-5" dirty="0"/>
              <a:t>Centre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69645"/>
            <a:ext cx="8312784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287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IBM® Process Center</a:t>
            </a:r>
            <a:r>
              <a:rPr sz="2400" spc="-5" dirty="0">
                <a:latin typeface="Arial"/>
                <a:cs typeface="Arial"/>
              </a:rPr>
              <a:t> serves as a </a:t>
            </a:r>
            <a:r>
              <a:rPr sz="2400" b="1" spc="-5" dirty="0">
                <a:latin typeface="Arial"/>
                <a:cs typeface="Arial"/>
              </a:rPr>
              <a:t>central repository </a:t>
            </a:r>
            <a:r>
              <a:rPr sz="2400" spc="-5" dirty="0">
                <a:latin typeface="Arial"/>
                <a:cs typeface="Arial"/>
              </a:rPr>
              <a:t>for all  project assets created in Process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multiple Process Designer clients connect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 Process Center, users can share items, such as processes  and services, and can also see changes made by other  users as they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happen</a:t>
            </a:r>
            <a:endParaRPr sz="2400" dirty="0">
              <a:latin typeface="Arial"/>
              <a:cs typeface="Arial"/>
            </a:endParaRPr>
          </a:p>
          <a:p>
            <a:pPr marL="355600" marR="32258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Process Center can also be used as a repository for  assets created in IBM Integration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Designer</a:t>
            </a:r>
            <a:endParaRPr sz="2400" dirty="0">
              <a:latin typeface="Arial"/>
              <a:cs typeface="Arial"/>
            </a:endParaRPr>
          </a:p>
          <a:p>
            <a:pPr marL="355600" marR="67564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  <a:tab pos="1320165" algn="l"/>
              </a:tabLst>
            </a:pPr>
            <a:r>
              <a:rPr sz="2400" spc="-5" dirty="0">
                <a:latin typeface="Arial"/>
                <a:cs typeface="Arial"/>
              </a:rPr>
              <a:t>There	is a hierarchy available in the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Center  repository which is designed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help you manage your  projects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Process Center</a:t>
            </a:r>
            <a:r>
              <a:rPr spc="-45" dirty="0"/>
              <a:t> </a:t>
            </a:r>
            <a:r>
              <a:rPr spc="-5" dirty="0"/>
              <a:t>repository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914400"/>
            <a:ext cx="5867400" cy="519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Artifacts in process center</a:t>
            </a:r>
            <a:r>
              <a:rPr dirty="0"/>
              <a:t> </a:t>
            </a:r>
            <a:r>
              <a:rPr spc="-5"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31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908050"/>
          <a:ext cx="7620000" cy="5178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4210">
                <a:tc>
                  <a:txBody>
                    <a:bodyPr/>
                    <a:lstStyle/>
                    <a:p>
                      <a:pPr marL="85090" marR="2743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7355" marR="196215" indent="-342900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process models and  supporting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implementations that BPM analysts 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developers create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Designer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IBM 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Designer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23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Tracks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290195" indent="-342900">
                        <a:lnSpc>
                          <a:spcPct val="100000"/>
                        </a:lnSpc>
                        <a:spcBef>
                          <a:spcPts val="155"/>
                        </a:spcBef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Optional subdivisions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process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application  based on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tasks or process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application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versions.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27990" marR="1421765" indent="-342900">
                        <a:lnSpc>
                          <a:spcPct val="100000"/>
                        </a:lnSpc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When enabled, tracks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parallel  development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occur.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27990" marR="492125" indent="-342900">
                        <a:lnSpc>
                          <a:spcPct val="100000"/>
                        </a:lnSpc>
                        <a:buChar char="•"/>
                        <a:tabLst>
                          <a:tab pos="427355" algn="l"/>
                          <a:tab pos="42799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Administrators determine if additional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tracks  are necessary and, thus, enabled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each  process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application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2595</Words>
  <Application>Microsoft Office PowerPoint</Application>
  <PresentationFormat>On-screen Show (4:3)</PresentationFormat>
  <Paragraphs>586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Black</vt:lpstr>
      <vt:lpstr>Calibri</vt:lpstr>
      <vt:lpstr>Times New Roman</vt:lpstr>
      <vt:lpstr>Office Theme</vt:lpstr>
      <vt:lpstr>Unit 3 Business Process Management  Overview</vt:lpstr>
      <vt:lpstr>Learning Objectives</vt:lpstr>
      <vt:lpstr>Overview of process modeling</vt:lpstr>
      <vt:lpstr>Business process management overview</vt:lpstr>
      <vt:lpstr>Reusing items in Process Designer</vt:lpstr>
      <vt:lpstr>Using the Designer in IBM  Process Designer</vt:lpstr>
      <vt:lpstr>Process development with the Process Centre</vt:lpstr>
      <vt:lpstr>Process Center repository</vt:lpstr>
      <vt:lpstr>Artifacts in process center repository</vt:lpstr>
      <vt:lpstr>Artifacts in process center repository</vt:lpstr>
      <vt:lpstr>Process applications :</vt:lpstr>
      <vt:lpstr>Process applications artifacts</vt:lpstr>
      <vt:lpstr>Running and debugging processes</vt:lpstr>
      <vt:lpstr>Deploying and managing process applications</vt:lpstr>
      <vt:lpstr>Deploying and managing process applications</vt:lpstr>
      <vt:lpstr>Environments cont..</vt:lpstr>
      <vt:lpstr>Environments cont..</vt:lpstr>
      <vt:lpstr>Process Designer and Process  Center tasks</vt:lpstr>
      <vt:lpstr>Modeling processes</vt:lpstr>
      <vt:lpstr>IBM Process Designer</vt:lpstr>
      <vt:lpstr>Designer</vt:lpstr>
      <vt:lpstr>Designer cont…</vt:lpstr>
      <vt:lpstr>Understanding process components</vt:lpstr>
      <vt:lpstr>Process components cont…</vt:lpstr>
      <vt:lpstr>Process components cont…</vt:lpstr>
      <vt:lpstr>The general modeling process steps :-</vt:lpstr>
      <vt:lpstr>Process Designer</vt:lpstr>
      <vt:lpstr>Process Designer cont…</vt:lpstr>
      <vt:lpstr>Understanding task types</vt:lpstr>
      <vt:lpstr>Understanding task types</vt:lpstr>
      <vt:lpstr>Understanding task types</vt:lpstr>
      <vt:lpstr>Understanding service components</vt:lpstr>
      <vt:lpstr>Understanding service components</vt:lpstr>
      <vt:lpstr>Understanding service components</vt:lpstr>
      <vt:lpstr>Understanding service components</vt:lpstr>
      <vt:lpstr>Understanding service components</vt:lpstr>
      <vt:lpstr>Understanding service components</vt:lpstr>
      <vt:lpstr>Designing process interactions for business users</vt:lpstr>
      <vt:lpstr>Enabling processes for tracking and reporting</vt:lpstr>
      <vt:lpstr>Running and debugging processes with the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Masi</dc:creator>
  <cp:lastModifiedBy>Ankita Shukla</cp:lastModifiedBy>
  <cp:revision>8</cp:revision>
  <dcterms:created xsi:type="dcterms:W3CDTF">2016-08-30T02:13:08Z</dcterms:created>
  <dcterms:modified xsi:type="dcterms:W3CDTF">2018-09-06T08:54:01Z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2016-08-30T00:00:00Z</vt:filetime>
  </property>
</Properties>
</file>