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9" r:id="rId14"/>
    <p:sldId id="266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78" autoAdjust="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619D-2D06-4382-885D-ABFAEAA0FD56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CB335-B587-40E5-B8B0-B823A4B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</a:t>
            </a:r>
            <a:r>
              <a:rPr lang="en-US" baseline="0" dirty="0" smtClean="0"/>
              <a:t>  Simulation started with S = R = 0, but no last Q had been defined.  Propagation delay time can be seen as Q and Q’ change 21.5ns after S and R change.</a:t>
            </a:r>
          </a:p>
          <a:p>
            <a:r>
              <a:rPr lang="en-US" baseline="0" dirty="0" smtClean="0"/>
              <a:t>Right:  Q and Q’ are both equal to 1 when S = R=1.  This results in a race condition when the input changes to S = R = 0.  Again, the propagation delay time can be seen in the period of the oscillations.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CB335-B587-40E5-B8B0-B823A4B2D63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9906-3B14-4015-ADB6-23C020F09A21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B17D-5943-433A-9D05-3EB7FCAC0F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latch_en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324600" cy="227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276600"/>
          </a:xfrm>
        </p:spPr>
        <p:txBody>
          <a:bodyPr>
            <a:normAutofit fontScale="77500" lnSpcReduction="20000"/>
          </a:bodyPr>
          <a:lstStyle/>
          <a:p>
            <a:pPr marL="241300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The </a:t>
            </a:r>
            <a:r>
              <a:rPr lang="en-US" i="1" spc="0" dirty="0" smtClean="0">
                <a:latin typeface="+mj-lt"/>
                <a:cs typeface="Times New Roman"/>
              </a:rPr>
              <a:t>S</a:t>
            </a:r>
            <a:r>
              <a:rPr lang="en-US" i="1" spc="50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and </a:t>
            </a:r>
            <a:r>
              <a:rPr lang="en-US" i="1" spc="0" dirty="0" smtClean="0">
                <a:latin typeface="+mj-lt"/>
                <a:cs typeface="Times New Roman"/>
              </a:rPr>
              <a:t>R</a:t>
            </a:r>
            <a:r>
              <a:rPr lang="en-US" i="1" spc="45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inputs only effect the output states when the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FF0000"/>
                </a:solidFill>
                <a:latin typeface="+mj-lt"/>
                <a:cs typeface="Arial"/>
              </a:rPr>
              <a:t>enable </a:t>
            </a:r>
            <a:r>
              <a:rPr lang="en-US" spc="0" dirty="0" smtClean="0">
                <a:latin typeface="+mj-lt"/>
                <a:cs typeface="Arial"/>
              </a:rPr>
              <a:t>input </a:t>
            </a:r>
            <a:r>
              <a:rPr lang="en-US" i="1" spc="0" dirty="0" smtClean="0">
                <a:latin typeface="+mj-lt"/>
                <a:cs typeface="Arial"/>
              </a:rPr>
              <a:t>C</a:t>
            </a:r>
            <a:r>
              <a:rPr lang="en-US" i="1" spc="-10" dirty="0" smtClean="0">
                <a:latin typeface="+mj-lt"/>
                <a:cs typeface="Arial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is high.</a:t>
            </a:r>
            <a:endParaRPr lang="en-US" dirty="0" smtClean="0">
              <a:latin typeface="+mj-lt"/>
              <a:cs typeface="Arial"/>
            </a:endParaRPr>
          </a:p>
          <a:p>
            <a:pPr marL="641350" lvl="1">
              <a:spcBef>
                <a:spcPts val="240"/>
              </a:spcBef>
            </a:pPr>
            <a:r>
              <a:rPr lang="en-US" dirty="0" smtClean="0">
                <a:latin typeface="+mj-lt"/>
                <a:cs typeface="Arial"/>
              </a:rPr>
              <a:t>This controls when the latch responds to its inputs.</a:t>
            </a:r>
            <a:endParaRPr lang="en-US" sz="2400" dirty="0" smtClean="0">
              <a:latin typeface="+mj-lt"/>
            </a:endParaRPr>
          </a:p>
          <a:p>
            <a:pPr marL="241300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The latch holds (stores) its value while the enable input is low — latches it!</a:t>
            </a:r>
            <a:endParaRPr lang="en-US" sz="2000" dirty="0" smtClean="0">
              <a:latin typeface="+mj-lt"/>
            </a:endParaRPr>
          </a:p>
          <a:p>
            <a:pPr marL="641350" marR="175895" lvl="1" indent="-130175">
              <a:lnSpc>
                <a:spcPct val="1111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Any changes in the inputs</a:t>
            </a:r>
            <a:r>
              <a:rPr lang="en-US" spc="10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during</a:t>
            </a:r>
            <a:r>
              <a:rPr lang="en-US" b="1" spc="0" dirty="0" smtClean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the time when enable is high will affect the output immediately: the circuit is said to be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0070C0"/>
                </a:solidFill>
                <a:latin typeface="+mj-lt"/>
                <a:cs typeface="Arial"/>
              </a:rPr>
              <a:t>transparent</a:t>
            </a:r>
            <a:r>
              <a:rPr lang="en-US" spc="0" dirty="0" smtClean="0">
                <a:latin typeface="+mj-lt"/>
                <a:cs typeface="Arial"/>
              </a:rPr>
              <a:t>.</a:t>
            </a:r>
            <a:endParaRPr lang="en-US" sz="2400" dirty="0" smtClean="0">
              <a:latin typeface="+mj-lt"/>
            </a:endParaRPr>
          </a:p>
          <a:p>
            <a:pPr marL="641350" lvl="1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This circuit still has a major problem: the stored value is indeterminate if</a:t>
            </a:r>
            <a:r>
              <a:rPr lang="en-US" spc="0" dirty="0">
                <a:latin typeface="+mj-lt"/>
                <a:cs typeface="Arial"/>
              </a:rPr>
              <a:t> </a:t>
            </a:r>
            <a:r>
              <a:rPr lang="en-US" i="1" dirty="0" smtClean="0">
                <a:latin typeface="+mj-lt"/>
                <a:cs typeface="Times New Roman"/>
              </a:rPr>
              <a:t>S </a:t>
            </a:r>
            <a:r>
              <a:rPr lang="en-US" dirty="0" smtClean="0">
                <a:latin typeface="+mj-lt"/>
                <a:cs typeface="Times New Roman"/>
              </a:rPr>
              <a:t>=</a:t>
            </a:r>
            <a:r>
              <a:rPr lang="en-US" spc="5" dirty="0" smtClean="0">
                <a:latin typeface="+mj-lt"/>
                <a:cs typeface="Times New Roman"/>
              </a:rPr>
              <a:t> </a:t>
            </a:r>
            <a:r>
              <a:rPr lang="en-US" i="1" spc="0" dirty="0" smtClean="0">
                <a:latin typeface="+mj-lt"/>
                <a:cs typeface="Times New Roman"/>
              </a:rPr>
              <a:t>R</a:t>
            </a:r>
            <a:r>
              <a:rPr lang="en-US" i="1" spc="5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Times New Roman"/>
              </a:rPr>
              <a:t>= 1</a:t>
            </a:r>
            <a:r>
              <a:rPr lang="en-US" spc="50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when the clock goes low</a:t>
            </a:r>
            <a:endParaRPr lang="en-US" dirty="0" smtClean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09600" y="2819400"/>
          <a:ext cx="327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en-US" sz="2400" baseline="0" dirty="0" smtClean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SR Latch with Enable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800600" y="2819400"/>
          <a:ext cx="388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en-US" sz="2400" baseline="0" dirty="0" smtClean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64735"/>
            <a:ext cx="9144000" cy="329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143000"/>
            <a:ext cx="4058385" cy="219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No Initial Condition</a:t>
            </a:r>
          </a:p>
          <a:p>
            <a:pPr algn="ctr"/>
            <a:r>
              <a:rPr lang="en-US" dirty="0" smtClean="0"/>
              <a:t>Propagation Delay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 smtClean="0"/>
              <a:t>Indeterminate Condition, Q = Q’</a:t>
            </a:r>
          </a:p>
          <a:p>
            <a:pPr algn="ctr"/>
            <a:r>
              <a:rPr lang="en-US" dirty="0" smtClean="0"/>
              <a:t>Followed by a Race Condition</a:t>
            </a:r>
            <a:endParaRPr lang="en-US" dirty="0"/>
          </a:p>
        </p:txBody>
      </p:sp>
      <p:pic>
        <p:nvPicPr>
          <p:cNvPr id="235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62200"/>
            <a:ext cx="186667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46994" y="2282169"/>
            <a:ext cx="283415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The two NAND gates form a </a:t>
            </a:r>
            <a:r>
              <a:rPr lang="en-US" i="1" dirty="0" smtClean="0">
                <a:latin typeface="Arial"/>
                <a:cs typeface="Arial"/>
              </a:rPr>
              <a:t>SR</a:t>
            </a:r>
            <a:r>
              <a:rPr lang="en-US" i="1" spc="5" dirty="0" smtClean="0">
                <a:latin typeface="Arial"/>
                <a:cs typeface="Arial"/>
              </a:rPr>
              <a:t> </a:t>
            </a:r>
            <a:r>
              <a:rPr lang="en-US" spc="0" dirty="0" smtClean="0">
                <a:latin typeface="Arial"/>
                <a:cs typeface="Arial"/>
              </a:rPr>
              <a:t>latch.  </a:t>
            </a:r>
          </a:p>
          <a:p>
            <a:pPr lvl="1"/>
            <a:r>
              <a:rPr lang="en-US" spc="0" dirty="0" smtClean="0">
                <a:latin typeface="Arial"/>
                <a:cs typeface="Arial"/>
              </a:rPr>
              <a:t>SR latches can be made using OR, NOR, or AND gates.  Can you design one and work out the logic table for its operation?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Depending on the design and which output is called Q, the race condition occurs when S = R = 0 and the </a:t>
            </a:r>
            <a:r>
              <a:rPr lang="en-US" b="1" dirty="0" smtClean="0">
                <a:latin typeface="Arial"/>
                <a:cs typeface="Arial"/>
              </a:rPr>
              <a:t>last Q</a:t>
            </a:r>
            <a:r>
              <a:rPr lang="en-US" dirty="0" smtClean="0">
                <a:latin typeface="Arial"/>
                <a:cs typeface="Arial"/>
              </a:rPr>
              <a:t> state occurs when S = R = 1.</a:t>
            </a:r>
          </a:p>
          <a:p>
            <a:pPr lvl="3"/>
            <a:r>
              <a:rPr lang="en-US" dirty="0" smtClean="0">
                <a:latin typeface="Arial"/>
                <a:cs typeface="Arial"/>
              </a:rPr>
              <a:t>Can you predict the logic table before you have constructed the circuit and simulated/measured output for the four sets of input states?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674812"/>
            <a:ext cx="228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0800" y="1674812"/>
            <a:ext cx="2286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0"/>
            <a:ext cx="1524000" cy="21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74279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10600" cy="4373563"/>
          </a:xfrm>
        </p:spPr>
        <p:txBody>
          <a:bodyPr/>
          <a:lstStyle/>
          <a:p>
            <a:r>
              <a:rPr lang="en-US" sz="2200" dirty="0" smtClean="0">
                <a:latin typeface="Arial"/>
                <a:cs typeface="Arial"/>
              </a:rPr>
              <a:t>Note that there is dual SR bar latch in </a:t>
            </a:r>
            <a:r>
              <a:rPr lang="en-US" sz="2200" dirty="0" err="1" smtClean="0">
                <a:latin typeface="Arial"/>
                <a:cs typeface="Arial"/>
              </a:rPr>
              <a:t>PSpice</a:t>
            </a:r>
            <a:r>
              <a:rPr lang="en-US" sz="2200" dirty="0" smtClean="0">
                <a:latin typeface="Arial"/>
                <a:cs typeface="Arial"/>
              </a:rPr>
              <a:t> (2 in 1 part).</a:t>
            </a:r>
          </a:p>
          <a:p>
            <a:pPr lvl="1"/>
            <a:r>
              <a:rPr lang="en-US" sz="1800" dirty="0" smtClean="0">
                <a:latin typeface="Arial"/>
                <a:cs typeface="Arial"/>
              </a:rPr>
              <a:t>It may appear that the undefined operation has been designed out of its operation when you use this part in a simulation.  However, the datasheet indicates that </a:t>
            </a:r>
            <a:r>
              <a:rPr lang="en-US" sz="2000" dirty="0" smtClean="0">
                <a:latin typeface="Arial"/>
                <a:cs typeface="Arial"/>
              </a:rPr>
              <a:t>the race condition may show up.</a:t>
            </a:r>
            <a:endParaRPr lang="en-US" sz="20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24200"/>
            <a:ext cx="9144000" cy="384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problem with </a:t>
            </a:r>
            <a:r>
              <a:rPr lang="en-GB" i="1" dirty="0">
                <a:latin typeface="Arial"/>
                <a:cs typeface="Arial"/>
              </a:rPr>
              <a:t>S </a:t>
            </a:r>
            <a:r>
              <a:rPr lang="en-GB" dirty="0">
                <a:latin typeface="Arial"/>
                <a:cs typeface="Arial"/>
              </a:rPr>
              <a:t>= </a:t>
            </a:r>
            <a:r>
              <a:rPr lang="en-GB" i="1" dirty="0">
                <a:latin typeface="Arial"/>
                <a:cs typeface="Arial"/>
              </a:rPr>
              <a:t>R</a:t>
            </a:r>
            <a:r>
              <a:rPr lang="en-GB" i="1" spc="-1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1 can be avoided using a common input </a:t>
            </a:r>
            <a:r>
              <a:rPr lang="en-GB" i="1" dirty="0">
                <a:latin typeface="Arial"/>
                <a:cs typeface="Arial"/>
              </a:rPr>
              <a:t>D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as shown above so </a:t>
            </a:r>
            <a:r>
              <a:rPr lang="en-GB" dirty="0" smtClean="0">
                <a:latin typeface="Arial"/>
                <a:cs typeface="Arial"/>
              </a:rPr>
              <a:t>that           .</a:t>
            </a: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output of the latch </a:t>
            </a:r>
            <a:r>
              <a:rPr lang="en-GB" dirty="0" smtClean="0">
                <a:latin typeface="Arial"/>
                <a:cs typeface="Arial"/>
              </a:rPr>
              <a:t>now:</a:t>
            </a:r>
          </a:p>
          <a:p>
            <a:pPr marL="412750" marR="648335" lvl="1">
              <a:lnSpc>
                <a:spcPct val="111100"/>
              </a:lnSpc>
            </a:pPr>
            <a:r>
              <a:rPr lang="en-GB" b="1" dirty="0" smtClean="0">
                <a:solidFill>
                  <a:srgbClr val="00994C"/>
                </a:solidFill>
                <a:latin typeface="Arial"/>
                <a:cs typeface="Arial"/>
              </a:rPr>
              <a:t>follows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the </a:t>
            </a:r>
            <a:r>
              <a:rPr lang="en-GB" b="1" i="1" dirty="0">
                <a:solidFill>
                  <a:srgbClr val="00994C"/>
                </a:solidFill>
                <a:latin typeface="Arial"/>
                <a:cs typeface="Arial"/>
              </a:rPr>
              <a:t>D</a:t>
            </a:r>
            <a:r>
              <a:rPr lang="en-GB" b="1" i="1" spc="-5" dirty="0">
                <a:solidFill>
                  <a:srgbClr val="00994C"/>
                </a:solidFill>
                <a:latin typeface="Arial"/>
                <a:cs typeface="Arial"/>
              </a:rPr>
              <a:t>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input </a:t>
            </a:r>
            <a:r>
              <a:rPr lang="en-GB" dirty="0">
                <a:latin typeface="Arial"/>
                <a:cs typeface="Arial"/>
              </a:rPr>
              <a:t>while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1 (</a:t>
            </a:r>
            <a:r>
              <a:rPr lang="en-GB" dirty="0" smtClean="0">
                <a:latin typeface="Arial"/>
                <a:cs typeface="Arial"/>
              </a:rPr>
              <a:t>transparent)</a:t>
            </a:r>
          </a:p>
          <a:p>
            <a:pPr marL="412750" marR="648335" lvl="1">
              <a:lnSpc>
                <a:spcPct val="111100"/>
              </a:lnSpc>
            </a:pPr>
            <a:r>
              <a:rPr lang="en-GB" b="1" dirty="0" smtClean="0">
                <a:solidFill>
                  <a:srgbClr val="00994C"/>
                </a:solidFill>
                <a:latin typeface="Arial"/>
                <a:cs typeface="Arial"/>
              </a:rPr>
              <a:t>holds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its value </a:t>
            </a:r>
            <a:r>
              <a:rPr lang="en-GB" dirty="0">
                <a:latin typeface="Arial"/>
                <a:cs typeface="Arial"/>
              </a:rPr>
              <a:t>while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1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0 </a:t>
            </a:r>
            <a:r>
              <a:rPr lang="en-GB" dirty="0" smtClean="0">
                <a:latin typeface="Arial"/>
                <a:cs typeface="Arial"/>
              </a:rPr>
              <a:t>(Q = last Q</a:t>
            </a:r>
            <a:r>
              <a:rPr lang="en-GB" i="1" dirty="0" smtClean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when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went </a:t>
            </a:r>
            <a:r>
              <a:rPr lang="en-GB" dirty="0" smtClean="0">
                <a:latin typeface="Arial"/>
                <a:cs typeface="Arial"/>
              </a:rPr>
              <a:t>low) no matter what happens at the input</a:t>
            </a:r>
            <a:endParaRPr lang="en-GB" sz="2000" dirty="0"/>
          </a:p>
          <a:p>
            <a:pPr marL="12700" marR="12700">
              <a:lnSpc>
                <a:spcPct val="111100"/>
              </a:lnSpc>
            </a:pPr>
            <a:r>
              <a:rPr lang="en-GB" dirty="0">
                <a:latin typeface="Arial"/>
                <a:cs typeface="Arial"/>
              </a:rPr>
              <a:t>This circuit is often called a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transparent latc</a:t>
            </a:r>
            <a:r>
              <a:rPr lang="en-GB" b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lang="en-GB" dirty="0">
                <a:latin typeface="Arial"/>
                <a:cs typeface="Arial"/>
              </a:rPr>
              <a:t>. It can be bought as an integrated circuit, usually with several latches in a </a:t>
            </a:r>
            <a:r>
              <a:rPr lang="en-GB" dirty="0" smtClean="0">
                <a:latin typeface="Arial"/>
                <a:cs typeface="Arial"/>
              </a:rPr>
              <a:t>package.</a:t>
            </a:r>
          </a:p>
          <a:p>
            <a:pPr marL="412750" marR="12700" lvl="1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input </a:t>
            </a:r>
            <a:r>
              <a:rPr lang="en-GB" i="1" dirty="0" smtClean="0">
                <a:latin typeface="Arial"/>
                <a:cs typeface="Arial"/>
              </a:rPr>
              <a:t>C </a:t>
            </a:r>
            <a:r>
              <a:rPr lang="en-GB" dirty="0" smtClean="0">
                <a:latin typeface="Arial"/>
                <a:cs typeface="Arial"/>
              </a:rPr>
              <a:t>may </a:t>
            </a:r>
            <a:r>
              <a:rPr lang="en-GB" dirty="0">
                <a:latin typeface="Arial"/>
                <a:cs typeface="Arial"/>
              </a:rPr>
              <a:t>be called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contro</a:t>
            </a:r>
            <a:r>
              <a:rPr lang="en-GB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GB" dirty="0">
                <a:latin typeface="Arial"/>
                <a:cs typeface="Arial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cloc</a:t>
            </a:r>
            <a:r>
              <a:rPr lang="en-GB" b="1" spc="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en-GB" dirty="0">
                <a:latin typeface="Arial"/>
                <a:cs typeface="Arial"/>
              </a:rPr>
              <a:t>, </a:t>
            </a:r>
            <a:r>
              <a:rPr lang="en-GB" b="1" dirty="0" smtClean="0">
                <a:solidFill>
                  <a:srgbClr val="FF0000"/>
                </a:solidFill>
                <a:latin typeface="Arial"/>
                <a:cs typeface="Arial"/>
              </a:rPr>
              <a:t>gate</a:t>
            </a:r>
            <a:r>
              <a:rPr lang="en-GB" dirty="0" smtClean="0">
                <a:latin typeface="Arial"/>
                <a:cs typeface="Arial"/>
              </a:rPr>
              <a:t>,</a:t>
            </a:r>
            <a:r>
              <a:rPr lang="en-GB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or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r>
              <a:rPr lang="en-GB" dirty="0" smtClean="0">
                <a:latin typeface="Arial"/>
                <a:cs typeface="Arial"/>
              </a:rPr>
              <a:t>.</a:t>
            </a:r>
            <a:endParaRPr lang="en-GB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295400"/>
            <a:ext cx="4743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3471"/>
              </p:ext>
            </p:extLst>
          </p:nvPr>
        </p:nvGraphicFramePr>
        <p:xfrm>
          <a:off x="4191000" y="3886200"/>
          <a:ext cx="695325" cy="369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406080" imgH="215640" progId="Equation.3">
                  <p:embed/>
                </p:oleObj>
              </mc:Choice>
              <mc:Fallback>
                <p:oleObj name="Equation" r:id="rId4" imgW="40608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695325" cy="36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9" name="object 8"/>
          <p:cNvSpPr/>
          <p:nvPr/>
        </p:nvSpPr>
        <p:spPr>
          <a:xfrm>
            <a:off x="8315167" y="291017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37229"/>
              </p:ext>
            </p:extLst>
          </p:nvPr>
        </p:nvGraphicFramePr>
        <p:xfrm>
          <a:off x="7172167" y="1371600"/>
          <a:ext cx="161368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51435" marR="60325" indent="-1270">
                        <a:lnSpc>
                          <a:spcPct val="160700"/>
                        </a:lnSpc>
                        <a:tabLst>
                          <a:tab pos="799465" algn="l"/>
                        </a:tabLst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D	Q C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endParaRPr sz="1100" dirty="0"/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3"/>
          <p:cNvSpPr/>
          <p:nvPr/>
        </p:nvSpPr>
        <p:spPr>
          <a:xfrm>
            <a:off x="5781914" y="1600200"/>
            <a:ext cx="1143000" cy="1828799"/>
          </a:xfrm>
          <a:custGeom>
            <a:avLst/>
            <a:gdLst/>
            <a:ahLst/>
            <a:cxnLst/>
            <a:rect l="l" t="t" r="r" b="b"/>
            <a:pathLst>
              <a:path w="1143000" h="1828799">
                <a:moveTo>
                  <a:pt x="1143000" y="1828800"/>
                </a:moveTo>
                <a:lnTo>
                  <a:pt x="1143000" y="0"/>
                </a:lnTo>
                <a:lnTo>
                  <a:pt x="0" y="0"/>
                </a:lnTo>
                <a:lnTo>
                  <a:pt x="0" y="1828800"/>
                </a:lnTo>
                <a:lnTo>
                  <a:pt x="1143000" y="18288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524901" y="1600200"/>
            <a:ext cx="2400300" cy="1828799"/>
          </a:xfrm>
          <a:custGeom>
            <a:avLst/>
            <a:gdLst/>
            <a:ahLst/>
            <a:cxnLst/>
            <a:rect l="l" t="t" r="r" b="b"/>
            <a:pathLst>
              <a:path w="2400300" h="1828799">
                <a:moveTo>
                  <a:pt x="2400300" y="1828800"/>
                </a:moveTo>
                <a:lnTo>
                  <a:pt x="2400300" y="0"/>
                </a:lnTo>
                <a:lnTo>
                  <a:pt x="0" y="0"/>
                </a:lnTo>
                <a:lnTo>
                  <a:pt x="0" y="1828800"/>
                </a:lnTo>
                <a:lnTo>
                  <a:pt x="2400300" y="18288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2925201" y="1600200"/>
            <a:ext cx="2857500" cy="1828800"/>
          </a:xfrm>
          <a:custGeom>
            <a:avLst/>
            <a:gdLst/>
            <a:ahLst/>
            <a:cxnLst/>
            <a:rect l="l" t="t" r="r" b="b"/>
            <a:pathLst>
              <a:path w="2857500" h="1828800">
                <a:moveTo>
                  <a:pt x="2857500" y="1828800"/>
                </a:moveTo>
                <a:lnTo>
                  <a:pt x="2857499" y="0"/>
                </a:lnTo>
                <a:lnTo>
                  <a:pt x="0" y="0"/>
                </a:lnTo>
                <a:lnTo>
                  <a:pt x="0" y="1828800"/>
                </a:lnTo>
                <a:lnTo>
                  <a:pt x="2857500" y="182880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6"/>
          <p:cNvSpPr/>
          <p:nvPr/>
        </p:nvSpPr>
        <p:spPr>
          <a:xfrm>
            <a:off x="524914" y="1600200"/>
            <a:ext cx="6400787" cy="457200"/>
          </a:xfrm>
          <a:custGeom>
            <a:avLst/>
            <a:gdLst/>
            <a:ahLst/>
            <a:cxnLst/>
            <a:rect l="l" t="t" r="r" b="b"/>
            <a:pathLst>
              <a:path w="6400787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387" y="0"/>
                </a:lnTo>
                <a:lnTo>
                  <a:pt x="914387" y="457200"/>
                </a:lnTo>
                <a:lnTo>
                  <a:pt x="1828800" y="457200"/>
                </a:lnTo>
                <a:lnTo>
                  <a:pt x="1828800" y="0"/>
                </a:lnTo>
                <a:lnTo>
                  <a:pt x="2743187" y="0"/>
                </a:lnTo>
                <a:lnTo>
                  <a:pt x="2743187" y="457200"/>
                </a:lnTo>
                <a:lnTo>
                  <a:pt x="3200387" y="457200"/>
                </a:lnTo>
                <a:lnTo>
                  <a:pt x="3200387" y="0"/>
                </a:lnTo>
                <a:lnTo>
                  <a:pt x="4114787" y="0"/>
                </a:lnTo>
                <a:lnTo>
                  <a:pt x="4114787" y="457200"/>
                </a:lnTo>
                <a:lnTo>
                  <a:pt x="4571987" y="457200"/>
                </a:lnTo>
                <a:lnTo>
                  <a:pt x="4571987" y="0"/>
                </a:lnTo>
                <a:lnTo>
                  <a:pt x="5029187" y="0"/>
                </a:lnTo>
                <a:lnTo>
                  <a:pt x="5029187" y="457200"/>
                </a:lnTo>
                <a:lnTo>
                  <a:pt x="5943587" y="457200"/>
                </a:lnTo>
                <a:lnTo>
                  <a:pt x="5943587" y="0"/>
                </a:lnTo>
                <a:lnTo>
                  <a:pt x="6400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"/>
          <p:cNvSpPr/>
          <p:nvPr/>
        </p:nvSpPr>
        <p:spPr>
          <a:xfrm>
            <a:off x="524914" y="2286000"/>
            <a:ext cx="6400787" cy="457200"/>
          </a:xfrm>
          <a:custGeom>
            <a:avLst/>
            <a:gdLst/>
            <a:ahLst/>
            <a:cxnLst/>
            <a:rect l="l" t="t" r="r" b="b"/>
            <a:pathLst>
              <a:path w="6400787" h="457200">
                <a:moveTo>
                  <a:pt x="0" y="0"/>
                </a:moveTo>
                <a:lnTo>
                  <a:pt x="2400287" y="0"/>
                </a:lnTo>
                <a:lnTo>
                  <a:pt x="2400287" y="457200"/>
                </a:lnTo>
                <a:lnTo>
                  <a:pt x="5257787" y="457200"/>
                </a:lnTo>
                <a:lnTo>
                  <a:pt x="5257787" y="0"/>
                </a:lnTo>
                <a:lnTo>
                  <a:pt x="6400787" y="0"/>
                </a:lnTo>
              </a:path>
            </a:pathLst>
          </a:custGeom>
          <a:ln w="25400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8"/>
          <p:cNvSpPr txBox="1"/>
          <p:nvPr/>
        </p:nvSpPr>
        <p:spPr>
          <a:xfrm>
            <a:off x="232807" y="1663700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524114" y="2971800"/>
            <a:ext cx="6400799" cy="457200"/>
          </a:xfrm>
          <a:custGeom>
            <a:avLst/>
            <a:gdLst/>
            <a:ahLst/>
            <a:cxnLst/>
            <a:rect l="l" t="t" r="r" b="b"/>
            <a:pathLst>
              <a:path w="6400799" h="457200">
                <a:moveTo>
                  <a:pt x="0" y="457200"/>
                </a:moveTo>
                <a:lnTo>
                  <a:pt x="457200" y="457200"/>
                </a:lnTo>
                <a:lnTo>
                  <a:pt x="457199" y="0"/>
                </a:lnTo>
                <a:lnTo>
                  <a:pt x="914399" y="0"/>
                </a:lnTo>
                <a:lnTo>
                  <a:pt x="914400" y="457200"/>
                </a:lnTo>
                <a:lnTo>
                  <a:pt x="1828800" y="457200"/>
                </a:lnTo>
                <a:lnTo>
                  <a:pt x="1828799" y="0"/>
                </a:lnTo>
                <a:lnTo>
                  <a:pt x="5257799" y="0"/>
                </a:lnTo>
                <a:lnTo>
                  <a:pt x="5257799" y="457200"/>
                </a:lnTo>
                <a:lnTo>
                  <a:pt x="5943599" y="457200"/>
                </a:lnTo>
                <a:lnTo>
                  <a:pt x="5943599" y="0"/>
                </a:lnTo>
                <a:lnTo>
                  <a:pt x="6400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52411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52411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3"/>
          <p:cNvSpPr/>
          <p:nvPr/>
        </p:nvSpPr>
        <p:spPr>
          <a:xfrm>
            <a:off x="6590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52411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279106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6"/>
          <p:cNvSpPr/>
          <p:nvPr/>
        </p:nvSpPr>
        <p:spPr>
          <a:xfrm>
            <a:off x="279106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7"/>
          <p:cNvSpPr/>
          <p:nvPr/>
        </p:nvSpPr>
        <p:spPr>
          <a:xfrm>
            <a:off x="27926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8"/>
          <p:cNvSpPr/>
          <p:nvPr/>
        </p:nvSpPr>
        <p:spPr>
          <a:xfrm>
            <a:off x="279106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9"/>
          <p:cNvSpPr/>
          <p:nvPr/>
        </p:nvSpPr>
        <p:spPr>
          <a:xfrm>
            <a:off x="651114" y="2857500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0"/>
          <p:cNvSpPr/>
          <p:nvPr/>
        </p:nvSpPr>
        <p:spPr>
          <a:xfrm>
            <a:off x="292441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1"/>
          <p:cNvSpPr/>
          <p:nvPr/>
        </p:nvSpPr>
        <p:spPr>
          <a:xfrm>
            <a:off x="292441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2"/>
          <p:cNvSpPr/>
          <p:nvPr/>
        </p:nvSpPr>
        <p:spPr>
          <a:xfrm>
            <a:off x="30593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3"/>
          <p:cNvSpPr/>
          <p:nvPr/>
        </p:nvSpPr>
        <p:spPr>
          <a:xfrm>
            <a:off x="292441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4"/>
          <p:cNvSpPr/>
          <p:nvPr/>
        </p:nvSpPr>
        <p:spPr>
          <a:xfrm>
            <a:off x="564856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5"/>
          <p:cNvSpPr/>
          <p:nvPr/>
        </p:nvSpPr>
        <p:spPr>
          <a:xfrm>
            <a:off x="564856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6"/>
          <p:cNvSpPr/>
          <p:nvPr/>
        </p:nvSpPr>
        <p:spPr>
          <a:xfrm>
            <a:off x="56501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7"/>
          <p:cNvSpPr/>
          <p:nvPr/>
        </p:nvSpPr>
        <p:spPr>
          <a:xfrm>
            <a:off x="564856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28"/>
          <p:cNvSpPr/>
          <p:nvPr/>
        </p:nvSpPr>
        <p:spPr>
          <a:xfrm>
            <a:off x="3051414" y="2857500"/>
            <a:ext cx="2603500" cy="0"/>
          </a:xfrm>
          <a:custGeom>
            <a:avLst/>
            <a:gdLst/>
            <a:ahLst/>
            <a:cxnLst/>
            <a:rect l="l" t="t" r="r" b="b"/>
            <a:pathLst>
              <a:path w="2603500">
                <a:moveTo>
                  <a:pt x="0" y="0"/>
                </a:moveTo>
                <a:lnTo>
                  <a:pt x="260350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29"/>
          <p:cNvSpPr/>
          <p:nvPr/>
        </p:nvSpPr>
        <p:spPr>
          <a:xfrm>
            <a:off x="578191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0"/>
          <p:cNvSpPr/>
          <p:nvPr/>
        </p:nvSpPr>
        <p:spPr>
          <a:xfrm>
            <a:off x="578191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1"/>
          <p:cNvSpPr/>
          <p:nvPr/>
        </p:nvSpPr>
        <p:spPr>
          <a:xfrm>
            <a:off x="59168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2"/>
          <p:cNvSpPr/>
          <p:nvPr/>
        </p:nvSpPr>
        <p:spPr>
          <a:xfrm>
            <a:off x="578191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3"/>
          <p:cNvSpPr/>
          <p:nvPr/>
        </p:nvSpPr>
        <p:spPr>
          <a:xfrm>
            <a:off x="6791564" y="28130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4"/>
          <p:cNvSpPr/>
          <p:nvPr/>
        </p:nvSpPr>
        <p:spPr>
          <a:xfrm>
            <a:off x="6791564" y="28575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35"/>
          <p:cNvSpPr txBox="1"/>
          <p:nvPr/>
        </p:nvSpPr>
        <p:spPr>
          <a:xfrm>
            <a:off x="245507" y="2349500"/>
            <a:ext cx="247078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00380" algn="l"/>
              </a:tabLst>
            </a:pPr>
            <a:r>
              <a:rPr sz="1800" b="1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C</a:t>
            </a:r>
            <a:r>
              <a:rPr sz="1800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	</a:t>
            </a:r>
            <a:r>
              <a:rPr sz="1800" dirty="0" smtClean="0">
                <a:latin typeface="Arial"/>
                <a:cs typeface="Arial"/>
              </a:rPr>
              <a:t>output follows input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38"/>
          <p:cNvSpPr/>
          <p:nvPr/>
        </p:nvSpPr>
        <p:spPr>
          <a:xfrm>
            <a:off x="6793151" y="28130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39"/>
          <p:cNvSpPr/>
          <p:nvPr/>
        </p:nvSpPr>
        <p:spPr>
          <a:xfrm>
            <a:off x="6791564" y="28130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0"/>
          <p:cNvSpPr/>
          <p:nvPr/>
        </p:nvSpPr>
        <p:spPr>
          <a:xfrm>
            <a:off x="5908914" y="2857500"/>
            <a:ext cx="888999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1"/>
          <p:cNvSpPr txBox="1"/>
          <p:nvPr/>
        </p:nvSpPr>
        <p:spPr>
          <a:xfrm>
            <a:off x="3089514" y="2217420"/>
            <a:ext cx="252857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5785" marR="12700" indent="-553720">
              <a:lnSpc>
                <a:spcPts val="1800"/>
              </a:lnSpc>
            </a:pPr>
            <a:r>
              <a:rPr sz="1800" dirty="0" smtClean="0">
                <a:latin typeface="Arial"/>
                <a:cs typeface="Arial"/>
              </a:rPr>
              <a:t>output remains constant: input ‘latched’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228600" y="3142614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800" i="1" dirty="0" smtClean="0">
                <a:latin typeface="Times New Roman"/>
                <a:cs typeface="Times New Roman"/>
              </a:rPr>
              <a:t>Q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0" name="object 8"/>
          <p:cNvSpPr/>
          <p:nvPr/>
        </p:nvSpPr>
        <p:spPr>
          <a:xfrm>
            <a:off x="8333430" y="565337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4324"/>
              </p:ext>
            </p:extLst>
          </p:nvPr>
        </p:nvGraphicFramePr>
        <p:xfrm>
          <a:off x="7190430" y="4114800"/>
          <a:ext cx="161368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51435" marR="60325" indent="-1270">
                        <a:lnSpc>
                          <a:spcPct val="160700"/>
                        </a:lnSpc>
                        <a:tabLst>
                          <a:tab pos="799465" algn="l"/>
                        </a:tabLst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D	Q C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endParaRPr sz="1100" dirty="0"/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object 3"/>
          <p:cNvSpPr/>
          <p:nvPr/>
        </p:nvSpPr>
        <p:spPr>
          <a:xfrm>
            <a:off x="5800177" y="4343400"/>
            <a:ext cx="1143000" cy="1828799"/>
          </a:xfrm>
          <a:custGeom>
            <a:avLst/>
            <a:gdLst/>
            <a:ahLst/>
            <a:cxnLst/>
            <a:rect l="l" t="t" r="r" b="b"/>
            <a:pathLst>
              <a:path w="1143000" h="1828799">
                <a:moveTo>
                  <a:pt x="1143000" y="1828800"/>
                </a:moveTo>
                <a:lnTo>
                  <a:pt x="1143000" y="0"/>
                </a:lnTo>
                <a:lnTo>
                  <a:pt x="0" y="0"/>
                </a:lnTo>
                <a:lnTo>
                  <a:pt x="0" y="1828800"/>
                </a:lnTo>
                <a:lnTo>
                  <a:pt x="1143000" y="18288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4"/>
          <p:cNvSpPr/>
          <p:nvPr/>
        </p:nvSpPr>
        <p:spPr>
          <a:xfrm>
            <a:off x="543164" y="4343400"/>
            <a:ext cx="2400300" cy="1828799"/>
          </a:xfrm>
          <a:custGeom>
            <a:avLst/>
            <a:gdLst/>
            <a:ahLst/>
            <a:cxnLst/>
            <a:rect l="l" t="t" r="r" b="b"/>
            <a:pathLst>
              <a:path w="2400300" h="1828799">
                <a:moveTo>
                  <a:pt x="2400300" y="1828800"/>
                </a:moveTo>
                <a:lnTo>
                  <a:pt x="2400300" y="0"/>
                </a:lnTo>
                <a:lnTo>
                  <a:pt x="0" y="0"/>
                </a:lnTo>
                <a:lnTo>
                  <a:pt x="0" y="1828800"/>
                </a:lnTo>
                <a:lnTo>
                  <a:pt x="2400300" y="182880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"/>
          <p:cNvSpPr/>
          <p:nvPr/>
        </p:nvSpPr>
        <p:spPr>
          <a:xfrm>
            <a:off x="2943464" y="4343400"/>
            <a:ext cx="2857500" cy="1828800"/>
          </a:xfrm>
          <a:custGeom>
            <a:avLst/>
            <a:gdLst/>
            <a:ahLst/>
            <a:cxnLst/>
            <a:rect l="l" t="t" r="r" b="b"/>
            <a:pathLst>
              <a:path w="2857500" h="1828800">
                <a:moveTo>
                  <a:pt x="2857500" y="1828800"/>
                </a:moveTo>
                <a:lnTo>
                  <a:pt x="2857499" y="0"/>
                </a:lnTo>
                <a:lnTo>
                  <a:pt x="0" y="0"/>
                </a:lnTo>
                <a:lnTo>
                  <a:pt x="0" y="1828800"/>
                </a:lnTo>
                <a:lnTo>
                  <a:pt x="2857500" y="1828800"/>
                </a:lnTo>
                <a:close/>
              </a:path>
            </a:pathLst>
          </a:custGeom>
          <a:solidFill>
            <a:srgbClr val="99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6"/>
          <p:cNvSpPr/>
          <p:nvPr/>
        </p:nvSpPr>
        <p:spPr>
          <a:xfrm>
            <a:off x="543177" y="4343400"/>
            <a:ext cx="6400787" cy="457200"/>
          </a:xfrm>
          <a:custGeom>
            <a:avLst/>
            <a:gdLst/>
            <a:ahLst/>
            <a:cxnLst/>
            <a:rect l="l" t="t" r="r" b="b"/>
            <a:pathLst>
              <a:path w="6400787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387" y="0"/>
                </a:lnTo>
                <a:lnTo>
                  <a:pt x="914387" y="457200"/>
                </a:lnTo>
                <a:lnTo>
                  <a:pt x="1828800" y="457200"/>
                </a:lnTo>
                <a:lnTo>
                  <a:pt x="1828800" y="0"/>
                </a:lnTo>
                <a:lnTo>
                  <a:pt x="2743187" y="0"/>
                </a:lnTo>
                <a:lnTo>
                  <a:pt x="2743187" y="457200"/>
                </a:lnTo>
                <a:lnTo>
                  <a:pt x="3200387" y="457200"/>
                </a:lnTo>
                <a:lnTo>
                  <a:pt x="3200387" y="0"/>
                </a:lnTo>
                <a:lnTo>
                  <a:pt x="4114787" y="0"/>
                </a:lnTo>
                <a:lnTo>
                  <a:pt x="4114787" y="457200"/>
                </a:lnTo>
                <a:lnTo>
                  <a:pt x="4571987" y="457200"/>
                </a:lnTo>
                <a:lnTo>
                  <a:pt x="4571987" y="0"/>
                </a:lnTo>
                <a:lnTo>
                  <a:pt x="5029187" y="0"/>
                </a:lnTo>
                <a:lnTo>
                  <a:pt x="5029187" y="457200"/>
                </a:lnTo>
                <a:lnTo>
                  <a:pt x="5943587" y="457200"/>
                </a:lnTo>
                <a:lnTo>
                  <a:pt x="5943587" y="0"/>
                </a:lnTo>
                <a:lnTo>
                  <a:pt x="6400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8"/>
          <p:cNvSpPr txBox="1"/>
          <p:nvPr/>
        </p:nvSpPr>
        <p:spPr>
          <a:xfrm>
            <a:off x="251070" y="4406900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 smtClean="0">
                <a:latin typeface="Times New Roman"/>
                <a:cs typeface="Times New Roman"/>
              </a:rPr>
              <a:t>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8" name="object 10"/>
          <p:cNvSpPr/>
          <p:nvPr/>
        </p:nvSpPr>
        <p:spPr>
          <a:xfrm>
            <a:off x="542377" y="5715000"/>
            <a:ext cx="6400799" cy="457200"/>
          </a:xfrm>
          <a:custGeom>
            <a:avLst/>
            <a:gdLst/>
            <a:ahLst/>
            <a:cxnLst/>
            <a:rect l="l" t="t" r="r" b="b"/>
            <a:pathLst>
              <a:path w="6400799" h="457200">
                <a:moveTo>
                  <a:pt x="0" y="457200"/>
                </a:moveTo>
                <a:lnTo>
                  <a:pt x="457200" y="457200"/>
                </a:lnTo>
                <a:lnTo>
                  <a:pt x="457199" y="0"/>
                </a:lnTo>
                <a:lnTo>
                  <a:pt x="914399" y="0"/>
                </a:lnTo>
                <a:lnTo>
                  <a:pt x="914400" y="457200"/>
                </a:lnTo>
                <a:lnTo>
                  <a:pt x="1828800" y="457200"/>
                </a:lnTo>
                <a:lnTo>
                  <a:pt x="1828799" y="0"/>
                </a:lnTo>
                <a:lnTo>
                  <a:pt x="5257799" y="0"/>
                </a:lnTo>
                <a:lnTo>
                  <a:pt x="5257799" y="457200"/>
                </a:lnTo>
                <a:lnTo>
                  <a:pt x="5943599" y="457200"/>
                </a:lnTo>
                <a:lnTo>
                  <a:pt x="5943599" y="0"/>
                </a:lnTo>
                <a:lnTo>
                  <a:pt x="64007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11"/>
          <p:cNvSpPr/>
          <p:nvPr/>
        </p:nvSpPr>
        <p:spPr>
          <a:xfrm>
            <a:off x="54237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12"/>
          <p:cNvSpPr/>
          <p:nvPr/>
        </p:nvSpPr>
        <p:spPr>
          <a:xfrm>
            <a:off x="54237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13"/>
          <p:cNvSpPr/>
          <p:nvPr/>
        </p:nvSpPr>
        <p:spPr>
          <a:xfrm>
            <a:off x="6773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14"/>
          <p:cNvSpPr/>
          <p:nvPr/>
        </p:nvSpPr>
        <p:spPr>
          <a:xfrm>
            <a:off x="54237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15"/>
          <p:cNvSpPr/>
          <p:nvPr/>
        </p:nvSpPr>
        <p:spPr>
          <a:xfrm>
            <a:off x="280932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16"/>
          <p:cNvSpPr/>
          <p:nvPr/>
        </p:nvSpPr>
        <p:spPr>
          <a:xfrm>
            <a:off x="280932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17"/>
          <p:cNvSpPr/>
          <p:nvPr/>
        </p:nvSpPr>
        <p:spPr>
          <a:xfrm>
            <a:off x="28109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18"/>
          <p:cNvSpPr/>
          <p:nvPr/>
        </p:nvSpPr>
        <p:spPr>
          <a:xfrm>
            <a:off x="280932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19"/>
          <p:cNvSpPr/>
          <p:nvPr/>
        </p:nvSpPr>
        <p:spPr>
          <a:xfrm>
            <a:off x="669377" y="5600700"/>
            <a:ext cx="2146300" cy="0"/>
          </a:xfrm>
          <a:custGeom>
            <a:avLst/>
            <a:gdLst/>
            <a:ahLst/>
            <a:cxnLst/>
            <a:rect l="l" t="t" r="r" b="b"/>
            <a:pathLst>
              <a:path w="2146300">
                <a:moveTo>
                  <a:pt x="0" y="0"/>
                </a:moveTo>
                <a:lnTo>
                  <a:pt x="21463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20"/>
          <p:cNvSpPr/>
          <p:nvPr/>
        </p:nvSpPr>
        <p:spPr>
          <a:xfrm>
            <a:off x="294267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21"/>
          <p:cNvSpPr/>
          <p:nvPr/>
        </p:nvSpPr>
        <p:spPr>
          <a:xfrm>
            <a:off x="294267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22"/>
          <p:cNvSpPr/>
          <p:nvPr/>
        </p:nvSpPr>
        <p:spPr>
          <a:xfrm>
            <a:off x="30776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23"/>
          <p:cNvSpPr/>
          <p:nvPr/>
        </p:nvSpPr>
        <p:spPr>
          <a:xfrm>
            <a:off x="294267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24"/>
          <p:cNvSpPr/>
          <p:nvPr/>
        </p:nvSpPr>
        <p:spPr>
          <a:xfrm>
            <a:off x="566682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25"/>
          <p:cNvSpPr/>
          <p:nvPr/>
        </p:nvSpPr>
        <p:spPr>
          <a:xfrm>
            <a:off x="566682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26"/>
          <p:cNvSpPr/>
          <p:nvPr/>
        </p:nvSpPr>
        <p:spPr>
          <a:xfrm>
            <a:off x="56684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27"/>
          <p:cNvSpPr/>
          <p:nvPr/>
        </p:nvSpPr>
        <p:spPr>
          <a:xfrm>
            <a:off x="566682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28"/>
          <p:cNvSpPr/>
          <p:nvPr/>
        </p:nvSpPr>
        <p:spPr>
          <a:xfrm>
            <a:off x="3069677" y="5600700"/>
            <a:ext cx="2603500" cy="0"/>
          </a:xfrm>
          <a:custGeom>
            <a:avLst/>
            <a:gdLst/>
            <a:ahLst/>
            <a:cxnLst/>
            <a:rect l="l" t="t" r="r" b="b"/>
            <a:pathLst>
              <a:path w="2603500">
                <a:moveTo>
                  <a:pt x="0" y="0"/>
                </a:moveTo>
                <a:lnTo>
                  <a:pt x="2603500" y="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29"/>
          <p:cNvSpPr/>
          <p:nvPr/>
        </p:nvSpPr>
        <p:spPr>
          <a:xfrm>
            <a:off x="580017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44450"/>
                </a:moveTo>
                <a:lnTo>
                  <a:pt x="133350" y="8890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30"/>
          <p:cNvSpPr/>
          <p:nvPr/>
        </p:nvSpPr>
        <p:spPr>
          <a:xfrm>
            <a:off x="580017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31"/>
          <p:cNvSpPr/>
          <p:nvPr/>
        </p:nvSpPr>
        <p:spPr>
          <a:xfrm>
            <a:off x="59351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32"/>
          <p:cNvSpPr/>
          <p:nvPr/>
        </p:nvSpPr>
        <p:spPr>
          <a:xfrm>
            <a:off x="580017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33"/>
          <p:cNvSpPr/>
          <p:nvPr/>
        </p:nvSpPr>
        <p:spPr>
          <a:xfrm>
            <a:off x="6809827" y="5556250"/>
            <a:ext cx="133350" cy="88900"/>
          </a:xfrm>
          <a:custGeom>
            <a:avLst/>
            <a:gdLst/>
            <a:ahLst/>
            <a:cxnLst/>
            <a:rect l="l" t="t" r="r" b="b"/>
            <a:pathLst>
              <a:path w="133350" h="88900">
                <a:moveTo>
                  <a:pt x="0" y="0"/>
                </a:moveTo>
                <a:lnTo>
                  <a:pt x="0" y="88900"/>
                </a:lnTo>
                <a:lnTo>
                  <a:pt x="133350" y="444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34"/>
          <p:cNvSpPr/>
          <p:nvPr/>
        </p:nvSpPr>
        <p:spPr>
          <a:xfrm>
            <a:off x="6809827" y="560070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44450"/>
                </a:moveTo>
                <a:lnTo>
                  <a:pt x="0" y="47625"/>
                </a:lnTo>
                <a:lnTo>
                  <a:pt x="3175" y="47625"/>
                </a:lnTo>
                <a:lnTo>
                  <a:pt x="136525" y="3175"/>
                </a:lnTo>
                <a:lnTo>
                  <a:pt x="136525" y="0"/>
                </a:lnTo>
                <a:lnTo>
                  <a:pt x="13335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35"/>
          <p:cNvSpPr txBox="1"/>
          <p:nvPr/>
        </p:nvSpPr>
        <p:spPr>
          <a:xfrm>
            <a:off x="263770" y="5092700"/>
            <a:ext cx="2470785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00380" algn="l"/>
              </a:tabLst>
            </a:pPr>
            <a:r>
              <a:rPr sz="1800" b="1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C</a:t>
            </a:r>
            <a:r>
              <a:rPr lang="en-GB" sz="1800" b="1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'</a:t>
            </a:r>
            <a:r>
              <a:rPr sz="1800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	</a:t>
            </a:r>
            <a:r>
              <a:rPr sz="1800" dirty="0" smtClean="0">
                <a:latin typeface="Arial"/>
                <a:cs typeface="Arial"/>
              </a:rPr>
              <a:t>output follows input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4" name="object 38"/>
          <p:cNvSpPr/>
          <p:nvPr/>
        </p:nvSpPr>
        <p:spPr>
          <a:xfrm>
            <a:off x="6811414" y="555625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2075"/>
                </a:move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39"/>
          <p:cNvSpPr/>
          <p:nvPr/>
        </p:nvSpPr>
        <p:spPr>
          <a:xfrm>
            <a:off x="6809827" y="5556250"/>
            <a:ext cx="136525" cy="47625"/>
          </a:xfrm>
          <a:custGeom>
            <a:avLst/>
            <a:gdLst/>
            <a:ahLst/>
            <a:cxnLst/>
            <a:rect l="l" t="t" r="r" b="b"/>
            <a:pathLst>
              <a:path w="136525" h="47625">
                <a:moveTo>
                  <a:pt x="0" y="0"/>
                </a:moveTo>
                <a:lnTo>
                  <a:pt x="0" y="3175"/>
                </a:lnTo>
                <a:lnTo>
                  <a:pt x="133350" y="47625"/>
                </a:lnTo>
                <a:lnTo>
                  <a:pt x="136525" y="47625"/>
                </a:lnTo>
                <a:lnTo>
                  <a:pt x="136525" y="4445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40"/>
          <p:cNvSpPr/>
          <p:nvPr/>
        </p:nvSpPr>
        <p:spPr>
          <a:xfrm>
            <a:off x="5927177" y="5600700"/>
            <a:ext cx="888999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41"/>
          <p:cNvSpPr txBox="1"/>
          <p:nvPr/>
        </p:nvSpPr>
        <p:spPr>
          <a:xfrm>
            <a:off x="3107777" y="4960620"/>
            <a:ext cx="2528570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5785" marR="12700" indent="-553720">
              <a:lnSpc>
                <a:spcPts val="1800"/>
              </a:lnSpc>
            </a:pPr>
            <a:r>
              <a:rPr sz="1800" dirty="0" smtClean="0">
                <a:latin typeface="Arial"/>
                <a:cs typeface="Arial"/>
              </a:rPr>
              <a:t>output remains constant: input ‘latched’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8" name="object 8"/>
          <p:cNvSpPr txBox="1"/>
          <p:nvPr/>
        </p:nvSpPr>
        <p:spPr>
          <a:xfrm>
            <a:off x="246863" y="5885814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800" i="1" dirty="0" smtClean="0">
                <a:latin typeface="Times New Roman"/>
                <a:cs typeface="Times New Roman"/>
              </a:rPr>
              <a:t>Q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324604" y="5181600"/>
            <a:ext cx="85605" cy="981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Connector 90"/>
          <p:cNvCxnSpPr/>
          <p:nvPr/>
        </p:nvCxnSpPr>
        <p:spPr>
          <a:xfrm>
            <a:off x="542377" y="5428615"/>
            <a:ext cx="240347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785089" y="5428615"/>
            <a:ext cx="116126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924414" y="4876800"/>
            <a:ext cx="2860675" cy="167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24414" y="4876800"/>
            <a:ext cx="0" cy="55181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807001" y="4876801"/>
            <a:ext cx="0" cy="55181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1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Transparent Latches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Transparent latches have important </a:t>
            </a:r>
            <a:r>
              <a:rPr lang="en-GB" dirty="0" smtClean="0"/>
              <a:t>applications in digital electronics.  </a:t>
            </a:r>
          </a:p>
          <a:p>
            <a:pPr lvl="1"/>
            <a:r>
              <a:rPr lang="en-GB" dirty="0" smtClean="0"/>
              <a:t>However</a:t>
            </a:r>
            <a:r>
              <a:rPr lang="en-GB" dirty="0"/>
              <a:t>, the stability of the output can be an issue in noisy environments.  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more convenient if the behaviour depends on the inputs only at a particular time, which led to the invention of edge-triggered flip-flops.</a:t>
            </a:r>
          </a:p>
          <a:p>
            <a:pPr lvl="2"/>
            <a:r>
              <a:rPr lang="en-GB" dirty="0"/>
              <a:t>Transparent latches are sometimes called ‘level-sensitive’ flip-flops to distinguish them from edge-sensitive devices. Yet another name is ‘half flip-flop’.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1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Edge-Triggered Flip-Flops</a:t>
            </a:r>
            <a:endParaRPr lang="en-GB" dirty="0"/>
          </a:p>
        </p:txBody>
      </p:sp>
      <p:sp>
        <p:nvSpPr>
          <p:cNvPr id="4" name="object 3"/>
          <p:cNvSpPr/>
          <p:nvPr/>
        </p:nvSpPr>
        <p:spPr>
          <a:xfrm>
            <a:off x="1320000" y="276288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1371600" y="0"/>
                </a:lnTo>
                <a:lnTo>
                  <a:pt x="1371600" y="457200"/>
                </a:lnTo>
                <a:lnTo>
                  <a:pt x="18288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714500" y="2762885"/>
            <a:ext cx="127000" cy="187325"/>
          </a:xfrm>
          <a:custGeom>
            <a:avLst/>
            <a:gdLst/>
            <a:ahLst/>
            <a:cxnLst/>
            <a:rect l="l" t="t" r="r" b="b"/>
            <a:pathLst>
              <a:path w="127000" h="187325">
                <a:moveTo>
                  <a:pt x="0" y="187325"/>
                </a:moveTo>
                <a:lnTo>
                  <a:pt x="127000" y="187325"/>
                </a:lnTo>
                <a:lnTo>
                  <a:pt x="6350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778000" y="2762885"/>
            <a:ext cx="66675" cy="190500"/>
          </a:xfrm>
          <a:custGeom>
            <a:avLst/>
            <a:gdLst/>
            <a:ahLst/>
            <a:cxnLst/>
            <a:rect l="l" t="t" r="r" b="b"/>
            <a:pathLst>
              <a:path w="66675" h="190500">
                <a:moveTo>
                  <a:pt x="0" y="0"/>
                </a:moveTo>
                <a:lnTo>
                  <a:pt x="0" y="3175"/>
                </a:lnTo>
                <a:lnTo>
                  <a:pt x="63500" y="190500"/>
                </a:lnTo>
                <a:lnTo>
                  <a:pt x="66675" y="190500"/>
                </a:lnTo>
                <a:lnTo>
                  <a:pt x="66675" y="187325"/>
                </a:lnTo>
                <a:lnTo>
                  <a:pt x="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1714500" y="2951798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30175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714500" y="2762885"/>
            <a:ext cx="66662" cy="190500"/>
          </a:xfrm>
          <a:custGeom>
            <a:avLst/>
            <a:gdLst/>
            <a:ahLst/>
            <a:cxnLst/>
            <a:rect l="l" t="t" r="r" b="b"/>
            <a:pathLst>
              <a:path w="66662" h="190500">
                <a:moveTo>
                  <a:pt x="0" y="187325"/>
                </a:moveTo>
                <a:lnTo>
                  <a:pt x="0" y="190500"/>
                </a:lnTo>
                <a:lnTo>
                  <a:pt x="3162" y="190500"/>
                </a:lnTo>
                <a:lnTo>
                  <a:pt x="66662" y="3175"/>
                </a:lnTo>
                <a:lnTo>
                  <a:pt x="66662" y="0"/>
                </a:lnTo>
                <a:lnTo>
                  <a:pt x="6350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778000" y="293116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5549887" y="2762885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1371600" y="0"/>
                </a:lnTo>
                <a:lnTo>
                  <a:pt x="1371600" y="457200"/>
                </a:lnTo>
                <a:lnTo>
                  <a:pt x="18288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858000" y="3032760"/>
            <a:ext cx="126987" cy="187325"/>
          </a:xfrm>
          <a:custGeom>
            <a:avLst/>
            <a:gdLst/>
            <a:ahLst/>
            <a:cxnLst/>
            <a:rect l="l" t="t" r="r" b="b"/>
            <a:pathLst>
              <a:path w="126987" h="187325">
                <a:moveTo>
                  <a:pt x="0" y="0"/>
                </a:moveTo>
                <a:lnTo>
                  <a:pt x="63487" y="187325"/>
                </a:lnTo>
                <a:lnTo>
                  <a:pt x="126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6858000" y="3032760"/>
            <a:ext cx="66675" cy="190500"/>
          </a:xfrm>
          <a:custGeom>
            <a:avLst/>
            <a:gdLst/>
            <a:ahLst/>
            <a:cxnLst/>
            <a:rect l="l" t="t" r="r" b="b"/>
            <a:pathLst>
              <a:path w="66675" h="190500">
                <a:moveTo>
                  <a:pt x="0" y="0"/>
                </a:moveTo>
                <a:lnTo>
                  <a:pt x="0" y="3175"/>
                </a:lnTo>
                <a:lnTo>
                  <a:pt x="63499" y="190500"/>
                </a:lnTo>
                <a:lnTo>
                  <a:pt x="66674" y="190500"/>
                </a:lnTo>
                <a:lnTo>
                  <a:pt x="66674" y="187325"/>
                </a:lnTo>
                <a:lnTo>
                  <a:pt x="3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858000" y="3034348"/>
            <a:ext cx="130162" cy="0"/>
          </a:xfrm>
          <a:custGeom>
            <a:avLst/>
            <a:gdLst/>
            <a:ahLst/>
            <a:cxnLst/>
            <a:rect l="l" t="t" r="r" b="b"/>
            <a:pathLst>
              <a:path w="130162">
                <a:moveTo>
                  <a:pt x="0" y="0"/>
                </a:moveTo>
                <a:lnTo>
                  <a:pt x="130162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6921500" y="3032760"/>
            <a:ext cx="66662" cy="190500"/>
          </a:xfrm>
          <a:custGeom>
            <a:avLst/>
            <a:gdLst/>
            <a:ahLst/>
            <a:cxnLst/>
            <a:rect l="l" t="t" r="r" b="b"/>
            <a:pathLst>
              <a:path w="66662" h="190500">
                <a:moveTo>
                  <a:pt x="0" y="187325"/>
                </a:moveTo>
                <a:lnTo>
                  <a:pt x="0" y="190500"/>
                </a:lnTo>
                <a:lnTo>
                  <a:pt x="3174" y="190500"/>
                </a:lnTo>
                <a:lnTo>
                  <a:pt x="66662" y="3175"/>
                </a:lnTo>
                <a:lnTo>
                  <a:pt x="66662" y="0"/>
                </a:lnTo>
                <a:lnTo>
                  <a:pt x="63487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6921487" y="2743835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2793200" y="3893185"/>
            <a:ext cx="1168400" cy="1854200"/>
          </a:xfrm>
          <a:custGeom>
            <a:avLst/>
            <a:gdLst/>
            <a:ahLst/>
            <a:cxnLst/>
            <a:rect l="l" t="t" r="r" b="b"/>
            <a:pathLst>
              <a:path w="1168400" h="1854200">
                <a:moveTo>
                  <a:pt x="1168400" y="1854200"/>
                </a:moveTo>
                <a:lnTo>
                  <a:pt x="1168399" y="0"/>
                </a:lnTo>
                <a:lnTo>
                  <a:pt x="0" y="0"/>
                </a:lnTo>
                <a:lnTo>
                  <a:pt x="0" y="1854200"/>
                </a:lnTo>
                <a:lnTo>
                  <a:pt x="1168400" y="1854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2805900" y="3905885"/>
            <a:ext cx="1143000" cy="1828800"/>
          </a:xfrm>
          <a:custGeom>
            <a:avLst/>
            <a:gdLst/>
            <a:ahLst/>
            <a:cxnLst/>
            <a:rect l="l" t="t" r="r" b="b"/>
            <a:pathLst>
              <a:path w="1143000" h="1828800">
                <a:moveTo>
                  <a:pt x="0" y="1828800"/>
                </a:moveTo>
                <a:lnTo>
                  <a:pt x="0" y="0"/>
                </a:lnTo>
                <a:lnTo>
                  <a:pt x="1142999" y="0"/>
                </a:lnTo>
                <a:lnTo>
                  <a:pt x="1143000" y="182880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2809075" y="470598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299"/>
                </a:lnTo>
                <a:lnTo>
                  <a:pt x="0" y="228599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3707600" y="5366385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6908800" y="3886835"/>
            <a:ext cx="1168400" cy="1854200"/>
          </a:xfrm>
          <a:custGeom>
            <a:avLst/>
            <a:gdLst/>
            <a:ahLst/>
            <a:cxnLst/>
            <a:rect l="l" t="t" r="r" b="b"/>
            <a:pathLst>
              <a:path w="1168400" h="1854200">
                <a:moveTo>
                  <a:pt x="1168399" y="1854200"/>
                </a:moveTo>
                <a:lnTo>
                  <a:pt x="1168399" y="0"/>
                </a:lnTo>
                <a:lnTo>
                  <a:pt x="0" y="0"/>
                </a:lnTo>
                <a:lnTo>
                  <a:pt x="0" y="1854200"/>
                </a:lnTo>
                <a:lnTo>
                  <a:pt x="1168399" y="1854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6921487" y="3899535"/>
            <a:ext cx="1143000" cy="1828800"/>
          </a:xfrm>
          <a:custGeom>
            <a:avLst/>
            <a:gdLst/>
            <a:ahLst/>
            <a:cxnLst/>
            <a:rect l="l" t="t" r="r" b="b"/>
            <a:pathLst>
              <a:path w="1143000" h="1828800">
                <a:moveTo>
                  <a:pt x="0" y="1828800"/>
                </a:moveTo>
                <a:lnTo>
                  <a:pt x="0" y="0"/>
                </a:lnTo>
                <a:lnTo>
                  <a:pt x="1142999" y="0"/>
                </a:lnTo>
                <a:lnTo>
                  <a:pt x="1142999" y="1828800"/>
                </a:lnTo>
                <a:lnTo>
                  <a:pt x="0" y="18288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6923875" y="46996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599" y="114300"/>
                </a:lnTo>
                <a:lnTo>
                  <a:pt x="0" y="22860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7822400" y="5360035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6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6797808" y="4744249"/>
            <a:ext cx="139401" cy="138747"/>
          </a:xfrm>
          <a:custGeom>
            <a:avLst/>
            <a:gdLst/>
            <a:ahLst/>
            <a:cxnLst/>
            <a:rect l="l" t="t" r="r" b="b"/>
            <a:pathLst>
              <a:path w="139401" h="138747">
                <a:moveTo>
                  <a:pt x="0" y="76284"/>
                </a:moveTo>
                <a:lnTo>
                  <a:pt x="14633" y="111887"/>
                </a:lnTo>
                <a:lnTo>
                  <a:pt x="48853" y="134347"/>
                </a:lnTo>
                <a:lnTo>
                  <a:pt x="80881" y="138747"/>
                </a:lnTo>
                <a:lnTo>
                  <a:pt x="94569" y="135043"/>
                </a:lnTo>
                <a:lnTo>
                  <a:pt x="126814" y="109806"/>
                </a:lnTo>
                <a:lnTo>
                  <a:pt x="139401" y="69813"/>
                </a:lnTo>
                <a:lnTo>
                  <a:pt x="138195" y="56845"/>
                </a:lnTo>
                <a:lnTo>
                  <a:pt x="119094" y="20872"/>
                </a:lnTo>
                <a:lnTo>
                  <a:pt x="82252" y="1439"/>
                </a:lnTo>
                <a:lnTo>
                  <a:pt x="67260" y="0"/>
                </a:lnTo>
                <a:lnTo>
                  <a:pt x="53592" y="1815"/>
                </a:lnTo>
                <a:lnTo>
                  <a:pt x="19458" y="22047"/>
                </a:lnTo>
                <a:lnTo>
                  <a:pt x="1268" y="60385"/>
                </a:lnTo>
                <a:lnTo>
                  <a:pt x="0" y="76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6811375" y="4757941"/>
            <a:ext cx="113515" cy="112642"/>
          </a:xfrm>
          <a:custGeom>
            <a:avLst/>
            <a:gdLst/>
            <a:ahLst/>
            <a:cxnLst/>
            <a:rect l="l" t="t" r="r" b="b"/>
            <a:pathLst>
              <a:path w="113515" h="112642">
                <a:moveTo>
                  <a:pt x="113515" y="55739"/>
                </a:moveTo>
                <a:lnTo>
                  <a:pt x="98506" y="94331"/>
                </a:lnTo>
                <a:lnTo>
                  <a:pt x="61716" y="112642"/>
                </a:lnTo>
                <a:lnTo>
                  <a:pt x="45956" y="111082"/>
                </a:lnTo>
                <a:lnTo>
                  <a:pt x="10663" y="89564"/>
                </a:lnTo>
                <a:lnTo>
                  <a:pt x="0" y="65188"/>
                </a:lnTo>
                <a:lnTo>
                  <a:pt x="1239" y="48480"/>
                </a:lnTo>
                <a:lnTo>
                  <a:pt x="20967" y="11649"/>
                </a:lnTo>
                <a:lnTo>
                  <a:pt x="43809" y="0"/>
                </a:lnTo>
                <a:lnTo>
                  <a:pt x="61167" y="929"/>
                </a:lnTo>
                <a:lnTo>
                  <a:pt x="99122" y="19211"/>
                </a:lnTo>
                <a:lnTo>
                  <a:pt x="113515" y="55739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5"/>
          <p:cNvSpPr txBox="1"/>
          <p:nvPr/>
        </p:nvSpPr>
        <p:spPr>
          <a:xfrm>
            <a:off x="507200" y="1360835"/>
            <a:ext cx="7272655" cy="1179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66675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These </a:t>
            </a:r>
            <a:r>
              <a:rPr lang="en-GB" sz="1800" dirty="0" smtClean="0">
                <a:latin typeface="Arial"/>
                <a:cs typeface="Arial"/>
              </a:rPr>
              <a:t>circuits </a:t>
            </a:r>
            <a:r>
              <a:rPr sz="1800" dirty="0" smtClean="0">
                <a:latin typeface="Arial"/>
                <a:cs typeface="Arial"/>
              </a:rPr>
              <a:t>respond to their inputs on either the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rising </a:t>
            </a:r>
            <a:r>
              <a:rPr sz="1800" spc="0" dirty="0" smtClean="0">
                <a:latin typeface="Arial"/>
                <a:cs typeface="Arial"/>
              </a:rPr>
              <a:t>or </a:t>
            </a:r>
            <a:r>
              <a:rPr sz="1800" b="1" spc="0" dirty="0" smtClean="0">
                <a:solidFill>
                  <a:srgbClr val="0000FF"/>
                </a:solidFill>
                <a:latin typeface="Arial"/>
                <a:cs typeface="Arial"/>
              </a:rPr>
              <a:t>falling</a:t>
            </a:r>
            <a:r>
              <a:rPr sz="1800" b="1" spc="-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edge of the clock — a precise point in time rather than an interva</a:t>
            </a:r>
            <a:r>
              <a:rPr sz="1800" spc="10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39"/>
              </a:spcBef>
            </a:pPr>
            <a:endParaRPr sz="1200" dirty="0"/>
          </a:p>
          <a:p>
            <a:pPr marL="464184">
              <a:lnSpc>
                <a:spcPct val="100000"/>
              </a:lnSpc>
              <a:tabLst>
                <a:tab pos="4655185" algn="l"/>
              </a:tabLst>
            </a:pP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Positive edge triggered	</a:t>
            </a:r>
            <a:r>
              <a:rPr sz="1800" b="1" dirty="0" smtClean="0">
                <a:solidFill>
                  <a:srgbClr val="0000FF"/>
                </a:solidFill>
                <a:latin typeface="Arial"/>
                <a:cs typeface="Arial"/>
              </a:rPr>
              <a:t>Negative edge triggered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244593" y="3397885"/>
            <a:ext cx="19824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rising edge of 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5448293" y="3397885"/>
            <a:ext cx="20332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falling edge of 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2853525" y="3950335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3644100" y="3950335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507200" y="5312410"/>
            <a:ext cx="7498080" cy="935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49600">
              <a:lnSpc>
                <a:spcPct val="100000"/>
              </a:lnSpc>
              <a:tabLst>
                <a:tab pos="7265034" algn="l"/>
              </a:tabLst>
            </a:pPr>
            <a:r>
              <a:rPr sz="2400" i="1" dirty="0" smtClean="0">
                <a:latin typeface="Times New Roman"/>
                <a:cs typeface="Times New Roman"/>
              </a:rPr>
              <a:t>Q	</a:t>
            </a:r>
            <a:r>
              <a:rPr sz="3600" i="1" baseline="1157" dirty="0" smtClean="0">
                <a:latin typeface="Times New Roman"/>
                <a:cs typeface="Times New Roman"/>
              </a:rPr>
              <a:t>Q</a:t>
            </a:r>
            <a:endParaRPr sz="3600" baseline="1157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45"/>
              </a:spcBef>
            </a:pPr>
            <a:endParaRPr sz="1200" dirty="0"/>
          </a:p>
          <a:p>
            <a:pPr marL="12700"/>
            <a:r>
              <a:rPr sz="1800" dirty="0" smtClean="0">
                <a:latin typeface="Arial"/>
                <a:cs typeface="Arial"/>
              </a:rPr>
              <a:t>Older flip-flops may be ‘pulse-triggered’</a:t>
            </a:r>
            <a:r>
              <a:rPr lang="en-GB" sz="1800" dirty="0" smtClean="0">
                <a:latin typeface="Arial"/>
                <a:cs typeface="Arial"/>
              </a:rPr>
              <a:t>, which require a clock pulse </a:t>
            </a:r>
            <a:r>
              <a:rPr lang="en-GB" dirty="0">
                <a:latin typeface="Arial"/>
                <a:cs typeface="Arial"/>
              </a:rPr>
              <a:t>that goes from 0</a:t>
            </a:r>
            <a:r>
              <a:rPr lang="en-GB" dirty="0" smtClean="0">
                <a:latin typeface="Arial"/>
                <a:cs typeface="Arial"/>
              </a:rPr>
              <a:t>→1→0 or a ‘master–slave</a:t>
            </a:r>
            <a:r>
              <a:rPr lang="en-GB" dirty="0">
                <a:latin typeface="Arial"/>
                <a:cs typeface="Arial"/>
              </a:rPr>
              <a:t>’ types but </a:t>
            </a:r>
            <a:r>
              <a:rPr lang="en-GB" dirty="0" smtClean="0">
                <a:latin typeface="Arial"/>
                <a:cs typeface="Arial"/>
              </a:rPr>
              <a:t>these </a:t>
            </a:r>
            <a:r>
              <a:rPr lang="en-GB" dirty="0">
                <a:latin typeface="Arial"/>
                <a:cs typeface="Arial"/>
              </a:rPr>
              <a:t>are now obsolete.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6969118" y="3943985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7759693" y="3943985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 smtClean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392900" y="4477385"/>
            <a:ext cx="2249170" cy="589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wedge shows 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endParaRPr sz="18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latin typeface="Arial"/>
                <a:cs typeface="Arial"/>
              </a:rPr>
              <a:t>edge triggering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4279100" y="4332635"/>
            <a:ext cx="2479040" cy="925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additional </a:t>
            </a:r>
            <a:r>
              <a:rPr lang="en-GB" sz="1800" dirty="0" smtClean="0">
                <a:latin typeface="Arial"/>
                <a:cs typeface="Arial"/>
              </a:rPr>
              <a:t>of a </a:t>
            </a:r>
            <a:r>
              <a:rPr sz="1800" dirty="0" smtClean="0">
                <a:latin typeface="Arial"/>
                <a:cs typeface="Arial"/>
              </a:rPr>
              <a:t>circle </a:t>
            </a:r>
            <a:r>
              <a:rPr lang="en-GB" sz="1800" dirty="0" smtClean="0">
                <a:latin typeface="Arial"/>
                <a:cs typeface="Arial"/>
              </a:rPr>
              <a:t>means that there is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0000FF"/>
                </a:solidFill>
                <a:latin typeface="Arial"/>
                <a:cs typeface="Arial"/>
              </a:rPr>
              <a:t>negative </a:t>
            </a:r>
            <a:r>
              <a:rPr sz="1800" dirty="0" smtClean="0">
                <a:latin typeface="Arial"/>
                <a:cs typeface="Arial"/>
              </a:rPr>
              <a:t>edge triggering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0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ctr">
            <a:normAutofit fontScale="400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US" sz="6000" dirty="0" smtClean="0">
                <a:cs typeface="Arial"/>
              </a:rPr>
              <a:t>The objectives of this lecture are:  </a:t>
            </a:r>
          </a:p>
          <a:p>
            <a:pPr marL="91440" indent="0">
              <a:lnSpc>
                <a:spcPct val="120000"/>
              </a:lnSpc>
              <a:spcBef>
                <a:spcPts val="600"/>
              </a:spcBef>
            </a:pPr>
            <a:r>
              <a:rPr lang="en-US" sz="5500" dirty="0" smtClean="0">
                <a:cs typeface="Arial"/>
              </a:rPr>
              <a:t>  to discuss the difference between </a:t>
            </a:r>
            <a:r>
              <a:rPr lang="en-US" sz="5500" b="1" dirty="0" smtClean="0">
                <a:cs typeface="Arial"/>
              </a:rPr>
              <a:t>combinational </a:t>
            </a:r>
            <a:r>
              <a:rPr lang="en-US" sz="5500" dirty="0" smtClean="0">
                <a:cs typeface="Arial"/>
              </a:rPr>
              <a:t>and</a:t>
            </a:r>
            <a:r>
              <a:rPr lang="en-US" sz="5500" spc="10" dirty="0" smtClean="0">
                <a:cs typeface="Arial"/>
              </a:rPr>
              <a:t> </a:t>
            </a:r>
            <a:r>
              <a:rPr lang="en-US" sz="5500" b="1" spc="0" dirty="0" smtClean="0">
                <a:cs typeface="Arial"/>
              </a:rPr>
              <a:t>sequential </a:t>
            </a:r>
            <a:r>
              <a:rPr lang="en-US" sz="5500" spc="0" dirty="0" smtClean="0">
                <a:cs typeface="Arial"/>
              </a:rPr>
              <a:t>logic as well as the difference between </a:t>
            </a:r>
            <a:r>
              <a:rPr lang="en-US" sz="5500" b="1" spc="0" dirty="0" smtClean="0">
                <a:cs typeface="Arial"/>
              </a:rPr>
              <a:t>asynchronous</a:t>
            </a:r>
            <a:r>
              <a:rPr lang="en-US" sz="5500" spc="0" dirty="0" smtClean="0">
                <a:cs typeface="Arial"/>
              </a:rPr>
              <a:t> and </a:t>
            </a:r>
            <a:r>
              <a:rPr lang="en-US" sz="5500" b="1" spc="0" dirty="0" smtClean="0">
                <a:cs typeface="Arial"/>
              </a:rPr>
              <a:t>synchronous</a:t>
            </a:r>
            <a:r>
              <a:rPr lang="en-US" sz="5500" spc="0" dirty="0" smtClean="0">
                <a:cs typeface="Arial"/>
              </a:rPr>
              <a:t> circuits and to show why the operation of synchronous circuits is more predictable, given propagation delays.</a:t>
            </a:r>
            <a:endParaRPr lang="en-US" sz="5500" dirty="0" smtClean="0"/>
          </a:p>
          <a:p>
            <a:pPr marL="91440" indent="0">
              <a:lnSpc>
                <a:spcPct val="120000"/>
              </a:lnSpc>
              <a:spcBef>
                <a:spcPts val="600"/>
              </a:spcBef>
            </a:pPr>
            <a:r>
              <a:rPr lang="en-US" sz="5500" dirty="0">
                <a:cs typeface="Arial"/>
              </a:rPr>
              <a:t> </a:t>
            </a:r>
            <a:r>
              <a:rPr lang="en-US" sz="5500" dirty="0" smtClean="0">
                <a:cs typeface="Arial"/>
              </a:rPr>
              <a:t>to explain the operation of the common </a:t>
            </a:r>
            <a:r>
              <a:rPr lang="en-US" sz="5500" b="1" dirty="0" smtClean="0">
                <a:cs typeface="Arial"/>
              </a:rPr>
              <a:t>latches </a:t>
            </a:r>
            <a:r>
              <a:rPr lang="en-US" sz="5500" dirty="0" smtClean="0">
                <a:cs typeface="Arial"/>
              </a:rPr>
              <a:t>and </a:t>
            </a:r>
            <a:r>
              <a:rPr lang="en-US" sz="5500" b="1" dirty="0" smtClean="0">
                <a:cs typeface="Arial"/>
              </a:rPr>
              <a:t>flip-flops</a:t>
            </a:r>
          </a:p>
          <a:p>
            <a:pPr lvl="1"/>
            <a:r>
              <a:rPr lang="en-US" sz="5100" dirty="0"/>
              <a:t>SR or set–reset latch, which may also  be called a SR flip-flop</a:t>
            </a:r>
            <a:endParaRPr lang="en-GB" sz="5100" dirty="0"/>
          </a:p>
          <a:p>
            <a:pPr lvl="1"/>
            <a:r>
              <a:rPr lang="en-US" sz="5100" dirty="0"/>
              <a:t>D or  data flip-flip</a:t>
            </a:r>
            <a:endParaRPr lang="en-GB" sz="5100" dirty="0"/>
          </a:p>
          <a:p>
            <a:pPr lvl="1"/>
            <a:r>
              <a:rPr lang="en-US" sz="5100" dirty="0"/>
              <a:t>T or toggle flip-flop</a:t>
            </a:r>
            <a:endParaRPr lang="en-GB" sz="5100" dirty="0"/>
          </a:p>
          <a:p>
            <a:pPr lvl="1"/>
            <a:r>
              <a:rPr lang="en-US" sz="5100" dirty="0"/>
              <a:t> JK </a:t>
            </a:r>
            <a:r>
              <a:rPr lang="en-US" sz="5100" dirty="0" smtClean="0"/>
              <a:t>flip-flop</a:t>
            </a:r>
          </a:p>
          <a:p>
            <a:r>
              <a:rPr lang="en-US" sz="5800" dirty="0">
                <a:cs typeface="Arial"/>
              </a:rPr>
              <a:t>to describe clocking and the differences between </a:t>
            </a:r>
            <a:r>
              <a:rPr lang="en-US" sz="5800" b="1" dirty="0">
                <a:cs typeface="Arial"/>
              </a:rPr>
              <a:t>positive edge</a:t>
            </a:r>
            <a:r>
              <a:rPr lang="en-US" sz="5800" dirty="0">
                <a:cs typeface="Arial"/>
              </a:rPr>
              <a:t> and </a:t>
            </a:r>
            <a:r>
              <a:rPr lang="en-US" sz="5800" b="1" dirty="0">
                <a:cs typeface="Arial"/>
              </a:rPr>
              <a:t>negative edge </a:t>
            </a:r>
            <a:r>
              <a:rPr lang="en-US" sz="5800" dirty="0">
                <a:cs typeface="Arial"/>
              </a:rPr>
              <a:t>triggering  and discuss the type of control inputs</a:t>
            </a:r>
            <a:r>
              <a:rPr lang="en-US" sz="5800" spc="-5" dirty="0">
                <a:cs typeface="Arial"/>
              </a:rPr>
              <a:t> </a:t>
            </a:r>
            <a:r>
              <a:rPr lang="en-US" sz="5800" dirty="0">
                <a:cs typeface="Arial"/>
              </a:rPr>
              <a:t>— active high and active low; asynchronous, jam or </a:t>
            </a:r>
            <a:r>
              <a:rPr lang="en-US" sz="5800" dirty="0" smtClean="0">
                <a:cs typeface="Arial"/>
              </a:rPr>
              <a:t>direct</a:t>
            </a:r>
            <a:r>
              <a:rPr lang="en-US" sz="5500" b="1" dirty="0">
                <a:cs typeface="Arial"/>
              </a:rPr>
              <a:t>.</a:t>
            </a:r>
            <a:endParaRPr lang="en-GB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Excitation Tables</a:t>
            </a:r>
            <a:endParaRPr lang="en-GB" dirty="0"/>
          </a:p>
        </p:txBody>
      </p:sp>
      <p:sp>
        <p:nvSpPr>
          <p:cNvPr id="5" name="object 3"/>
          <p:cNvSpPr txBox="1"/>
          <p:nvPr/>
        </p:nvSpPr>
        <p:spPr>
          <a:xfrm>
            <a:off x="457200" y="1295400"/>
            <a:ext cx="8458200" cy="503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Logic tables </a:t>
            </a:r>
            <a:r>
              <a:rPr sz="1800" spc="0" dirty="0" smtClean="0">
                <a:latin typeface="Arial"/>
                <a:cs typeface="Arial"/>
              </a:rPr>
              <a:t>show the </a:t>
            </a:r>
            <a:r>
              <a:rPr lang="en-GB" sz="1800" spc="0" dirty="0" smtClean="0">
                <a:latin typeface="Arial"/>
                <a:cs typeface="Arial"/>
              </a:rPr>
              <a:t>state of the </a:t>
            </a:r>
            <a:r>
              <a:rPr sz="1800" spc="0" dirty="0" smtClean="0">
                <a:latin typeface="Arial"/>
                <a:cs typeface="Arial"/>
              </a:rPr>
              <a:t>output(s) of a logic circuit as a function of its inputs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at the same time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lang="en-GB" dirty="0">
              <a:latin typeface="Arial"/>
              <a:cs typeface="Arial"/>
            </a:endParaRPr>
          </a:p>
          <a:p>
            <a:pPr marL="12700" marR="152400">
              <a:lnSpc>
                <a:spcPct val="111100"/>
              </a:lnSpc>
            </a:pPr>
            <a:endParaRPr lang="en-GB" sz="1400" dirty="0">
              <a:latin typeface="Arial"/>
              <a:cs typeface="Arial"/>
            </a:endParaRPr>
          </a:p>
          <a:p>
            <a:pPr marL="12700" marR="152400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Since, </a:t>
            </a:r>
            <a:r>
              <a:rPr lang="en-GB" dirty="0">
                <a:latin typeface="Arial"/>
                <a:cs typeface="Arial"/>
              </a:rPr>
              <a:t>c</a:t>
            </a:r>
            <a:r>
              <a:rPr dirty="0" smtClean="0">
                <a:latin typeface="Arial"/>
                <a:cs typeface="Arial"/>
              </a:rPr>
              <a:t>locked digital systems</a:t>
            </a:r>
            <a:r>
              <a:rPr lang="en-GB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have</a:t>
            </a:r>
            <a:r>
              <a:rPr spc="10" dirty="0" smtClean="0">
                <a:latin typeface="Arial"/>
                <a:cs typeface="Arial"/>
              </a:rPr>
              <a:t> </a:t>
            </a:r>
            <a:r>
              <a:rPr b="1" spc="0" dirty="0" smtClean="0">
                <a:solidFill>
                  <a:srgbClr val="7F00FF"/>
                </a:solidFill>
                <a:latin typeface="Arial"/>
                <a:cs typeface="Arial"/>
              </a:rPr>
              <a:t>memory</a:t>
            </a:r>
            <a:r>
              <a:rPr lang="en-GB" spc="0" dirty="0" smtClean="0">
                <a:latin typeface="Arial"/>
                <a:cs typeface="Arial"/>
              </a:rPr>
              <a:t>, </a:t>
            </a:r>
            <a:r>
              <a:rPr spc="0" dirty="0" smtClean="0">
                <a:latin typeface="Arial"/>
                <a:cs typeface="Arial"/>
              </a:rPr>
              <a:t>their behaviour depends on inputs</a:t>
            </a:r>
            <a:r>
              <a:rPr spc="5" dirty="0" smtClean="0">
                <a:latin typeface="Arial"/>
                <a:cs typeface="Arial"/>
              </a:rPr>
              <a:t> </a:t>
            </a:r>
            <a:r>
              <a:rPr b="1" spc="0" dirty="0" smtClean="0">
                <a:solidFill>
                  <a:srgbClr val="FF0000"/>
                </a:solidFill>
                <a:latin typeface="Arial"/>
                <a:cs typeface="Arial"/>
              </a:rPr>
              <a:t>in the past</a:t>
            </a:r>
            <a:r>
              <a:rPr lang="en-GB" spc="0" dirty="0" smtClean="0">
                <a:latin typeface="Arial"/>
                <a:cs typeface="Arial"/>
              </a:rPr>
              <a:t> as well as </a:t>
            </a:r>
            <a:r>
              <a:rPr spc="0" dirty="0" smtClean="0">
                <a:latin typeface="Arial"/>
                <a:cs typeface="Arial"/>
              </a:rPr>
              <a:t>the present values</a:t>
            </a:r>
            <a:r>
              <a:rPr lang="en-GB" spc="0" dirty="0" smtClean="0">
                <a:latin typeface="Arial"/>
                <a:cs typeface="Arial"/>
              </a:rPr>
              <a:t> of the inputs</a:t>
            </a:r>
            <a:r>
              <a:rPr spc="0" dirty="0" smtClean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Thus</a:t>
            </a:r>
            <a:r>
              <a:rPr lang="en-GB" sz="1800" dirty="0" smtClean="0">
                <a:latin typeface="Arial"/>
                <a:cs typeface="Arial"/>
              </a:rPr>
              <a:t>, </a:t>
            </a:r>
            <a:r>
              <a:rPr sz="1800" dirty="0" smtClean="0">
                <a:latin typeface="Arial"/>
                <a:cs typeface="Arial"/>
              </a:rPr>
              <a:t>flip-flops cannot be described by simple truth tables. Instead, we use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excitation </a:t>
            </a:r>
            <a:r>
              <a:rPr sz="1800" dirty="0" smtClean="0">
                <a:latin typeface="Arial"/>
                <a:cs typeface="Arial"/>
              </a:rPr>
              <a:t>or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transition tables</a:t>
            </a:r>
            <a:r>
              <a:rPr sz="1800" dirty="0" smtClean="0">
                <a:latin typeface="Arial"/>
                <a:cs typeface="Arial"/>
              </a:rPr>
              <a:t>. These show: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</a:tabLst>
            </a:pPr>
            <a:r>
              <a:rPr sz="1800" b="1" dirty="0" smtClean="0">
                <a:solidFill>
                  <a:srgbClr val="7F00FF"/>
                </a:solidFill>
                <a:latin typeface="Arial"/>
                <a:cs typeface="Arial"/>
              </a:rPr>
              <a:t>output </a:t>
            </a:r>
            <a:r>
              <a:rPr sz="1800" b="1" dirty="0" smtClean="0">
                <a:solidFill>
                  <a:srgbClr val="00994C"/>
                </a:solidFill>
                <a:latin typeface="Arial"/>
                <a:cs typeface="Arial"/>
              </a:rPr>
              <a:t>before </a:t>
            </a:r>
            <a:r>
              <a:rPr sz="1800" dirty="0" smtClean="0">
                <a:latin typeface="Arial"/>
                <a:cs typeface="Arial"/>
              </a:rPr>
              <a:t>the clock transition — often labelled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Q</a:t>
            </a:r>
            <a:r>
              <a:rPr sz="2100" i="1" spc="0" baseline="-9920" dirty="0" smtClean="0">
                <a:latin typeface="Times New Roman"/>
                <a:cs typeface="Times New Roman"/>
              </a:rPr>
              <a:t>n</a:t>
            </a:r>
            <a:endParaRPr sz="2100" baseline="-992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</a:tabLst>
            </a:pPr>
            <a:r>
              <a:rPr sz="1800" b="1" dirty="0" smtClean="0">
                <a:solidFill>
                  <a:srgbClr val="7F00FF"/>
                </a:solidFill>
                <a:latin typeface="Arial"/>
                <a:cs typeface="Arial"/>
              </a:rPr>
              <a:t>inputs</a:t>
            </a:r>
            <a:r>
              <a:rPr sz="1800" b="1" spc="-5" dirty="0" smtClean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994C"/>
                </a:solidFill>
                <a:latin typeface="Arial"/>
                <a:cs typeface="Arial"/>
              </a:rPr>
              <a:t>at </a:t>
            </a:r>
            <a:r>
              <a:rPr sz="1800" spc="0" dirty="0" smtClean="0">
                <a:latin typeface="Arial"/>
                <a:cs typeface="Arial"/>
              </a:rPr>
              <a:t>the clock transition — such as </a:t>
            </a:r>
            <a:r>
              <a:rPr sz="1800" i="1" spc="0" dirty="0" smtClean="0">
                <a:latin typeface="Times New Roman"/>
                <a:cs typeface="Times New Roman"/>
              </a:rPr>
              <a:t>S</a:t>
            </a:r>
            <a:r>
              <a:rPr sz="1800" i="1" spc="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endParaRPr lang="en-GB" sz="1800" i="1" spc="0" dirty="0" smtClean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697865" algn="l"/>
              </a:tabLst>
            </a:pPr>
            <a:endParaRPr lang="en-GB" sz="1400" i="1" spc="0" dirty="0" smtClean="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</a:tabLst>
            </a:pPr>
            <a:r>
              <a:rPr lang="en-GB" dirty="0">
                <a:latin typeface="Arial" pitchFamily="34" charset="0"/>
                <a:cs typeface="Arial" pitchFamily="34" charset="0"/>
              </a:rPr>
              <a:t>o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ccasionally the type of clock transition – positive/negative edge-triggered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Arial"/>
              <a:buChar char="•"/>
            </a:pPr>
            <a:endParaRPr sz="1400" dirty="0"/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</a:tabLst>
            </a:pPr>
            <a:r>
              <a:rPr sz="1800" dirty="0" smtClean="0">
                <a:latin typeface="Arial"/>
                <a:cs typeface="Arial"/>
              </a:rPr>
              <a:t>the resulting </a:t>
            </a:r>
            <a:r>
              <a:rPr sz="1800" b="1" dirty="0" smtClean="0">
                <a:solidFill>
                  <a:srgbClr val="7F00FF"/>
                </a:solidFill>
                <a:latin typeface="Arial"/>
                <a:cs typeface="Arial"/>
              </a:rPr>
              <a:t>output</a:t>
            </a:r>
            <a:r>
              <a:rPr sz="1800" b="1" spc="-5" dirty="0" smtClean="0">
                <a:solidFill>
                  <a:srgbClr val="7F00FF"/>
                </a:solidFill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00994C"/>
                </a:solidFill>
                <a:latin typeface="Arial"/>
                <a:cs typeface="Arial"/>
              </a:rPr>
              <a:t>after </a:t>
            </a:r>
            <a:r>
              <a:rPr sz="1800" spc="0" dirty="0" smtClean="0">
                <a:latin typeface="Arial"/>
                <a:cs typeface="Arial"/>
              </a:rPr>
              <a:t>the clock transition — often labelled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Q</a:t>
            </a:r>
            <a:r>
              <a:rPr sz="2100" i="1" spc="0" baseline="-9920" dirty="0" smtClean="0">
                <a:latin typeface="Times New Roman"/>
                <a:cs typeface="Times New Roman"/>
              </a:rPr>
              <a:t>n</a:t>
            </a:r>
            <a:r>
              <a:rPr sz="2100" spc="0" baseline="-9920" dirty="0" smtClean="0">
                <a:latin typeface="Times New Roman"/>
                <a:cs typeface="Times New Roman"/>
              </a:rPr>
              <a:t>+1</a:t>
            </a:r>
            <a:endParaRPr sz="2100" baseline="-9920" dirty="0">
              <a:latin typeface="Times New Roman"/>
              <a:cs typeface="Times New Roman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sz="1200" dirty="0"/>
          </a:p>
          <a:p>
            <a:pPr marL="12700" marR="179705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It is important to remember that </a:t>
            </a:r>
            <a:r>
              <a:rPr sz="1800" i="1" spc="-10" dirty="0" smtClean="0">
                <a:latin typeface="Times New Roman"/>
                <a:cs typeface="Times New Roman"/>
              </a:rPr>
              <a:t>Q</a:t>
            </a:r>
            <a:r>
              <a:rPr sz="2100" i="1" spc="0" baseline="-9920" dirty="0" smtClean="0">
                <a:latin typeface="Times New Roman"/>
                <a:cs typeface="Times New Roman"/>
              </a:rPr>
              <a:t>n</a:t>
            </a:r>
            <a:r>
              <a:rPr sz="2100" i="1" spc="225" baseline="-992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 </a:t>
            </a:r>
            <a:r>
              <a:rPr sz="1800" i="1" spc="-5" dirty="0" smtClean="0">
                <a:latin typeface="Times New Roman"/>
                <a:cs typeface="Times New Roman"/>
              </a:rPr>
              <a:t>Q</a:t>
            </a:r>
            <a:r>
              <a:rPr sz="2100" i="1" spc="0" baseline="-9920" dirty="0" smtClean="0">
                <a:latin typeface="Times New Roman"/>
                <a:cs typeface="Times New Roman"/>
              </a:rPr>
              <a:t>n</a:t>
            </a:r>
            <a:r>
              <a:rPr sz="2100" spc="0" baseline="-9920" dirty="0" smtClean="0">
                <a:latin typeface="Times New Roman"/>
                <a:cs typeface="Times New Roman"/>
              </a:rPr>
              <a:t>+1</a:t>
            </a:r>
            <a:r>
              <a:rPr sz="2100" spc="240" baseline="-992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describe the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sz="1800" spc="0" dirty="0" smtClean="0">
                <a:latin typeface="Arial"/>
                <a:cs typeface="Arial"/>
              </a:rPr>
              <a:t>signal but at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different times</a:t>
            </a:r>
            <a:r>
              <a:rPr sz="1800" spc="0" dirty="0" smtClean="0">
                <a:latin typeface="Arial"/>
                <a:cs typeface="Arial"/>
              </a:rPr>
              <a:t>. The notation can vary, e.g.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Q</a:t>
            </a:r>
            <a:r>
              <a:rPr sz="2100" spc="0" baseline="-9920" dirty="0" smtClean="0">
                <a:latin typeface="Times New Roman"/>
                <a:cs typeface="Times New Roman"/>
              </a:rPr>
              <a:t>0</a:t>
            </a:r>
            <a:r>
              <a:rPr sz="2100" spc="225" baseline="-992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and </a:t>
            </a:r>
            <a:r>
              <a:rPr sz="1800" i="1" spc="0" dirty="0" smtClean="0">
                <a:latin typeface="Times New Roman"/>
                <a:cs typeface="Times New Roman"/>
              </a:rPr>
              <a:t>Q</a:t>
            </a:r>
            <a:r>
              <a:rPr sz="1800" i="1" spc="4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instead.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6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 Flip-Flop</a:t>
            </a:r>
            <a:endParaRPr lang="en-GB" dirty="0"/>
          </a:p>
        </p:txBody>
      </p:sp>
      <p:sp>
        <p:nvSpPr>
          <p:cNvPr id="5" name="object 4"/>
          <p:cNvSpPr/>
          <p:nvPr/>
        </p:nvSpPr>
        <p:spPr>
          <a:xfrm>
            <a:off x="4704715" y="4007485"/>
            <a:ext cx="1079500" cy="330200"/>
          </a:xfrm>
          <a:custGeom>
            <a:avLst/>
            <a:gdLst/>
            <a:ahLst/>
            <a:cxnLst/>
            <a:rect l="l" t="t" r="r" b="b"/>
            <a:pathLst>
              <a:path w="1079500" h="330200">
                <a:moveTo>
                  <a:pt x="1079500" y="330200"/>
                </a:moveTo>
                <a:lnTo>
                  <a:pt x="1079500" y="0"/>
                </a:lnTo>
                <a:lnTo>
                  <a:pt x="0" y="0"/>
                </a:lnTo>
                <a:lnTo>
                  <a:pt x="0" y="330200"/>
                </a:lnTo>
                <a:lnTo>
                  <a:pt x="1079500" y="330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4698363" y="3943985"/>
            <a:ext cx="1087120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60" dirty="0" smtClean="0">
                <a:latin typeface="Times New Roman"/>
                <a:cs typeface="Times New Roman"/>
              </a:rPr>
              <a:t>Q</a:t>
            </a:r>
            <a:r>
              <a:rPr sz="2100" i="1" spc="150" baseline="-23809" dirty="0" smtClean="0">
                <a:latin typeface="Times New Roman"/>
                <a:cs typeface="Times New Roman"/>
              </a:rPr>
              <a:t>n</a:t>
            </a:r>
            <a:r>
              <a:rPr sz="2100" spc="-44" baseline="-23809" dirty="0" smtClean="0">
                <a:latin typeface="Arial"/>
                <a:cs typeface="Arial"/>
              </a:rPr>
              <a:t>+</a:t>
            </a:r>
            <a:r>
              <a:rPr sz="2100" spc="0" baseline="-23809" dirty="0" smtClean="0">
                <a:latin typeface="Times New Roman"/>
                <a:cs typeface="Times New Roman"/>
              </a:rPr>
              <a:t>1 </a:t>
            </a:r>
            <a:r>
              <a:rPr sz="2100" spc="-75" baseline="-23809" dirty="0" smtClean="0">
                <a:latin typeface="Times New Roman"/>
                <a:cs typeface="Times New Roman"/>
              </a:rPr>
              <a:t> </a:t>
            </a:r>
            <a:r>
              <a:rPr sz="2400" spc="-100" dirty="0" smtClean="0">
                <a:latin typeface="Arial"/>
                <a:cs typeface="Arial"/>
              </a:rPr>
              <a:t>=</a:t>
            </a:r>
            <a:r>
              <a:rPr sz="2400" spc="15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81965" y="4523044"/>
            <a:ext cx="7269480" cy="1649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2800"/>
              </a:lnSpc>
            </a:pPr>
            <a:r>
              <a:rPr sz="1800" dirty="0" smtClean="0">
                <a:latin typeface="Arial"/>
                <a:cs typeface="Arial"/>
              </a:rPr>
              <a:t>A </a:t>
            </a:r>
            <a:r>
              <a:rPr sz="1800" i="1" dirty="0" smtClean="0">
                <a:latin typeface="Arial"/>
                <a:cs typeface="Arial"/>
              </a:rPr>
              <a:t>D</a:t>
            </a:r>
            <a:r>
              <a:rPr sz="1800" i="1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flip-flop simply stores the value on its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D </a:t>
            </a:r>
            <a:r>
              <a:rPr sz="1800" spc="0" dirty="0" smtClean="0">
                <a:latin typeface="Arial"/>
                <a:cs typeface="Arial"/>
              </a:rPr>
              <a:t>input at the clock transition. The previous value stored, </a:t>
            </a:r>
            <a:r>
              <a:rPr sz="2100" i="1" spc="-5" dirty="0" smtClean="0">
                <a:latin typeface="Times New Roman"/>
                <a:cs typeface="Times New Roman"/>
              </a:rPr>
              <a:t>Q</a:t>
            </a:r>
            <a:r>
              <a:rPr sz="2100" i="1" spc="0" baseline="-9920" dirty="0" smtClean="0">
                <a:latin typeface="Times New Roman"/>
                <a:cs typeface="Times New Roman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, has no effect, unlike other flip-flops.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1800" dirty="0" smtClean="0">
                <a:latin typeface="Arial"/>
                <a:cs typeface="Arial"/>
              </a:rPr>
              <a:t>It therefore acts as a simple memory or ‘latch’.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800" b="1" dirty="0" smtClean="0">
                <a:solidFill>
                  <a:srgbClr val="00994C"/>
                </a:solidFill>
                <a:latin typeface="Arial"/>
                <a:cs typeface="Arial"/>
              </a:rPr>
              <a:t>The most widely used flip-flops</a:t>
            </a:r>
            <a:r>
              <a:rPr sz="1800" dirty="0" smtClean="0">
                <a:latin typeface="Arial"/>
                <a:cs typeface="Arial"/>
              </a:rPr>
              <a:t>: simple to build and design with.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 flipV="1">
            <a:off x="7898965" y="2707888"/>
            <a:ext cx="281788" cy="45719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365405" y="3730625"/>
            <a:ext cx="546735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ts val="2100"/>
              </a:lnSpc>
            </a:pPr>
            <a:r>
              <a:rPr sz="1800" dirty="0" smtClean="0">
                <a:solidFill>
                  <a:srgbClr val="00994C"/>
                </a:solidFill>
                <a:latin typeface="Arial"/>
                <a:cs typeface="Arial"/>
              </a:rPr>
              <a:t>input </a:t>
            </a:r>
            <a:r>
              <a:rPr sz="1800" b="1" dirty="0" smtClean="0">
                <a:solidFill>
                  <a:srgbClr val="00994C"/>
                </a:solidFill>
                <a:latin typeface="Arial"/>
                <a:cs typeface="Arial"/>
              </a:rPr>
              <a:t>at </a:t>
            </a:r>
            <a:r>
              <a:rPr sz="1800" dirty="0" smtClean="0">
                <a:solidFill>
                  <a:srgbClr val="00994C"/>
                </a:solidFill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2190115" y="3730648"/>
            <a:ext cx="724535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00"/>
              </a:lnSpc>
            </a:pPr>
            <a:r>
              <a:rPr sz="1800" dirty="0" smtClean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800" b="1" dirty="0" smtClean="0">
                <a:solidFill>
                  <a:srgbClr val="0000FF"/>
                </a:solidFill>
                <a:latin typeface="Arial"/>
                <a:cs typeface="Arial"/>
              </a:rPr>
              <a:t>before </a:t>
            </a:r>
            <a:r>
              <a:rPr sz="1800" dirty="0" smtClean="0">
                <a:solidFill>
                  <a:srgbClr val="0000FF"/>
                </a:solidFill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136267" y="3730640"/>
            <a:ext cx="661035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85" marR="12700" indent="-58419">
              <a:lnSpc>
                <a:spcPts val="2100"/>
              </a:lnSpc>
            </a:pP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output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481965" y="6344285"/>
            <a:ext cx="71659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register </a:t>
            </a:r>
            <a:r>
              <a:rPr sz="1800" dirty="0" smtClean="0">
                <a:latin typeface="Arial"/>
                <a:cs typeface="Arial"/>
              </a:rPr>
              <a:t>comprises several </a:t>
            </a:r>
            <a:r>
              <a:rPr sz="1800" i="1" dirty="0" smtClean="0">
                <a:latin typeface="Arial"/>
                <a:cs typeface="Arial"/>
              </a:rPr>
              <a:t>D</a:t>
            </a:r>
            <a:r>
              <a:rPr sz="1800" i="1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flip-flops, one for each bit to be stored.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1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98394"/>
              </p:ext>
            </p:extLst>
          </p:nvPr>
        </p:nvGraphicFramePr>
        <p:xfrm>
          <a:off x="1155865" y="1569085"/>
          <a:ext cx="4597385" cy="2057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400" b="1" i="1" dirty="0" smtClean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lang="en-GB" sz="3200" b="1" baseline="-10802" dirty="0" smtClean="0">
                          <a:latin typeface="Times New Roman"/>
                          <a:cs typeface="Times New Roman"/>
                        </a:rPr>
                        <a:t>C</a:t>
                      </a:r>
                      <a:endParaRPr sz="32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 smtClean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412750" algn="ctr">
                        <a:lnSpc>
                          <a:spcPct val="100000"/>
                        </a:lnSpc>
                      </a:pPr>
                      <a:endParaRPr lang="en-GB" sz="800" dirty="0" smtClean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 smtClean="0">
                          <a:latin typeface="Arial"/>
                          <a:cs typeface="Arial"/>
                        </a:rPr>
                        <a:t>Clear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(reset)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</a:pPr>
                      <a:endParaRPr lang="en-GB" sz="1800" dirty="0" smtClean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GB" sz="180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7420"/>
              </p:ext>
            </p:extLst>
          </p:nvPr>
        </p:nvGraphicFramePr>
        <p:xfrm>
          <a:off x="6858000" y="1505586"/>
          <a:ext cx="1613687" cy="222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tabLst>
                          <a:tab pos="789940" algn="l"/>
                        </a:tabLst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D	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14"/>
                        </a:spcBef>
                      </a:pPr>
                      <a:endParaRPr sz="55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12"/>
          <p:cNvSpPr/>
          <p:nvPr/>
        </p:nvSpPr>
        <p:spPr>
          <a:xfrm>
            <a:off x="2095182" y="3124200"/>
            <a:ext cx="457200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9"/>
          <p:cNvSpPr/>
          <p:nvPr/>
        </p:nvSpPr>
        <p:spPr>
          <a:xfrm>
            <a:off x="7086600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2095182" y="2286000"/>
            <a:ext cx="457200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49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Timing Diagram:  Edge-Triggered FF</a:t>
            </a:r>
            <a:endParaRPr lang="en-GB" dirty="0"/>
          </a:p>
        </p:txBody>
      </p:sp>
      <p:sp>
        <p:nvSpPr>
          <p:cNvPr id="3" name="object 2"/>
          <p:cNvSpPr/>
          <p:nvPr/>
        </p:nvSpPr>
        <p:spPr>
          <a:xfrm>
            <a:off x="911390" y="2539653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911390" y="3454053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911390" y="4368453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940" y="1853853"/>
            <a:ext cx="5486400" cy="685800"/>
          </a:xfrm>
          <a:custGeom>
            <a:avLst/>
            <a:gdLst/>
            <a:ahLst/>
            <a:cxnLst/>
            <a:rect l="l" t="t" r="r" b="b"/>
            <a:pathLst>
              <a:path w="5486400" h="685800">
                <a:moveTo>
                  <a:pt x="0" y="0"/>
                </a:moveTo>
                <a:lnTo>
                  <a:pt x="1828800" y="0"/>
                </a:lnTo>
                <a:lnTo>
                  <a:pt x="1828800" y="685800"/>
                </a:lnTo>
                <a:lnTo>
                  <a:pt x="4572000" y="685800"/>
                </a:lnTo>
                <a:lnTo>
                  <a:pt x="4572000" y="0"/>
                </a:lnTo>
                <a:lnTo>
                  <a:pt x="5486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7740" y="2768253"/>
            <a:ext cx="5486387" cy="685800"/>
          </a:xfrm>
          <a:custGeom>
            <a:avLst/>
            <a:gdLst/>
            <a:ahLst/>
            <a:cxnLst/>
            <a:rect l="l" t="t" r="r" b="b"/>
            <a:pathLst>
              <a:path w="5486387" h="685800">
                <a:moveTo>
                  <a:pt x="0" y="685800"/>
                </a:moveTo>
                <a:lnTo>
                  <a:pt x="914387" y="685800"/>
                </a:lnTo>
                <a:lnTo>
                  <a:pt x="914387" y="0"/>
                </a:lnTo>
                <a:lnTo>
                  <a:pt x="2743187" y="0"/>
                </a:lnTo>
                <a:lnTo>
                  <a:pt x="2743187" y="685800"/>
                </a:lnTo>
                <a:lnTo>
                  <a:pt x="3657587" y="685800"/>
                </a:lnTo>
                <a:lnTo>
                  <a:pt x="3657587" y="0"/>
                </a:lnTo>
                <a:lnTo>
                  <a:pt x="5029187" y="0"/>
                </a:lnTo>
                <a:lnTo>
                  <a:pt x="5029187" y="685800"/>
                </a:lnTo>
                <a:lnTo>
                  <a:pt x="5486387" y="685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8690" y="4368452"/>
            <a:ext cx="4689310" cy="45719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9233" y="2196753"/>
            <a:ext cx="568167" cy="2129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400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Q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sp>
        <p:nvSpPr>
          <p:cNvPr id="10" name="object 13"/>
          <p:cNvSpPr txBox="1"/>
          <p:nvPr/>
        </p:nvSpPr>
        <p:spPr>
          <a:xfrm>
            <a:off x="219233" y="4866005"/>
            <a:ext cx="7635875" cy="1229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The input </a:t>
            </a:r>
            <a:r>
              <a:rPr sz="1800" i="1" dirty="0" smtClean="0">
                <a:latin typeface="Arial"/>
                <a:cs typeface="Arial"/>
              </a:rPr>
              <a:t>D</a:t>
            </a:r>
            <a:r>
              <a:rPr sz="1800" i="1" spc="-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can change at any time because it comes from other parts of the system — it is not necessarily synchronized to the clock (it may be from a switch on the front panel, for instance). However, the flip-flop </a:t>
            </a:r>
            <a:r>
              <a:rPr lang="en-GB" sz="1800" spc="0" dirty="0" smtClean="0">
                <a:latin typeface="Arial"/>
                <a:cs typeface="Arial"/>
              </a:rPr>
              <a:t>only changes its output  when the clock pulse rises. </a:t>
            </a:r>
            <a:endParaRPr sz="18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588000" y="3912524"/>
            <a:ext cx="0" cy="45592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8000" y="3912524"/>
            <a:ext cx="81534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8"/>
          <p:cNvSpPr/>
          <p:nvPr/>
        </p:nvSpPr>
        <p:spPr>
          <a:xfrm flipV="1">
            <a:off x="8266478" y="3015863"/>
            <a:ext cx="281788" cy="45719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14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98718"/>
              </p:ext>
            </p:extLst>
          </p:nvPr>
        </p:nvGraphicFramePr>
        <p:xfrm>
          <a:off x="7225513" y="1813561"/>
          <a:ext cx="1613687" cy="222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tabLst>
                          <a:tab pos="789940" algn="l"/>
                        </a:tabLst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D	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14"/>
                        </a:spcBef>
                      </a:pPr>
                      <a:endParaRPr sz="55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9"/>
          <p:cNvSpPr/>
          <p:nvPr/>
        </p:nvSpPr>
        <p:spPr>
          <a:xfrm>
            <a:off x="7467600" y="282403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826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Toggle (T) Flip-Flop</a:t>
            </a:r>
            <a:endParaRPr lang="en-GB" dirty="0"/>
          </a:p>
        </p:txBody>
      </p:sp>
      <p:sp>
        <p:nvSpPr>
          <p:cNvPr id="4" name="object 5"/>
          <p:cNvSpPr/>
          <p:nvPr/>
        </p:nvSpPr>
        <p:spPr>
          <a:xfrm>
            <a:off x="1910715" y="4093210"/>
            <a:ext cx="3804285" cy="355600"/>
          </a:xfrm>
          <a:custGeom>
            <a:avLst/>
            <a:gdLst/>
            <a:ahLst/>
            <a:cxnLst/>
            <a:rect l="l" t="t" r="r" b="b"/>
            <a:pathLst>
              <a:path w="3619499" h="355600">
                <a:moveTo>
                  <a:pt x="3619499" y="355600"/>
                </a:moveTo>
                <a:lnTo>
                  <a:pt x="3619499" y="0"/>
                </a:lnTo>
                <a:lnTo>
                  <a:pt x="0" y="0"/>
                </a:lnTo>
                <a:lnTo>
                  <a:pt x="0" y="355600"/>
                </a:lnTo>
                <a:lnTo>
                  <a:pt x="3619499" y="355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4277283" y="4109085"/>
            <a:ext cx="219862" cy="0"/>
          </a:xfrm>
          <a:custGeom>
            <a:avLst/>
            <a:gdLst/>
            <a:ahLst/>
            <a:cxnLst/>
            <a:rect l="l" t="t" r="r" b="b"/>
            <a:pathLst>
              <a:path w="219862">
                <a:moveTo>
                  <a:pt x="0" y="0"/>
                </a:moveTo>
                <a:lnTo>
                  <a:pt x="21986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4896408" y="4109085"/>
            <a:ext cx="169456" cy="0"/>
          </a:xfrm>
          <a:custGeom>
            <a:avLst/>
            <a:gdLst/>
            <a:ahLst/>
            <a:cxnLst/>
            <a:rect l="l" t="t" r="r" b="b"/>
            <a:pathLst>
              <a:path w="169456">
                <a:moveTo>
                  <a:pt x="0" y="0"/>
                </a:moveTo>
                <a:lnTo>
                  <a:pt x="16945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1904364" y="4055110"/>
            <a:ext cx="3886836" cy="452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60" dirty="0" smtClean="0">
                <a:latin typeface="Times New Roman"/>
                <a:cs typeface="Times New Roman"/>
              </a:rPr>
              <a:t>Q</a:t>
            </a:r>
            <a:r>
              <a:rPr sz="2100" i="1" spc="150" baseline="-23809" dirty="0" smtClean="0">
                <a:latin typeface="Times New Roman"/>
                <a:cs typeface="Times New Roman"/>
              </a:rPr>
              <a:t>n</a:t>
            </a:r>
            <a:r>
              <a:rPr sz="2100" spc="-44" baseline="-23809" dirty="0" smtClean="0">
                <a:latin typeface="Arial"/>
                <a:cs typeface="Arial"/>
              </a:rPr>
              <a:t>+</a:t>
            </a:r>
            <a:r>
              <a:rPr sz="2100" spc="0" baseline="-23809" dirty="0" smtClean="0">
                <a:latin typeface="Times New Roman"/>
                <a:cs typeface="Times New Roman"/>
              </a:rPr>
              <a:t>1 </a:t>
            </a:r>
            <a:r>
              <a:rPr sz="2400" spc="-100" dirty="0" smtClean="0">
                <a:latin typeface="Arial"/>
                <a:cs typeface="Arial"/>
              </a:rPr>
              <a:t>=</a:t>
            </a:r>
            <a:r>
              <a:rPr sz="2400" spc="-185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T</a:t>
            </a:r>
            <a:r>
              <a:rPr sz="2400" i="1" spc="114" dirty="0" smtClean="0">
                <a:latin typeface="Times New Roman"/>
                <a:cs typeface="Times New Roman"/>
              </a:rPr>
              <a:t> </a:t>
            </a:r>
            <a:r>
              <a:rPr sz="2400" spc="509" dirty="0" smtClean="0">
                <a:latin typeface="Arial"/>
                <a:cs typeface="Arial"/>
              </a:rPr>
              <a:t>≈</a:t>
            </a:r>
            <a:r>
              <a:rPr sz="2400" spc="-365" dirty="0" smtClean="0">
                <a:latin typeface="Arial"/>
                <a:cs typeface="Arial"/>
              </a:rPr>
              <a:t> </a:t>
            </a:r>
            <a:r>
              <a:rPr sz="2400" i="1" spc="-60" dirty="0" err="1" smtClean="0">
                <a:latin typeface="Times New Roman"/>
                <a:cs typeface="Times New Roman"/>
              </a:rPr>
              <a:t>Q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n</a:t>
            </a:r>
            <a:r>
              <a:rPr sz="2100" i="1" spc="75" baseline="-23809" dirty="0" smtClean="0">
                <a:latin typeface="Times New Roman"/>
                <a:cs typeface="Times New Roman"/>
              </a:rPr>
              <a:t> </a:t>
            </a:r>
            <a:r>
              <a:rPr sz="2400" spc="-100" dirty="0" smtClean="0">
                <a:latin typeface="Arial"/>
                <a:cs typeface="Arial"/>
              </a:rPr>
              <a:t>=</a:t>
            </a:r>
            <a:r>
              <a:rPr sz="2400" spc="-185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T</a:t>
            </a:r>
            <a:r>
              <a:rPr lang="en-GB" sz="2400" i="1" spc="0" dirty="0" smtClean="0">
                <a:latin typeface="Times New Roman"/>
                <a:cs typeface="Times New Roman"/>
              </a:rPr>
              <a:t> </a:t>
            </a:r>
            <a:r>
              <a:rPr sz="2400" spc="-395" dirty="0" smtClean="0">
                <a:latin typeface="Arial"/>
                <a:cs typeface="Arial"/>
              </a:rPr>
              <a:t>◊</a:t>
            </a:r>
            <a:r>
              <a:rPr lang="en-GB" sz="2400" spc="-395" dirty="0" smtClean="0">
                <a:latin typeface="Arial"/>
                <a:cs typeface="Arial"/>
              </a:rPr>
              <a:t>  </a:t>
            </a:r>
            <a:r>
              <a:rPr sz="2400" i="1" spc="-60" dirty="0" err="1" smtClean="0">
                <a:latin typeface="Times New Roman"/>
                <a:cs typeface="Times New Roman"/>
              </a:rPr>
              <a:t>Q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n</a:t>
            </a:r>
            <a:r>
              <a:rPr sz="2100" i="1" spc="0" baseline="-23809" dirty="0" smtClean="0">
                <a:latin typeface="Times New Roman"/>
                <a:cs typeface="Times New Roman"/>
              </a:rPr>
              <a:t> </a:t>
            </a:r>
            <a:r>
              <a:rPr sz="2100" i="1" spc="-82" baseline="-23809" dirty="0" smtClean="0">
                <a:latin typeface="Times New Roman"/>
                <a:cs typeface="Times New Roman"/>
              </a:rPr>
              <a:t> </a:t>
            </a:r>
            <a:r>
              <a:rPr sz="2400" spc="-100" dirty="0" smtClean="0">
                <a:latin typeface="Arial"/>
                <a:cs typeface="Arial"/>
              </a:rPr>
              <a:t>+</a:t>
            </a:r>
            <a:r>
              <a:rPr lang="en-GB" sz="2400" spc="-100" dirty="0" smtClean="0">
                <a:latin typeface="Arial"/>
                <a:cs typeface="Arial"/>
              </a:rPr>
              <a:t> </a:t>
            </a:r>
            <a:r>
              <a:rPr sz="2400" spc="-285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Times New Roman"/>
                <a:cs typeface="Times New Roman"/>
              </a:rPr>
              <a:t>T</a:t>
            </a:r>
            <a:r>
              <a:rPr sz="2400" i="1" spc="180" dirty="0" smtClean="0">
                <a:latin typeface="Times New Roman"/>
                <a:cs typeface="Times New Roman"/>
              </a:rPr>
              <a:t> </a:t>
            </a:r>
            <a:r>
              <a:rPr sz="2400" spc="-395" dirty="0" smtClean="0">
                <a:latin typeface="Arial"/>
                <a:cs typeface="Arial"/>
              </a:rPr>
              <a:t>◊</a:t>
            </a:r>
            <a:r>
              <a:rPr lang="en-GB" sz="2400" spc="-395" dirty="0" smtClean="0">
                <a:latin typeface="Arial"/>
                <a:cs typeface="Arial"/>
              </a:rPr>
              <a:t>  </a:t>
            </a:r>
            <a:r>
              <a:rPr sz="2400" i="1" spc="-60" dirty="0" err="1" smtClean="0">
                <a:latin typeface="Times New Roman"/>
                <a:cs typeface="Times New Roman"/>
              </a:rPr>
              <a:t>Q</a:t>
            </a:r>
            <a:r>
              <a:rPr sz="2100" i="1" spc="0" baseline="-23809" dirty="0" err="1" smtClean="0">
                <a:latin typeface="Times New Roman"/>
                <a:cs typeface="Times New Roman"/>
              </a:rPr>
              <a:t>n</a:t>
            </a:r>
            <a:endParaRPr sz="2100" baseline="-23809" dirty="0">
              <a:latin typeface="Times New Roman"/>
              <a:cs typeface="Times New Roman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6968490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 flipV="1">
            <a:off x="7795412" y="2514600"/>
            <a:ext cx="281788" cy="45719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0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95374"/>
              </p:ext>
            </p:extLst>
          </p:nvPr>
        </p:nvGraphicFramePr>
        <p:xfrm>
          <a:off x="1422414" y="1600200"/>
          <a:ext cx="4597386" cy="2062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i="1" baseline="-10802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sz="2700" baseline="-1080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i="1" baseline="6944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i="1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endParaRPr lang="en-GB" sz="1800" dirty="0" smtClean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hold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6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ct val="100000"/>
                        </a:lnSpc>
                      </a:pPr>
                      <a:endParaRPr lang="en-GB" sz="600" dirty="0" smtClean="0">
                        <a:latin typeface="Arial"/>
                        <a:cs typeface="Arial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toggle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3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745"/>
              </p:ext>
            </p:extLst>
          </p:nvPr>
        </p:nvGraphicFramePr>
        <p:xfrm>
          <a:off x="6724815" y="1295400"/>
          <a:ext cx="1612886" cy="222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tabLst>
                          <a:tab pos="761365" algn="l"/>
                        </a:tabLst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T	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550"/>
                        </a:lnSpc>
                        <a:spcBef>
                          <a:spcPts val="14"/>
                        </a:spcBef>
                      </a:pPr>
                      <a:endParaRPr sz="55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>
                        <a:lnSpc>
                          <a:spcPts val="1000"/>
                        </a:lnSpc>
                      </a:pPr>
                      <a:endParaRPr sz="1000" dirty="0"/>
                    </a:p>
                    <a:p>
                      <a:pPr marR="38100" algn="r">
                        <a:lnSpc>
                          <a:spcPct val="100000"/>
                        </a:lnSpc>
                      </a:pPr>
                      <a:r>
                        <a:rPr sz="28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 rowSpan="2">
                  <a:txBody>
                    <a:bodyPr/>
                    <a:lstStyle/>
                    <a:p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11"/>
          <p:cNvSpPr txBox="1"/>
          <p:nvPr/>
        </p:nvSpPr>
        <p:spPr>
          <a:xfrm>
            <a:off x="774513" y="4616478"/>
            <a:ext cx="6969760" cy="1631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lang="en-GB" dirty="0">
                <a:latin typeface="Arial"/>
                <a:cs typeface="Arial"/>
              </a:rPr>
              <a:t>Note that the output depends on the previous value stored, </a:t>
            </a:r>
            <a:r>
              <a:rPr lang="en-GB" sz="2100" i="1" spc="10" dirty="0" smtClean="0">
                <a:latin typeface="Times New Roman"/>
                <a:cs typeface="Times New Roman"/>
              </a:rPr>
              <a:t>Q</a:t>
            </a:r>
            <a:r>
              <a:rPr lang="en-GB" sz="2100" i="1" spc="0" baseline="-9920" dirty="0" smtClean="0">
                <a:latin typeface="Times New Roman"/>
                <a:cs typeface="Times New Roman"/>
              </a:rPr>
              <a:t>n. </a:t>
            </a:r>
          </a:p>
          <a:p>
            <a:pPr marL="12700" marR="12700">
              <a:lnSpc>
                <a:spcPct val="111100"/>
              </a:lnSpc>
            </a:pPr>
            <a:endParaRPr lang="en-GB" sz="1800" dirty="0" smtClean="0">
              <a:latin typeface="Arial"/>
              <a:cs typeface="Arial"/>
            </a:endParaRPr>
          </a:p>
          <a:p>
            <a:pPr marL="12700" marR="12700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This </a:t>
            </a:r>
            <a:r>
              <a:rPr lang="en-GB" sz="1800" dirty="0" smtClean="0">
                <a:latin typeface="Arial"/>
                <a:cs typeface="Arial"/>
              </a:rPr>
              <a:t>type of flip-flop</a:t>
            </a:r>
            <a:r>
              <a:rPr sz="1800" dirty="0" smtClean="0">
                <a:latin typeface="Arial"/>
                <a:cs typeface="Arial"/>
              </a:rPr>
              <a:t> is rarely bought as a ‘dedicated’ device — you can easily make a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T </a:t>
            </a:r>
            <a:r>
              <a:rPr sz="1800" spc="0" dirty="0" smtClean="0">
                <a:latin typeface="Arial"/>
                <a:cs typeface="Arial"/>
              </a:rPr>
              <a:t>from a </a:t>
            </a:r>
            <a:r>
              <a:rPr sz="1800" i="1" spc="0" dirty="0" smtClean="0">
                <a:latin typeface="Arial"/>
                <a:cs typeface="Arial"/>
              </a:rPr>
              <a:t>D </a:t>
            </a:r>
            <a:r>
              <a:rPr sz="1800" spc="0" dirty="0" smtClean="0">
                <a:latin typeface="Arial"/>
                <a:cs typeface="Arial"/>
              </a:rPr>
              <a:t>flip-flop.</a:t>
            </a:r>
            <a:endParaRPr lang="en-GB" sz="1800" spc="0" dirty="0" smtClean="0">
              <a:latin typeface="Arial"/>
              <a:cs typeface="Arial"/>
            </a:endParaRPr>
          </a:p>
          <a:p>
            <a:pPr marL="12700" marR="12700">
              <a:lnSpc>
                <a:spcPct val="111100"/>
              </a:lnSpc>
            </a:pPr>
            <a:endParaRPr lang="en-GB" sz="1200" dirty="0" smtClean="0">
              <a:latin typeface="Arial"/>
              <a:cs typeface="Arial"/>
            </a:endParaRPr>
          </a:p>
          <a:p>
            <a:pPr marL="12700" marR="12700">
              <a:lnSpc>
                <a:spcPct val="111100"/>
              </a:lnSpc>
            </a:pPr>
            <a:r>
              <a:rPr lang="en-GB" sz="1200" dirty="0" smtClean="0">
                <a:latin typeface="Arial"/>
                <a:cs typeface="Arial"/>
              </a:rPr>
              <a:t>Aside: it is not possible to put a specific value into a</a:t>
            </a:r>
            <a:r>
              <a:rPr lang="en-GB" sz="1200" spc="10" dirty="0" smtClean="0">
                <a:latin typeface="Arial"/>
                <a:cs typeface="Arial"/>
              </a:rPr>
              <a:t> </a:t>
            </a:r>
            <a:r>
              <a:rPr lang="en-GB" sz="1200" i="1" spc="0" dirty="0" smtClean="0">
                <a:latin typeface="Arial"/>
                <a:cs typeface="Arial"/>
              </a:rPr>
              <a:t>T </a:t>
            </a:r>
            <a:r>
              <a:rPr lang="en-GB" sz="1200" spc="0" dirty="0" smtClean="0">
                <a:latin typeface="Arial"/>
                <a:cs typeface="Arial"/>
              </a:rPr>
              <a:t>flip-flop – it can only toggle or hold.</a:t>
            </a:r>
            <a:endParaRPr lang="en-GB" sz="1200" dirty="0" smtClean="0">
              <a:latin typeface="Arial"/>
              <a:cs typeface="Arial"/>
            </a:endParaRPr>
          </a:p>
          <a:p>
            <a:pPr marL="12700" marR="12700">
              <a:lnSpc>
                <a:spcPct val="111100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07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circuit do?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4887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Assume that the initial state of Q</a:t>
            </a:r>
            <a:r>
              <a:rPr lang="en-GB" baseline="-25000" dirty="0"/>
              <a:t>0</a:t>
            </a:r>
            <a:r>
              <a:rPr lang="en-GB" dirty="0" smtClean="0"/>
              <a:t>, Q</a:t>
            </a:r>
            <a:r>
              <a:rPr lang="en-GB" baseline="-25000" dirty="0" smtClean="0"/>
              <a:t>1</a:t>
            </a:r>
            <a:r>
              <a:rPr lang="en-GB" dirty="0" smtClean="0"/>
              <a:t>, Q</a:t>
            </a:r>
            <a:r>
              <a:rPr lang="en-GB" baseline="-25000" dirty="0" smtClean="0"/>
              <a:t>2</a:t>
            </a:r>
            <a:r>
              <a:rPr lang="en-GB" dirty="0" smtClean="0"/>
              <a:t>, and Q</a:t>
            </a:r>
            <a:r>
              <a:rPr lang="en-GB" baseline="-25000" dirty="0" smtClean="0"/>
              <a:t>3</a:t>
            </a:r>
            <a:r>
              <a:rPr lang="en-GB" dirty="0" smtClean="0"/>
              <a:t> are all logical zeros. 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Determine how Q</a:t>
            </a:r>
            <a:r>
              <a:rPr lang="en-GB" baseline="-25000" dirty="0" smtClean="0"/>
              <a:t>0</a:t>
            </a:r>
            <a:r>
              <a:rPr lang="en-GB" dirty="0" smtClean="0"/>
              <a:t> changes as the clock pulse goes from 0 →1 →</a:t>
            </a:r>
            <a:r>
              <a:rPr lang="en-GB" dirty="0"/>
              <a:t>0 →</a:t>
            </a:r>
            <a:r>
              <a:rPr lang="en-GB" dirty="0" smtClean="0"/>
              <a:t>1.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After how many clock pulses will Q</a:t>
            </a:r>
            <a:r>
              <a:rPr lang="en-GB" baseline="-25000" dirty="0" smtClean="0"/>
              <a:t>1</a:t>
            </a:r>
            <a:r>
              <a:rPr lang="en-GB" dirty="0" smtClean="0"/>
              <a:t> change state from ‘0’ to ‘1’?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After how many clock pulses will </a:t>
            </a:r>
            <a:r>
              <a:rPr lang="en-GB" dirty="0" smtClean="0"/>
              <a:t>Q</a:t>
            </a:r>
            <a:r>
              <a:rPr lang="en-GB" baseline="-25000" dirty="0" smtClean="0"/>
              <a:t>2</a:t>
            </a:r>
            <a:r>
              <a:rPr lang="en-GB" dirty="0" smtClean="0"/>
              <a:t> </a:t>
            </a:r>
            <a:r>
              <a:rPr lang="en-GB" dirty="0"/>
              <a:t>change state from ‘0’ to ‘1</a:t>
            </a:r>
            <a:r>
              <a:rPr lang="en-GB" dirty="0" smtClean="0"/>
              <a:t>’?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After how many clock pulses will </a:t>
            </a:r>
            <a:r>
              <a:rPr lang="en-GB" dirty="0" smtClean="0"/>
              <a:t>Q</a:t>
            </a:r>
            <a:r>
              <a:rPr lang="en-GB" baseline="-25000" dirty="0" smtClean="0"/>
              <a:t>3</a:t>
            </a:r>
            <a:r>
              <a:rPr lang="en-GB" dirty="0" smtClean="0"/>
              <a:t> </a:t>
            </a:r>
            <a:r>
              <a:rPr lang="en-GB" dirty="0"/>
              <a:t>change state from ‘0’ to ‘1</a:t>
            </a:r>
            <a:r>
              <a:rPr lang="en-GB" dirty="0" smtClean="0"/>
              <a:t>’?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096645" cy="20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4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S-R Latch</a:t>
            </a:r>
            <a:endParaRPr lang="en-GB" dirty="0"/>
          </a:p>
        </p:txBody>
      </p:sp>
      <p:sp>
        <p:nvSpPr>
          <p:cNvPr id="3" name="object 2"/>
          <p:cNvSpPr/>
          <p:nvPr/>
        </p:nvSpPr>
        <p:spPr>
          <a:xfrm>
            <a:off x="6615430" y="2794620"/>
            <a:ext cx="242570" cy="86057"/>
          </a:xfrm>
          <a:custGeom>
            <a:avLst/>
            <a:gdLst/>
            <a:ahLst/>
            <a:cxnLst/>
            <a:rect l="l" t="t" r="r" b="b"/>
            <a:pathLst>
              <a:path w="22225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/>
          <p:cNvSpPr/>
          <p:nvPr/>
        </p:nvSpPr>
        <p:spPr>
          <a:xfrm>
            <a:off x="6851167" y="1880220"/>
            <a:ext cx="1143000" cy="1828800"/>
          </a:xfrm>
          <a:custGeom>
            <a:avLst/>
            <a:gdLst/>
            <a:ahLst/>
            <a:cxnLst/>
            <a:rect l="l" t="t" r="r" b="b"/>
            <a:pathLst>
              <a:path w="1143000" h="1828800">
                <a:moveTo>
                  <a:pt x="0" y="1828800"/>
                </a:moveTo>
                <a:lnTo>
                  <a:pt x="0" y="0"/>
                </a:lnTo>
                <a:lnTo>
                  <a:pt x="1143000" y="0"/>
                </a:lnTo>
                <a:lnTo>
                  <a:pt x="1143000" y="182880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6901973" y="1911970"/>
            <a:ext cx="1054100" cy="1800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50">
              <a:lnSpc>
                <a:spcPct val="100000"/>
              </a:lnSpc>
              <a:tabLst>
                <a:tab pos="783590" algn="l"/>
              </a:tabLst>
            </a:pPr>
            <a:r>
              <a:rPr sz="2800" i="1" dirty="0" smtClean="0">
                <a:latin typeface="Times New Roman"/>
                <a:cs typeface="Times New Roman"/>
              </a:rPr>
              <a:t>S	Q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39"/>
              </a:spcBef>
            </a:pPr>
            <a:endParaRPr sz="9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28600">
              <a:lnSpc>
                <a:spcPct val="100000"/>
              </a:lnSpc>
            </a:pPr>
            <a:r>
              <a:rPr sz="2800" i="1" dirty="0" smtClean="0">
                <a:latin typeface="Times New Roman"/>
                <a:cs typeface="Times New Roman"/>
              </a:rPr>
              <a:t>C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14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783590" algn="l"/>
              </a:tabLst>
            </a:pPr>
            <a:r>
              <a:rPr sz="2800" i="1" dirty="0" smtClean="0">
                <a:latin typeface="Times New Roman"/>
                <a:cs typeface="Times New Roman"/>
              </a:rPr>
              <a:t>R	Q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7729220" y="3276600"/>
            <a:ext cx="195580" cy="101477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825035" y="5506070"/>
            <a:ext cx="1537335" cy="818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algn="ctr">
              <a:lnSpc>
                <a:spcPct val="100000"/>
              </a:lnSpc>
            </a:pPr>
            <a:r>
              <a:rPr sz="1800" dirty="0" smtClean="0">
                <a:solidFill>
                  <a:srgbClr val="00994C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  <a:p>
            <a:pPr marR="1905" algn="ctr">
              <a:lnSpc>
                <a:spcPts val="2100"/>
              </a:lnSpc>
            </a:pPr>
            <a:r>
              <a:rPr sz="1800" b="1" dirty="0" smtClean="0">
                <a:solidFill>
                  <a:srgbClr val="00994C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00"/>
              </a:lnSpc>
            </a:pPr>
            <a:r>
              <a:rPr sz="1800" dirty="0" smtClean="0">
                <a:solidFill>
                  <a:srgbClr val="00994C"/>
                </a:solidFill>
                <a:latin typeface="Arial"/>
                <a:cs typeface="Arial"/>
              </a:rPr>
              <a:t>clock transition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3048000" y="5513689"/>
            <a:ext cx="724535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ts val="2100"/>
              </a:lnSpc>
            </a:pPr>
            <a:r>
              <a:rPr sz="1800" dirty="0" smtClean="0">
                <a:solidFill>
                  <a:srgbClr val="0000FF"/>
                </a:solidFill>
                <a:latin typeface="Arial"/>
                <a:cs typeface="Arial"/>
              </a:rPr>
              <a:t>output </a:t>
            </a:r>
            <a:r>
              <a:rPr sz="1800" b="1" dirty="0" smtClean="0">
                <a:solidFill>
                  <a:srgbClr val="0000FF"/>
                </a:solidFill>
                <a:latin typeface="Arial"/>
                <a:cs typeface="Arial"/>
              </a:rPr>
              <a:t>before </a:t>
            </a:r>
            <a:r>
              <a:rPr sz="1800" dirty="0" smtClean="0">
                <a:solidFill>
                  <a:srgbClr val="0000FF"/>
                </a:solidFill>
                <a:latin typeface="Arial"/>
                <a:cs typeface="Arial"/>
              </a:rPr>
              <a:t>clock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3881549" y="5521325"/>
            <a:ext cx="661035" cy="803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485" marR="12700" indent="-58419">
              <a:lnSpc>
                <a:spcPts val="2100"/>
              </a:lnSpc>
            </a:pP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output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after </a:t>
            </a:r>
            <a:r>
              <a:rPr sz="1800" dirty="0" smtClean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6615430" y="211517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7987817" y="211517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6616230" y="348677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7987817" y="3486770"/>
            <a:ext cx="241299" cy="0"/>
          </a:xfrm>
          <a:custGeom>
            <a:avLst/>
            <a:gdLst/>
            <a:ahLst/>
            <a:cxnLst/>
            <a:rect l="l" t="t" r="r" b="b"/>
            <a:pathLst>
              <a:path w="241299">
                <a:moveTo>
                  <a:pt x="0" y="0"/>
                </a:moveTo>
                <a:lnTo>
                  <a:pt x="241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2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76728"/>
              </p:ext>
            </p:extLst>
          </p:nvPr>
        </p:nvGraphicFramePr>
        <p:xfrm>
          <a:off x="653580" y="1759570"/>
          <a:ext cx="5511785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4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400" b="1" i="1" dirty="0" smtClean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400" b="1" i="1" dirty="0" smtClean="0">
                          <a:solidFill>
                            <a:srgbClr val="00994C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i="1" dirty="0" smtClean="0">
                          <a:solidFill>
                            <a:srgbClr val="0066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lang="en-GB" sz="2800" b="1" dirty="0" smtClean="0">
                        <a:solidFill>
                          <a:srgbClr val="0066FF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b="1" i="1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b="1" i="1" baseline="-10802" dirty="0" smtClean="0">
                          <a:solidFill>
                            <a:srgbClr val="7030A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700" b="1" baseline="-10802" dirty="0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b="1" i="1" baseline="6944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+1</a:t>
                      </a:r>
                      <a:endParaRPr sz="1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description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hold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clear (reset)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set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indeterminate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8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00994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="1" dirty="0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— avoid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bject 12"/>
          <p:cNvSpPr/>
          <p:nvPr/>
        </p:nvSpPr>
        <p:spPr>
          <a:xfrm flipH="1">
            <a:off x="2363712" y="2491740"/>
            <a:ext cx="531888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 flipH="1">
            <a:off x="2363712" y="3251943"/>
            <a:ext cx="531888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 flipH="1">
            <a:off x="2362370" y="4089703"/>
            <a:ext cx="531888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 flipH="1">
            <a:off x="2363712" y="4903455"/>
            <a:ext cx="531888" cy="25146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914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val 28"/>
          <p:cNvSpPr/>
          <p:nvPr/>
        </p:nvSpPr>
        <p:spPr>
          <a:xfrm>
            <a:off x="6772395" y="2743200"/>
            <a:ext cx="85605" cy="981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bject 9"/>
          <p:cNvSpPr/>
          <p:nvPr/>
        </p:nvSpPr>
        <p:spPr>
          <a:xfrm>
            <a:off x="6858000" y="2667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26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JK Flip-Flop</a:t>
            </a:r>
            <a:endParaRPr lang="en-GB" dirty="0"/>
          </a:p>
        </p:txBody>
      </p:sp>
      <p:sp>
        <p:nvSpPr>
          <p:cNvPr id="3" name="object 2"/>
          <p:cNvSpPr/>
          <p:nvPr/>
        </p:nvSpPr>
        <p:spPr>
          <a:xfrm>
            <a:off x="6172200" y="3917819"/>
            <a:ext cx="2863850" cy="400050"/>
          </a:xfrm>
          <a:custGeom>
            <a:avLst/>
            <a:gdLst/>
            <a:ahLst/>
            <a:cxnLst/>
            <a:rect l="l" t="t" r="r" b="b"/>
            <a:pathLst>
              <a:path w="2514600" h="400050">
                <a:moveTo>
                  <a:pt x="2514600" y="400050"/>
                </a:moveTo>
                <a:lnTo>
                  <a:pt x="2514599" y="0"/>
                </a:lnTo>
                <a:lnTo>
                  <a:pt x="0" y="0"/>
                </a:lnTo>
                <a:lnTo>
                  <a:pt x="0" y="400050"/>
                </a:lnTo>
                <a:lnTo>
                  <a:pt x="2514600" y="4000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6464313" y="2458085"/>
            <a:ext cx="215099" cy="0"/>
          </a:xfrm>
          <a:custGeom>
            <a:avLst/>
            <a:gdLst/>
            <a:ahLst/>
            <a:cxnLst/>
            <a:rect l="l" t="t" r="r" b="b"/>
            <a:pathLst>
              <a:path w="215099">
                <a:moveTo>
                  <a:pt x="0" y="0"/>
                </a:moveTo>
                <a:lnTo>
                  <a:pt x="215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7524750" y="3949569"/>
            <a:ext cx="245886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8147050" y="3949569"/>
            <a:ext cx="231422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6692113" y="1537335"/>
            <a:ext cx="1143000" cy="1828800"/>
          </a:xfrm>
          <a:custGeom>
            <a:avLst/>
            <a:gdLst/>
            <a:ahLst/>
            <a:cxnLst/>
            <a:rect l="l" t="t" r="r" b="b"/>
            <a:pathLst>
              <a:path w="1143000" h="1828800">
                <a:moveTo>
                  <a:pt x="0" y="1828800"/>
                </a:moveTo>
                <a:lnTo>
                  <a:pt x="0" y="0"/>
                </a:lnTo>
                <a:lnTo>
                  <a:pt x="1143000" y="0"/>
                </a:lnTo>
                <a:lnTo>
                  <a:pt x="1143000" y="182880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695288" y="23374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 flipV="1">
            <a:off x="7465191" y="2819400"/>
            <a:ext cx="268322" cy="45719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574793" y="2388415"/>
            <a:ext cx="126971" cy="126937"/>
          </a:xfrm>
          <a:custGeom>
            <a:avLst/>
            <a:gdLst/>
            <a:ahLst/>
            <a:cxnLst/>
            <a:rect l="l" t="t" r="r" b="b"/>
            <a:pathLst>
              <a:path w="126971" h="126937">
                <a:moveTo>
                  <a:pt x="0" y="65364"/>
                </a:moveTo>
                <a:lnTo>
                  <a:pt x="14662" y="103945"/>
                </a:lnTo>
                <a:lnTo>
                  <a:pt x="49844" y="125322"/>
                </a:lnTo>
                <a:lnTo>
                  <a:pt x="64526" y="126937"/>
                </a:lnTo>
                <a:lnTo>
                  <a:pt x="78869" y="125064"/>
                </a:lnTo>
                <a:lnTo>
                  <a:pt x="113277" y="102826"/>
                </a:lnTo>
                <a:lnTo>
                  <a:pt x="126971" y="63446"/>
                </a:lnTo>
                <a:lnTo>
                  <a:pt x="126891" y="60237"/>
                </a:lnTo>
                <a:lnTo>
                  <a:pt x="111692" y="22422"/>
                </a:lnTo>
                <a:lnTo>
                  <a:pt x="75915" y="1559"/>
                </a:lnTo>
                <a:lnTo>
                  <a:pt x="60845" y="0"/>
                </a:lnTo>
                <a:lnTo>
                  <a:pt x="46819" y="2163"/>
                </a:lnTo>
                <a:lnTo>
                  <a:pt x="13282" y="24941"/>
                </a:lnTo>
                <a:lnTo>
                  <a:pt x="0" y="65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6581518" y="2395741"/>
            <a:ext cx="113515" cy="112642"/>
          </a:xfrm>
          <a:custGeom>
            <a:avLst/>
            <a:gdLst/>
            <a:ahLst/>
            <a:cxnLst/>
            <a:rect l="l" t="t" r="r" b="b"/>
            <a:pathLst>
              <a:path w="113515" h="112642">
                <a:moveTo>
                  <a:pt x="113515" y="55739"/>
                </a:moveTo>
                <a:lnTo>
                  <a:pt x="98506" y="94331"/>
                </a:lnTo>
                <a:lnTo>
                  <a:pt x="61716" y="112642"/>
                </a:lnTo>
                <a:lnTo>
                  <a:pt x="45956" y="111082"/>
                </a:lnTo>
                <a:lnTo>
                  <a:pt x="10663" y="89564"/>
                </a:lnTo>
                <a:lnTo>
                  <a:pt x="0" y="65188"/>
                </a:lnTo>
                <a:lnTo>
                  <a:pt x="1239" y="48480"/>
                </a:lnTo>
                <a:lnTo>
                  <a:pt x="20967" y="11649"/>
                </a:lnTo>
                <a:lnTo>
                  <a:pt x="43809" y="0"/>
                </a:lnTo>
                <a:lnTo>
                  <a:pt x="61167" y="929"/>
                </a:lnTo>
                <a:lnTo>
                  <a:pt x="99122" y="19211"/>
                </a:lnTo>
                <a:lnTo>
                  <a:pt x="113515" y="557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6463513" y="17722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7835900" y="17722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6464313" y="31438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835900" y="3143885"/>
            <a:ext cx="241299" cy="0"/>
          </a:xfrm>
          <a:custGeom>
            <a:avLst/>
            <a:gdLst/>
            <a:ahLst/>
            <a:cxnLst/>
            <a:rect l="l" t="t" r="r" b="b"/>
            <a:pathLst>
              <a:path w="241299">
                <a:moveTo>
                  <a:pt x="0" y="0"/>
                </a:moveTo>
                <a:lnTo>
                  <a:pt x="241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71488" y="1569085"/>
            <a:ext cx="102552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800" i="1" dirty="0" smtClean="0">
                <a:latin typeface="Times New Roman"/>
                <a:cs typeface="Times New Roman"/>
              </a:rPr>
              <a:t>J	Q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19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7995"/>
              </p:ext>
            </p:extLst>
          </p:nvPr>
        </p:nvGraphicFramePr>
        <p:xfrm>
          <a:off x="501663" y="1416685"/>
          <a:ext cx="5511785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5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J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i="1" baseline="-10802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sz="2700" baseline="-1080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i="1" baseline="6944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i="1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description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hold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clear (reset)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set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toggle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05600" y="281940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latin typeface="Times New Roman"/>
                <a:cs typeface="Times New Roman"/>
              </a:rPr>
              <a:t>K</a:t>
            </a:r>
            <a:endParaRPr lang="en-GB" sz="2800" dirty="0"/>
          </a:p>
        </p:txBody>
      </p:sp>
      <p:sp>
        <p:nvSpPr>
          <p:cNvPr id="22" name="Rectangle 21"/>
          <p:cNvSpPr/>
          <p:nvPr/>
        </p:nvSpPr>
        <p:spPr>
          <a:xfrm>
            <a:off x="7379656" y="2793558"/>
            <a:ext cx="66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17170" algn="r">
              <a:tabLst>
                <a:tab pos="780415" algn="l"/>
              </a:tabLst>
            </a:pPr>
            <a:r>
              <a:rPr lang="en-GB" sz="2800" i="1" dirty="0">
                <a:latin typeface="Times New Roman"/>
                <a:cs typeface="Times New Roman"/>
              </a:rPr>
              <a:t>Q</a:t>
            </a:r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5257800"/>
            <a:ext cx="8807450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99745">
              <a:lnSpc>
                <a:spcPct val="111100"/>
              </a:lnSpc>
            </a:pPr>
            <a:r>
              <a:rPr lang="en-GB" dirty="0" smtClean="0">
                <a:latin typeface="+mj-lt"/>
                <a:cs typeface="Arial"/>
              </a:rPr>
              <a:t>The excitation table for a JK flip-flop </a:t>
            </a:r>
            <a:r>
              <a:rPr lang="en-GB" dirty="0">
                <a:latin typeface="+mj-lt"/>
                <a:cs typeface="Arial"/>
              </a:rPr>
              <a:t>is </a:t>
            </a:r>
            <a:r>
              <a:rPr lang="en-GB" dirty="0" smtClean="0">
                <a:latin typeface="+mj-lt"/>
                <a:cs typeface="Arial"/>
              </a:rPr>
              <a:t>similar to </a:t>
            </a:r>
            <a:r>
              <a:rPr lang="en-GB" i="1" dirty="0" smtClean="0">
                <a:latin typeface="+mj-lt"/>
                <a:cs typeface="Arial"/>
              </a:rPr>
              <a:t>SR </a:t>
            </a:r>
            <a:r>
              <a:rPr lang="en-GB" dirty="0">
                <a:latin typeface="+mj-lt"/>
                <a:cs typeface="Arial"/>
              </a:rPr>
              <a:t>flip-flop but </a:t>
            </a:r>
            <a:r>
              <a:rPr lang="en-GB" dirty="0" smtClean="0">
                <a:latin typeface="+mj-lt"/>
                <a:cs typeface="Arial"/>
              </a:rPr>
              <a:t>doesn’t have the </a:t>
            </a:r>
            <a:r>
              <a:rPr lang="en-GB" dirty="0">
                <a:latin typeface="+mj-lt"/>
                <a:cs typeface="Arial"/>
              </a:rPr>
              <a:t>problem of</a:t>
            </a:r>
            <a:r>
              <a:rPr lang="en-GB" spc="10" dirty="0">
                <a:latin typeface="+mj-lt"/>
                <a:cs typeface="Arial"/>
              </a:rPr>
              <a:t> </a:t>
            </a:r>
            <a:r>
              <a:rPr lang="en-GB" i="1" dirty="0">
                <a:latin typeface="+mj-lt"/>
                <a:cs typeface="Arial"/>
              </a:rPr>
              <a:t>S </a:t>
            </a:r>
            <a:r>
              <a:rPr lang="en-GB" dirty="0">
                <a:latin typeface="+mj-lt"/>
                <a:cs typeface="Arial"/>
              </a:rPr>
              <a:t>= </a:t>
            </a:r>
            <a:r>
              <a:rPr lang="en-GB" i="1" dirty="0">
                <a:latin typeface="+mj-lt"/>
                <a:cs typeface="Arial"/>
              </a:rPr>
              <a:t>R</a:t>
            </a:r>
            <a:r>
              <a:rPr lang="en-GB" i="1" spc="-5" dirty="0">
                <a:latin typeface="+mj-lt"/>
                <a:cs typeface="Arial"/>
              </a:rPr>
              <a:t> </a:t>
            </a:r>
            <a:r>
              <a:rPr lang="en-GB" dirty="0">
                <a:latin typeface="+mj-lt"/>
                <a:cs typeface="Arial"/>
              </a:rPr>
              <a:t>= 1. It can perform all the operations of the simpler types of flip-flop. However, </a:t>
            </a:r>
            <a:r>
              <a:rPr lang="en-GB" dirty="0" smtClean="0">
                <a:latin typeface="+mj-lt"/>
                <a:cs typeface="Arial"/>
              </a:rPr>
              <a:t>the design of the circuit internal to the flip-flop makes it more expensive to manufacture than a number of other flip-flops so </a:t>
            </a:r>
            <a:r>
              <a:rPr lang="en-GB" i="1" dirty="0">
                <a:latin typeface="+mj-lt"/>
                <a:cs typeface="Arial"/>
              </a:rPr>
              <a:t>JK </a:t>
            </a:r>
            <a:r>
              <a:rPr lang="en-GB" dirty="0">
                <a:latin typeface="+mj-lt"/>
                <a:cs typeface="Arial"/>
              </a:rPr>
              <a:t>flip-flops are now rarely </a:t>
            </a:r>
            <a:r>
              <a:rPr lang="en-GB" dirty="0" smtClean="0">
                <a:latin typeface="+mj-lt"/>
                <a:cs typeface="Arial"/>
              </a:rPr>
              <a:t>used.</a:t>
            </a:r>
            <a:endParaRPr lang="en-GB" dirty="0">
              <a:latin typeface="+mj-lt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2200" y="3886200"/>
            <a:ext cx="2774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buNone/>
            </a:pPr>
            <a:r>
              <a:rPr lang="en-GB" sz="2400" i="1" spc="-35" dirty="0" smtClean="0">
                <a:latin typeface="Times New Roman"/>
                <a:cs typeface="Times New Roman"/>
              </a:rPr>
              <a:t>Q</a:t>
            </a:r>
            <a:r>
              <a:rPr lang="en-GB" sz="2400" i="1" spc="150" baseline="-23809" dirty="0" smtClean="0">
                <a:latin typeface="Times New Roman"/>
                <a:cs typeface="Times New Roman"/>
              </a:rPr>
              <a:t>n</a:t>
            </a:r>
            <a:r>
              <a:rPr lang="en-GB" sz="2400" spc="-44" baseline="-23809" dirty="0" smtClean="0">
                <a:latin typeface="Arial"/>
                <a:cs typeface="Arial"/>
              </a:rPr>
              <a:t>+</a:t>
            </a:r>
            <a:r>
              <a:rPr lang="en-GB" sz="2400" baseline="-23809" dirty="0" smtClean="0">
                <a:latin typeface="Times New Roman"/>
                <a:cs typeface="Times New Roman"/>
              </a:rPr>
              <a:t>1 </a:t>
            </a:r>
            <a:r>
              <a:rPr lang="en-GB" sz="2400" spc="-150" baseline="-23809" dirty="0" smtClean="0">
                <a:latin typeface="Times New Roman"/>
                <a:cs typeface="Times New Roman"/>
              </a:rPr>
              <a:t> </a:t>
            </a:r>
            <a:r>
              <a:rPr lang="en-GB" sz="2400" spc="-150" dirty="0" smtClean="0">
                <a:latin typeface="Arial"/>
                <a:cs typeface="Arial"/>
              </a:rPr>
              <a:t>=</a:t>
            </a:r>
            <a:r>
              <a:rPr lang="en-GB" sz="2400" spc="22" dirty="0" smtClean="0">
                <a:latin typeface="Arial"/>
                <a:cs typeface="Arial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J</a:t>
            </a:r>
            <a:r>
              <a:rPr lang="en-GB" sz="2400" i="1" spc="-70" dirty="0" smtClean="0">
                <a:latin typeface="Times New Roman"/>
                <a:cs typeface="Times New Roman"/>
              </a:rPr>
              <a:t> </a:t>
            </a:r>
            <a:r>
              <a:rPr lang="en-GB" sz="2400" spc="-592" baseline="-2314" dirty="0" smtClean="0">
                <a:latin typeface="Arial"/>
                <a:cs typeface="Arial"/>
              </a:rPr>
              <a:t>◊          </a:t>
            </a:r>
            <a:r>
              <a:rPr lang="en-GB" sz="2400" i="1" spc="-35" dirty="0" err="1" smtClean="0">
                <a:latin typeface="Times New Roman"/>
                <a:cs typeface="Times New Roman"/>
              </a:rPr>
              <a:t>Q</a:t>
            </a:r>
            <a:r>
              <a:rPr lang="en-GB" sz="2400" i="1" baseline="-23809" dirty="0" err="1" smtClean="0">
                <a:latin typeface="Times New Roman"/>
                <a:cs typeface="Times New Roman"/>
              </a:rPr>
              <a:t>n</a:t>
            </a:r>
            <a:r>
              <a:rPr lang="en-GB" sz="2400" i="1" baseline="-23809" dirty="0" smtClean="0">
                <a:latin typeface="Times New Roman"/>
                <a:cs typeface="Times New Roman"/>
              </a:rPr>
              <a:t> </a:t>
            </a:r>
            <a:r>
              <a:rPr lang="en-GB" sz="2400" spc="-150" dirty="0" smtClean="0">
                <a:latin typeface="Arial"/>
                <a:cs typeface="Arial"/>
              </a:rPr>
              <a:t>+</a:t>
            </a:r>
            <a:r>
              <a:rPr lang="en-GB" sz="2400" spc="-277" baseline="-2314" dirty="0" smtClean="0">
                <a:latin typeface="Arial"/>
                <a:cs typeface="Arial"/>
              </a:rPr>
              <a:t>   </a:t>
            </a:r>
            <a:r>
              <a:rPr lang="en-GB" sz="2400" i="1" dirty="0" smtClean="0">
                <a:latin typeface="Times New Roman"/>
                <a:cs typeface="Times New Roman"/>
              </a:rPr>
              <a:t>K</a:t>
            </a:r>
            <a:r>
              <a:rPr lang="en-GB" sz="2400" i="1" spc="95" dirty="0" smtClean="0">
                <a:latin typeface="Times New Roman"/>
                <a:cs typeface="Times New Roman"/>
              </a:rPr>
              <a:t> </a:t>
            </a:r>
            <a:r>
              <a:rPr lang="en-GB" sz="2400" spc="-592" baseline="-2314" dirty="0" smtClean="0">
                <a:latin typeface="Arial"/>
                <a:cs typeface="Arial"/>
              </a:rPr>
              <a:t>◊               </a:t>
            </a:r>
            <a:r>
              <a:rPr lang="en-GB" sz="2400" i="1" spc="-130" dirty="0" err="1" smtClean="0">
                <a:latin typeface="Times New Roman"/>
                <a:cs typeface="Times New Roman"/>
              </a:rPr>
              <a:t>Q</a:t>
            </a:r>
            <a:r>
              <a:rPr lang="en-GB" sz="2400" i="1" baseline="-23809" dirty="0" err="1" smtClean="0">
                <a:latin typeface="Times New Roman"/>
                <a:cs typeface="Times New Roman"/>
              </a:rPr>
              <a:t>n</a:t>
            </a:r>
            <a:endParaRPr lang="en-GB" sz="2400" baseline="-2380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40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Diagram:  JK Flip-Flop</a:t>
            </a:r>
            <a:endParaRPr lang="en-GB" dirty="0"/>
          </a:p>
        </p:txBody>
      </p:sp>
      <p:sp>
        <p:nvSpPr>
          <p:cNvPr id="3" name="object 2"/>
          <p:cNvSpPr/>
          <p:nvPr/>
        </p:nvSpPr>
        <p:spPr>
          <a:xfrm>
            <a:off x="1565441" y="2113885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1565441" y="3028285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565441" y="3942685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565441" y="5085685"/>
            <a:ext cx="5499087" cy="0"/>
          </a:xfrm>
          <a:custGeom>
            <a:avLst/>
            <a:gdLst/>
            <a:ahLst/>
            <a:cxnLst/>
            <a:rect l="l" t="t" r="r" b="b"/>
            <a:pathLst>
              <a:path w="5499087">
                <a:moveTo>
                  <a:pt x="0" y="0"/>
                </a:moveTo>
                <a:lnTo>
                  <a:pt x="54990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7816" y="1421735"/>
            <a:ext cx="5486400" cy="685800"/>
          </a:xfrm>
          <a:custGeom>
            <a:avLst/>
            <a:gdLst/>
            <a:ahLst/>
            <a:cxnLst/>
            <a:rect l="l" t="t" r="r" b="b"/>
            <a:pathLst>
              <a:path w="5486400" h="685800">
                <a:moveTo>
                  <a:pt x="0" y="0"/>
                </a:moveTo>
                <a:lnTo>
                  <a:pt x="228600" y="0"/>
                </a:lnTo>
                <a:lnTo>
                  <a:pt x="228600" y="685800"/>
                </a:lnTo>
                <a:lnTo>
                  <a:pt x="685800" y="685800"/>
                </a:lnTo>
                <a:lnTo>
                  <a:pt x="685800" y="0"/>
                </a:lnTo>
                <a:lnTo>
                  <a:pt x="1143000" y="0"/>
                </a:lnTo>
                <a:lnTo>
                  <a:pt x="1143000" y="685800"/>
                </a:lnTo>
                <a:lnTo>
                  <a:pt x="1600200" y="685800"/>
                </a:lnTo>
                <a:lnTo>
                  <a:pt x="1600200" y="0"/>
                </a:lnTo>
                <a:lnTo>
                  <a:pt x="2057400" y="0"/>
                </a:lnTo>
                <a:lnTo>
                  <a:pt x="2057400" y="685800"/>
                </a:lnTo>
                <a:lnTo>
                  <a:pt x="2514600" y="685800"/>
                </a:lnTo>
                <a:lnTo>
                  <a:pt x="2514600" y="0"/>
                </a:lnTo>
                <a:lnTo>
                  <a:pt x="2971800" y="0"/>
                </a:lnTo>
                <a:lnTo>
                  <a:pt x="2971800" y="685800"/>
                </a:lnTo>
                <a:lnTo>
                  <a:pt x="3429000" y="685800"/>
                </a:lnTo>
                <a:lnTo>
                  <a:pt x="3429000" y="0"/>
                </a:lnTo>
                <a:lnTo>
                  <a:pt x="3886200" y="0"/>
                </a:lnTo>
                <a:lnTo>
                  <a:pt x="3886200" y="685800"/>
                </a:lnTo>
                <a:lnTo>
                  <a:pt x="4343400" y="685800"/>
                </a:lnTo>
                <a:lnTo>
                  <a:pt x="4343400" y="0"/>
                </a:lnTo>
                <a:lnTo>
                  <a:pt x="4800600" y="0"/>
                </a:lnTo>
                <a:lnTo>
                  <a:pt x="4800600" y="685800"/>
                </a:lnTo>
                <a:lnTo>
                  <a:pt x="5257800" y="685800"/>
                </a:lnTo>
                <a:lnTo>
                  <a:pt x="5257800" y="0"/>
                </a:lnTo>
                <a:lnTo>
                  <a:pt x="5486400" y="0"/>
                </a:lnTo>
              </a:path>
            </a:pathLst>
          </a:custGeom>
          <a:ln w="38100">
            <a:solidFill>
              <a:srgbClr val="00994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8616" y="3250535"/>
            <a:ext cx="5486387" cy="685800"/>
          </a:xfrm>
          <a:custGeom>
            <a:avLst/>
            <a:gdLst/>
            <a:ahLst/>
            <a:cxnLst/>
            <a:rect l="l" t="t" r="r" b="b"/>
            <a:pathLst>
              <a:path w="5486387" h="685800">
                <a:moveTo>
                  <a:pt x="0" y="685800"/>
                </a:moveTo>
                <a:lnTo>
                  <a:pt x="2743187" y="685800"/>
                </a:lnTo>
                <a:lnTo>
                  <a:pt x="2743187" y="0"/>
                </a:lnTo>
                <a:lnTo>
                  <a:pt x="4571987" y="0"/>
                </a:lnTo>
                <a:lnTo>
                  <a:pt x="4571987" y="685800"/>
                </a:lnTo>
                <a:lnTo>
                  <a:pt x="5486387" y="6858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7816" y="2336135"/>
            <a:ext cx="5486400" cy="685800"/>
          </a:xfrm>
          <a:custGeom>
            <a:avLst/>
            <a:gdLst/>
            <a:ahLst/>
            <a:cxnLst/>
            <a:rect l="l" t="t" r="r" b="b"/>
            <a:pathLst>
              <a:path w="5486400" h="685800">
                <a:moveTo>
                  <a:pt x="0" y="685800"/>
                </a:moveTo>
                <a:lnTo>
                  <a:pt x="914400" y="685800"/>
                </a:lnTo>
                <a:lnTo>
                  <a:pt x="914400" y="0"/>
                </a:lnTo>
                <a:lnTo>
                  <a:pt x="1828800" y="0"/>
                </a:lnTo>
                <a:lnTo>
                  <a:pt x="1828800" y="685800"/>
                </a:lnTo>
                <a:lnTo>
                  <a:pt x="3657600" y="685800"/>
                </a:lnTo>
                <a:lnTo>
                  <a:pt x="3657600" y="0"/>
                </a:lnTo>
                <a:lnTo>
                  <a:pt x="54864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2728" y="508568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2534" y="1574135"/>
            <a:ext cx="245745" cy="334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04" algn="ctr">
              <a:lnSpc>
                <a:spcPct val="100000"/>
              </a:lnSpc>
            </a:pPr>
            <a:r>
              <a:rPr sz="2400" i="1" dirty="0" smtClean="0">
                <a:solidFill>
                  <a:srgbClr val="00994C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/>
          </a:p>
          <a:p>
            <a:pPr marL="80010" algn="ctr">
              <a:lnSpc>
                <a:spcPct val="100000"/>
              </a:lnSpc>
            </a:pPr>
            <a:r>
              <a:rPr sz="24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/>
          </a:p>
          <a:p>
            <a:pPr marL="14604" algn="ctr">
              <a:lnSpc>
                <a:spcPct val="100000"/>
              </a:lnSpc>
            </a:pPr>
            <a:r>
              <a:rPr sz="2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9"/>
              </a:spcBef>
            </a:pPr>
            <a:endParaRPr sz="1100"/>
          </a:p>
          <a:p>
            <a:pPr algn="ctr">
              <a:lnSpc>
                <a:spcPct val="100000"/>
              </a:lnSpc>
            </a:pPr>
            <a:r>
              <a:rPr sz="2400" i="1" dirty="0" smtClean="0">
                <a:solidFill>
                  <a:srgbClr val="FF00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6891" y="2104360"/>
            <a:ext cx="25400" cy="299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01291" y="2104360"/>
            <a:ext cx="25400" cy="299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5691" y="2104360"/>
            <a:ext cx="25400" cy="299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0091" y="2104360"/>
            <a:ext cx="25400" cy="299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4491" y="2104360"/>
            <a:ext cx="25400" cy="299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8891" y="2104360"/>
            <a:ext cx="25400" cy="2997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70991" y="4406235"/>
            <a:ext cx="5492750" cy="688975"/>
          </a:xfrm>
          <a:custGeom>
            <a:avLst/>
            <a:gdLst/>
            <a:ahLst/>
            <a:cxnLst/>
            <a:rect l="l" t="t" r="r" b="b"/>
            <a:pathLst>
              <a:path w="5492750" h="688975">
                <a:moveTo>
                  <a:pt x="0" y="679450"/>
                </a:moveTo>
                <a:lnTo>
                  <a:pt x="1143000" y="679450"/>
                </a:lnTo>
                <a:lnTo>
                  <a:pt x="1139825" y="0"/>
                </a:lnTo>
                <a:lnTo>
                  <a:pt x="2971799" y="0"/>
                </a:lnTo>
                <a:lnTo>
                  <a:pt x="2971799" y="688975"/>
                </a:lnTo>
                <a:lnTo>
                  <a:pt x="3889374" y="688975"/>
                </a:lnTo>
                <a:lnTo>
                  <a:pt x="3889374" y="0"/>
                </a:lnTo>
                <a:lnTo>
                  <a:pt x="5492750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70991" y="5260310"/>
            <a:ext cx="4578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hold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5"/>
          <p:cNvSpPr txBox="1"/>
          <p:nvPr/>
        </p:nvSpPr>
        <p:spPr>
          <a:xfrm>
            <a:off x="643891" y="6007735"/>
            <a:ext cx="7966709" cy="621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1100"/>
              </a:lnSpc>
            </a:pPr>
            <a:r>
              <a:rPr lang="en-GB" sz="1800" dirty="0" smtClean="0">
                <a:latin typeface="Arial"/>
                <a:cs typeface="Arial"/>
              </a:rPr>
              <a:t>Suggestion:  </a:t>
            </a:r>
            <a:r>
              <a:rPr sz="1800" dirty="0" smtClean="0">
                <a:latin typeface="Arial"/>
                <a:cs typeface="Arial"/>
              </a:rPr>
              <a:t>Determine the </a:t>
            </a:r>
            <a:r>
              <a:rPr sz="1800" i="1" dirty="0" smtClean="0">
                <a:latin typeface="Times New Roman"/>
                <a:cs typeface="Times New Roman"/>
              </a:rPr>
              <a:t>Q</a:t>
            </a:r>
            <a:r>
              <a:rPr sz="1800" i="1" spc="4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output for a negative edge triggered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Arial"/>
                <a:cs typeface="Arial"/>
              </a:rPr>
              <a:t>JK </a:t>
            </a:r>
            <a:r>
              <a:rPr sz="1800" spc="0" dirty="0" smtClean="0">
                <a:latin typeface="Arial"/>
                <a:cs typeface="Arial"/>
              </a:rPr>
              <a:t>flip-flop </a:t>
            </a:r>
            <a:endParaRPr lang="en-GB" sz="1800" spc="0" dirty="0" smtClean="0">
              <a:latin typeface="Arial"/>
              <a:cs typeface="Arial"/>
            </a:endParaRPr>
          </a:p>
          <a:p>
            <a:pPr marL="12700" marR="12700">
              <a:lnSpc>
                <a:spcPct val="111100"/>
              </a:lnSpc>
            </a:pP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smtClean="0">
                <a:latin typeface="Arial"/>
                <a:cs typeface="Arial"/>
              </a:rPr>
              <a:t>                    </a:t>
            </a:r>
            <a:r>
              <a:rPr sz="1800" spc="0" dirty="0" smtClean="0">
                <a:latin typeface="Arial"/>
                <a:cs typeface="Arial"/>
              </a:rPr>
              <a:t>with the inputs shown above, assuming that</a:t>
            </a:r>
            <a:r>
              <a:rPr sz="1800" spc="5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Q</a:t>
            </a:r>
            <a:r>
              <a:rPr sz="1800" i="1" spc="5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starts at logic 0.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2545718" y="5260310"/>
            <a:ext cx="3308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3396613" y="5260310"/>
            <a:ext cx="4578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hold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4276083" y="5260310"/>
            <a:ext cx="5213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clear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126978" y="5260310"/>
            <a:ext cx="6483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toggle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5835798" y="5288260"/>
            <a:ext cx="1054735" cy="536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60680">
              <a:lnSpc>
                <a:spcPts val="2100"/>
              </a:lnSpc>
            </a:pPr>
            <a:r>
              <a:rPr sz="1800" dirty="0" smtClean="0">
                <a:latin typeface="Arial"/>
                <a:cs typeface="Arial"/>
              </a:rPr>
              <a:t>set (no effect)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6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Same Operation as Circuit on Slide 24 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97194"/>
            <a:ext cx="7924800" cy="249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525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Task:  Prove this to yourself.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53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Pins</a:t>
            </a:r>
            <a:endParaRPr lang="en-GB" dirty="0"/>
          </a:p>
        </p:txBody>
      </p:sp>
      <p:sp>
        <p:nvSpPr>
          <p:cNvPr id="13" name="object 13"/>
          <p:cNvSpPr txBox="1"/>
          <p:nvPr/>
        </p:nvSpPr>
        <p:spPr>
          <a:xfrm>
            <a:off x="685800" y="1295400"/>
            <a:ext cx="7523480" cy="92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Flip-flops and more complicated circuits often have </a:t>
            </a:r>
            <a:r>
              <a:rPr sz="1800" spc="0" dirty="0" smtClean="0">
                <a:latin typeface="Arial"/>
                <a:cs typeface="Arial"/>
              </a:rPr>
              <a:t>inputs, such as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clear, preset, enable, </a:t>
            </a:r>
            <a:r>
              <a:rPr lang="en-GB" sz="1800" spc="0" dirty="0" smtClean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b="1" spc="0" dirty="0" err="1" smtClean="0">
                <a:solidFill>
                  <a:srgbClr val="FF0000"/>
                </a:solidFill>
                <a:latin typeface="Arial"/>
                <a:cs typeface="Arial"/>
              </a:rPr>
              <a:t>loa</a:t>
            </a:r>
            <a:r>
              <a:rPr lang="en-GB" b="1" spc="1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GB" spc="10" dirty="0" smtClean="0">
                <a:latin typeface="Arial"/>
                <a:cs typeface="Arial"/>
              </a:rPr>
              <a:t>.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smtClean="0">
                <a:latin typeface="Arial"/>
                <a:cs typeface="Arial"/>
              </a:rPr>
              <a:t> The state of the control pins has priority of the D and Clock inputs when determining the state of the output.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00" y="4908521"/>
            <a:ext cx="7944717" cy="16635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4"/>
              </a:spcBef>
            </a:pPr>
            <a:endParaRPr sz="900" dirty="0"/>
          </a:p>
          <a:p>
            <a:pPr marL="241300" indent="-130175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b="1" spc="0" dirty="0" smtClean="0">
                <a:solidFill>
                  <a:srgbClr val="0000FF"/>
                </a:solidFill>
                <a:latin typeface="Arial"/>
                <a:cs typeface="Arial"/>
              </a:rPr>
              <a:t>Clear </a:t>
            </a:r>
            <a:r>
              <a:rPr sz="1800" spc="-5" dirty="0" smtClean="0">
                <a:latin typeface="Arial"/>
                <a:cs typeface="Arial"/>
              </a:rPr>
              <a:t>(</a:t>
            </a:r>
            <a:r>
              <a:rPr sz="1800" i="1" spc="0" dirty="0" smtClean="0">
                <a:latin typeface="Times New Roman"/>
                <a:cs typeface="Times New Roman"/>
              </a:rPr>
              <a:t>CLR</a:t>
            </a:r>
            <a:r>
              <a:rPr sz="1800" spc="0" dirty="0" smtClean="0">
                <a:latin typeface="Arial"/>
                <a:cs typeface="Arial"/>
              </a:rPr>
              <a:t>) resets the flip-flop</a:t>
            </a:r>
            <a:r>
              <a:rPr lang="en-GB" sz="1800" spc="0" dirty="0" smtClean="0">
                <a:latin typeface="Arial"/>
                <a:cs typeface="Arial"/>
              </a:rPr>
              <a:t> output</a:t>
            </a:r>
            <a:r>
              <a:rPr sz="1800" spc="0" dirty="0" smtClean="0">
                <a:latin typeface="Arial"/>
                <a:cs typeface="Arial"/>
              </a:rPr>
              <a:t> to 0 — the most common control input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Arial"/>
              <a:buChar char="•"/>
            </a:pPr>
            <a:endParaRPr sz="1400" dirty="0"/>
          </a:p>
          <a:p>
            <a:pPr marL="240665" indent="-13017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Preset </a:t>
            </a:r>
            <a:r>
              <a:rPr sz="1800" spc="-5" dirty="0" smtClean="0">
                <a:latin typeface="Arial"/>
                <a:cs typeface="Arial"/>
              </a:rPr>
              <a:t>(</a:t>
            </a:r>
            <a:r>
              <a:rPr sz="1800" i="1" spc="0" dirty="0" smtClean="0">
                <a:latin typeface="Times New Roman"/>
                <a:cs typeface="Times New Roman"/>
              </a:rPr>
              <a:t>PRE</a:t>
            </a:r>
            <a:r>
              <a:rPr sz="1800" spc="0" dirty="0" smtClean="0">
                <a:latin typeface="Arial"/>
                <a:cs typeface="Arial"/>
              </a:rPr>
              <a:t>) sets the flip-flop</a:t>
            </a:r>
            <a:r>
              <a:rPr lang="en-GB" sz="1800" spc="0" dirty="0" smtClean="0">
                <a:latin typeface="Arial"/>
                <a:cs typeface="Arial"/>
              </a:rPr>
              <a:t> output</a:t>
            </a:r>
            <a:r>
              <a:rPr sz="1800" spc="0" dirty="0" smtClean="0">
                <a:latin typeface="Arial"/>
                <a:cs typeface="Arial"/>
              </a:rPr>
              <a:t> to 1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40"/>
              </a:spcBef>
            </a:pPr>
            <a:endParaRPr sz="1400" dirty="0"/>
          </a:p>
          <a:p>
            <a:pPr marL="12700"/>
            <a:r>
              <a:rPr sz="1800" dirty="0" smtClean="0">
                <a:latin typeface="+mj-lt"/>
                <a:cs typeface="Arial"/>
              </a:rPr>
              <a:t>More complicated circuits such as counters may have </a:t>
            </a:r>
            <a:r>
              <a:rPr lang="en-GB" sz="1800" dirty="0" smtClean="0">
                <a:latin typeface="+mj-lt"/>
                <a:cs typeface="Arial"/>
              </a:rPr>
              <a:t>additional </a:t>
            </a:r>
            <a:r>
              <a:rPr sz="1800" dirty="0" smtClean="0">
                <a:latin typeface="+mj-lt"/>
                <a:cs typeface="Arial"/>
              </a:rPr>
              <a:t>control inputs for</a:t>
            </a:r>
            <a:r>
              <a:rPr lang="en-GB" sz="1800" dirty="0" smtClean="0">
                <a:latin typeface="+mj-lt"/>
                <a:cs typeface="Arial"/>
              </a:rPr>
              <a:t> </a:t>
            </a:r>
            <a:r>
              <a:rPr lang="en-GB" dirty="0" smtClean="0">
                <a:latin typeface="+mj-lt"/>
                <a:cs typeface="Arial"/>
              </a:rPr>
              <a:t>up/down</a:t>
            </a:r>
            <a:r>
              <a:rPr lang="en-GB" dirty="0">
                <a:latin typeface="+mj-lt"/>
                <a:cs typeface="Arial"/>
              </a:rPr>
              <a:t>, count/hold, </a:t>
            </a:r>
            <a:r>
              <a:rPr lang="en-GB" dirty="0" smtClean="0">
                <a:latin typeface="+mj-lt"/>
                <a:cs typeface="Arial"/>
              </a:rPr>
              <a:t>load,</a:t>
            </a:r>
            <a:r>
              <a:rPr lang="en-GB" spc="15" dirty="0" smtClean="0">
                <a:latin typeface="+mj-lt"/>
                <a:cs typeface="Arial"/>
              </a:rPr>
              <a:t> </a:t>
            </a:r>
            <a:r>
              <a:rPr lang="en-GB" i="1" dirty="0">
                <a:latin typeface="+mj-lt"/>
                <a:cs typeface="Arial"/>
              </a:rPr>
              <a:t>etc</a:t>
            </a:r>
            <a:r>
              <a:rPr lang="en-GB" dirty="0" smtClean="0">
                <a:latin typeface="+mj-lt"/>
                <a:cs typeface="Arial"/>
              </a:rPr>
              <a:t>.  </a:t>
            </a:r>
            <a:r>
              <a:rPr lang="en-GB" dirty="0">
                <a:latin typeface="+mj-lt"/>
                <a:cs typeface="Arial"/>
              </a:rPr>
              <a:t>Microprocessors usually have a reset pin.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2323352"/>
            <a:ext cx="1733550" cy="251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94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The </a:t>
            </a:r>
            <a:r>
              <a:rPr lang="en-US" sz="2400" dirty="0">
                <a:cs typeface="Arial"/>
              </a:rPr>
              <a:t>outputs depend </a:t>
            </a:r>
            <a:r>
              <a:rPr lang="en-US" sz="2400" u="sng" dirty="0">
                <a:cs typeface="Arial"/>
              </a:rPr>
              <a:t>only</a:t>
            </a:r>
            <a:r>
              <a:rPr lang="en-US" sz="2400" dirty="0">
                <a:cs typeface="Arial"/>
              </a:rPr>
              <a:t> on the state of the </a:t>
            </a:r>
            <a:r>
              <a:rPr lang="en-US" sz="2400" dirty="0" smtClean="0">
                <a:cs typeface="Arial"/>
              </a:rPr>
              <a:t>inputs </a:t>
            </a:r>
            <a:r>
              <a:rPr lang="en-US" sz="2400" dirty="0">
                <a:cs typeface="Arial"/>
              </a:rPr>
              <a:t>all of the time.  Any change in the state of one of the inputs will ripple through the circuit </a:t>
            </a:r>
            <a:r>
              <a:rPr lang="en-US" sz="2400" dirty="0" smtClean="0">
                <a:cs typeface="Arial"/>
              </a:rPr>
              <a:t>immediately.</a:t>
            </a:r>
          </a:p>
          <a:p>
            <a:pPr marL="600075" lvl="1" indent="-130175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 Examples of combinational logic are NAND and NOR gates, Inverters, and Buffers.  These four logic gates form the basis of almost all combinational logic circuits as well as </a:t>
            </a:r>
            <a:r>
              <a:rPr lang="en-US" sz="2400" b="1" dirty="0" smtClean="0">
                <a:solidFill>
                  <a:srgbClr val="0070C0"/>
                </a:solidFill>
                <a:cs typeface="Arial"/>
              </a:rPr>
              <a:t>flip flops</a:t>
            </a:r>
            <a:r>
              <a:rPr lang="en-US" sz="2400" dirty="0" smtClean="0">
                <a:cs typeface="Arial"/>
              </a:rPr>
              <a:t>.</a:t>
            </a:r>
          </a:p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Circuits </a:t>
            </a:r>
            <a:r>
              <a:rPr lang="en-US" sz="2400" dirty="0">
                <a:cs typeface="Arial"/>
              </a:rPr>
              <a:t>that change the state of the output in this manner are also known as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 asynchronous </a:t>
            </a:r>
            <a:r>
              <a:rPr lang="en-US" sz="2400" dirty="0">
                <a:cs typeface="Arial"/>
              </a:rPr>
              <a:t>circuits.   </a:t>
            </a:r>
          </a:p>
          <a:p>
            <a:pPr marL="548640" lvl="1" indent="-274320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>
                <a:cs typeface="Arial"/>
              </a:rPr>
              <a:t> However, not all asynchronous circuits are combinational logic circuits</a:t>
            </a:r>
            <a:r>
              <a:rPr lang="en-US" sz="2400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43442"/>
            <a:ext cx="1943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Low Controls</a:t>
            </a:r>
            <a:endParaRPr lang="en-GB" dirty="0"/>
          </a:p>
        </p:txBody>
      </p:sp>
      <p:sp>
        <p:nvSpPr>
          <p:cNvPr id="13" name="object 13"/>
          <p:cNvSpPr txBox="1"/>
          <p:nvPr/>
        </p:nvSpPr>
        <p:spPr>
          <a:xfrm>
            <a:off x="990600" y="1475135"/>
            <a:ext cx="7129780" cy="1174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 marR="12700" indent="-1270">
              <a:lnSpc>
                <a:spcPct val="111100"/>
              </a:lnSpc>
            </a:pPr>
            <a:r>
              <a:rPr sz="1800" dirty="0" smtClean="0">
                <a:latin typeface="Arial"/>
                <a:cs typeface="Arial"/>
              </a:rPr>
              <a:t>Control inputs are often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active lo</a:t>
            </a:r>
            <a:r>
              <a:rPr sz="1800" b="1" spc="10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spc="0" dirty="0" smtClean="0">
                <a:latin typeface="Arial"/>
                <a:cs typeface="Arial"/>
              </a:rPr>
              <a:t>, shown by a bar over the label or a circle for negation (or both as in the component below).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9"/>
              </a:spcBef>
            </a:pPr>
            <a:endParaRPr sz="1100" dirty="0"/>
          </a:p>
        </p:txBody>
      </p:sp>
      <p:sp>
        <p:nvSpPr>
          <p:cNvPr id="14" name="object 14"/>
          <p:cNvSpPr txBox="1"/>
          <p:nvPr/>
        </p:nvSpPr>
        <p:spPr>
          <a:xfrm>
            <a:off x="990600" y="4820285"/>
            <a:ext cx="27825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" y="4419600"/>
            <a:ext cx="7293609" cy="21237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buClr>
                <a:srgbClr val="00994C"/>
              </a:buClr>
              <a:tabLst>
                <a:tab pos="469265" algn="l"/>
              </a:tabLs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Active low inputs should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be: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marL="469900" indent="-228600">
              <a:lnSpc>
                <a:spcPct val="100000"/>
              </a:lnSpc>
              <a:buClr>
                <a:srgbClr val="00994C"/>
              </a:buClr>
              <a:buFont typeface="Arial"/>
              <a:buChar char="•"/>
              <a:tabLst>
                <a:tab pos="469265" algn="l"/>
              </a:tabLst>
            </a:pPr>
            <a:r>
              <a:rPr sz="2000" b="1" dirty="0" smtClean="0">
                <a:solidFill>
                  <a:srgbClr val="00994C"/>
                </a:solidFill>
                <a:latin typeface="Arial" pitchFamily="34" charset="0"/>
                <a:cs typeface="Arial" pitchFamily="34" charset="0"/>
              </a:rPr>
              <a:t>kept high for normal operation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endParaRPr lang="en-GB" sz="2000" dirty="0" smtClean="0">
              <a:latin typeface="Arial" pitchFamily="34" charset="0"/>
              <a:cs typeface="Arial" pitchFamily="34" charset="0"/>
            </a:endParaRPr>
          </a:p>
          <a:p>
            <a:pPr marL="469900" indent="-228600">
              <a:lnSpc>
                <a:spcPct val="100000"/>
              </a:lnSpc>
              <a:buClr>
                <a:srgbClr val="00994C"/>
              </a:buClr>
              <a:buFont typeface="Arial"/>
              <a:buChar char="•"/>
              <a:tabLst>
                <a:tab pos="469265" algn="l"/>
              </a:tabLst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hanged to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low to </a:t>
            </a:r>
            <a:r>
              <a:rPr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preset 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sz="2000" b="1" spc="1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spc="0" dirty="0" smtClean="0">
                <a:latin typeface="Arial" pitchFamily="34" charset="0"/>
                <a:cs typeface="Arial" pitchFamily="34" charset="0"/>
              </a:rPr>
              <a:t>the device.</a:t>
            </a:r>
            <a:endParaRPr lang="en-GB" sz="2000" spc="0" dirty="0" smtClean="0">
              <a:latin typeface="Arial" pitchFamily="34" charset="0"/>
              <a:cs typeface="Arial" pitchFamily="34" charset="0"/>
            </a:endParaRPr>
          </a:p>
          <a:p>
            <a:pPr marL="241300">
              <a:lnSpc>
                <a:spcPct val="100000"/>
              </a:lnSpc>
              <a:buClr>
                <a:srgbClr val="00994C"/>
              </a:buClr>
              <a:tabLst>
                <a:tab pos="469265" algn="l"/>
              </a:tabLst>
            </a:pPr>
            <a:endParaRPr lang="en-GB" sz="2000" spc="0" dirty="0" smtClean="0">
              <a:latin typeface="Arial" pitchFamily="34" charset="0"/>
              <a:cs typeface="Arial" pitchFamily="34" charset="0"/>
            </a:endParaRPr>
          </a:p>
          <a:p>
            <a:pPr marL="241300">
              <a:buClr>
                <a:srgbClr val="00994C"/>
              </a:buClr>
              <a:tabLst>
                <a:tab pos="469265" algn="l"/>
              </a:tabLst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dirty="0">
                <a:latin typeface="Arial" pitchFamily="34" charset="0"/>
                <a:cs typeface="Arial" pitchFamily="34" charset="0"/>
              </a:rPr>
              <a:t>reason for making these active low is historical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/>
            <a:r>
              <a:rPr sz="2000" dirty="0" smtClean="0">
                <a:latin typeface="Arial" pitchFamily="34" charset="0"/>
                <a:cs typeface="Arial" pitchFamily="34" charset="0"/>
              </a:rPr>
              <a:t>Check the data sheet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to be sure</a:t>
            </a:r>
            <a:r>
              <a:rPr sz="2000" dirty="0" smtClean="0">
                <a:latin typeface="Arial" pitchFamily="34" charset="0"/>
                <a:cs typeface="Arial" pitchFamily="34" charset="0"/>
              </a:rPr>
              <a:t>! 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Asynchronous Control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ial"/>
                <a:cs typeface="Arial"/>
              </a:rPr>
              <a:t>Another feature of control inputs is that they are often </a:t>
            </a:r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asynchronous</a:t>
            </a:r>
            <a:r>
              <a:rPr lang="en-GB" sz="2400" dirty="0">
                <a:latin typeface="Arial"/>
                <a:cs typeface="Arial"/>
              </a:rPr>
              <a:t>. This means that they take effect </a:t>
            </a:r>
            <a:r>
              <a:rPr lang="en-GB" sz="2400" b="1" dirty="0" smtClean="0">
                <a:solidFill>
                  <a:srgbClr val="FF0000"/>
                </a:solidFill>
                <a:latin typeface="Arial"/>
                <a:cs typeface="Arial"/>
              </a:rPr>
              <a:t>immediatel</a:t>
            </a:r>
            <a:r>
              <a:rPr lang="en-GB" sz="2400" b="1" spc="10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lang="en-GB" sz="2400" dirty="0" smtClean="0">
                <a:latin typeface="Arial"/>
                <a:cs typeface="Arial"/>
              </a:rPr>
              <a:t> and do not wait </a:t>
            </a:r>
            <a:r>
              <a:rPr lang="en-GB" sz="2400" dirty="0">
                <a:latin typeface="Arial"/>
                <a:cs typeface="Arial"/>
              </a:rPr>
              <a:t>for a clock transition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GB" sz="1900" dirty="0">
              <a:latin typeface="Arial"/>
              <a:cs typeface="Arial"/>
            </a:endParaRPr>
          </a:p>
          <a:p>
            <a:pPr marL="0" indent="0">
              <a:buNone/>
              <a:tabLst>
                <a:tab pos="469265" algn="l"/>
              </a:tabLst>
            </a:pPr>
            <a:r>
              <a:rPr lang="en-GB" sz="2400" dirty="0">
                <a:latin typeface="Arial"/>
                <a:cs typeface="Arial"/>
              </a:rPr>
              <a:t>Compare</a:t>
            </a:r>
            <a:endParaRPr lang="en-GB" sz="2400" b="1" i="1" dirty="0">
              <a:solidFill>
                <a:srgbClr val="00994C"/>
              </a:solidFill>
              <a:latin typeface="Arial"/>
              <a:cs typeface="Arial"/>
            </a:endParaRPr>
          </a:p>
          <a:p>
            <a:pPr marL="469900" indent="-228600">
              <a:buFont typeface="Arial"/>
              <a:buChar char="•"/>
              <a:tabLst>
                <a:tab pos="469265" algn="l"/>
              </a:tabLst>
            </a:pPr>
            <a:r>
              <a:rPr lang="en-GB" sz="2400" b="1" i="1" dirty="0">
                <a:solidFill>
                  <a:srgbClr val="00994C"/>
                </a:solidFill>
                <a:latin typeface="Arial"/>
                <a:cs typeface="Arial"/>
              </a:rPr>
              <a:t>D </a:t>
            </a:r>
            <a:r>
              <a:rPr lang="en-GB" sz="2400" dirty="0">
                <a:latin typeface="Arial"/>
                <a:cs typeface="Arial"/>
              </a:rPr>
              <a:t>takes effect </a:t>
            </a:r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only at a clock transition </a:t>
            </a:r>
            <a:r>
              <a:rPr lang="en-GB" sz="2400" dirty="0">
                <a:latin typeface="Arial"/>
                <a:cs typeface="Arial"/>
              </a:rPr>
              <a:t>(positive edge)</a:t>
            </a:r>
          </a:p>
          <a:p>
            <a:pPr>
              <a:lnSpc>
                <a:spcPts val="800"/>
              </a:lnSpc>
              <a:spcBef>
                <a:spcPts val="40"/>
              </a:spcBef>
              <a:buFont typeface="Arial"/>
              <a:buChar char="•"/>
            </a:pPr>
            <a:endParaRPr lang="en-GB" sz="1000" dirty="0"/>
          </a:p>
          <a:p>
            <a:pPr marL="469900" indent="-228600">
              <a:buFont typeface="Arial"/>
              <a:buChar char="•"/>
              <a:tabLst>
                <a:tab pos="469265" algn="l"/>
              </a:tabLst>
            </a:pPr>
            <a:r>
              <a:rPr lang="en-GB" sz="2400" b="1" dirty="0">
                <a:solidFill>
                  <a:srgbClr val="00994C"/>
                </a:solidFill>
                <a:latin typeface="Arial"/>
                <a:cs typeface="Arial"/>
              </a:rPr>
              <a:t>clear </a:t>
            </a:r>
            <a:r>
              <a:rPr lang="en-GB" sz="2400" dirty="0">
                <a:latin typeface="Arial"/>
                <a:cs typeface="Arial"/>
              </a:rPr>
              <a:t>and </a:t>
            </a:r>
            <a:r>
              <a:rPr lang="en-GB" sz="2400" b="1" dirty="0" err="1">
                <a:solidFill>
                  <a:srgbClr val="00994C"/>
                </a:solidFill>
                <a:latin typeface="Arial"/>
                <a:cs typeface="Arial"/>
              </a:rPr>
              <a:t>preset</a:t>
            </a:r>
            <a:r>
              <a:rPr lang="en-GB" sz="2400" b="1" dirty="0">
                <a:solidFill>
                  <a:srgbClr val="00994C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act </a:t>
            </a:r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immediately</a:t>
            </a:r>
            <a:r>
              <a:rPr lang="en-GB"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to ‘overrule’ </a:t>
            </a:r>
            <a:r>
              <a:rPr lang="en-GB" sz="2400" i="1" dirty="0">
                <a:latin typeface="Arial"/>
                <a:cs typeface="Arial"/>
              </a:rPr>
              <a:t>D</a:t>
            </a:r>
            <a:endParaRPr lang="en-GB" sz="2400" dirty="0">
              <a:latin typeface="Arial"/>
              <a:cs typeface="Arial"/>
            </a:endParaRPr>
          </a:p>
          <a:p>
            <a:pPr marL="12700"/>
            <a:endParaRPr lang="en-GB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dirty="0">
                <a:latin typeface="Arial"/>
                <a:cs typeface="Arial"/>
              </a:rPr>
              <a:t>Asynchronous inputs are sometimes called</a:t>
            </a:r>
            <a:r>
              <a:rPr lang="en-GB" sz="2000" spc="10" dirty="0"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rgbClr val="00994C"/>
                </a:solidFill>
                <a:latin typeface="Arial"/>
                <a:cs typeface="Arial"/>
              </a:rPr>
              <a:t>direct </a:t>
            </a:r>
            <a:r>
              <a:rPr lang="en-GB" sz="2000" dirty="0">
                <a:latin typeface="Arial"/>
                <a:cs typeface="Arial"/>
              </a:rPr>
              <a:t>or </a:t>
            </a:r>
            <a:r>
              <a:rPr lang="en-GB" sz="2000" b="1" dirty="0">
                <a:solidFill>
                  <a:srgbClr val="00994C"/>
                </a:solidFill>
                <a:latin typeface="Arial"/>
                <a:cs typeface="Arial"/>
              </a:rPr>
              <a:t>jam </a:t>
            </a:r>
            <a:r>
              <a:rPr lang="en-GB" sz="2000" dirty="0">
                <a:latin typeface="Arial"/>
                <a:cs typeface="Arial"/>
              </a:rPr>
              <a:t>inputs. </a:t>
            </a:r>
            <a:endParaRPr lang="en-GB" sz="20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GB" sz="1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dirty="0">
                <a:latin typeface="Arial"/>
                <a:cs typeface="Arial"/>
              </a:rPr>
              <a:t>Always check the data sheet because some control inputs are synchronous</a:t>
            </a:r>
            <a:r>
              <a:rPr lang="en-GB" sz="2000" dirty="0" smtClean="0">
                <a:latin typeface="Arial"/>
                <a:cs typeface="Arial"/>
              </a:rPr>
              <a:t>!</a:t>
            </a:r>
            <a:endParaRPr lang="en-GB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97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Propagation Delay</a:t>
            </a:r>
            <a:endParaRPr lang="en-GB" dirty="0"/>
          </a:p>
        </p:txBody>
      </p:sp>
      <p:sp>
        <p:nvSpPr>
          <p:cNvPr id="4" name="object 2"/>
          <p:cNvSpPr/>
          <p:nvPr/>
        </p:nvSpPr>
        <p:spPr>
          <a:xfrm>
            <a:off x="1842293" y="2792821"/>
            <a:ext cx="5079993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4168775" y="4329521"/>
            <a:ext cx="187325" cy="127000"/>
          </a:xfrm>
          <a:custGeom>
            <a:avLst/>
            <a:gdLst/>
            <a:ahLst/>
            <a:cxnLst/>
            <a:rect l="l" t="t" r="r" b="b"/>
            <a:pathLst>
              <a:path w="187325" h="127000">
                <a:moveTo>
                  <a:pt x="0" y="0"/>
                </a:moveTo>
                <a:lnTo>
                  <a:pt x="0" y="127000"/>
                </a:lnTo>
                <a:lnTo>
                  <a:pt x="187325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4168775" y="4393021"/>
            <a:ext cx="190500" cy="66675"/>
          </a:xfrm>
          <a:custGeom>
            <a:avLst/>
            <a:gdLst/>
            <a:ahLst/>
            <a:cxnLst/>
            <a:rect l="l" t="t" r="r" b="b"/>
            <a:pathLst>
              <a:path w="190500" h="66675">
                <a:moveTo>
                  <a:pt x="0" y="63500"/>
                </a:moveTo>
                <a:lnTo>
                  <a:pt x="0" y="66675"/>
                </a:lnTo>
                <a:lnTo>
                  <a:pt x="3175" y="66675"/>
                </a:lnTo>
                <a:lnTo>
                  <a:pt x="190500" y="3175"/>
                </a:lnTo>
                <a:lnTo>
                  <a:pt x="190500" y="0"/>
                </a:lnTo>
                <a:lnTo>
                  <a:pt x="187325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170362" y="4329521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1301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168775" y="4329521"/>
            <a:ext cx="190500" cy="66675"/>
          </a:xfrm>
          <a:custGeom>
            <a:avLst/>
            <a:gdLst/>
            <a:ahLst/>
            <a:cxnLst/>
            <a:rect l="l" t="t" r="r" b="b"/>
            <a:pathLst>
              <a:path w="190500" h="66675">
                <a:moveTo>
                  <a:pt x="0" y="0"/>
                </a:moveTo>
                <a:lnTo>
                  <a:pt x="0" y="3175"/>
                </a:lnTo>
                <a:lnTo>
                  <a:pt x="187325" y="66675"/>
                </a:lnTo>
                <a:lnTo>
                  <a:pt x="190500" y="66675"/>
                </a:lnTo>
                <a:lnTo>
                  <a:pt x="190500" y="63500"/>
                </a:lnTo>
                <a:lnTo>
                  <a:pt x="31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3689350" y="4393021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4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685800" y="1295400"/>
            <a:ext cx="7395209" cy="3585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4200"/>
              </a:lnSpc>
            </a:pPr>
            <a:r>
              <a:rPr sz="1800" dirty="0" smtClean="0">
                <a:latin typeface="Arial"/>
                <a:cs typeface="Arial"/>
              </a:rPr>
              <a:t>We have seen that most modern logic devices are triggered on either the rising or falling edge of the clock. The output does not respond instantly, but only after a time called the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propagation delay</a:t>
            </a:r>
            <a:r>
              <a:rPr sz="1800" spc="0" dirty="0" smtClean="0">
                <a:latin typeface="Arial"/>
                <a:cs typeface="Arial"/>
              </a:rPr>
              <a:t>, </a:t>
            </a:r>
            <a:r>
              <a:rPr sz="2100" i="1" spc="0" dirty="0" smtClean="0">
                <a:latin typeface="Times New Roman"/>
                <a:cs typeface="Times New Roman"/>
              </a:rPr>
              <a:t>t</a:t>
            </a:r>
            <a:r>
              <a:rPr sz="2100" spc="0" baseline="-9920" dirty="0" smtClean="0">
                <a:latin typeface="Times New Roman"/>
                <a:cs typeface="Times New Roman"/>
              </a:rPr>
              <a:t>pd</a:t>
            </a:r>
            <a:r>
              <a:rPr sz="1800" spc="0" dirty="0" smtClean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0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1600" dirty="0" smtClean="0">
                <a:latin typeface="Arial"/>
                <a:cs typeface="Arial"/>
              </a:rPr>
              <a:t>Here is an example for a </a:t>
            </a:r>
            <a:r>
              <a:rPr sz="1600" i="1" dirty="0" smtClean="0">
                <a:latin typeface="Arial"/>
                <a:cs typeface="Arial"/>
              </a:rPr>
              <a:t>D</a:t>
            </a:r>
            <a:r>
              <a:rPr sz="1600" i="1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flip-flop </a:t>
            </a:r>
            <a:r>
              <a:rPr lang="en-GB" sz="1600" dirty="0" smtClean="0">
                <a:latin typeface="Arial"/>
                <a:cs typeface="Arial"/>
              </a:rPr>
              <a:t>that was measured </a:t>
            </a:r>
            <a:r>
              <a:rPr sz="1600" spc="0" dirty="0" smtClean="0">
                <a:latin typeface="Arial"/>
                <a:cs typeface="Arial"/>
              </a:rPr>
              <a:t>in </a:t>
            </a:r>
            <a:r>
              <a:rPr lang="en-GB" sz="1600" spc="0" dirty="0" smtClean="0">
                <a:latin typeface="Arial"/>
                <a:cs typeface="Arial"/>
              </a:rPr>
              <a:t>a UoG </a:t>
            </a:r>
            <a:r>
              <a:rPr sz="1600" spc="0" dirty="0" smtClean="0">
                <a:latin typeface="Arial"/>
                <a:cs typeface="Arial"/>
              </a:rPr>
              <a:t>lab</a:t>
            </a:r>
            <a:r>
              <a:rPr lang="en-GB" sz="1600" spc="0" dirty="0" smtClean="0">
                <a:latin typeface="Arial"/>
                <a:cs typeface="Arial"/>
              </a:rPr>
              <a:t> class</a:t>
            </a:r>
            <a:r>
              <a:rPr sz="1600" spc="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40"/>
              </a:spcBef>
            </a:pPr>
            <a:endParaRPr sz="1300" dirty="0"/>
          </a:p>
          <a:p>
            <a:pPr marL="1536700">
              <a:lnSpc>
                <a:spcPts val="2150"/>
              </a:lnSpc>
            </a:pPr>
            <a:r>
              <a:rPr sz="1800" dirty="0" smtClean="0">
                <a:latin typeface="Arial"/>
                <a:cs typeface="Arial"/>
              </a:rPr>
              <a:t>74HC74</a:t>
            </a:r>
            <a:endParaRPr sz="1800" dirty="0">
              <a:latin typeface="Arial"/>
              <a:cs typeface="Arial"/>
            </a:endParaRPr>
          </a:p>
          <a:p>
            <a:pPr marL="1657985" marR="5070475" indent="-71120">
              <a:lnSpc>
                <a:spcPts val="1800"/>
              </a:lnSpc>
              <a:spcBef>
                <a:spcPts val="10"/>
              </a:spcBef>
            </a:pPr>
            <a:r>
              <a:rPr sz="1800" dirty="0" smtClean="0">
                <a:latin typeface="Arial"/>
                <a:cs typeface="Arial"/>
              </a:rPr>
              <a:t>flip-flop at 3 V</a:t>
            </a:r>
            <a:endParaRPr sz="1800" dirty="0">
              <a:latin typeface="Arial"/>
              <a:cs typeface="Arial"/>
            </a:endParaRPr>
          </a:p>
          <a:p>
            <a:pPr marL="3784600">
              <a:lnSpc>
                <a:spcPts val="1800"/>
              </a:lnSpc>
            </a:pPr>
            <a:r>
              <a:rPr sz="1800" dirty="0" smtClean="0">
                <a:latin typeface="Arial"/>
                <a:cs typeface="Arial"/>
              </a:rPr>
              <a:t>propagation</a:t>
            </a:r>
            <a:endParaRPr sz="1800" dirty="0">
              <a:latin typeface="Arial"/>
              <a:cs typeface="Arial"/>
            </a:endParaRPr>
          </a:p>
          <a:p>
            <a:pPr marL="1099820" algn="ctr">
              <a:lnSpc>
                <a:spcPct val="100000"/>
              </a:lnSpc>
              <a:spcBef>
                <a:spcPts val="240"/>
              </a:spcBef>
            </a:pPr>
            <a:r>
              <a:rPr sz="1800" dirty="0" smtClean="0">
                <a:latin typeface="Arial"/>
                <a:cs typeface="Arial"/>
              </a:rPr>
              <a:t>delay, </a:t>
            </a:r>
            <a:r>
              <a:rPr sz="2100" i="1" dirty="0" smtClean="0">
                <a:latin typeface="Times New Roman"/>
                <a:cs typeface="Times New Roman"/>
              </a:rPr>
              <a:t>t</a:t>
            </a:r>
            <a:r>
              <a:rPr sz="2100" baseline="-9920" dirty="0" smtClean="0">
                <a:latin typeface="Times New Roman"/>
                <a:cs typeface="Times New Roman"/>
              </a:rPr>
              <a:t>pd</a:t>
            </a:r>
            <a:endParaRPr sz="2100" baseline="-9920" dirty="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30"/>
              </a:spcBef>
            </a:pPr>
            <a:endParaRPr sz="650" dirty="0"/>
          </a:p>
          <a:p>
            <a:pPr marL="3785235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(about 16 ns)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80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 on Circuit: 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pd</a:t>
            </a:r>
            <a:endParaRPr lang="en-GB" baseline="-250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789545" cy="4844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The propagation delay is important for several reasons: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0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41300" marR="280035" indent="-130175">
              <a:lnSpc>
                <a:spcPct val="1111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0" dirty="0" smtClean="0">
                <a:latin typeface="Arial"/>
                <a:cs typeface="Arial"/>
              </a:rPr>
              <a:t>It limits the speed at which circuits can be clocked (20 or 30 MHz for the ‘HC’ family of components, used in the laboratory)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0"/>
              </a:spcBef>
              <a:buFont typeface="Arial"/>
              <a:buChar char="•"/>
            </a:pPr>
            <a:endParaRPr sz="1200" dirty="0"/>
          </a:p>
          <a:p>
            <a:pPr marL="241300" marR="115570" indent="-130175">
              <a:lnSpc>
                <a:spcPct val="1111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0" dirty="0" smtClean="0">
                <a:latin typeface="Arial"/>
                <a:cs typeface="Arial"/>
              </a:rPr>
              <a:t>Signals that pass through different numbers of components receive different delays, as in a ripple counter. Time must be allowed for all outputs to settle down before the system attempts to change state again.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0"/>
              </a:spcBef>
              <a:buFont typeface="Arial"/>
              <a:buChar char="•"/>
            </a:pPr>
            <a:endParaRPr sz="1200" dirty="0"/>
          </a:p>
          <a:p>
            <a:pPr marL="241300" marR="762635" indent="-130175">
              <a:lnSpc>
                <a:spcPct val="1111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0" dirty="0" smtClean="0">
                <a:latin typeface="Arial"/>
                <a:cs typeface="Arial"/>
              </a:rPr>
              <a:t>The delay </a:t>
            </a:r>
            <a:r>
              <a:rPr lang="en-GB" sz="1800" spc="0" dirty="0" smtClean="0">
                <a:latin typeface="Arial"/>
                <a:cs typeface="Arial"/>
              </a:rPr>
              <a:t>helps to </a:t>
            </a:r>
            <a:r>
              <a:rPr sz="1800" spc="0" dirty="0" smtClean="0">
                <a:latin typeface="Arial"/>
                <a:cs typeface="Arial"/>
              </a:rPr>
              <a:t>keep digital circuits with feedback stable (this applies to virtually all practical circuits).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40"/>
              </a:spcBef>
              <a:buFont typeface="Arial"/>
              <a:buChar char="•"/>
            </a:pPr>
            <a:endParaRPr sz="800" dirty="0"/>
          </a:p>
          <a:p>
            <a:pPr marL="469900" lvl="1" indent="-123825">
              <a:lnSpc>
                <a:spcPct val="100000"/>
              </a:lnSpc>
              <a:buClr>
                <a:srgbClr val="7F00FF"/>
              </a:buClr>
              <a:buFont typeface="Arial"/>
              <a:buChar char="-"/>
              <a:tabLst>
                <a:tab pos="469900" algn="l"/>
              </a:tabLst>
            </a:pPr>
            <a:r>
              <a:rPr lang="en-GB" dirty="0">
                <a:solidFill>
                  <a:srgbClr val="7030A0"/>
                </a:solidFill>
                <a:latin typeface="Arial"/>
                <a:cs typeface="Arial"/>
              </a:rPr>
              <a:t>E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ach 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logic gate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dirty="0" smtClean="0">
                <a:solidFill>
                  <a:srgbClr val="7030A0"/>
                </a:solidFill>
                <a:latin typeface="Arial"/>
                <a:cs typeface="Arial"/>
              </a:rPr>
              <a:t>responds to its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at the clock transition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  <a:p>
            <a:pPr lvl="1">
              <a:lnSpc>
                <a:spcPts val="800"/>
              </a:lnSpc>
              <a:spcBef>
                <a:spcPts val="40"/>
              </a:spcBef>
              <a:buClr>
                <a:srgbClr val="7F00FF"/>
              </a:buClr>
              <a:buFont typeface="Arial"/>
              <a:buChar char="-"/>
            </a:pPr>
            <a:endParaRPr sz="800" dirty="0">
              <a:solidFill>
                <a:srgbClr val="7030A0"/>
              </a:solidFill>
            </a:endParaRPr>
          </a:p>
          <a:p>
            <a:pPr marL="469900" lvl="1" indent="-123825">
              <a:lnSpc>
                <a:spcPct val="100000"/>
              </a:lnSpc>
              <a:buClr>
                <a:srgbClr val="7F00FF"/>
              </a:buClr>
              <a:buFont typeface="Arial"/>
              <a:buChar char="-"/>
              <a:tabLst>
                <a:tab pos="469900" algn="l"/>
              </a:tabLst>
            </a:pP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Because of </a:t>
            </a:r>
            <a:r>
              <a:rPr lang="en-GB" dirty="0" err="1" smtClean="0">
                <a:solidFill>
                  <a:srgbClr val="7030A0"/>
                </a:solidFill>
              </a:rPr>
              <a:t>t</a:t>
            </a:r>
            <a:r>
              <a:rPr lang="en-GB" baseline="-25000" dirty="0" err="1" smtClean="0">
                <a:solidFill>
                  <a:srgbClr val="7030A0"/>
                </a:solidFill>
              </a:rPr>
              <a:t>pd</a:t>
            </a:r>
            <a:r>
              <a:rPr lang="en-GB" dirty="0" smtClean="0">
                <a:solidFill>
                  <a:srgbClr val="7030A0"/>
                </a:solidFill>
                <a:latin typeface="Arial"/>
                <a:cs typeface="Arial"/>
              </a:rPr>
              <a:t>, t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he outputs change after the propagation delay</a:t>
            </a:r>
            <a:r>
              <a:rPr lang="en-GB" dirty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  <a:p>
            <a:pPr lvl="1">
              <a:lnSpc>
                <a:spcPts val="800"/>
              </a:lnSpc>
              <a:spcBef>
                <a:spcPts val="40"/>
              </a:spcBef>
              <a:buClr>
                <a:srgbClr val="7F00FF"/>
              </a:buClr>
              <a:buFont typeface="Arial"/>
              <a:buChar char="-"/>
            </a:pPr>
            <a:endParaRPr sz="800" dirty="0">
              <a:solidFill>
                <a:srgbClr val="7030A0"/>
              </a:solidFill>
            </a:endParaRPr>
          </a:p>
          <a:p>
            <a:pPr marL="469900" lvl="1" indent="-123825">
              <a:lnSpc>
                <a:spcPct val="100000"/>
              </a:lnSpc>
              <a:buClr>
                <a:srgbClr val="7F00FF"/>
              </a:buClr>
              <a:buFont typeface="Arial"/>
              <a:buChar char="-"/>
              <a:tabLst>
                <a:tab pos="469900" algn="l"/>
              </a:tabLst>
            </a:pP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This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affects the inputs 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that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are connected to outputs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  <a:p>
            <a:pPr lvl="1">
              <a:lnSpc>
                <a:spcPts val="800"/>
              </a:lnSpc>
              <a:spcBef>
                <a:spcPts val="40"/>
              </a:spcBef>
              <a:buClr>
                <a:srgbClr val="7F00FF"/>
              </a:buClr>
              <a:buFont typeface="Arial"/>
              <a:buChar char="-"/>
            </a:pPr>
            <a:endParaRPr sz="800" dirty="0">
              <a:solidFill>
                <a:srgbClr val="7030A0"/>
              </a:solidFill>
            </a:endParaRPr>
          </a:p>
          <a:p>
            <a:pPr marL="469900" lvl="1" indent="-123825">
              <a:lnSpc>
                <a:spcPct val="100000"/>
              </a:lnSpc>
              <a:buClr>
                <a:srgbClr val="7F00FF"/>
              </a:buClr>
              <a:buFont typeface="Arial"/>
              <a:buChar char="-"/>
              <a:tabLst>
                <a:tab pos="469900" algn="l"/>
              </a:tabLst>
            </a:pP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However,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the</a:t>
            </a:r>
            <a:r>
              <a:rPr lang="en-GB" dirty="0" smtClean="0">
                <a:solidFill>
                  <a:srgbClr val="7030A0"/>
                </a:solidFill>
                <a:latin typeface="Arial"/>
                <a:cs typeface="Arial"/>
              </a:rPr>
              <a:t>se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gates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are no longer 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acting on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 their inputs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7030A0"/>
                </a:solidFill>
                <a:latin typeface="Arial"/>
                <a:cs typeface="Arial"/>
              </a:rPr>
              <a:t>until the next clock transition arrives</a:t>
            </a:r>
            <a:r>
              <a:rPr lang="en-GB" sz="1800" spc="0" dirty="0" smtClean="0">
                <a:solidFill>
                  <a:srgbClr val="7030A0"/>
                </a:solidFill>
                <a:latin typeface="Arial"/>
                <a:cs typeface="Arial"/>
              </a:rPr>
              <a:t>.</a:t>
            </a:r>
            <a:endParaRPr sz="1800" dirty="0">
              <a:solidFill>
                <a:srgbClr val="7030A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26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Would this circuit work?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What would happen if </a:t>
            </a:r>
            <a:r>
              <a:rPr lang="en-GB" sz="2400" dirty="0" err="1"/>
              <a:t>t</a:t>
            </a:r>
            <a:r>
              <a:rPr lang="en-GB" sz="2400" baseline="-25000" dirty="0" err="1"/>
              <a:t>pd</a:t>
            </a:r>
            <a:r>
              <a:rPr lang="en-GB" sz="2400" dirty="0"/>
              <a:t> is longer than the period of the clock</a:t>
            </a:r>
            <a:r>
              <a:rPr lang="en-GB" sz="2400" dirty="0" smtClean="0"/>
              <a:t>?</a:t>
            </a:r>
          </a:p>
          <a:p>
            <a:pPr marL="0" indent="0">
              <a:buNone/>
            </a:pPr>
            <a:r>
              <a:rPr lang="en-GB" sz="2400" dirty="0"/>
              <a:t>What would happen if </a:t>
            </a:r>
            <a:r>
              <a:rPr lang="en-GB" sz="2400" dirty="0" err="1"/>
              <a:t>t</a:t>
            </a:r>
            <a:r>
              <a:rPr lang="en-GB" sz="2400" baseline="-25000" dirty="0" err="1"/>
              <a:t>pd</a:t>
            </a:r>
            <a:r>
              <a:rPr lang="en-GB" sz="2400" dirty="0"/>
              <a:t> is </a:t>
            </a:r>
            <a:r>
              <a:rPr lang="en-GB" sz="2400" dirty="0" smtClean="0"/>
              <a:t>about equal to the clock’s period?</a:t>
            </a: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48412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3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Review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What is the fundamental difference between</a:t>
            </a:r>
            <a:r>
              <a:rPr lang="en-GB" spc="5" dirty="0">
                <a:latin typeface="Arial"/>
                <a:cs typeface="Arial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combinational </a:t>
            </a:r>
            <a:r>
              <a:rPr lang="en-GB" dirty="0" smtClean="0">
                <a:latin typeface="Arial"/>
                <a:cs typeface="Arial"/>
              </a:rPr>
              <a:t>and </a:t>
            </a:r>
            <a:r>
              <a:rPr lang="en-GB" b="1" dirty="0" smtClean="0">
                <a:solidFill>
                  <a:srgbClr val="FF0000"/>
                </a:solidFill>
                <a:latin typeface="Arial"/>
                <a:cs typeface="Arial"/>
              </a:rPr>
              <a:t>sequential </a:t>
            </a:r>
            <a:r>
              <a:rPr lang="en-GB" dirty="0">
                <a:latin typeface="Arial"/>
                <a:cs typeface="Arial"/>
              </a:rPr>
              <a:t>logic?</a:t>
            </a:r>
          </a:p>
          <a:p>
            <a:pPr marL="514350" marR="1393825" indent="-514350">
              <a:lnSpc>
                <a:spcPct val="1667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What inputs should you put on a</a:t>
            </a:r>
            <a:r>
              <a:rPr lang="en-GB" spc="5" dirty="0">
                <a:latin typeface="Arial"/>
                <a:cs typeface="Arial"/>
              </a:rPr>
              <a:t> </a:t>
            </a:r>
            <a:r>
              <a:rPr lang="en-GB" i="1" dirty="0">
                <a:latin typeface="Arial"/>
                <a:cs typeface="Arial"/>
              </a:rPr>
              <a:t>SR </a:t>
            </a:r>
            <a:r>
              <a:rPr lang="en-GB" dirty="0">
                <a:latin typeface="Arial"/>
                <a:cs typeface="Arial"/>
              </a:rPr>
              <a:t>flip-flop to set it (to 1)? </a:t>
            </a:r>
            <a:endParaRPr lang="en-GB" dirty="0" smtClean="0">
              <a:latin typeface="Arial"/>
              <a:cs typeface="Arial"/>
            </a:endParaRPr>
          </a:p>
          <a:p>
            <a:pPr marL="514350" marR="1393825" indent="-514350">
              <a:lnSpc>
                <a:spcPct val="166700"/>
              </a:lnSpc>
              <a:buFont typeface="+mj-lt"/>
              <a:buAutoNum type="arabicPeriod"/>
            </a:pPr>
            <a:r>
              <a:rPr lang="en-GB" dirty="0" smtClean="0">
                <a:latin typeface="Arial"/>
                <a:cs typeface="Arial"/>
              </a:rPr>
              <a:t>Why </a:t>
            </a:r>
            <a:r>
              <a:rPr lang="en-GB" dirty="0">
                <a:latin typeface="Arial"/>
                <a:cs typeface="Arial"/>
              </a:rPr>
              <a:t>must </a:t>
            </a:r>
            <a:r>
              <a:rPr lang="en-GB" i="1" dirty="0">
                <a:latin typeface="Arial"/>
                <a:cs typeface="Arial"/>
              </a:rPr>
              <a:t>S </a:t>
            </a:r>
            <a:r>
              <a:rPr lang="en-GB" dirty="0">
                <a:latin typeface="Arial"/>
                <a:cs typeface="Arial"/>
              </a:rPr>
              <a:t>= </a:t>
            </a:r>
            <a:r>
              <a:rPr lang="en-GB" i="1" dirty="0">
                <a:latin typeface="Arial"/>
                <a:cs typeface="Arial"/>
              </a:rPr>
              <a:t>R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1 be avoided?</a:t>
            </a:r>
          </a:p>
          <a:p>
            <a:pPr marL="514350" marR="2107565" indent="-514350">
              <a:lnSpc>
                <a:spcPct val="1667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Why do sequential logic circuits need a</a:t>
            </a:r>
            <a:r>
              <a:rPr lang="en-GB" spc="10" dirty="0">
                <a:latin typeface="Arial"/>
                <a:cs typeface="Arial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clock</a:t>
            </a:r>
            <a:r>
              <a:rPr lang="en-GB" dirty="0">
                <a:latin typeface="Arial"/>
                <a:cs typeface="Arial"/>
              </a:rPr>
              <a:t>? </a:t>
            </a:r>
            <a:endParaRPr lang="en-GB" dirty="0" smtClean="0">
              <a:latin typeface="Arial"/>
              <a:cs typeface="Arial"/>
            </a:endParaRPr>
          </a:p>
          <a:p>
            <a:pPr marL="514350" marR="2107565" indent="-514350">
              <a:lnSpc>
                <a:spcPct val="166700"/>
              </a:lnSpc>
              <a:buFont typeface="+mj-lt"/>
              <a:buAutoNum type="arabicPeriod"/>
            </a:pPr>
            <a:r>
              <a:rPr lang="en-GB" dirty="0" smtClean="0">
                <a:latin typeface="Arial"/>
                <a:cs typeface="Arial"/>
              </a:rPr>
              <a:t>What </a:t>
            </a:r>
            <a:r>
              <a:rPr lang="en-GB" dirty="0">
                <a:latin typeface="Arial"/>
                <a:cs typeface="Arial"/>
              </a:rPr>
              <a:t>is meant by the term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edge-triggered </a:t>
            </a:r>
            <a:r>
              <a:rPr lang="en-GB" dirty="0">
                <a:latin typeface="Arial"/>
                <a:cs typeface="Arial"/>
              </a:rPr>
              <a:t>flip-flop?</a:t>
            </a:r>
          </a:p>
          <a:p>
            <a:pPr marL="514350" marR="466090" indent="-514350">
              <a:lnSpc>
                <a:spcPct val="1667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Describe the operation of a</a:t>
            </a:r>
            <a:r>
              <a:rPr lang="en-GB" spc="10" dirty="0">
                <a:latin typeface="Arial"/>
                <a:cs typeface="Arial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lang="en-GB" b="1" i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GB" b="1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flip-flop. </a:t>
            </a:r>
            <a:r>
              <a:rPr lang="en-GB" dirty="0" smtClean="0">
                <a:latin typeface="Arial"/>
                <a:cs typeface="Arial"/>
              </a:rPr>
              <a:t> For </a:t>
            </a:r>
            <a:r>
              <a:rPr lang="en-GB" dirty="0">
                <a:latin typeface="Arial"/>
                <a:cs typeface="Arial"/>
              </a:rPr>
              <a:t>what are they used? Describe the operation of a</a:t>
            </a:r>
            <a:r>
              <a:rPr lang="en-GB" spc="10" dirty="0">
                <a:latin typeface="Arial"/>
                <a:cs typeface="Arial"/>
              </a:rPr>
              <a:t> </a:t>
            </a:r>
            <a:r>
              <a:rPr lang="en-GB" b="1" i="1" dirty="0">
                <a:solidFill>
                  <a:srgbClr val="FF0000"/>
                </a:solidFill>
                <a:latin typeface="Arial"/>
                <a:cs typeface="Arial"/>
              </a:rPr>
              <a:t>JK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flip-flop </a:t>
            </a:r>
            <a:r>
              <a:rPr lang="en-GB" dirty="0">
                <a:latin typeface="Arial"/>
                <a:cs typeface="Arial"/>
              </a:rPr>
              <a:t>with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i="1" dirty="0">
                <a:latin typeface="Arial"/>
                <a:cs typeface="Arial"/>
              </a:rPr>
              <a:t>J </a:t>
            </a:r>
            <a:r>
              <a:rPr lang="en-GB" dirty="0">
                <a:latin typeface="Arial"/>
                <a:cs typeface="Arial"/>
              </a:rPr>
              <a:t>= </a:t>
            </a:r>
            <a:r>
              <a:rPr lang="en-GB" i="1" dirty="0">
                <a:latin typeface="Arial"/>
                <a:cs typeface="Arial"/>
              </a:rPr>
              <a:t>K </a:t>
            </a:r>
            <a:r>
              <a:rPr lang="en-GB" dirty="0">
                <a:latin typeface="Arial"/>
                <a:cs typeface="Arial"/>
              </a:rPr>
              <a:t>= 1.</a:t>
            </a:r>
          </a:p>
          <a:p>
            <a:pPr marL="457200" indent="-457200">
              <a:lnSpc>
                <a:spcPts val="1200"/>
              </a:lnSpc>
              <a:spcBef>
                <a:spcPts val="0"/>
              </a:spcBef>
              <a:buFont typeface="+mj-lt"/>
              <a:buAutoNum type="arabicPeriod"/>
            </a:pPr>
            <a:endParaRPr lang="en-GB" sz="2000" dirty="0"/>
          </a:p>
          <a:p>
            <a:pPr marL="514350" marR="12700" indent="-514350">
              <a:lnSpc>
                <a:spcPct val="1111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Why do some flip-flops have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control input</a:t>
            </a:r>
            <a:r>
              <a:rPr lang="en-GB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GB" dirty="0">
                <a:latin typeface="Arial"/>
                <a:cs typeface="Arial"/>
              </a:rPr>
              <a:t>? In what ways do they differ from the normal inputs, such as </a:t>
            </a:r>
            <a:r>
              <a:rPr lang="en-GB" i="1" dirty="0">
                <a:latin typeface="Arial"/>
                <a:cs typeface="Arial"/>
              </a:rPr>
              <a:t>J </a:t>
            </a:r>
            <a:r>
              <a:rPr lang="en-GB" dirty="0">
                <a:latin typeface="Arial"/>
                <a:cs typeface="Arial"/>
              </a:rPr>
              <a:t>and</a:t>
            </a:r>
            <a:r>
              <a:rPr lang="en-GB" spc="10" dirty="0">
                <a:latin typeface="Arial"/>
                <a:cs typeface="Arial"/>
              </a:rPr>
              <a:t> </a:t>
            </a:r>
            <a:r>
              <a:rPr lang="en-GB" i="1" dirty="0">
                <a:latin typeface="Arial"/>
                <a:cs typeface="Arial"/>
              </a:rPr>
              <a:t>K</a:t>
            </a:r>
            <a:r>
              <a:rPr lang="en-GB" dirty="0">
                <a:latin typeface="Arial"/>
                <a:cs typeface="Arial"/>
              </a:rPr>
              <a:t>?</a:t>
            </a:r>
          </a:p>
          <a:p>
            <a:pPr marL="457200" indent="-457200">
              <a:lnSpc>
                <a:spcPts val="1400"/>
              </a:lnSpc>
              <a:spcBef>
                <a:spcPts val="40"/>
              </a:spcBef>
              <a:buFont typeface="+mj-lt"/>
              <a:buAutoNum type="arabicPeriod"/>
            </a:pPr>
            <a:endParaRPr lang="en-GB" sz="2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dirty="0">
                <a:latin typeface="Arial"/>
                <a:cs typeface="Arial"/>
              </a:rPr>
              <a:t>What is the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propagation delay</a:t>
            </a:r>
            <a:r>
              <a:rPr lang="en-GB" dirty="0">
                <a:latin typeface="Arial"/>
                <a:cs typeface="Arial"/>
              </a:rPr>
              <a:t>? Why is it important?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9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/>
              </a:rPr>
              <a:t>H</a:t>
            </a:r>
            <a:r>
              <a:rPr lang="en-US" spc="0" dirty="0" smtClean="0">
                <a:latin typeface="+mj-lt"/>
                <a:cs typeface="Arial"/>
              </a:rPr>
              <a:t>as </a:t>
            </a:r>
            <a:r>
              <a:rPr lang="en-US" b="1" spc="0" dirty="0" smtClean="0">
                <a:solidFill>
                  <a:schemeClr val="tx2"/>
                </a:solidFill>
                <a:latin typeface="+mj-lt"/>
                <a:cs typeface="Arial"/>
              </a:rPr>
              <a:t>memory; </a:t>
            </a:r>
            <a:r>
              <a:rPr lang="en-US" dirty="0" smtClean="0">
                <a:latin typeface="+mj-lt"/>
                <a:cs typeface="Arial"/>
              </a:rPr>
              <a:t>the circuit stores the result of the previous set of inputs. T</a:t>
            </a:r>
            <a:r>
              <a:rPr lang="en-US" spc="0" dirty="0" smtClean="0">
                <a:latin typeface="+mj-lt"/>
                <a:cs typeface="Arial"/>
              </a:rPr>
              <a:t>he current output depends on inputs</a:t>
            </a:r>
            <a:r>
              <a:rPr lang="en-US" spc="-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7F00FF"/>
                </a:solidFill>
                <a:latin typeface="+mj-lt"/>
                <a:cs typeface="Arial"/>
              </a:rPr>
              <a:t>in the past </a:t>
            </a:r>
            <a:r>
              <a:rPr lang="en-US" spc="0" dirty="0" smtClean="0">
                <a:latin typeface="+mj-lt"/>
                <a:cs typeface="Arial"/>
              </a:rPr>
              <a:t>as well as present inputs. </a:t>
            </a:r>
          </a:p>
          <a:p>
            <a:pPr lvl="1">
              <a:buFont typeface="Courier New" pitchFamily="49" charset="0"/>
              <a:buChar char="o"/>
            </a:pPr>
            <a:r>
              <a:rPr lang="en-US" spc="0" dirty="0" smtClean="0">
                <a:latin typeface="+mj-lt"/>
                <a:cs typeface="Arial"/>
              </a:rPr>
              <a:t>The basic element in sequential logic is the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err="1" smtClean="0">
                <a:solidFill>
                  <a:srgbClr val="00B050"/>
                </a:solidFill>
                <a:latin typeface="+mj-lt"/>
                <a:cs typeface="Arial"/>
              </a:rPr>
              <a:t>bistable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 latch </a:t>
            </a:r>
            <a:r>
              <a:rPr lang="en-US" spc="0" dirty="0" smtClean="0">
                <a:latin typeface="+mj-lt"/>
                <a:cs typeface="Arial"/>
              </a:rPr>
              <a:t>or 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flip-flop</a:t>
            </a:r>
            <a:r>
              <a:rPr lang="en-US" spc="0" dirty="0" smtClean="0">
                <a:latin typeface="+mj-lt"/>
                <a:cs typeface="Arial"/>
              </a:rPr>
              <a:t>, which acts as a memory element for one bit of data.</a:t>
            </a:r>
            <a:endParaRPr lang="en-US" dirty="0" smtClean="0">
              <a:latin typeface="+mj-l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" marR="660400" lvl="3" indent="-130175">
              <a:lnSpc>
                <a:spcPct val="1111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42875" algn="l"/>
              </a:tabLst>
            </a:pPr>
            <a:r>
              <a:rPr lang="en-US" sz="2400" spc="0" dirty="0" smtClean="0">
                <a:latin typeface="+mj-lt"/>
                <a:cs typeface="Arial"/>
              </a:rPr>
              <a:t>Most flip-flops are </a:t>
            </a:r>
            <a:r>
              <a:rPr lang="en-US" sz="2400" b="1" spc="0" dirty="0" smtClean="0">
                <a:solidFill>
                  <a:srgbClr val="7F00FF"/>
                </a:solidFill>
                <a:latin typeface="+mj-lt"/>
                <a:cs typeface="Arial"/>
              </a:rPr>
              <a:t>clocked</a:t>
            </a:r>
            <a:r>
              <a:rPr lang="en-US" sz="2400" spc="0" dirty="0" smtClean="0">
                <a:solidFill>
                  <a:srgbClr val="7F00FF"/>
                </a:solidFill>
                <a:latin typeface="+mj-lt"/>
                <a:cs typeface="Arial"/>
              </a:rPr>
              <a:t> </a:t>
            </a:r>
            <a:r>
              <a:rPr lang="en-US" sz="2400" spc="0" dirty="0" smtClean="0">
                <a:latin typeface="+mj-lt"/>
                <a:cs typeface="Arial"/>
              </a:rPr>
              <a:t>so that the output change state based upon the state of the inputs at precisely determined times.</a:t>
            </a:r>
            <a:endParaRPr lang="en-US" sz="2400" spc="0" dirty="0">
              <a:latin typeface="+mj-lt"/>
              <a:cs typeface="Arial"/>
            </a:endParaRPr>
          </a:p>
          <a:p>
            <a:pPr marL="600075" marR="660400" lvl="4" indent="-130175">
              <a:lnSpc>
                <a:spcPct val="111100"/>
              </a:lnSpc>
              <a:spcBef>
                <a:spcPts val="600"/>
              </a:spcBef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200" dirty="0" smtClean="0">
                <a:latin typeface="+mj-lt"/>
                <a:cs typeface="Arial"/>
              </a:rPr>
              <a:t> Usage varies — in this course, ‘flip-flops’ will be used for clocked circuits and ‘latches’ for circuits that are asynchronous.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en-US" sz="2400" dirty="0" smtClean="0">
              <a:latin typeface="+mj-lt"/>
            </a:endParaRPr>
          </a:p>
          <a:p>
            <a:pPr marL="142875" marR="12700" indent="-130175">
              <a:lnSpc>
                <a:spcPct val="111100"/>
              </a:lnSpc>
              <a:spcBef>
                <a:spcPts val="600"/>
              </a:spcBef>
            </a:pPr>
            <a:r>
              <a:rPr lang="en-US" sz="2400" spc="0" dirty="0" smtClean="0">
                <a:latin typeface="+mj-lt"/>
                <a:cs typeface="Arial"/>
              </a:rPr>
              <a:t>A common clock used in many flip-flips in one circuit ensures that all parts of a digital system change state at the same time.  This is called a </a:t>
            </a:r>
            <a:r>
              <a:rPr lang="en-US" sz="2400" b="1" spc="0" dirty="0" smtClean="0">
                <a:solidFill>
                  <a:srgbClr val="FF0000"/>
                </a:solidFill>
                <a:latin typeface="+mj-lt"/>
                <a:cs typeface="Arial"/>
              </a:rPr>
              <a:t>synchronous </a:t>
            </a:r>
            <a:r>
              <a:rPr lang="en-US" sz="2400" spc="0" dirty="0" smtClean="0">
                <a:latin typeface="+mj-lt"/>
                <a:cs typeface="Arial"/>
              </a:rPr>
              <a:t>system</a:t>
            </a:r>
            <a:endParaRPr lang="en-US" sz="2400" dirty="0" smtClean="0">
              <a:latin typeface="+mj-lt"/>
              <a:cs typeface="Arial"/>
            </a:endParaRPr>
          </a:p>
          <a:p>
            <a:pPr>
              <a:lnSpc>
                <a:spcPts val="1400"/>
              </a:lnSpc>
              <a:spcBef>
                <a:spcPts val="600"/>
              </a:spcBef>
              <a:buNone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85040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At the heart of a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is a pair of inverters connected in a loop — with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feedback</a:t>
            </a:r>
            <a:r>
              <a:rPr lang="en-US" dirty="0" smtClean="0">
                <a:latin typeface="Arial"/>
                <a:cs typeface="Arial"/>
              </a:rPr>
              <a:t>, in other words. It has two stable states.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Without some control, there isn’t a way to force the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into one or the other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 marR="52069">
              <a:lnSpc>
                <a:spcPct val="107100"/>
              </a:lnSpc>
            </a:pPr>
            <a:r>
              <a:rPr lang="en-US" dirty="0" smtClean="0">
                <a:latin typeface="+mj-lt"/>
                <a:cs typeface="Arial"/>
              </a:rPr>
              <a:t>The </a:t>
            </a:r>
            <a:r>
              <a:rPr lang="en-US" dirty="0" err="1" smtClean="0">
                <a:latin typeface="+mj-lt"/>
                <a:cs typeface="Arial"/>
              </a:rPr>
              <a:t>bistable</a:t>
            </a:r>
            <a:r>
              <a:rPr lang="en-US" dirty="0" smtClean="0">
                <a:latin typeface="+mj-lt"/>
                <a:cs typeface="Arial"/>
              </a:rPr>
              <a:t> circuit is used as a ‘bus keeper’ to hold a node at a definite 1 or 0. It is also the heart of a ‘static random access memory’ (SRAM) cell.</a:t>
            </a:r>
          </a:p>
          <a:p>
            <a:pPr marL="412750" marR="52069" lvl="1">
              <a:lnSpc>
                <a:spcPct val="107100"/>
              </a:lnSpc>
              <a:buFont typeface="Courier New" pitchFamily="49" charset="0"/>
              <a:buChar char="o"/>
            </a:pPr>
            <a:r>
              <a:rPr lang="en-US" dirty="0" smtClean="0">
                <a:latin typeface="+mj-lt"/>
                <a:cs typeface="Arial"/>
              </a:rPr>
              <a:t>Similar operation occurs for any ring composed of an even number of invertors.</a:t>
            </a:r>
          </a:p>
          <a:p>
            <a:pPr>
              <a:lnSpc>
                <a:spcPts val="700"/>
              </a:lnSpc>
              <a:spcBef>
                <a:spcPts val="20"/>
              </a:spcBef>
            </a:pPr>
            <a:endParaRPr lang="en-US" sz="800" dirty="0" smtClean="0">
              <a:latin typeface="+mj-lt"/>
            </a:endParaRPr>
          </a:p>
          <a:p>
            <a:pPr marL="412750" lvl="1">
              <a:buFont typeface="Courier New" pitchFamily="49" charset="0"/>
              <a:buChar char="o"/>
            </a:pPr>
            <a:r>
              <a:rPr lang="en-US" dirty="0" smtClean="0">
                <a:latin typeface="+mj-lt"/>
                <a:cs typeface="Arial"/>
              </a:rPr>
              <a:t>What would happen if 3 inverters (or larger odd number) are connected in series? </a:t>
            </a:r>
          </a:p>
          <a:p>
            <a:pPr marL="812800" lvl="2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Arial"/>
              </a:rPr>
              <a:t>  This type of circuit is called a ring oscillator.</a:t>
            </a:r>
          </a:p>
          <a:p>
            <a:pPr marL="812800" lvl="2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Arial"/>
              </a:rPr>
              <a:t>  Check this out in the laboratory or in </a:t>
            </a:r>
            <a:r>
              <a:rPr lang="en-US" dirty="0" err="1" smtClean="0">
                <a:latin typeface="+mj-lt"/>
                <a:cs typeface="Arial"/>
              </a:rPr>
              <a:t>PSpice</a:t>
            </a:r>
            <a:r>
              <a:rPr lang="en-US" dirty="0" smtClean="0">
                <a:latin typeface="+mj-lt"/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42875" marR="660400" lvl="3" indent="-130175">
              <a:lnSpc>
                <a:spcPct val="111100"/>
              </a:lnSpc>
              <a:spcBef>
                <a:spcPts val="600"/>
              </a:spcBef>
              <a:tabLst>
                <a:tab pos="142875" algn="l"/>
              </a:tabLst>
            </a:pPr>
            <a:r>
              <a:rPr lang="en-US" sz="4400" dirty="0">
                <a:solidFill>
                  <a:schemeClr val="tx1"/>
                </a:solidFill>
                <a:latin typeface="+mj-lt"/>
                <a:cs typeface="Arial"/>
              </a:rPr>
              <a:t>C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ore of a Flip-Flop: </a:t>
            </a:r>
            <a:b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  <a:cs typeface="Arial"/>
              </a:rPr>
              <a:t>	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The set–reset</a:t>
            </a:r>
            <a:r>
              <a:rPr lang="en-US" sz="4400" spc="15" dirty="0" smtClean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or </a:t>
            </a:r>
            <a:r>
              <a:rPr lang="en-US" sz="4400" i="1" spc="0" dirty="0" smtClean="0">
                <a:solidFill>
                  <a:schemeClr val="tx1"/>
                </a:solidFill>
                <a:latin typeface="+mj-lt"/>
                <a:cs typeface="Arial"/>
              </a:rPr>
              <a:t>SR </a:t>
            </a:r>
            <a:r>
              <a:rPr lang="en-US" sz="4400" i="1" dirty="0">
                <a:solidFill>
                  <a:schemeClr val="tx1"/>
                </a:solidFill>
                <a:latin typeface="+mj-lt"/>
                <a:cs typeface="Arial"/>
              </a:rPr>
              <a:t>L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atch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>
                <a:latin typeface="+mj-lt"/>
                <a:cs typeface="Arial"/>
              </a:rPr>
              <a:t>Acts as a simple memory with </a:t>
            </a:r>
            <a:r>
              <a:rPr lang="en-US" sz="3300" b="1" dirty="0" smtClean="0">
                <a:solidFill>
                  <a:srgbClr val="FF0000"/>
                </a:solidFill>
                <a:latin typeface="+mj-lt"/>
                <a:cs typeface="Arial"/>
              </a:rPr>
              <a:t>two stable states at the two output </a:t>
            </a:r>
            <a:r>
              <a:rPr lang="en-US" sz="3300" dirty="0" smtClean="0">
                <a:latin typeface="+mj-lt"/>
                <a:cs typeface="Arial"/>
              </a:rPr>
              <a:t>when</a:t>
            </a:r>
            <a:r>
              <a:rPr lang="en-US" sz="3300" spc="10" dirty="0" smtClean="0">
                <a:latin typeface="+mj-lt"/>
                <a:cs typeface="Arial"/>
              </a:rPr>
              <a:t> </a:t>
            </a:r>
            <a:r>
              <a:rPr lang="en-US" sz="3300" i="1" spc="0" dirty="0" smtClean="0">
                <a:latin typeface="+mj-lt"/>
                <a:cs typeface="Times New Roman"/>
              </a:rPr>
              <a:t>S </a:t>
            </a:r>
            <a:r>
              <a:rPr lang="en-US" sz="3300" spc="0" dirty="0" smtClean="0">
                <a:latin typeface="+mj-lt"/>
                <a:cs typeface="Times New Roman"/>
              </a:rPr>
              <a:t>= </a:t>
            </a:r>
            <a:r>
              <a:rPr lang="en-US" sz="3300" i="1" spc="0" dirty="0" smtClean="0">
                <a:latin typeface="+mj-lt"/>
                <a:cs typeface="Times New Roman"/>
              </a:rPr>
              <a:t>R</a:t>
            </a:r>
            <a:r>
              <a:rPr lang="en-US" sz="3300" i="1" spc="-15" dirty="0" smtClean="0">
                <a:latin typeface="+mj-lt"/>
                <a:cs typeface="Times New Roman"/>
              </a:rPr>
              <a:t> </a:t>
            </a:r>
            <a:r>
              <a:rPr lang="en-US" sz="3300" spc="0" dirty="0" smtClean="0">
                <a:latin typeface="+mj-lt"/>
                <a:cs typeface="Times New Roman"/>
              </a:rPr>
              <a:t>=</a:t>
            </a:r>
            <a:r>
              <a:rPr lang="en-US" sz="3300" spc="15" dirty="0" smtClean="0">
                <a:latin typeface="+mj-lt"/>
                <a:cs typeface="Times New Roman"/>
              </a:rPr>
              <a:t> </a:t>
            </a:r>
            <a:r>
              <a:rPr lang="en-US" sz="3300" spc="0" dirty="0" smtClean="0">
                <a:latin typeface="+mj-lt"/>
                <a:cs typeface="Times New Roman"/>
              </a:rPr>
              <a:t>0</a:t>
            </a:r>
          </a:p>
          <a:p>
            <a:endParaRPr lang="en-US" dirty="0">
              <a:latin typeface="+mj-lt"/>
              <a:cs typeface="Times New Roman"/>
            </a:endParaRPr>
          </a:p>
          <a:p>
            <a:endParaRPr lang="en-US" dirty="0" smtClean="0">
              <a:latin typeface="+mj-lt"/>
              <a:cs typeface="Times New Roman"/>
            </a:endParaRPr>
          </a:p>
          <a:p>
            <a:endParaRPr lang="en-US" dirty="0">
              <a:latin typeface="+mj-lt"/>
              <a:cs typeface="Times New Roman"/>
            </a:endParaRPr>
          </a:p>
          <a:p>
            <a:pPr>
              <a:buNone/>
            </a:pPr>
            <a:endParaRPr lang="en-US" dirty="0">
              <a:latin typeface="+mj-lt"/>
              <a:cs typeface="Times New Roman"/>
            </a:endParaRPr>
          </a:p>
          <a:p>
            <a:pPr>
              <a:buNone/>
            </a:pPr>
            <a:endParaRPr lang="en-US" dirty="0" smtClean="0">
              <a:latin typeface="+mj-lt"/>
              <a:cs typeface="Times New Roman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Q1 and Q2 are the outputs of the S-R latch. 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When Q1 </a:t>
            </a:r>
            <a:r>
              <a:rPr lang="en-US" dirty="0">
                <a:latin typeface="+mj-lt"/>
              </a:rPr>
              <a:t>is </a:t>
            </a:r>
            <a:r>
              <a:rPr lang="en-US" dirty="0" smtClean="0">
                <a:latin typeface="+mj-lt"/>
              </a:rPr>
              <a:t>known </a:t>
            </a:r>
            <a:r>
              <a:rPr lang="en-US" dirty="0">
                <a:latin typeface="+mj-lt"/>
              </a:rPr>
              <a:t>as Q and Q2 is also called Q’ or </a:t>
            </a:r>
            <a:r>
              <a:rPr lang="en-US" dirty="0" smtClean="0">
                <a:latin typeface="+mj-lt"/>
              </a:rPr>
              <a:t>        (spoken as Q </a:t>
            </a:r>
            <a:r>
              <a:rPr lang="en-US" dirty="0">
                <a:latin typeface="+mj-lt"/>
              </a:rPr>
              <a:t>bar), meaning that its value is not Q or the opposite of Q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620000" y="5105400"/>
          <a:ext cx="256674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52280" imgH="241200" progId="Equation.3">
                  <p:embed/>
                </p:oleObj>
              </mc:Choice>
              <mc:Fallback>
                <p:oleObj name="Equation" r:id="rId3" imgW="1522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05400"/>
                        <a:ext cx="256674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2362200"/>
            <a:ext cx="4267200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R_l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237984" cy="247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S-R Latch</a:t>
            </a:r>
            <a:endParaRPr lang="en-US" dirty="0"/>
          </a:p>
        </p:txBody>
      </p:sp>
      <p:sp>
        <p:nvSpPr>
          <p:cNvPr id="44" name="object 43"/>
          <p:cNvSpPr txBox="1"/>
          <p:nvPr/>
        </p:nvSpPr>
        <p:spPr>
          <a:xfrm>
            <a:off x="447040" y="1413510"/>
            <a:ext cx="6548120" cy="854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Acts as a simple memory with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two stable states </a:t>
            </a:r>
            <a:r>
              <a:rPr sz="1800" dirty="0" smtClean="0">
                <a:latin typeface="Arial"/>
                <a:cs typeface="Arial"/>
              </a:rPr>
              <a:t>when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r>
              <a:rPr sz="1800" i="1" spc="-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=</a:t>
            </a:r>
            <a:r>
              <a:rPr sz="1800" spc="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</p:txBody>
      </p:sp>
      <p:sp>
        <p:nvSpPr>
          <p:cNvPr id="67" name="object 66"/>
          <p:cNvSpPr txBox="1"/>
          <p:nvPr/>
        </p:nvSpPr>
        <p:spPr>
          <a:xfrm>
            <a:off x="545464" y="3964940"/>
            <a:ext cx="7988935" cy="2740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42875" indent="-130175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spc="0" smtClean="0">
                <a:latin typeface="Arial"/>
                <a:cs typeface="Arial"/>
              </a:rPr>
              <a:t>The </a:t>
            </a:r>
            <a:r>
              <a:rPr lang="en-US" sz="1800" spc="0" dirty="0" smtClean="0">
                <a:latin typeface="Arial"/>
                <a:cs typeface="Arial"/>
              </a:rPr>
              <a:t>latch</a:t>
            </a:r>
            <a:endParaRPr sz="1800">
              <a:latin typeface="Arial"/>
              <a:cs typeface="Arial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holds</a:t>
            </a: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(stores) when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spc="0" dirty="0" smtClean="0">
                <a:latin typeface="Arial"/>
                <a:cs typeface="Arial"/>
              </a:rPr>
              <a:t>is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set (to 1) </a:t>
            </a:r>
            <a:r>
              <a:rPr sz="1800" spc="0" dirty="0" smtClean="0">
                <a:latin typeface="Arial"/>
                <a:cs typeface="Arial"/>
              </a:rPr>
              <a:t>by bringing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r>
              <a:rPr sz="1800" i="1" spc="-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spc="0" dirty="0" smtClean="0">
                <a:latin typeface="Arial"/>
                <a:cs typeface="Arial"/>
              </a:rPr>
              <a:t>is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reset (to 0) </a:t>
            </a:r>
            <a:r>
              <a:rPr sz="1800" spc="0" dirty="0" smtClean="0">
                <a:latin typeface="Arial"/>
                <a:cs typeface="Arial"/>
              </a:rPr>
              <a:t>or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cleared </a:t>
            </a:r>
            <a:r>
              <a:rPr sz="1800" spc="0" dirty="0" smtClean="0">
                <a:latin typeface="Arial"/>
                <a:cs typeface="Arial"/>
              </a:rPr>
              <a:t>by bringing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ts val="1400"/>
              </a:lnSpc>
              <a:spcBef>
                <a:spcPts val="40"/>
              </a:spcBef>
              <a:buFont typeface="Arial"/>
              <a:buChar char="-"/>
            </a:pPr>
            <a:endParaRPr sz="1400"/>
          </a:p>
          <a:p>
            <a:pPr marL="142875" indent="-130175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spc="0" dirty="0" smtClean="0">
                <a:latin typeface="Arial"/>
                <a:cs typeface="Arial"/>
              </a:rPr>
              <a:t>The condition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must be avoided because it leads to an</a:t>
            </a:r>
            <a:endParaRPr sz="18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b="1" smtClean="0">
                <a:solidFill>
                  <a:srgbClr val="00B050"/>
                </a:solidFill>
                <a:latin typeface="Arial"/>
                <a:cs typeface="Arial"/>
              </a:rPr>
              <a:t>indeterminate </a:t>
            </a:r>
            <a:r>
              <a:rPr sz="1800" smtClean="0">
                <a:latin typeface="Arial"/>
                <a:cs typeface="Arial"/>
              </a:rPr>
              <a:t>condition</a:t>
            </a:r>
            <a:r>
              <a:rPr lang="en-US" sz="1800" dirty="0" smtClean="0">
                <a:latin typeface="Arial"/>
                <a:cs typeface="Arial"/>
              </a:rPr>
              <a:t>, where the output </a:t>
            </a:r>
            <a:r>
              <a:rPr lang="en-US" dirty="0" smtClean="0">
                <a:latin typeface="Arial"/>
                <a:cs typeface="Arial"/>
              </a:rPr>
              <a:t>can not be predicted at any one point in time.  This can cause a </a:t>
            </a:r>
            <a:r>
              <a:rPr lang="en-US" b="1" dirty="0" smtClean="0">
                <a:solidFill>
                  <a:srgbClr val="7030A0"/>
                </a:solidFill>
                <a:latin typeface="Arial"/>
                <a:cs typeface="Arial"/>
              </a:rPr>
              <a:t>race</a:t>
            </a:r>
            <a:r>
              <a:rPr lang="en-US" dirty="0" smtClean="0">
                <a:latin typeface="Arial"/>
                <a:cs typeface="Arial"/>
              </a:rPr>
              <a:t> condition to occur when the inputs change to S = R = 0.</a:t>
            </a:r>
          </a:p>
          <a:p>
            <a:pPr marL="142875">
              <a:lnSpc>
                <a:spcPct val="100000"/>
              </a:lnSpc>
              <a:spcBef>
                <a:spcPts val="240"/>
              </a:spcBef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2740</Words>
  <Application>Microsoft Office PowerPoint</Application>
  <PresentationFormat>On-screen Show (4:3)</PresentationFormat>
  <Paragraphs>497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Office Theme</vt:lpstr>
      <vt:lpstr>Equation</vt:lpstr>
      <vt:lpstr>Flip-Flops</vt:lpstr>
      <vt:lpstr>Objectives of Lecture</vt:lpstr>
      <vt:lpstr>Combinational Logic</vt:lpstr>
      <vt:lpstr>Sequential Logic</vt:lpstr>
      <vt:lpstr>Clocked Circuits</vt:lpstr>
      <vt:lpstr>Bistable Circuit</vt:lpstr>
      <vt:lpstr>Bistable Circuits</vt:lpstr>
      <vt:lpstr>Core of a Flip-Flop:   The set–reset or SR Latch</vt:lpstr>
      <vt:lpstr>S-R Latch</vt:lpstr>
      <vt:lpstr>SR Latch with Enable</vt:lpstr>
      <vt:lpstr>Logic Table</vt:lpstr>
      <vt:lpstr>Timing Diagram</vt:lpstr>
      <vt:lpstr>Timing Diagram</vt:lpstr>
      <vt:lpstr>Task</vt:lpstr>
      <vt:lpstr>74279</vt:lpstr>
      <vt:lpstr>D Flip-Flop</vt:lpstr>
      <vt:lpstr>Timing Diagrams</vt:lpstr>
      <vt:lpstr>Transparent Latches</vt:lpstr>
      <vt:lpstr>Edge-Triggered Flip-Flops</vt:lpstr>
      <vt:lpstr>Excitation Tables</vt:lpstr>
      <vt:lpstr>D Flip-Flop</vt:lpstr>
      <vt:lpstr>Timing Diagram:  Edge-Triggered FF</vt:lpstr>
      <vt:lpstr>Toggle (T) Flip-Flop</vt:lpstr>
      <vt:lpstr>What does this circuit do?</vt:lpstr>
      <vt:lpstr>S-R Latch</vt:lpstr>
      <vt:lpstr>JK Flip-Flop</vt:lpstr>
      <vt:lpstr>Timing Diagram:  JK Flip-Flop</vt:lpstr>
      <vt:lpstr>Same Operation as Circuit on Slide 24 </vt:lpstr>
      <vt:lpstr>Control Pins</vt:lpstr>
      <vt:lpstr>Active Low Controls</vt:lpstr>
      <vt:lpstr>Asynchronous Control</vt:lpstr>
      <vt:lpstr>Propagation Delay</vt:lpstr>
      <vt:lpstr>Limitations on Circuit:  tpd</vt:lpstr>
      <vt:lpstr>Would this circuit work?</vt:lpstr>
      <vt:lpstr>Lecture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kath meehan</dc:creator>
  <cp:lastModifiedBy>C H Premkumar</cp:lastModifiedBy>
  <cp:revision>40</cp:revision>
  <dcterms:created xsi:type="dcterms:W3CDTF">2014-02-17T22:21:18Z</dcterms:created>
  <dcterms:modified xsi:type="dcterms:W3CDTF">2017-07-20T11:11:06Z</dcterms:modified>
</cp:coreProperties>
</file>