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0FAB-ABBF-4AFE-947D-C66AC42A2F93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AEAF-DFAF-4CB8-BC4E-804CDC07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Greedy Method and Compression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9B00-ABBE-4D1B-A200-DB64BCAA7053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Fractional Knapsack Problem (not in book)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Given: A set S of n items, with each item i having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</a:t>
            </a:r>
            <a:r>
              <a:rPr lang="en-US" sz="2000" baseline="-25000"/>
              <a:t>i</a:t>
            </a:r>
            <a:r>
              <a:rPr lang="en-US" sz="2000"/>
              <a:t> - a positive benefit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</a:t>
            </a:r>
            <a:r>
              <a:rPr lang="en-US" sz="2000" baseline="-25000"/>
              <a:t>i</a:t>
            </a:r>
            <a:r>
              <a:rPr lang="en-US" sz="200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sz="2400"/>
              <a:t>Goal: Choose items with maximum total benefit but with weight at most W.</a:t>
            </a:r>
          </a:p>
          <a:p>
            <a:pPr>
              <a:lnSpc>
                <a:spcPct val="90000"/>
              </a:lnSpc>
            </a:pPr>
            <a:r>
              <a:rPr lang="en-US" sz="2400"/>
              <a:t>If we are allowed to take fractional amounts, then this is the </a:t>
            </a:r>
            <a:r>
              <a:rPr lang="en-US" sz="2400" b="1">
                <a:solidFill>
                  <a:schemeClr val="tx2"/>
                </a:solidFill>
              </a:rPr>
              <a:t>fractional knapsack problem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 this case, we let x</a:t>
            </a:r>
            <a:r>
              <a:rPr lang="en-US" sz="2000" baseline="-25000"/>
              <a:t>i </a:t>
            </a:r>
            <a:r>
              <a:rPr lang="en-US" sz="2000"/>
              <a:t>denote the amount we take of item i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Objective: maximize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Constraint:</a:t>
            </a:r>
            <a:endParaRPr lang="en-US" sz="2000" b="1">
              <a:solidFill>
                <a:schemeClr val="tx2"/>
              </a:solidFill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3962400" y="4648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87320" imgH="342720" progId="Equation.3">
                  <p:embed/>
                </p:oleObj>
              </mc:Choice>
              <mc:Fallback>
                <p:oleObj name="Equation" r:id="rId5" imgW="787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3235325" y="56388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634680" imgH="342720" progId="Equation.3">
                  <p:embed/>
                </p:oleObj>
              </mc:Choice>
              <mc:Fallback>
                <p:oleObj name="Equation" r:id="rId7" imgW="634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6388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26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Greedy Method and Compression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A4-5F22-495A-A831-FBAC8708D38F}" type="slidenum">
              <a:rPr lang="en-US"/>
              <a:pPr/>
              <a:t>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Given: A set S of n items, with each item i having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</a:t>
            </a:r>
            <a:r>
              <a:rPr lang="en-US" sz="2000" baseline="-25000"/>
              <a:t>i</a:t>
            </a:r>
            <a:r>
              <a:rPr lang="en-US" sz="2000"/>
              <a:t> - a positive benefit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</a:t>
            </a:r>
            <a:r>
              <a:rPr lang="en-US" sz="2000" baseline="-25000"/>
              <a:t>i</a:t>
            </a:r>
            <a:r>
              <a:rPr lang="en-US" sz="200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sz="2400"/>
              <a:t>Goal: Choose items with maximum total benefit but with weight at most W.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6" name="Picture 6" descr="HH010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217988"/>
            <a:ext cx="49530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7" name="Picture 7" descr="HH010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836988"/>
            <a:ext cx="7080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8" name="Picture 8" descr="HH010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4522788"/>
            <a:ext cx="325438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9" name="Picture 9" descr="HH010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4038600"/>
            <a:ext cx="5953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70" name="Picture 10" descr="HH010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572000"/>
            <a:ext cx="282575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15938" y="5105400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Weight: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33400" y="54864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Benefit: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195421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6971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338772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07987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7545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179070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 ml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25336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 ml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322421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 ml</a:t>
            </a: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391636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6 ml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45910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 ml</a:t>
            </a: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1824038" y="55626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$12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5654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$32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25755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$40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9497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$30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6228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$50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85800" y="441960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Items: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717550" y="5867400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Value: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194786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33400" y="6172200"/>
            <a:ext cx="120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($ per ml)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26908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3319463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751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686300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50</a:t>
            </a:r>
          </a:p>
        </p:txBody>
      </p:sp>
      <p:grpSp>
        <p:nvGrpSpPr>
          <p:cNvPr id="169007" name="Group 47"/>
          <p:cNvGrpSpPr>
            <a:grpSpLocks/>
          </p:cNvGrpSpPr>
          <p:nvPr/>
        </p:nvGrpSpPr>
        <p:grpSpPr bwMode="auto">
          <a:xfrm>
            <a:off x="5791200" y="3282950"/>
            <a:ext cx="1247775" cy="2722563"/>
            <a:chOff x="4180" y="2068"/>
            <a:chExt cx="786" cy="1715"/>
          </a:xfrm>
        </p:grpSpPr>
        <p:sp>
          <p:nvSpPr>
            <p:cNvPr id="168998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9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0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1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2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4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 ml</a:t>
              </a:r>
            </a:p>
          </p:txBody>
        </p:sp>
      </p:grpSp>
      <p:sp>
        <p:nvSpPr>
          <p:cNvPr id="169006" name="Line 46"/>
          <p:cNvSpPr>
            <a:spLocks noChangeShapeType="1"/>
          </p:cNvSpPr>
          <p:nvPr/>
        </p:nvSpPr>
        <p:spPr bwMode="auto">
          <a:xfrm>
            <a:off x="5410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7239000" y="3962400"/>
            <a:ext cx="1384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Solution:</a:t>
            </a:r>
          </a:p>
          <a:p>
            <a:pPr algn="l">
              <a:buFontTx/>
              <a:buChar char="•"/>
            </a:pPr>
            <a:r>
              <a:rPr lang="en-US" sz="2000"/>
              <a:t> 1 ml of 5</a:t>
            </a:r>
          </a:p>
          <a:p>
            <a:pPr algn="l">
              <a:buFontTx/>
              <a:buChar char="•"/>
            </a:pPr>
            <a:r>
              <a:rPr lang="en-US" sz="2000"/>
              <a:t> 2 ml of 3</a:t>
            </a:r>
          </a:p>
          <a:p>
            <a:pPr algn="l">
              <a:buFontTx/>
              <a:buChar char="•"/>
            </a:pPr>
            <a:r>
              <a:rPr lang="en-US" sz="2000"/>
              <a:t> 6 ml of 4</a:t>
            </a:r>
          </a:p>
          <a:p>
            <a:pPr algn="l">
              <a:buFontTx/>
              <a:buChar char="•"/>
            </a:pPr>
            <a:r>
              <a:rPr lang="en-US" sz="2000"/>
              <a:t> 1 ml of 2</a:t>
            </a:r>
          </a:p>
        </p:txBody>
      </p:sp>
      <p:sp>
        <p:nvSpPr>
          <p:cNvPr id="169009" name="Text Box 49"/>
          <p:cNvSpPr txBox="1">
            <a:spLocks noChangeArrowheads="1"/>
          </p:cNvSpPr>
          <p:nvPr/>
        </p:nvSpPr>
        <p:spPr bwMode="auto">
          <a:xfrm>
            <a:off x="7010400" y="3276600"/>
            <a:ext cx="167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3623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Greedy Method and Compression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B3DA-7ED3-48D0-82B1-0773553979F3}" type="slidenum">
              <a:rPr lang="en-US"/>
              <a:pPr/>
              <a:t>4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Fractional Knapsack Algorithm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41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Greedy choice: Keep taking item with highest </a:t>
            </a:r>
            <a:r>
              <a:rPr lang="en-US" sz="2400" b="1">
                <a:solidFill>
                  <a:schemeClr val="tx2"/>
                </a:solidFill>
              </a:rPr>
              <a:t>value</a:t>
            </a:r>
            <a:r>
              <a:rPr lang="en-US" sz="2400"/>
              <a:t> (benefit to weight ratio)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Since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 time: O(n log n). Why?</a:t>
            </a:r>
          </a:p>
          <a:p>
            <a:pPr>
              <a:lnSpc>
                <a:spcPct val="90000"/>
              </a:lnSpc>
            </a:pPr>
            <a:r>
              <a:rPr lang="en-US" sz="2400"/>
              <a:t>Correctness: Suppose there is a better solution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there is an item i with higher value than a chosen item j, but x</a:t>
            </a:r>
            <a:r>
              <a:rPr lang="en-US" sz="2000" baseline="-25000"/>
              <a:t>i</a:t>
            </a:r>
            <a:r>
              <a:rPr lang="en-US" sz="2000"/>
              <a:t>&lt;w</a:t>
            </a:r>
            <a:r>
              <a:rPr lang="en-US" sz="2000" baseline="-25000"/>
              <a:t>i</a:t>
            </a:r>
            <a:r>
              <a:rPr lang="en-US" sz="2000"/>
              <a:t>, x</a:t>
            </a:r>
            <a:r>
              <a:rPr lang="en-US" sz="2000" baseline="-25000"/>
              <a:t>j</a:t>
            </a:r>
            <a:r>
              <a:rPr lang="en-US" sz="2000"/>
              <a:t>&gt;0 and v</a:t>
            </a:r>
            <a:r>
              <a:rPr lang="en-US" sz="2000" baseline="-25000"/>
              <a:t>i</a:t>
            </a:r>
            <a:r>
              <a:rPr lang="en-US" sz="2000"/>
              <a:t>&lt;v</a:t>
            </a:r>
            <a:r>
              <a:rPr lang="en-US" sz="2000" baseline="-25000"/>
              <a:t>j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we substitute some i with j, we get a better solution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much of i: min{w</a:t>
            </a:r>
            <a:r>
              <a:rPr lang="en-US" sz="2000" baseline="-25000"/>
              <a:t>i</a:t>
            </a:r>
            <a:r>
              <a:rPr lang="en-US" sz="2000"/>
              <a:t>-x</a:t>
            </a:r>
            <a:r>
              <a:rPr lang="en-US" sz="2000" baseline="-25000"/>
              <a:t>i</a:t>
            </a:r>
            <a:r>
              <a:rPr lang="en-US" sz="2000"/>
              <a:t>, x</a:t>
            </a:r>
            <a:r>
              <a:rPr lang="en-US" sz="2000" baseline="-25000"/>
              <a:t>j</a:t>
            </a: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Thus, there is no better solution than the greedy one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5029200" y="1951038"/>
            <a:ext cx="3810000" cy="4068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</a:rPr>
              <a:t>Algorithm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</a:rPr>
              <a:t>fractionalKnapsack</a:t>
            </a:r>
            <a:r>
              <a:rPr lang="en-US" sz="1800">
                <a:solidFill>
                  <a:schemeClr val="tx2"/>
                </a:solidFill>
              </a:rPr>
              <a:t>(</a:t>
            </a:r>
            <a:r>
              <a:rPr lang="en-US" sz="1800" b="1" i="1">
                <a:solidFill>
                  <a:schemeClr val="tx2"/>
                </a:solidFill>
              </a:rPr>
              <a:t>S,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b="1" i="1">
                <a:solidFill>
                  <a:schemeClr val="tx2"/>
                </a:solidFill>
              </a:rPr>
              <a:t>W</a:t>
            </a:r>
            <a:r>
              <a:rPr lang="en-US" sz="18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Input: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set </a:t>
            </a:r>
            <a:r>
              <a:rPr lang="en-US" sz="1800" b="1" i="1">
                <a:solidFill>
                  <a:schemeClr val="accent2"/>
                </a:solidFill>
              </a:rPr>
              <a:t>S</a:t>
            </a:r>
            <a:r>
              <a:rPr lang="en-US" sz="1800">
                <a:solidFill>
                  <a:schemeClr val="accent2"/>
                </a:solidFill>
              </a:rPr>
              <a:t> of items w/ benefit </a:t>
            </a:r>
            <a:r>
              <a:rPr lang="en-US" sz="1800" i="1">
                <a:solidFill>
                  <a:schemeClr val="accent2"/>
                </a:solidFill>
              </a:rPr>
              <a:t>b</a:t>
            </a:r>
            <a:r>
              <a:rPr lang="en-US" sz="1800" i="1" baseline="-25000">
                <a:solidFill>
                  <a:schemeClr val="accent2"/>
                </a:solidFill>
              </a:rPr>
              <a:t>i</a:t>
            </a:r>
            <a:r>
              <a:rPr lang="en-US" sz="1800" i="1">
                <a:solidFill>
                  <a:schemeClr val="accent2"/>
                </a:solidFill>
              </a:rPr>
              <a:t> 		</a:t>
            </a:r>
            <a:r>
              <a:rPr lang="en-US" sz="1800">
                <a:solidFill>
                  <a:schemeClr val="accent2"/>
                </a:solidFill>
              </a:rPr>
              <a:t>and weight </a:t>
            </a:r>
            <a:r>
              <a:rPr lang="en-US" sz="1800" i="1">
                <a:solidFill>
                  <a:schemeClr val="accent2"/>
                </a:solidFill>
              </a:rPr>
              <a:t>w</a:t>
            </a:r>
            <a:r>
              <a:rPr lang="en-US" sz="1800" i="1" baseline="-25000">
                <a:solidFill>
                  <a:schemeClr val="accent2"/>
                </a:solidFill>
              </a:rPr>
              <a:t>i</a:t>
            </a:r>
            <a:r>
              <a:rPr lang="en-US" sz="1800">
                <a:solidFill>
                  <a:schemeClr val="accent2"/>
                </a:solidFill>
              </a:rPr>
              <a:t>; max. weight </a:t>
            </a:r>
            <a:r>
              <a:rPr lang="en-US" sz="1800" i="1">
                <a:solidFill>
                  <a:schemeClr val="accent2"/>
                </a:solidFill>
              </a:rPr>
              <a:t>W</a:t>
            </a: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Output: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amount </a:t>
            </a:r>
            <a:r>
              <a:rPr lang="en-US" sz="1800" i="1">
                <a:solidFill>
                  <a:schemeClr val="accent2"/>
                </a:solidFill>
              </a:rPr>
              <a:t>x</a:t>
            </a:r>
            <a:r>
              <a:rPr lang="en-US" sz="1800" i="1" baseline="-25000">
                <a:solidFill>
                  <a:schemeClr val="accent2"/>
                </a:solidFill>
              </a:rPr>
              <a:t>i</a:t>
            </a:r>
            <a:r>
              <a:rPr lang="en-US" sz="1800">
                <a:solidFill>
                  <a:schemeClr val="accent2"/>
                </a:solidFill>
              </a:rPr>
              <a:t> of each item </a:t>
            </a:r>
            <a:r>
              <a:rPr lang="en-US" sz="1800" i="1">
                <a:solidFill>
                  <a:schemeClr val="accent2"/>
                </a:solidFill>
              </a:rPr>
              <a:t>i 		</a:t>
            </a:r>
            <a:r>
              <a:rPr lang="en-US" sz="1800">
                <a:solidFill>
                  <a:schemeClr val="accent2"/>
                </a:solidFill>
              </a:rPr>
              <a:t>to maximize benefit w/ weight 		at most </a:t>
            </a:r>
            <a:r>
              <a:rPr lang="en-US" sz="1800" i="1">
                <a:solidFill>
                  <a:schemeClr val="accent2"/>
                </a:solidFill>
              </a:rPr>
              <a:t>W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>
                <a:solidFill>
                  <a:srgbClr val="000000"/>
                </a:solidFill>
              </a:rPr>
              <a:t>for </a:t>
            </a:r>
            <a:r>
              <a:rPr lang="en-US" sz="1800" b="1" i="1">
                <a:solidFill>
                  <a:schemeClr val="accent2"/>
                </a:solidFill>
              </a:rPr>
              <a:t>each item i in S</a:t>
            </a:r>
            <a:endParaRPr lang="en-U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x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 i="1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</a:rPr>
              <a:t>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</a:rPr>
              <a:t>	v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 i="1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</a:rPr>
              <a:t>b</a:t>
            </a:r>
            <a:r>
              <a:rPr lang="en-US" sz="1800" b="1" i="1" baseline="-25000">
                <a:solidFill>
                  <a:schemeClr val="accent2"/>
                </a:solidFill>
              </a:rPr>
              <a:t>i  </a:t>
            </a:r>
            <a:r>
              <a:rPr lang="en-US" sz="1800" b="1" i="1">
                <a:solidFill>
                  <a:schemeClr val="accent2"/>
                </a:solidFill>
              </a:rPr>
              <a:t>/ w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>
                <a:solidFill>
                  <a:schemeClr val="accent2"/>
                </a:solidFill>
              </a:rPr>
              <a:t> 		</a:t>
            </a:r>
            <a:r>
              <a:rPr lang="en-US" sz="1800"/>
              <a:t>{value}</a:t>
            </a:r>
            <a:endParaRPr lang="en-US" sz="1800" baseline="-2500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</a:rPr>
              <a:t>w</a:t>
            </a:r>
            <a:r>
              <a:rPr lang="en-US" sz="1800" i="1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</a:rPr>
              <a:t>0				</a:t>
            </a:r>
            <a:r>
              <a:rPr lang="en-US" sz="1600"/>
              <a:t>{total weight}</a:t>
            </a:r>
            <a:endParaRPr lang="en-US" sz="1800" i="1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</a:rPr>
              <a:t>while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b="1" i="1">
                <a:solidFill>
                  <a:schemeClr val="accent2"/>
                </a:solidFill>
              </a:rPr>
              <a:t>w &lt; W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</a:rPr>
              <a:t>	remove item i w/ highest v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endParaRPr lang="en-US" sz="1800" baseline="-250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	</a:t>
            </a:r>
            <a:r>
              <a:rPr lang="en-US" sz="1800" b="1" i="1">
                <a:solidFill>
                  <a:schemeClr val="accent2"/>
                </a:solidFill>
              </a:rPr>
              <a:t>x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 i="1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 min{</a:t>
            </a:r>
            <a:r>
              <a:rPr lang="en-US" sz="1800" b="1" i="1">
                <a:solidFill>
                  <a:schemeClr val="accent2"/>
                </a:solidFill>
              </a:rPr>
              <a:t>w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 i="1">
                <a:solidFill>
                  <a:schemeClr val="accent2"/>
                </a:solidFill>
              </a:rPr>
              <a:t> , W - w</a:t>
            </a:r>
            <a:r>
              <a:rPr lang="en-US" sz="1800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	 </a:t>
            </a:r>
            <a:r>
              <a:rPr lang="en-US" sz="1800" b="1" i="1">
                <a:solidFill>
                  <a:schemeClr val="accent2"/>
                </a:solidFill>
              </a:rPr>
              <a:t>w 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</a:rPr>
              <a:t>w</a:t>
            </a:r>
            <a:r>
              <a:rPr lang="en-US" sz="1800">
                <a:solidFill>
                  <a:srgbClr val="000000"/>
                </a:solidFill>
                <a:sym typeface="Symbol" pitchFamily="18" charset="2"/>
              </a:rPr>
              <a:t>  + min{</a:t>
            </a:r>
            <a:r>
              <a:rPr lang="en-US" sz="1800" b="1" i="1">
                <a:solidFill>
                  <a:schemeClr val="accent2"/>
                </a:solidFill>
              </a:rPr>
              <a:t>w</a:t>
            </a:r>
            <a:r>
              <a:rPr lang="en-US" sz="1800" b="1" i="1" baseline="-25000">
                <a:solidFill>
                  <a:schemeClr val="accent2"/>
                </a:solidFill>
              </a:rPr>
              <a:t>i</a:t>
            </a:r>
            <a:r>
              <a:rPr lang="en-US" sz="1800" b="1" i="1">
                <a:solidFill>
                  <a:schemeClr val="accent2"/>
                </a:solidFill>
              </a:rPr>
              <a:t> , W - w</a:t>
            </a:r>
            <a:r>
              <a:rPr lang="en-US" sz="180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2057400" y="2514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88760" imgH="342720" progId="Equation.3">
                  <p:embed/>
                </p:oleObj>
              </mc:Choice>
              <mc:Fallback>
                <p:oleObj name="Equation" r:id="rId5" imgW="1688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00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Microsoft Clip Gallery</vt:lpstr>
      <vt:lpstr>Microsoft Equation 3.0</vt:lpstr>
      <vt:lpstr>PowerPoint Presentation</vt:lpstr>
      <vt:lpstr>The Fractional Knapsack Problem (not in book)</vt:lpstr>
      <vt:lpstr>Example</vt:lpstr>
      <vt:lpstr>The Fractional Knapsack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Nilanjana Pradhan</dc:creator>
  <cp:lastModifiedBy>Nilanjana Pradhan</cp:lastModifiedBy>
  <cp:revision>1</cp:revision>
  <dcterms:created xsi:type="dcterms:W3CDTF">2014-09-17T09:54:17Z</dcterms:created>
  <dcterms:modified xsi:type="dcterms:W3CDTF">2014-09-17T09:54:31Z</dcterms:modified>
</cp:coreProperties>
</file>