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6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2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6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2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7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20D2-6E84-46F4-8DC9-64FA1F2DE9D7}" type="datetimeFigureOut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8524-98B4-438F-95F2-77575F240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is now officially known as PHP: Hypertext Preprocessor.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server-side scripting language usually written in an HTML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in the script are left alone, but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interpreted and executed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in a script can query databases,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images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 and write files, talk to remote servers— the possibilities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endless.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PHP code is combined with the HTML in the script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user</a:t>
            </a:r>
          </a:p>
        </p:txBody>
      </p:sp>
    </p:spTree>
    <p:extLst>
      <p:ext uri="{BB962C8B-B14F-4D97-AF65-F5344CB8AC3E}">
        <p14:creationId xmlns:p14="http://schemas.microsoft.com/office/powerpoint/2010/main" val="396061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$user="bob";</a:t>
            </a:r>
          </a:p>
          <a:p>
            <a:r>
              <a:rPr lang="en-US" dirty="0" smtClean="0"/>
              <a:t>$holder="user";</a:t>
            </a:r>
          </a:p>
          <a:p>
            <a:r>
              <a:rPr lang="en-US" dirty="0" smtClean="0"/>
              <a:t>print "$$holder";       it prints the </a:t>
            </a:r>
            <a:r>
              <a:rPr lang="en-US" b="1" dirty="0" smtClean="0"/>
              <a:t>$user</a:t>
            </a:r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user="bob";</a:t>
            </a:r>
          </a:p>
          <a:p>
            <a:r>
              <a:rPr lang="en-US" dirty="0"/>
              <a:t>$holder="user";</a:t>
            </a:r>
          </a:p>
          <a:p>
            <a:r>
              <a:rPr lang="en-US" dirty="0"/>
              <a:t>print "${$holder</a:t>
            </a:r>
            <a:r>
              <a:rPr lang="en-US" dirty="0" smtClean="0"/>
              <a:t>}"; it prints the bob</a:t>
            </a:r>
          </a:p>
        </p:txBody>
      </p:sp>
    </p:spTree>
    <p:extLst>
      <p:ext uri="{BB962C8B-B14F-4D97-AF65-F5344CB8AC3E}">
        <p14:creationId xmlns:p14="http://schemas.microsoft.com/office/powerpoint/2010/main" val="78360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600" b="1" dirty="0" smtClean="0"/>
              <a:t>Dynamically Setting and Accessing Variables</a:t>
            </a:r>
            <a:endParaRPr lang="en-US" sz="8600" dirty="0" smtClean="0"/>
          </a:p>
          <a:p>
            <a:pPr marL="0" indent="0">
              <a:buNone/>
            </a:pPr>
            <a:endParaRPr lang="en-US" sz="8600" dirty="0" smtClean="0"/>
          </a:p>
          <a:p>
            <a:pPr marL="0" indent="0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&lt;html&gt;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&lt;head&gt;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&lt;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setting and accessing variables&lt;/title&gt;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&lt;/head&gt;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&lt;body&gt;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&lt;?php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$holder = "user";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 $$holder = "bob";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// could have been: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11: // $user = "bob";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 // ${"user"} = "bob";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13: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14: print "$user&lt;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 // prints "bob"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 print $$holder; // prints "bob"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16: print "&lt;br&gt;";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 print "${$holder}&lt;br&gt;"; // prints "bob"</a:t>
            </a:r>
          </a:p>
          <a:p>
            <a:pPr marL="0" indent="0">
              <a:buNone/>
            </a:pPr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18: </a:t>
            </a:r>
            <a:r>
              <a:rPr lang="fr-F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"${'user'}&lt;</a:t>
            </a:r>
            <a:r>
              <a:rPr lang="fr-F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 // </a:t>
            </a:r>
            <a:r>
              <a:rPr lang="fr-F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</a:t>
            </a:r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"bob"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19: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r>
              <a:rPr lang="en-US" sz="7200" dirty="0"/>
              <a:t>20: &lt;/body&gt;</a:t>
            </a:r>
          </a:p>
          <a:p>
            <a:pPr marL="0" indent="0">
              <a:buNone/>
            </a:pPr>
            <a:r>
              <a:rPr lang="en-US" sz="7200" dirty="0"/>
              <a:t>21: &lt;/html&gt;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References to </a:t>
            </a:r>
            <a:r>
              <a:rPr lang="en-US" b="1" dirty="0" smtClean="0"/>
              <a:t>Variables</a:t>
            </a:r>
          </a:p>
          <a:p>
            <a:pPr marL="0" indent="0">
              <a:buNone/>
            </a:pPr>
            <a:r>
              <a:rPr lang="en-US" dirty="0"/>
              <a:t>1: &lt;html&gt;</a:t>
            </a:r>
          </a:p>
          <a:p>
            <a:pPr marL="0" indent="0">
              <a:buNone/>
            </a:pPr>
            <a:r>
              <a:rPr lang="en-US" dirty="0"/>
              <a:t>2: &lt;head&gt;</a:t>
            </a:r>
          </a:p>
          <a:p>
            <a:pPr marL="0" indent="0">
              <a:buNone/>
            </a:pPr>
            <a:r>
              <a:rPr lang="en-US" dirty="0"/>
              <a:t>3: &lt;title&gt;Listing 4.2 Variables are assigned by value&lt;/title&gt;</a:t>
            </a:r>
          </a:p>
          <a:p>
            <a:pPr marL="0" indent="0">
              <a:buNone/>
            </a:pPr>
            <a:r>
              <a:rPr lang="en-US" dirty="0"/>
              <a:t>4: &lt;/head&gt;</a:t>
            </a:r>
          </a:p>
          <a:p>
            <a:pPr marL="0" indent="0">
              <a:buNone/>
            </a:pPr>
            <a:r>
              <a:rPr lang="en-US" dirty="0"/>
              <a:t>5: &lt;body&gt;</a:t>
            </a:r>
          </a:p>
          <a:p>
            <a:pPr marL="0" indent="0">
              <a:buNone/>
            </a:pPr>
            <a:r>
              <a:rPr lang="en-US" dirty="0"/>
              <a:t>6: &lt;?php</a:t>
            </a:r>
          </a:p>
          <a:p>
            <a:pPr marL="0" indent="0">
              <a:buNone/>
            </a:pPr>
            <a:r>
              <a:rPr lang="en-US" dirty="0"/>
              <a:t>7: $</a:t>
            </a:r>
            <a:r>
              <a:rPr lang="en-US" dirty="0" err="1"/>
              <a:t>aVariable</a:t>
            </a:r>
            <a:r>
              <a:rPr lang="en-US" dirty="0"/>
              <a:t> = 42;</a:t>
            </a:r>
          </a:p>
          <a:p>
            <a:pPr marL="0" indent="0">
              <a:buNone/>
            </a:pPr>
            <a:r>
              <a:rPr lang="en-US" dirty="0"/>
              <a:t>8: $</a:t>
            </a:r>
            <a:r>
              <a:rPr lang="en-US" dirty="0" err="1"/>
              <a:t>anotherVariable</a:t>
            </a:r>
            <a:r>
              <a:rPr lang="en-US" dirty="0"/>
              <a:t> = $</a:t>
            </a:r>
            <a:r>
              <a:rPr lang="en-US" dirty="0" err="1"/>
              <a:t>aVariable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9: // a copy of the contents of $</a:t>
            </a:r>
            <a:r>
              <a:rPr lang="en-US" dirty="0" err="1"/>
              <a:t>aVariable</a:t>
            </a:r>
            <a:r>
              <a:rPr lang="en-US" dirty="0"/>
              <a:t> is placed in $</a:t>
            </a:r>
            <a:r>
              <a:rPr lang="en-US" dirty="0" err="1"/>
              <a:t>anotherVariable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10: $</a:t>
            </a:r>
            <a:r>
              <a:rPr lang="en-US" dirty="0" err="1"/>
              <a:t>aVariable</a:t>
            </a:r>
            <a:r>
              <a:rPr lang="en-US" dirty="0"/>
              <a:t> = 325;</a:t>
            </a:r>
          </a:p>
          <a:p>
            <a:pPr marL="0" indent="0">
              <a:buNone/>
            </a:pPr>
            <a:r>
              <a:rPr lang="en-US" dirty="0"/>
              <a:t>11: print $</a:t>
            </a:r>
            <a:r>
              <a:rPr lang="en-US" dirty="0" err="1"/>
              <a:t>anotherVariable</a:t>
            </a:r>
            <a:r>
              <a:rPr lang="en-US" dirty="0"/>
              <a:t>; // prints 42</a:t>
            </a:r>
          </a:p>
          <a:p>
            <a:pPr marL="0" indent="0">
              <a:buNone/>
            </a:pPr>
            <a:r>
              <a:rPr lang="en-US" dirty="0"/>
              <a:t>12: ?&gt;</a:t>
            </a:r>
          </a:p>
          <a:p>
            <a:pPr marL="0" indent="0">
              <a:buNone/>
            </a:pPr>
            <a:r>
              <a:rPr lang="en-US" dirty="0"/>
              <a:t>13: &lt;/body&gt;</a:t>
            </a:r>
          </a:p>
          <a:p>
            <a:pPr marL="0" indent="0">
              <a:buNone/>
            </a:pPr>
            <a:r>
              <a:rPr lang="en-US" dirty="0"/>
              <a:t>14: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890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Assigning a Variable by </a:t>
            </a:r>
            <a:r>
              <a:rPr lang="en-US" b="1" dirty="0" smtClean="0"/>
              <a:t>Reference</a:t>
            </a:r>
          </a:p>
          <a:p>
            <a:pPr marL="0" indent="0">
              <a:buNone/>
            </a:pPr>
            <a:r>
              <a:rPr lang="en-US" dirty="0"/>
              <a:t>1: &lt;html&gt;</a:t>
            </a:r>
          </a:p>
          <a:p>
            <a:pPr marL="0" indent="0">
              <a:buNone/>
            </a:pPr>
            <a:r>
              <a:rPr lang="en-US" dirty="0"/>
              <a:t>2: &lt;head&gt;</a:t>
            </a:r>
          </a:p>
          <a:p>
            <a:pPr marL="0" indent="0">
              <a:buNone/>
            </a:pPr>
            <a:r>
              <a:rPr lang="en-US" dirty="0"/>
              <a:t>3: &lt;title&gt;Listing 4.3 Assigning a variable by reference&lt;/title&gt;</a:t>
            </a:r>
          </a:p>
          <a:p>
            <a:pPr marL="0" indent="0">
              <a:buNone/>
            </a:pPr>
            <a:r>
              <a:rPr lang="en-US" dirty="0"/>
              <a:t>4: &lt;/head&gt;</a:t>
            </a:r>
          </a:p>
          <a:p>
            <a:pPr marL="0" indent="0">
              <a:buNone/>
            </a:pPr>
            <a:r>
              <a:rPr lang="en-US" dirty="0"/>
              <a:t>5: &lt;body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6: &lt;?php</a:t>
            </a:r>
          </a:p>
          <a:p>
            <a:pPr marL="0" indent="0">
              <a:buNone/>
            </a:pPr>
            <a:r>
              <a:rPr lang="en-US" dirty="0"/>
              <a:t>7: $</a:t>
            </a:r>
            <a:r>
              <a:rPr lang="en-US" dirty="0" err="1"/>
              <a:t>aVariable</a:t>
            </a:r>
            <a:r>
              <a:rPr lang="en-US" dirty="0"/>
              <a:t> = 42;</a:t>
            </a:r>
          </a:p>
          <a:p>
            <a:pPr marL="0" indent="0">
              <a:buNone/>
            </a:pPr>
            <a:r>
              <a:rPr lang="en-US" dirty="0"/>
              <a:t>8: $</a:t>
            </a:r>
            <a:r>
              <a:rPr lang="en-US" dirty="0" err="1"/>
              <a:t>anotherVariable</a:t>
            </a:r>
            <a:r>
              <a:rPr lang="en-US" dirty="0"/>
              <a:t> = &amp;$</a:t>
            </a:r>
            <a:r>
              <a:rPr lang="en-US" dirty="0" err="1"/>
              <a:t>aVariable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9: // a copy of the contents of $</a:t>
            </a:r>
            <a:r>
              <a:rPr lang="en-US" dirty="0" err="1"/>
              <a:t>aVariable</a:t>
            </a:r>
            <a:r>
              <a:rPr lang="en-US" dirty="0"/>
              <a:t> is placed in $</a:t>
            </a:r>
            <a:r>
              <a:rPr lang="en-US" dirty="0" err="1"/>
              <a:t>anotherVariable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10: $</a:t>
            </a:r>
            <a:r>
              <a:rPr lang="en-US" dirty="0" err="1"/>
              <a:t>aVariable</a:t>
            </a:r>
            <a:r>
              <a:rPr lang="en-US" dirty="0"/>
              <a:t>= 325;</a:t>
            </a:r>
          </a:p>
          <a:p>
            <a:pPr marL="0" indent="0">
              <a:buNone/>
            </a:pPr>
            <a:r>
              <a:rPr lang="en-US" dirty="0"/>
              <a:t>11: print $</a:t>
            </a:r>
            <a:r>
              <a:rPr lang="en-US" dirty="0" err="1"/>
              <a:t>anotherVariable</a:t>
            </a:r>
            <a:r>
              <a:rPr lang="en-US" dirty="0"/>
              <a:t>; // prints 325</a:t>
            </a:r>
          </a:p>
          <a:p>
            <a:pPr marL="0" indent="0">
              <a:buNone/>
            </a:pPr>
            <a:r>
              <a:rPr lang="en-US" dirty="0"/>
              <a:t>12: ?&gt;</a:t>
            </a:r>
          </a:p>
          <a:p>
            <a:pPr marL="0" indent="0">
              <a:buNone/>
            </a:pPr>
            <a:r>
              <a:rPr lang="en-US" dirty="0"/>
              <a:t>13: &lt;/body&gt;</a:t>
            </a:r>
          </a:p>
          <a:p>
            <a:pPr marL="0" indent="0">
              <a:buNone/>
            </a:pPr>
            <a:r>
              <a:rPr lang="en-US" dirty="0"/>
              <a:t>14: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7853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6" y="221673"/>
            <a:ext cx="8229600" cy="568036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    Printing  some HTML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&lt;head&gt;</a:t>
            </a:r>
          </a:p>
          <a:p>
            <a:pPr marL="0" indent="0">
              <a:buNone/>
            </a:pPr>
            <a:r>
              <a:rPr lang="en-US" sz="2000" dirty="0" smtClean="0"/>
              <a:t>&lt;title&gt; displaying text from PHP&lt;/title&gt;</a:t>
            </a:r>
          </a:p>
          <a:p>
            <a:pPr marL="0" indent="0">
              <a:buNone/>
            </a:pPr>
            <a:r>
              <a:rPr lang="en-US" sz="2000" dirty="0" smtClean="0"/>
              <a:t>&lt;/head&gt;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&lt;h1&gt;display text from php&lt;/h1&gt;</a:t>
            </a:r>
          </a:p>
          <a:p>
            <a:pPr marL="0" indent="0">
              <a:buNone/>
            </a:pPr>
            <a:r>
              <a:rPr lang="en-US" sz="2000" dirty="0" smtClean="0"/>
              <a:t>Here ‘s what PHP has to say:</a:t>
            </a:r>
          </a:p>
          <a:p>
            <a:pPr marL="0" indent="0">
              <a:buNone/>
            </a:pPr>
            <a:r>
              <a:rPr lang="en-US" sz="2000" dirty="0" smtClean="0"/>
              <a:t>&lt;br&gt;</a:t>
            </a:r>
          </a:p>
          <a:p>
            <a:pPr marL="0" indent="0">
              <a:buNone/>
            </a:pPr>
            <a:r>
              <a:rPr lang="en-US" sz="2000" dirty="0" smtClean="0"/>
              <a:t>&lt;?php</a:t>
            </a:r>
          </a:p>
          <a:p>
            <a:pPr marL="0" indent="0">
              <a:buNone/>
            </a:pPr>
            <a:r>
              <a:rPr lang="en-US" sz="2000" dirty="0" smtClean="0"/>
              <a:t> echo “&lt;</a:t>
            </a:r>
            <a:r>
              <a:rPr lang="en-US" sz="2000" dirty="0" err="1" smtClean="0"/>
              <a:t>i</a:t>
            </a:r>
            <a:r>
              <a:rPr lang="en-US" sz="2000" dirty="0" smtClean="0"/>
              <a:t>&gt;welcome &lt;/</a:t>
            </a:r>
            <a:r>
              <a:rPr lang="en-US" sz="2000" dirty="0" err="1" smtClean="0"/>
              <a:t>i</a:t>
            </a:r>
            <a:r>
              <a:rPr lang="en-US" sz="2000" dirty="0" smtClean="0"/>
              <a:t>&gt; &lt;br&gt;”</a:t>
            </a:r>
          </a:p>
          <a:p>
            <a:pPr marL="0" indent="0">
              <a:buNone/>
            </a:pPr>
            <a:r>
              <a:rPr lang="en-US" sz="2000" dirty="0" smtClean="0"/>
              <a:t> echo“&lt;u&gt; to&lt;/u&gt; &lt;br&gt;”</a:t>
            </a:r>
          </a:p>
          <a:p>
            <a:pPr marL="0" indent="0">
              <a:buNone/>
            </a:pPr>
            <a:r>
              <a:rPr lang="en-US" sz="2000" dirty="0" smtClean="0"/>
              <a:t> echo “&lt;b&gt;PHP &lt;/b&gt;.”;</a:t>
            </a:r>
          </a:p>
          <a:p>
            <a:pPr marL="0" indent="0">
              <a:buNone/>
            </a:pPr>
            <a:r>
              <a:rPr lang="en-US" sz="2000" dirty="0" smtClean="0"/>
              <a:t>?&gt;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56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PHP4 is loosely typed, which means that it will calculate </a:t>
            </a:r>
            <a:r>
              <a:rPr lang="en-US" sz="2000" dirty="0" smtClean="0"/>
              <a:t>data types </a:t>
            </a:r>
            <a:r>
              <a:rPr lang="en-US" sz="2000" dirty="0"/>
              <a:t>as data is assigned to each variable. This is a mixed blessing. </a:t>
            </a:r>
            <a:endParaRPr lang="en-US" sz="2000" dirty="0" smtClean="0"/>
          </a:p>
          <a:p>
            <a:pPr algn="just"/>
            <a:r>
              <a:rPr lang="en-US" sz="2000" dirty="0" smtClean="0"/>
              <a:t>On </a:t>
            </a:r>
            <a:r>
              <a:rPr lang="en-US" sz="2000" dirty="0"/>
              <a:t>the one hand</a:t>
            </a:r>
            <a:r>
              <a:rPr lang="en-US" sz="2000" dirty="0" smtClean="0"/>
              <a:t>, it </a:t>
            </a:r>
            <a:r>
              <a:rPr lang="en-US" sz="2000" dirty="0"/>
              <a:t>means that variables can be used flexibly, holding a string at one point and </a:t>
            </a:r>
            <a:r>
              <a:rPr lang="en-US" sz="2000" dirty="0" smtClean="0"/>
              <a:t>an integer </a:t>
            </a:r>
            <a:r>
              <a:rPr lang="en-US" sz="2000" dirty="0"/>
              <a:t>at another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On the other hand, this can lead to confusion in larger scripts </a:t>
            </a:r>
            <a:r>
              <a:rPr lang="en-US" sz="2000" dirty="0" smtClean="0"/>
              <a:t>if you </a:t>
            </a:r>
            <a:r>
              <a:rPr lang="en-US" sz="2000" dirty="0"/>
              <a:t>expect a variable </a:t>
            </a:r>
            <a:r>
              <a:rPr lang="en-US" sz="2000" dirty="0" smtClean="0"/>
              <a:t>to </a:t>
            </a:r>
            <a:r>
              <a:rPr lang="en-US" sz="2000" dirty="0"/>
              <a:t>hold one data type when in fact it holds </a:t>
            </a:r>
            <a:r>
              <a:rPr lang="en-US" sz="2000" dirty="0" smtClean="0"/>
              <a:t>something</a:t>
            </a:r>
          </a:p>
          <a:p>
            <a:r>
              <a:rPr lang="en-US" sz="2000" b="1" i="1" dirty="0"/>
              <a:t>Type Example Description</a:t>
            </a:r>
          </a:p>
          <a:p>
            <a:r>
              <a:rPr lang="en-US" sz="2000" dirty="0"/>
              <a:t>Integer </a:t>
            </a:r>
            <a:r>
              <a:rPr lang="en-US" sz="2000" dirty="0" smtClean="0"/>
              <a:t>	5 	A whole number</a:t>
            </a:r>
          </a:p>
          <a:p>
            <a:r>
              <a:rPr lang="en-US" sz="2000" dirty="0"/>
              <a:t>Double </a:t>
            </a:r>
            <a:r>
              <a:rPr lang="en-US" sz="2000" dirty="0" smtClean="0"/>
              <a:t>	3.234	 </a:t>
            </a:r>
            <a:r>
              <a:rPr lang="en-US" sz="2000" dirty="0"/>
              <a:t>A </a:t>
            </a:r>
            <a:r>
              <a:rPr lang="en-US" sz="2000" dirty="0" smtClean="0"/>
              <a:t>floating-point number</a:t>
            </a:r>
            <a:endParaRPr lang="en-US" sz="2000" dirty="0"/>
          </a:p>
          <a:p>
            <a:r>
              <a:rPr lang="en-US" sz="2000" dirty="0"/>
              <a:t>String </a:t>
            </a:r>
            <a:r>
              <a:rPr lang="en-US" sz="2000" dirty="0" smtClean="0"/>
              <a:t>	"hello“	 </a:t>
            </a:r>
            <a:r>
              <a:rPr lang="en-US" sz="2000" dirty="0"/>
              <a:t>A collection </a:t>
            </a:r>
            <a:r>
              <a:rPr lang="en-US" sz="2000" dirty="0" smtClean="0"/>
              <a:t>of characters</a:t>
            </a:r>
            <a:endParaRPr lang="en-US" sz="2000" dirty="0"/>
          </a:p>
          <a:p>
            <a:r>
              <a:rPr lang="en-US" sz="2000" dirty="0" smtClean="0"/>
              <a:t>Boolean	 </a:t>
            </a:r>
            <a:r>
              <a:rPr lang="en-US" sz="2000" dirty="0"/>
              <a:t>true </a:t>
            </a:r>
            <a:r>
              <a:rPr lang="en-US" sz="2000" dirty="0" smtClean="0"/>
              <a:t>	One </a:t>
            </a:r>
            <a:r>
              <a:rPr lang="en-US" sz="2000" dirty="0"/>
              <a:t>of </a:t>
            </a:r>
            <a:r>
              <a:rPr lang="en-US" sz="2000" dirty="0" smtClean="0"/>
              <a:t>the special values true </a:t>
            </a:r>
            <a:r>
              <a:rPr lang="en-US" sz="2000" dirty="0"/>
              <a:t>or false</a:t>
            </a:r>
          </a:p>
          <a:p>
            <a:r>
              <a:rPr lang="en-US" sz="2000" dirty="0"/>
              <a:t>Object </a:t>
            </a:r>
            <a:r>
              <a:rPr lang="en-US" sz="2000" dirty="0" smtClean="0"/>
              <a:t>		</a:t>
            </a:r>
            <a:endParaRPr lang="en-US" sz="2000" dirty="0"/>
          </a:p>
          <a:p>
            <a:r>
              <a:rPr lang="en-US" sz="2000" dirty="0"/>
              <a:t>Array </a:t>
            </a:r>
            <a:r>
              <a:rPr lang="en-US" sz="2000" dirty="0" smtClean="0"/>
              <a:t>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5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the Type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1: &lt;html&gt;</a:t>
            </a:r>
          </a:p>
          <a:p>
            <a:pPr marL="0" indent="0">
              <a:buNone/>
            </a:pPr>
            <a:r>
              <a:rPr lang="en-US" dirty="0"/>
              <a:t>2: &lt;head&gt;</a:t>
            </a:r>
          </a:p>
          <a:p>
            <a:pPr marL="0" indent="0">
              <a:buNone/>
            </a:pPr>
            <a:r>
              <a:rPr lang="en-US" dirty="0"/>
              <a:t>3: &lt;title&gt;Listing 4.3 Testing the type of a variable&lt;/title&gt;</a:t>
            </a:r>
          </a:p>
          <a:p>
            <a:pPr marL="0" indent="0">
              <a:buNone/>
            </a:pPr>
            <a:r>
              <a:rPr lang="en-US" dirty="0"/>
              <a:t>4: &lt;/head&gt;</a:t>
            </a:r>
          </a:p>
          <a:p>
            <a:pPr marL="0" indent="0">
              <a:buNone/>
            </a:pPr>
            <a:r>
              <a:rPr lang="en-US" dirty="0"/>
              <a:t>5: &lt;body&gt;</a:t>
            </a:r>
          </a:p>
          <a:p>
            <a:pPr marL="0" indent="0">
              <a:buNone/>
            </a:pPr>
            <a:r>
              <a:rPr lang="en-US" dirty="0"/>
              <a:t>6: &lt;?php</a:t>
            </a:r>
          </a:p>
          <a:p>
            <a:pPr marL="0" indent="0">
              <a:buNone/>
            </a:pPr>
            <a:r>
              <a:rPr lang="en-US" dirty="0"/>
              <a:t>7: $testing = 5;</a:t>
            </a:r>
          </a:p>
          <a:p>
            <a:pPr marL="0" indent="0">
              <a:buNone/>
            </a:pPr>
            <a:r>
              <a:rPr lang="en-US" dirty="0"/>
              <a:t>8: print gettype( $testing ); </a:t>
            </a:r>
          </a:p>
          <a:p>
            <a:pPr marL="0" indent="0">
              <a:buNone/>
            </a:pPr>
            <a:r>
              <a:rPr lang="en-US" dirty="0"/>
              <a:t>9: print "&lt;br&gt;";</a:t>
            </a:r>
          </a:p>
          <a:p>
            <a:pPr marL="0" indent="0">
              <a:buNone/>
            </a:pPr>
            <a:r>
              <a:rPr lang="en-US" dirty="0"/>
              <a:t>10: $testing = "five";</a:t>
            </a:r>
          </a:p>
          <a:p>
            <a:pPr marL="0" indent="0">
              <a:buNone/>
            </a:pPr>
            <a:r>
              <a:rPr lang="en-US" dirty="0"/>
              <a:t>11: print gettype( $testing ); </a:t>
            </a:r>
          </a:p>
          <a:p>
            <a:pPr marL="0" indent="0">
              <a:buNone/>
            </a:pPr>
            <a:r>
              <a:rPr lang="en-US" dirty="0"/>
              <a:t>12: print("&lt;br&gt;");</a:t>
            </a:r>
          </a:p>
          <a:p>
            <a:pPr marL="0" indent="0">
              <a:buNone/>
            </a:pPr>
            <a:r>
              <a:rPr lang="en-US" dirty="0"/>
              <a:t>13: $testing = 5.0;</a:t>
            </a:r>
          </a:p>
        </p:txBody>
      </p:sp>
    </p:spTree>
    <p:extLst>
      <p:ext uri="{BB962C8B-B14F-4D97-AF65-F5344CB8AC3E}">
        <p14:creationId xmlns:p14="http://schemas.microsoft.com/office/powerpoint/2010/main" val="322471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14: print gettype( $testing ); </a:t>
            </a:r>
          </a:p>
          <a:p>
            <a:pPr marL="0" indent="0">
              <a:buNone/>
            </a:pPr>
            <a:r>
              <a:rPr lang="en-US" dirty="0"/>
              <a:t>15: print("&lt;br&gt;");</a:t>
            </a:r>
          </a:p>
          <a:p>
            <a:pPr marL="0" indent="0">
              <a:buNone/>
            </a:pPr>
            <a:r>
              <a:rPr lang="en-US" dirty="0"/>
              <a:t>16: $testing = true;</a:t>
            </a:r>
          </a:p>
          <a:p>
            <a:pPr marL="0" indent="0">
              <a:buNone/>
            </a:pPr>
            <a:r>
              <a:rPr lang="en-US" dirty="0"/>
              <a:t>17: print gettype( $testing ); </a:t>
            </a:r>
          </a:p>
          <a:p>
            <a:pPr marL="0" indent="0">
              <a:buNone/>
            </a:pPr>
            <a:r>
              <a:rPr lang="en-US" dirty="0"/>
              <a:t>18: print "&lt;br&gt;";</a:t>
            </a:r>
          </a:p>
          <a:p>
            <a:pPr marL="0" indent="0">
              <a:buNone/>
            </a:pPr>
            <a:r>
              <a:rPr lang="en-US" dirty="0"/>
              <a:t>19: ?&gt;</a:t>
            </a:r>
          </a:p>
          <a:p>
            <a:pPr marL="0" indent="0">
              <a:buNone/>
            </a:pPr>
            <a:r>
              <a:rPr lang="en-US" dirty="0"/>
              <a:t>20: &lt;/body&gt;</a:t>
            </a:r>
          </a:p>
          <a:p>
            <a:pPr marL="0" indent="0">
              <a:buNone/>
            </a:pPr>
            <a:r>
              <a:rPr lang="en-US" dirty="0"/>
              <a:t>21: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9765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Changing Type with settype()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1: &lt;html&gt;</a:t>
            </a:r>
          </a:p>
          <a:p>
            <a:pPr marL="0" indent="0">
              <a:buNone/>
            </a:pPr>
            <a:r>
              <a:rPr lang="en-US" sz="2400" dirty="0"/>
              <a:t>2: &lt;head&gt;</a:t>
            </a:r>
          </a:p>
          <a:p>
            <a:pPr marL="0" indent="0">
              <a:buNone/>
            </a:pPr>
            <a:r>
              <a:rPr lang="en-US" sz="2400" dirty="0"/>
              <a:t>3: &lt;title&gt;Listing 4.5 Changing the type of a variable with settype()&lt;/title&gt;</a:t>
            </a:r>
          </a:p>
          <a:p>
            <a:pPr marL="0" indent="0">
              <a:buNone/>
            </a:pPr>
            <a:r>
              <a:rPr lang="en-US" sz="2400" dirty="0"/>
              <a:t>4: &lt;/head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5: &lt;body&gt;</a:t>
            </a:r>
          </a:p>
          <a:p>
            <a:pPr marL="0" indent="0">
              <a:buNone/>
            </a:pPr>
            <a:r>
              <a:rPr lang="en-US" sz="2400" dirty="0"/>
              <a:t>6: &lt;?php</a:t>
            </a:r>
          </a:p>
          <a:p>
            <a:pPr marL="0" indent="0">
              <a:buNone/>
            </a:pPr>
            <a:r>
              <a:rPr lang="en-US" sz="2400" dirty="0"/>
              <a:t>7: $undecided = 3.14;</a:t>
            </a:r>
          </a:p>
          <a:p>
            <a:pPr marL="0" indent="0">
              <a:buNone/>
            </a:pPr>
            <a:r>
              <a:rPr lang="en-US" sz="2400" dirty="0"/>
              <a:t>8: print gettype( $undecided ); </a:t>
            </a:r>
            <a:r>
              <a:rPr lang="en-US" sz="2400" dirty="0" smtClean="0"/>
              <a:t>	// </a:t>
            </a:r>
            <a:r>
              <a:rPr lang="en-US" sz="2400" dirty="0"/>
              <a:t>double</a:t>
            </a:r>
          </a:p>
          <a:p>
            <a:pPr marL="0" indent="0">
              <a:buNone/>
            </a:pPr>
            <a:r>
              <a:rPr lang="en-US" sz="2400" dirty="0"/>
              <a:t>9: print " -- $undecided&lt;br&gt;"; </a:t>
            </a:r>
            <a:r>
              <a:rPr lang="en-US" sz="2400" dirty="0" smtClean="0"/>
              <a:t>	// </a:t>
            </a:r>
            <a:r>
              <a:rPr lang="en-US" sz="2400" dirty="0"/>
              <a:t>3.14</a:t>
            </a:r>
          </a:p>
          <a:p>
            <a:pPr marL="0" indent="0">
              <a:buNone/>
            </a:pPr>
            <a:r>
              <a:rPr lang="en-US" sz="2400" dirty="0"/>
              <a:t>10: settype( $undecided, string );</a:t>
            </a:r>
          </a:p>
          <a:p>
            <a:pPr marL="0" indent="0">
              <a:buNone/>
            </a:pPr>
            <a:r>
              <a:rPr lang="en-US" sz="2400" dirty="0"/>
              <a:t>11: print gettype( $undecided ); </a:t>
            </a:r>
            <a:r>
              <a:rPr lang="en-US" sz="2400" dirty="0" smtClean="0"/>
              <a:t>	// </a:t>
            </a:r>
            <a:r>
              <a:rPr lang="en-US" sz="2400" dirty="0"/>
              <a:t>string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80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12: print " -- $undecided&lt;br&gt;"; </a:t>
            </a:r>
            <a:r>
              <a:rPr lang="en-US" dirty="0" smtClean="0"/>
              <a:t>	// </a:t>
            </a:r>
            <a:r>
              <a:rPr lang="en-US" dirty="0"/>
              <a:t>3.14</a:t>
            </a:r>
          </a:p>
          <a:p>
            <a:pPr marL="0" indent="0">
              <a:buNone/>
            </a:pPr>
            <a:r>
              <a:rPr lang="en-US" dirty="0"/>
              <a:t>13: settype( $undecided, integer 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dirty="0"/>
              <a:t>: print gettype( $undecided ); </a:t>
            </a:r>
            <a:r>
              <a:rPr lang="en-US" dirty="0" smtClean="0"/>
              <a:t>	// </a:t>
            </a:r>
            <a:r>
              <a:rPr lang="en-US" dirty="0"/>
              <a:t>integer</a:t>
            </a:r>
          </a:p>
          <a:p>
            <a:pPr marL="0" indent="0">
              <a:buNone/>
            </a:pPr>
            <a:r>
              <a:rPr lang="en-US" dirty="0"/>
              <a:t>15: print " -- $undecided&lt;br&gt;"; </a:t>
            </a:r>
            <a:r>
              <a:rPr lang="en-US" dirty="0" smtClean="0"/>
              <a:t>	// 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16: settype( $undecided, double );</a:t>
            </a:r>
          </a:p>
          <a:p>
            <a:pPr marL="0" indent="0">
              <a:buNone/>
            </a:pPr>
            <a:r>
              <a:rPr lang="en-US" dirty="0"/>
              <a:t>17: print gettype( $undecided ); </a:t>
            </a:r>
            <a:r>
              <a:rPr lang="en-US" dirty="0" smtClean="0"/>
              <a:t>	// </a:t>
            </a:r>
            <a:r>
              <a:rPr lang="en-US" dirty="0"/>
              <a:t>double</a:t>
            </a:r>
          </a:p>
          <a:p>
            <a:pPr marL="0" indent="0">
              <a:buNone/>
            </a:pPr>
            <a:r>
              <a:rPr lang="en-US" dirty="0"/>
              <a:t>18: print " -- $undecided&lt;br&gt;"; </a:t>
            </a:r>
            <a:r>
              <a:rPr lang="en-US" dirty="0" smtClean="0"/>
              <a:t>	// </a:t>
            </a:r>
            <a:r>
              <a:rPr lang="en-US" dirty="0"/>
              <a:t>3.0</a:t>
            </a:r>
          </a:p>
          <a:p>
            <a:pPr marL="0" indent="0">
              <a:buNone/>
            </a:pPr>
            <a:r>
              <a:rPr lang="en-US" dirty="0"/>
              <a:t>19: settype( $undecided, </a:t>
            </a:r>
            <a:r>
              <a:rPr lang="en-US" dirty="0" err="1"/>
              <a:t>boolean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20: print gettype( $undecided ); </a:t>
            </a:r>
            <a:r>
              <a:rPr lang="en-US" dirty="0" smtClean="0"/>
              <a:t>	// </a:t>
            </a:r>
            <a:r>
              <a:rPr lang="en-US" dirty="0" err="1"/>
              <a:t>boolean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21: print " -- $undecided&lt;br&gt;"; 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22: ?&gt;</a:t>
            </a:r>
          </a:p>
          <a:p>
            <a:pPr marL="0" indent="0">
              <a:buNone/>
            </a:pPr>
            <a:r>
              <a:rPr lang="en-US" dirty="0"/>
              <a:t>23: &lt;/body&gt;</a:t>
            </a:r>
          </a:p>
          <a:p>
            <a:pPr marL="0" indent="0">
              <a:buNone/>
            </a:pPr>
            <a:r>
              <a:rPr lang="en-US" dirty="0"/>
              <a:t>24: 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Did PHP Evolve?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version of PHP was created by Rasmus Lerdorf in 1994 as a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publishing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  <a:r>
              <a:rPr lang="en-US" dirty="0" smtClean="0"/>
              <a:t>.</a:t>
            </a:r>
          </a:p>
          <a:p>
            <a:r>
              <a:rPr lang="en-US" sz="2400" dirty="0"/>
              <a:t>These were released as the Personal Home Page Tools and </a:t>
            </a:r>
            <a:r>
              <a:rPr lang="en-US" sz="2400" dirty="0" smtClean="0"/>
              <a:t>later rewritten </a:t>
            </a:r>
            <a:r>
              <a:rPr lang="en-US" sz="2400" dirty="0"/>
              <a:t>and extended to include a package called the Form Interpreter (</a:t>
            </a:r>
            <a:r>
              <a:rPr lang="en-US" sz="2400" dirty="0" smtClean="0"/>
              <a:t>PHP/FI).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PHP3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of PHP, with an entirely new parser created by Zeev Suraski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Andi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Gutmans, as well as differences in syntax and new features.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established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as one of the most exciting server scripting languages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in usage was enormous.</a:t>
            </a:r>
          </a:p>
        </p:txBody>
      </p:sp>
    </p:spTree>
    <p:extLst>
      <p:ext uri="{BB962C8B-B14F-4D97-AF65-F5344CB8AC3E}">
        <p14:creationId xmlns:p14="http://schemas.microsoft.com/office/powerpoint/2010/main" val="394157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Changing Type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pPr algn="just"/>
            <a:r>
              <a:rPr lang="en-US" sz="2400" dirty="0"/>
              <a:t>By placing the name of a data type in brackets in front of a variable, you create </a:t>
            </a:r>
            <a:r>
              <a:rPr lang="en-US" sz="2400" dirty="0" smtClean="0"/>
              <a:t>a copy </a:t>
            </a:r>
            <a:r>
              <a:rPr lang="en-US" sz="2400" dirty="0"/>
              <a:t>of that variable's value converted to the data type </a:t>
            </a:r>
            <a:r>
              <a:rPr lang="en-US" sz="2400" dirty="0" smtClean="0"/>
              <a:t>specified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smtClean="0"/>
              <a:t>principal difference </a:t>
            </a:r>
            <a:r>
              <a:rPr lang="en-US" sz="2400" dirty="0"/>
              <a:t>between settype() and a cast is the fact that casting produces a </a:t>
            </a:r>
            <a:r>
              <a:rPr lang="en-US" sz="2400" dirty="0" smtClean="0"/>
              <a:t>copy , leaving </a:t>
            </a:r>
            <a:r>
              <a:rPr lang="en-US" sz="2400" dirty="0"/>
              <a:t>the original </a:t>
            </a:r>
            <a:r>
              <a:rPr lang="en-US" sz="2400" dirty="0" smtClean="0"/>
              <a:t>variable untouched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612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1: &lt;html&gt;</a:t>
            </a:r>
          </a:p>
          <a:p>
            <a:pPr marL="0" indent="0">
              <a:buNone/>
            </a:pPr>
            <a:r>
              <a:rPr lang="en-US" dirty="0"/>
              <a:t>2: &lt;head&gt;</a:t>
            </a:r>
          </a:p>
          <a:p>
            <a:pPr marL="0" indent="0">
              <a:buNone/>
            </a:pPr>
            <a:r>
              <a:rPr lang="en-US" dirty="0"/>
              <a:t>3: &lt;title&gt;Listing 4.6 Casting a variable&lt;/title&gt;</a:t>
            </a:r>
          </a:p>
          <a:p>
            <a:pPr marL="0" indent="0">
              <a:buNone/>
            </a:pPr>
            <a:r>
              <a:rPr lang="en-US" dirty="0"/>
              <a:t>4: &lt;/head&gt;</a:t>
            </a:r>
          </a:p>
          <a:p>
            <a:pPr marL="0" indent="0">
              <a:buNone/>
            </a:pPr>
            <a:r>
              <a:rPr lang="en-US" dirty="0"/>
              <a:t>5: &lt;body&gt;</a:t>
            </a:r>
          </a:p>
          <a:p>
            <a:pPr marL="0" indent="0">
              <a:buNone/>
            </a:pPr>
            <a:r>
              <a:rPr lang="en-US" dirty="0"/>
              <a:t>6: &lt;?php</a:t>
            </a:r>
          </a:p>
          <a:p>
            <a:pPr marL="0" indent="0">
              <a:buNone/>
            </a:pPr>
            <a:r>
              <a:rPr lang="en-US" dirty="0"/>
              <a:t>7: $undecided = 3.14;</a:t>
            </a:r>
          </a:p>
          <a:p>
            <a:pPr marL="0" indent="0">
              <a:buNone/>
            </a:pPr>
            <a:r>
              <a:rPr lang="en-US" dirty="0"/>
              <a:t>8: $holder = ( double ) $undecided;</a:t>
            </a:r>
          </a:p>
          <a:p>
            <a:pPr marL="0" indent="0">
              <a:buNone/>
            </a:pPr>
            <a:r>
              <a:rPr lang="en-US" dirty="0"/>
              <a:t>9: print gettype( $holder ) ; </a:t>
            </a:r>
            <a:r>
              <a:rPr lang="en-US" dirty="0" smtClean="0"/>
              <a:t>		// </a:t>
            </a:r>
            <a:r>
              <a:rPr lang="en-US" dirty="0"/>
              <a:t>double</a:t>
            </a:r>
          </a:p>
          <a:p>
            <a:pPr marL="0" indent="0">
              <a:buNone/>
            </a:pPr>
            <a:r>
              <a:rPr lang="en-US" dirty="0"/>
              <a:t>10: print " -- $holder&lt;br&gt;"; // 3.14</a:t>
            </a:r>
          </a:p>
          <a:p>
            <a:pPr marL="0" indent="0">
              <a:buNone/>
            </a:pPr>
            <a:r>
              <a:rPr lang="en-US" dirty="0"/>
              <a:t>11: $holder = ( string ) $undecided;</a:t>
            </a:r>
          </a:p>
          <a:p>
            <a:pPr marL="0" indent="0">
              <a:buNone/>
            </a:pPr>
            <a:r>
              <a:rPr lang="en-US" dirty="0"/>
              <a:t>12: print gettype( $holder ); </a:t>
            </a:r>
            <a:r>
              <a:rPr lang="en-US" dirty="0" smtClean="0"/>
              <a:t>		// </a:t>
            </a:r>
            <a:r>
              <a:rPr lang="en-US" dirty="0"/>
              <a:t>string</a:t>
            </a:r>
          </a:p>
          <a:p>
            <a:pPr marL="0" indent="0">
              <a:buNone/>
            </a:pPr>
            <a:r>
              <a:rPr lang="en-US" dirty="0"/>
              <a:t>13: print " -- $holder&lt;br&gt;"; </a:t>
            </a:r>
            <a:r>
              <a:rPr lang="en-US" dirty="0" smtClean="0"/>
              <a:t>		// 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14: $holder = ( integer ) $undecided;</a:t>
            </a:r>
          </a:p>
          <a:p>
            <a:r>
              <a:rPr lang="en-US" dirty="0"/>
              <a:t>15: print gettype( $holder ); </a:t>
            </a:r>
            <a:r>
              <a:rPr lang="en-US" dirty="0" smtClean="0"/>
              <a:t>	// </a:t>
            </a:r>
            <a:r>
              <a:rPr lang="en-US" dirty="0"/>
              <a:t>integer</a:t>
            </a:r>
          </a:p>
          <a:p>
            <a:r>
              <a:rPr lang="en-US" dirty="0"/>
              <a:t>16: print " -- $holder&lt;br&gt;"; </a:t>
            </a:r>
            <a:r>
              <a:rPr lang="en-US" dirty="0" smtClean="0"/>
              <a:t>		// </a:t>
            </a:r>
            <a:r>
              <a:rPr lang="en-US" dirty="0"/>
              <a:t>3</a:t>
            </a:r>
          </a:p>
          <a:p>
            <a:r>
              <a:rPr lang="en-US" dirty="0"/>
              <a:t>17: $holder = ( double ) $undecided;</a:t>
            </a:r>
          </a:p>
          <a:p>
            <a:r>
              <a:rPr lang="en-US" dirty="0"/>
              <a:t>18: print gettype( $holder ); </a:t>
            </a:r>
            <a:r>
              <a:rPr lang="en-US" dirty="0" smtClean="0"/>
              <a:t>		// </a:t>
            </a:r>
            <a:r>
              <a:rPr lang="en-US" dirty="0"/>
              <a:t>double</a:t>
            </a:r>
          </a:p>
          <a:p>
            <a:r>
              <a:rPr lang="en-US" dirty="0"/>
              <a:t>19: print " -- $holder&lt;br&gt;"; </a:t>
            </a:r>
            <a:r>
              <a:rPr lang="en-US" dirty="0" smtClean="0"/>
              <a:t>			// </a:t>
            </a:r>
            <a:r>
              <a:rPr lang="en-US" dirty="0"/>
              <a:t>3.14</a:t>
            </a:r>
          </a:p>
          <a:p>
            <a:r>
              <a:rPr lang="en-US" dirty="0"/>
              <a:t>20: $holder = ( </a:t>
            </a:r>
            <a:r>
              <a:rPr lang="en-US" dirty="0" err="1"/>
              <a:t>boolean</a:t>
            </a:r>
            <a:r>
              <a:rPr lang="en-US" dirty="0"/>
              <a:t> ) $undecided;</a:t>
            </a:r>
          </a:p>
          <a:p>
            <a:r>
              <a:rPr lang="en-US" dirty="0"/>
              <a:t>21: print gettype( $holder ); </a:t>
            </a:r>
            <a:r>
              <a:rPr lang="en-US" dirty="0" smtClean="0"/>
              <a:t>		//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22: print " -- $holder&lt;br&gt;"; </a:t>
            </a:r>
            <a:r>
              <a:rPr lang="en-US" dirty="0" smtClean="0"/>
              <a:t>			// </a:t>
            </a:r>
            <a:r>
              <a:rPr lang="en-US" dirty="0"/>
              <a:t>1</a:t>
            </a:r>
          </a:p>
          <a:p>
            <a:r>
              <a:rPr lang="en-US" dirty="0"/>
              <a:t>23: ?&gt;</a:t>
            </a:r>
          </a:p>
          <a:p>
            <a:r>
              <a:rPr lang="en-US" dirty="0"/>
              <a:t>24: &lt;/body&gt;</a:t>
            </a:r>
          </a:p>
          <a:p>
            <a:r>
              <a:rPr lang="en-US" dirty="0"/>
              <a:t>25: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0400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 Defining constants&lt;/title&gt;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&lt;?php</a:t>
            </a:r>
          </a:p>
          <a:p>
            <a:pPr marL="0" indent="0">
              <a:buNone/>
            </a:pPr>
            <a:r>
              <a:rPr lang="en-US" dirty="0" smtClean="0"/>
              <a:t> define(“PI”,3.14);</a:t>
            </a:r>
          </a:p>
          <a:p>
            <a:pPr marL="0" indent="0">
              <a:buNone/>
            </a:pPr>
            <a:r>
              <a:rPr lang="en-US" dirty="0" smtClean="0"/>
              <a:t> echo “the value of pi is”, PI,”&lt;br&gt;”;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9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i="1" dirty="0"/>
              <a:t>operator </a:t>
            </a:r>
            <a:r>
              <a:rPr lang="en-US" sz="2400" dirty="0"/>
              <a:t>is a symbol or series of symbols that, when used </a:t>
            </a:r>
            <a:r>
              <a:rPr lang="en-US" sz="2400" dirty="0" smtClean="0"/>
              <a:t>in conjunction </a:t>
            </a:r>
            <a:r>
              <a:rPr lang="en-US" sz="2400" dirty="0"/>
              <a:t>with values, performs an action and usually produces </a:t>
            </a:r>
            <a:r>
              <a:rPr lang="en-US" sz="2400" dirty="0" smtClean="0"/>
              <a:t>a new </a:t>
            </a:r>
            <a:r>
              <a:rPr lang="en-US" sz="2400" dirty="0"/>
              <a:t>value.</a:t>
            </a:r>
          </a:p>
          <a:p>
            <a:pPr algn="just"/>
            <a:r>
              <a:rPr lang="en-US" sz="2400" dirty="0" smtClean="0"/>
              <a:t>An </a:t>
            </a:r>
            <a:r>
              <a:rPr lang="en-US" sz="2400" b="1" i="1" dirty="0"/>
              <a:t>operand </a:t>
            </a:r>
            <a:r>
              <a:rPr lang="en-US" sz="2400" dirty="0"/>
              <a:t>is a value used in conjunction with an operator. </a:t>
            </a:r>
            <a:r>
              <a:rPr lang="en-US" sz="2400" dirty="0" smtClean="0"/>
              <a:t>There are </a:t>
            </a:r>
            <a:r>
              <a:rPr lang="en-US" sz="2400" dirty="0"/>
              <a:t>usually two operands to one operator</a:t>
            </a:r>
            <a:r>
              <a:rPr lang="en-US" dirty="0" smtClean="0"/>
              <a:t>.</a:t>
            </a:r>
          </a:p>
          <a:p>
            <a:pPr algn="just"/>
            <a:r>
              <a:rPr lang="en-US" sz="2400" dirty="0"/>
              <a:t>The combination of operands with an operator to manufacture a result is called </a:t>
            </a:r>
            <a:r>
              <a:rPr lang="en-US" sz="2400" dirty="0" smtClean="0"/>
              <a:t>an Expression    or</a:t>
            </a:r>
          </a:p>
          <a:p>
            <a:pPr algn="just"/>
            <a:r>
              <a:rPr lang="en-US" sz="2400" dirty="0"/>
              <a:t>An </a:t>
            </a:r>
            <a:r>
              <a:rPr lang="en-US" sz="2400" b="1" i="1" dirty="0"/>
              <a:t>expression </a:t>
            </a:r>
            <a:r>
              <a:rPr lang="en-US" sz="2400" dirty="0"/>
              <a:t>is any combination of functions, values, </a:t>
            </a:r>
            <a:r>
              <a:rPr lang="en-US" sz="2400" dirty="0" smtClean="0"/>
              <a:t>and operators </a:t>
            </a:r>
            <a:r>
              <a:rPr lang="en-US" sz="2400" dirty="0"/>
              <a:t>that resolve to a value. As a rule of thumb, if you can </a:t>
            </a:r>
            <a:r>
              <a:rPr lang="en-US" sz="2400" dirty="0" smtClean="0"/>
              <a:t>use it </a:t>
            </a:r>
            <a:r>
              <a:rPr lang="en-US" sz="2400" dirty="0"/>
              <a:t>as if it were a value, it is an expression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94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&lt;?</a:t>
            </a:r>
            <a:r>
              <a:rPr lang="es-ES" dirty="0"/>
              <a:t>php</a:t>
            </a:r>
          </a:p>
          <a:p>
            <a:pPr marL="0" indent="0">
              <a:buNone/>
            </a:pPr>
            <a:r>
              <a:rPr lang="es-ES" dirty="0"/>
              <a:t>echo "7+2=",7+2;</a:t>
            </a:r>
          </a:p>
          <a:p>
            <a:pPr marL="0" indent="0">
              <a:buNone/>
            </a:pPr>
            <a:r>
              <a:rPr lang="es-ES" dirty="0"/>
              <a:t>echo "7-2=",7-2;</a:t>
            </a:r>
          </a:p>
          <a:p>
            <a:pPr marL="0" indent="0">
              <a:buNone/>
            </a:pPr>
            <a:r>
              <a:rPr lang="es-ES" dirty="0"/>
              <a:t>echo "7*2=",7*2;</a:t>
            </a:r>
          </a:p>
          <a:p>
            <a:pPr marL="0" indent="0">
              <a:buNone/>
            </a:pPr>
            <a:r>
              <a:rPr lang="es-ES" dirty="0"/>
              <a:t>echo "7/2=",7/2;</a:t>
            </a:r>
          </a:p>
          <a:p>
            <a:pPr marL="0" indent="0">
              <a:buNone/>
            </a:pPr>
            <a:r>
              <a:rPr lang="es-ES" dirty="0"/>
              <a:t>echo "7%2=",7%2;</a:t>
            </a:r>
          </a:p>
          <a:p>
            <a:pPr marL="0" indent="0">
              <a:buNone/>
            </a:pPr>
            <a:r>
              <a:rPr lang="es-ES" dirty="0"/>
              <a:t>?&gt;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4" y="990600"/>
            <a:ext cx="7391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47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&lt;?php</a:t>
            </a:r>
          </a:p>
          <a:p>
            <a:r>
              <a:rPr lang="en-US" dirty="0"/>
              <a:t>echo tan(deg2rad(45)),"&lt;br&gt;";</a:t>
            </a:r>
          </a:p>
          <a:p>
            <a:r>
              <a:rPr lang="en-US" dirty="0"/>
              <a:t>echo pow(4,3)."&lt;br&gt;";</a:t>
            </a:r>
          </a:p>
          <a:p>
            <a:r>
              <a:rPr lang="en-US" dirty="0"/>
              <a:t>echo floor(3.14159)."&lt;br&gt;";</a:t>
            </a:r>
          </a:p>
          <a:p>
            <a:r>
              <a:rPr lang="en-US" dirty="0"/>
              <a:t>echo </a:t>
            </a:r>
            <a:r>
              <a:rPr lang="en-US" dirty="0" err="1"/>
              <a:t>dechex</a:t>
            </a:r>
            <a:r>
              <a:rPr lang="en-US" dirty="0"/>
              <a:t>(16)."&lt;br&gt;";</a:t>
            </a:r>
          </a:p>
          <a:p>
            <a:r>
              <a:rPr lang="en-US" dirty="0"/>
              <a:t>echo rad2deg(</a:t>
            </a:r>
            <a:r>
              <a:rPr lang="en-US" dirty="0" err="1"/>
              <a:t>atan</a:t>
            </a:r>
            <a:r>
              <a:rPr lang="en-US" dirty="0"/>
              <a:t>(1))."&lt;br&gt;";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1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$name ="matt</a:t>
            </a:r>
            <a:r>
              <a:rPr lang="en-US" dirty="0" smtClean="0"/>
              <a:t>";</a:t>
            </a:r>
          </a:p>
          <a:p>
            <a:r>
              <a:rPr lang="en-US" dirty="0"/>
              <a:t>$x = 4;</a:t>
            </a:r>
          </a:p>
          <a:p>
            <a:r>
              <a:rPr lang="en-US" dirty="0"/>
              <a:t>$x += 4; // $x now equals 8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4924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105400"/>
            <a:ext cx="49434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461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Incrementing </a:t>
            </a:r>
            <a:r>
              <a:rPr lang="en-US" b="1" dirty="0"/>
              <a:t>and </a:t>
            </a:r>
            <a:r>
              <a:rPr lang="en-US" b="1" dirty="0" smtClean="0"/>
              <a:t>Decrementing</a:t>
            </a:r>
          </a:p>
          <a:p>
            <a:pPr marL="0" indent="0">
              <a:buNone/>
            </a:pPr>
            <a:r>
              <a:rPr lang="en-US" sz="4000" dirty="0"/>
              <a:t>&lt;?php</a:t>
            </a:r>
          </a:p>
          <a:p>
            <a:pPr marL="0" indent="0">
              <a:buNone/>
            </a:pPr>
            <a:r>
              <a:rPr lang="en-US" sz="4000" dirty="0"/>
              <a:t>$a=$b=$c=$d=1;</a:t>
            </a:r>
          </a:p>
          <a:p>
            <a:pPr marL="0" indent="0">
              <a:buNone/>
            </a:pPr>
            <a:r>
              <a:rPr lang="en-US" sz="4000" dirty="0"/>
              <a:t>echo "\$a=\$b=\$c=\$d=1 &lt;br&gt;";</a:t>
            </a:r>
          </a:p>
          <a:p>
            <a:pPr marL="0" indent="0">
              <a:buNone/>
            </a:pPr>
            <a:r>
              <a:rPr lang="en-US" sz="4000" dirty="0"/>
              <a:t>echo "\$a++ gives ",$a++,"&lt;br&gt;";</a:t>
            </a:r>
          </a:p>
          <a:p>
            <a:pPr marL="0" indent="0">
              <a:buNone/>
            </a:pPr>
            <a:r>
              <a:rPr lang="en-US" sz="4000" dirty="0"/>
              <a:t>echo "\$a=",$a;</a:t>
            </a:r>
          </a:p>
          <a:p>
            <a:pPr marL="0" indent="0">
              <a:buNone/>
            </a:pPr>
            <a:r>
              <a:rPr lang="en-US" sz="4000" dirty="0"/>
              <a:t>echo "&lt;br&gt; ++\$b gives ",++$b,"&lt;br&gt;";</a:t>
            </a:r>
          </a:p>
          <a:p>
            <a:pPr marL="0" indent="0">
              <a:buNone/>
            </a:pPr>
            <a:r>
              <a:rPr lang="en-US" sz="4000" dirty="0"/>
              <a:t>echo " \$c-- gives ",$c--,"&lt;br&gt;";</a:t>
            </a:r>
          </a:p>
          <a:p>
            <a:pPr marL="0" indent="0">
              <a:buNone/>
            </a:pPr>
            <a:r>
              <a:rPr lang="en-US" sz="4000" dirty="0"/>
              <a:t>echo "now \$c= ",$c,"&lt;br&gt;";</a:t>
            </a:r>
          </a:p>
          <a:p>
            <a:pPr marL="0" indent="0">
              <a:buNone/>
            </a:pPr>
            <a:r>
              <a:rPr lang="en-US" sz="4000" dirty="0"/>
              <a:t>echo "--\$d gives",--$d,"&lt;br&gt;";</a:t>
            </a:r>
          </a:p>
          <a:p>
            <a:pPr marL="0" indent="0">
              <a:buNone/>
            </a:pPr>
            <a:r>
              <a:rPr lang="en-US" sz="4000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PHP 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concatenation operator ,.,</a:t>
            </a:r>
          </a:p>
          <a:p>
            <a:pPr marL="0" indent="0">
              <a:buNone/>
            </a:pPr>
            <a:r>
              <a:rPr lang="en-US" dirty="0" smtClean="0"/>
              <a:t>Assignment operator .=.</a:t>
            </a:r>
          </a:p>
          <a:p>
            <a:r>
              <a:rPr lang="en-US" dirty="0" smtClean="0"/>
              <a:t>&lt;?</a:t>
            </a:r>
            <a:r>
              <a:rPr lang="en-US" dirty="0"/>
              <a:t>php</a:t>
            </a:r>
          </a:p>
          <a:p>
            <a:r>
              <a:rPr lang="en-US" dirty="0"/>
              <a:t>$a="no";</a:t>
            </a:r>
          </a:p>
          <a:p>
            <a:r>
              <a:rPr lang="en-US" dirty="0"/>
              <a:t>echo "\$a=",$a,"&lt;br&gt;";</a:t>
            </a:r>
          </a:p>
          <a:p>
            <a:r>
              <a:rPr lang="en-US" dirty="0"/>
              <a:t>echo "\$b=\$a.\"worries\"&lt;br&gt;";</a:t>
            </a:r>
          </a:p>
          <a:p>
            <a:r>
              <a:rPr lang="en-US" dirty="0"/>
              <a:t>$b=$</a:t>
            </a:r>
            <a:r>
              <a:rPr lang="en-US" dirty="0" err="1"/>
              <a:t>a</a:t>
            </a:r>
            <a:r>
              <a:rPr lang="en-US" dirty="0" err="1" smtClean="0"/>
              <a:t>."</a:t>
            </a:r>
            <a:r>
              <a:rPr lang="en-US" dirty="0" err="1"/>
              <a:t>worries</a:t>
            </a:r>
            <a:r>
              <a:rPr lang="en-US" dirty="0"/>
              <a:t>";</a:t>
            </a:r>
          </a:p>
          <a:p>
            <a:r>
              <a:rPr lang="en-US" dirty="0"/>
              <a:t>echo "now \$b=",$b,"&lt;br&gt;";</a:t>
            </a:r>
          </a:p>
          <a:p>
            <a:r>
              <a:rPr lang="en-US" dirty="0"/>
              <a:t>echo "\$b.=\"at all.\"&lt;br&gt;";</a:t>
            </a:r>
          </a:p>
          <a:p>
            <a:r>
              <a:rPr lang="en-US" dirty="0"/>
              <a:t>$b.="at all.";</a:t>
            </a:r>
          </a:p>
          <a:p>
            <a:r>
              <a:rPr lang="en-US" dirty="0"/>
              <a:t>echo "now \$b=",$b,"&lt;br&gt;";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340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PHP's support for Apache and MySQL further secured its popularity. Apache is </a:t>
            </a:r>
            <a:r>
              <a:rPr lang="en-US" sz="2400" dirty="0" smtClean="0"/>
              <a:t>now the </a:t>
            </a:r>
            <a:r>
              <a:rPr lang="en-US" sz="2400" dirty="0"/>
              <a:t>most-used Web server in the world, and PHP3 can be compiled as an </a:t>
            </a:r>
            <a:r>
              <a:rPr lang="en-US" sz="2400" dirty="0" smtClean="0"/>
              <a:t>Apache module</a:t>
            </a:r>
            <a:r>
              <a:rPr lang="en-US" sz="2400" dirty="0"/>
              <a:t>. MySQL is a powerful free SQL database, and PHP provides a </a:t>
            </a:r>
            <a:r>
              <a:rPr lang="en-US" sz="2400" dirty="0" smtClean="0"/>
              <a:t>comprehensive set </a:t>
            </a:r>
            <a:r>
              <a:rPr lang="en-US" sz="2400" dirty="0"/>
              <a:t>of functions for working with it. The combination of Apache, MySQL, and PHP </a:t>
            </a:r>
            <a:r>
              <a:rPr lang="en-US" sz="2400" dirty="0" smtClean="0"/>
              <a:t>is all </a:t>
            </a:r>
            <a:r>
              <a:rPr lang="en-US" sz="2400" dirty="0"/>
              <a:t>but unbeatable</a:t>
            </a:r>
            <a:r>
              <a:rPr lang="en-US" dirty="0" smtClean="0"/>
              <a:t>.</a:t>
            </a:r>
          </a:p>
          <a:p>
            <a:r>
              <a:rPr lang="en-US" sz="2400" dirty="0"/>
              <a:t>PHP4 introduces numerous new features that will make the programmer's life </a:t>
            </a:r>
            <a:r>
              <a:rPr lang="en-US" sz="2400" dirty="0" smtClean="0"/>
              <a:t>more interesting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foreach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particularly useful feature of PHP3 was the capability to name form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were elements in an array. The elements' names and values are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made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to the code in array form. This feature has been extended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999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4" y="165101"/>
            <a:ext cx="8229600" cy="4444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Comparison Operators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81063"/>
            <a:ext cx="8558211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4038600"/>
            <a:ext cx="85439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60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6511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07719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9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31348"/>
            <a:ext cx="3505200" cy="480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31348"/>
            <a:ext cx="3505200" cy="390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272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if ( </a:t>
            </a:r>
            <a:r>
              <a:rPr lang="en-US" b="1" i="1" dirty="0"/>
              <a:t>expression 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// code to execute if the expression evaluates to true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: &lt;html&gt;</a:t>
            </a:r>
          </a:p>
          <a:p>
            <a:pPr marL="0" indent="0">
              <a:buNone/>
            </a:pPr>
            <a:r>
              <a:rPr lang="en-US" dirty="0"/>
              <a:t>2: &lt;head&gt;</a:t>
            </a:r>
          </a:p>
          <a:p>
            <a:pPr marL="0" indent="0">
              <a:buNone/>
            </a:pPr>
            <a:r>
              <a:rPr lang="en-US" dirty="0"/>
              <a:t>3: &lt;title&gt;Listing 5.1&lt;/title&gt;</a:t>
            </a:r>
          </a:p>
          <a:p>
            <a:pPr marL="0" indent="0">
              <a:buNone/>
            </a:pPr>
            <a:r>
              <a:rPr lang="en-US" dirty="0"/>
              <a:t>4: &lt;/head&gt;</a:t>
            </a:r>
          </a:p>
          <a:p>
            <a:pPr marL="0" indent="0">
              <a:buNone/>
            </a:pPr>
            <a:r>
              <a:rPr lang="en-US" dirty="0"/>
              <a:t>5: &lt;body&gt;</a:t>
            </a:r>
          </a:p>
          <a:p>
            <a:pPr marL="0" indent="0">
              <a:buNone/>
            </a:pPr>
            <a:r>
              <a:rPr lang="en-US" dirty="0"/>
              <a:t>6: &lt;?php</a:t>
            </a:r>
          </a:p>
          <a:p>
            <a:pPr marL="0" indent="0">
              <a:buNone/>
            </a:pPr>
            <a:r>
              <a:rPr lang="en-US" dirty="0"/>
              <a:t>7: $mood = "happy";</a:t>
            </a:r>
          </a:p>
          <a:p>
            <a:pPr marL="0" indent="0">
              <a:buNone/>
            </a:pPr>
            <a:r>
              <a:rPr lang="en-US" dirty="0"/>
              <a:t>8: if ( $mood == "happy" )</a:t>
            </a:r>
          </a:p>
          <a:p>
            <a:pPr marL="0" indent="0">
              <a:buNone/>
            </a:pPr>
            <a:r>
              <a:rPr lang="en-US" dirty="0"/>
              <a:t>9: {</a:t>
            </a:r>
          </a:p>
          <a:p>
            <a:pPr marL="0" indent="0">
              <a:buNone/>
            </a:pPr>
            <a:r>
              <a:rPr lang="en-US" dirty="0"/>
              <a:t>10: print "Hooray, I'm in a good mood";</a:t>
            </a:r>
          </a:p>
          <a:p>
            <a:pPr marL="0" indent="0">
              <a:buNone/>
            </a:pPr>
            <a:r>
              <a:rPr lang="en-US" dirty="0"/>
              <a:t>11: }</a:t>
            </a:r>
          </a:p>
          <a:p>
            <a:pPr marL="0" indent="0">
              <a:buNone/>
            </a:pPr>
            <a:r>
              <a:rPr lang="en-US" dirty="0"/>
              <a:t>12: ?&gt;</a:t>
            </a:r>
          </a:p>
          <a:p>
            <a:pPr marL="0" indent="0">
              <a:buNone/>
            </a:pPr>
            <a:r>
              <a:rPr lang="en-US" dirty="0"/>
              <a:t>13: &lt;/body&gt;</a:t>
            </a:r>
          </a:p>
          <a:p>
            <a:pPr marL="0" indent="0">
              <a:buNone/>
            </a:pPr>
            <a:r>
              <a:rPr lang="en-US" dirty="0"/>
              <a:t>14: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339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Using the else Clause with the if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if ( </a:t>
            </a:r>
            <a:r>
              <a:rPr lang="en-US" b="1" i="1" dirty="0"/>
              <a:t>expression 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// code to execute if the expression evaluates to true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// code to execute in all other cases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424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1: &lt;html&gt;</a:t>
            </a:r>
          </a:p>
          <a:p>
            <a:pPr marL="0" indent="0">
              <a:buNone/>
            </a:pPr>
            <a:r>
              <a:rPr lang="en-US" sz="2000" dirty="0"/>
              <a:t>2: &lt;head&gt;</a:t>
            </a:r>
          </a:p>
          <a:p>
            <a:pPr marL="0" indent="0">
              <a:buNone/>
            </a:pPr>
            <a:r>
              <a:rPr lang="en-US" sz="2000" dirty="0"/>
              <a:t>3: &lt;title&gt;Listing 5.2&lt;/title&gt;</a:t>
            </a:r>
          </a:p>
          <a:p>
            <a:pPr marL="0" indent="0">
              <a:buNone/>
            </a:pPr>
            <a:r>
              <a:rPr lang="en-US" sz="2000" dirty="0"/>
              <a:t>4: &lt;/head&gt;</a:t>
            </a:r>
          </a:p>
          <a:p>
            <a:pPr marL="0" indent="0">
              <a:buNone/>
            </a:pPr>
            <a:r>
              <a:rPr lang="en-US" sz="2000" dirty="0"/>
              <a:t>5: &lt;body&gt;</a:t>
            </a:r>
          </a:p>
          <a:p>
            <a:pPr marL="0" indent="0">
              <a:buNone/>
            </a:pPr>
            <a:r>
              <a:rPr lang="en-US" sz="2000" dirty="0"/>
              <a:t>6: &lt;?php</a:t>
            </a:r>
          </a:p>
          <a:p>
            <a:pPr marL="0" indent="0">
              <a:buNone/>
            </a:pPr>
            <a:r>
              <a:rPr lang="en-US" sz="2000" dirty="0"/>
              <a:t>7: $mood = "sad";</a:t>
            </a:r>
          </a:p>
          <a:p>
            <a:pPr marL="0" indent="0">
              <a:buNone/>
            </a:pPr>
            <a:r>
              <a:rPr lang="en-US" sz="2000" dirty="0"/>
              <a:t>8: if ( $mood == "happy" )</a:t>
            </a:r>
          </a:p>
          <a:p>
            <a:pPr marL="0" indent="0">
              <a:buNone/>
            </a:pPr>
            <a:r>
              <a:rPr lang="en-US" sz="2000" dirty="0"/>
              <a:t>9: {</a:t>
            </a:r>
          </a:p>
          <a:p>
            <a:pPr marL="0" indent="0">
              <a:buNone/>
            </a:pPr>
            <a:r>
              <a:rPr lang="en-US" sz="2000" dirty="0"/>
              <a:t>10: print "Hooray, I'm in a good mood";</a:t>
            </a:r>
          </a:p>
          <a:p>
            <a:pPr marL="0" indent="0">
              <a:buNone/>
            </a:pPr>
            <a:r>
              <a:rPr lang="en-US" sz="2000" dirty="0"/>
              <a:t>11: }</a:t>
            </a:r>
          </a:p>
          <a:p>
            <a:pPr marL="0" indent="0">
              <a:buNone/>
            </a:pPr>
            <a:r>
              <a:rPr lang="en-US" sz="2000" dirty="0"/>
              <a:t>12: else</a:t>
            </a:r>
          </a:p>
          <a:p>
            <a:pPr marL="0" indent="0">
              <a:buNone/>
            </a:pPr>
            <a:r>
              <a:rPr lang="en-US" sz="2000" dirty="0"/>
              <a:t>13: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14: print "Not happy but $mood";</a:t>
            </a:r>
          </a:p>
          <a:p>
            <a:pPr marL="0" indent="0">
              <a:buNone/>
            </a:pPr>
            <a:r>
              <a:rPr lang="en-US" sz="2000" dirty="0"/>
              <a:t>15: }</a:t>
            </a:r>
          </a:p>
          <a:p>
            <a:pPr marL="0" indent="0">
              <a:buNone/>
            </a:pPr>
            <a:r>
              <a:rPr lang="en-US" sz="2000" dirty="0"/>
              <a:t>16: ?&gt;</a:t>
            </a:r>
          </a:p>
          <a:p>
            <a:pPr marL="0" indent="0">
              <a:buNone/>
            </a:pPr>
            <a:r>
              <a:rPr lang="en-US" sz="2000" dirty="0"/>
              <a:t>17: &lt;/body&gt;</a:t>
            </a:r>
          </a:p>
          <a:p>
            <a:pPr marL="0" indent="0">
              <a:buNone/>
            </a:pPr>
            <a:r>
              <a:rPr lang="en-US" sz="2000" dirty="0"/>
              <a:t>18: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5601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/>
              <a:t>Using the elseif Clause with the if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 </a:t>
            </a:r>
            <a:r>
              <a:rPr lang="en-US" b="1" i="1" dirty="0"/>
              <a:t>expression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code to execute if the expression evaluates to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elseif ( </a:t>
            </a:r>
            <a:r>
              <a:rPr lang="en-US" b="1" i="1" dirty="0"/>
              <a:t>another expression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code to execute if the previous expression failed</a:t>
            </a:r>
          </a:p>
          <a:p>
            <a:pPr marL="0" indent="0">
              <a:buNone/>
            </a:pPr>
            <a:r>
              <a:rPr lang="en-US" dirty="0"/>
              <a:t>// and this one evaluates to true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code to execute in all other cases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656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1: &lt;html&gt;</a:t>
            </a:r>
          </a:p>
          <a:p>
            <a:pPr marL="0" indent="0">
              <a:buNone/>
            </a:pPr>
            <a:r>
              <a:rPr lang="en-US" sz="1600" dirty="0"/>
              <a:t>2: &lt;head&gt;</a:t>
            </a:r>
          </a:p>
          <a:p>
            <a:pPr marL="0" indent="0">
              <a:buNone/>
            </a:pPr>
            <a:r>
              <a:rPr lang="en-US" sz="1600" dirty="0"/>
              <a:t>3: &lt;title&gt;Listing 5.3&lt;/title&gt;</a:t>
            </a:r>
          </a:p>
          <a:p>
            <a:pPr marL="0" indent="0">
              <a:buNone/>
            </a:pPr>
            <a:r>
              <a:rPr lang="en-US" sz="1600" dirty="0"/>
              <a:t>4: &lt;/head&gt;</a:t>
            </a:r>
          </a:p>
          <a:p>
            <a:pPr marL="0" indent="0">
              <a:buNone/>
            </a:pPr>
            <a:r>
              <a:rPr lang="en-US" sz="1600" dirty="0"/>
              <a:t>5: &lt;body&gt;</a:t>
            </a:r>
          </a:p>
          <a:p>
            <a:pPr marL="0" indent="0">
              <a:buNone/>
            </a:pPr>
            <a:r>
              <a:rPr lang="en-US" sz="1600" dirty="0"/>
              <a:t>6: &lt;?php</a:t>
            </a:r>
          </a:p>
          <a:p>
            <a:pPr marL="0" indent="0">
              <a:buNone/>
            </a:pPr>
            <a:r>
              <a:rPr lang="en-US" sz="1600" dirty="0"/>
              <a:t>7: $mood = "sad";</a:t>
            </a:r>
          </a:p>
          <a:p>
            <a:pPr marL="0" indent="0">
              <a:buNone/>
            </a:pPr>
            <a:r>
              <a:rPr lang="en-US" sz="1600" dirty="0"/>
              <a:t>8: if ( $mood == "happy" )</a:t>
            </a:r>
          </a:p>
          <a:p>
            <a:pPr marL="0" indent="0">
              <a:buNone/>
            </a:pPr>
            <a:r>
              <a:rPr lang="en-US" sz="1600" dirty="0"/>
              <a:t>9: {</a:t>
            </a:r>
          </a:p>
          <a:p>
            <a:pPr marL="0" indent="0">
              <a:buNone/>
            </a:pPr>
            <a:r>
              <a:rPr lang="en-US" sz="1600" dirty="0"/>
              <a:t>10: print "Hooray, I'm in a good mood";</a:t>
            </a:r>
          </a:p>
          <a:p>
            <a:pPr marL="0" indent="0">
              <a:buNone/>
            </a:pPr>
            <a:r>
              <a:rPr lang="en-US" sz="1600" dirty="0"/>
              <a:t>11: }</a:t>
            </a:r>
          </a:p>
          <a:p>
            <a:pPr marL="0" indent="0">
              <a:buNone/>
            </a:pPr>
            <a:r>
              <a:rPr lang="en-US" sz="1600" dirty="0"/>
              <a:t>12: elseif ( $mood == "sad" )</a:t>
            </a:r>
          </a:p>
          <a:p>
            <a:pPr marL="0" indent="0">
              <a:buNone/>
            </a:pPr>
            <a:r>
              <a:rPr lang="en-US" sz="1600" dirty="0"/>
              <a:t>13: {</a:t>
            </a:r>
          </a:p>
          <a:p>
            <a:pPr marL="0" indent="0">
              <a:buNone/>
            </a:pPr>
            <a:r>
              <a:rPr lang="en-US" sz="1600" dirty="0"/>
              <a:t>14: print "</a:t>
            </a:r>
            <a:r>
              <a:rPr lang="en-US" sz="1600" dirty="0" err="1"/>
              <a:t>Awww</a:t>
            </a:r>
            <a:r>
              <a:rPr lang="en-US" sz="1600" dirty="0"/>
              <a:t>. Don't be down!";</a:t>
            </a:r>
          </a:p>
          <a:p>
            <a:pPr marL="0" indent="0">
              <a:buNone/>
            </a:pPr>
            <a:r>
              <a:rPr lang="en-US" sz="1600" dirty="0"/>
              <a:t>15: }</a:t>
            </a:r>
          </a:p>
          <a:p>
            <a:pPr marL="0" indent="0">
              <a:buNone/>
            </a:pPr>
            <a:r>
              <a:rPr lang="en-US" sz="1600" dirty="0"/>
              <a:t>16: else</a:t>
            </a:r>
          </a:p>
          <a:p>
            <a:pPr marL="0" indent="0">
              <a:buNone/>
            </a:pPr>
            <a:r>
              <a:rPr lang="en-US" sz="1600" dirty="0"/>
              <a:t>17: {</a:t>
            </a:r>
          </a:p>
          <a:p>
            <a:pPr marL="0" indent="0">
              <a:buNone/>
            </a:pPr>
            <a:r>
              <a:rPr lang="en-US" sz="1600" dirty="0"/>
              <a:t>18: print "Neither happy nor sad but $mood";</a:t>
            </a:r>
          </a:p>
          <a:p>
            <a:pPr marL="0" indent="0">
              <a:buNone/>
            </a:pPr>
            <a:r>
              <a:rPr lang="en-US" sz="1600" dirty="0"/>
              <a:t>19: }</a:t>
            </a:r>
          </a:p>
          <a:p>
            <a:pPr marL="0" indent="0">
              <a:buNone/>
            </a:pPr>
            <a:r>
              <a:rPr lang="en-US" sz="1600" dirty="0"/>
              <a:t>20: ?&gt;</a:t>
            </a:r>
          </a:p>
          <a:p>
            <a:pPr marL="0" indent="0">
              <a:buNone/>
            </a:pPr>
            <a:r>
              <a:rPr lang="en-US" sz="1600" dirty="0"/>
              <a:t>21: &lt;/body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22:&lt;/html&gt;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7527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 </a:t>
            </a:r>
            <a:r>
              <a:rPr lang="en-US" b="1" i="1" dirty="0"/>
              <a:t>expression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b="1" i="1" dirty="0"/>
              <a:t>result1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// execute this if expression results in result1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b="1" i="1" dirty="0"/>
              <a:t>result2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// execute this if expression results in result2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default:</a:t>
            </a:r>
          </a:p>
          <a:p>
            <a:pPr marL="0" indent="0">
              <a:buNone/>
            </a:pPr>
            <a:r>
              <a:rPr lang="en-US" dirty="0"/>
              <a:t>// execute this if no break statement</a:t>
            </a:r>
          </a:p>
          <a:p>
            <a:pPr marL="0" indent="0">
              <a:buNone/>
            </a:pPr>
            <a:r>
              <a:rPr lang="en-US" dirty="0"/>
              <a:t>// has been encountered hitherto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4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1: &lt;html&gt;</a:t>
            </a:r>
          </a:p>
          <a:p>
            <a:pPr marL="0" indent="0">
              <a:buNone/>
            </a:pPr>
            <a:r>
              <a:rPr lang="en-US" sz="1600" dirty="0"/>
              <a:t>2: &lt;head&gt;</a:t>
            </a:r>
          </a:p>
          <a:p>
            <a:pPr marL="0" indent="0">
              <a:buNone/>
            </a:pPr>
            <a:r>
              <a:rPr lang="en-US" sz="1600" dirty="0"/>
              <a:t>3: &lt;title&gt;Listing 5.4&lt;/title&gt;</a:t>
            </a:r>
          </a:p>
          <a:p>
            <a:pPr marL="0" indent="0">
              <a:buNone/>
            </a:pPr>
            <a:r>
              <a:rPr lang="en-US" sz="1600" dirty="0"/>
              <a:t>4: &lt;/head&gt;</a:t>
            </a:r>
          </a:p>
          <a:p>
            <a:pPr marL="0" indent="0">
              <a:buNone/>
            </a:pPr>
            <a:r>
              <a:rPr lang="en-US" sz="1600" dirty="0"/>
              <a:t>5: &lt;body&gt;</a:t>
            </a:r>
          </a:p>
          <a:p>
            <a:pPr marL="0" indent="0">
              <a:buNone/>
            </a:pPr>
            <a:r>
              <a:rPr lang="en-US" sz="1600" dirty="0"/>
              <a:t>6: &lt;?php</a:t>
            </a:r>
          </a:p>
          <a:p>
            <a:pPr marL="0" indent="0">
              <a:buNone/>
            </a:pPr>
            <a:r>
              <a:rPr lang="en-US" sz="1600" dirty="0"/>
              <a:t>7: $mood = "sad";</a:t>
            </a:r>
          </a:p>
          <a:p>
            <a:pPr marL="0" indent="0">
              <a:buNone/>
            </a:pPr>
            <a:r>
              <a:rPr lang="en-US" sz="1600" dirty="0"/>
              <a:t>8: switch ( $mood )</a:t>
            </a:r>
          </a:p>
          <a:p>
            <a:pPr marL="0" indent="0">
              <a:buNone/>
            </a:pPr>
            <a:r>
              <a:rPr lang="en-US" sz="1600" dirty="0"/>
              <a:t>9: {</a:t>
            </a:r>
          </a:p>
          <a:p>
            <a:pPr marL="0" indent="0">
              <a:buNone/>
            </a:pPr>
            <a:r>
              <a:rPr lang="en-US" sz="1600" dirty="0"/>
              <a:t>10: case "happy":</a:t>
            </a:r>
          </a:p>
          <a:p>
            <a:pPr marL="0" indent="0">
              <a:buNone/>
            </a:pPr>
            <a:r>
              <a:rPr lang="en-US" sz="1600" dirty="0"/>
              <a:t>11: print "Hooray, I'm in a good mood";</a:t>
            </a:r>
          </a:p>
          <a:p>
            <a:pPr marL="0" indent="0">
              <a:buNone/>
            </a:pPr>
            <a:r>
              <a:rPr lang="en-US" sz="1600" dirty="0"/>
              <a:t>12: break;</a:t>
            </a:r>
          </a:p>
          <a:p>
            <a:pPr marL="0" indent="0">
              <a:buNone/>
            </a:pPr>
            <a:r>
              <a:rPr lang="en-US" sz="1600" dirty="0"/>
              <a:t>13: case "sad":</a:t>
            </a:r>
          </a:p>
          <a:p>
            <a:pPr marL="0" indent="0">
              <a:buNone/>
            </a:pPr>
            <a:r>
              <a:rPr lang="en-US" sz="1600" dirty="0"/>
              <a:t>14: print "</a:t>
            </a:r>
            <a:r>
              <a:rPr lang="en-US" sz="1600" dirty="0" err="1"/>
              <a:t>Awww</a:t>
            </a:r>
            <a:r>
              <a:rPr lang="en-US" sz="1600" dirty="0"/>
              <a:t>. Don't be down!";</a:t>
            </a:r>
          </a:p>
          <a:p>
            <a:pPr marL="0" indent="0">
              <a:buNone/>
            </a:pPr>
            <a:r>
              <a:rPr lang="en-US" sz="1600" dirty="0"/>
              <a:t>15: break;</a:t>
            </a:r>
          </a:p>
          <a:p>
            <a:pPr marL="0" indent="0">
              <a:buNone/>
            </a:pPr>
            <a:r>
              <a:rPr lang="en-US" sz="1600" dirty="0"/>
              <a:t>16: default:</a:t>
            </a:r>
          </a:p>
          <a:p>
            <a:pPr marL="0" indent="0">
              <a:buNone/>
            </a:pPr>
            <a:r>
              <a:rPr lang="en-US" sz="1600" dirty="0"/>
              <a:t>17: print "Neither happy nor sad but $mood";</a:t>
            </a:r>
          </a:p>
          <a:p>
            <a:pPr marL="0" indent="0">
              <a:buNone/>
            </a:pPr>
            <a:r>
              <a:rPr lang="en-US" sz="1600" dirty="0"/>
              <a:t>18: }</a:t>
            </a:r>
          </a:p>
          <a:p>
            <a:pPr marL="0" indent="0">
              <a:buNone/>
            </a:pPr>
            <a:r>
              <a:rPr lang="en-US" sz="1600" dirty="0"/>
              <a:t>19: ?&gt;</a:t>
            </a:r>
          </a:p>
          <a:p>
            <a:pPr marL="0" indent="0">
              <a:buNone/>
            </a:pPr>
            <a:r>
              <a:rPr lang="en-US" sz="1600" dirty="0"/>
              <a:t>20: &lt;/body&gt;</a:t>
            </a:r>
          </a:p>
          <a:p>
            <a:pPr marL="0" indent="0">
              <a:buNone/>
            </a:pPr>
            <a:r>
              <a:rPr lang="en-US" sz="1600" dirty="0"/>
              <a:t>21: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11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object-oriented programming was somewhat rudimentary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PHP.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in PHP4; for example, it is now possible to call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from a child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PHP4 now provides native support for user sessions, using both cookies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comparison operator (===) has been introduced that tests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equivalence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type as well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associative arrays containing server and environmental variables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available, as well as a variable that holds information about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PHP4 now provides built-in support for both Java and XML.</a:t>
            </a:r>
          </a:p>
        </p:txBody>
      </p:sp>
    </p:spTree>
    <p:extLst>
      <p:ext uri="{BB962C8B-B14F-4D97-AF65-F5344CB8AC3E}">
        <p14:creationId xmlns:p14="http://schemas.microsoft.com/office/powerpoint/2010/main" val="4120511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</a:t>
            </a:r>
            <a:r>
              <a:rPr lang="en-US" b="1" dirty="0"/>
              <a:t>the ? </a:t>
            </a:r>
            <a:r>
              <a:rPr lang="en-US" b="1" dirty="0" smtClean="0"/>
              <a:t>or ternary </a:t>
            </a:r>
            <a:r>
              <a:rPr lang="en-US" b="1" dirty="0"/>
              <a:t>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 </a:t>
            </a:r>
            <a:r>
              <a:rPr lang="en-US" b="1" i="1" dirty="0"/>
              <a:t>expression 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r>
              <a:rPr lang="en-US" b="1" i="1" dirty="0" smtClean="0"/>
              <a:t>returned_if_expression_is_true :</a:t>
            </a:r>
          </a:p>
          <a:p>
            <a:pPr marL="0" indent="0">
              <a:buNone/>
            </a:pPr>
            <a:r>
              <a:rPr lang="en-US" b="1" i="1" dirty="0" smtClean="0"/>
              <a:t>returned_if_expression_is _</a:t>
            </a:r>
            <a:r>
              <a:rPr lang="en-US" b="1" i="1" dirty="0"/>
              <a:t>false</a:t>
            </a:r>
            <a:r>
              <a:rPr lang="en-US" b="1" i="1" dirty="0" smtClean="0"/>
              <a:t>;</a:t>
            </a:r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 smtClean="0"/>
              <a:t>$mood </a:t>
            </a:r>
            <a:r>
              <a:rPr lang="en-US" dirty="0"/>
              <a:t>= "sad";</a:t>
            </a:r>
          </a:p>
          <a:p>
            <a:pPr marL="0" indent="0">
              <a:buNone/>
            </a:pPr>
            <a:r>
              <a:rPr lang="en-US" dirty="0" smtClean="0"/>
              <a:t>$text </a:t>
            </a:r>
            <a:r>
              <a:rPr lang="en-US" dirty="0"/>
              <a:t>= ( $mood=="happy" )?"Hooray, I'm in a good mood</a:t>
            </a:r>
            <a:r>
              <a:rPr lang="en-US" dirty="0" smtClean="0"/>
              <a:t>": "</a:t>
            </a:r>
            <a:r>
              <a:rPr lang="en-US" dirty="0"/>
              <a:t>Not happy </a:t>
            </a:r>
            <a:r>
              <a:rPr lang="en-US" dirty="0" smtClean="0"/>
              <a:t>but $</a:t>
            </a:r>
            <a:r>
              <a:rPr lang="en-US" dirty="0"/>
              <a:t>mood";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print "$text";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while ( </a:t>
            </a:r>
            <a:r>
              <a:rPr lang="en-US" b="1" i="1" dirty="0"/>
              <a:t>expression 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{  // </a:t>
            </a:r>
            <a:r>
              <a:rPr lang="en-US" b="1" dirty="0"/>
              <a:t>do </a:t>
            </a:r>
            <a:r>
              <a:rPr lang="en-US" b="1" dirty="0" smtClean="0"/>
              <a:t>something 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 smtClean="0"/>
              <a:t>$counter </a:t>
            </a:r>
            <a:r>
              <a:rPr lang="en-US" dirty="0"/>
              <a:t>= 1;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 $counter &lt;= 12 )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"$counter times 2 is </a:t>
            </a:r>
            <a:r>
              <a:rPr lang="en-US" dirty="0" smtClean="0"/>
              <a:t>".($</a:t>
            </a:r>
            <a:r>
              <a:rPr lang="en-US" dirty="0"/>
              <a:t>counter*2)."&lt;br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$counter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4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do..while</a:t>
            </a:r>
            <a:r>
              <a:rPr lang="en-US" b="1" dirty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do {   // code to be executed   }</a:t>
            </a:r>
          </a:p>
          <a:p>
            <a:pPr marL="0" indent="0">
              <a:buNone/>
            </a:pPr>
            <a:r>
              <a:rPr lang="en-US" b="1" dirty="0" smtClean="0"/>
              <a:t>while ( </a:t>
            </a:r>
            <a:r>
              <a:rPr lang="en-US" b="1" i="1" dirty="0" smtClean="0"/>
              <a:t>expression 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num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print "Execution number: $</a:t>
            </a:r>
            <a:r>
              <a:rPr lang="en-US" dirty="0" err="1"/>
              <a:t>num</a:t>
            </a:r>
            <a:r>
              <a:rPr lang="en-US" dirty="0"/>
              <a:t>&lt;br&gt;\n";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num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while ( $num &gt; 200 &amp;&amp; $num &lt; 400 );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7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( </a:t>
            </a:r>
            <a:r>
              <a:rPr lang="en-US" sz="2400" b="1" i="1" dirty="0"/>
              <a:t>variable assignment</a:t>
            </a:r>
            <a:r>
              <a:rPr lang="en-US" sz="2400" dirty="0"/>
              <a:t>; </a:t>
            </a:r>
            <a:r>
              <a:rPr lang="en-US" sz="2400" b="1" i="1" dirty="0"/>
              <a:t>test expression</a:t>
            </a:r>
            <a:r>
              <a:rPr lang="en-US" sz="2400" dirty="0"/>
              <a:t>; </a:t>
            </a:r>
            <a:r>
              <a:rPr lang="en-US" sz="2400" b="1" i="1" dirty="0"/>
              <a:t>variable increment 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code to be executed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800" dirty="0"/>
              <a:t>&lt;?php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for ( $counter=1; $counter&lt;=12; $counter++ )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print "$counter times 2 is ".($counter*2)."&lt;br&gt;";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24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/>
              <a:t>Breaking Out of Loops with the break </a:t>
            </a:r>
            <a:r>
              <a:rPr lang="en-US" sz="2800" b="1" dirty="0" smtClean="0"/>
              <a:t>Statement or terminating Loops early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/>
              <a:t>php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$counter = − 4;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( ; $counter &lt;= 10; $counter++ 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( $counter == 0 )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$temp = 4000/$counter;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print "4000 divided by $counter is... $temp&lt;br&gt;";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54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b="1" dirty="0"/>
              <a:t>Skipping an Iteration with the continue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$counter = − 4;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( ; $counter &lt;= 10; $counter++ 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( $counter == 0 )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continue;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$temp = 4000/$counter;</a:t>
            </a:r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"4000 divided by $counter is... $temp&lt;br&gt;";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4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 &lt;head&gt;</a:t>
            </a:r>
          </a:p>
          <a:p>
            <a:pPr marL="0" indent="0">
              <a:buNone/>
            </a:pPr>
            <a:r>
              <a:rPr lang="en-US" sz="1800" dirty="0"/>
              <a:t> &lt;title&gt;Listing 5.12&lt;/title&gt;</a:t>
            </a:r>
          </a:p>
          <a:p>
            <a:pPr marL="0" indent="0">
              <a:buNone/>
            </a:pPr>
            <a:r>
              <a:rPr lang="en-US" sz="1800" dirty="0"/>
              <a:t> &lt;/head&gt;</a:t>
            </a:r>
          </a:p>
          <a:p>
            <a:pPr marL="0" indent="0">
              <a:buNone/>
            </a:pPr>
            <a:r>
              <a:rPr lang="en-US" sz="1800" dirty="0"/>
              <a:t> &lt;body&gt;</a:t>
            </a:r>
          </a:p>
          <a:p>
            <a:pPr marL="0" indent="0">
              <a:buNone/>
            </a:pPr>
            <a:r>
              <a:rPr lang="en-US" sz="1800" dirty="0"/>
              <a:t> &lt;?php</a:t>
            </a:r>
          </a:p>
          <a:p>
            <a:pPr marL="0" indent="0">
              <a:buNone/>
            </a:pPr>
            <a:r>
              <a:rPr lang="en-US" sz="1800" dirty="0"/>
              <a:t>print "&lt;table border=3&gt;\n";</a:t>
            </a:r>
          </a:p>
          <a:p>
            <a:pPr marL="0" indent="0">
              <a:buNone/>
            </a:pPr>
            <a:r>
              <a:rPr lang="en-US" sz="1800" dirty="0"/>
              <a:t> for ( $y=1; $y&lt;=12; $y++ </a:t>
            </a:r>
            <a:r>
              <a:rPr lang="en-US" sz="1800" dirty="0" smtClean="0"/>
              <a:t>) 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print "&lt;</a:t>
            </a:r>
            <a:r>
              <a:rPr lang="en-US" sz="1800" dirty="0" err="1"/>
              <a:t>tr</a:t>
            </a:r>
            <a:r>
              <a:rPr lang="en-US" sz="1800" dirty="0"/>
              <a:t>&gt;\n";</a:t>
            </a:r>
          </a:p>
          <a:p>
            <a:pPr marL="0" indent="0">
              <a:buNone/>
            </a:pPr>
            <a:r>
              <a:rPr lang="en-US" sz="1800" dirty="0"/>
              <a:t> for ( $x=1; $x&lt;=12; $x++ </a:t>
            </a:r>
            <a:r>
              <a:rPr lang="en-US" sz="1800" dirty="0" smtClean="0"/>
              <a:t>) 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print "\t&lt;td&gt;";</a:t>
            </a:r>
          </a:p>
          <a:p>
            <a:pPr marL="0" indent="0">
              <a:buNone/>
            </a:pPr>
            <a:r>
              <a:rPr lang="en-US" sz="1800" dirty="0"/>
              <a:t> print ($x*$y);</a:t>
            </a:r>
          </a:p>
          <a:p>
            <a:pPr marL="0" indent="0">
              <a:buNone/>
            </a:pPr>
            <a:r>
              <a:rPr lang="en-US" sz="1800" dirty="0"/>
              <a:t> print "&lt;/td&gt;\n</a:t>
            </a:r>
            <a:r>
              <a:rPr lang="en-US" sz="1800" dirty="0" smtClean="0"/>
              <a:t>";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print "&lt;/</a:t>
            </a:r>
            <a:r>
              <a:rPr lang="en-US" sz="1800" dirty="0" err="1"/>
              <a:t>tr</a:t>
            </a:r>
            <a:r>
              <a:rPr lang="en-US" sz="1800" dirty="0"/>
              <a:t>&gt;\n</a:t>
            </a:r>
            <a:r>
              <a:rPr lang="en-US" sz="1800" dirty="0" smtClean="0"/>
              <a:t>";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print "&lt;/table&gt;";</a:t>
            </a:r>
          </a:p>
          <a:p>
            <a:pPr marL="0" indent="0">
              <a:buNone/>
            </a:pPr>
            <a:r>
              <a:rPr lang="en-US" sz="1800" dirty="0"/>
              <a:t> ?&gt;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57726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foreach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foreach(</a:t>
            </a:r>
            <a:r>
              <a:rPr lang="en-US" sz="2800" b="1" dirty="0" err="1" smtClean="0"/>
              <a:t>collection_expression</a:t>
            </a:r>
            <a:r>
              <a:rPr lang="en-US" sz="2800" b="1" dirty="0" smtClean="0"/>
              <a:t> as $value)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foreach(</a:t>
            </a:r>
            <a:r>
              <a:rPr lang="en-US" sz="2800" b="1" dirty="0" err="1" smtClean="0"/>
              <a:t>collection_expression</a:t>
            </a:r>
            <a:r>
              <a:rPr lang="en-US" sz="2800" b="1" dirty="0" smtClean="0"/>
              <a:t> </a:t>
            </a:r>
            <a:r>
              <a:rPr lang="en-US" sz="2800" b="1" dirty="0"/>
              <a:t>as </a:t>
            </a:r>
            <a:r>
              <a:rPr lang="en-US" sz="2800" b="1" dirty="0" smtClean="0"/>
              <a:t>$key=&gt;$value)</a:t>
            </a:r>
          </a:p>
          <a:p>
            <a:pPr marL="0" indent="0">
              <a:buNone/>
            </a:pPr>
            <a:r>
              <a:rPr lang="en-US" sz="2800" b="1" dirty="0"/>
              <a:t>&lt;?php</a:t>
            </a:r>
          </a:p>
          <a:p>
            <a:pPr marL="0" indent="0">
              <a:buNone/>
            </a:pPr>
            <a:r>
              <a:rPr lang="en-US" sz="2800" b="1" dirty="0"/>
              <a:t>$</a:t>
            </a:r>
            <a:r>
              <a:rPr lang="en-US" sz="2800" b="1" dirty="0" err="1"/>
              <a:t>arr</a:t>
            </a:r>
            <a:r>
              <a:rPr lang="en-US" sz="2800" b="1" dirty="0"/>
              <a:t>=array("</a:t>
            </a:r>
            <a:r>
              <a:rPr lang="en-US" sz="2800" b="1" dirty="0" err="1"/>
              <a:t>sri</a:t>
            </a:r>
            <a:r>
              <a:rPr lang="en-US" sz="2800" b="1" dirty="0"/>
              <a:t>","</a:t>
            </a:r>
            <a:r>
              <a:rPr lang="en-US" sz="2800" b="1" dirty="0" err="1"/>
              <a:t>kanth</a:t>
            </a:r>
            <a:r>
              <a:rPr lang="en-US" sz="2800" b="1" dirty="0"/>
              <a:t>","</a:t>
            </a:r>
            <a:r>
              <a:rPr lang="en-US" sz="2800" b="1" dirty="0" err="1"/>
              <a:t>M.Tech</a:t>
            </a:r>
            <a:r>
              <a:rPr lang="en-US" sz="2800" b="1" dirty="0"/>
              <a:t>");</a:t>
            </a:r>
          </a:p>
          <a:p>
            <a:pPr marL="0" indent="0">
              <a:buNone/>
            </a:pPr>
            <a:r>
              <a:rPr lang="en-US" sz="2800" b="1" dirty="0"/>
              <a:t>foreach($</a:t>
            </a:r>
            <a:r>
              <a:rPr lang="en-US" sz="2800" b="1" dirty="0" err="1"/>
              <a:t>arr</a:t>
            </a:r>
            <a:r>
              <a:rPr lang="en-US" sz="2800" b="1" dirty="0"/>
              <a:t> as $key=&gt; $value){</a:t>
            </a:r>
          </a:p>
          <a:p>
            <a:pPr marL="0" indent="0">
              <a:buNone/>
            </a:pPr>
            <a:r>
              <a:rPr lang="en-US" sz="2800" b="1" dirty="0"/>
              <a:t>echo "current details:$key=&gt;$value&lt;br&gt;";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r>
              <a:rPr lang="en-US" sz="28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0799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PHP Alternate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PHP also supports an alternative syntax for if ,</a:t>
            </a:r>
            <a:r>
              <a:rPr lang="en-US" dirty="0" err="1" smtClean="0"/>
              <a:t>while,for,foreach</a:t>
            </a:r>
            <a:r>
              <a:rPr lang="en-US" dirty="0" smtClean="0"/>
              <a:t> and switch.</a:t>
            </a:r>
          </a:p>
          <a:p>
            <a:r>
              <a:rPr lang="en-US" dirty="0" smtClean="0"/>
              <a:t>Incase the form of the alternative syntax changes the opening curly brace to a colon(:) and closing brace to </a:t>
            </a:r>
            <a:r>
              <a:rPr lang="en-US" dirty="0" err="1" smtClean="0"/>
              <a:t>endif;endswitch;endwhile;endfor;endforeach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$temp=61;</a:t>
            </a:r>
          </a:p>
          <a:p>
            <a:pPr marL="0" indent="0">
              <a:buNone/>
            </a:pPr>
            <a:r>
              <a:rPr lang="en-US" dirty="0"/>
              <a:t>switch($temp==61):</a:t>
            </a:r>
          </a:p>
          <a:p>
            <a:pPr marL="0" indent="0">
              <a:buNone/>
            </a:pPr>
            <a:r>
              <a:rPr lang="en-US" dirty="0"/>
              <a:t>case 61:</a:t>
            </a:r>
          </a:p>
          <a:p>
            <a:pPr marL="0" indent="0">
              <a:buNone/>
            </a:pPr>
            <a:r>
              <a:rPr lang="en-US" dirty="0"/>
              <a:t>echo "hi";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case 62:</a:t>
            </a:r>
          </a:p>
          <a:p>
            <a:pPr marL="0" indent="0">
              <a:buNone/>
            </a:pPr>
            <a:r>
              <a:rPr lang="en-US" dirty="0"/>
              <a:t>echo "hello";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default: </a:t>
            </a:r>
            <a:r>
              <a:rPr lang="en-US" dirty="0" err="1"/>
              <a:t>echo"bad</a:t>
            </a:r>
            <a:r>
              <a:rPr lang="en-US" dirty="0"/>
              <a:t> option";</a:t>
            </a:r>
          </a:p>
          <a:p>
            <a:pPr marL="0" indent="0">
              <a:buNone/>
            </a:pPr>
            <a:r>
              <a:rPr lang="en-US" dirty="0" err="1"/>
              <a:t>endswitch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5903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Choose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Speed of </a:t>
            </a:r>
            <a:r>
              <a:rPr lang="en-US" b="1" dirty="0" smtClean="0"/>
              <a:t>Development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PHP allows you to separate HTML code from scripted elements, you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notice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decrease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on many projects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/>
              <a:t>PHP Is Open </a:t>
            </a:r>
            <a:r>
              <a:rPr lang="en-US" sz="2800" b="1" dirty="0" smtClean="0"/>
              <a:t>Source</a:t>
            </a:r>
          </a:p>
          <a:p>
            <a:pPr marL="0" indent="0" algn="just">
              <a:buNone/>
            </a:pPr>
            <a:r>
              <a:rPr lang="en-US" sz="2000" dirty="0"/>
              <a:t>To many people, "open source" simply means free, which is, of course, a benefit </a:t>
            </a:r>
            <a:r>
              <a:rPr lang="en-US" sz="2000" dirty="0" smtClean="0"/>
              <a:t>in itself</a:t>
            </a:r>
            <a:r>
              <a:rPr lang="en-US" sz="2000" dirty="0"/>
              <a:t>. To quote from the official PHP site at </a:t>
            </a:r>
            <a:r>
              <a:rPr lang="en-US" sz="2000" dirty="0">
                <a:hlinkClick r:id="rId2"/>
              </a:rPr>
              <a:t>http://www.php.net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800" b="1" dirty="0" smtClean="0"/>
              <a:t>Performance</a:t>
            </a:r>
          </a:p>
          <a:p>
            <a:pPr marL="0" indent="0" algn="just">
              <a:buNone/>
            </a:pPr>
            <a:r>
              <a:rPr lang="en-US" sz="2000" dirty="0"/>
              <a:t>Because of the powerful Zend engine, PHP4 compares well with ASP in </a:t>
            </a:r>
            <a:r>
              <a:rPr lang="en-US" sz="2000" dirty="0" smtClean="0"/>
              <a:t>benchmark tests</a:t>
            </a:r>
            <a:r>
              <a:rPr lang="en-US" sz="2000" dirty="0"/>
              <a:t>, beating it in some tests. Compiled PHP leaves ASP far behind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800" b="1" dirty="0" smtClean="0"/>
              <a:t>Portability</a:t>
            </a:r>
          </a:p>
          <a:p>
            <a:pPr marL="0" indent="0" algn="just">
              <a:buNone/>
            </a:pPr>
            <a:r>
              <a:rPr lang="en-US" sz="2000" dirty="0"/>
              <a:t>PHP is designed to run on many operating systems and to cooperate with </a:t>
            </a:r>
            <a:r>
              <a:rPr lang="en-US" sz="2000" dirty="0" smtClean="0"/>
              <a:t>many servers </a:t>
            </a:r>
            <a:r>
              <a:rPr lang="en-US" sz="2000" dirty="0"/>
              <a:t>and databases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4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 First PHP </a:t>
            </a:r>
            <a:r>
              <a:rPr lang="en-US" b="1" dirty="0" smtClean="0"/>
              <a:t>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&lt;? php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print </a:t>
            </a:r>
            <a:r>
              <a:rPr lang="en-US" dirty="0" smtClean="0"/>
              <a:t>("</a:t>
            </a:r>
            <a:r>
              <a:rPr lang="en-US" dirty="0"/>
              <a:t>Hello Web</a:t>
            </a:r>
            <a:r>
              <a:rPr lang="en-US" dirty="0" smtClean="0"/>
              <a:t>!“);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?&gt;</a:t>
            </a:r>
          </a:p>
          <a:p>
            <a:pPr marL="0" indent="0">
              <a:buNone/>
            </a:pPr>
            <a:r>
              <a:rPr lang="en-US" b="1" dirty="0"/>
              <a:t>Combining HTML and </a:t>
            </a:r>
            <a:r>
              <a:rPr lang="en-US" b="1" dirty="0" smtClean="0"/>
              <a:t>PHP</a:t>
            </a:r>
          </a:p>
          <a:p>
            <a:r>
              <a:rPr lang="en-US" dirty="0"/>
              <a:t>1: &lt;html&gt;</a:t>
            </a:r>
          </a:p>
          <a:p>
            <a:r>
              <a:rPr lang="en-US" dirty="0"/>
              <a:t>2: &lt;head&gt;</a:t>
            </a:r>
          </a:p>
          <a:p>
            <a:r>
              <a:rPr lang="en-US" dirty="0" smtClean="0"/>
              <a:t>3</a:t>
            </a:r>
            <a:r>
              <a:rPr lang="en-US" dirty="0"/>
              <a:t>: &lt;title&gt;Listing 3.2 A PHP script including HTML&lt;/title&gt;</a:t>
            </a:r>
          </a:p>
          <a:p>
            <a:r>
              <a:rPr lang="en-US" dirty="0"/>
              <a:t>4: &lt;/head&gt;</a:t>
            </a:r>
          </a:p>
          <a:p>
            <a:r>
              <a:rPr lang="en-US" dirty="0"/>
              <a:t>5: &lt;body&gt;</a:t>
            </a:r>
          </a:p>
          <a:p>
            <a:r>
              <a:rPr lang="en-US" dirty="0"/>
              <a:t>6: &lt;b&gt;</a:t>
            </a:r>
          </a:p>
          <a:p>
            <a:r>
              <a:rPr lang="en-US" dirty="0"/>
              <a:t>7: &lt;?php</a:t>
            </a:r>
          </a:p>
          <a:p>
            <a:r>
              <a:rPr lang="en-US" dirty="0"/>
              <a:t>8: print "hello world";</a:t>
            </a:r>
          </a:p>
          <a:p>
            <a:r>
              <a:rPr lang="en-US" dirty="0"/>
              <a:t>9: ?&gt;</a:t>
            </a:r>
          </a:p>
          <a:p>
            <a:r>
              <a:rPr lang="en-US" dirty="0"/>
              <a:t>10: &lt;/b&gt;</a:t>
            </a:r>
          </a:p>
          <a:p>
            <a:r>
              <a:rPr lang="en-US" dirty="0"/>
              <a:t>11: &lt;/body&gt;</a:t>
            </a:r>
          </a:p>
          <a:p>
            <a:r>
              <a:rPr lang="en-US" dirty="0"/>
              <a:t>12: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687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smtClean="0"/>
              <a:t>Adding </a:t>
            </a:r>
            <a:r>
              <a:rPr lang="en-US" b="1" dirty="0"/>
              <a:t>Comments to PHP </a:t>
            </a:r>
            <a:r>
              <a:rPr lang="en-US" b="1" dirty="0" smtClean="0"/>
              <a:t>Code</a:t>
            </a:r>
          </a:p>
          <a:p>
            <a:pPr marL="0" indent="0" algn="just">
              <a:buNone/>
            </a:pPr>
            <a:r>
              <a:rPr lang="en-US" sz="2400" dirty="0"/>
              <a:t>A </a:t>
            </a:r>
            <a:r>
              <a:rPr lang="en-US" sz="2400" i="1" dirty="0"/>
              <a:t>comment </a:t>
            </a:r>
            <a:r>
              <a:rPr lang="en-US" sz="2400" dirty="0"/>
              <a:t>is text in a script that is ignored by the interpreter</a:t>
            </a:r>
            <a:r>
              <a:rPr lang="en-US" sz="2400" dirty="0" smtClean="0"/>
              <a:t>.</a:t>
            </a:r>
            <a:r>
              <a:rPr lang="en-US" sz="2400" dirty="0"/>
              <a:t> Comments can be used to make code more readable, or to annotate </a:t>
            </a:r>
            <a:r>
              <a:rPr lang="en-US" sz="2400" dirty="0" smtClean="0"/>
              <a:t>a script.</a:t>
            </a:r>
          </a:p>
          <a:p>
            <a:pPr algn="just"/>
            <a:r>
              <a:rPr lang="en-US" sz="2400" dirty="0"/>
              <a:t>Single line comments begin with two forward slashes (/ /) or a single hash sign </a:t>
            </a:r>
            <a:r>
              <a:rPr lang="en-US" sz="2400" dirty="0" smtClean="0"/>
              <a:t>(#).</a:t>
            </a:r>
          </a:p>
          <a:p>
            <a:r>
              <a:rPr lang="en-US" sz="2400" dirty="0"/>
              <a:t>Multiline comments begin with a forward slash followed by an asterisk (/*) and </a:t>
            </a:r>
            <a:r>
              <a:rPr lang="en-US" sz="2400" dirty="0" smtClean="0"/>
              <a:t>end with </a:t>
            </a:r>
            <a:r>
              <a:rPr lang="en-US" sz="2400" dirty="0"/>
              <a:t>an asterisk followed by a forward slash (*/).</a:t>
            </a:r>
          </a:p>
        </p:txBody>
      </p:sp>
    </p:spTree>
    <p:extLst>
      <p:ext uri="{BB962C8B-B14F-4D97-AF65-F5344CB8AC3E}">
        <p14:creationId xmlns:p14="http://schemas.microsoft.com/office/powerpoint/2010/main" val="74188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r>
              <a:rPr lang="en-US" b="1" dirty="0" smtClean="0"/>
              <a:t>Variables</a:t>
            </a:r>
          </a:p>
          <a:p>
            <a:r>
              <a:rPr lang="en-US" sz="2000" dirty="0"/>
              <a:t>A variable is a special container that you can define to "hold" a value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</a:t>
            </a:r>
            <a:r>
              <a:rPr lang="en-US" sz="2000" dirty="0" smtClean="0"/>
              <a:t>variable consists </a:t>
            </a:r>
            <a:r>
              <a:rPr lang="en-US" sz="2000" dirty="0"/>
              <a:t>of a name that you can choose, preceded by a dollar ($) sign. The </a:t>
            </a:r>
            <a:r>
              <a:rPr lang="en-US" sz="2000" dirty="0" smtClean="0"/>
              <a:t>variable name </a:t>
            </a:r>
            <a:r>
              <a:rPr lang="en-US" sz="2000" dirty="0"/>
              <a:t>can include letters, numbers, and the underscore character </a:t>
            </a:r>
            <a:r>
              <a:rPr lang="en-US" sz="2000" dirty="0" smtClean="0"/>
              <a:t>(_).</a:t>
            </a:r>
          </a:p>
          <a:p>
            <a:r>
              <a:rPr lang="en-US" sz="2000" b="1" dirty="0"/>
              <a:t>$a;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a_longish_variable_name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$2453;</a:t>
            </a:r>
          </a:p>
          <a:p>
            <a:r>
              <a:rPr lang="en-US" sz="2000" b="1" dirty="0"/>
              <a:t>$</a:t>
            </a:r>
            <a:r>
              <a:rPr lang="en-US" sz="2000" b="1" dirty="0" err="1" smtClean="0"/>
              <a:t>sleepyZZZZ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EXAMPLES</a:t>
            </a:r>
          </a:p>
          <a:p>
            <a:r>
              <a:rPr lang="en-US" sz="2000" dirty="0" smtClean="0"/>
              <a:t>$</a:t>
            </a:r>
            <a:r>
              <a:rPr lang="en-US" sz="2000" dirty="0"/>
              <a:t>num1 = 8;</a:t>
            </a:r>
          </a:p>
          <a:p>
            <a:r>
              <a:rPr lang="en-US" sz="2000" dirty="0"/>
              <a:t>$num2 = 23</a:t>
            </a:r>
            <a:r>
              <a:rPr lang="en-US" sz="2000" dirty="0" smtClean="0"/>
              <a:t>;</a:t>
            </a:r>
          </a:p>
          <a:p>
            <a:r>
              <a:rPr lang="en-US" sz="2000" b="1" dirty="0"/>
              <a:t>print $num1;</a:t>
            </a:r>
          </a:p>
          <a:p>
            <a:r>
              <a:rPr lang="en-US" sz="2000" b="1" dirty="0"/>
              <a:t>is equivalent to</a:t>
            </a:r>
          </a:p>
          <a:p>
            <a:r>
              <a:rPr lang="en-US" sz="2000" b="1" dirty="0"/>
              <a:t>print 8;</a:t>
            </a:r>
          </a:p>
        </p:txBody>
      </p:sp>
    </p:spTree>
    <p:extLst>
      <p:ext uri="{BB962C8B-B14F-4D97-AF65-F5344CB8AC3E}">
        <p14:creationId xmlns:p14="http://schemas.microsoft.com/office/powerpoint/2010/main" val="4637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 dirty="0"/>
              <a:t>Dynamic </a:t>
            </a:r>
            <a:r>
              <a:rPr lang="en-US" sz="5100" b="1" dirty="0" smtClean="0"/>
              <a:t>Variables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create a variable with a dollar sign followed by a variable name</a:t>
            </a:r>
            <a:r>
              <a:rPr lang="en-US" sz="5100" dirty="0" smtClean="0"/>
              <a:t>.</a:t>
            </a:r>
          </a:p>
          <a:p>
            <a:r>
              <a:rPr lang="en-US" sz="3800" b="1" dirty="0"/>
              <a:t>$user = "bob";</a:t>
            </a:r>
          </a:p>
          <a:p>
            <a:r>
              <a:rPr lang="en-US" sz="3800" b="1" dirty="0"/>
              <a:t>is equivalent to</a:t>
            </a:r>
          </a:p>
          <a:p>
            <a:r>
              <a:rPr lang="en-US" sz="3800" b="1" dirty="0"/>
              <a:t>$holder="user";</a:t>
            </a:r>
          </a:p>
          <a:p>
            <a:r>
              <a:rPr lang="en-US" sz="3800" b="1" dirty="0"/>
              <a:t>$$holder = "bob</a:t>
            </a:r>
            <a:r>
              <a:rPr lang="en-US" sz="3800" b="1" dirty="0" smtClean="0"/>
              <a:t>";</a:t>
            </a:r>
          </a:p>
          <a:p>
            <a:endParaRPr lang="en-US" sz="1600" b="1" dirty="0" smtClean="0"/>
          </a:p>
          <a:p>
            <a:r>
              <a:rPr lang="en-US" dirty="0"/>
              <a:t>you must wrap the string you want to use for the </a:t>
            </a:r>
            <a:r>
              <a:rPr lang="en-US" dirty="0" smtClean="0"/>
              <a:t>variable name </a:t>
            </a:r>
            <a:r>
              <a:rPr lang="en-US" dirty="0"/>
              <a:t>in braces:</a:t>
            </a:r>
            <a:endParaRPr lang="en-US" b="1" dirty="0" smtClean="0"/>
          </a:p>
          <a:p>
            <a:r>
              <a:rPr lang="en-US" dirty="0"/>
              <a:t>${"user"} = "bob</a:t>
            </a:r>
            <a:r>
              <a:rPr lang="en-US" dirty="0" smtClean="0"/>
              <a:t>";</a:t>
            </a:r>
          </a:p>
          <a:p>
            <a:endParaRPr lang="en-US" sz="1600" dirty="0" smtClean="0"/>
          </a:p>
          <a:p>
            <a:r>
              <a:rPr lang="en-US" sz="3400" b="1" dirty="0"/>
              <a:t>$user ="bob";</a:t>
            </a:r>
          </a:p>
          <a:p>
            <a:r>
              <a:rPr lang="en-US" sz="3400" b="1" dirty="0"/>
              <a:t>print $user;</a:t>
            </a:r>
          </a:p>
          <a:p>
            <a:r>
              <a:rPr lang="en-US" sz="3400" b="1" dirty="0"/>
              <a:t>is equivalent </a:t>
            </a:r>
            <a:r>
              <a:rPr lang="en-US" sz="3400" b="1" dirty="0" smtClean="0"/>
              <a:t>to</a:t>
            </a:r>
          </a:p>
          <a:p>
            <a:endParaRPr lang="en-US" sz="1400" b="1" dirty="0"/>
          </a:p>
          <a:p>
            <a:r>
              <a:rPr lang="en-US" sz="3400" b="1" dirty="0"/>
              <a:t>$user ="bob";</a:t>
            </a:r>
          </a:p>
          <a:p>
            <a:r>
              <a:rPr lang="en-US" sz="3400" b="1" dirty="0"/>
              <a:t>$holder="user";</a:t>
            </a:r>
          </a:p>
          <a:p>
            <a:r>
              <a:rPr lang="en-US" sz="3400" b="1" dirty="0" smtClean="0"/>
              <a:t>print </a:t>
            </a:r>
            <a:r>
              <a:rPr lang="en-US" sz="3400" b="1" dirty="0"/>
              <a:t>$$holder</a:t>
            </a:r>
            <a:r>
              <a:rPr lang="en-US" sz="3400" b="1" dirty="0" smtClean="0"/>
              <a:t>;     it is prints the </a:t>
            </a:r>
            <a:r>
              <a:rPr lang="en-US" sz="3400" dirty="0" smtClean="0"/>
              <a:t>bob</a:t>
            </a:r>
          </a:p>
          <a:p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78852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3411</Words>
  <Application>Microsoft Office PowerPoint</Application>
  <PresentationFormat>On-screen Show (4:3)</PresentationFormat>
  <Paragraphs>543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INTRODUCTION</vt:lpstr>
      <vt:lpstr>How Did PHP Evolve?</vt:lpstr>
      <vt:lpstr>PowerPoint Presentation</vt:lpstr>
      <vt:lpstr>PowerPoint Presentation</vt:lpstr>
      <vt:lpstr>Why Choose PHP?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Printing  some HTML</vt:lpstr>
      <vt:lpstr>Data Types</vt:lpstr>
      <vt:lpstr>Testing the Type of a Variable</vt:lpstr>
      <vt:lpstr>PowerPoint Presentation</vt:lpstr>
      <vt:lpstr>Changing Type with settype()</vt:lpstr>
      <vt:lpstr>PowerPoint Presentation</vt:lpstr>
      <vt:lpstr>Changing Type by Casting</vt:lpstr>
      <vt:lpstr>PowerPoint Presentation</vt:lpstr>
      <vt:lpstr>PowerPoint Presentation</vt:lpstr>
      <vt:lpstr>constant</vt:lpstr>
      <vt:lpstr>Operators and Expressions</vt:lpstr>
      <vt:lpstr>PowerPoint Presentation</vt:lpstr>
      <vt:lpstr>Math operators</vt:lpstr>
      <vt:lpstr>Assignment operators</vt:lpstr>
      <vt:lpstr>PowerPoint Presentation</vt:lpstr>
      <vt:lpstr>PHP string operators</vt:lpstr>
      <vt:lpstr>Comparison Operators</vt:lpstr>
      <vt:lpstr>Logical operator</vt:lpstr>
      <vt:lpstr>Operator Precedence</vt:lpstr>
      <vt:lpstr>Using the if statement</vt:lpstr>
      <vt:lpstr>Using the else Clause with the if Statement</vt:lpstr>
      <vt:lpstr>PowerPoint Presentation</vt:lpstr>
      <vt:lpstr>Using the elseif Clause with the if Statement</vt:lpstr>
      <vt:lpstr>PowerPoint Presentation</vt:lpstr>
      <vt:lpstr>The switch Statement</vt:lpstr>
      <vt:lpstr>PowerPoint Presentation</vt:lpstr>
      <vt:lpstr>Using the ? or ternary Operator </vt:lpstr>
      <vt:lpstr>Loops</vt:lpstr>
      <vt:lpstr>The do..while Statement</vt:lpstr>
      <vt:lpstr>The for Statement</vt:lpstr>
      <vt:lpstr>Breaking Out of Loops with the break Statement or terminating Loops early</vt:lpstr>
      <vt:lpstr>Skipping an Iteration with the continue Statement</vt:lpstr>
      <vt:lpstr>Nesting Loops</vt:lpstr>
      <vt:lpstr>Using foreach loop</vt:lpstr>
      <vt:lpstr>PHP Alternate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 Shrikant</dc:creator>
  <cp:lastModifiedBy>P Shrikant</cp:lastModifiedBy>
  <cp:revision>48</cp:revision>
  <dcterms:created xsi:type="dcterms:W3CDTF">2015-02-01T04:25:48Z</dcterms:created>
  <dcterms:modified xsi:type="dcterms:W3CDTF">2015-02-04T04:34:17Z</dcterms:modified>
</cp:coreProperties>
</file>