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C401-E8A0-4ACB-AC9B-9F3BD319F58B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AA-7935-47AC-AC56-074D4232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CA9F-CB2D-4063-AF16-60159966942E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13BB-DA8A-4281-B40C-1B988E4F7147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E36A-CF99-4FC5-B29F-6DB8AE35D2CD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9ED-A33C-4055-832A-31608C0C6F2D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B91-6CF8-44EA-9D55-CD099E4C45AA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6524-6DA1-4C8E-B9E8-2D5DD93650B3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426-44A0-4D66-8468-21F228545A29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2D9-912E-4454-AB53-96A80B6E51F8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DD64-F22B-4882-B7AD-E88FD53552B9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35409" y="6350001"/>
            <a:ext cx="1600200" cy="365125"/>
          </a:xfrm>
        </p:spPr>
        <p:txBody>
          <a:bodyPr/>
          <a:lstStyle/>
          <a:p>
            <a:fld id="{9B5DFB30-9F40-4B83-A67C-4F3726346856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35609" y="6350000"/>
            <a:ext cx="7543800" cy="365125"/>
          </a:xfrm>
        </p:spPr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98591" y="6350000"/>
            <a:ext cx="1138063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3031" y="685800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3031" y="6298023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51013" y="325913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4506-6228-4681-A604-A098F7448237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F3B3-F515-42D6-8122-E5C58653CED6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A787-685E-4A6B-8108-12BE740F9A6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A55D-A5E2-4C3D-86B0-F9341CB40CBF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AutoShape 2" descr="Image result for upes logo"/>
          <p:cNvSpPr>
            <a:spLocks noChangeAspect="1" noChangeArrowheads="1"/>
          </p:cNvSpPr>
          <p:nvPr userDrawn="1"/>
        </p:nvSpPr>
        <p:spPr bwMode="auto">
          <a:xfrm>
            <a:off x="155575" y="-639763"/>
            <a:ext cx="1343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9313" y="8763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4712-60CF-4521-ACCD-815B0B0EFE6A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9E79-D8AE-4314-A8C8-6E53A845C5C4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AB5E-5935-4A89-95D2-FC05F88F2B2D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2" y="62219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AC9A65-47E2-49DB-8C9C-BDAD73421B0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59" y="6239711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6580" y="6125712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" y="0"/>
            <a:ext cx="965915" cy="699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37" y="3219"/>
            <a:ext cx="868788" cy="69579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429016" y="164842"/>
            <a:ext cx="453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CSEG242-</a:t>
            </a:r>
            <a:r>
              <a:rPr lang="en-US" sz="1600" baseline="0" dirty="0" smtClean="0">
                <a:solidFill>
                  <a:schemeClr val="bg1"/>
                </a:solidFill>
              </a:rPr>
              <a:t> Design &amp; Analysis of Algorithms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3031" y="685800"/>
            <a:ext cx="11990231" cy="13217"/>
          </a:xfrm>
          <a:prstGeom prst="line">
            <a:avLst/>
          </a:prstGeom>
          <a:ln w="158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DIVIDE &amp; CONQUER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Recursive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in structure  </a:t>
            </a: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Divide the problem into sub-problems that are similar to the original but smaller in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size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Conquer the sub-problems by solving them recursively.  If they are small enough, just solve them in a straightforward manner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Combine the solutions to create a solution to the original problem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Merge Sort</a:t>
            </a:r>
            <a:endParaRPr lang="en-US" sz="2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Sorting Problem: Sort a sequence of n elements into non-decreasing order.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Divide:  Divide the n-element sequence to be sorted into two subsequences of n/2 elements each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Conquer:  Sort the two subsequences recursively using merge sort.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Combine:  Merge the two sorted subsequences to produce the sorted answer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Used when we have large data 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Worst and average case time complexity if O(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nlgn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Requires double memory space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Merge Sort - Example</a:t>
            </a:r>
            <a:endParaRPr lang="en-US" sz="2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4" y="1643062"/>
            <a:ext cx="9614263" cy="44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Merge Sort - Example</a:t>
            </a:r>
            <a:endParaRPr lang="en-US" sz="2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3" y="1266910"/>
            <a:ext cx="10867177" cy="50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Merge Sort - Algorithm</a:t>
            </a:r>
            <a:endParaRPr lang="en-US" sz="2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INPUT: a sequence of n numbers stored in array 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OUTPUT: an ordered sequence of n numbers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MergeSort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(A,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low, high)  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// sort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A[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low..high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by divide &amp;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conquer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if (low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&lt;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high) then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mid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low+high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)/2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MergeSort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(A,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low, mid)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        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MergeSort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(A,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mid+1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high)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Merge (A,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low, mid, high)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// merges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A[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low..mid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with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A[mid+1..high]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6708" y="836023"/>
            <a:ext cx="4620801" cy="558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2000" b="1" kern="0" dirty="0" smtClean="0">
                <a:solidFill>
                  <a:srgbClr val="FF3300"/>
                </a:solidFill>
                <a:latin typeface="Times New Roman"/>
              </a:rPr>
              <a:t>Merge( A, </a:t>
            </a:r>
            <a:r>
              <a:rPr lang="en-US" altLang="en-US" sz="2000" b="1" i="1" kern="0" dirty="0" smtClean="0">
                <a:solidFill>
                  <a:srgbClr val="FF3300"/>
                </a:solidFill>
                <a:latin typeface="Times New Roman"/>
              </a:rPr>
              <a:t>low</a:t>
            </a:r>
            <a:r>
              <a:rPr lang="en-US" altLang="en-US" sz="2000" b="1" kern="0" dirty="0" smtClean="0">
                <a:solidFill>
                  <a:srgbClr val="FF3300"/>
                </a:solidFill>
                <a:latin typeface="Times New Roman"/>
              </a:rPr>
              <a:t>, </a:t>
            </a:r>
            <a:r>
              <a:rPr lang="en-US" altLang="en-US" sz="2000" b="1" i="1" kern="0" dirty="0" smtClean="0">
                <a:solidFill>
                  <a:srgbClr val="FF3300"/>
                </a:solidFill>
                <a:latin typeface="Times New Roman"/>
              </a:rPr>
              <a:t>mid</a:t>
            </a:r>
            <a:r>
              <a:rPr lang="en-US" altLang="en-US" sz="2000" b="1" kern="0" dirty="0" smtClean="0">
                <a:solidFill>
                  <a:srgbClr val="FF3300"/>
                </a:solidFill>
                <a:latin typeface="Times New Roman"/>
              </a:rPr>
              <a:t>, </a:t>
            </a:r>
            <a:r>
              <a:rPr lang="en-US" altLang="en-US" sz="2000" b="1" i="1" kern="0" dirty="0" smtClean="0">
                <a:solidFill>
                  <a:srgbClr val="FF3300"/>
                </a:solidFill>
                <a:latin typeface="Times New Roman"/>
              </a:rPr>
              <a:t>high</a:t>
            </a:r>
            <a:r>
              <a:rPr lang="en-US" altLang="en-US" sz="2000" b="1" kern="0" dirty="0" smtClean="0">
                <a:solidFill>
                  <a:srgbClr val="FF3300"/>
                </a:solidFill>
                <a:latin typeface="Times New Roman"/>
              </a:rPr>
              <a:t>)</a:t>
            </a:r>
            <a:endParaRPr lang="en-US" altLang="en-US" sz="2000" b="1" kern="0" dirty="0">
              <a:solidFill>
                <a:srgbClr val="FF3300"/>
              </a:solidFill>
              <a:latin typeface="Times New Roman"/>
            </a:endParaRPr>
          </a:p>
          <a:p>
            <a:pPr lvl="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h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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low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; 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i="1" kern="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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low; 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        j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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mid+1;</a:t>
            </a:r>
            <a:endParaRPr lang="en-US" altLang="en-US" i="1" kern="0" dirty="0">
              <a:solidFill>
                <a:schemeClr val="bg1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While((h</a:t>
            </a: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mid)and(j</a:t>
            </a: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high)) 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        {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	if (a[h]</a:t>
            </a: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a[j]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	b[</a:t>
            </a:r>
            <a:r>
              <a:rPr lang="en-US" altLang="en-US" kern="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]=a[h];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	h=h+1;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else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b[</a:t>
            </a:r>
            <a:r>
              <a:rPr lang="en-US" altLang="en-US" kern="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]=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a[j];</a:t>
            </a:r>
            <a:endParaRPr lang="en-US" altLang="en-US" kern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		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j=j+1</a:t>
            </a: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altLang="en-US" kern="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=i+1;</a:t>
            </a:r>
          </a:p>
          <a:p>
            <a:pPr lvl="1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r>
              <a:rPr lang="en-US" altLang="en-US" sz="2000" b="1" kern="0" dirty="0">
                <a:solidFill>
                  <a:srgbClr val="0033CC"/>
                </a:solidFill>
                <a:latin typeface="Times New Roman"/>
              </a:rPr>
              <a:t>	</a:t>
            </a:r>
            <a:endParaRPr lang="en-US" altLang="en-US" sz="2000" kern="0" dirty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2033" y="748064"/>
            <a:ext cx="4620801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	If(h ≥ mid) then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{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for k=j to high do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{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	b[</a:t>
            </a:r>
            <a:r>
              <a:rPr lang="en-US" altLang="en-US" i="1" kern="0" dirty="0" err="1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i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]=a[k];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	</a:t>
            </a:r>
            <a:r>
              <a:rPr lang="en-US" altLang="en-US" i="1" kern="0" dirty="0" err="1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i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=i+1;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}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}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else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{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</a:t>
            </a: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for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k=h </a:t>
            </a: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to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mid </a:t>
            </a: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do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	{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		b[</a:t>
            </a:r>
            <a:r>
              <a:rPr lang="en-US" altLang="en-US" i="1" kern="0" dirty="0" err="1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i</a:t>
            </a: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]=a[k];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		</a:t>
            </a:r>
            <a:r>
              <a:rPr lang="en-US" altLang="en-US" i="1" kern="0" dirty="0" err="1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i</a:t>
            </a: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=i+1;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	}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}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for k=low </a:t>
            </a: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to 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high </a:t>
            </a: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do</a:t>
            </a:r>
          </a:p>
          <a:p>
            <a:pPr marL="609600" lvl="0" indent="-6096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i="1" kern="0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		</a:t>
            </a:r>
            <a:r>
              <a:rPr lang="en-US" altLang="en-US" i="1" kern="0" dirty="0" smtClean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a[k]=b[k];</a:t>
            </a:r>
            <a:endParaRPr lang="en-US" altLang="en-US" i="1" kern="0" dirty="0">
              <a:solidFill>
                <a:schemeClr val="bg1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00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8/27/2017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75212"/>
            <a:ext cx="111948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Merge Sort - Analysis</a:t>
            </a:r>
            <a:endParaRPr lang="en-US" sz="2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Running time T(n) of Merge Sort: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Divide: computing the middle takes </a:t>
            </a:r>
            <a:r>
              <a:rPr lang="en-US" altLang="en-US" sz="2000" dirty="0">
                <a:solidFill>
                  <a:prstClr val="black"/>
                </a:solidFill>
                <a:sym typeface="Symbol" panose="05050102010706020507" pitchFamily="18" charset="2"/>
              </a:rPr>
              <a:t>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1)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Conquer: solving 2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sub problems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takes 2T(n/2)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Combine: merging n elements takes </a:t>
            </a:r>
            <a:r>
              <a:rPr lang="en-US" alt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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n)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Total: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T(n) = </a:t>
            </a:r>
            <a:r>
              <a:rPr lang="en-US" alt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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1) 			if n = 1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T(n) = 2T(n/2) + </a:t>
            </a:r>
            <a:r>
              <a:rPr lang="en-US" alt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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n) 	if n &gt; 1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T(n) 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</a:rPr>
              <a:t>= </a:t>
            </a:r>
            <a:r>
              <a:rPr lang="en-US" sz="2000" smtClean="0">
                <a:solidFill>
                  <a:schemeClr val="bg1"/>
                </a:solidFill>
                <a:sym typeface="Symbol" panose="05050102010706020507" pitchFamily="18" charset="2"/>
              </a:rPr>
              <a:t>O</a:t>
            </a:r>
            <a:r>
              <a:rPr lang="en-US" sz="2000" smtClean="0">
                <a:solidFill>
                  <a:schemeClr val="bg1"/>
                </a:solidFill>
                <a:latin typeface="Calibri" panose="020F0502020204030204" pitchFamily="34" charset="0"/>
              </a:rPr>
              <a:t>(n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lg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n)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A4C4DE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330</TotalTime>
  <Words>301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Anurag Jain</cp:lastModifiedBy>
  <cp:revision>53</cp:revision>
  <dcterms:created xsi:type="dcterms:W3CDTF">2017-07-18T07:31:13Z</dcterms:created>
  <dcterms:modified xsi:type="dcterms:W3CDTF">2017-08-27T15:44:39Z</dcterms:modified>
</cp:coreProperties>
</file>