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74" r:id="rId2"/>
    <p:sldId id="275" r:id="rId3"/>
    <p:sldId id="257" r:id="rId4"/>
    <p:sldId id="258" r:id="rId5"/>
    <p:sldId id="259" r:id="rId6"/>
    <p:sldId id="293" r:id="rId7"/>
    <p:sldId id="294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>
        <p:scale>
          <a:sx n="70" d="100"/>
          <a:sy n="70" d="100"/>
        </p:scale>
        <p:origin x="-13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37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705D2-8647-4FD6-8091-08A7DC819413}" type="datetimeFigureOut">
              <a:rPr lang="en-US" smtClean="0"/>
              <a:t>3/31/2015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A878F-23C0-4605-BC38-5695444B1F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247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E270BD-9F28-441E-8FA8-A41E74E88536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7498-4E67-4B34-85DA-7499634903E6}" type="datetimeFigureOut">
              <a:rPr lang="en-US" smtClean="0"/>
              <a:t>3/31/2015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7ED6-1372-4200-A137-1219733677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75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7498-4E67-4B34-85DA-7499634903E6}" type="datetimeFigureOut">
              <a:rPr lang="en-US" smtClean="0"/>
              <a:t>3/31/2015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7ED6-1372-4200-A137-1219733677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18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7498-4E67-4B34-85DA-7499634903E6}" type="datetimeFigureOut">
              <a:rPr lang="en-US" smtClean="0"/>
              <a:t>3/31/2015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7ED6-1372-4200-A137-1219733677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517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7498-4E67-4B34-85DA-7499634903E6}" type="datetimeFigureOut">
              <a:rPr lang="en-US" smtClean="0"/>
              <a:t>3/31/2015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7ED6-1372-4200-A137-1219733677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23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7498-4E67-4B34-85DA-7499634903E6}" type="datetimeFigureOut">
              <a:rPr lang="en-US" smtClean="0"/>
              <a:t>3/31/2015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7ED6-1372-4200-A137-1219733677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486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7498-4E67-4B34-85DA-7499634903E6}" type="datetimeFigureOut">
              <a:rPr lang="en-US" smtClean="0"/>
              <a:t>3/31/2015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7ED6-1372-4200-A137-1219733677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815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7498-4E67-4B34-85DA-7499634903E6}" type="datetimeFigureOut">
              <a:rPr lang="en-US" smtClean="0"/>
              <a:t>3/31/2015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7ED6-1372-4200-A137-1219733677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36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7498-4E67-4B34-85DA-7499634903E6}" type="datetimeFigureOut">
              <a:rPr lang="en-US" smtClean="0"/>
              <a:t>3/31/2015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7ED6-1372-4200-A137-1219733677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0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7498-4E67-4B34-85DA-7499634903E6}" type="datetimeFigureOut">
              <a:rPr lang="en-US" smtClean="0"/>
              <a:t>3/31/2015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7ED6-1372-4200-A137-1219733677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51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7498-4E67-4B34-85DA-7499634903E6}" type="datetimeFigureOut">
              <a:rPr lang="en-US" smtClean="0"/>
              <a:t>3/31/2015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7ED6-1372-4200-A137-1219733677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59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7498-4E67-4B34-85DA-7499634903E6}" type="datetimeFigureOut">
              <a:rPr lang="en-US" smtClean="0"/>
              <a:t>3/31/2015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D7ED6-1372-4200-A137-1219733677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953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C7498-4E67-4B34-85DA-7499634903E6}" type="datetimeFigureOut">
              <a:rPr lang="en-US" smtClean="0"/>
              <a:t>3/31/2015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D7ED6-1372-4200-A137-1219733677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17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php.net/manual/en/function.mysql-db-name.php" TargetMode="External"/><Relationship Id="rId3" Type="http://schemas.openxmlformats.org/officeDocument/2006/relationships/hyperlink" Target="http://php.net/manual/en/function.mysql-client-encoding.php" TargetMode="External"/><Relationship Id="rId7" Type="http://schemas.openxmlformats.org/officeDocument/2006/relationships/hyperlink" Target="http://php.net/manual/en/function.mysql-data-seek.php" TargetMode="External"/><Relationship Id="rId12" Type="http://schemas.openxmlformats.org/officeDocument/2006/relationships/hyperlink" Target="http://php.net/manual/en/function.mysql-error.php" TargetMode="External"/><Relationship Id="rId2" Type="http://schemas.openxmlformats.org/officeDocument/2006/relationships/hyperlink" Target="http://php.net/manual/en/function.mysql-affected-rows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hp.net/manual/en/function.mysql-create-db.php" TargetMode="External"/><Relationship Id="rId11" Type="http://schemas.openxmlformats.org/officeDocument/2006/relationships/hyperlink" Target="http://php.net/manual/en/function.mysql-errno.php" TargetMode="External"/><Relationship Id="rId5" Type="http://schemas.openxmlformats.org/officeDocument/2006/relationships/hyperlink" Target="http://php.net/manual/en/function.mysql-connect.php" TargetMode="External"/><Relationship Id="rId10" Type="http://schemas.openxmlformats.org/officeDocument/2006/relationships/hyperlink" Target="http://php.net/manual/en/function.mysql-drop-db.php" TargetMode="External"/><Relationship Id="rId4" Type="http://schemas.openxmlformats.org/officeDocument/2006/relationships/hyperlink" Target="http://php.net/manual/en/function.mysql-close.php" TargetMode="External"/><Relationship Id="rId9" Type="http://schemas.openxmlformats.org/officeDocument/2006/relationships/hyperlink" Target="http://php.net/manual/en/function.mysql-db-query.php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php.net/manual/en/function.mysql-fetch-row.php" TargetMode="External"/><Relationship Id="rId13" Type="http://schemas.openxmlformats.org/officeDocument/2006/relationships/hyperlink" Target="http://php.net/manual/en/function.mysql-field-table.php" TargetMode="External"/><Relationship Id="rId3" Type="http://schemas.openxmlformats.org/officeDocument/2006/relationships/hyperlink" Target="http://php.net/manual/en/function.mysql-fetch-array.php" TargetMode="External"/><Relationship Id="rId7" Type="http://schemas.openxmlformats.org/officeDocument/2006/relationships/hyperlink" Target="http://php.net/manual/en/function.mysql-fetch-object.php" TargetMode="External"/><Relationship Id="rId12" Type="http://schemas.openxmlformats.org/officeDocument/2006/relationships/hyperlink" Target="http://php.net/manual/en/function.mysql-field-seek.php" TargetMode="External"/><Relationship Id="rId2" Type="http://schemas.openxmlformats.org/officeDocument/2006/relationships/hyperlink" Target="http://php.net/manual/en/function.mysql-escape-string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hp.net/manual/en/function.mysql-fetch-lengths.php" TargetMode="External"/><Relationship Id="rId11" Type="http://schemas.openxmlformats.org/officeDocument/2006/relationships/hyperlink" Target="http://php.net/manual/en/function.mysql-field-name.php" TargetMode="External"/><Relationship Id="rId5" Type="http://schemas.openxmlformats.org/officeDocument/2006/relationships/hyperlink" Target="http://php.net/manual/en/function.mysql-fetch-field.php" TargetMode="External"/><Relationship Id="rId10" Type="http://schemas.openxmlformats.org/officeDocument/2006/relationships/hyperlink" Target="http://php.net/manual/en/function.mysql-field-len.php" TargetMode="External"/><Relationship Id="rId4" Type="http://schemas.openxmlformats.org/officeDocument/2006/relationships/hyperlink" Target="http://php.net/manual/en/function.mysql-fetch-assoc.php" TargetMode="External"/><Relationship Id="rId9" Type="http://schemas.openxmlformats.org/officeDocument/2006/relationships/hyperlink" Target="http://php.net/manual/en/function.mysql-field-flags.php" TargetMode="External"/><Relationship Id="rId14" Type="http://schemas.openxmlformats.org/officeDocument/2006/relationships/hyperlink" Target="http://php.net/manual/en/function.mysql-field-type.php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php.net/manual/en/function.mysql-insert-id.php" TargetMode="External"/><Relationship Id="rId13" Type="http://schemas.openxmlformats.org/officeDocument/2006/relationships/hyperlink" Target="http://php.net/manual/en/function.mysql-num-fields.php" TargetMode="External"/><Relationship Id="rId3" Type="http://schemas.openxmlformats.org/officeDocument/2006/relationships/hyperlink" Target="http://php.net/manual/en/function.mysql-get-client-info.php" TargetMode="External"/><Relationship Id="rId7" Type="http://schemas.openxmlformats.org/officeDocument/2006/relationships/hyperlink" Target="http://php.net/manual/en/function.mysql-info.php" TargetMode="External"/><Relationship Id="rId12" Type="http://schemas.openxmlformats.org/officeDocument/2006/relationships/hyperlink" Target="http://php.net/manual/en/function.mysql-list-tables.php" TargetMode="External"/><Relationship Id="rId2" Type="http://schemas.openxmlformats.org/officeDocument/2006/relationships/hyperlink" Target="http://php.net/manual/en/function.mysql-free-result.php" TargetMode="External"/><Relationship Id="rId16" Type="http://schemas.openxmlformats.org/officeDocument/2006/relationships/hyperlink" Target="http://php.net/manual/en/function.mysql-ping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hp.net/manual/en/function.mysql-get-server-info.php" TargetMode="External"/><Relationship Id="rId11" Type="http://schemas.openxmlformats.org/officeDocument/2006/relationships/hyperlink" Target="http://php.net/manual/en/function.mysql-list-processes.php" TargetMode="External"/><Relationship Id="rId5" Type="http://schemas.openxmlformats.org/officeDocument/2006/relationships/hyperlink" Target="http://php.net/manual/en/function.mysql-get-proto-info.php" TargetMode="External"/><Relationship Id="rId15" Type="http://schemas.openxmlformats.org/officeDocument/2006/relationships/hyperlink" Target="http://php.net/manual/en/function.mysql-pconnect.php" TargetMode="External"/><Relationship Id="rId10" Type="http://schemas.openxmlformats.org/officeDocument/2006/relationships/hyperlink" Target="http://php.net/manual/en/function.mysql-list-fields.php" TargetMode="External"/><Relationship Id="rId4" Type="http://schemas.openxmlformats.org/officeDocument/2006/relationships/hyperlink" Target="http://php.net/manual/en/function.mysql-get-host-info.php" TargetMode="External"/><Relationship Id="rId9" Type="http://schemas.openxmlformats.org/officeDocument/2006/relationships/hyperlink" Target="http://php.net/manual/en/function.mysql-list-dbs.php" TargetMode="External"/><Relationship Id="rId14" Type="http://schemas.openxmlformats.org/officeDocument/2006/relationships/hyperlink" Target="http://php.net/manual/en/function.mysql-num-rows.php" TargetMode="Externa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php.net/manual/en/function.mysql-tablename.php" TargetMode="External"/><Relationship Id="rId3" Type="http://schemas.openxmlformats.org/officeDocument/2006/relationships/hyperlink" Target="http://php.net/manual/en/function.mysql-real-escape-string.php" TargetMode="External"/><Relationship Id="rId7" Type="http://schemas.openxmlformats.org/officeDocument/2006/relationships/hyperlink" Target="http://php.net/manual/en/function.mysql-stat.php" TargetMode="External"/><Relationship Id="rId2" Type="http://schemas.openxmlformats.org/officeDocument/2006/relationships/hyperlink" Target="http://php.net/manual/en/function.mysql-query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hp.net/manual/en/function.mysql-set-charset.php" TargetMode="External"/><Relationship Id="rId5" Type="http://schemas.openxmlformats.org/officeDocument/2006/relationships/hyperlink" Target="http://php.net/manual/en/function.mysql-select-db.php" TargetMode="External"/><Relationship Id="rId10" Type="http://schemas.openxmlformats.org/officeDocument/2006/relationships/hyperlink" Target="http://php.net/manual/en/function.mysql-unbuffered-query.php" TargetMode="External"/><Relationship Id="rId4" Type="http://schemas.openxmlformats.org/officeDocument/2006/relationships/hyperlink" Target="http://php.net/manual/en/function.mysql-result.php" TargetMode="External"/><Relationship Id="rId9" Type="http://schemas.openxmlformats.org/officeDocument/2006/relationships/hyperlink" Target="http://php.net/manual/en/function.mysql-thread-id.ph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8382000" cy="206057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the Database in PHP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35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CIS-552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9B57-D7DB-44F4-8723-B05FE507737E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Instances and Schemas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types and variables in programming languages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 – the logical structure of the database (e.g., set of customers and accounts and the relationship between them)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– the actual content of the database at a particular point in time</a:t>
            </a:r>
          </a:p>
        </p:txBody>
      </p:sp>
    </p:spTree>
    <p:extLst>
      <p:ext uri="{BB962C8B-B14F-4D97-AF65-F5344CB8AC3E}">
        <p14:creationId xmlns:p14="http://schemas.microsoft.com/office/powerpoint/2010/main" val="348034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CIS-552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CD3CE-C62B-4861-B029-FC6359EE10FA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Independence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modify a schema definition in one level without affecting a schema definition in the other levels.</a:t>
            </a:r>
          </a:p>
          <a:p>
            <a:pPr algn="just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interfaces between the various levels and components should be well defined so that changes in some parts do not seriously influence others.</a:t>
            </a:r>
          </a:p>
          <a:p>
            <a:pPr algn="just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levels of data independence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data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independence</a:t>
            </a:r>
            <a:endParaRPr lang="en-US" sz="2400" b="1" dirty="0"/>
          </a:p>
          <a:p>
            <a:pPr lvl="1" algn="just">
              <a:lnSpc>
                <a:spcPct val="9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independence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352800"/>
            <a:ext cx="3657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168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CIS-552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8794-7C9F-4499-8EE0-148A6DE2FD00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8768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collection of tools for describing:</a:t>
            </a:r>
          </a:p>
          <a:p>
            <a:pPr lvl="1" algn="just">
              <a:lnSpc>
                <a:spcPct val="7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lvl="1" algn="just">
              <a:lnSpc>
                <a:spcPct val="7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relationships</a:t>
            </a:r>
          </a:p>
          <a:p>
            <a:pPr lvl="1" algn="just">
              <a:lnSpc>
                <a:spcPct val="7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semantics</a:t>
            </a:r>
          </a:p>
          <a:p>
            <a:pPr lvl="1" algn="just">
              <a:lnSpc>
                <a:spcPct val="7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constraints</a:t>
            </a:r>
          </a:p>
          <a:p>
            <a:pPr algn="just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Object-based logical models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Entity-relationship model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model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model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model</a:t>
            </a:r>
          </a:p>
          <a:p>
            <a:pPr algn="just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Record-based logical models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model (e.g., SQL/DS, DB2)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model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model (e.g., IMS)</a:t>
            </a:r>
          </a:p>
        </p:txBody>
      </p:sp>
    </p:spTree>
    <p:extLst>
      <p:ext uri="{BB962C8B-B14F-4D97-AF65-F5344CB8AC3E}">
        <p14:creationId xmlns:p14="http://schemas.microsoft.com/office/powerpoint/2010/main" val="202855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CIS-552</a:t>
            </a:r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BDED-D3EE-4CA3-ACA7-BA29B8A48A94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Entity-Relationship Model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54150"/>
            <a:ext cx="7772400" cy="464185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entity-relationship model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981200" y="4038600"/>
            <a:ext cx="1371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/>
              <a:t>customer</a:t>
            </a:r>
            <a:endParaRPr lang="en-US" sz="1400" dirty="0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5715000" y="4038600"/>
            <a:ext cx="1219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account</a:t>
            </a:r>
          </a:p>
        </p:txBody>
      </p:sp>
      <p:sp>
        <p:nvSpPr>
          <p:cNvPr id="10248" name="AutoShape 8"/>
          <p:cNvSpPr>
            <a:spLocks noChangeArrowheads="1"/>
          </p:cNvSpPr>
          <p:nvPr/>
        </p:nvSpPr>
        <p:spPr bwMode="auto">
          <a:xfrm>
            <a:off x="3810000" y="3733800"/>
            <a:ext cx="1447800" cy="10668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depositor</a:t>
            </a:r>
          </a:p>
        </p:txBody>
      </p:sp>
      <p:sp>
        <p:nvSpPr>
          <p:cNvPr id="10250" name="Oval 10"/>
          <p:cNvSpPr>
            <a:spLocks noChangeArrowheads="1"/>
          </p:cNvSpPr>
          <p:nvPr/>
        </p:nvSpPr>
        <p:spPr bwMode="auto">
          <a:xfrm>
            <a:off x="685800" y="2743200"/>
            <a:ext cx="2057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dirty="0"/>
              <a:t>social-security</a:t>
            </a:r>
          </a:p>
        </p:txBody>
      </p:sp>
      <p:sp>
        <p:nvSpPr>
          <p:cNvPr id="10252" name="Oval 12"/>
          <p:cNvSpPr>
            <a:spLocks noChangeArrowheads="1"/>
          </p:cNvSpPr>
          <p:nvPr/>
        </p:nvSpPr>
        <p:spPr bwMode="auto">
          <a:xfrm>
            <a:off x="2819400" y="2667000"/>
            <a:ext cx="21336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/>
              <a:t>customer-street</a:t>
            </a:r>
          </a:p>
        </p:txBody>
      </p:sp>
      <p:sp>
        <p:nvSpPr>
          <p:cNvPr id="10253" name="Oval 13"/>
          <p:cNvSpPr>
            <a:spLocks noChangeArrowheads="1"/>
          </p:cNvSpPr>
          <p:nvPr/>
        </p:nvSpPr>
        <p:spPr bwMode="auto">
          <a:xfrm>
            <a:off x="533400" y="3276600"/>
            <a:ext cx="1752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/>
              <a:t>customer-name</a:t>
            </a:r>
          </a:p>
        </p:txBody>
      </p:sp>
      <p:sp>
        <p:nvSpPr>
          <p:cNvPr id="10254" name="Oval 14"/>
          <p:cNvSpPr>
            <a:spLocks noChangeArrowheads="1"/>
          </p:cNvSpPr>
          <p:nvPr/>
        </p:nvSpPr>
        <p:spPr bwMode="auto">
          <a:xfrm>
            <a:off x="5181600" y="2960473"/>
            <a:ext cx="23622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dirty="0"/>
              <a:t>account-number</a:t>
            </a:r>
          </a:p>
        </p:txBody>
      </p:sp>
      <p:sp>
        <p:nvSpPr>
          <p:cNvPr id="10255" name="Oval 15"/>
          <p:cNvSpPr>
            <a:spLocks noChangeArrowheads="1"/>
          </p:cNvSpPr>
          <p:nvPr/>
        </p:nvSpPr>
        <p:spPr bwMode="auto">
          <a:xfrm>
            <a:off x="6248400" y="3352800"/>
            <a:ext cx="1295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dirty="0"/>
              <a:t>balance</a:t>
            </a:r>
          </a:p>
        </p:txBody>
      </p:sp>
      <p:sp>
        <p:nvSpPr>
          <p:cNvPr id="10256" name="Oval 16"/>
          <p:cNvSpPr>
            <a:spLocks noChangeArrowheads="1"/>
          </p:cNvSpPr>
          <p:nvPr/>
        </p:nvSpPr>
        <p:spPr bwMode="auto">
          <a:xfrm>
            <a:off x="3048000" y="3124200"/>
            <a:ext cx="1905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/>
              <a:t>customer-city</a:t>
            </a:r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>
            <a:off x="1752600" y="37338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62" name="Line 22"/>
          <p:cNvSpPr>
            <a:spLocks noChangeShapeType="1"/>
          </p:cNvSpPr>
          <p:nvPr/>
        </p:nvSpPr>
        <p:spPr bwMode="auto">
          <a:xfrm>
            <a:off x="2514600" y="3048000"/>
            <a:ext cx="152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 flipH="1">
            <a:off x="2743200" y="30480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64" name="Line 24"/>
          <p:cNvSpPr>
            <a:spLocks noChangeShapeType="1"/>
          </p:cNvSpPr>
          <p:nvPr/>
        </p:nvSpPr>
        <p:spPr bwMode="auto">
          <a:xfrm flipH="1">
            <a:off x="2895600" y="3581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65" name="Line 25"/>
          <p:cNvSpPr>
            <a:spLocks noChangeShapeType="1"/>
          </p:cNvSpPr>
          <p:nvPr/>
        </p:nvSpPr>
        <p:spPr bwMode="auto">
          <a:xfrm>
            <a:off x="5715000" y="32766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66" name="Line 26"/>
          <p:cNvSpPr>
            <a:spLocks noChangeShapeType="1"/>
          </p:cNvSpPr>
          <p:nvPr/>
        </p:nvSpPr>
        <p:spPr bwMode="auto">
          <a:xfrm flipH="1">
            <a:off x="6629400" y="3733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67" name="Line 27"/>
          <p:cNvSpPr>
            <a:spLocks noChangeShapeType="1"/>
          </p:cNvSpPr>
          <p:nvPr/>
        </p:nvSpPr>
        <p:spPr bwMode="auto">
          <a:xfrm flipH="1">
            <a:off x="3352800" y="4267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68" name="Line 28"/>
          <p:cNvSpPr>
            <a:spLocks noChangeShapeType="1"/>
          </p:cNvSpPr>
          <p:nvPr/>
        </p:nvSpPr>
        <p:spPr bwMode="auto">
          <a:xfrm>
            <a:off x="5257800" y="4267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16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CIS-552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A5BC-3819-4B58-95A6-35EF8CE2C751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Model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54150"/>
            <a:ext cx="7772400" cy="464185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tabular data in the relational model:</a:t>
            </a:r>
          </a:p>
          <a:p>
            <a:pPr algn="just">
              <a:buFontTx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285" name="Object 21"/>
          <p:cNvGraphicFramePr>
            <a:graphicFrameLocks noChangeAspect="1"/>
          </p:cNvGraphicFramePr>
          <p:nvPr/>
        </p:nvGraphicFramePr>
        <p:xfrm>
          <a:off x="838200" y="2133600"/>
          <a:ext cx="74676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" name="Worksheet" r:id="rId3" imgW="3819754" imgH="1210056" progId="Excel.Sheet.8">
                  <p:embed/>
                </p:oleObj>
              </mc:Choice>
              <mc:Fallback>
                <p:oleObj name="Worksheet" r:id="rId3" imgW="3819754" imgH="121005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33600"/>
                        <a:ext cx="746760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6" name="Object 22"/>
          <p:cNvGraphicFramePr>
            <a:graphicFrameLocks noChangeAspect="1"/>
          </p:cNvGraphicFramePr>
          <p:nvPr/>
        </p:nvGraphicFramePr>
        <p:xfrm>
          <a:off x="3048000" y="4343400"/>
          <a:ext cx="3429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" name="Worksheet" r:id="rId5" imgW="1657807" imgH="1019556" progId="Excel.Sheet.8">
                  <p:embed/>
                </p:oleObj>
              </mc:Choice>
              <mc:Fallback>
                <p:oleObj name="Worksheet" r:id="rId5" imgW="1657807" imgH="101955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343400"/>
                        <a:ext cx="34290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363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91E5E-D5CE-4C1C-AA47-A3024C1F833C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Definition Language (DDL)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 notation for defining the database schema</a:t>
            </a:r>
          </a:p>
          <a:p>
            <a:pPr algn="just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DDL compiler generates a set of tables stored in a data dictionary</a:t>
            </a:r>
          </a:p>
          <a:p>
            <a:pPr algn="just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dictionary contains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(data about data)</a:t>
            </a:r>
          </a:p>
          <a:p>
            <a:pPr algn="just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storage and definition language – special type of DDL in which the storage structure and access methods used by the database system are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specified</a:t>
            </a:r>
          </a:p>
          <a:p>
            <a:pPr algn="just">
              <a:lnSpc>
                <a:spcPct val="9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performed under DDL are:</a:t>
            </a:r>
          </a:p>
          <a:p>
            <a:pPr algn="just">
              <a:lnSpc>
                <a:spcPct val="9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</a:p>
          <a:p>
            <a:pPr algn="just">
              <a:lnSpc>
                <a:spcPct val="9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</a:t>
            </a:r>
          </a:p>
          <a:p>
            <a:pPr algn="just">
              <a:lnSpc>
                <a:spcPct val="9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</a:p>
          <a:p>
            <a:pPr algn="just">
              <a:lnSpc>
                <a:spcPct val="9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7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CIS-552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F233-5286-4142-B7A5-6F30FD468C1E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Manipulation Language (DML)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for accessing and manipulating the data organized by the appropriate data model</a:t>
            </a:r>
          </a:p>
          <a:p>
            <a:pPr algn="just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classes of languages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Procedural – user specifies what data is required and how to get those data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Nonprocedural – user specifies what data is required without specifying how to get those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marL="457200" lvl="1" indent="0" algn="just">
              <a:lnSpc>
                <a:spcPct val="9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</a:p>
          <a:p>
            <a:pPr marL="457200" lvl="1" indent="0" algn="just">
              <a:lnSpc>
                <a:spcPct val="9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</a:p>
          <a:p>
            <a:pPr marL="457200" lvl="1" indent="0" algn="just">
              <a:lnSpc>
                <a:spcPct val="9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</a:p>
          <a:p>
            <a:pPr marL="457200" lvl="1" indent="0" algn="just">
              <a:lnSpc>
                <a:spcPct val="9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</a:p>
          <a:p>
            <a:pPr marL="457200" lvl="1" indent="0" algn="just">
              <a:lnSpc>
                <a:spcPct val="9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</a:p>
          <a:p>
            <a:pPr marL="457200" lvl="1" indent="0" algn="just">
              <a:lnSpc>
                <a:spcPct val="9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26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CIS-552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972E-0A77-4F71-8B50-5283798BAD33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Management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transaction is a collection of operations that performs a single logical function in a database application.</a:t>
            </a:r>
          </a:p>
          <a:p>
            <a:pPr algn="just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Transaction-management component ensures that the database remains in a consistent (correct) state despite system failures (e.g. power failures and operating system crashes) and transaction failures.</a:t>
            </a:r>
          </a:p>
          <a:p>
            <a:pPr algn="just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Concurrency-control manager controls the interaction among the concurrent transactions, to ensure the consistency of the database. 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COMMIT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ROLLBACK</a:t>
            </a:r>
            <a:br>
              <a:rPr lang="en-US" sz="2400" dirty="0"/>
            </a:br>
            <a:r>
              <a:rPr lang="en-US" sz="2400" dirty="0"/>
              <a:t>SAVEPOINT</a:t>
            </a:r>
            <a:br>
              <a:rPr lang="en-US" sz="2400" dirty="0"/>
            </a:br>
            <a:r>
              <a:rPr lang="en-US" sz="2400" dirty="0"/>
              <a:t>SET TRANSACTION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23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CIS-552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9F878-B3E8-4DC9-A3EF-406C91431A81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Management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storage manager is a program module that provides the interface between the low-level data stored in the database and the application programs and queries submitted to the system.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storage manager is responsible for the following tasks: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with the file manager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storing, retrieving, and updating of data</a:t>
            </a:r>
          </a:p>
        </p:txBody>
      </p:sp>
    </p:spTree>
    <p:extLst>
      <p:ext uri="{BB962C8B-B14F-4D97-AF65-F5344CB8AC3E}">
        <p14:creationId xmlns:p14="http://schemas.microsoft.com/office/powerpoint/2010/main" val="307973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CIS-552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C4DC-494B-4DD8-8F25-34D67D535C55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Administrator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848600" cy="47244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Coordinates all the activities of the database system; the database administrator has a good understanding of the enterprise’s information resources and needs: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administrator’s duties include: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 definition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structure and access method definition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 and physical organization modification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Granting user authority to access the database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Specifying integrity constraints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Acting as liaison with users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performance and responding to changes in requirements</a:t>
            </a:r>
          </a:p>
        </p:txBody>
      </p:sp>
    </p:spTree>
    <p:extLst>
      <p:ext uri="{BB962C8B-B14F-4D97-AF65-F5344CB8AC3E}">
        <p14:creationId xmlns:p14="http://schemas.microsoft.com/office/powerpoint/2010/main" val="168762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ontents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 to DBMS</a:t>
            </a:r>
            <a:endParaRPr lang="en-US" sz="28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MYSQL database</a:t>
            </a:r>
            <a:endParaRPr lang="en-US" sz="28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to the database server</a:t>
            </a:r>
            <a:endParaRPr lang="en-US" sz="28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and deletion of records</a:t>
            </a:r>
            <a:endParaRPr lang="en-US" sz="28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and Displaying the Table data on Web Page</a:t>
            </a:r>
            <a:endParaRPr lang="en-US" sz="28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functions related to database handling</a:t>
            </a:r>
          </a:p>
        </p:txBody>
      </p:sp>
    </p:spTree>
    <p:extLst>
      <p:ext uri="{BB962C8B-B14F-4D97-AF65-F5344CB8AC3E}">
        <p14:creationId xmlns:p14="http://schemas.microsoft.com/office/powerpoint/2010/main" val="363694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CIS-552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E493-AA85-49B5-ACA2-A9C0A2630041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47688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Users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6988"/>
            <a:ext cx="7772400" cy="4799012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are differentiated by the way they expect to interact with the system.</a:t>
            </a:r>
          </a:p>
          <a:p>
            <a:pPr algn="just">
              <a:lnSpc>
                <a:spcPct val="8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programmers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interact with system through DML calls.</a:t>
            </a:r>
          </a:p>
          <a:p>
            <a:pPr algn="just">
              <a:lnSpc>
                <a:spcPct val="8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Specialized users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write specialized database applications that do not fit into the traditional data processing framework </a:t>
            </a:r>
          </a:p>
          <a:p>
            <a:pPr algn="just">
              <a:lnSpc>
                <a:spcPct val="8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Sophisticated users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form requests in a database query language.</a:t>
            </a:r>
          </a:p>
          <a:p>
            <a:pPr algn="just">
              <a:lnSpc>
                <a:spcPct val="8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 users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invoke one of the permanent application programs that have been written previously</a:t>
            </a:r>
          </a:p>
        </p:txBody>
      </p:sp>
    </p:spTree>
    <p:extLst>
      <p:ext uri="{BB962C8B-B14F-4D97-AF65-F5344CB8AC3E}">
        <p14:creationId xmlns:p14="http://schemas.microsoft.com/office/powerpoint/2010/main" val="381425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CIS-552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6DA22-186C-40E6-9572-7DB4C70399AD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System Structure</a:t>
            </a:r>
          </a:p>
        </p:txBody>
      </p:sp>
      <p:pic>
        <p:nvPicPr>
          <p:cNvPr id="26704" name="Picture 8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76400"/>
            <a:ext cx="53340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705" name="Picture 8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460625"/>
            <a:ext cx="6934200" cy="333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706" name="Group 82"/>
          <p:cNvGrpSpPr>
            <a:grpSpLocks/>
          </p:cNvGrpSpPr>
          <p:nvPr/>
        </p:nvGrpSpPr>
        <p:grpSpPr bwMode="auto">
          <a:xfrm>
            <a:off x="2057400" y="5029200"/>
            <a:ext cx="6096000" cy="1066800"/>
            <a:chOff x="3600" y="7200"/>
            <a:chExt cx="6660" cy="1800"/>
          </a:xfrm>
        </p:grpSpPr>
        <p:sp>
          <p:nvSpPr>
            <p:cNvPr id="26707" name="AutoShape 83"/>
            <p:cNvSpPr>
              <a:spLocks noChangeArrowheads="1"/>
            </p:cNvSpPr>
            <p:nvPr/>
          </p:nvSpPr>
          <p:spPr bwMode="auto">
            <a:xfrm>
              <a:off x="3600" y="7200"/>
              <a:ext cx="5220" cy="1800"/>
            </a:xfrm>
            <a:prstGeom prst="flowChartMagneticDisk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200" dirty="0"/>
            </a:p>
          </p:txBody>
        </p:sp>
        <p:sp>
          <p:nvSpPr>
            <p:cNvPr id="26708" name="Text Box 84"/>
            <p:cNvSpPr txBox="1">
              <a:spLocks noChangeArrowheads="1"/>
            </p:cNvSpPr>
            <p:nvPr/>
          </p:nvSpPr>
          <p:spPr bwMode="auto">
            <a:xfrm>
              <a:off x="5400" y="7920"/>
              <a:ext cx="108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r>
                <a:rPr lang="en-US" sz="800" dirty="0"/>
                <a:t>indices</a:t>
              </a:r>
            </a:p>
          </p:txBody>
        </p:sp>
        <p:sp>
          <p:nvSpPr>
            <p:cNvPr id="26709" name="Text Box 85"/>
            <p:cNvSpPr txBox="1">
              <a:spLocks noChangeArrowheads="1"/>
            </p:cNvSpPr>
            <p:nvPr/>
          </p:nvSpPr>
          <p:spPr bwMode="auto">
            <a:xfrm>
              <a:off x="6660" y="7920"/>
              <a:ext cx="12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r>
                <a:rPr lang="en-US" sz="800" dirty="0"/>
                <a:t>Statistical data</a:t>
              </a:r>
              <a:endParaRPr lang="en-US" sz="1200" dirty="0"/>
            </a:p>
          </p:txBody>
        </p:sp>
        <p:sp>
          <p:nvSpPr>
            <p:cNvPr id="26710" name="Text Box 86"/>
            <p:cNvSpPr txBox="1">
              <a:spLocks noChangeArrowheads="1"/>
            </p:cNvSpPr>
            <p:nvPr/>
          </p:nvSpPr>
          <p:spPr bwMode="auto">
            <a:xfrm>
              <a:off x="4860" y="8460"/>
              <a:ext cx="12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r>
                <a:rPr lang="en-US" sz="800" dirty="0"/>
                <a:t>Data files</a:t>
              </a:r>
            </a:p>
          </p:txBody>
        </p:sp>
        <p:sp>
          <p:nvSpPr>
            <p:cNvPr id="26711" name="Text Box 87"/>
            <p:cNvSpPr txBox="1">
              <a:spLocks noChangeArrowheads="1"/>
            </p:cNvSpPr>
            <p:nvPr/>
          </p:nvSpPr>
          <p:spPr bwMode="auto">
            <a:xfrm>
              <a:off x="7020" y="8460"/>
              <a:ext cx="144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r>
                <a:rPr lang="en-US" sz="800" dirty="0"/>
                <a:t>Data dictionary</a:t>
              </a:r>
            </a:p>
          </p:txBody>
        </p:sp>
        <p:sp>
          <p:nvSpPr>
            <p:cNvPr id="26712" name="Text Box 88"/>
            <p:cNvSpPr txBox="1">
              <a:spLocks noChangeArrowheads="1"/>
            </p:cNvSpPr>
            <p:nvPr/>
          </p:nvSpPr>
          <p:spPr bwMode="auto">
            <a:xfrm>
              <a:off x="8820" y="7920"/>
              <a:ext cx="144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0" hangingPunct="0"/>
              <a:r>
                <a:rPr lang="en-US" sz="800" dirty="0"/>
                <a:t>disk storage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155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MYSQL database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your browser and enter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http://localhost/phpmyadmin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This will bring you to the MySQL setup page:</a:t>
            </a:r>
          </a:p>
          <a:p>
            <a:pPr marL="0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4600"/>
            <a:ext cx="9144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938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Enter a name for the database, then click on the Create button. </a:t>
            </a: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4600"/>
            <a:ext cx="9144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401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Ensure the database was successfully created: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9144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967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to the database server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1987957"/>
              </p:ext>
            </p:extLst>
          </p:nvPr>
        </p:nvGraphicFramePr>
        <p:xfrm>
          <a:off x="762000" y="4267200"/>
          <a:ext cx="7720012" cy="2236470"/>
        </p:xfrm>
        <a:graphic>
          <a:graphicData uri="http://schemas.openxmlformats.org/drawingml/2006/table">
            <a:tbl>
              <a:tblPr/>
              <a:tblGrid>
                <a:gridCol w="1511477"/>
                <a:gridCol w="6208535"/>
              </a:tblGrid>
              <a:tr h="218533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Parameter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Description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268771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host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Optional. Either a host name or an IP address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8771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username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Optional. The MySQL user name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68771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password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Optional. The password to log in with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9625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dbname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Optional. The default database to be used when performing queries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200" y="781376"/>
            <a:ext cx="8458200" cy="35034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88872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 a Connection to the MySQL Server: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Before we can access data in a database, we must open a connection to the MySQL server.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PHP, this is done with the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mysqli_connect()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function.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mysqli_connect(host,username,password,dbname);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There are more available parameters, but the ones listed below are the most important.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36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Cont.. For establish the connection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following example we store the connection in a variable ($con) for later use in the script: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&lt;?php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Create connection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$con=mysqli_connect("example.com","peter","abc123","my_db");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Check connection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(mysqli_connect_errno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($con))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echo "Failed to connect to MySQL: " 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mysqli_connect_error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70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Close a Connection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connection will be closed automatically when the script ends. To close the connection before, use the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mysqli_close() </a:t>
            </a:r>
            <a:r>
              <a:rPr lang="en-US" dirty="0"/>
              <a:t>function: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&lt;?</a:t>
            </a:r>
            <a:r>
              <a:rPr lang="en-US" dirty="0"/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$con=mysqli_connect("example.com","peter","abc123","my_db");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// Check connection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if (mysqli_connect_errno()) 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 echo "Failed to connect to MySQL: " . mysqli_connect_error();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mysqli_close($con);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8179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236"/>
            <a:ext cx="8229600" cy="675564"/>
          </a:xfrm>
        </p:spPr>
        <p:txBody>
          <a:bodyPr>
            <a:normAutofit fontScale="90000"/>
          </a:bodyPr>
          <a:lstStyle/>
          <a:p>
            <a:pPr lvl="0" algn="l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and deletion of records: insertion </a:t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199"/>
          </a:xfrm>
        </p:spPr>
        <p:txBody>
          <a:bodyPr>
            <a:normAutofit fontScale="25000" lnSpcReduction="20000"/>
          </a:bodyPr>
          <a:lstStyle/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r>
              <a:rPr lang="en-US" sz="7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insert the values into existing table in your database.</a:t>
            </a:r>
          </a:p>
          <a:p>
            <a:pPr marL="0" indent="0" fontAlgn="base">
              <a:buNone/>
            </a:pPr>
            <a:r>
              <a:rPr lang="en-US" sz="7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Step1: steps for connect to database through php coding,</a:t>
            </a:r>
            <a:endParaRPr lang="en-US" sz="7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marL="0" indent="0" fontAlgn="base">
              <a:buNone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fontAlgn="base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dbhostname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0" indent="0" fontAlgn="base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fontAlgn="base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dbusername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testuser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0" indent="0" fontAlgn="base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fontAlgn="base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dbpassword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testpassword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0" indent="0" fontAlgn="base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fontAlgn="base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$conn =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mysql_connect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dbhostname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dbusername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dbpassword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fontAlgn="base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fontAlgn="base">
              <a:buNone/>
            </a:pP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(! $conn 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fontAlgn="base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('Could not connect: ' .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mysql_error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fontAlgn="base">
              <a:buNone/>
            </a:pP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'MySQL Connected successfully'."&lt;BR&gt;";</a:t>
            </a:r>
          </a:p>
          <a:p>
            <a:pPr marL="0" indent="0" fontAlgn="base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fontAlgn="base">
              <a:buNone/>
            </a:pP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mysql_select_db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testdb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 </a:t>
            </a: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mysql_error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 fontAlgn="base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fontAlgn="base">
              <a:buNone/>
            </a:pP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"Connected to Database"."&lt;BR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&gt;";</a:t>
            </a:r>
          </a:p>
          <a:p>
            <a:pPr marL="0" indent="0" fontAlgn="base">
              <a:buNone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cont.………………………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40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4770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Step2: way to insert the data into existing table on your database</a:t>
            </a:r>
          </a:p>
          <a:p>
            <a:pPr marL="0" indent="0" fontAlgn="base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sql_statemanet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'INSERT INTO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tblstaff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'.</a:t>
            </a:r>
          </a:p>
          <a:p>
            <a:pPr marL="0" indent="0" fontAlgn="base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fontAlgn="base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 '(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employee_name,employee_add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employee_joined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employee_sal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'.</a:t>
            </a:r>
          </a:p>
          <a:p>
            <a:pPr marL="0" indent="0" fontAlgn="base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fontAlgn="base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 'VALUES ( "Mike", "dummy address", NOW() ,5000  )';</a:t>
            </a:r>
          </a:p>
          <a:p>
            <a:pPr marL="0" indent="0" fontAlgn="base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fontAlgn="base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mysql_select_db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test_db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 fontAlgn="base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fontAlgn="base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rec_insert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mysql_query( $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sql_statemanet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fontAlgn="base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fontAlgn="base">
              <a:buNone/>
            </a:pP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(! $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rec_insert</a:t>
            </a:r>
            <a:r>
              <a:rPr lang="en-US" sz="7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 {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fontAlgn="base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('Could not enter data: ' .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mysql_error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 fontAlgn="base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fontAlgn="base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fontAlgn="base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fontAlgn="base">
              <a:buNone/>
            </a:pP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"Entered data successfully\n";</a:t>
            </a:r>
          </a:p>
          <a:p>
            <a:pPr marL="0" indent="0" fontAlgn="base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fontAlgn="base">
              <a:buNone/>
            </a:pP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mysql_close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($conn);</a:t>
            </a:r>
          </a:p>
          <a:p>
            <a:pPr marL="0" indent="0" fontAlgn="base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fontAlgn="base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12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CIS-552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B0AA-D8C0-47E1-B132-764E7E819CA3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473075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DBMS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077200" cy="5791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Database Systems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of Data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Models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Definition Language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Manipulation Language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Management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Management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Administrator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Users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System Structure</a:t>
            </a:r>
          </a:p>
        </p:txBody>
      </p:sp>
    </p:spTree>
    <p:extLst>
      <p:ext uri="{BB962C8B-B14F-4D97-AF65-F5344CB8AC3E}">
        <p14:creationId xmlns:p14="http://schemas.microsoft.com/office/powerpoint/2010/main" val="254922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data using mysql_query()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Step1 is common for every query.</a:t>
            </a:r>
          </a:p>
          <a:p>
            <a:pPr marL="0" indent="0">
              <a:buNone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Step2: for updating table through php coding</a:t>
            </a:r>
          </a:p>
          <a:p>
            <a:pPr marL="0" indent="0" fontAlgn="base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emp_salary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7000;</a:t>
            </a:r>
          </a:p>
          <a:p>
            <a:pPr marL="0" indent="0" fontAlgn="base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fontAlgn="base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emp_id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3;</a:t>
            </a:r>
          </a:p>
          <a:p>
            <a:pPr marL="0" indent="0" fontAlgn="base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fontAlgn="base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sql_statemanet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"UPDATE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tblstaff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".</a:t>
            </a:r>
          </a:p>
          <a:p>
            <a:pPr marL="0" indent="0" fontAlgn="base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fontAlgn="base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 "SET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employee_sal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$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emp_salary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".</a:t>
            </a:r>
          </a:p>
          <a:p>
            <a:pPr marL="0" indent="0" fontAlgn="base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fontAlgn="base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 "WHERE ID = $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emp_id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;</a:t>
            </a:r>
          </a:p>
          <a:p>
            <a:pPr marL="0" indent="0" fontAlgn="base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fontAlgn="base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mysql_select_db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test_db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 fontAlgn="base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fontAlgn="base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rec_update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mysql_query( $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sql_statemanet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fontAlgn="base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fontAlgn="base">
              <a:buNone/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(! $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rec_update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0" indent="0" fontAlgn="base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fontAlgn="base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fontAlgn="base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fontAlgn="base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('Could not update data: ' .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mysql_error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 fontAlgn="base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fontAlgn="base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fontAlgn="base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fontAlgn="base">
              <a:buNone/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"Record updated successfully\n";</a:t>
            </a:r>
          </a:p>
          <a:p>
            <a:pPr marL="0" indent="0" fontAlgn="base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fontAlgn="base">
              <a:buNone/>
            </a:pP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mysql_close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($conn);</a:t>
            </a:r>
          </a:p>
          <a:p>
            <a:pPr marL="0" indent="0" fontAlgn="base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fontAlgn="base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3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data using mysql_query() and displaying by mysql_fetch_array()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Step1: as usual</a:t>
            </a:r>
          </a:p>
          <a:p>
            <a:pPr marL="0" indent="0" fontAlgn="base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Step2: for selecting table data from coding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sql_statemanet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"select * from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tblstaff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fontAlgn="base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fontAlgn="base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rec_select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mysql_query( $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sql_statemanet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fontAlgn="base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fontAlgn="base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(! $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rec_select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0" indent="0" fontAlgn="base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fontAlgn="base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fontAlgn="base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fontAlgn="base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('Could not retrieve data: ' 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mysql_error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 fontAlgn="base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fontAlgn="base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fontAlgn="base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fontAlgn="base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//Displaying fetched records to HTML table</a:t>
            </a:r>
          </a:p>
          <a:p>
            <a:pPr marL="0" indent="0" fontAlgn="base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fontAlgn="base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"&lt;table border='1'&gt;";</a:t>
            </a:r>
          </a:p>
          <a:p>
            <a:pPr marL="0" indent="0" fontAlgn="base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fontAlgn="base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"&lt;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&gt;Employee Name&lt;/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&gt;Employee Salary&lt;/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&lt;/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&gt;";</a:t>
            </a:r>
          </a:p>
          <a:p>
            <a:pPr marL="0" indent="0" fontAlgn="base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fontAlgn="base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Using mysql_fetch_array() to get the next row until end of table rows</a:t>
            </a:r>
          </a:p>
          <a:p>
            <a:pPr marL="0" indent="0" fontAlgn="base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78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($row = mysql_fetch_array( $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rec_select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)) {</a:t>
            </a:r>
          </a:p>
          <a:p>
            <a:pPr marL="0" indent="0" fontAlgn="base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fontAlgn="base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 // Print out the contents of each row into a table</a:t>
            </a:r>
          </a:p>
          <a:p>
            <a:pPr marL="0" indent="0" fontAlgn="base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fontAlgn="base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"&lt;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&gt;&lt;td&gt;";</a:t>
            </a:r>
          </a:p>
          <a:p>
            <a:pPr marL="0" indent="0" fontAlgn="base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fontAlgn="base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$row['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employee_name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'];</a:t>
            </a:r>
          </a:p>
          <a:p>
            <a:pPr marL="0" indent="0" fontAlgn="base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fontAlgn="base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"&lt;/td&gt;&lt;td&gt;";</a:t>
            </a:r>
          </a:p>
          <a:p>
            <a:pPr marL="0" indent="0" fontAlgn="base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fontAlgn="base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$row['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employee_sal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'];</a:t>
            </a:r>
          </a:p>
          <a:p>
            <a:pPr marL="0" indent="0" fontAlgn="base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fontAlgn="base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"&lt;/td&gt;&lt;/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&gt;";</a:t>
            </a:r>
          </a:p>
          <a:p>
            <a:pPr marL="0" indent="0" fontAlgn="base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fontAlgn="base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fontAlgn="base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fontAlgn="base">
              <a:buNone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mysql_close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($conn);</a:t>
            </a:r>
          </a:p>
          <a:p>
            <a:pPr marL="0" indent="0" fontAlgn="base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fontAlgn="base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2005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and Displaying the Table data on Web Page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0" indent="0" algn="just">
              <a:buNone/>
            </a:pP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0" indent="0" algn="just">
              <a:buNone/>
            </a:pP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&lt;title&gt;Search data&lt;/title&gt;</a:t>
            </a:r>
          </a:p>
          <a:p>
            <a:pPr marL="0" indent="0" algn="just">
              <a:buNone/>
            </a:pP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0" indent="0" algn="just">
              <a:buNone/>
            </a:pP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0" indent="0" algn="just">
              <a:buNone/>
            </a:pP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&lt;table&gt;</a:t>
            </a:r>
          </a:p>
          <a:p>
            <a:pPr marL="0" indent="0" algn="just">
              <a:buNone/>
            </a:pP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&lt;td align="center"&gt;EMPLOYEES DATA&lt;/td&gt;</a:t>
            </a:r>
          </a:p>
          <a:p>
            <a:pPr marL="0" indent="0" algn="just">
              <a:buNone/>
            </a:pP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en-US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&lt;td&gt;</a:t>
            </a:r>
          </a:p>
          <a:p>
            <a:pPr marL="0" indent="0" algn="just">
              <a:buNone/>
            </a:pP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&lt;table border="1"&gt;</a:t>
            </a:r>
          </a:p>
          <a:p>
            <a:pPr marL="0" indent="0" algn="just">
              <a:buNone/>
            </a:pP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en-US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&lt;td&gt;NAME&lt;/td&gt;</a:t>
            </a:r>
          </a:p>
          <a:p>
            <a:pPr marL="0" indent="0" algn="just">
              <a:buNone/>
            </a:pP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&lt;td&gt;EMPLOYEES&lt;</a:t>
            </a:r>
            <a:r>
              <a:rPr lang="en-US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&gt;NUMBER&lt;/td&gt;</a:t>
            </a:r>
          </a:p>
          <a:p>
            <a:pPr marL="0" indent="0" algn="just">
              <a:buNone/>
            </a:pP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&lt;td&gt;ADDRESS&lt;/td&gt;</a:t>
            </a:r>
          </a:p>
          <a:p>
            <a:pPr marL="0" indent="0" algn="just">
              <a:buNone/>
            </a:pP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&lt;/</a:t>
            </a:r>
            <a:r>
              <a:rPr lang="en-US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49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&lt;?php</a:t>
            </a:r>
          </a:p>
          <a:p>
            <a:pPr marL="0" indent="0">
              <a:buNone/>
            </a:pP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//the example of searching data </a:t>
            </a:r>
          </a:p>
          <a:p>
            <a:pPr marL="0" indent="0">
              <a:buNone/>
            </a:pP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sequence based on the field name</a:t>
            </a:r>
          </a:p>
          <a:p>
            <a:pPr marL="0" indent="0">
              <a:buNone/>
            </a:pP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search.php</a:t>
            </a:r>
            <a:endParaRPr lang="en-US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mysql_connect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","</a:t>
            </a:r>
            <a:r>
              <a:rPr 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root","admin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");//database connection</a:t>
            </a:r>
          </a:p>
          <a:p>
            <a:pPr marL="0" indent="0">
              <a:buNone/>
            </a:pPr>
            <a:r>
              <a:rPr 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mysql_select_db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("employees");</a:t>
            </a:r>
          </a:p>
          <a:p>
            <a:pPr marL="0" indent="0">
              <a:buNone/>
            </a:pP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pPr marL="0" indent="0">
              <a:buNone/>
            </a:pP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$order = "SELECT * FROM </a:t>
            </a:r>
            <a:r>
              <a:rPr 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data_employees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ORDER BY name";</a:t>
            </a:r>
          </a:p>
          <a:p>
            <a:pPr marL="0" indent="0">
              <a:buNone/>
            </a:pP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//order to search data</a:t>
            </a:r>
          </a:p>
          <a:p>
            <a:pPr marL="0" indent="0">
              <a:buNone/>
            </a:pP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//declare in the order variable</a:t>
            </a:r>
          </a:p>
          <a:p>
            <a:pPr marL="0" indent="0">
              <a:buNone/>
            </a:pP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pPr marL="0" indent="0">
              <a:buNone/>
            </a:pP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$result = mysql_query($order);	</a:t>
            </a:r>
          </a:p>
          <a:p>
            <a:pPr marL="0" indent="0">
              <a:buNone/>
            </a:pP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//order executes the result is saved</a:t>
            </a:r>
          </a:p>
          <a:p>
            <a:pPr marL="0" indent="0">
              <a:buNone/>
            </a:pP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//in the variable of $result</a:t>
            </a:r>
          </a:p>
          <a:p>
            <a:pPr marL="0" indent="0">
              <a:buNone/>
            </a:pP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pPr marL="0" indent="0">
              <a:buNone/>
            </a:pP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while($data = </a:t>
            </a:r>
            <a:r>
              <a:rPr 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mysql_fetch_row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($result)){</a:t>
            </a:r>
          </a:p>
          <a:p>
            <a:pPr marL="0" indent="0">
              <a:buNone/>
            </a:pP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echo("&lt;</a:t>
            </a:r>
            <a:r>
              <a:rPr 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&gt;&lt;td&gt;$data[1]&lt;/td&gt;&lt;td&gt;$data[0]&lt;/td&gt;&lt;td&gt;$data[2]&lt;/td&gt;&lt;/</a:t>
            </a:r>
            <a:r>
              <a:rPr 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&gt;");</a:t>
            </a:r>
          </a:p>
          <a:p>
            <a:pPr marL="0" indent="0">
              <a:buNone/>
            </a:pP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  <a:p>
            <a:pPr marL="0" indent="0">
              <a:buNone/>
            </a:pP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&lt;/table&gt;</a:t>
            </a:r>
          </a:p>
          <a:p>
            <a:pPr marL="0" indent="0">
              <a:buNone/>
            </a:pP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&lt;/td&gt;</a:t>
            </a:r>
          </a:p>
          <a:p>
            <a:pPr marL="0" indent="0">
              <a:buNone/>
            </a:pP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&lt;/table&gt;</a:t>
            </a:r>
          </a:p>
          <a:p>
            <a:pPr marL="0" indent="0">
              <a:buNone/>
            </a:pP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0" indent="0">
              <a:buNone/>
            </a:pP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pPr marL="0" indent="0">
              <a:buNone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7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functions related to database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334000"/>
          </a:xfrm>
        </p:spPr>
        <p:txBody>
          <a:bodyPr>
            <a:no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mysql_affected_rows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 Get number of affected rows in previous MySQL operation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Mysql_change_user        change the logged in user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mysql_client_encoding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 Returns the name of the character set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mysql_close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 Close MySQL connection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mysql_connect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 Open a connection to a MySQL Server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mysql_create_db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 Create a MySQL database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mysql_data_seek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 Move internal result pointer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mysql_db_name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 Retrieves database name from the call to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mysql_list_dbs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mysql_db_query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 Selects a database and executes a query on it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mysql_drop_db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 Drop (delete) a MySQL database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mysql_errno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 Returns the numerical value of the error message from previous MySQL operation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mysql_error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 Returns the text of the error message from previous MySQL operation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6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mysql_escape_string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 Escapes a string for use in a mysql_query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mysql_fetch_array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 Fetch a result row as an associative array, a numeric array, or both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mysql_fetch_assoc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 Fetch a result row as an associative array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mysql_fetch_field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 Get column information from a result and return as an object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mysql_fetch_lengths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 Get the length of each output in a result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mysql_fetch_object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 Fetch a result row as an object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mysql_fetch_row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 Get a result row as an enumerated array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mysql_field_flags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 Get the flags associated with the specified field in a result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mysql_field_len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 Returns the length of the specified field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mysql_field_name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 Get the name of the specified field in a result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mysql_field_seek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 Set result pointer to a specified field offset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mysql_field_table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 Get name of the table the specified field is in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14"/>
              </a:rPr>
              <a:t>mysql_field_type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 Get the type of the specified field in a result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7894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Autofit/>
          </a:bodyPr>
          <a:lstStyle/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mysql_free_result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 Free result memory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mysql_get_client_info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 Get MySQL client info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mysql_get_host_info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 Get MySQL host info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mysql_get_proto_info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 Get MySQL protocol info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mysql_get_server_info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 Get MySQL server info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mysql_info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 Get information about the most recent query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mysql_insert_id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 Get the ID generated in the last query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mysql_list_dbs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 List databases available on a MySQL server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mysql_list_fields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 List MySQL table fields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mysql_list_processes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 List MySQL processes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mysql_list_tables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 List tables in a MySQL database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mysql_num_fields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 Get number of fields in result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14"/>
              </a:rPr>
              <a:t>mysql_num_rows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 Get number of rows in result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15"/>
              </a:rPr>
              <a:t>mysql_pconnect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 Open a persistent connection to a MySQL server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16"/>
              </a:rPr>
              <a:t>mysql_ping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 Ping a server connection or reconnect if there is no connection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8473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mysql_query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 Send a MySQL query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mysql_real_escape_string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 Escapes special characters in a string for use in an SQL statement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mysql_result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 Get result data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mysql_select_db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 Select a MySQL database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mysql_set_charset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 Sets the client character set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mysql_stat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 Get current system status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mysql_tablename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 Get table name of field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mysql_thread_id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 Return the current thread ID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mysql_unbuffered_query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 Send an SQL query to MySQL without fetching and buffering the result rows.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4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CIS-552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DC3A-CC53-43F4-B721-46886BEC1844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848600" cy="121920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 System (DMBS)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4648200"/>
          </a:xfrm>
        </p:spPr>
        <p:txBody>
          <a:bodyPr/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means collection of facts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interrelated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or 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 system stores data, in such a way which is easier to retrieve, manipulate and helps to produce information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programs to access the data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DMBS contains information about a particular enterprise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DBMS provides an environment that it both convenient and efficient to use</a:t>
            </a:r>
          </a:p>
        </p:txBody>
      </p:sp>
    </p:spTree>
    <p:extLst>
      <p:ext uri="{BB962C8B-B14F-4D97-AF65-F5344CB8AC3E}">
        <p14:creationId xmlns:p14="http://schemas.microsoft.com/office/powerpoint/2010/main" val="10166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CIS-552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53B9-4843-4E6A-AAF7-E8EFEE0435D6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03238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Database Systems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14600"/>
            <a:ext cx="7772400" cy="35814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redundancy and inconsistency</a:t>
            </a:r>
          </a:p>
          <a:p>
            <a:pPr algn="just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accessing data</a:t>
            </a:r>
          </a:p>
          <a:p>
            <a:pPr algn="just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isolation – multiple files and formats</a:t>
            </a:r>
          </a:p>
          <a:p>
            <a:pPr algn="just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Integrity problems</a:t>
            </a:r>
          </a:p>
          <a:p>
            <a:pPr algn="just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Atomicity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Concurrent access by multiple users</a:t>
            </a:r>
          </a:p>
          <a:p>
            <a:pPr algn="just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problems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762000" y="838200"/>
            <a:ext cx="73914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400" dirty="0"/>
              <a:t>In the early days, database applications were built on top </a:t>
            </a:r>
            <a:r>
              <a:rPr lang="en-US" sz="2400" dirty="0" smtClean="0"/>
              <a:t>of file systems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4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Drawbacks of using file systems to store data:</a:t>
            </a:r>
          </a:p>
          <a:p>
            <a:r>
              <a:rPr lang="en-US" dirty="0"/>
              <a:t> Data redundancy and inconsistency</a:t>
            </a:r>
          </a:p>
          <a:p>
            <a:r>
              <a:rPr lang="en-US" dirty="0"/>
              <a:t>✔ Multiple file formats, duplication of information in different files</a:t>
            </a:r>
          </a:p>
          <a:p>
            <a:r>
              <a:rPr lang="en-US" dirty="0"/>
              <a:t> Difficulty in accessing data</a:t>
            </a:r>
          </a:p>
          <a:p>
            <a:r>
              <a:rPr lang="en-US" dirty="0"/>
              <a:t>✔ Need to write a new program to carry out each new task</a:t>
            </a:r>
          </a:p>
          <a:p>
            <a:r>
              <a:rPr lang="en-US" dirty="0"/>
              <a:t> Data isolation — multiple files and formats</a:t>
            </a:r>
          </a:p>
          <a:p>
            <a:r>
              <a:rPr lang="en-US" dirty="0"/>
              <a:t> Integrity problems</a:t>
            </a:r>
          </a:p>
          <a:p>
            <a:r>
              <a:rPr lang="en-US" dirty="0"/>
              <a:t>✔ Integrity constraints (e.g. account balance &gt; 0) become </a:t>
            </a:r>
            <a:r>
              <a:rPr lang="en-US" dirty="0" smtClean="0"/>
              <a:t>part of </a:t>
            </a:r>
            <a:r>
              <a:rPr lang="en-US" dirty="0"/>
              <a:t>program code</a:t>
            </a:r>
          </a:p>
          <a:p>
            <a:r>
              <a:rPr lang="en-US" dirty="0"/>
              <a:t>✔ Hard to add new constraints or change existing ones</a:t>
            </a:r>
          </a:p>
        </p:txBody>
      </p:sp>
    </p:spTree>
    <p:extLst>
      <p:ext uri="{BB962C8B-B14F-4D97-AF65-F5344CB8AC3E}">
        <p14:creationId xmlns:p14="http://schemas.microsoft.com/office/powerpoint/2010/main" val="2147418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1355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 Atomicity of updates</a:t>
            </a:r>
          </a:p>
          <a:p>
            <a:pPr marL="0" indent="0">
              <a:buNone/>
            </a:pPr>
            <a:r>
              <a:rPr lang="en-US" dirty="0"/>
              <a:t>✔ Failures may leave database in an inconsistent state with partial</a:t>
            </a:r>
          </a:p>
          <a:p>
            <a:pPr marL="0" indent="0">
              <a:buNone/>
            </a:pPr>
            <a:r>
              <a:rPr lang="en-US" dirty="0"/>
              <a:t>updates carried out</a:t>
            </a:r>
          </a:p>
          <a:p>
            <a:pPr marL="0" indent="0">
              <a:buNone/>
            </a:pPr>
            <a:r>
              <a:rPr lang="en-US" dirty="0"/>
              <a:t>✔ E.g. transfer of funds from one account to another should either</a:t>
            </a:r>
          </a:p>
          <a:p>
            <a:pPr marL="0" indent="0">
              <a:buNone/>
            </a:pPr>
            <a:r>
              <a:rPr lang="en-US" dirty="0"/>
              <a:t>complete or not happen at all</a:t>
            </a:r>
          </a:p>
          <a:p>
            <a:r>
              <a:rPr lang="en-US" dirty="0"/>
              <a:t> Concurrent access by multiple users</a:t>
            </a:r>
          </a:p>
          <a:p>
            <a:pPr marL="0" indent="0">
              <a:buNone/>
            </a:pPr>
            <a:r>
              <a:rPr lang="en-US" dirty="0"/>
              <a:t>✔ Concurrent accessed needed for performance</a:t>
            </a:r>
          </a:p>
          <a:p>
            <a:pPr marL="0" indent="0">
              <a:buNone/>
            </a:pPr>
            <a:r>
              <a:rPr lang="en-US" dirty="0"/>
              <a:t>✔ Uncontrolled concurrent accesses can lead to inconsistencies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E.g. two people reading a balance and updating it at the same</a:t>
            </a:r>
          </a:p>
          <a:p>
            <a:r>
              <a:rPr lang="en-US" dirty="0"/>
              <a:t>time</a:t>
            </a:r>
          </a:p>
          <a:p>
            <a:r>
              <a:rPr lang="en-US" dirty="0"/>
              <a:t> Security problems</a:t>
            </a:r>
          </a:p>
          <a:p>
            <a:r>
              <a:rPr lang="en-US" dirty="0"/>
              <a:t> Database systems offer solutions to all the above problems</a:t>
            </a:r>
          </a:p>
        </p:txBody>
      </p:sp>
    </p:spTree>
    <p:extLst>
      <p:ext uri="{BB962C8B-B14F-4D97-AF65-F5344CB8AC3E}">
        <p14:creationId xmlns:p14="http://schemas.microsoft.com/office/powerpoint/2010/main" val="540272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CIS-552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40E0-DE24-421A-BA62-6C88F376D85C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5141" name="Rectangle 21"/>
          <p:cNvSpPr>
            <a:spLocks noChangeArrowheads="1"/>
          </p:cNvSpPr>
          <p:nvPr/>
        </p:nvSpPr>
        <p:spPr bwMode="auto">
          <a:xfrm>
            <a:off x="1219200" y="2209800"/>
            <a:ext cx="67818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45791" dir="2021404" algn="ctr" rotWithShape="0">
              <a:schemeClr val="bg1"/>
            </a:outerShdw>
          </a:effectLst>
        </p:spPr>
        <p:txBody>
          <a:bodyPr/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of Data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architecture for a database system</a:t>
            </a:r>
          </a:p>
          <a:p>
            <a:pPr algn="just">
              <a:buFontTx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1676400" y="2895600"/>
            <a:ext cx="1295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View 1</a:t>
            </a:r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4341813" y="5181600"/>
            <a:ext cx="1527175" cy="758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Physical</a:t>
            </a:r>
          </a:p>
          <a:p>
            <a:r>
              <a:rPr lang="en-US" dirty="0"/>
              <a:t>level</a:t>
            </a:r>
          </a:p>
        </p:txBody>
      </p:sp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4341813" y="4113213"/>
            <a:ext cx="1527175" cy="758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Logical </a:t>
            </a:r>
          </a:p>
          <a:p>
            <a:r>
              <a:rPr lang="en-US" dirty="0"/>
              <a:t>level</a:t>
            </a:r>
          </a:p>
        </p:txBody>
      </p:sp>
      <p:sp>
        <p:nvSpPr>
          <p:cNvPr id="5138" name="Rectangle 18"/>
          <p:cNvSpPr>
            <a:spLocks noChangeArrowheads="1"/>
          </p:cNvSpPr>
          <p:nvPr/>
        </p:nvSpPr>
        <p:spPr bwMode="auto">
          <a:xfrm>
            <a:off x="3352800" y="2895600"/>
            <a:ext cx="1295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View 2</a:t>
            </a:r>
          </a:p>
        </p:txBody>
      </p:sp>
      <p:sp>
        <p:nvSpPr>
          <p:cNvPr id="5139" name="Rectangle 19"/>
          <p:cNvSpPr>
            <a:spLocks noChangeArrowheads="1"/>
          </p:cNvSpPr>
          <p:nvPr/>
        </p:nvSpPr>
        <p:spPr bwMode="auto">
          <a:xfrm>
            <a:off x="6400800" y="28956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View n</a:t>
            </a:r>
          </a:p>
        </p:txBody>
      </p:sp>
      <p:sp>
        <p:nvSpPr>
          <p:cNvPr id="5143" name="Rectangle 23"/>
          <p:cNvSpPr>
            <a:spLocks noChangeArrowheads="1"/>
          </p:cNvSpPr>
          <p:nvPr/>
        </p:nvSpPr>
        <p:spPr bwMode="auto">
          <a:xfrm>
            <a:off x="5029200" y="29718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…</a:t>
            </a:r>
          </a:p>
        </p:txBody>
      </p:sp>
      <p:sp>
        <p:nvSpPr>
          <p:cNvPr id="5144" name="Text Box 24"/>
          <p:cNvSpPr txBox="1">
            <a:spLocks noChangeArrowheads="1"/>
          </p:cNvSpPr>
          <p:nvPr/>
        </p:nvSpPr>
        <p:spPr bwMode="auto">
          <a:xfrm>
            <a:off x="4038600" y="22860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View level</a:t>
            </a:r>
          </a:p>
        </p:txBody>
      </p:sp>
      <p:sp>
        <p:nvSpPr>
          <p:cNvPr id="5145" name="Line 25"/>
          <p:cNvSpPr>
            <a:spLocks noChangeShapeType="1"/>
          </p:cNvSpPr>
          <p:nvPr/>
        </p:nvSpPr>
        <p:spPr bwMode="auto">
          <a:xfrm>
            <a:off x="5105400" y="3733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46" name="Line 26"/>
          <p:cNvSpPr>
            <a:spLocks noChangeShapeType="1"/>
          </p:cNvSpPr>
          <p:nvPr/>
        </p:nvSpPr>
        <p:spPr bwMode="auto">
          <a:xfrm>
            <a:off x="51054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80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CIS-552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1BAB6-7B15-44CA-AD73-208343E6F071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47688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Levels of Abstraction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level: describes how a record (e.g. customer) is stored.</a:t>
            </a:r>
          </a:p>
          <a:p>
            <a:pPr algn="just">
              <a:lnSpc>
                <a:spcPct val="8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level: describes data stored in database, and the relationships among the data.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 = 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  name: string;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  street: string;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  city: integer;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8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level: application programs hide details of data types. Views can also hide information (e.g. salary) for security purposes.</a:t>
            </a:r>
          </a:p>
        </p:txBody>
      </p:sp>
    </p:spTree>
    <p:extLst>
      <p:ext uri="{BB962C8B-B14F-4D97-AF65-F5344CB8AC3E}">
        <p14:creationId xmlns:p14="http://schemas.microsoft.com/office/powerpoint/2010/main" val="284809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2882</TotalTime>
  <Words>1917</Words>
  <Application>Microsoft Office PowerPoint</Application>
  <PresentationFormat>On-screen Show (4:3)</PresentationFormat>
  <Paragraphs>468</Paragraphs>
  <Slides>38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Office Theme</vt:lpstr>
      <vt:lpstr>Worksheet</vt:lpstr>
      <vt:lpstr>Working with the Database in PHP</vt:lpstr>
      <vt:lpstr>Contents</vt:lpstr>
      <vt:lpstr>Introduction to DBMS</vt:lpstr>
      <vt:lpstr>Database Management System (DMBS)</vt:lpstr>
      <vt:lpstr>Purpose of Database Systems</vt:lpstr>
      <vt:lpstr>Problems with file system</vt:lpstr>
      <vt:lpstr>PowerPoint Presentation</vt:lpstr>
      <vt:lpstr>View of Data</vt:lpstr>
      <vt:lpstr>Levels of Abstraction</vt:lpstr>
      <vt:lpstr>Instances and Schemas</vt:lpstr>
      <vt:lpstr>Data Independence</vt:lpstr>
      <vt:lpstr>Data Models</vt:lpstr>
      <vt:lpstr>Entity-Relationship Model</vt:lpstr>
      <vt:lpstr>Relational Model</vt:lpstr>
      <vt:lpstr>Data Definition Language (DDL)</vt:lpstr>
      <vt:lpstr>Data Manipulation Language (DML)</vt:lpstr>
      <vt:lpstr>Transaction Management</vt:lpstr>
      <vt:lpstr>Storage Management</vt:lpstr>
      <vt:lpstr>Database Administrator</vt:lpstr>
      <vt:lpstr>Database Users</vt:lpstr>
      <vt:lpstr>Overall System Structure</vt:lpstr>
      <vt:lpstr>Creating MYSQL database </vt:lpstr>
      <vt:lpstr>Cont..</vt:lpstr>
      <vt:lpstr>Cont..</vt:lpstr>
      <vt:lpstr>Connecting to the database server </vt:lpstr>
      <vt:lpstr>Cont.. For establish the connection </vt:lpstr>
      <vt:lpstr> Close a Connection </vt:lpstr>
      <vt:lpstr> Insertion and deletion of records: insertion  </vt:lpstr>
      <vt:lpstr>PowerPoint Presentation</vt:lpstr>
      <vt:lpstr>Update data using mysql_query() </vt:lpstr>
      <vt:lpstr>Select data using mysql_query() and displaying by mysql_fetch_array() </vt:lpstr>
      <vt:lpstr>Cont..</vt:lpstr>
      <vt:lpstr>Reading and Displaying the Table data on Web Page </vt:lpstr>
      <vt:lpstr>Cont..</vt:lpstr>
      <vt:lpstr>PHP functions related to database handling</vt:lpstr>
      <vt:lpstr>Cont..</vt:lpstr>
      <vt:lpstr>Cont..</vt:lpstr>
      <vt:lpstr>Cont..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DBMS</dc:title>
  <dc:creator>C H Premkumar</dc:creator>
  <cp:lastModifiedBy>P Shrikant</cp:lastModifiedBy>
  <cp:revision>54</cp:revision>
  <dcterms:created xsi:type="dcterms:W3CDTF">2014-08-09T09:25:58Z</dcterms:created>
  <dcterms:modified xsi:type="dcterms:W3CDTF">2015-03-31T04:32:02Z</dcterms:modified>
</cp:coreProperties>
</file>