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8"/>
  </p:notesMasterIdLst>
  <p:sldIdLst>
    <p:sldId id="292" r:id="rId2"/>
    <p:sldId id="366" r:id="rId3"/>
    <p:sldId id="365" r:id="rId4"/>
    <p:sldId id="368" r:id="rId5"/>
    <p:sldId id="369" r:id="rId6"/>
    <p:sldId id="367" r:id="rId7"/>
    <p:sldId id="370" r:id="rId8"/>
    <p:sldId id="371" r:id="rId9"/>
    <p:sldId id="373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82" r:id="rId18"/>
    <p:sldId id="380" r:id="rId19"/>
    <p:sldId id="381" r:id="rId20"/>
    <p:sldId id="383" r:id="rId21"/>
    <p:sldId id="384" r:id="rId22"/>
    <p:sldId id="385" r:id="rId23"/>
    <p:sldId id="386" r:id="rId24"/>
    <p:sldId id="387" r:id="rId25"/>
    <p:sldId id="388" r:id="rId26"/>
    <p:sldId id="35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880"/>
    <a:srgbClr val="4C1904"/>
    <a:srgbClr val="FF9966"/>
    <a:srgbClr val="34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92" autoAdjust="0"/>
    <p:restoredTop sz="94660"/>
  </p:normalViewPr>
  <p:slideViewPr>
    <p:cSldViewPr>
      <p:cViewPr varScale="1">
        <p:scale>
          <a:sx n="70" d="100"/>
          <a:sy n="70" d="100"/>
        </p:scale>
        <p:origin x="10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739E-D72A-4E0A-81FB-89064C5235A2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AD7C-9915-466C-95B5-A0B0A38BE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4AF1-20B5-4748-B66F-CC22829F7126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B54-B687-4E99-8287-1BE23390E556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A82-E0DF-4EAD-B5D3-1893F28FE3E0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13DC-FB39-4F31-A490-10D00A2E24A0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533-6637-4DE8-875A-304A0E4140DF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6079-58CC-49C3-A9F2-CE04B6256C41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62D2-26CC-448F-BA1A-A8B7C7C5982E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2805-F269-49E3-8C3A-9901B0966239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21E-356B-46B8-A040-D5011CAA2B41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7FCC-198D-42F4-9C7F-776DD7EF6A31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CF1D-12B4-4FEC-8481-06CFD8618BAE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blackGray">
          <a:xfrm>
            <a:off x="1676400" y="4114800"/>
            <a:ext cx="6248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Presented By:	             </a:t>
            </a:r>
          </a:p>
          <a:p>
            <a:pPr algn="ctr"/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Assistant  Professor,</a:t>
            </a:r>
          </a:p>
          <a:p>
            <a:pPr algn="ctr"/>
            <a:r>
              <a:rPr lang="en-US" kern="4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blackGray">
          <a:xfrm>
            <a:off x="853440" y="1981200"/>
            <a:ext cx="768096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Introduction to Java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Arrays can also be initialised like standard variables at the time of their declaration.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[] = {list of values};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[] students = {55, 69, 70, 30, 80, 90, 45};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Creates and initializes the array of integers of length 7.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this case it is not necessary to use the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operator.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Explicit initialization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077200" y="3764280"/>
          <a:ext cx="838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3505200" y="3810000"/>
            <a:ext cx="3200400" cy="5334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3" idx="6"/>
          </p:cNvCxnSpPr>
          <p:nvPr/>
        </p:nvCxnSpPr>
        <p:spPr>
          <a:xfrm flipV="1">
            <a:off x="6705600" y="3962400"/>
            <a:ext cx="1371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24800" y="3352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391400" y="3764278"/>
          <a:ext cx="60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>
            <a:stCxn id="13" idx="6"/>
          </p:cNvCxnSpPr>
          <p:nvPr/>
        </p:nvCxnSpPr>
        <p:spPr>
          <a:xfrm>
            <a:off x="6705600" y="4076700"/>
            <a:ext cx="13716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</p:cNvCxnSpPr>
          <p:nvPr/>
        </p:nvCxnSpPr>
        <p:spPr>
          <a:xfrm>
            <a:off x="6705600" y="4076700"/>
            <a:ext cx="13716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81800" y="4114800"/>
            <a:ext cx="1295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6"/>
          </p:cNvCxnSpPr>
          <p:nvPr/>
        </p:nvCxnSpPr>
        <p:spPr>
          <a:xfrm>
            <a:off x="6705600" y="4076700"/>
            <a:ext cx="13716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6"/>
          </p:cNvCxnSpPr>
          <p:nvPr/>
        </p:nvCxnSpPr>
        <p:spPr>
          <a:xfrm>
            <a:off x="6705600" y="4076700"/>
            <a:ext cx="1371600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6"/>
          </p:cNvCxnSpPr>
          <p:nvPr/>
        </p:nvCxnSpPr>
        <p:spPr>
          <a:xfrm>
            <a:off x="6705600" y="4076700"/>
            <a:ext cx="1371600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Access individual elements of an array using: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name (handle) of the array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number (index or subscript) that tells which of the element of the array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What value is stored in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count[2]?</a:t>
            </a:r>
          </a:p>
          <a:p>
            <a:pPr marL="1885950" lvl="3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count[2] = 9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Processing Array Elements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4095750"/>
            <a:ext cx="5505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5181600" y="4038600"/>
            <a:ext cx="990600" cy="13716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 to array length using length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 data member of array object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arrayname.length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k=0; k&lt;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students.length;k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long[] primes = new long[20];    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primes.length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20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number of elements in the array are changed, JAVA will automatically change the length attribute!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 Length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Often a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for( 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loop is used to process each of the elements of the array in turn.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loop control variable,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is used as the index to access array components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Processing Array Elements using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loop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0563" y="2286000"/>
            <a:ext cx="64976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15"/>
          <p:cNvSpPr/>
          <p:nvPr/>
        </p:nvSpPr>
        <p:spPr>
          <a:xfrm>
            <a:off x="5867400" y="4648200"/>
            <a:ext cx="3048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29000" y="4343400"/>
            <a:ext cx="3048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Methods can accept arrays via parameters</a:t>
            </a:r>
          </a:p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square brackets [ ] in the parameter declaration: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  as Parameters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2714625"/>
            <a:ext cx="55054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method may return an array as its result</a:t>
            </a:r>
          </a:p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double []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readArray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double result[] = new double[n];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result[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Returning Array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1" y="2590800"/>
            <a:ext cx="411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71800" y="3685528"/>
            <a:ext cx="4953000" cy="111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28800" y="5295901"/>
            <a:ext cx="6186488" cy="64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dimensional arrays allows us to store data that are recorded in table.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[][] student=new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[4][4];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4 arrays each having 4 elements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First index: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specifies array (row)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Second Index: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specifies element in that array (column)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Two Dimensional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38400" y="48006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442976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33600" y="4841240"/>
          <a:ext cx="208280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two indices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[][] student=new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[4][4];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What is the value of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student[2][3]?</a:t>
            </a:r>
          </a:p>
          <a:p>
            <a:pPr marL="727075" lvl="1" indent="-269875" algn="just">
              <a:spcBef>
                <a:spcPct val="20000"/>
              </a:spcBef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 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     student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Two Dimensional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38400" y="48006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442976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33600" y="4841240"/>
          <a:ext cx="208280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4724400" y="5638800"/>
            <a:ext cx="609600" cy="5334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027"/>
          <p:cNvSpPr>
            <a:spLocks noChangeArrowheads="1"/>
          </p:cNvSpPr>
          <p:nvPr/>
        </p:nvSpPr>
        <p:spPr bwMode="auto">
          <a:xfrm>
            <a:off x="4800600" y="32004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Student[2][3] = 78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6002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Sum the Elements</a:t>
            </a:r>
          </a:p>
          <a:p>
            <a:pPr marL="539750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 is code that sums all the numbers in table. </a:t>
            </a:r>
          </a:p>
          <a:p>
            <a:pPr marL="539750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outer loop iterates four times and moves down the rows. </a:t>
            </a:r>
          </a:p>
          <a:p>
            <a:pPr marL="539750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time through the outer loop, the inner loop iterates five times and moves across a different row.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2D Array Elements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14800"/>
            <a:ext cx="80978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60363" indent="-360363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previous code can be rewritten without using the numbers 4 and 5. </a:t>
            </a:r>
          </a:p>
          <a:p>
            <a:pPr marL="719138" indent="-3587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value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table.length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equals the number of rows, </a:t>
            </a:r>
          </a:p>
          <a:p>
            <a:pPr marL="719138" indent="-3587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table[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].length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the number of columns in row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9138" indent="-358775" algn="just">
              <a:spcBef>
                <a:spcPct val="20000"/>
              </a:spcBef>
              <a:buSzPct val="100000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table[0].length = 5, table[1].length = 5,………..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Rows and Columns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763" y="4152900"/>
            <a:ext cx="66500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454150" lvl="2" indent="-539750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Arrays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Declaring and instantiating two-dimensional arrays are accomplished by extending the processes used for one-dimensional arrays: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Declaration and Instantiation of 2D Array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290828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[][];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Creation or Instantiation: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[4][3];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// OR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[][]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[4][3];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Initialisation: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- Single Value;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[0][0] = 10;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- Multiple values: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table[2][3] = {{10, 15, 30}, {14, 30, 33}};</a:t>
            </a:r>
          </a:p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table[][] = {{10, 15, 30}, {14, 30, 33}};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ctr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table [][]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[4][5];</a:t>
            </a:r>
          </a:p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variable table references an array of four elements. </a:t>
            </a:r>
          </a:p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Each of these elements in turn references an array of five integers.</a:t>
            </a:r>
          </a:p>
          <a:p>
            <a:pPr marL="514350" indent="-514350">
              <a:spcBef>
                <a:spcPct val="20000"/>
              </a:spcBef>
              <a:buSzPct val="100000"/>
            </a:pP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20000"/>
              </a:spcBef>
              <a:buSzPct val="100000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2D Array as “Array of Arrays”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8163" y="3429000"/>
            <a:ext cx="64976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3352800"/>
          <a:ext cx="259080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chemeClr val="bg1">
                      <a:alpha val="0"/>
                    </a:schemeClr>
                  </a:outerShdw>
                </a:effectLst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spcAft>
                <a:spcPts val="1200"/>
              </a:spcAft>
              <a:buSzPct val="100000"/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Java treats multidimensional arrays as “arrays of arrays”. It is possible to declare a 2D arrays as follows:</a:t>
            </a:r>
          </a:p>
          <a:p>
            <a:pPr marL="971550" lvl="1" indent="-514350" algn="just">
              <a:spcBef>
                <a:spcPct val="20000"/>
              </a:spcBef>
              <a:buSzPct val="100000"/>
            </a:pP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Variable Size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15000" y="2819400"/>
          <a:ext cx="609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lgerian" pitchFamily="82" charset="0"/>
                        </a:rPr>
                        <a:t>[0]</a:t>
                      </a:r>
                      <a:endParaRPr lang="en-IN" b="1" dirty="0">
                        <a:solidFill>
                          <a:schemeClr val="bg1"/>
                        </a:solidFill>
                        <a:latin typeface="Algerian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lgerian" pitchFamily="82" charset="0"/>
                        </a:rPr>
                        <a:t>[1]</a:t>
                      </a:r>
                      <a:endParaRPr lang="en-IN" b="1" dirty="0">
                        <a:solidFill>
                          <a:schemeClr val="bg1"/>
                        </a:solidFill>
                        <a:latin typeface="Algerian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lgerian" pitchFamily="82" charset="0"/>
                        </a:rPr>
                        <a:t>[2]</a:t>
                      </a:r>
                      <a:endParaRPr lang="en-IN" b="1" dirty="0">
                        <a:solidFill>
                          <a:schemeClr val="bg1"/>
                        </a:solidFill>
                        <a:latin typeface="Algerian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038431" y="2571690"/>
            <a:ext cx="3228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a[][]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[3][];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3124200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a[0]=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[2];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52880" y="3638490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a[1]=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smtClean="0">
                <a:latin typeface="Times New Roman" pitchFamily="18" charset="0"/>
                <a:cs typeface="Times New Roman" pitchFamily="18" charset="0"/>
              </a:rPr>
              <a:t> [3];</a:t>
            </a: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4171890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a[2]=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[4];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705600" y="304800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[0]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[1]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24600" y="32004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4600" y="40370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24600" y="4875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05600" y="382016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[0]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[1]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[2]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705600" y="46583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[0]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[1]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[1]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[3]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524000" indent="-1524000" algn="just">
              <a:spcBef>
                <a:spcPct val="20000"/>
              </a:spcBef>
              <a:buSzPct val="100000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Example: A farmer has 10 farms of beans each in 5 countries, and each farm has 30 fields!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Three-dimensional array: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long[][][] beans=new long[5][10][30];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//beans[country][farm][fields]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Multidimensional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Same features apply to multi-dimensional arrays as those of 2 dimensional arrays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long beans=new long[3][][]; 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 countries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beans[0]=new long[4][];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//First country has 4 farms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beans[0][4]=new long[10];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//Each farm in first country has 10 fields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Varying length in Multidimensional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371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WAP in Java that create an array and simple print the element of the array. (Array Traversing).</a:t>
            </a:r>
          </a:p>
          <a:p>
            <a:pPr marL="514350" indent="-514350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WAP in Java that implements following three methods:</a:t>
            </a:r>
          </a:p>
          <a:p>
            <a:pPr marL="804863" lvl="1" indent="-26511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[]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): it takes an array A and a Key as input and returns true if Key is in the array else return false.</a:t>
            </a:r>
          </a:p>
          <a:p>
            <a:pPr marL="804863" lvl="1" indent="-26511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[] 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Key): it takes an array A and a Key as input and returns the position of Key in the array.</a:t>
            </a:r>
          </a:p>
          <a:p>
            <a:pPr marL="804863" lvl="1" indent="-26511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[] A): it takes an array A and returns another array. The output array has same element as in input array but in ascending order.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WAP in Java that takes an two dimensional array as input parameter to a method and returns one dimensional array. Each element of the output array is the sum of  the element of corresponding row in input array.</a:t>
            </a:r>
          </a:p>
          <a:p>
            <a:pPr marL="457200" indent="-457200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WAP in Java to add, multiply, and subtract two Matrices. The decision of operation should be made based on user’s choice.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Exercise-1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1143000" y="2667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is a list of finite number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 homogeneous data elements such that:</a:t>
            </a:r>
          </a:p>
          <a:p>
            <a:pPr marL="900113" indent="-360363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elements of the array are referenced respectively by an index set of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consecutive numbers.</a:t>
            </a:r>
          </a:p>
          <a:p>
            <a:pPr marL="900113" indent="-360363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element of the array are stored respectively in successive memory location. </a:t>
            </a:r>
          </a:p>
          <a:p>
            <a:pPr marL="900113" indent="-360363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elements is called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size.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Arrays - Introduction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Position is called a index or superscript. Base index = 0.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DATA be a 6-element array of integers such that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DATA[0]=247,	  DATA[1]=56,	 DATA[2]=492, 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DATA[3]=135,	 DATA[4]=87,	 DATA[5]=156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Graphical Representation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15200" y="3276600"/>
          <a:ext cx="990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247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629400" y="3352800"/>
          <a:ext cx="60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05000" y="2743200"/>
            <a:ext cx="5410200" cy="1905000"/>
            <a:chOff x="1905000" y="2743200"/>
            <a:chExt cx="5410200" cy="1905000"/>
          </a:xfrm>
        </p:grpSpPr>
        <p:sp>
          <p:nvSpPr>
            <p:cNvPr id="14" name="Oval 13"/>
            <p:cNvSpPr/>
            <p:nvPr/>
          </p:nvSpPr>
          <p:spPr>
            <a:xfrm>
              <a:off x="6858000" y="3276600"/>
              <a:ext cx="457200" cy="533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1905000" y="2743200"/>
              <a:ext cx="381000" cy="381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600" y="41910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INDEX</a:t>
              </a:r>
              <a:endParaRPr lang="en-IN" b="1" dirty="0"/>
            </a:p>
          </p:txBody>
        </p:sp>
        <p:cxnSp>
          <p:nvCxnSpPr>
            <p:cNvPr id="18" name="Straight Connector 17"/>
            <p:cNvCxnSpPr>
              <a:stCxn id="15" idx="5"/>
              <a:endCxn id="16" idx="1"/>
            </p:cNvCxnSpPr>
            <p:nvPr/>
          </p:nvCxnSpPr>
          <p:spPr>
            <a:xfrm rot="16200000" flipH="1">
              <a:off x="2268304" y="3030304"/>
              <a:ext cx="1351196" cy="1427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3"/>
              <a:endCxn id="16" idx="3"/>
            </p:cNvCxnSpPr>
            <p:nvPr/>
          </p:nvCxnSpPr>
          <p:spPr>
            <a:xfrm rot="5400000">
              <a:off x="5404621" y="2899265"/>
              <a:ext cx="687715" cy="2352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315200" y="2819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Position is called a index or superscript. Base index = 0.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DATA be a 6-element array of integers such that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DATA[0]=247,	  DATA[1]=56,	 DATA[2]=492, 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					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DATA[3]=135,	 DATA[4]=87,	 DATA[5]=156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Graphical Representation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15200" y="3276600"/>
          <a:ext cx="990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247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629400" y="3352800"/>
          <a:ext cx="60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7467600" y="3276600"/>
            <a:ext cx="609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286000" y="2743200"/>
            <a:ext cx="5334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657600" y="4191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IN" b="1" dirty="0"/>
          </a:p>
        </p:txBody>
      </p:sp>
      <p:cxnSp>
        <p:nvCxnSpPr>
          <p:cNvPr id="18" name="Straight Connector 17"/>
          <p:cNvCxnSpPr>
            <a:stCxn id="15" idx="5"/>
            <a:endCxn id="16" idx="1"/>
          </p:cNvCxnSpPr>
          <p:nvPr/>
        </p:nvCxnSpPr>
        <p:spPr>
          <a:xfrm rot="16200000" flipH="1">
            <a:off x="2523844" y="3285844"/>
            <a:ext cx="1351196" cy="91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  <a:endCxn id="16" idx="3"/>
          </p:cNvCxnSpPr>
          <p:nvPr/>
        </p:nvCxnSpPr>
        <p:spPr>
          <a:xfrm rot="5400000">
            <a:off x="5688060" y="2550785"/>
            <a:ext cx="752755" cy="298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15200" y="2819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6764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Like any other variables, arrays must declared and created before they can be used. Creation of arrays involve three steps:</a:t>
            </a:r>
          </a:p>
          <a:p>
            <a:pPr marL="971550" lvl="1" indent="-252413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Declare the array</a:t>
            </a:r>
          </a:p>
          <a:p>
            <a:pPr marL="971550" lvl="1" indent="-252413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storage area in primary memory.</a:t>
            </a:r>
          </a:p>
          <a:p>
            <a:pPr marL="971550" lvl="1" indent="-252413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Put values into the array (i.e., Memory location)</a:t>
            </a:r>
          </a:p>
          <a:p>
            <a:pPr marL="514350" indent="-514350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Declaration of Arrays:</a:t>
            </a:r>
          </a:p>
          <a:p>
            <a:pPr marL="971550" lvl="1" indent="-252413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Form 1:</a:t>
            </a:r>
          </a:p>
          <a:p>
            <a:pPr marL="971550" lvl="1" indent="-514350" algn="just"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[];</a:t>
            </a:r>
          </a:p>
          <a:p>
            <a:pPr marL="971550" lvl="1" indent="-252413" algn="just">
              <a:buSzPct val="100000"/>
              <a:buFont typeface="+mj-lt"/>
              <a:buAutoNum type="arabicPeriod" startAt="2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Form 2:</a:t>
            </a:r>
          </a:p>
          <a:p>
            <a:pPr marL="971550" lvl="1" indent="-514350" algn="just"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Type []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514350" indent="-514350" algn="just"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[] students;</a:t>
            </a:r>
          </a:p>
          <a:p>
            <a:pPr marL="514350" indent="-514350" algn="just"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students[];</a:t>
            </a:r>
          </a:p>
          <a:p>
            <a:pPr marL="514350" indent="-514350" algn="just">
              <a:buSzPct val="100000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solidFill>
                  <a:srgbClr val="1E3880"/>
                </a:solidFill>
                <a:latin typeface="Times New Roman" pitchFamily="18" charset="0"/>
                <a:cs typeface="Times New Roman" pitchFamily="18" charset="0"/>
              </a:rPr>
              <a:t>Note: we don’t specify the size of arrays in the declaration.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Declaration of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declaring arrays, we need to allocate memory for storage array items.</a:t>
            </a:r>
          </a:p>
          <a:p>
            <a:pPr marL="179388" indent="-179388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Java, this is carried out by using “new” operator, as follows: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= new type[size];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          </a:t>
            </a:r>
          </a:p>
          <a:p>
            <a:pPr marL="179388" indent="-179388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students =   new  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[7];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Creation of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91400" y="3764280"/>
          <a:ext cx="838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2971800" y="4191000"/>
            <a:ext cx="762000" cy="6096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3" idx="7"/>
          </p:cNvCxnSpPr>
          <p:nvPr/>
        </p:nvCxnSpPr>
        <p:spPr>
          <a:xfrm rot="5400000" flipH="1" flipV="1">
            <a:off x="5347867" y="2236741"/>
            <a:ext cx="317874" cy="376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5449669"/>
            <a:ext cx="617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Declaring and defining in the same statement: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[] students=new students[10];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629400" y="3764278"/>
          <a:ext cx="60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239000" y="3352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students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Once arrays are created, they need to be initialised with some values before access their content. A general form of initialisation is:</a:t>
            </a:r>
          </a:p>
          <a:p>
            <a:pPr marL="360363" lvl="1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[index/subscript] = value;</a:t>
            </a: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817563" lvl="1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students[0]  = 50;</a:t>
            </a:r>
          </a:p>
          <a:p>
            <a:pPr marL="817563" lvl="1" indent="-360363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students[1]  = 40;		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index starts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ends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Trying to  access  an  array  beyond  its </a:t>
            </a:r>
          </a:p>
          <a:p>
            <a:pPr marL="360363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boundaries will generate an error message.</a:t>
            </a:r>
          </a:p>
          <a:p>
            <a:pPr marL="1274763" lvl="2" indent="-360363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students[7]  = 100;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Initialisation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of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91400" y="3764280"/>
          <a:ext cx="838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3276600" y="3200400"/>
            <a:ext cx="762000" cy="3810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3" idx="6"/>
          </p:cNvCxnSpPr>
          <p:nvPr/>
        </p:nvCxnSpPr>
        <p:spPr>
          <a:xfrm>
            <a:off x="4038600" y="3390900"/>
            <a:ext cx="33528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4038600" y="5029201"/>
            <a:ext cx="3810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076700" y="5067301"/>
            <a:ext cx="3048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239000" y="3352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629400" y="3764278"/>
          <a:ext cx="60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Once arrays are created, they need to be initialised with some values before access their content. A general form of initialisation is:</a:t>
            </a:r>
          </a:p>
          <a:p>
            <a:pPr marL="360363" lvl="1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[index/subscript] = value;</a:t>
            </a: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817563" lvl="1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students[0]  = 50;</a:t>
            </a:r>
          </a:p>
          <a:p>
            <a:pPr marL="817563" lvl="1" indent="-360363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students[1]  = 40;</a:t>
            </a: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index starts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ends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Trying to  access  an  array  beyond  its </a:t>
            </a:r>
          </a:p>
          <a:p>
            <a:pPr marL="360363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boundaries will generate an error message.</a:t>
            </a:r>
          </a:p>
          <a:p>
            <a:pPr marL="1274763" lvl="2" indent="-360363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students[7]  = 100;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Initialisation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of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91400" y="3764280"/>
          <a:ext cx="838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3276600" y="3505200"/>
            <a:ext cx="762000" cy="3810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3" idx="6"/>
          </p:cNvCxnSpPr>
          <p:nvPr/>
        </p:nvCxnSpPr>
        <p:spPr>
          <a:xfrm>
            <a:off x="4038600" y="3695700"/>
            <a:ext cx="33528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39000" y="3352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29400" y="3764278"/>
          <a:ext cx="60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4038600" y="5029201"/>
            <a:ext cx="3810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4076700" y="5067301"/>
            <a:ext cx="3048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7813</TotalTime>
  <Words>1271</Words>
  <Application>Microsoft Office PowerPoint</Application>
  <PresentationFormat>On-screen Show (4:3)</PresentationFormat>
  <Paragraphs>390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NSC</dc:creator>
  <cp:lastModifiedBy>Pushpendra Kumar Rajput</cp:lastModifiedBy>
  <cp:revision>528</cp:revision>
  <dcterms:created xsi:type="dcterms:W3CDTF">2012-08-05T13:01:54Z</dcterms:created>
  <dcterms:modified xsi:type="dcterms:W3CDTF">2020-02-20T04:57:19Z</dcterms:modified>
</cp:coreProperties>
</file>