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04"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9D315D9-94D7-429F-9D69-2DC45833791D}" type="datetimeFigureOut">
              <a:rPr lang="en-US" smtClean="0"/>
              <a:t>12/30/2016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09B765-4B62-4A4D-A286-5F7658B41511}" type="slidenum">
              <a:rPr lang="en-US" smtClean="0"/>
              <a:t>‹#›</a:t>
            </a:fld>
            <a:endParaRPr lang="en-US"/>
          </a:p>
        </p:txBody>
      </p:sp>
    </p:spTree>
    <p:extLst>
      <p:ext uri="{BB962C8B-B14F-4D97-AF65-F5344CB8AC3E}">
        <p14:creationId xmlns:p14="http://schemas.microsoft.com/office/powerpoint/2010/main" val="41691879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9D315D9-94D7-429F-9D69-2DC45833791D}" type="datetimeFigureOut">
              <a:rPr lang="en-US" smtClean="0"/>
              <a:t>12/30/2016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09B765-4B62-4A4D-A286-5F7658B41511}" type="slidenum">
              <a:rPr lang="en-US" smtClean="0"/>
              <a:t>‹#›</a:t>
            </a:fld>
            <a:endParaRPr lang="en-US"/>
          </a:p>
        </p:txBody>
      </p:sp>
    </p:spTree>
    <p:extLst>
      <p:ext uri="{BB962C8B-B14F-4D97-AF65-F5344CB8AC3E}">
        <p14:creationId xmlns:p14="http://schemas.microsoft.com/office/powerpoint/2010/main" val="16996706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9D315D9-94D7-429F-9D69-2DC45833791D}" type="datetimeFigureOut">
              <a:rPr lang="en-US" smtClean="0"/>
              <a:t>12/30/2016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09B765-4B62-4A4D-A286-5F7658B41511}" type="slidenum">
              <a:rPr lang="en-US" smtClean="0"/>
              <a:t>‹#›</a:t>
            </a:fld>
            <a:endParaRPr lang="en-US"/>
          </a:p>
        </p:txBody>
      </p:sp>
    </p:spTree>
    <p:extLst>
      <p:ext uri="{BB962C8B-B14F-4D97-AF65-F5344CB8AC3E}">
        <p14:creationId xmlns:p14="http://schemas.microsoft.com/office/powerpoint/2010/main" val="42803685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9D315D9-94D7-429F-9D69-2DC45833791D}" type="datetimeFigureOut">
              <a:rPr lang="en-US" smtClean="0"/>
              <a:t>12/30/2016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09B765-4B62-4A4D-A286-5F7658B41511}" type="slidenum">
              <a:rPr lang="en-US" smtClean="0"/>
              <a:t>‹#›</a:t>
            </a:fld>
            <a:endParaRPr lang="en-US"/>
          </a:p>
        </p:txBody>
      </p:sp>
    </p:spTree>
    <p:extLst>
      <p:ext uri="{BB962C8B-B14F-4D97-AF65-F5344CB8AC3E}">
        <p14:creationId xmlns:p14="http://schemas.microsoft.com/office/powerpoint/2010/main" val="32053714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9D315D9-94D7-429F-9D69-2DC45833791D}" type="datetimeFigureOut">
              <a:rPr lang="en-US" smtClean="0"/>
              <a:t>12/30/2016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09B765-4B62-4A4D-A286-5F7658B41511}" type="slidenum">
              <a:rPr lang="en-US" smtClean="0"/>
              <a:t>‹#›</a:t>
            </a:fld>
            <a:endParaRPr lang="en-US"/>
          </a:p>
        </p:txBody>
      </p:sp>
    </p:spTree>
    <p:extLst>
      <p:ext uri="{BB962C8B-B14F-4D97-AF65-F5344CB8AC3E}">
        <p14:creationId xmlns:p14="http://schemas.microsoft.com/office/powerpoint/2010/main" val="28042552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9D315D9-94D7-429F-9D69-2DC45833791D}" type="datetimeFigureOut">
              <a:rPr lang="en-US" smtClean="0"/>
              <a:t>12/30/2016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09B765-4B62-4A4D-A286-5F7658B41511}" type="slidenum">
              <a:rPr lang="en-US" smtClean="0"/>
              <a:t>‹#›</a:t>
            </a:fld>
            <a:endParaRPr lang="en-US"/>
          </a:p>
        </p:txBody>
      </p:sp>
    </p:spTree>
    <p:extLst>
      <p:ext uri="{BB962C8B-B14F-4D97-AF65-F5344CB8AC3E}">
        <p14:creationId xmlns:p14="http://schemas.microsoft.com/office/powerpoint/2010/main" val="38636429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9D315D9-94D7-429F-9D69-2DC45833791D}" type="datetimeFigureOut">
              <a:rPr lang="en-US" smtClean="0"/>
              <a:t>12/30/2016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209B765-4B62-4A4D-A286-5F7658B41511}" type="slidenum">
              <a:rPr lang="en-US" smtClean="0"/>
              <a:t>‹#›</a:t>
            </a:fld>
            <a:endParaRPr lang="en-US"/>
          </a:p>
        </p:txBody>
      </p:sp>
    </p:spTree>
    <p:extLst>
      <p:ext uri="{BB962C8B-B14F-4D97-AF65-F5344CB8AC3E}">
        <p14:creationId xmlns:p14="http://schemas.microsoft.com/office/powerpoint/2010/main" val="30530649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9D315D9-94D7-429F-9D69-2DC45833791D}" type="datetimeFigureOut">
              <a:rPr lang="en-US" smtClean="0"/>
              <a:t>12/30/2016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209B765-4B62-4A4D-A286-5F7658B41511}" type="slidenum">
              <a:rPr lang="en-US" smtClean="0"/>
              <a:t>‹#›</a:t>
            </a:fld>
            <a:endParaRPr lang="en-US"/>
          </a:p>
        </p:txBody>
      </p:sp>
    </p:spTree>
    <p:extLst>
      <p:ext uri="{BB962C8B-B14F-4D97-AF65-F5344CB8AC3E}">
        <p14:creationId xmlns:p14="http://schemas.microsoft.com/office/powerpoint/2010/main" val="20878125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9D315D9-94D7-429F-9D69-2DC45833791D}" type="datetimeFigureOut">
              <a:rPr lang="en-US" smtClean="0"/>
              <a:t>12/30/2016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209B765-4B62-4A4D-A286-5F7658B41511}" type="slidenum">
              <a:rPr lang="en-US" smtClean="0"/>
              <a:t>‹#›</a:t>
            </a:fld>
            <a:endParaRPr lang="en-US"/>
          </a:p>
        </p:txBody>
      </p:sp>
    </p:spTree>
    <p:extLst>
      <p:ext uri="{BB962C8B-B14F-4D97-AF65-F5344CB8AC3E}">
        <p14:creationId xmlns:p14="http://schemas.microsoft.com/office/powerpoint/2010/main" val="1626644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9D315D9-94D7-429F-9D69-2DC45833791D}" type="datetimeFigureOut">
              <a:rPr lang="en-US" smtClean="0"/>
              <a:t>12/30/2016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09B765-4B62-4A4D-A286-5F7658B41511}" type="slidenum">
              <a:rPr lang="en-US" smtClean="0"/>
              <a:t>‹#›</a:t>
            </a:fld>
            <a:endParaRPr lang="en-US"/>
          </a:p>
        </p:txBody>
      </p:sp>
    </p:spTree>
    <p:extLst>
      <p:ext uri="{BB962C8B-B14F-4D97-AF65-F5344CB8AC3E}">
        <p14:creationId xmlns:p14="http://schemas.microsoft.com/office/powerpoint/2010/main" val="30566704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9D315D9-94D7-429F-9D69-2DC45833791D}" type="datetimeFigureOut">
              <a:rPr lang="en-US" smtClean="0"/>
              <a:t>12/30/2016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09B765-4B62-4A4D-A286-5F7658B41511}" type="slidenum">
              <a:rPr lang="en-US" smtClean="0"/>
              <a:t>‹#›</a:t>
            </a:fld>
            <a:endParaRPr lang="en-US"/>
          </a:p>
        </p:txBody>
      </p:sp>
    </p:spTree>
    <p:extLst>
      <p:ext uri="{BB962C8B-B14F-4D97-AF65-F5344CB8AC3E}">
        <p14:creationId xmlns:p14="http://schemas.microsoft.com/office/powerpoint/2010/main" val="19366153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9D315D9-94D7-429F-9D69-2DC45833791D}" type="datetimeFigureOut">
              <a:rPr lang="en-US" smtClean="0"/>
              <a:t>12/30/2016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09B765-4B62-4A4D-A286-5F7658B41511}" type="slidenum">
              <a:rPr lang="en-US" smtClean="0"/>
              <a:t>‹#›</a:t>
            </a:fld>
            <a:endParaRPr lang="en-US"/>
          </a:p>
        </p:txBody>
      </p:sp>
    </p:spTree>
    <p:extLst>
      <p:ext uri="{BB962C8B-B14F-4D97-AF65-F5344CB8AC3E}">
        <p14:creationId xmlns:p14="http://schemas.microsoft.com/office/powerpoint/2010/main" val="563926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latin typeface="Times New Roman" panose="02020603050405020304" pitchFamily="18" charset="0"/>
                <a:cs typeface="Times New Roman" panose="02020603050405020304" pitchFamily="18" charset="0"/>
              </a:rPr>
              <a:t>Introduction to PHP</a:t>
            </a:r>
            <a:endParaRPr lang="en-US"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4038600" y="4953000"/>
            <a:ext cx="4572000" cy="533400"/>
          </a:xfrm>
        </p:spPr>
        <p:txBody>
          <a:bodyPr>
            <a:normAutofit fontScale="85000" lnSpcReduction="20000"/>
          </a:bodyPr>
          <a:lstStyle/>
          <a:p>
            <a:r>
              <a:rPr lang="en-US" sz="1800" dirty="0" smtClean="0">
                <a:latin typeface="Times New Roman" panose="02020603050405020304" pitchFamily="18" charset="0"/>
                <a:cs typeface="Times New Roman" panose="02020603050405020304" pitchFamily="18" charset="0"/>
              </a:rPr>
              <a:t>Prepared </a:t>
            </a:r>
            <a:r>
              <a:rPr lang="en-US" sz="1800" dirty="0">
                <a:latin typeface="Times New Roman" panose="02020603050405020304" pitchFamily="18" charset="0"/>
                <a:cs typeface="Times New Roman" panose="02020603050405020304" pitchFamily="18" charset="0"/>
              </a:rPr>
              <a:t>b</a:t>
            </a:r>
            <a:r>
              <a:rPr lang="en-US" sz="1800" dirty="0" smtClean="0">
                <a:latin typeface="Times New Roman" panose="02020603050405020304" pitchFamily="18" charset="0"/>
                <a:cs typeface="Times New Roman" panose="02020603050405020304" pitchFamily="18" charset="0"/>
              </a:rPr>
              <a:t>y: </a:t>
            </a:r>
            <a:r>
              <a:rPr lang="en-US" sz="1800" dirty="0" smtClean="0">
                <a:latin typeface="Times New Roman" panose="02020603050405020304" pitchFamily="18" charset="0"/>
                <a:cs typeface="Times New Roman" panose="02020603050405020304" pitchFamily="18" charset="0"/>
              </a:rPr>
              <a:t>Aradhana Singh</a:t>
            </a:r>
          </a:p>
          <a:p>
            <a:r>
              <a:rPr lang="en-US" sz="1800" dirty="0" smtClean="0">
                <a:latin typeface="Times New Roman" panose="02020603050405020304" pitchFamily="18" charset="0"/>
                <a:cs typeface="Times New Roman" panose="02020603050405020304" pitchFamily="18" charset="0"/>
              </a:rPr>
              <a:t>                                      A.P., CIT, UPES, Dehradun</a:t>
            </a:r>
          </a:p>
        </p:txBody>
      </p:sp>
    </p:spTree>
    <p:extLst>
      <p:ext uri="{BB962C8B-B14F-4D97-AF65-F5344CB8AC3E}">
        <p14:creationId xmlns:p14="http://schemas.microsoft.com/office/powerpoint/2010/main" val="26864387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latin typeface="Times New Roman" panose="02020603050405020304" pitchFamily="18" charset="0"/>
                <a:cs typeface="Times New Roman" panose="02020603050405020304" pitchFamily="18" charset="0"/>
              </a:rPr>
              <a:t>HTTP – Requests/ Response</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0" indent="0">
              <a:buNone/>
            </a:pPr>
            <a:r>
              <a:rPr lang="en-US" sz="2000" b="1" dirty="0" smtClean="0">
                <a:latin typeface="Times New Roman" panose="02020603050405020304" pitchFamily="18" charset="0"/>
                <a:cs typeface="Times New Roman" panose="02020603050405020304" pitchFamily="18" charset="0"/>
              </a:rPr>
              <a:t>Q.   What </a:t>
            </a:r>
            <a:r>
              <a:rPr lang="en-US" sz="2000" b="1" dirty="0">
                <a:latin typeface="Times New Roman" panose="02020603050405020304" pitchFamily="18" charset="0"/>
                <a:cs typeface="Times New Roman" panose="02020603050405020304" pitchFamily="18" charset="0"/>
              </a:rPr>
              <a:t>is the HTTP?</a:t>
            </a:r>
          </a:p>
          <a:p>
            <a:pPr algn="just"/>
            <a:r>
              <a:rPr lang="en-US" sz="2000" dirty="0">
                <a:latin typeface="Times New Roman" panose="02020603050405020304" pitchFamily="18" charset="0"/>
                <a:cs typeface="Times New Roman" panose="02020603050405020304" pitchFamily="18" charset="0"/>
              </a:rPr>
              <a:t>The Hypertext Transfer Protocol (HTTP) is an application protocol for distributed, collaborative, hypermedia information systems. HTTP is the foundation of data communication for the World Wide Web. Hypertext is structured text that uses logical links (hyperlinks) between nodes containing text</a:t>
            </a:r>
            <a:r>
              <a:rPr lang="en-US" sz="2000" dirty="0" smtClean="0">
                <a:latin typeface="Times New Roman" panose="02020603050405020304" pitchFamily="18" charset="0"/>
                <a:cs typeface="Times New Roman" panose="02020603050405020304" pitchFamily="18" charset="0"/>
              </a:rPr>
              <a:t>.</a:t>
            </a:r>
          </a:p>
          <a:p>
            <a:pPr algn="just"/>
            <a:endParaRPr lang="en-US" sz="2000" dirty="0" smtClean="0">
              <a:latin typeface="Times New Roman" panose="02020603050405020304" pitchFamily="18" charset="0"/>
              <a:cs typeface="Times New Roman" panose="02020603050405020304" pitchFamily="18" charset="0"/>
            </a:endParaRPr>
          </a:p>
          <a:p>
            <a:pPr marL="0" indent="0">
              <a:buNone/>
            </a:pPr>
            <a:r>
              <a:rPr lang="en-US" sz="2000" b="1" dirty="0" smtClean="0">
                <a:latin typeface="Times New Roman" panose="02020603050405020304" pitchFamily="18" charset="0"/>
                <a:cs typeface="Times New Roman" panose="02020603050405020304" pitchFamily="18" charset="0"/>
              </a:rPr>
              <a:t>Q. What </a:t>
            </a:r>
            <a:r>
              <a:rPr lang="en-US" sz="2000" b="1" dirty="0">
                <a:latin typeface="Times New Roman" panose="02020603050405020304" pitchFamily="18" charset="0"/>
                <a:cs typeface="Times New Roman" panose="02020603050405020304" pitchFamily="18" charset="0"/>
              </a:rPr>
              <a:t>is the request URI?</a:t>
            </a:r>
          </a:p>
          <a:p>
            <a:pPr algn="just"/>
            <a:r>
              <a:rPr lang="en-US" sz="2000" dirty="0">
                <a:latin typeface="Times New Roman" panose="02020603050405020304" pitchFamily="18" charset="0"/>
                <a:cs typeface="Times New Roman" panose="02020603050405020304" pitchFamily="18" charset="0"/>
              </a:rPr>
              <a:t>The request URI is the uniform resource identifier of the resource to which the request applies. While URIs can theoretically refer to either uniform resource locators (URLs) or uniform resource names (URNs), at the present time a URI is almost always an HTTP URL that follows the standard syntax rules of Web URLs.</a:t>
            </a:r>
          </a:p>
          <a:p>
            <a:pPr algn="just"/>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265907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
            <a:ext cx="8229600" cy="6477000"/>
          </a:xfrm>
        </p:spPr>
        <p:txBody>
          <a:bodyPr>
            <a:normAutofit/>
          </a:bodyPr>
          <a:lstStyle/>
          <a:p>
            <a:pPr marL="0" indent="0">
              <a:buNone/>
            </a:pPr>
            <a:r>
              <a:rPr lang="en-US" sz="2000" b="1" dirty="0" smtClean="0">
                <a:latin typeface="Times New Roman" panose="02020603050405020304" pitchFamily="18" charset="0"/>
                <a:cs typeface="Times New Roman" panose="02020603050405020304" pitchFamily="18" charset="0"/>
              </a:rPr>
              <a:t>Q. What </a:t>
            </a:r>
            <a:r>
              <a:rPr lang="en-US" sz="2000" b="1" dirty="0">
                <a:latin typeface="Times New Roman" panose="02020603050405020304" pitchFamily="18" charset="0"/>
                <a:cs typeface="Times New Roman" panose="02020603050405020304" pitchFamily="18" charset="0"/>
              </a:rPr>
              <a:t>is HTTP and what port does it use?</a:t>
            </a:r>
          </a:p>
          <a:p>
            <a:pPr algn="just"/>
            <a:r>
              <a:rPr lang="en-US" sz="2000" dirty="0">
                <a:latin typeface="Times New Roman" panose="02020603050405020304" pitchFamily="18" charset="0"/>
                <a:cs typeface="Times New Roman" panose="02020603050405020304" pitchFamily="18" charset="0"/>
              </a:rPr>
              <a:t>When you have another protocol like HTTPS, it specifies its own default port (443) so that means when you use HTTPS to connect to a website your browser is again always going to have to just assume its going to be there on port 443. This also explains why you can't run more than one web server on port 80 and 443</a:t>
            </a:r>
            <a:r>
              <a:rPr lang="en-US" sz="2000" dirty="0" smtClean="0">
                <a:latin typeface="Times New Roman" panose="02020603050405020304" pitchFamily="18" charset="0"/>
                <a:cs typeface="Times New Roman" panose="02020603050405020304" pitchFamily="18" charset="0"/>
              </a:rPr>
              <a:t>.</a:t>
            </a:r>
          </a:p>
          <a:p>
            <a:pPr algn="just"/>
            <a:endParaRPr lang="en-US" sz="2000" dirty="0">
              <a:latin typeface="Times New Roman" panose="02020603050405020304" pitchFamily="18" charset="0"/>
              <a:cs typeface="Times New Roman" panose="02020603050405020304" pitchFamily="18" charset="0"/>
            </a:endParaRPr>
          </a:p>
          <a:p>
            <a:pPr algn="just"/>
            <a:endParaRPr lang="en-US" sz="2000" dirty="0">
              <a:latin typeface="Times New Roman" panose="02020603050405020304" pitchFamily="18" charset="0"/>
              <a:cs typeface="Times New Roman" panose="02020603050405020304" pitchFamily="18" charset="0"/>
            </a:endParaRPr>
          </a:p>
          <a:p>
            <a:pPr marL="0" indent="0">
              <a:buNone/>
            </a:pPr>
            <a:r>
              <a:rPr lang="en-US" sz="2000" b="1" dirty="0" smtClean="0">
                <a:latin typeface="Times New Roman" panose="02020603050405020304" pitchFamily="18" charset="0"/>
                <a:cs typeface="Times New Roman" panose="02020603050405020304" pitchFamily="18" charset="0"/>
              </a:rPr>
              <a:t>Q.  What </a:t>
            </a:r>
            <a:r>
              <a:rPr lang="en-US" sz="2000" b="1" dirty="0">
                <a:latin typeface="Times New Roman" panose="02020603050405020304" pitchFamily="18" charset="0"/>
                <a:cs typeface="Times New Roman" panose="02020603050405020304" pitchFamily="18" charset="0"/>
              </a:rPr>
              <a:t>is request and response?</a:t>
            </a:r>
          </a:p>
          <a:p>
            <a:pPr algn="just"/>
            <a:r>
              <a:rPr lang="en-US" sz="2000" dirty="0">
                <a:latin typeface="Times New Roman" panose="02020603050405020304" pitchFamily="18" charset="0"/>
                <a:cs typeface="Times New Roman" panose="02020603050405020304" pitchFamily="18" charset="0"/>
              </a:rPr>
              <a:t>Request–response, or request–reply, is one of the basic methods computers use to communicate with each other, in which the first computer sends a request for some data and the second computer responds to the request.</a:t>
            </a: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995364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248400"/>
          </a:xfrm>
        </p:spPr>
        <p:txBody>
          <a:bodyPr>
            <a:normAutofit/>
          </a:bodyPr>
          <a:lstStyle/>
          <a:p>
            <a:pPr algn="just"/>
            <a:r>
              <a:rPr lang="en-US" sz="2000" dirty="0" smtClean="0">
                <a:latin typeface="Times New Roman" panose="02020603050405020304" pitchFamily="18" charset="0"/>
                <a:cs typeface="Times New Roman" panose="02020603050405020304" pitchFamily="18" charset="0"/>
              </a:rPr>
              <a:t>The operation of Hypertext transfer protocol(HTTP) involves the communication between a Hypertext Transfer Protocol (HTTP) client application (Usually web browser) and a Hypertext Transfer Protocol (HTTP) server application (Web servers like IIS).</a:t>
            </a:r>
          </a:p>
          <a:p>
            <a:pPr algn="just"/>
            <a:endParaRPr lang="en-US" sz="2000" dirty="0" smtClean="0">
              <a:latin typeface="Times New Roman" panose="02020603050405020304" pitchFamily="18" charset="0"/>
              <a:cs typeface="Times New Roman" panose="02020603050405020304" pitchFamily="18" charset="0"/>
            </a:endParaRPr>
          </a:p>
          <a:p>
            <a:pPr algn="just"/>
            <a:r>
              <a:rPr lang="en-US" sz="2000" dirty="0" smtClean="0">
                <a:latin typeface="Times New Roman" panose="02020603050405020304" pitchFamily="18" charset="0"/>
                <a:cs typeface="Times New Roman" panose="02020603050405020304" pitchFamily="18" charset="0"/>
              </a:rPr>
              <a:t>Hypertext Transfer Protocol (HTTP) uses Transmission Control Protocol(TCP) as the Transport Layer Protocol at Well known port number 80. Once the TCP connection is established, the two steps in Hypertext Transfer Protocol (HTTP) communication are:</a:t>
            </a:r>
          </a:p>
          <a:p>
            <a:pPr algn="just"/>
            <a:endParaRPr lang="en-US" sz="2000" dirty="0">
              <a:latin typeface="Times New Roman" panose="02020603050405020304" pitchFamily="18" charset="0"/>
              <a:cs typeface="Times New Roman" panose="02020603050405020304" pitchFamily="18" charset="0"/>
            </a:endParaRPr>
          </a:p>
          <a:p>
            <a:pPr algn="just"/>
            <a:endParaRPr lang="en-US" sz="2000" dirty="0" smtClean="0">
              <a:latin typeface="Times New Roman" panose="02020603050405020304" pitchFamily="18" charset="0"/>
              <a:cs typeface="Times New Roman" panose="02020603050405020304" pitchFamily="18" charset="0"/>
            </a:endParaRPr>
          </a:p>
          <a:p>
            <a:pPr marL="0" indent="0" algn="just">
              <a:buNone/>
            </a:pPr>
            <a:r>
              <a:rPr lang="en-US" sz="2000" b="1" dirty="0" smtClean="0">
                <a:latin typeface="Times New Roman" panose="02020603050405020304" pitchFamily="18" charset="0"/>
                <a:cs typeface="Times New Roman" panose="02020603050405020304" pitchFamily="18" charset="0"/>
              </a:rPr>
              <a:t>1</a:t>
            </a:r>
            <a:r>
              <a:rPr lang="en-US" sz="2000" b="1" dirty="0">
                <a:latin typeface="Times New Roman" panose="02020603050405020304" pitchFamily="18" charset="0"/>
                <a:cs typeface="Times New Roman" panose="02020603050405020304" pitchFamily="18" charset="0"/>
              </a:rPr>
              <a:t>) HTTP Client Request:</a:t>
            </a:r>
            <a:r>
              <a:rPr lang="en-US" sz="2000" dirty="0">
                <a:latin typeface="Times New Roman" panose="02020603050405020304" pitchFamily="18" charset="0"/>
                <a:cs typeface="Times New Roman" panose="02020603050405020304" pitchFamily="18" charset="0"/>
              </a:rPr>
              <a:t> Hypertext Transfer Protocol (HTTP) client sends an Hypertext Transfer Protocol (HTTP) Request to the Hypertext Transfer Protocol (HTTP) Server according to the HTTP standard, specifying the information the client like to retrieve from the Hypertext Transfer Protocol (HTTP) Server.</a:t>
            </a: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715595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normAutofit/>
          </a:bodyPr>
          <a:lstStyle/>
          <a:p>
            <a:pPr marL="0" indent="0" algn="just">
              <a:buNone/>
            </a:pPr>
            <a:r>
              <a:rPr lang="en-US" sz="2000" b="1" dirty="0">
                <a:latin typeface="Times New Roman" panose="02020603050405020304" pitchFamily="18" charset="0"/>
                <a:cs typeface="Times New Roman" panose="02020603050405020304" pitchFamily="18" charset="0"/>
              </a:rPr>
              <a:t>2) HTTP Server Response:</a:t>
            </a:r>
            <a:r>
              <a:rPr lang="en-US" sz="2000" dirty="0">
                <a:latin typeface="Times New Roman" panose="02020603050405020304" pitchFamily="18" charset="0"/>
                <a:cs typeface="Times New Roman" panose="02020603050405020304" pitchFamily="18" charset="0"/>
              </a:rPr>
              <a:t> Once the Hypertext Transfer Protocol (HTTP) Request arrived at the Hypertext Transfer Protocol (HTTP) server, it will process the request and creates an Hypertext Transfer Protocol (HTTP) Response message. The Hypertext Transfer Protocol (HTTP) response message may contain the resource the Hypertext Transfer Protocol (HTTP) Client requested or information why the Hypertext Transfer Protocol (HTTP) request failed.</a:t>
            </a:r>
          </a:p>
          <a:p>
            <a:endParaRPr lang="en-US" sz="2000" dirty="0">
              <a:latin typeface="Times New Roman" panose="02020603050405020304" pitchFamily="18" charset="0"/>
              <a:cs typeface="Times New Roman" panose="02020603050405020304" pitchFamily="18" charset="0"/>
            </a:endParaRPr>
          </a:p>
        </p:txBody>
      </p:sp>
      <p:pic>
        <p:nvPicPr>
          <p:cNvPr id="2050" name="Picture 2" descr="HTTP Request and Respons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2667000"/>
            <a:ext cx="4857750" cy="1971676"/>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1620982" y="4825759"/>
            <a:ext cx="6303818" cy="369332"/>
          </a:xfrm>
          <a:prstGeom prst="rect">
            <a:avLst/>
          </a:prstGeom>
        </p:spPr>
        <p:txBody>
          <a:bodyPr wrap="square">
            <a:spAutoFit/>
          </a:bodyPr>
          <a:lstStyle/>
          <a:p>
            <a:r>
              <a:rPr lang="en-US" b="1" dirty="0">
                <a:latin typeface="Times New Roman" panose="02020603050405020304" pitchFamily="18" charset="0"/>
                <a:cs typeface="Times New Roman" panose="02020603050405020304" pitchFamily="18" charset="0"/>
              </a:rPr>
              <a:t>Hypertext Transfer Protocol (HTTP) Request and Response.</a:t>
            </a:r>
          </a:p>
        </p:txBody>
      </p:sp>
    </p:spTree>
    <p:extLst>
      <p:ext uri="{BB962C8B-B14F-4D97-AF65-F5344CB8AC3E}">
        <p14:creationId xmlns:p14="http://schemas.microsoft.com/office/powerpoint/2010/main" val="11513225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
            <a:ext cx="8229600" cy="6324600"/>
          </a:xfrm>
        </p:spPr>
        <p:txBody>
          <a:bodyPr>
            <a:noAutofit/>
          </a:bodyPr>
          <a:lstStyle/>
          <a:p>
            <a:pPr algn="just"/>
            <a:r>
              <a:rPr lang="en-US" sz="2300" dirty="0" smtClean="0">
                <a:latin typeface="Times New Roman" panose="02020603050405020304" pitchFamily="18" charset="0"/>
                <a:cs typeface="Times New Roman" panose="02020603050405020304" pitchFamily="18" charset="0"/>
              </a:rPr>
              <a:t>PHP started out as a small open source project that evolved as more and more people found out how useful it was.</a:t>
            </a:r>
          </a:p>
          <a:p>
            <a:pPr algn="just"/>
            <a:r>
              <a:rPr lang="en-US" sz="2300" dirty="0" smtClean="0">
                <a:latin typeface="Times New Roman" panose="02020603050405020304" pitchFamily="18" charset="0"/>
                <a:cs typeface="Times New Roman" panose="02020603050405020304" pitchFamily="18" charset="0"/>
              </a:rPr>
              <a:t>PHP is a recursive acronym for "PHP: Hypertext Preprocessor".</a:t>
            </a:r>
          </a:p>
          <a:p>
            <a:pPr algn="just"/>
            <a:endParaRPr lang="en-US" sz="2300" dirty="0" smtClean="0">
              <a:latin typeface="Times New Roman" panose="02020603050405020304" pitchFamily="18" charset="0"/>
              <a:cs typeface="Times New Roman" panose="02020603050405020304" pitchFamily="18" charset="0"/>
            </a:endParaRPr>
          </a:p>
          <a:p>
            <a:pPr algn="just"/>
            <a:r>
              <a:rPr lang="en-US" sz="2300" dirty="0" smtClean="0">
                <a:latin typeface="Times New Roman" panose="02020603050405020304" pitchFamily="18" charset="0"/>
                <a:cs typeface="Times New Roman" panose="02020603050405020304" pitchFamily="18" charset="0"/>
              </a:rPr>
              <a:t>PHP is a server side scripting language that is embedded in HTML. It is used to manage dynamic content, databases, session tracking, even build entire e-commerce sites.</a:t>
            </a:r>
          </a:p>
          <a:p>
            <a:pPr algn="just"/>
            <a:endParaRPr lang="en-US" sz="2300" dirty="0" smtClean="0">
              <a:latin typeface="Times New Roman" panose="02020603050405020304" pitchFamily="18" charset="0"/>
              <a:cs typeface="Times New Roman" panose="02020603050405020304" pitchFamily="18" charset="0"/>
            </a:endParaRPr>
          </a:p>
          <a:p>
            <a:pPr algn="just"/>
            <a:r>
              <a:rPr lang="en-US" sz="2300" dirty="0" smtClean="0">
                <a:latin typeface="Times New Roman" panose="02020603050405020304" pitchFamily="18" charset="0"/>
                <a:cs typeface="Times New Roman" panose="02020603050405020304" pitchFamily="18" charset="0"/>
              </a:rPr>
              <a:t>It is integrated with a number of popular databases, including MySQL, PostgreSQL, Oracle, Sybase, Informix, and Microsoft SQL Server.</a:t>
            </a:r>
          </a:p>
          <a:p>
            <a:pPr algn="just"/>
            <a:endParaRPr lang="en-US" sz="2300" dirty="0" smtClean="0">
              <a:latin typeface="Times New Roman" panose="02020603050405020304" pitchFamily="18" charset="0"/>
              <a:cs typeface="Times New Roman" panose="02020603050405020304" pitchFamily="18" charset="0"/>
            </a:endParaRPr>
          </a:p>
          <a:p>
            <a:pPr algn="just"/>
            <a:r>
              <a:rPr lang="en-US" sz="2300" dirty="0" smtClean="0">
                <a:latin typeface="Times New Roman" panose="02020603050405020304" pitchFamily="18" charset="0"/>
                <a:cs typeface="Times New Roman" panose="02020603050405020304" pitchFamily="18" charset="0"/>
              </a:rPr>
              <a:t>PHP supports a large number of major protocols such as POP3, IMAP, and LDAP. PHP4 added support for Java and distributed object architectures (COM and CORBA), making n-tier development a possibility for the first time.</a:t>
            </a:r>
          </a:p>
        </p:txBody>
      </p:sp>
    </p:spTree>
    <p:extLst>
      <p:ext uri="{BB962C8B-B14F-4D97-AF65-F5344CB8AC3E}">
        <p14:creationId xmlns:p14="http://schemas.microsoft.com/office/powerpoint/2010/main" val="30503134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latin typeface="Times New Roman" panose="02020603050405020304" pitchFamily="18" charset="0"/>
                <a:cs typeface="Times New Roman" panose="02020603050405020304" pitchFamily="18" charset="0"/>
              </a:rPr>
              <a:t>Common uses of </a:t>
            </a:r>
            <a:r>
              <a:rPr lang="en-US" b="1" dirty="0" smtClean="0">
                <a:latin typeface="Times New Roman" panose="02020603050405020304" pitchFamily="18" charset="0"/>
                <a:cs typeface="Times New Roman" panose="02020603050405020304" pitchFamily="18" charset="0"/>
              </a:rPr>
              <a:t>PHP</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sz="2400" dirty="0">
                <a:latin typeface="Times New Roman" panose="02020603050405020304" pitchFamily="18" charset="0"/>
                <a:cs typeface="Times New Roman" panose="02020603050405020304" pitchFamily="18" charset="0"/>
              </a:rPr>
              <a:t>PHP performs system functions, i.e. from files on a system it can create, open, read, write, and close them.</a:t>
            </a:r>
          </a:p>
          <a:p>
            <a:r>
              <a:rPr lang="en-US" sz="2400" dirty="0">
                <a:latin typeface="Times New Roman" panose="02020603050405020304" pitchFamily="18" charset="0"/>
                <a:cs typeface="Times New Roman" panose="02020603050405020304" pitchFamily="18" charset="0"/>
              </a:rPr>
              <a:t>PHP can handle forms, i.e. gather data from files, save data to a file, through email you can send data, return data to the user.</a:t>
            </a:r>
          </a:p>
          <a:p>
            <a:r>
              <a:rPr lang="en-US" sz="2400" dirty="0">
                <a:latin typeface="Times New Roman" panose="02020603050405020304" pitchFamily="18" charset="0"/>
                <a:cs typeface="Times New Roman" panose="02020603050405020304" pitchFamily="18" charset="0"/>
              </a:rPr>
              <a:t>You add, delete, modify elements within your database through PHP.</a:t>
            </a:r>
          </a:p>
          <a:p>
            <a:r>
              <a:rPr lang="en-US" sz="2400" dirty="0">
                <a:latin typeface="Times New Roman" panose="02020603050405020304" pitchFamily="18" charset="0"/>
                <a:cs typeface="Times New Roman" panose="02020603050405020304" pitchFamily="18" charset="0"/>
              </a:rPr>
              <a:t>Access cookies variables and set cookies.</a:t>
            </a:r>
          </a:p>
          <a:p>
            <a:r>
              <a:rPr lang="en-US" sz="2400" dirty="0">
                <a:latin typeface="Times New Roman" panose="02020603050405020304" pitchFamily="18" charset="0"/>
                <a:cs typeface="Times New Roman" panose="02020603050405020304" pitchFamily="18" charset="0"/>
              </a:rPr>
              <a:t>Using PHP, you can restrict users to access some pages of your website.</a:t>
            </a:r>
          </a:p>
          <a:p>
            <a:r>
              <a:rPr lang="en-US" sz="2400" dirty="0">
                <a:latin typeface="Times New Roman" panose="02020603050405020304" pitchFamily="18" charset="0"/>
                <a:cs typeface="Times New Roman" panose="02020603050405020304" pitchFamily="18" charset="0"/>
              </a:rPr>
              <a:t>It can encrypt data.</a:t>
            </a:r>
          </a:p>
          <a:p>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125222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latin typeface="Times New Roman" panose="02020603050405020304" pitchFamily="18" charset="0"/>
                <a:cs typeface="Times New Roman" panose="02020603050405020304" pitchFamily="18" charset="0"/>
              </a:rPr>
              <a:t>Characteristics of </a:t>
            </a:r>
            <a:r>
              <a:rPr lang="en-US" b="1" dirty="0" smtClean="0">
                <a:latin typeface="Times New Roman" panose="02020603050405020304" pitchFamily="18" charset="0"/>
                <a:cs typeface="Times New Roman" panose="02020603050405020304" pitchFamily="18" charset="0"/>
              </a:rPr>
              <a:t>PHP</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marL="0" indent="0">
              <a:buNone/>
            </a:pPr>
            <a:r>
              <a:rPr lang="en-US" dirty="0">
                <a:latin typeface="Times New Roman" panose="02020603050405020304" pitchFamily="18" charset="0"/>
                <a:cs typeface="Times New Roman" panose="02020603050405020304" pitchFamily="18" charset="0"/>
              </a:rPr>
              <a:t>Five important characteristics make PHP's practical nature possible −</a:t>
            </a:r>
          </a:p>
          <a:p>
            <a:r>
              <a:rPr lang="en-US" dirty="0">
                <a:latin typeface="Times New Roman" panose="02020603050405020304" pitchFamily="18" charset="0"/>
                <a:cs typeface="Times New Roman" panose="02020603050405020304" pitchFamily="18" charset="0"/>
              </a:rPr>
              <a:t>Simplicity</a:t>
            </a:r>
          </a:p>
          <a:p>
            <a:r>
              <a:rPr lang="en-US" dirty="0">
                <a:latin typeface="Times New Roman" panose="02020603050405020304" pitchFamily="18" charset="0"/>
                <a:cs typeface="Times New Roman" panose="02020603050405020304" pitchFamily="18" charset="0"/>
              </a:rPr>
              <a:t>Efficiency</a:t>
            </a:r>
          </a:p>
          <a:p>
            <a:r>
              <a:rPr lang="en-US" dirty="0">
                <a:latin typeface="Times New Roman" panose="02020603050405020304" pitchFamily="18" charset="0"/>
                <a:cs typeface="Times New Roman" panose="02020603050405020304" pitchFamily="18" charset="0"/>
              </a:rPr>
              <a:t>Security</a:t>
            </a:r>
          </a:p>
          <a:p>
            <a:r>
              <a:rPr lang="en-US" dirty="0">
                <a:latin typeface="Times New Roman" panose="02020603050405020304" pitchFamily="18" charset="0"/>
                <a:cs typeface="Times New Roman" panose="02020603050405020304" pitchFamily="18" charset="0"/>
              </a:rPr>
              <a:t>Flexibility</a:t>
            </a:r>
          </a:p>
          <a:p>
            <a:r>
              <a:rPr lang="en-US" dirty="0">
                <a:latin typeface="Times New Roman" panose="02020603050405020304" pitchFamily="18" charset="0"/>
                <a:cs typeface="Times New Roman" panose="02020603050405020304" pitchFamily="18" charset="0"/>
              </a:rPr>
              <a:t>Familiarity</a:t>
            </a:r>
          </a:p>
          <a:p>
            <a:endParaRPr lang="en-US" dirty="0"/>
          </a:p>
        </p:txBody>
      </p:sp>
    </p:spTree>
    <p:extLst>
      <p:ext uri="{BB962C8B-B14F-4D97-AF65-F5344CB8AC3E}">
        <p14:creationId xmlns:p14="http://schemas.microsoft.com/office/powerpoint/2010/main" val="4458287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latin typeface="Times New Roman" panose="02020603050405020304" pitchFamily="18" charset="0"/>
                <a:cs typeface="Times New Roman" panose="02020603050405020304" pitchFamily="18" charset="0"/>
              </a:rPr>
              <a:t>"Hello World" Script in </a:t>
            </a:r>
            <a:r>
              <a:rPr lang="en-US" b="1" dirty="0" smtClean="0">
                <a:latin typeface="Times New Roman" panose="02020603050405020304" pitchFamily="18" charset="0"/>
                <a:cs typeface="Times New Roman" panose="02020603050405020304" pitchFamily="18" charset="0"/>
              </a:rPr>
              <a:t>PHP</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219200"/>
            <a:ext cx="8229600" cy="4953000"/>
          </a:xfrm>
        </p:spPr>
        <p:txBody>
          <a:bodyPr>
            <a:normAutofit/>
          </a:bodyPr>
          <a:lstStyle/>
          <a:p>
            <a:r>
              <a:rPr lang="en-US" sz="2000" dirty="0">
                <a:latin typeface="Times New Roman" panose="02020603050405020304" pitchFamily="18" charset="0"/>
                <a:cs typeface="Times New Roman" panose="02020603050405020304" pitchFamily="18" charset="0"/>
              </a:rPr>
              <a:t>To get a feel for PHP, first start with simple PHP scripts. Since "Hello, World!" is an essential example, first we will create a friendly little "Hello, World!" script.</a:t>
            </a:r>
          </a:p>
          <a:p>
            <a:r>
              <a:rPr lang="en-US" sz="2000" dirty="0">
                <a:latin typeface="Times New Roman" panose="02020603050405020304" pitchFamily="18" charset="0"/>
                <a:cs typeface="Times New Roman" panose="02020603050405020304" pitchFamily="18" charset="0"/>
              </a:rPr>
              <a:t>As mentioned earlier, PHP is embedded in HTML. That means that in amongst your normal HTML (or XHTML if you're cutting-edge) you'll have PHP statements like this </a:t>
            </a:r>
            <a:r>
              <a:rPr lang="en-US" sz="2000" dirty="0" smtClean="0">
                <a:latin typeface="Times New Roman" panose="02020603050405020304" pitchFamily="18" charset="0"/>
                <a:cs typeface="Times New Roman" panose="02020603050405020304" pitchFamily="18" charset="0"/>
              </a:rPr>
              <a:t>−</a:t>
            </a:r>
          </a:p>
          <a:p>
            <a:endParaRPr lang="en-US" sz="2000" dirty="0">
              <a:latin typeface="Times New Roman" panose="02020603050405020304" pitchFamily="18" charset="0"/>
              <a:cs typeface="Times New Roman" panose="02020603050405020304" pitchFamily="18" charset="0"/>
            </a:endParaRPr>
          </a:p>
          <a:p>
            <a:endParaRPr lang="en-US" sz="2000" dirty="0" smtClean="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smtClean="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It </a:t>
            </a:r>
            <a:r>
              <a:rPr lang="en-US" sz="2000" dirty="0">
                <a:latin typeface="Times New Roman" panose="02020603050405020304" pitchFamily="18" charset="0"/>
                <a:cs typeface="Times New Roman" panose="02020603050405020304" pitchFamily="18" charset="0"/>
              </a:rPr>
              <a:t>will produce following result −</a:t>
            </a:r>
          </a:p>
          <a:p>
            <a:endParaRPr lang="en-US" sz="2000" dirty="0">
              <a:latin typeface="Times New Roman" panose="02020603050405020304" pitchFamily="18" charset="0"/>
              <a:cs typeface="Times New Roman" panose="02020603050405020304" pitchFamily="18" charset="0"/>
            </a:endParaRPr>
          </a:p>
        </p:txBody>
      </p:sp>
      <p:sp>
        <p:nvSpPr>
          <p:cNvPr id="4" name="Rectangle 2"/>
          <p:cNvSpPr>
            <a:spLocks noChangeArrowheads="1"/>
          </p:cNvSpPr>
          <p:nvPr/>
        </p:nvSpPr>
        <p:spPr bwMode="auto">
          <a:xfrm>
            <a:off x="2590800" y="3124200"/>
            <a:ext cx="3119252" cy="23057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88872"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0088"/>
                </a:solidFill>
                <a:effectLst/>
                <a:latin typeface="Times New Roman" panose="02020603050405020304" pitchFamily="18" charset="0"/>
                <a:cs typeface="Times New Roman" panose="02020603050405020304" pitchFamily="18" charset="0"/>
              </a:rPr>
              <a:t>&lt;html&gt;</a:t>
            </a:r>
            <a:r>
              <a:rPr kumimoji="0" lang="en-US" altLang="en-US" b="0" i="0" u="none" strike="noStrike" cap="none" normalizeH="0" baseline="0" dirty="0" smtClean="0">
                <a:ln>
                  <a:noFill/>
                </a:ln>
                <a:solidFill>
                  <a:srgbClr val="313131"/>
                </a:solidFill>
                <a:effectLst/>
                <a:latin typeface="Times New Roman" panose="02020603050405020304" pitchFamily="18" charset="0"/>
                <a:cs typeface="Times New Roman" panose="02020603050405020304" pitchFamily="18"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0088"/>
                </a:solidFill>
                <a:effectLst/>
                <a:latin typeface="Times New Roman" panose="02020603050405020304" pitchFamily="18" charset="0"/>
                <a:cs typeface="Times New Roman" panose="02020603050405020304" pitchFamily="18" charset="0"/>
              </a:rPr>
              <a:t>&lt;head&gt;</a:t>
            </a:r>
            <a:r>
              <a:rPr kumimoji="0" lang="en-US" altLang="en-US" b="0" i="0" u="none" strike="noStrike" cap="none" normalizeH="0" baseline="0" dirty="0" smtClean="0">
                <a:ln>
                  <a:noFill/>
                </a:ln>
                <a:solidFill>
                  <a:srgbClr val="313131"/>
                </a:solidFill>
                <a:effectLst/>
                <a:latin typeface="Times New Roman" panose="02020603050405020304" pitchFamily="18" charset="0"/>
                <a:cs typeface="Times New Roman" panose="02020603050405020304" pitchFamily="18"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0088"/>
                </a:solidFill>
                <a:effectLst/>
                <a:latin typeface="Times New Roman" panose="02020603050405020304" pitchFamily="18" charset="0"/>
                <a:cs typeface="Times New Roman" panose="02020603050405020304" pitchFamily="18" charset="0"/>
              </a:rPr>
              <a:t>&lt;title&gt;</a:t>
            </a:r>
            <a:r>
              <a:rPr kumimoji="0" lang="en-US" altLang="en-US" b="0" i="0" u="none" strike="noStrike" cap="none" normalizeH="0" baseline="0" dirty="0" smtClean="0">
                <a:ln>
                  <a:noFill/>
                </a:ln>
                <a:solidFill>
                  <a:srgbClr val="313131"/>
                </a:solidFill>
                <a:effectLst/>
                <a:latin typeface="Times New Roman" panose="02020603050405020304" pitchFamily="18" charset="0"/>
                <a:cs typeface="Times New Roman" panose="02020603050405020304" pitchFamily="18" charset="0"/>
              </a:rPr>
              <a:t>Hello World</a:t>
            </a:r>
            <a:r>
              <a:rPr kumimoji="0" lang="en-US" altLang="en-US" b="0" i="0" u="none" strike="noStrike" cap="none" normalizeH="0" baseline="0" dirty="0" smtClean="0">
                <a:ln>
                  <a:noFill/>
                </a:ln>
                <a:solidFill>
                  <a:srgbClr val="000088"/>
                </a:solidFill>
                <a:effectLst/>
                <a:latin typeface="Times New Roman" panose="02020603050405020304" pitchFamily="18" charset="0"/>
                <a:cs typeface="Times New Roman" panose="02020603050405020304" pitchFamily="18" charset="0"/>
              </a:rPr>
              <a:t>&lt;/title&gt;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31313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smtClean="0">
                <a:ln>
                  <a:noFill/>
                </a:ln>
                <a:solidFill>
                  <a:srgbClr val="000088"/>
                </a:solidFill>
                <a:effectLst/>
                <a:latin typeface="Times New Roman" panose="02020603050405020304" pitchFamily="18" charset="0"/>
                <a:cs typeface="Times New Roman" panose="02020603050405020304" pitchFamily="18" charset="0"/>
              </a:rPr>
              <a:t>&lt;/head&gt;</a:t>
            </a:r>
            <a:r>
              <a:rPr kumimoji="0" lang="en-US" altLang="en-US" b="0" i="0" u="none" strike="noStrike" cap="none" normalizeH="0" baseline="0" dirty="0" smtClean="0">
                <a:ln>
                  <a:noFill/>
                </a:ln>
                <a:solidFill>
                  <a:srgbClr val="313131"/>
                </a:solidFill>
                <a:effectLst/>
                <a:latin typeface="Times New Roman" panose="02020603050405020304" pitchFamily="18" charset="0"/>
                <a:cs typeface="Times New Roman" panose="02020603050405020304" pitchFamily="18"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0088"/>
                </a:solidFill>
                <a:effectLst/>
                <a:latin typeface="Times New Roman" panose="02020603050405020304" pitchFamily="18" charset="0"/>
                <a:cs typeface="Times New Roman" panose="02020603050405020304" pitchFamily="18" charset="0"/>
              </a:rPr>
              <a:t>&lt;body&gt;</a:t>
            </a:r>
          </a:p>
          <a:p>
            <a:pPr marL="0" marR="0" lvl="0" indent="0" algn="l" defTabSz="914400" rtl="0" eaLnBrk="1" fontAlgn="base" latinLnBrk="0" hangingPunct="1">
              <a:lnSpc>
                <a:spcPct val="100000"/>
              </a:lnSpc>
              <a:spcBef>
                <a:spcPct val="0"/>
              </a:spcBef>
              <a:spcAft>
                <a:spcPct val="0"/>
              </a:spcAft>
              <a:buClrTx/>
              <a:buSzTx/>
              <a:buFontTx/>
              <a:buNone/>
              <a:tabLst/>
            </a:pPr>
            <a:r>
              <a:rPr lang="en-US" altLang="en-US" dirty="0">
                <a:solidFill>
                  <a:srgbClr val="000088"/>
                </a:solidFill>
                <a:latin typeface="Times New Roman" panose="02020603050405020304" pitchFamily="18" charset="0"/>
                <a:cs typeface="Times New Roman" panose="02020603050405020304" pitchFamily="18" charset="0"/>
              </a:rPr>
              <a:t> </a:t>
            </a:r>
            <a:r>
              <a:rPr lang="en-US" altLang="en-US" dirty="0" smtClean="0">
                <a:solidFill>
                  <a:srgbClr val="000088"/>
                </a:solidFill>
                <a:latin typeface="Times New Roman" panose="02020603050405020304" pitchFamily="18" charset="0"/>
                <a:cs typeface="Times New Roman" panose="02020603050405020304" pitchFamily="18" charset="0"/>
              </a:rPr>
              <a:t> </a:t>
            </a:r>
            <a:r>
              <a:rPr kumimoji="0" lang="en-US" altLang="en-US" b="0" i="0" u="none" strike="noStrike" cap="none" normalizeH="0" baseline="0" dirty="0" smtClean="0">
                <a:ln>
                  <a:noFill/>
                </a:ln>
                <a:solidFill>
                  <a:srgbClr val="31313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smtClean="0">
                <a:ln>
                  <a:noFill/>
                </a:ln>
                <a:solidFill>
                  <a:srgbClr val="666600"/>
                </a:solidFill>
                <a:effectLst/>
                <a:latin typeface="Times New Roman" panose="02020603050405020304" pitchFamily="18" charset="0"/>
                <a:cs typeface="Times New Roman" panose="02020603050405020304" pitchFamily="18" charset="0"/>
              </a:rPr>
              <a:t>&lt;?</a:t>
            </a:r>
            <a:r>
              <a:rPr kumimoji="0" lang="en-US" altLang="en-US" b="0" i="0" u="none" strike="noStrike" cap="none" normalizeH="0" baseline="0" dirty="0" err="1" smtClean="0">
                <a:ln>
                  <a:noFill/>
                </a:ln>
                <a:solidFill>
                  <a:srgbClr val="313131"/>
                </a:solidFill>
                <a:effectLst/>
                <a:latin typeface="Times New Roman" panose="02020603050405020304" pitchFamily="18" charset="0"/>
                <a:cs typeface="Times New Roman" panose="02020603050405020304" pitchFamily="18" charset="0"/>
              </a:rPr>
              <a:t>php</a:t>
            </a:r>
            <a:r>
              <a:rPr kumimoji="0" lang="en-US" altLang="en-US" b="0" i="0" u="none" strike="noStrike" cap="none" normalizeH="0" baseline="0" dirty="0" smtClean="0">
                <a:ln>
                  <a:noFill/>
                </a:ln>
                <a:solidFill>
                  <a:srgbClr val="313131"/>
                </a:solidFill>
                <a:effectLst/>
                <a:latin typeface="Times New Roman" panose="02020603050405020304" pitchFamily="18" charset="0"/>
                <a:cs typeface="Times New Roman" panose="02020603050405020304" pitchFamily="18" charset="0"/>
              </a:rPr>
              <a:t> echo </a:t>
            </a:r>
            <a:r>
              <a:rPr kumimoji="0" lang="en-US" altLang="en-US" b="0" i="0" u="none" strike="noStrike" cap="none" normalizeH="0" baseline="0" dirty="0" smtClean="0">
                <a:ln>
                  <a:noFill/>
                </a:ln>
                <a:solidFill>
                  <a:srgbClr val="008800"/>
                </a:solidFill>
                <a:effectLst/>
                <a:latin typeface="Times New Roman" panose="02020603050405020304" pitchFamily="18" charset="0"/>
                <a:cs typeface="Times New Roman" panose="02020603050405020304" pitchFamily="18" charset="0"/>
              </a:rPr>
              <a:t>"Hello, World!"</a:t>
            </a:r>
            <a:r>
              <a:rPr kumimoji="0" lang="en-US" altLang="en-US" b="0" i="0" u="none" strike="noStrike" cap="none" normalizeH="0" baseline="0" dirty="0" smtClean="0">
                <a:ln>
                  <a:noFill/>
                </a:ln>
                <a:solidFill>
                  <a:srgbClr val="666600"/>
                </a:solidFill>
                <a:effectLst/>
                <a:latin typeface="Times New Roman" panose="02020603050405020304" pitchFamily="18" charset="0"/>
                <a:cs typeface="Times New Roman" panose="02020603050405020304" pitchFamily="18" charset="0"/>
              </a:rPr>
              <a:t>;?&gt;</a:t>
            </a:r>
            <a:r>
              <a:rPr kumimoji="0" lang="en-US" altLang="en-US" b="0" i="0" u="none" strike="noStrike" cap="none" normalizeH="0" baseline="0" dirty="0" smtClean="0">
                <a:ln>
                  <a:noFill/>
                </a:ln>
                <a:solidFill>
                  <a:srgbClr val="313131"/>
                </a:solidFill>
                <a:effectLst/>
                <a:latin typeface="Times New Roman" panose="02020603050405020304" pitchFamily="18" charset="0"/>
                <a:cs typeface="Times New Roman" panose="02020603050405020304" pitchFamily="18"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0088"/>
                </a:solidFill>
                <a:effectLst/>
                <a:latin typeface="Times New Roman" panose="02020603050405020304" pitchFamily="18" charset="0"/>
                <a:cs typeface="Times New Roman" panose="02020603050405020304" pitchFamily="18" charset="0"/>
              </a:rPr>
              <a:t>&lt;/body&gt;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31313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smtClean="0">
                <a:ln>
                  <a:noFill/>
                </a:ln>
                <a:solidFill>
                  <a:srgbClr val="000088"/>
                </a:solidFill>
                <a:effectLst/>
                <a:latin typeface="Times New Roman" panose="02020603050405020304" pitchFamily="18" charset="0"/>
                <a:cs typeface="Times New Roman" panose="02020603050405020304" pitchFamily="18" charset="0"/>
              </a:rPr>
              <a:t>&lt;/html&gt;</a:t>
            </a:r>
            <a:r>
              <a:rPr kumimoji="0" lang="en-US" alt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p>
        </p:txBody>
      </p:sp>
      <p:sp>
        <p:nvSpPr>
          <p:cNvPr id="5" name="Rectangle 3"/>
          <p:cNvSpPr>
            <a:spLocks noChangeArrowheads="1"/>
          </p:cNvSpPr>
          <p:nvPr/>
        </p:nvSpPr>
        <p:spPr bwMode="auto">
          <a:xfrm>
            <a:off x="1600200" y="5791200"/>
            <a:ext cx="5257801" cy="246221"/>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313131"/>
                </a:solidFill>
                <a:effectLst/>
                <a:latin typeface="Times New Roman" panose="02020603050405020304" pitchFamily="18" charset="0"/>
                <a:cs typeface="Times New Roman" panose="02020603050405020304" pitchFamily="18" charset="0"/>
              </a:rPr>
              <a:t>Hello, World!</a:t>
            </a:r>
            <a:r>
              <a:rPr kumimoji="0" lang="en-US" altLang="en-US" sz="16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6837342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400800"/>
          </a:xfrm>
        </p:spPr>
        <p:txBody>
          <a:bodyPr>
            <a:normAutofit/>
          </a:bodyPr>
          <a:lstStyle/>
          <a:p>
            <a:pPr algn="just"/>
            <a:r>
              <a:rPr lang="en-US" sz="2000" dirty="0">
                <a:latin typeface="Times New Roman" panose="02020603050405020304" pitchFamily="18" charset="0"/>
                <a:cs typeface="Times New Roman" panose="02020603050405020304" pitchFamily="18" charset="0"/>
              </a:rPr>
              <a:t>If you examine the HTML output of the above example, you'll notice that the PHP code is not present in the file sent from the server to your Web browser. All of the PHP present in the Web page is processed and stripped from the page; the only thing returned to the client from the Web server is pure HTML output.</a:t>
            </a:r>
          </a:p>
          <a:p>
            <a:pPr algn="just"/>
            <a:r>
              <a:rPr lang="en-US" sz="2000" dirty="0">
                <a:latin typeface="Times New Roman" panose="02020603050405020304" pitchFamily="18" charset="0"/>
                <a:cs typeface="Times New Roman" panose="02020603050405020304" pitchFamily="18" charset="0"/>
              </a:rPr>
              <a:t>All PHP code must be included inside one of the three special markup tags ate are </a:t>
            </a:r>
            <a:r>
              <a:rPr lang="en-US" sz="2000" dirty="0" err="1">
                <a:latin typeface="Times New Roman" panose="02020603050405020304" pitchFamily="18" charset="0"/>
                <a:cs typeface="Times New Roman" panose="02020603050405020304" pitchFamily="18" charset="0"/>
              </a:rPr>
              <a:t>recognised</a:t>
            </a:r>
            <a:r>
              <a:rPr lang="en-US" sz="2000" dirty="0">
                <a:latin typeface="Times New Roman" panose="02020603050405020304" pitchFamily="18" charset="0"/>
                <a:cs typeface="Times New Roman" panose="02020603050405020304" pitchFamily="18" charset="0"/>
              </a:rPr>
              <a:t> by the PHP </a:t>
            </a:r>
            <a:r>
              <a:rPr lang="en-US" sz="2000" dirty="0" smtClean="0">
                <a:latin typeface="Times New Roman" panose="02020603050405020304" pitchFamily="18" charset="0"/>
                <a:cs typeface="Times New Roman" panose="02020603050405020304" pitchFamily="18" charset="0"/>
              </a:rPr>
              <a:t>Parser.</a:t>
            </a:r>
          </a:p>
          <a:p>
            <a:pPr algn="just"/>
            <a:endParaRPr lang="en-US" sz="2000" dirty="0">
              <a:latin typeface="Times New Roman" panose="02020603050405020304" pitchFamily="18" charset="0"/>
              <a:cs typeface="Times New Roman" panose="02020603050405020304" pitchFamily="18" charset="0"/>
            </a:endParaRPr>
          </a:p>
          <a:p>
            <a:pPr algn="just"/>
            <a:endParaRPr lang="en-US" sz="2000" dirty="0" smtClean="0">
              <a:latin typeface="Times New Roman" panose="02020603050405020304" pitchFamily="18" charset="0"/>
              <a:cs typeface="Times New Roman" panose="02020603050405020304" pitchFamily="18" charset="0"/>
            </a:endParaRP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A most common tag is the &lt;?</a:t>
            </a:r>
            <a:r>
              <a:rPr lang="en-US" sz="2000" dirty="0" err="1">
                <a:latin typeface="Times New Roman" panose="02020603050405020304" pitchFamily="18" charset="0"/>
                <a:cs typeface="Times New Roman" panose="02020603050405020304" pitchFamily="18" charset="0"/>
              </a:rPr>
              <a:t>php</a:t>
            </a:r>
            <a:r>
              <a:rPr lang="en-US" sz="2000" dirty="0">
                <a:latin typeface="Times New Roman" panose="02020603050405020304" pitchFamily="18" charset="0"/>
                <a:cs typeface="Times New Roman" panose="02020603050405020304" pitchFamily="18" charset="0"/>
              </a:rPr>
              <a:t>...?&gt; and we will also use the same tag in our tutorial</a:t>
            </a:r>
            <a:r>
              <a:rPr lang="en-US" sz="2000" dirty="0" smtClean="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p:txBody>
      </p:sp>
      <p:sp>
        <p:nvSpPr>
          <p:cNvPr id="4" name="Rectangle 1"/>
          <p:cNvSpPr>
            <a:spLocks noChangeArrowheads="1"/>
          </p:cNvSpPr>
          <p:nvPr/>
        </p:nvSpPr>
        <p:spPr bwMode="auto">
          <a:xfrm>
            <a:off x="1157453" y="2667000"/>
            <a:ext cx="4613827" cy="828404"/>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88872"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666600"/>
                </a:solidFill>
                <a:effectLst/>
                <a:latin typeface="Times New Roman" panose="02020603050405020304" pitchFamily="18" charset="0"/>
                <a:cs typeface="Times New Roman" panose="02020603050405020304" pitchFamily="18" charset="0"/>
              </a:rPr>
              <a:t>&lt;?</a:t>
            </a:r>
            <a:r>
              <a:rPr kumimoji="0" lang="en-US" altLang="en-US" sz="1600" b="0" i="0" u="none" strike="noStrike" cap="none" normalizeH="0" baseline="0" dirty="0" err="1" smtClean="0">
                <a:ln>
                  <a:noFill/>
                </a:ln>
                <a:solidFill>
                  <a:srgbClr val="313131"/>
                </a:solidFill>
                <a:effectLst/>
                <a:latin typeface="Times New Roman" panose="02020603050405020304" pitchFamily="18" charset="0"/>
                <a:cs typeface="Times New Roman" panose="02020603050405020304" pitchFamily="18" charset="0"/>
              </a:rPr>
              <a:t>php</a:t>
            </a:r>
            <a:r>
              <a:rPr kumimoji="0" lang="en-US" altLang="en-US" sz="1600" b="0" i="0" u="none" strike="noStrike" cap="none" normalizeH="0" baseline="0" dirty="0" smtClean="0">
                <a:ln>
                  <a:noFill/>
                </a:ln>
                <a:solidFill>
                  <a:srgbClr val="313131"/>
                </a:solidFill>
                <a:effectLst/>
                <a:latin typeface="Times New Roman" panose="02020603050405020304" pitchFamily="18" charset="0"/>
                <a:cs typeface="Times New Roman" panose="02020603050405020304" pitchFamily="18" charset="0"/>
              </a:rPr>
              <a:t> PHP code goes here </a:t>
            </a:r>
            <a:r>
              <a:rPr kumimoji="0" lang="en-US" altLang="en-US" sz="1600" b="0" i="0" u="none" strike="noStrike" cap="none" normalizeH="0" baseline="0" dirty="0" smtClean="0">
                <a:ln>
                  <a:noFill/>
                </a:ln>
                <a:solidFill>
                  <a:srgbClr val="666600"/>
                </a:solidFill>
                <a:effectLst/>
                <a:latin typeface="Times New Roman" panose="02020603050405020304" pitchFamily="18" charset="0"/>
                <a:cs typeface="Times New Roman" panose="02020603050405020304" pitchFamily="18" charset="0"/>
              </a:rPr>
              <a:t>?&gt;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313131"/>
                </a:solidFill>
                <a:effectLst/>
                <a:latin typeface="Times New Roman" panose="02020603050405020304" pitchFamily="18" charset="0"/>
                <a:cs typeface="Times New Roman" panose="02020603050405020304" pitchFamily="18" charset="0"/>
              </a:rPr>
              <a:t> </a:t>
            </a:r>
            <a:r>
              <a:rPr kumimoji="0" lang="en-US" altLang="en-US" sz="1600" b="0" i="0" u="none" strike="noStrike" cap="none" normalizeH="0" baseline="0" dirty="0" smtClean="0">
                <a:ln>
                  <a:noFill/>
                </a:ln>
                <a:solidFill>
                  <a:srgbClr val="666600"/>
                </a:solidFill>
                <a:effectLst/>
                <a:latin typeface="Times New Roman" panose="02020603050405020304" pitchFamily="18" charset="0"/>
                <a:cs typeface="Times New Roman" panose="02020603050405020304" pitchFamily="18" charset="0"/>
              </a:rPr>
              <a:t>&lt;?</a:t>
            </a:r>
            <a:r>
              <a:rPr kumimoji="0" lang="en-US" altLang="en-US" sz="1600" b="0" i="0" u="none" strike="noStrike" cap="none" normalizeH="0" baseline="0" dirty="0" smtClean="0">
                <a:ln>
                  <a:noFill/>
                </a:ln>
                <a:solidFill>
                  <a:srgbClr val="313131"/>
                </a:solidFill>
                <a:effectLst/>
                <a:latin typeface="Times New Roman" panose="02020603050405020304" pitchFamily="18" charset="0"/>
                <a:cs typeface="Times New Roman" panose="02020603050405020304" pitchFamily="18" charset="0"/>
              </a:rPr>
              <a:t> PHP code goes here </a:t>
            </a:r>
            <a:r>
              <a:rPr kumimoji="0" lang="en-US" altLang="en-US" sz="1600" b="0" i="0" u="none" strike="noStrike" cap="none" normalizeH="0" baseline="0" dirty="0" smtClean="0">
                <a:ln>
                  <a:noFill/>
                </a:ln>
                <a:solidFill>
                  <a:srgbClr val="666600"/>
                </a:solidFill>
                <a:effectLst/>
                <a:latin typeface="Times New Roman" panose="02020603050405020304" pitchFamily="18" charset="0"/>
                <a:cs typeface="Times New Roman" panose="02020603050405020304" pitchFamily="18" charset="0"/>
              </a:rPr>
              <a:t>?&gt;</a:t>
            </a:r>
            <a:r>
              <a:rPr kumimoji="0" lang="en-US" altLang="en-US" sz="1600" b="0" i="0" u="none" strike="noStrike" cap="none" normalizeH="0" baseline="0" dirty="0" smtClean="0">
                <a:ln>
                  <a:noFill/>
                </a:ln>
                <a:solidFill>
                  <a:srgbClr val="313131"/>
                </a:solidFill>
                <a:effectLst/>
                <a:latin typeface="Times New Roman" panose="02020603050405020304" pitchFamily="18" charset="0"/>
                <a:cs typeface="Times New Roman" panose="02020603050405020304" pitchFamily="18"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88"/>
                </a:solidFill>
                <a:effectLst/>
                <a:latin typeface="Times New Roman" panose="02020603050405020304" pitchFamily="18" charset="0"/>
                <a:cs typeface="Times New Roman" panose="02020603050405020304" pitchFamily="18" charset="0"/>
              </a:rPr>
              <a:t>&lt;script</a:t>
            </a:r>
            <a:r>
              <a:rPr kumimoji="0" lang="en-US" altLang="en-US" sz="1600" b="0" i="0" u="none" strike="noStrike" cap="none" normalizeH="0" baseline="0" dirty="0" smtClean="0">
                <a:ln>
                  <a:noFill/>
                </a:ln>
                <a:solidFill>
                  <a:srgbClr val="313131"/>
                </a:solidFill>
                <a:effectLst/>
                <a:latin typeface="Times New Roman" panose="02020603050405020304" pitchFamily="18" charset="0"/>
                <a:cs typeface="Times New Roman" panose="02020603050405020304" pitchFamily="18" charset="0"/>
              </a:rPr>
              <a:t> </a:t>
            </a:r>
            <a:r>
              <a:rPr kumimoji="0" lang="en-US" altLang="en-US" sz="1600" b="0" i="0" u="none" strike="noStrike" cap="none" normalizeH="0" baseline="0" dirty="0" smtClean="0">
                <a:ln>
                  <a:noFill/>
                </a:ln>
                <a:solidFill>
                  <a:srgbClr val="7F0055"/>
                </a:solidFill>
                <a:effectLst/>
                <a:latin typeface="Times New Roman" panose="02020603050405020304" pitchFamily="18" charset="0"/>
                <a:cs typeface="Times New Roman" panose="02020603050405020304" pitchFamily="18" charset="0"/>
              </a:rPr>
              <a:t>language</a:t>
            </a:r>
            <a:r>
              <a:rPr kumimoji="0" lang="en-US" altLang="en-US" sz="1600" b="0" i="0" u="none" strike="noStrike" cap="none" normalizeH="0" baseline="0" dirty="0" smtClean="0">
                <a:ln>
                  <a:noFill/>
                </a:ln>
                <a:solidFill>
                  <a:srgbClr val="666600"/>
                </a:solidFill>
                <a:effectLst/>
                <a:latin typeface="Times New Roman" panose="02020603050405020304" pitchFamily="18" charset="0"/>
                <a:cs typeface="Times New Roman" panose="02020603050405020304" pitchFamily="18" charset="0"/>
              </a:rPr>
              <a:t>=</a:t>
            </a:r>
            <a:r>
              <a:rPr kumimoji="0" lang="en-US" altLang="en-US" sz="1600" b="0" i="0" u="none" strike="noStrike" cap="none" normalizeH="0" baseline="0" dirty="0" smtClean="0">
                <a:ln>
                  <a:noFill/>
                </a:ln>
                <a:solidFill>
                  <a:srgbClr val="008800"/>
                </a:solidFill>
                <a:effectLst/>
                <a:latin typeface="Times New Roman" panose="02020603050405020304" pitchFamily="18" charset="0"/>
                <a:cs typeface="Times New Roman" panose="02020603050405020304" pitchFamily="18" charset="0"/>
              </a:rPr>
              <a:t>"</a:t>
            </a:r>
            <a:r>
              <a:rPr kumimoji="0" lang="en-US" altLang="en-US" sz="1600" b="0" i="0" u="none" strike="noStrike" cap="none" normalizeH="0" baseline="0" dirty="0" err="1" smtClean="0">
                <a:ln>
                  <a:noFill/>
                </a:ln>
                <a:solidFill>
                  <a:srgbClr val="008800"/>
                </a:solidFill>
                <a:effectLst/>
                <a:latin typeface="Times New Roman" panose="02020603050405020304" pitchFamily="18" charset="0"/>
                <a:cs typeface="Times New Roman" panose="02020603050405020304" pitchFamily="18" charset="0"/>
              </a:rPr>
              <a:t>php</a:t>
            </a:r>
            <a:r>
              <a:rPr kumimoji="0" lang="en-US" altLang="en-US" sz="1600" b="0" i="0" u="none" strike="noStrike" cap="none" normalizeH="0" baseline="0" dirty="0" smtClean="0">
                <a:ln>
                  <a:noFill/>
                </a:ln>
                <a:solidFill>
                  <a:srgbClr val="008800"/>
                </a:solidFill>
                <a:effectLst/>
                <a:latin typeface="Times New Roman" panose="02020603050405020304" pitchFamily="18" charset="0"/>
                <a:cs typeface="Times New Roman" panose="02020603050405020304" pitchFamily="18" charset="0"/>
              </a:rPr>
              <a:t>"</a:t>
            </a:r>
            <a:r>
              <a:rPr kumimoji="0" lang="en-US" altLang="en-US" sz="1600" b="0" i="0" u="none" strike="noStrike" cap="none" normalizeH="0" baseline="0" dirty="0" smtClean="0">
                <a:ln>
                  <a:noFill/>
                </a:ln>
                <a:solidFill>
                  <a:srgbClr val="000088"/>
                </a:solidFill>
                <a:effectLst/>
                <a:latin typeface="Times New Roman" panose="02020603050405020304" pitchFamily="18" charset="0"/>
                <a:cs typeface="Times New Roman" panose="02020603050405020304" pitchFamily="18" charset="0"/>
              </a:rPr>
              <a:t>&gt;</a:t>
            </a:r>
            <a:r>
              <a:rPr kumimoji="0" lang="en-US" altLang="en-US" sz="1600" b="0" i="0" u="none" strike="noStrike" cap="none" normalizeH="0" baseline="0" dirty="0" smtClean="0">
                <a:ln>
                  <a:noFill/>
                </a:ln>
                <a:solidFill>
                  <a:srgbClr val="313131"/>
                </a:solidFill>
                <a:effectLst/>
                <a:latin typeface="Times New Roman" panose="02020603050405020304" pitchFamily="18" charset="0"/>
                <a:cs typeface="Times New Roman" panose="02020603050405020304" pitchFamily="18" charset="0"/>
              </a:rPr>
              <a:t> PHP code goes here </a:t>
            </a:r>
            <a:r>
              <a:rPr kumimoji="0" lang="en-US" altLang="en-US" sz="1600" b="0" i="0" u="none" strike="noStrike" cap="none" normalizeH="0" baseline="0" dirty="0" smtClean="0">
                <a:ln>
                  <a:noFill/>
                </a:ln>
                <a:solidFill>
                  <a:srgbClr val="000088"/>
                </a:solidFill>
                <a:effectLst/>
                <a:latin typeface="Times New Roman" panose="02020603050405020304" pitchFamily="18" charset="0"/>
                <a:cs typeface="Times New Roman" panose="02020603050405020304" pitchFamily="18" charset="0"/>
              </a:rPr>
              <a:t>&lt;/script&gt;</a:t>
            </a:r>
            <a:r>
              <a:rPr kumimoji="0" lang="en-US" altLang="en-US" sz="16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541460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anose="02020603050405020304" pitchFamily="18" charset="0"/>
                <a:cs typeface="Times New Roman" panose="02020603050405020304" pitchFamily="18" charset="0"/>
              </a:rPr>
              <a:t>Web Server</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r>
              <a:rPr lang="en-US" sz="2000" dirty="0" smtClean="0">
                <a:latin typeface="Times New Roman" panose="02020603050405020304" pitchFamily="18" charset="0"/>
                <a:cs typeface="Times New Roman" panose="02020603050405020304" pitchFamily="18" charset="0"/>
              </a:rPr>
              <a:t>Web server terns your computer into a ready to use personal web hosting server.</a:t>
            </a:r>
          </a:p>
          <a:p>
            <a:pPr algn="just"/>
            <a:r>
              <a:rPr lang="en-US" sz="2000" dirty="0" smtClean="0">
                <a:latin typeface="Times New Roman" panose="02020603050405020304" pitchFamily="18" charset="0"/>
                <a:cs typeface="Times New Roman" panose="02020603050405020304" pitchFamily="18" charset="0"/>
              </a:rPr>
              <a:t>You can host whatever you want directly on your computer and share it on internet like any website.</a:t>
            </a:r>
          </a:p>
          <a:p>
            <a:pPr algn="just"/>
            <a:r>
              <a:rPr lang="en-US" sz="2000" dirty="0" smtClean="0">
                <a:latin typeface="Times New Roman" panose="02020603050405020304" pitchFamily="18" charset="0"/>
                <a:cs typeface="Times New Roman" panose="02020603050405020304" pitchFamily="18" charset="0"/>
              </a:rPr>
              <a:t>Your computer act like web hosting service and allow you to make your website/ application demo accessible via internet.</a:t>
            </a:r>
          </a:p>
          <a:p>
            <a:pPr algn="just"/>
            <a:r>
              <a:rPr lang="en-US" sz="2000" dirty="0" smtClean="0">
                <a:latin typeface="Times New Roman" panose="02020603050405020304" pitchFamily="18" charset="0"/>
                <a:cs typeface="Times New Roman" panose="02020603050405020304" pitchFamily="18" charset="0"/>
              </a:rPr>
              <a:t>The server is fully configurable modular and easy to update and extend.</a:t>
            </a:r>
          </a:p>
          <a:p>
            <a:pPr algn="just"/>
            <a:r>
              <a:rPr lang="en-US" sz="2000" dirty="0">
                <a:latin typeface="Times New Roman" panose="02020603050405020304" pitchFamily="18" charset="0"/>
                <a:cs typeface="Times New Roman" panose="02020603050405020304" pitchFamily="18" charset="0"/>
              </a:rPr>
              <a:t>The process is an example of the client/server model. All computers that host Websites must have Web server programs.</a:t>
            </a:r>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Leading Web servers include Apache (the most widely-installed Web server), Microsoft's Internet Information Server (IIS) and </a:t>
            </a:r>
            <a:r>
              <a:rPr lang="en-US" sz="2000" dirty="0" err="1">
                <a:latin typeface="Times New Roman" panose="02020603050405020304" pitchFamily="18" charset="0"/>
                <a:cs typeface="Times New Roman" panose="02020603050405020304" pitchFamily="18" charset="0"/>
              </a:rPr>
              <a:t>nginx</a:t>
            </a:r>
            <a:r>
              <a:rPr lang="en-US" sz="2000" dirty="0">
                <a:latin typeface="Times New Roman" panose="02020603050405020304" pitchFamily="18" charset="0"/>
                <a:cs typeface="Times New Roman" panose="02020603050405020304" pitchFamily="18" charset="0"/>
              </a:rPr>
              <a:t> (pronounced engine X) from NGNIX.</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079471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anose="02020603050405020304" pitchFamily="18" charset="0"/>
                <a:cs typeface="Times New Roman" panose="02020603050405020304" pitchFamily="18" charset="0"/>
              </a:rPr>
              <a:t>Web browser</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sz="2000" dirty="0" smtClean="0">
                <a:latin typeface="Times New Roman" panose="02020603050405020304" pitchFamily="18" charset="0"/>
                <a:cs typeface="Times New Roman" panose="02020603050405020304" pitchFamily="18" charset="0"/>
              </a:rPr>
              <a:t>A web browser (commonly referred to as a browser) is a s/w application recourses on the world wide web.</a:t>
            </a:r>
          </a:p>
          <a:p>
            <a:r>
              <a:rPr lang="en-US" sz="2000" dirty="0" smtClean="0">
                <a:latin typeface="Times New Roman" panose="02020603050405020304" pitchFamily="18" charset="0"/>
                <a:cs typeface="Times New Roman" panose="02020603050405020304" pitchFamily="18" charset="0"/>
              </a:rPr>
              <a:t>An information resource is identified by a uniform resource identifier(</a:t>
            </a:r>
            <a:r>
              <a:rPr lang="en-US" sz="2000" dirty="0" err="1" smtClean="0">
                <a:latin typeface="Times New Roman" panose="02020603050405020304" pitchFamily="18" charset="0"/>
                <a:cs typeface="Times New Roman" panose="02020603050405020304" pitchFamily="18" charset="0"/>
              </a:rPr>
              <a:t>url</a:t>
            </a:r>
            <a:r>
              <a:rPr lang="en-US" sz="2000" dirty="0" smtClean="0">
                <a:latin typeface="Times New Roman" panose="02020603050405020304" pitchFamily="18" charset="0"/>
                <a:cs typeface="Times New Roman" panose="02020603050405020304" pitchFamily="18" charset="0"/>
              </a:rPr>
              <a:t>) and may be a web page, image, video or piece of content.</a:t>
            </a:r>
          </a:p>
          <a:p>
            <a:r>
              <a:rPr lang="en-US" sz="2000" dirty="0" smtClean="0">
                <a:latin typeface="Times New Roman" panose="02020603050405020304" pitchFamily="18" charset="0"/>
                <a:cs typeface="Times New Roman" panose="02020603050405020304" pitchFamily="18" charset="0"/>
              </a:rPr>
              <a:t>Hyperlink present in resource </a:t>
            </a:r>
            <a:r>
              <a:rPr lang="en-US" sz="2000" dirty="0">
                <a:latin typeface="Times New Roman" panose="02020603050405020304" pitchFamily="18" charset="0"/>
                <a:cs typeface="Times New Roman" panose="02020603050405020304" pitchFamily="18" charset="0"/>
              </a:rPr>
              <a:t>e</a:t>
            </a:r>
            <a:r>
              <a:rPr lang="en-US" sz="2000" dirty="0" smtClean="0">
                <a:latin typeface="Times New Roman" panose="02020603050405020304" pitchFamily="18" charset="0"/>
                <a:cs typeface="Times New Roman" panose="02020603050405020304" pitchFamily="18" charset="0"/>
              </a:rPr>
              <a:t>nable users easily to navigate their browser to related resources.</a:t>
            </a:r>
          </a:p>
          <a:p>
            <a:r>
              <a:rPr lang="en-US" sz="2000" dirty="0" err="1" smtClean="0">
                <a:latin typeface="Times New Roman" panose="02020603050405020304" pitchFamily="18" charset="0"/>
                <a:cs typeface="Times New Roman" panose="02020603050405020304" pitchFamily="18" charset="0"/>
              </a:rPr>
              <a:t>Eg</a:t>
            </a:r>
            <a:r>
              <a:rPr lang="en-US" sz="2000" dirty="0" smtClean="0">
                <a:latin typeface="Times New Roman" panose="02020603050405020304" pitchFamily="18" charset="0"/>
                <a:cs typeface="Times New Roman" panose="02020603050405020304" pitchFamily="18" charset="0"/>
              </a:rPr>
              <a:t>: Firefox, google chrome, internet explorer, opera etc.</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970218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anose="02020603050405020304" pitchFamily="18" charset="0"/>
                <a:cs typeface="Times New Roman" panose="02020603050405020304" pitchFamily="18" charset="0"/>
              </a:rPr>
              <a:t>Markup language</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r>
              <a:rPr lang="en-US" sz="2000" dirty="0">
                <a:latin typeface="Times New Roman" panose="02020603050405020304" pitchFamily="18" charset="0"/>
                <a:cs typeface="Times New Roman" panose="02020603050405020304" pitchFamily="18" charset="0"/>
              </a:rPr>
              <a:t>Markup languages are designed for the processing, definition and presentation of text. The language specifies code for formatting, both the layout and style, within a text file. The code used to specify the formatting are called tags. </a:t>
            </a:r>
            <a:r>
              <a:rPr lang="en-US" sz="2000" dirty="0" smtClean="0">
                <a:latin typeface="Times New Roman" panose="02020603050405020304" pitchFamily="18" charset="0"/>
                <a:cs typeface="Times New Roman" panose="02020603050405020304" pitchFamily="18" charset="0"/>
              </a:rPr>
              <a:t>HTML is </a:t>
            </a:r>
            <a:r>
              <a:rPr lang="en-US" sz="2000" dirty="0">
                <a:latin typeface="Times New Roman" panose="02020603050405020304" pitchFamily="18" charset="0"/>
                <a:cs typeface="Times New Roman" panose="02020603050405020304" pitchFamily="18" charset="0"/>
              </a:rPr>
              <a:t>a an example of a widely known and used markup language</a:t>
            </a:r>
            <a:r>
              <a:rPr lang="en-US" sz="2000" dirty="0" smtClean="0">
                <a:latin typeface="Times New Roman" panose="02020603050405020304" pitchFamily="18" charset="0"/>
                <a:cs typeface="Times New Roman" panose="02020603050405020304" pitchFamily="18" charset="0"/>
              </a:rPr>
              <a:t>.</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What is a script in it?</a:t>
            </a:r>
          </a:p>
          <a:p>
            <a:pPr algn="just"/>
            <a:r>
              <a:rPr lang="en-US" sz="2000" dirty="0">
                <a:latin typeface="Times New Roman" panose="02020603050405020304" pitchFamily="18" charset="0"/>
                <a:cs typeface="Times New Roman" panose="02020603050405020304" pitchFamily="18" charset="0"/>
              </a:rPr>
              <a:t>A scripting or script language is a programming language that supports scripts, programs written for a special run-time environment that automate the execution of tasks that could alternatively be executed one-by-one by a human operator. Scripting languages are often interpreted (rather than compiled)</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263336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4583</TotalTime>
  <Words>992</Words>
  <Application>Microsoft Office PowerPoint</Application>
  <PresentationFormat>On-screen Show (4:3)</PresentationFormat>
  <Paragraphs>90</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Introduction to PHP</vt:lpstr>
      <vt:lpstr>PowerPoint Presentation</vt:lpstr>
      <vt:lpstr>Common uses of PHP</vt:lpstr>
      <vt:lpstr>Characteristics of PHP</vt:lpstr>
      <vt:lpstr>"Hello World" Script in PHP</vt:lpstr>
      <vt:lpstr>PowerPoint Presentation</vt:lpstr>
      <vt:lpstr>Web Server</vt:lpstr>
      <vt:lpstr>Web browser</vt:lpstr>
      <vt:lpstr>Markup language</vt:lpstr>
      <vt:lpstr>HTTP – Requests/ Response</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Aradhana Kumari Singh</dc:creator>
  <cp:lastModifiedBy>Aradhana Kumari Singh</cp:lastModifiedBy>
  <cp:revision>22</cp:revision>
  <dcterms:created xsi:type="dcterms:W3CDTF">2016-12-23T05:34:47Z</dcterms:created>
  <dcterms:modified xsi:type="dcterms:W3CDTF">2016-12-30T06:38:50Z</dcterms:modified>
</cp:coreProperties>
</file>