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326" r:id="rId2"/>
    <p:sldId id="329" r:id="rId3"/>
    <p:sldId id="360" r:id="rId4"/>
    <p:sldId id="359" r:id="rId5"/>
    <p:sldId id="330" r:id="rId6"/>
    <p:sldId id="331" r:id="rId7"/>
    <p:sldId id="332" r:id="rId8"/>
    <p:sldId id="333" r:id="rId9"/>
    <p:sldId id="353" r:id="rId10"/>
    <p:sldId id="334" r:id="rId11"/>
    <p:sldId id="335" r:id="rId12"/>
    <p:sldId id="336" r:id="rId13"/>
    <p:sldId id="337" r:id="rId14"/>
    <p:sldId id="361" r:id="rId15"/>
    <p:sldId id="338" r:id="rId16"/>
    <p:sldId id="354" r:id="rId17"/>
    <p:sldId id="340" r:id="rId18"/>
    <p:sldId id="341" r:id="rId19"/>
    <p:sldId id="355" r:id="rId20"/>
    <p:sldId id="362" r:id="rId21"/>
    <p:sldId id="342" r:id="rId22"/>
    <p:sldId id="343" r:id="rId23"/>
    <p:sldId id="363" r:id="rId24"/>
    <p:sldId id="356" r:id="rId25"/>
    <p:sldId id="344" r:id="rId26"/>
    <p:sldId id="357" r:id="rId27"/>
    <p:sldId id="345" r:id="rId28"/>
    <p:sldId id="365" r:id="rId29"/>
    <p:sldId id="364" r:id="rId30"/>
    <p:sldId id="346" r:id="rId31"/>
    <p:sldId id="366" r:id="rId32"/>
    <p:sldId id="348" r:id="rId33"/>
    <p:sldId id="350" r:id="rId34"/>
    <p:sldId id="351" r:id="rId35"/>
    <p:sldId id="367" r:id="rId36"/>
    <p:sldId id="368" r:id="rId37"/>
    <p:sldId id="370" r:id="rId38"/>
    <p:sldId id="369" r:id="rId39"/>
    <p:sldId id="352" r:id="rId40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1224" y="-6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CA693C2E-F2C6-4B0E-8CCA-1F7144195463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2306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54945ECD-3E14-420E-A0F0-B71A7E8D8406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429953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8EF0F-3C35-42E1-868F-C79ADF562346}" type="slidenum">
              <a:rPr lang="en-CA" altLang="en-US"/>
              <a:pPr/>
              <a:t>1</a:t>
            </a:fld>
            <a:endParaRPr lang="en-CA" altLang="en-US"/>
          </a:p>
        </p:txBody>
      </p:sp>
      <p:sp>
        <p:nvSpPr>
          <p:cNvPr id="668674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B315D3-A5C8-4BE7-A18D-32E757622C91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68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8ED7C2-B024-412D-808F-6C389F6367ED}" type="slidenum">
              <a:rPr lang="en-CA" altLang="en-US"/>
              <a:pPr/>
              <a:t>11</a:t>
            </a:fld>
            <a:endParaRPr lang="en-CA" altLang="en-US"/>
          </a:p>
        </p:txBody>
      </p:sp>
      <p:sp>
        <p:nvSpPr>
          <p:cNvPr id="68710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1B8CAC-C1E9-4DDA-8917-89E8AA8448F1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68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1F16D-C7D0-4267-B86E-BD67F209B9E0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69120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38C2F-4213-4290-B6A1-D8970B6510EA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754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98471B-2F99-4538-B675-ABF71177E7B1}" type="slidenum">
              <a:rPr lang="en-CA" altLang="en-US"/>
              <a:pPr/>
              <a:t>15</a:t>
            </a:fld>
            <a:endParaRPr lang="en-CA" altLang="en-US"/>
          </a:p>
        </p:txBody>
      </p:sp>
      <p:sp>
        <p:nvSpPr>
          <p:cNvPr id="693250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797296-5D22-4334-8D18-D13A2643E30A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737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D4253-20D8-4244-BD36-F9F5E003C622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69734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AB3BF-24A2-409A-ABA9-86DF95C0731B}" type="slidenum">
              <a:rPr lang="en-CA" altLang="en-US"/>
              <a:pPr/>
              <a:t>18</a:t>
            </a:fld>
            <a:endParaRPr lang="en-CA" altLang="en-US"/>
          </a:p>
        </p:txBody>
      </p:sp>
      <p:sp>
        <p:nvSpPr>
          <p:cNvPr id="69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36473-FAF9-4C96-B779-C0CCDC531DF7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740354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9F630-047D-4874-84F3-B5BA9EA615F4}" type="slidenum">
              <a:rPr lang="en-CA" altLang="en-US"/>
              <a:pPr/>
              <a:t>2</a:t>
            </a:fld>
            <a:endParaRPr lang="en-CA" altLang="en-US"/>
          </a:p>
        </p:txBody>
      </p:sp>
      <p:sp>
        <p:nvSpPr>
          <p:cNvPr id="67481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9E9DE-CB78-4F3B-91EE-AACBAA21A147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756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B190D-3BFC-43CC-84B2-94897E8BC7FB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70144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77469-D2AB-483C-9D62-EEA7F8836AF2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70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B653E-4607-43B9-A3ED-6B232032FF4B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758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5C398-BA56-4F93-BAF1-2B385866F800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743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B14560-82EA-4511-97A9-24ECA7F131AA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70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51A241-E885-49EE-8E43-0910B6FF2626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74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24D5B6-A953-4FD3-8ECC-1CBD53C70BDA}" type="slidenum">
              <a:rPr lang="en-CA" altLang="en-US"/>
              <a:pPr/>
              <a:t>27</a:t>
            </a:fld>
            <a:endParaRPr lang="en-CA" altLang="en-US"/>
          </a:p>
        </p:txBody>
      </p:sp>
      <p:sp>
        <p:nvSpPr>
          <p:cNvPr id="70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F822B-9181-43CA-BDB6-710B87692A5D}" type="slidenum">
              <a:rPr lang="en-CA" altLang="en-US"/>
              <a:pPr/>
              <a:t>28</a:t>
            </a:fld>
            <a:endParaRPr lang="en-CA" altLang="en-US"/>
          </a:p>
        </p:txBody>
      </p:sp>
      <p:sp>
        <p:nvSpPr>
          <p:cNvPr id="762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B2EAA-B9C9-42FB-A408-9B614365CA38}" type="slidenum">
              <a:rPr lang="en-CA" altLang="en-US"/>
              <a:pPr/>
              <a:t>29</a:t>
            </a:fld>
            <a:endParaRPr lang="en-CA" altLang="en-US"/>
          </a:p>
        </p:txBody>
      </p:sp>
      <p:sp>
        <p:nvSpPr>
          <p:cNvPr id="760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BC673-EF81-4618-B89E-B52FC79A7115}" type="slidenum">
              <a:rPr lang="en-CA" altLang="en-US"/>
              <a:pPr/>
              <a:t>3</a:t>
            </a:fld>
            <a:endParaRPr lang="en-CA" altLang="en-US"/>
          </a:p>
        </p:txBody>
      </p:sp>
      <p:sp>
        <p:nvSpPr>
          <p:cNvPr id="752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E31BB5-9EDF-49F6-8C90-F4CE44285391}" type="slidenum">
              <a:rPr lang="en-CA" altLang="en-US"/>
              <a:pPr/>
              <a:t>30</a:t>
            </a:fld>
            <a:endParaRPr lang="en-CA" altLang="en-US"/>
          </a:p>
        </p:txBody>
      </p:sp>
      <p:sp>
        <p:nvSpPr>
          <p:cNvPr id="70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9D5DB-0617-4F9C-B0F2-BD79780248E8}" type="slidenum">
              <a:rPr lang="en-CA" altLang="en-US"/>
              <a:pPr/>
              <a:t>32</a:t>
            </a:fld>
            <a:endParaRPr lang="en-CA" altLang="en-US"/>
          </a:p>
        </p:txBody>
      </p:sp>
      <p:sp>
        <p:nvSpPr>
          <p:cNvPr id="71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6CEE8-A44B-4E22-92E4-F12A3B8F6A8C}" type="slidenum">
              <a:rPr lang="en-CA" altLang="en-US"/>
              <a:pPr/>
              <a:t>33</a:t>
            </a:fld>
            <a:endParaRPr lang="en-CA" altLang="en-US"/>
          </a:p>
        </p:txBody>
      </p:sp>
      <p:sp>
        <p:nvSpPr>
          <p:cNvPr id="71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10EBA-74F1-4400-9627-282363D716DF}" type="slidenum">
              <a:rPr lang="en-CA" altLang="en-US"/>
              <a:pPr/>
              <a:t>34</a:t>
            </a:fld>
            <a:endParaRPr lang="en-CA" altLang="en-US"/>
          </a:p>
        </p:txBody>
      </p:sp>
      <p:sp>
        <p:nvSpPr>
          <p:cNvPr id="71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55F67-B3C3-4A1E-A96A-B72A75A4EDE9}" type="slidenum">
              <a:rPr lang="en-CA" altLang="en-US"/>
              <a:pPr/>
              <a:t>38</a:t>
            </a:fld>
            <a:endParaRPr lang="en-CA" altLang="en-US"/>
          </a:p>
        </p:txBody>
      </p:sp>
      <p:sp>
        <p:nvSpPr>
          <p:cNvPr id="768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67B448-AEF2-41FF-A5AB-0A1BB74A5E3F}" type="slidenum">
              <a:rPr lang="en-CA" altLang="en-US"/>
              <a:pPr/>
              <a:t>39</a:t>
            </a:fld>
            <a:endParaRPr lang="en-CA" altLang="en-US"/>
          </a:p>
        </p:txBody>
      </p:sp>
      <p:sp>
        <p:nvSpPr>
          <p:cNvPr id="72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FAD5A-8547-4554-937D-86D9F16B313F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750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16A065-5EC6-4F97-85CC-F552FC830FDD}" type="slidenum">
              <a:rPr lang="en-CA" altLang="en-US"/>
              <a:pPr/>
              <a:t>5</a:t>
            </a:fld>
            <a:endParaRPr lang="en-CA" altLang="en-US"/>
          </a:p>
        </p:txBody>
      </p:sp>
      <p:sp>
        <p:nvSpPr>
          <p:cNvPr id="67686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3A004-D336-4BCD-A342-9475B5D11BCA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67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F0958-CE7B-4D2C-B38D-B34FFAB53A4A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68096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462AE0-7E84-4860-BFE7-5B51CE9F9966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68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84E2E-104B-4365-BB0C-EE4255648B8B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734210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4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en-US"/>
              <a:t>Copyright © 2007 Ramez Elmasri and Shamkant B. Navathe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4142" name="Picture 46" descr="elmasri_thum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5- </a:t>
            </a:r>
            <a:fld id="{998BD5EB-D123-41DF-A93E-FBCF01EB572D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1147181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5- </a:t>
            </a:r>
            <a:fld id="{B11F2EE6-905C-43D7-8DFC-C4301B0AA388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3521650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3731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5- </a:t>
            </a:r>
            <a:fld id="{899533DF-2275-4EF7-BE29-8CFF92F5872B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9855927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5- </a:t>
            </a:r>
            <a:fld id="{4003EF04-1BA1-4CE1-BD86-B6EF2AF671FC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201093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5- </a:t>
            </a:r>
            <a:fld id="{DAB79A18-C3E7-4820-9D47-27C7F7A3095B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35012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5- </a:t>
            </a:r>
            <a:fld id="{2391C769-934A-4962-94DA-B022427A7AF5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4293461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5- </a:t>
            </a:r>
            <a:fld id="{332BA480-DC6F-44E0-9F17-CD7CF2F7E0F4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0995877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5- </a:t>
            </a:r>
            <a:fld id="{34D9C514-DDB3-4215-B9FC-61A01CF3EFAB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7949201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5- </a:t>
            </a:r>
            <a:fld id="{B95EFD43-4827-4697-AEDD-F47065A62565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3956232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7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3110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3200">
                <a:latin typeface="Tahoma" pitchFamily="34" charset="0"/>
              </a:endParaRPr>
            </a:p>
          </p:txBody>
        </p:sp>
        <p:grpSp>
          <p:nvGrpSpPr>
            <p:cNvPr id="3116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altLang="en-US" sz="3200">
                  <a:latin typeface="Tahoma" pitchFamily="34" charset="0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altLang="en-US" sz="3200">
                  <a:latin typeface="Tahoma" pitchFamily="34" charset="0"/>
                </a:endParaRPr>
              </a:p>
            </p:txBody>
          </p:sp>
        </p:grpSp>
      </p:grpSp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en-US" sz="32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r>
              <a:rPr lang="en-US" altLang="en-US"/>
              <a:t>Slide 5- </a:t>
            </a:r>
            <a:fld id="{75DF437E-CBC5-405C-864E-012CE38963DE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en-US" sz="900"/>
              <a:t>Copyright © 2007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rgbClr val="8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E7A3CA28-48D9-4B16-BAC7-11908D118FCE}" type="slidenum">
              <a:rPr lang="en-US" altLang="en-US"/>
              <a:pPr/>
              <a:t>1</a:t>
            </a:fld>
            <a:endParaRPr lang="en-CA" altLang="en-US"/>
          </a:p>
        </p:txBody>
      </p:sp>
      <p:sp>
        <p:nvSpPr>
          <p:cNvPr id="6676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Lecture </a:t>
            </a:r>
            <a:r>
              <a:rPr lang="en-US" altLang="en-US" dirty="0"/>
              <a:t>Outline</a:t>
            </a:r>
          </a:p>
        </p:txBody>
      </p:sp>
      <p:sp>
        <p:nvSpPr>
          <p:cNvPr id="6676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Relational Model Concepts</a:t>
            </a:r>
          </a:p>
          <a:p>
            <a:r>
              <a:rPr lang="en-US" altLang="en-US" dirty="0"/>
              <a:t>Relational Model Constraints and Relational Database Schemas</a:t>
            </a:r>
          </a:p>
          <a:p>
            <a:r>
              <a:rPr lang="en-US" altLang="en-US" dirty="0"/>
              <a:t>Update Operations and Dealing with Constraint Violations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AD7E32B8-537A-4166-8DCC-09923580DE4A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68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Definitions - Example</a:t>
            </a:r>
          </a:p>
        </p:txBody>
      </p:sp>
      <p:sp>
        <p:nvSpPr>
          <p:cNvPr id="6840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Let R(A1, A2) be a relation schema:</a:t>
            </a:r>
          </a:p>
          <a:p>
            <a:pPr lvl="1"/>
            <a:r>
              <a:rPr lang="en-US" altLang="en-US" sz="2200"/>
              <a:t>Let dom(A1) = {0,1}</a:t>
            </a:r>
          </a:p>
          <a:p>
            <a:pPr lvl="1"/>
            <a:r>
              <a:rPr lang="en-US" altLang="en-US" sz="2200"/>
              <a:t>Let  dom(A2) =  {a,b,c}</a:t>
            </a:r>
          </a:p>
          <a:p>
            <a:r>
              <a:rPr lang="en-US" altLang="en-US" sz="2400"/>
              <a:t>Then: dom(A1) X dom(A2) is all possible combinations: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/>
              <a:t>{&lt;0,a&gt; , &lt;0,b&gt; , &lt;0,c&gt;, &lt;1,a&gt;, &lt;1,b&gt;, &lt;1,c&gt; } </a:t>
            </a:r>
          </a:p>
          <a:p>
            <a:pPr lvl="1">
              <a:buFont typeface="Wingdings" pitchFamily="2" charset="2"/>
              <a:buNone/>
            </a:pPr>
            <a:endParaRPr lang="en-US" altLang="en-US" sz="2200"/>
          </a:p>
          <a:p>
            <a:r>
              <a:rPr lang="en-US" altLang="en-US" sz="2400"/>
              <a:t>The relation state r(R) </a:t>
            </a:r>
            <a:r>
              <a:rPr lang="en-US" altLang="en-US" sz="2400">
                <a:sym typeface="Symbol" pitchFamily="1" charset="2"/>
              </a:rPr>
              <a:t></a:t>
            </a:r>
            <a:r>
              <a:rPr lang="en-US" altLang="en-US" sz="2400"/>
              <a:t> dom(A1) X dom(A2)</a:t>
            </a:r>
          </a:p>
          <a:p>
            <a:r>
              <a:rPr lang="en-US" altLang="en-US" sz="2400"/>
              <a:t>For example: r(R) could be {&lt;0,a&gt; , &lt;0,b&gt; , &lt;1,c&gt; }</a:t>
            </a:r>
          </a:p>
          <a:p>
            <a:pPr lvl="1"/>
            <a:r>
              <a:rPr lang="en-US" altLang="en-US" sz="2200"/>
              <a:t>this is one possible state (or “population” or “extension”) r of the relation R, defined over A1 and A2.</a:t>
            </a:r>
          </a:p>
          <a:p>
            <a:pPr lvl="1"/>
            <a:r>
              <a:rPr lang="en-US" altLang="en-US" sz="2200"/>
              <a:t>It has three 2-tuples: &lt;0,a&gt; , &lt;0,b&gt; , &lt;1,c&gt;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7A8348AF-ABD9-4C91-A78A-A892EF4B1EA0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68612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Summary</a:t>
            </a:r>
          </a:p>
        </p:txBody>
      </p:sp>
      <p:graphicFrame>
        <p:nvGraphicFramePr>
          <p:cNvPr id="686130" name="Group 50"/>
          <p:cNvGraphicFramePr>
            <a:graphicFrameLocks noGrp="1"/>
          </p:cNvGraphicFramePr>
          <p:nvPr>
            <p:ph type="tbl" idx="4294967295"/>
          </p:nvPr>
        </p:nvGraphicFramePr>
        <p:xfrm>
          <a:off x="609600" y="1600200"/>
          <a:ext cx="8050213" cy="4823460"/>
        </p:xfrm>
        <a:graphic>
          <a:graphicData uri="http://schemas.openxmlformats.org/drawingml/2006/table">
            <a:tbl>
              <a:tblPr/>
              <a:tblGrid>
                <a:gridCol w="3438525"/>
                <a:gridCol w="1111250"/>
                <a:gridCol w="3500438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Informal Terms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Formal Terms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Relation</a:t>
                      </a: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Column Header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Attribute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All possible Column Values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Tuple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Table Definition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Schema of a Relation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Populated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State of the Relation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48D52B38-3468-45B3-B598-FCF42056029A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6881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A relation STUDENT</a:t>
            </a:r>
          </a:p>
        </p:txBody>
      </p:sp>
      <p:sp>
        <p:nvSpPr>
          <p:cNvPr id="688133" name="Rectangle 5"/>
          <p:cNvSpPr>
            <a:spLocks noChangeArrowheads="1"/>
          </p:cNvSpPr>
          <p:nvPr/>
        </p:nvSpPr>
        <p:spPr bwMode="auto">
          <a:xfrm>
            <a:off x="8886825" y="61595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Times New Roman" pitchFamily="1" charset="0"/>
            </a:endParaRPr>
          </a:p>
        </p:txBody>
      </p:sp>
      <p:pic>
        <p:nvPicPr>
          <p:cNvPr id="688136" name="Picture 8" descr="fig05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19325"/>
            <a:ext cx="8589963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D52481D0-B8BD-4FD5-AE5D-A3085E499157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690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Relations</a:t>
            </a:r>
          </a:p>
        </p:txBody>
      </p:sp>
      <p:sp>
        <p:nvSpPr>
          <p:cNvPr id="6901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Ordering of tuples in a relation r(R):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The tuples are </a:t>
            </a:r>
            <a:r>
              <a:rPr lang="en-US" altLang="en-US" sz="2800" i="1"/>
              <a:t>not considered to be ordered</a:t>
            </a:r>
            <a:r>
              <a:rPr lang="en-US" altLang="en-US" sz="2800"/>
              <a:t>, even though they appear to be in the tabular form.</a:t>
            </a:r>
          </a:p>
          <a:p>
            <a:pPr>
              <a:lnSpc>
                <a:spcPct val="90000"/>
              </a:lnSpc>
            </a:pPr>
            <a:r>
              <a:rPr lang="en-US" altLang="en-US"/>
              <a:t>Ordering of attributes in a relation schema R (and of values within each tuple):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We will consider the attributes in R(A1, A2, ..., An) and the values in t=&lt;v1, v2, ..., vn&gt; to be ordered 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(However, a more general alternative definition  of relation does not require this ordering).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A4449378-8372-4EC6-A64A-E95D19BD862F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Same state as previous Figure (but with different order of tuples)</a:t>
            </a:r>
          </a:p>
        </p:txBody>
      </p:sp>
      <p:pic>
        <p:nvPicPr>
          <p:cNvPr id="753669" name="Picture 5" descr="fig05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8450263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E2C9497F-DF53-48F4-829C-C1A37F546716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692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Relations</a:t>
            </a:r>
          </a:p>
        </p:txBody>
      </p:sp>
      <p:sp>
        <p:nvSpPr>
          <p:cNvPr id="6922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Values in a tuple:</a:t>
            </a:r>
          </a:p>
          <a:p>
            <a:pPr lvl="1"/>
            <a:r>
              <a:rPr lang="en-US" altLang="en-US"/>
              <a:t>All values are considered atomic (indivisible).</a:t>
            </a:r>
          </a:p>
          <a:p>
            <a:pPr lvl="1"/>
            <a:r>
              <a:rPr lang="en-US" altLang="en-US"/>
              <a:t>Each value in a tuple must be from the domain of the attribute for that column</a:t>
            </a:r>
          </a:p>
          <a:p>
            <a:pPr lvl="2"/>
            <a:r>
              <a:rPr lang="en-US" altLang="en-US"/>
              <a:t>If tuple t = &lt;v1, v2, …, vn&gt; is a tuple (row) in the relation state r of R(A1, A2, …, An)</a:t>
            </a:r>
          </a:p>
          <a:p>
            <a:pPr lvl="2"/>
            <a:r>
              <a:rPr lang="en-US" altLang="en-US"/>
              <a:t>Then each </a:t>
            </a:r>
            <a:r>
              <a:rPr lang="en-US" altLang="en-US" i="1"/>
              <a:t>vi</a:t>
            </a:r>
            <a:r>
              <a:rPr lang="en-US" altLang="en-US"/>
              <a:t> must be a value from </a:t>
            </a:r>
            <a:r>
              <a:rPr lang="en-US" altLang="en-US" i="1"/>
              <a:t>dom(Ai)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A special </a:t>
            </a:r>
            <a:r>
              <a:rPr lang="en-US" altLang="en-US" b="1"/>
              <a:t>null</a:t>
            </a:r>
            <a:r>
              <a:rPr lang="en-US" altLang="en-US"/>
              <a:t> value is used to represent values that are unknown or inapplicable to certain tuples.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2BE22945-2281-447E-933C-103054361A27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736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Relations</a:t>
            </a:r>
          </a:p>
        </p:txBody>
      </p:sp>
      <p:sp>
        <p:nvSpPr>
          <p:cNvPr id="7362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Notation:</a:t>
            </a:r>
          </a:p>
          <a:p>
            <a:pPr lvl="1"/>
            <a:r>
              <a:rPr lang="en-US" altLang="en-US"/>
              <a:t>We refer to </a:t>
            </a:r>
            <a:r>
              <a:rPr lang="en-US" altLang="en-US" b="1"/>
              <a:t>component values</a:t>
            </a:r>
            <a:r>
              <a:rPr lang="en-US" altLang="en-US"/>
              <a:t> of a tuple t by:</a:t>
            </a:r>
          </a:p>
          <a:p>
            <a:pPr lvl="2"/>
            <a:r>
              <a:rPr lang="en-US" altLang="en-US"/>
              <a:t>t[Ai] or t.Ai</a:t>
            </a:r>
          </a:p>
          <a:p>
            <a:pPr lvl="2"/>
            <a:r>
              <a:rPr lang="en-US" altLang="en-US"/>
              <a:t>This is the value vi of attribute Ai for tuple t</a:t>
            </a:r>
          </a:p>
          <a:p>
            <a:pPr lvl="1"/>
            <a:r>
              <a:rPr lang="en-US" altLang="en-US"/>
              <a:t>Similarly, t[Au, Av, ..., Aw] refers to the subtuple of t containing the values of attributes Au, Av, ..., Aw, respectively in 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1ABB089D-00C1-4A7B-8AC2-95C6F09ABD5E}" type="slidenum">
              <a:rPr lang="en-US" altLang="en-US"/>
              <a:pPr/>
              <a:t>17</a:t>
            </a:fld>
            <a:endParaRPr lang="en-CA" altLang="en-US"/>
          </a:p>
        </p:txBody>
      </p:sp>
      <p:sp>
        <p:nvSpPr>
          <p:cNvPr id="69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Integrity Constraints</a:t>
            </a:r>
          </a:p>
        </p:txBody>
      </p:sp>
      <p:sp>
        <p:nvSpPr>
          <p:cNvPr id="6963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Constraints are </a:t>
            </a:r>
            <a:r>
              <a:rPr lang="en-US" altLang="en-US" sz="2400" b="1"/>
              <a:t>conditions</a:t>
            </a:r>
            <a:r>
              <a:rPr lang="en-US" altLang="en-US" sz="2400"/>
              <a:t> that must hold on </a:t>
            </a:r>
            <a:r>
              <a:rPr lang="en-US" altLang="en-US" sz="2400" b="1"/>
              <a:t>all</a:t>
            </a:r>
            <a:r>
              <a:rPr lang="en-US" altLang="en-US" sz="2400"/>
              <a:t>  valid relation states.</a:t>
            </a:r>
          </a:p>
          <a:p>
            <a:r>
              <a:rPr lang="en-US" altLang="en-US" sz="2400"/>
              <a:t>There are three </a:t>
            </a:r>
            <a:r>
              <a:rPr lang="en-US" altLang="en-US" sz="2400" i="1"/>
              <a:t>main types</a:t>
            </a:r>
            <a:r>
              <a:rPr lang="en-US" altLang="en-US" sz="2400"/>
              <a:t> of constraints in the relational model:</a:t>
            </a:r>
          </a:p>
          <a:p>
            <a:pPr lvl="1"/>
            <a:r>
              <a:rPr lang="en-US" altLang="en-US" sz="2200" b="1"/>
              <a:t>Key</a:t>
            </a:r>
            <a:r>
              <a:rPr lang="en-US" altLang="en-US" sz="2200"/>
              <a:t> constraints</a:t>
            </a:r>
          </a:p>
          <a:p>
            <a:pPr lvl="1"/>
            <a:r>
              <a:rPr lang="en-US" altLang="en-US" sz="2200" b="1"/>
              <a:t>Entity</a:t>
            </a:r>
            <a:r>
              <a:rPr lang="en-US" altLang="en-US" sz="2200"/>
              <a:t> </a:t>
            </a:r>
            <a:r>
              <a:rPr lang="en-US" altLang="en-US" sz="2200" b="1"/>
              <a:t>integrity</a:t>
            </a:r>
            <a:r>
              <a:rPr lang="en-US" altLang="en-US" sz="2200"/>
              <a:t> constraints</a:t>
            </a:r>
          </a:p>
          <a:p>
            <a:pPr lvl="1"/>
            <a:r>
              <a:rPr lang="en-US" altLang="en-US" sz="2200" b="1"/>
              <a:t>Referential integrity</a:t>
            </a:r>
            <a:r>
              <a:rPr lang="en-US" altLang="en-US" sz="2200"/>
              <a:t> constraints</a:t>
            </a:r>
          </a:p>
          <a:p>
            <a:r>
              <a:rPr lang="en-US" altLang="en-US" sz="2400"/>
              <a:t>Another implicit constraint is the </a:t>
            </a:r>
            <a:r>
              <a:rPr lang="en-US" altLang="en-US" sz="2400" b="1"/>
              <a:t>domain</a:t>
            </a:r>
            <a:r>
              <a:rPr lang="en-US" altLang="en-US" sz="2400"/>
              <a:t> constraint</a:t>
            </a:r>
          </a:p>
          <a:p>
            <a:pPr lvl="1"/>
            <a:r>
              <a:rPr lang="en-US" altLang="en-US" sz="2200"/>
              <a:t>Every value in a tuple must be from the </a:t>
            </a:r>
            <a:r>
              <a:rPr lang="en-US" altLang="en-US" sz="2200" i="1"/>
              <a:t>domain of its attribute</a:t>
            </a:r>
            <a:r>
              <a:rPr lang="en-US" altLang="en-US" sz="2200"/>
              <a:t> (or it could be </a:t>
            </a:r>
            <a:r>
              <a:rPr lang="en-US" altLang="en-US" sz="2200" b="1"/>
              <a:t>null</a:t>
            </a:r>
            <a:r>
              <a:rPr lang="en-US" altLang="en-US" sz="2200"/>
              <a:t>, if allowed for that attribute)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DF946B01-154A-48C5-9010-FBD045AC313D}" type="slidenum">
              <a:rPr lang="en-US" altLang="en-US"/>
              <a:pPr/>
              <a:t>18</a:t>
            </a:fld>
            <a:endParaRPr lang="en-CA" altLang="en-US"/>
          </a:p>
        </p:txBody>
      </p:sp>
      <p:sp>
        <p:nvSpPr>
          <p:cNvPr id="698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Constraints</a:t>
            </a:r>
          </a:p>
        </p:txBody>
      </p:sp>
      <p:sp>
        <p:nvSpPr>
          <p:cNvPr id="6983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/>
              <a:t>Superkey</a:t>
            </a:r>
            <a:r>
              <a:rPr lang="en-US" altLang="en-US" sz="2400"/>
              <a:t> of R: </a:t>
            </a:r>
          </a:p>
          <a:p>
            <a:pPr lvl="1"/>
            <a:r>
              <a:rPr lang="en-US" altLang="en-US" sz="2200"/>
              <a:t>Is a set of attributes SK of R with the following condition:</a:t>
            </a:r>
          </a:p>
          <a:p>
            <a:pPr lvl="2"/>
            <a:r>
              <a:rPr lang="en-US" altLang="en-US" sz="2000"/>
              <a:t>No two tuples in any valid relation state r(R) will have the same value for SK</a:t>
            </a:r>
          </a:p>
          <a:p>
            <a:pPr lvl="2"/>
            <a:r>
              <a:rPr lang="en-US" altLang="en-US" sz="2000"/>
              <a:t>That is, for any distinct tuples t1 and t2 in r(R), t1[SK] </a:t>
            </a:r>
            <a:r>
              <a:rPr lang="en-US" altLang="en-US" sz="2000">
                <a:sym typeface="Symbol" pitchFamily="1" charset="2"/>
              </a:rPr>
              <a:t></a:t>
            </a:r>
            <a:r>
              <a:rPr lang="en-US" altLang="en-US" sz="2000"/>
              <a:t> t2[SK]</a:t>
            </a:r>
          </a:p>
          <a:p>
            <a:pPr lvl="2"/>
            <a:r>
              <a:rPr lang="en-US" altLang="en-US" sz="2000"/>
              <a:t>This condition must hold in </a:t>
            </a:r>
            <a:r>
              <a:rPr lang="en-US" altLang="en-US" sz="2000" i="1"/>
              <a:t>any valid state</a:t>
            </a:r>
            <a:r>
              <a:rPr lang="en-US" altLang="en-US" sz="2000"/>
              <a:t> r(R)</a:t>
            </a:r>
          </a:p>
          <a:p>
            <a:r>
              <a:rPr lang="en-US" altLang="en-US" sz="2400" b="1"/>
              <a:t>Key</a:t>
            </a:r>
            <a:r>
              <a:rPr lang="en-US" altLang="en-US" sz="2400"/>
              <a:t> of R:</a:t>
            </a:r>
          </a:p>
          <a:p>
            <a:pPr lvl="1"/>
            <a:r>
              <a:rPr lang="en-US" altLang="en-US" sz="2200"/>
              <a:t>A "minimal" superkey</a:t>
            </a:r>
          </a:p>
          <a:p>
            <a:pPr lvl="1"/>
            <a:r>
              <a:rPr lang="en-US" altLang="en-US" sz="2200"/>
              <a:t>That is, a key is a superkey K such that removal of any attribute from K results in a set of attributes that is not a superkey (does not possess the superkey uniqueness property)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655A14AD-D091-49C1-AD9C-4207F6220CFB}" type="slidenum">
              <a:rPr lang="en-US" altLang="en-US"/>
              <a:pPr/>
              <a:t>19</a:t>
            </a:fld>
            <a:endParaRPr lang="en-CA" altLang="en-US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Constraints (continued)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Example: Consider the CAR relation schema:</a:t>
            </a:r>
          </a:p>
          <a:p>
            <a:pPr lvl="1"/>
            <a:r>
              <a:rPr lang="en-US" altLang="en-US" sz="2200"/>
              <a:t>CAR(State, Reg#, SerialNo, Make, Model, Year)</a:t>
            </a:r>
          </a:p>
          <a:p>
            <a:pPr lvl="1"/>
            <a:r>
              <a:rPr lang="en-US" altLang="en-US" sz="2200"/>
              <a:t>CAR has two keys:</a:t>
            </a:r>
          </a:p>
          <a:p>
            <a:pPr lvl="2"/>
            <a:r>
              <a:rPr lang="en-US" altLang="en-US" sz="2000"/>
              <a:t>Key1 = {State, Reg#}</a:t>
            </a:r>
          </a:p>
          <a:p>
            <a:pPr lvl="2"/>
            <a:r>
              <a:rPr lang="en-US" altLang="en-US" sz="2000"/>
              <a:t>Key2 = {SerialNo}</a:t>
            </a:r>
          </a:p>
          <a:p>
            <a:pPr lvl="1"/>
            <a:r>
              <a:rPr lang="en-US" altLang="en-US" sz="2200"/>
              <a:t>Both are also superkeys of CAR</a:t>
            </a:r>
          </a:p>
          <a:p>
            <a:pPr lvl="1"/>
            <a:r>
              <a:rPr lang="en-US" altLang="en-US" sz="2200"/>
              <a:t>{SerialNo, Make} is a superkey but </a:t>
            </a:r>
            <a:r>
              <a:rPr lang="en-US" altLang="en-US" sz="2200" i="1"/>
              <a:t>not</a:t>
            </a:r>
            <a:r>
              <a:rPr lang="en-US" altLang="en-US" sz="2200"/>
              <a:t> a key.</a:t>
            </a:r>
          </a:p>
          <a:p>
            <a:r>
              <a:rPr lang="en-US" altLang="en-US" sz="2400"/>
              <a:t>In general:</a:t>
            </a:r>
          </a:p>
          <a:p>
            <a:pPr lvl="1"/>
            <a:r>
              <a:rPr lang="en-US" altLang="en-US" sz="2200"/>
              <a:t>Any </a:t>
            </a:r>
            <a:r>
              <a:rPr lang="en-US" altLang="en-US" sz="2200" i="1"/>
              <a:t>key</a:t>
            </a:r>
            <a:r>
              <a:rPr lang="en-US" altLang="en-US" sz="2200"/>
              <a:t> is a </a:t>
            </a:r>
            <a:r>
              <a:rPr lang="en-US" altLang="en-US" sz="2200" i="1"/>
              <a:t>superkey </a:t>
            </a:r>
            <a:r>
              <a:rPr lang="en-US" altLang="en-US" sz="2200"/>
              <a:t>(but not vice versa)</a:t>
            </a:r>
          </a:p>
          <a:p>
            <a:pPr lvl="1"/>
            <a:r>
              <a:rPr lang="en-US" altLang="en-US" sz="2200"/>
              <a:t>Any set of attributes that </a:t>
            </a:r>
            <a:r>
              <a:rPr lang="en-US" altLang="en-US" sz="2200" i="1"/>
              <a:t>includes a key</a:t>
            </a:r>
            <a:r>
              <a:rPr lang="en-US" altLang="en-US" sz="2200"/>
              <a:t> is a </a:t>
            </a:r>
            <a:r>
              <a:rPr lang="en-US" altLang="en-US" sz="2200" i="1"/>
              <a:t>superkey</a:t>
            </a:r>
          </a:p>
          <a:p>
            <a:pPr lvl="1"/>
            <a:r>
              <a:rPr lang="en-US" altLang="en-US" sz="2200"/>
              <a:t>A </a:t>
            </a:r>
            <a:r>
              <a:rPr lang="en-US" altLang="en-US" sz="2200" i="1"/>
              <a:t>minimal</a:t>
            </a:r>
            <a:r>
              <a:rPr lang="en-US" altLang="en-US" sz="2200"/>
              <a:t> superkey is also a key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6C6C6977-F883-40C1-B7F1-0D3898C7213C}" type="slidenum">
              <a:rPr lang="en-US" altLang="en-US"/>
              <a:pPr/>
              <a:t>2</a:t>
            </a:fld>
            <a:endParaRPr lang="en-CA" altLang="en-US"/>
          </a:p>
        </p:txBody>
      </p:sp>
      <p:sp>
        <p:nvSpPr>
          <p:cNvPr id="67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Informal Definitions</a:t>
            </a:r>
          </a:p>
        </p:txBody>
      </p:sp>
      <p:sp>
        <p:nvSpPr>
          <p:cNvPr id="673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300"/>
              <a:t>Informally, a </a:t>
            </a:r>
            <a:r>
              <a:rPr lang="en-US" altLang="en-US" sz="2300" b="1"/>
              <a:t>relation</a:t>
            </a:r>
            <a:r>
              <a:rPr lang="en-US" altLang="en-US" sz="2300"/>
              <a:t> looks like a </a:t>
            </a:r>
            <a:r>
              <a:rPr lang="en-US" altLang="en-US" sz="2300" b="1"/>
              <a:t>table</a:t>
            </a:r>
            <a:r>
              <a:rPr lang="en-US" altLang="en-US" sz="2300"/>
              <a:t> of values.</a:t>
            </a:r>
          </a:p>
          <a:p>
            <a:pPr>
              <a:lnSpc>
                <a:spcPct val="80000"/>
              </a:lnSpc>
            </a:pPr>
            <a:endParaRPr lang="en-US" altLang="en-US" sz="2300"/>
          </a:p>
          <a:p>
            <a:pPr>
              <a:lnSpc>
                <a:spcPct val="80000"/>
              </a:lnSpc>
            </a:pPr>
            <a:r>
              <a:rPr lang="en-US" altLang="en-US" sz="2300"/>
              <a:t>A relation typically contains a </a:t>
            </a:r>
            <a:r>
              <a:rPr lang="en-US" altLang="en-US" sz="2300" b="1"/>
              <a:t>set of rows</a:t>
            </a:r>
            <a:r>
              <a:rPr lang="en-US" altLang="en-US" sz="2300"/>
              <a:t>.</a:t>
            </a:r>
          </a:p>
          <a:p>
            <a:pPr>
              <a:lnSpc>
                <a:spcPct val="80000"/>
              </a:lnSpc>
            </a:pPr>
            <a:endParaRPr lang="en-US" altLang="en-US" sz="2300"/>
          </a:p>
          <a:p>
            <a:pPr>
              <a:lnSpc>
                <a:spcPct val="80000"/>
              </a:lnSpc>
            </a:pPr>
            <a:r>
              <a:rPr lang="en-US" altLang="en-US" sz="2300"/>
              <a:t>The data elements in each </a:t>
            </a:r>
            <a:r>
              <a:rPr lang="en-US" altLang="en-US" sz="2300" b="1"/>
              <a:t>row</a:t>
            </a:r>
            <a:r>
              <a:rPr lang="en-US" altLang="en-US" sz="2300"/>
              <a:t> represent certain facts that correspond to a real-world </a:t>
            </a:r>
            <a:r>
              <a:rPr lang="en-US" altLang="en-US" sz="2300" b="1"/>
              <a:t>entity</a:t>
            </a:r>
            <a:r>
              <a:rPr lang="en-US" altLang="en-US" sz="2300"/>
              <a:t> or </a:t>
            </a:r>
            <a:r>
              <a:rPr lang="en-US" altLang="en-US" sz="2300" b="1"/>
              <a:t>relationship</a:t>
            </a:r>
            <a:endParaRPr lang="en-US" altLang="en-US" sz="2300"/>
          </a:p>
          <a:p>
            <a:pPr lvl="1">
              <a:lnSpc>
                <a:spcPct val="80000"/>
              </a:lnSpc>
            </a:pPr>
            <a:r>
              <a:rPr lang="en-US" altLang="en-US" sz="2300"/>
              <a:t>In the formal model, rows are called </a:t>
            </a:r>
            <a:r>
              <a:rPr lang="en-US" altLang="en-US" sz="2100" b="1"/>
              <a:t>tuples</a:t>
            </a:r>
          </a:p>
          <a:p>
            <a:pPr lvl="1">
              <a:lnSpc>
                <a:spcPct val="80000"/>
              </a:lnSpc>
            </a:pPr>
            <a:endParaRPr lang="en-US" altLang="en-US" sz="2100"/>
          </a:p>
          <a:p>
            <a:pPr>
              <a:lnSpc>
                <a:spcPct val="80000"/>
              </a:lnSpc>
            </a:pPr>
            <a:r>
              <a:rPr lang="en-US" altLang="en-US" sz="2300"/>
              <a:t>Each </a:t>
            </a:r>
            <a:r>
              <a:rPr lang="en-US" altLang="en-US" sz="2300" b="1"/>
              <a:t>column</a:t>
            </a:r>
            <a:r>
              <a:rPr lang="en-US" altLang="en-US" sz="2300"/>
              <a:t> has a column header that gives an indication of the meaning of the data items in that column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In the formal model, the column header is called an </a:t>
            </a:r>
            <a:r>
              <a:rPr lang="en-US" altLang="en-US" sz="2100" b="1"/>
              <a:t>attribute name</a:t>
            </a:r>
            <a:r>
              <a:rPr lang="en-US" altLang="en-US" sz="2100"/>
              <a:t> (or just </a:t>
            </a:r>
            <a:r>
              <a:rPr lang="en-US" altLang="en-US" sz="2100" b="1"/>
              <a:t>attribute</a:t>
            </a:r>
            <a:r>
              <a:rPr lang="en-US" altLang="en-US" sz="210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E8674CE9-8F3C-43C8-8D77-EA9CE648823A}" type="slidenum">
              <a:rPr lang="en-US" altLang="en-US"/>
              <a:pPr/>
              <a:t>20</a:t>
            </a:fld>
            <a:endParaRPr lang="en-CA" altLang="en-US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Constraints (continued)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If a relation has several </a:t>
            </a:r>
            <a:r>
              <a:rPr lang="en-US" altLang="en-US" sz="2400" b="1"/>
              <a:t>candidate keys</a:t>
            </a:r>
            <a:r>
              <a:rPr lang="en-US" altLang="en-US" sz="2400"/>
              <a:t>, one is chosen arbitrarily to be the </a:t>
            </a:r>
            <a:r>
              <a:rPr lang="en-US" altLang="en-US" sz="2400" b="1"/>
              <a:t>primary key</a:t>
            </a:r>
            <a:r>
              <a:rPr lang="en-US" altLang="en-US" sz="2400"/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The primary key attributes are </a:t>
            </a:r>
            <a:r>
              <a:rPr lang="en-US" altLang="en-US" sz="2200" u="sng"/>
              <a:t>underlined</a:t>
            </a:r>
            <a:r>
              <a:rPr lang="en-US" altLang="en-US" sz="220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Example: Consider the CAR relation schema: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CAR(State, Reg#, </a:t>
            </a:r>
            <a:r>
              <a:rPr lang="en-US" altLang="en-US" sz="2200" u="sng"/>
              <a:t>SerialNo</a:t>
            </a:r>
            <a:r>
              <a:rPr lang="en-US" altLang="en-US" sz="2200"/>
              <a:t>, Make, Model, Year)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We chose SerialNo as the primary key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primary key value is used to </a:t>
            </a:r>
            <a:r>
              <a:rPr lang="en-US" altLang="en-US" sz="2400" i="1"/>
              <a:t>uniquely identify</a:t>
            </a:r>
            <a:r>
              <a:rPr lang="en-US" altLang="en-US" sz="2400"/>
              <a:t> each tuple in a relation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Provides the tuple identity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Also used to </a:t>
            </a:r>
            <a:r>
              <a:rPr lang="en-US" altLang="en-US" sz="2400" i="1"/>
              <a:t>reference</a:t>
            </a:r>
            <a:r>
              <a:rPr lang="en-US" altLang="en-US" sz="2400"/>
              <a:t> the tuple from another tuple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General rule: Choose as primary key the smallest of the candidate keys (in terms of size)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Not always applicable – choice is sometimes subjective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D3485914-62B3-4B62-82B7-9BE03452D4AE}" type="slidenum">
              <a:rPr lang="en-US" altLang="en-US"/>
              <a:pPr/>
              <a:t>21</a:t>
            </a:fld>
            <a:endParaRPr lang="en-CA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CAR table with two candidate keys – LicenseNumber chosen as Primary Key</a:t>
            </a:r>
          </a:p>
        </p:txBody>
      </p:sp>
      <p:pic>
        <p:nvPicPr>
          <p:cNvPr id="700425" name="Picture 9" descr="fig05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59050"/>
            <a:ext cx="84137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093B297E-A8BA-49B5-AE6A-D187626FCE5E}" type="slidenum">
              <a:rPr lang="en-US" altLang="en-US"/>
              <a:pPr/>
              <a:t>22</a:t>
            </a:fld>
            <a:endParaRPr lang="en-CA" altLang="en-US"/>
          </a:p>
        </p:txBody>
      </p:sp>
      <p:sp>
        <p:nvSpPr>
          <p:cNvPr id="7024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Database Schema</a:t>
            </a:r>
          </a:p>
        </p:txBody>
      </p:sp>
      <p:sp>
        <p:nvSpPr>
          <p:cNvPr id="7024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Relational Database Schema:</a:t>
            </a:r>
          </a:p>
          <a:p>
            <a:pPr lvl="1"/>
            <a:r>
              <a:rPr lang="en-US" altLang="en-US"/>
              <a:t>A set S of relation schemas that belong to the same database.</a:t>
            </a:r>
          </a:p>
          <a:p>
            <a:pPr lvl="1"/>
            <a:r>
              <a:rPr lang="en-US" altLang="en-US"/>
              <a:t>S is the name of the whole </a:t>
            </a:r>
            <a:r>
              <a:rPr lang="en-US" altLang="en-US" b="1"/>
              <a:t>database schema</a:t>
            </a:r>
          </a:p>
          <a:p>
            <a:pPr lvl="1"/>
            <a:r>
              <a:rPr lang="en-US" altLang="en-US"/>
              <a:t>S = {R1, R2, ..., Rn}</a:t>
            </a:r>
          </a:p>
          <a:p>
            <a:pPr lvl="1"/>
            <a:r>
              <a:rPr lang="en-US" altLang="en-US"/>
              <a:t>R1, R2, …, Rn are the names of the individual </a:t>
            </a:r>
            <a:r>
              <a:rPr lang="en-US" altLang="en-US" b="1"/>
              <a:t>relation schemas</a:t>
            </a:r>
            <a:r>
              <a:rPr lang="en-US" altLang="en-US"/>
              <a:t> within the database S</a:t>
            </a:r>
          </a:p>
          <a:p>
            <a:r>
              <a:rPr lang="en-US" altLang="en-US"/>
              <a:t>Following slide shows a COMPANY database schema with 6 relation schemas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8A26752E-C796-4648-8A3A-E8E8A553660B}" type="slidenum">
              <a:rPr lang="en-US" altLang="en-US"/>
              <a:pPr/>
              <a:t>23</a:t>
            </a:fld>
            <a:endParaRPr lang="en-CA" altLang="en-US"/>
          </a:p>
        </p:txBody>
      </p:sp>
      <p:pic>
        <p:nvPicPr>
          <p:cNvPr id="757765" name="Picture 5" descr="fig05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74025" cy="490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766" name="Text Box 6" descr="Pink tissue paper"/>
          <p:cNvSpPr txBox="1">
            <a:spLocks noChangeArrowheads="1"/>
          </p:cNvSpPr>
          <p:nvPr/>
        </p:nvSpPr>
        <p:spPr bwMode="auto">
          <a:xfrm>
            <a:off x="381000" y="762000"/>
            <a:ext cx="693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800000"/>
                </a:solidFill>
              </a:rPr>
              <a:t>COMPANY Database Schema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AC5DFCAE-A09D-4F5A-9470-A4B3B673A976}" type="slidenum">
              <a:rPr lang="en-US" altLang="en-US"/>
              <a:pPr/>
              <a:t>24</a:t>
            </a:fld>
            <a:endParaRPr lang="en-CA" altLang="en-US"/>
          </a:p>
        </p:txBody>
      </p:sp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Entity Integrity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/>
              <a:t>Entity Integrity:</a:t>
            </a:r>
          </a:p>
          <a:p>
            <a:pPr lvl="1"/>
            <a:r>
              <a:rPr lang="en-US" altLang="en-US" sz="2400"/>
              <a:t>The </a:t>
            </a:r>
            <a:r>
              <a:rPr lang="en-US" altLang="en-US" sz="2400" i="1"/>
              <a:t>primary key attributes</a:t>
            </a:r>
            <a:r>
              <a:rPr lang="en-US" altLang="en-US" sz="2400"/>
              <a:t> PK of each relation schema R in S cannot have null values in any tuple of r(R).</a:t>
            </a:r>
          </a:p>
          <a:p>
            <a:pPr lvl="2"/>
            <a:r>
              <a:rPr lang="en-US" altLang="en-US" sz="2000"/>
              <a:t>This is because primary key values are used to </a:t>
            </a:r>
            <a:r>
              <a:rPr lang="en-US" altLang="en-US" sz="2000" i="1"/>
              <a:t>identify</a:t>
            </a:r>
            <a:r>
              <a:rPr lang="en-US" altLang="en-US" sz="2000"/>
              <a:t> the individual tuples.</a:t>
            </a:r>
          </a:p>
          <a:p>
            <a:pPr lvl="2"/>
            <a:r>
              <a:rPr lang="en-US" altLang="en-US" sz="2000"/>
              <a:t>t[PK] </a:t>
            </a:r>
            <a:r>
              <a:rPr lang="en-US" altLang="en-US" sz="2000">
                <a:sym typeface="Symbol" pitchFamily="1" charset="2"/>
              </a:rPr>
              <a:t></a:t>
            </a:r>
            <a:r>
              <a:rPr lang="en-US" altLang="en-US" sz="2000"/>
              <a:t> null for any tuple t in r(R)</a:t>
            </a:r>
          </a:p>
          <a:p>
            <a:pPr lvl="2"/>
            <a:r>
              <a:rPr lang="en-US" altLang="en-US" sz="2000"/>
              <a:t>If PK has several attributes, null is not allowed in any of these attributes</a:t>
            </a:r>
          </a:p>
          <a:p>
            <a:pPr lvl="1"/>
            <a:r>
              <a:rPr lang="en-US" altLang="en-US" sz="2400"/>
              <a:t>Note: Other attributes of R may be constrained  to disallow null values, even though they are not members of the primary key.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FCCC9764-C9DA-4D60-8C59-3B9B1B2598B3}" type="slidenum">
              <a:rPr lang="en-US" altLang="en-US"/>
              <a:pPr/>
              <a:t>25</a:t>
            </a:fld>
            <a:endParaRPr lang="en-CA" altLang="en-US"/>
          </a:p>
        </p:txBody>
      </p:sp>
      <p:sp>
        <p:nvSpPr>
          <p:cNvPr id="70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Referential Integrity</a:t>
            </a:r>
          </a:p>
        </p:txBody>
      </p:sp>
      <p:sp>
        <p:nvSpPr>
          <p:cNvPr id="7045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constraint involving </a:t>
            </a:r>
            <a:r>
              <a:rPr lang="en-US" altLang="en-US" b="1"/>
              <a:t>two</a:t>
            </a:r>
            <a:r>
              <a:rPr lang="en-US" altLang="en-US"/>
              <a:t> relations</a:t>
            </a:r>
          </a:p>
          <a:p>
            <a:pPr lvl="1"/>
            <a:r>
              <a:rPr lang="en-US" altLang="en-US"/>
              <a:t>The previous constraints involve a single  relation.</a:t>
            </a:r>
          </a:p>
          <a:p>
            <a:r>
              <a:rPr lang="en-US" altLang="en-US"/>
              <a:t>Used to specify a </a:t>
            </a:r>
            <a:r>
              <a:rPr lang="en-US" altLang="en-US" b="1"/>
              <a:t>relationship</a:t>
            </a:r>
            <a:r>
              <a:rPr lang="en-US" altLang="en-US"/>
              <a:t> among tuples in two relations: </a:t>
            </a:r>
          </a:p>
          <a:p>
            <a:pPr lvl="1"/>
            <a:r>
              <a:rPr lang="en-US" altLang="en-US"/>
              <a:t>The </a:t>
            </a:r>
            <a:r>
              <a:rPr lang="en-US" altLang="en-US" b="1"/>
              <a:t>referencing relation </a:t>
            </a:r>
            <a:r>
              <a:rPr lang="en-US" altLang="en-US"/>
              <a:t>and the </a:t>
            </a:r>
            <a:r>
              <a:rPr lang="en-US" altLang="en-US" b="1"/>
              <a:t>referenced relation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A6A31015-E845-4187-8144-E92399F10D55}" type="slidenum">
              <a:rPr lang="en-US" altLang="en-US"/>
              <a:pPr/>
              <a:t>26</a:t>
            </a:fld>
            <a:endParaRPr lang="en-CA" altLang="en-US"/>
          </a:p>
        </p:txBody>
      </p:sp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Referential Integrity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Tuples in the </a:t>
            </a:r>
            <a:r>
              <a:rPr lang="en-US" altLang="en-US" b="1"/>
              <a:t>referencing relation</a:t>
            </a:r>
            <a:r>
              <a:rPr lang="en-US" altLang="en-US"/>
              <a:t> R1 have attributes FK (called </a:t>
            </a:r>
            <a:r>
              <a:rPr lang="en-US" altLang="en-US" b="1"/>
              <a:t>foreign key</a:t>
            </a:r>
            <a:r>
              <a:rPr lang="en-US" altLang="en-US"/>
              <a:t> attributes) that reference the primary key attributes PK of the </a:t>
            </a:r>
            <a:r>
              <a:rPr lang="en-US" altLang="en-US" b="1"/>
              <a:t>referenced relation</a:t>
            </a:r>
            <a:r>
              <a:rPr lang="en-US" altLang="en-US"/>
              <a:t> R2.</a:t>
            </a:r>
          </a:p>
          <a:p>
            <a:pPr lvl="1"/>
            <a:r>
              <a:rPr lang="en-US" altLang="en-US"/>
              <a:t>A tuple t1 in R1 is said to </a:t>
            </a:r>
            <a:r>
              <a:rPr lang="en-US" altLang="en-US" b="1"/>
              <a:t>reference</a:t>
            </a:r>
            <a:r>
              <a:rPr lang="en-US" altLang="en-US"/>
              <a:t> a tuple t2 in R2 if t1[FK] = t2[PK].</a:t>
            </a:r>
          </a:p>
          <a:p>
            <a:r>
              <a:rPr lang="en-US" altLang="en-US"/>
              <a:t>A referential integrity constraint can be displayed in a relational database schema as a directed arc from R1.FK to R2.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DAAABE2B-FE2F-48FD-ADD8-7F55579D4DFB}" type="slidenum">
              <a:rPr lang="en-US" altLang="en-US"/>
              <a:pPr/>
              <a:t>27</a:t>
            </a:fld>
            <a:endParaRPr lang="en-CA" altLang="en-US"/>
          </a:p>
        </p:txBody>
      </p:sp>
      <p:sp>
        <p:nvSpPr>
          <p:cNvPr id="706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Referential Integrity (or foreign key) </a:t>
            </a:r>
            <a:br>
              <a:rPr lang="en-US" altLang="en-US"/>
            </a:br>
            <a:r>
              <a:rPr lang="en-US" altLang="en-US"/>
              <a:t>Constraint</a:t>
            </a:r>
          </a:p>
        </p:txBody>
      </p:sp>
      <p:sp>
        <p:nvSpPr>
          <p:cNvPr id="7065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Statement of the constraint</a:t>
            </a:r>
          </a:p>
          <a:p>
            <a:pPr lvl="1"/>
            <a:r>
              <a:rPr lang="en-US" altLang="en-US"/>
              <a:t>The value in the foreign key column (or columns) FK of the the </a:t>
            </a:r>
            <a:r>
              <a:rPr lang="en-US" altLang="en-US" b="1"/>
              <a:t>referencing relation</a:t>
            </a:r>
            <a:r>
              <a:rPr lang="en-US" altLang="en-US"/>
              <a:t> R1 can be </a:t>
            </a:r>
            <a:r>
              <a:rPr lang="en-US" altLang="en-US" b="1"/>
              <a:t>either</a:t>
            </a:r>
            <a:r>
              <a:rPr lang="en-US" altLang="en-US"/>
              <a:t>:</a:t>
            </a:r>
          </a:p>
          <a:p>
            <a:pPr lvl="2"/>
            <a:r>
              <a:rPr lang="en-US" altLang="en-US"/>
              <a:t>(1) a value of an existing primary key value of a corresponding primary key PK in the </a:t>
            </a:r>
            <a:r>
              <a:rPr lang="en-US" altLang="en-US" b="1"/>
              <a:t>referenced relation</a:t>
            </a:r>
            <a:r>
              <a:rPr lang="en-US" altLang="en-US"/>
              <a:t> R2, </a:t>
            </a:r>
            <a:r>
              <a:rPr lang="en-US" altLang="en-US" u="sng"/>
              <a:t>or</a:t>
            </a:r>
          </a:p>
          <a:p>
            <a:pPr lvl="2"/>
            <a:r>
              <a:rPr lang="en-US" altLang="en-US"/>
              <a:t>(2) a </a:t>
            </a:r>
            <a:r>
              <a:rPr lang="en-US" altLang="en-US" b="1"/>
              <a:t>null</a:t>
            </a:r>
            <a:r>
              <a:rPr lang="en-US" altLang="en-US"/>
              <a:t>.</a:t>
            </a:r>
          </a:p>
          <a:p>
            <a:r>
              <a:rPr lang="en-US" altLang="en-US"/>
              <a:t>In case (2), the FK in R1 should </a:t>
            </a:r>
            <a:r>
              <a:rPr lang="en-US" altLang="en-US" b="1"/>
              <a:t>not</a:t>
            </a:r>
            <a:r>
              <a:rPr lang="en-US" altLang="en-US"/>
              <a:t> be a part of its own primary key.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5C354DB2-C025-4382-9C60-E5A223C63F56}" type="slidenum">
              <a:rPr lang="en-US" altLang="en-US"/>
              <a:pPr/>
              <a:t>28</a:t>
            </a:fld>
            <a:endParaRPr lang="en-CA" altLang="en-US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Displaying a relational database schema and its constraints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Each relation schema can be displayed as a row of attribute names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name of the relation is written above the attribute names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primary key attribute (or attributes) will be underlined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foreign key (referential integrity) constraints is displayed as a directed arc (arrow) from the foreign key attributes to the referenced table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Can also point the the primary key of the referenced relation for clarity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Next slide shows the COMPANY </a:t>
            </a:r>
            <a:r>
              <a:rPr lang="en-US" altLang="en-US" sz="2400" b="1"/>
              <a:t>relational schema diagram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E9407FDC-AEBB-4C81-8F65-52CB38634488}" type="slidenum">
              <a:rPr lang="en-US" altLang="en-US"/>
              <a:pPr/>
              <a:t>29</a:t>
            </a:fld>
            <a:endParaRPr lang="en-CA" altLang="en-US"/>
          </a:p>
        </p:txBody>
      </p:sp>
      <p:pic>
        <p:nvPicPr>
          <p:cNvPr id="759813" name="Picture 5" descr="fig05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92263"/>
            <a:ext cx="6477000" cy="480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9814" name="Text Box 6" descr="Pink tissue paper"/>
          <p:cNvSpPr txBox="1">
            <a:spLocks noChangeArrowheads="1"/>
          </p:cNvSpPr>
          <p:nvPr/>
        </p:nvSpPr>
        <p:spPr bwMode="auto">
          <a:xfrm>
            <a:off x="457200" y="7620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800000"/>
                </a:solidFill>
              </a:rPr>
              <a:t>Referential Integrity Constraints for COMPANY database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4CF54D3D-341B-4390-8C15-151533C4564B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Relation</a:t>
            </a:r>
          </a:p>
        </p:txBody>
      </p:sp>
      <p:sp>
        <p:nvSpPr>
          <p:cNvPr id="751621" name="Rectangle 5"/>
          <p:cNvSpPr>
            <a:spLocks noChangeArrowheads="1"/>
          </p:cNvSpPr>
          <p:nvPr/>
        </p:nvSpPr>
        <p:spPr bwMode="auto">
          <a:xfrm>
            <a:off x="8886825" y="61595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Times New Roman" pitchFamily="1" charset="0"/>
            </a:endParaRPr>
          </a:p>
        </p:txBody>
      </p:sp>
      <p:pic>
        <p:nvPicPr>
          <p:cNvPr id="751622" name="Picture 6" descr="fig05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95525"/>
            <a:ext cx="8489950" cy="307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09DD4576-7D42-4398-8C30-119FFE949986}" type="slidenum">
              <a:rPr lang="en-US" altLang="en-US"/>
              <a:pPr/>
              <a:t>30</a:t>
            </a:fld>
            <a:endParaRPr lang="en-CA" altLang="en-US"/>
          </a:p>
        </p:txBody>
      </p:sp>
      <p:sp>
        <p:nvSpPr>
          <p:cNvPr id="70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Types of Constraints</a:t>
            </a:r>
          </a:p>
        </p:txBody>
      </p:sp>
      <p:sp>
        <p:nvSpPr>
          <p:cNvPr id="7086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Semantic Integrity Constraints:</a:t>
            </a:r>
          </a:p>
          <a:p>
            <a:pPr lvl="1"/>
            <a:r>
              <a:rPr lang="en-US" altLang="en-US"/>
              <a:t>based on application semantics and cannot be expressed by the model per se</a:t>
            </a:r>
          </a:p>
          <a:p>
            <a:pPr lvl="1"/>
            <a:r>
              <a:rPr lang="en-US" altLang="en-US"/>
              <a:t>Example: “the max. no. of hours per employee for all projects he or she works on is 56 hrs per week”</a:t>
            </a:r>
          </a:p>
          <a:p>
            <a:r>
              <a:rPr lang="en-US" altLang="en-US"/>
              <a:t>A </a:t>
            </a:r>
            <a:r>
              <a:rPr lang="en-US" altLang="en-US" b="1"/>
              <a:t>constraint specification</a:t>
            </a:r>
            <a:r>
              <a:rPr lang="en-US" altLang="en-US"/>
              <a:t> language may have to be used to express these</a:t>
            </a:r>
          </a:p>
          <a:p>
            <a:r>
              <a:rPr lang="en-US" altLang="en-US"/>
              <a:t>SQL-99 allows triggers and </a:t>
            </a:r>
            <a:r>
              <a:rPr lang="en-US" altLang="en-US" b="1"/>
              <a:t>ASSERTIONS</a:t>
            </a:r>
            <a:r>
              <a:rPr lang="en-US" altLang="en-US"/>
              <a:t> to express for some of these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336927A8-2C5E-45AA-82A4-2E69CFB08AD9}" type="slidenum">
              <a:rPr lang="en-US" altLang="en-US"/>
              <a:pPr/>
              <a:t>31</a:t>
            </a:fld>
            <a:endParaRPr lang="en-CA" alt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Populated database state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Each </a:t>
            </a:r>
            <a:r>
              <a:rPr lang="en-US" altLang="en-US" sz="2400" i="1"/>
              <a:t>relation</a:t>
            </a:r>
            <a:r>
              <a:rPr lang="en-US" altLang="en-US" sz="2400"/>
              <a:t> will have many tuples in its current relation state</a:t>
            </a:r>
          </a:p>
          <a:p>
            <a:r>
              <a:rPr lang="en-US" altLang="en-US" sz="2400"/>
              <a:t>The </a:t>
            </a:r>
            <a:r>
              <a:rPr lang="en-US" altLang="en-US" sz="2400" i="1"/>
              <a:t>relational database state</a:t>
            </a:r>
            <a:r>
              <a:rPr lang="en-US" altLang="en-US" sz="2400"/>
              <a:t> is a union of all the individual relation states</a:t>
            </a:r>
          </a:p>
          <a:p>
            <a:r>
              <a:rPr lang="en-US" altLang="en-US" sz="2400"/>
              <a:t>Whenever the database is changed, a new state arises</a:t>
            </a:r>
          </a:p>
          <a:p>
            <a:r>
              <a:rPr lang="en-US" altLang="en-US" sz="2400"/>
              <a:t>Basic operations for changing the database:</a:t>
            </a:r>
          </a:p>
          <a:p>
            <a:pPr lvl="1"/>
            <a:r>
              <a:rPr lang="en-US" altLang="en-US" sz="2200"/>
              <a:t>INSERT a new tuple in a relation</a:t>
            </a:r>
          </a:p>
          <a:p>
            <a:pPr lvl="1"/>
            <a:r>
              <a:rPr lang="en-US" altLang="en-US" sz="2200"/>
              <a:t>DELETE an existing tuple from a relation</a:t>
            </a:r>
          </a:p>
          <a:p>
            <a:pPr lvl="1"/>
            <a:r>
              <a:rPr lang="en-US" altLang="en-US" sz="2200"/>
              <a:t>MODIFY an attribute of an existing tuple</a:t>
            </a:r>
          </a:p>
          <a:p>
            <a:r>
              <a:rPr lang="en-US" altLang="en-US" sz="2400"/>
              <a:t>Next slide shows an example state for the COMPANY database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110A962F-A3DF-4301-A026-F25506AB8593}" type="slidenum">
              <a:rPr lang="en-US" altLang="en-US"/>
              <a:pPr/>
              <a:t>32</a:t>
            </a:fld>
            <a:endParaRPr lang="en-CA" altLang="en-US"/>
          </a:p>
        </p:txBody>
      </p:sp>
      <p:pic>
        <p:nvPicPr>
          <p:cNvPr id="712713" name="Picture 9" descr="fig05_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94811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2714" name="Text Box 10" descr="Pink tissue paper"/>
          <p:cNvSpPr txBox="1">
            <a:spLocks noChangeArrowheads="1"/>
          </p:cNvSpPr>
          <p:nvPr/>
        </p:nvSpPr>
        <p:spPr bwMode="auto">
          <a:xfrm>
            <a:off x="381000" y="8382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800000"/>
                </a:solidFill>
              </a:rPr>
              <a:t>Populated database state for COMPANY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0726E27B-008C-4CCF-8E3F-0FB854D4E022}" type="slidenum">
              <a:rPr lang="en-US" altLang="en-US"/>
              <a:pPr/>
              <a:t>33</a:t>
            </a:fld>
            <a:endParaRPr lang="en-CA" altLang="en-US"/>
          </a:p>
        </p:txBody>
      </p:sp>
      <p:sp>
        <p:nvSpPr>
          <p:cNvPr id="71680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Update Operations on Relations</a:t>
            </a:r>
          </a:p>
        </p:txBody>
      </p:sp>
      <p:sp>
        <p:nvSpPr>
          <p:cNvPr id="71680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INSERT a tuple.</a:t>
            </a:r>
          </a:p>
          <a:p>
            <a:r>
              <a:rPr lang="en-US" altLang="en-US"/>
              <a:t>DELETE a tuple.</a:t>
            </a:r>
          </a:p>
          <a:p>
            <a:r>
              <a:rPr lang="en-US" altLang="en-US"/>
              <a:t>MODIFY a tuple.</a:t>
            </a:r>
          </a:p>
          <a:p>
            <a:r>
              <a:rPr lang="en-US" altLang="en-US"/>
              <a:t>Integrity constraints should not be violated by the update operations.</a:t>
            </a:r>
          </a:p>
          <a:p>
            <a:r>
              <a:rPr lang="en-US" altLang="en-US"/>
              <a:t>Several update operations may have to be grouped together.</a:t>
            </a:r>
          </a:p>
          <a:p>
            <a:r>
              <a:rPr lang="en-US" altLang="en-US"/>
              <a:t>Updates may </a:t>
            </a:r>
            <a:r>
              <a:rPr lang="en-US" altLang="en-US" b="1"/>
              <a:t>propagate</a:t>
            </a:r>
            <a:r>
              <a:rPr lang="en-US" altLang="en-US"/>
              <a:t>  to cause other updates automatically. This may be necessary to maintain integrity constraints.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8AA0649A-2AA3-4682-A547-CDD8A556F8C9}" type="slidenum">
              <a:rPr lang="en-US" altLang="en-US"/>
              <a:pPr/>
              <a:t>34</a:t>
            </a:fld>
            <a:endParaRPr lang="en-CA" altLang="en-US"/>
          </a:p>
        </p:txBody>
      </p:sp>
      <p:sp>
        <p:nvSpPr>
          <p:cNvPr id="718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Update Operations on Relations</a:t>
            </a:r>
          </a:p>
        </p:txBody>
      </p:sp>
      <p:sp>
        <p:nvSpPr>
          <p:cNvPr id="718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case of integrity violation, several actions can be taken:</a:t>
            </a:r>
          </a:p>
          <a:p>
            <a:pPr lvl="1"/>
            <a:r>
              <a:rPr lang="en-US" altLang="en-US"/>
              <a:t>Cancel the operation that causes the violation (RESTRICT or REJECT option)</a:t>
            </a:r>
          </a:p>
          <a:p>
            <a:pPr lvl="1"/>
            <a:r>
              <a:rPr lang="en-US" altLang="en-US"/>
              <a:t>Perform the operation but inform the user of the violation</a:t>
            </a:r>
          </a:p>
          <a:p>
            <a:pPr lvl="1"/>
            <a:r>
              <a:rPr lang="en-US" altLang="en-US"/>
              <a:t>Trigger additional updates so the violation is corrected (CASCADE option, SET NULL option)</a:t>
            </a:r>
          </a:p>
          <a:p>
            <a:pPr lvl="1"/>
            <a:r>
              <a:rPr lang="en-US" altLang="en-US"/>
              <a:t>Execute a user-specified error-correction routine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6B154F7D-63BE-43F3-89A1-AE49F9C821F1}" type="slidenum">
              <a:rPr lang="en-US" altLang="en-US"/>
              <a:pPr/>
              <a:t>35</a:t>
            </a:fld>
            <a:endParaRPr lang="en-CA" altLang="en-US"/>
          </a:p>
        </p:txBody>
      </p:sp>
      <p:sp>
        <p:nvSpPr>
          <p:cNvPr id="7649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Possible violations for each operation</a:t>
            </a:r>
          </a:p>
        </p:txBody>
      </p:sp>
      <p:sp>
        <p:nvSpPr>
          <p:cNvPr id="7649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INSERT may violate any of the constraints:</a:t>
            </a:r>
          </a:p>
          <a:p>
            <a:pPr lvl="1"/>
            <a:r>
              <a:rPr lang="en-US" altLang="en-US" sz="2200"/>
              <a:t>Domain constraint:</a:t>
            </a:r>
          </a:p>
          <a:p>
            <a:pPr lvl="2"/>
            <a:r>
              <a:rPr lang="en-US" altLang="en-US" sz="2000"/>
              <a:t>if one of the attribute values provided for the new tuple is not of the specified attribute domain</a:t>
            </a:r>
          </a:p>
          <a:p>
            <a:pPr lvl="1"/>
            <a:r>
              <a:rPr lang="en-US" altLang="en-US" sz="2200"/>
              <a:t>Key constraint:</a:t>
            </a:r>
          </a:p>
          <a:p>
            <a:pPr lvl="2"/>
            <a:r>
              <a:rPr lang="en-US" altLang="en-US" sz="2000"/>
              <a:t>if the value of a key attribute in the new tuple already exists in another tuple in the relation</a:t>
            </a:r>
          </a:p>
          <a:p>
            <a:pPr lvl="1"/>
            <a:r>
              <a:rPr lang="en-US" altLang="en-US" sz="2200"/>
              <a:t>Referential integrity:</a:t>
            </a:r>
          </a:p>
          <a:p>
            <a:pPr lvl="2"/>
            <a:r>
              <a:rPr lang="en-US" altLang="en-US" sz="2000"/>
              <a:t>if a foreign key value in the new tuple references a primary key value that does not exist in the referenced relation</a:t>
            </a:r>
          </a:p>
          <a:p>
            <a:pPr lvl="1"/>
            <a:r>
              <a:rPr lang="en-US" altLang="en-US" sz="2200"/>
              <a:t>Entity integrity:</a:t>
            </a:r>
          </a:p>
          <a:p>
            <a:pPr lvl="2"/>
            <a:r>
              <a:rPr lang="en-US" altLang="en-US" sz="2000"/>
              <a:t>if the primary key value is null in the new tuple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AC6BD06C-4CD9-4450-917F-B0AA67DDB1CB}" type="slidenum">
              <a:rPr lang="en-US" altLang="en-US"/>
              <a:pPr/>
              <a:t>36</a:t>
            </a:fld>
            <a:endParaRPr lang="en-CA" altLang="en-US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Possible violations for each operation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DELETE may violate only referential integrity:</a:t>
            </a:r>
          </a:p>
          <a:p>
            <a:pPr lvl="1"/>
            <a:r>
              <a:rPr lang="en-US" altLang="en-US" sz="2200"/>
              <a:t>If the primary key value of the tuple being deleted is referenced from other tuples in the database</a:t>
            </a:r>
          </a:p>
          <a:p>
            <a:pPr lvl="2"/>
            <a:r>
              <a:rPr lang="en-US" altLang="en-US" sz="2000"/>
              <a:t>Can be remedied by several actions: RESTRICT, CASCADE, SET NULL (see Chapter 8 for more details)</a:t>
            </a:r>
          </a:p>
          <a:p>
            <a:pPr lvl="3"/>
            <a:r>
              <a:rPr lang="en-US" altLang="en-US" sz="1800"/>
              <a:t>RESTRICT option: reject the deletion</a:t>
            </a:r>
          </a:p>
          <a:p>
            <a:pPr lvl="3"/>
            <a:r>
              <a:rPr lang="en-US" altLang="en-US" sz="1800"/>
              <a:t>CASCADE option: propagate the new primary key value into the foreign keys of the referencing tuples</a:t>
            </a:r>
          </a:p>
          <a:p>
            <a:pPr lvl="3"/>
            <a:r>
              <a:rPr lang="en-US" altLang="en-US" sz="1800"/>
              <a:t>SET NULL option: set the foreign keys of the referencing tuples to NULL</a:t>
            </a:r>
          </a:p>
          <a:p>
            <a:pPr lvl="1"/>
            <a:r>
              <a:rPr lang="en-US" altLang="en-US" sz="2200"/>
              <a:t>One of the above options must be specified during database design for each foreign key constraint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934441D0-0550-4943-BD81-9968DC477BF6}" type="slidenum">
              <a:rPr lang="en-US" altLang="en-US"/>
              <a:pPr/>
              <a:t>37</a:t>
            </a:fld>
            <a:endParaRPr lang="en-CA" altLang="en-US"/>
          </a:p>
        </p:txBody>
      </p:sp>
      <p:sp>
        <p:nvSpPr>
          <p:cNvPr id="769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Possible violations for each operation</a:t>
            </a:r>
          </a:p>
        </p:txBody>
      </p:sp>
      <p:sp>
        <p:nvSpPr>
          <p:cNvPr id="7690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UPDATE may violate domain constraint and NOT NULL constraint on an attribute being modified</a:t>
            </a:r>
          </a:p>
          <a:p>
            <a:r>
              <a:rPr lang="en-US" altLang="en-US" sz="2400"/>
              <a:t>Any of the other constraints may also be violated, depending on the attribute being updated:</a:t>
            </a:r>
          </a:p>
          <a:p>
            <a:pPr lvl="1"/>
            <a:r>
              <a:rPr lang="en-US" altLang="en-US" sz="2200"/>
              <a:t>Updating the primary key (PK):</a:t>
            </a:r>
          </a:p>
          <a:p>
            <a:pPr lvl="2"/>
            <a:r>
              <a:rPr lang="en-US" altLang="en-US" sz="2000"/>
              <a:t>Similar to a DELETE followed by an INSERT</a:t>
            </a:r>
          </a:p>
          <a:p>
            <a:pPr lvl="2"/>
            <a:r>
              <a:rPr lang="en-US" altLang="en-US" sz="2000"/>
              <a:t>Need to specify similar options to DELETE</a:t>
            </a:r>
          </a:p>
          <a:p>
            <a:pPr lvl="1"/>
            <a:r>
              <a:rPr lang="en-US" altLang="en-US" sz="2200"/>
              <a:t>Updating a foreign key (FK):</a:t>
            </a:r>
          </a:p>
          <a:p>
            <a:pPr lvl="2"/>
            <a:r>
              <a:rPr lang="en-US" altLang="en-US" sz="2000"/>
              <a:t>May violate referential integrity</a:t>
            </a:r>
          </a:p>
          <a:p>
            <a:pPr lvl="1"/>
            <a:r>
              <a:rPr lang="en-US" altLang="en-US" sz="2200"/>
              <a:t>Updating an ordinary attribute (neither PK nor FK):</a:t>
            </a:r>
          </a:p>
          <a:p>
            <a:pPr lvl="2"/>
            <a:r>
              <a:rPr lang="en-US" altLang="en-US" sz="2000"/>
              <a:t>Can only violate domain constraints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ED7868E4-81F2-4BE3-B05B-E39016CFD3B0}" type="slidenum">
              <a:rPr lang="en-US" altLang="en-US"/>
              <a:pPr/>
              <a:t>38</a:t>
            </a:fld>
            <a:endParaRPr lang="en-CA" altLang="en-US"/>
          </a:p>
        </p:txBody>
      </p:sp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Presented Relational Model Concepts</a:t>
            </a:r>
          </a:p>
          <a:p>
            <a:pPr lvl="1"/>
            <a:r>
              <a:rPr lang="en-US" altLang="en-US" sz="2200"/>
              <a:t>Definitions</a:t>
            </a:r>
          </a:p>
          <a:p>
            <a:pPr lvl="1"/>
            <a:r>
              <a:rPr lang="en-US" altLang="en-US" sz="2200"/>
              <a:t>Characteristics of relations</a:t>
            </a:r>
          </a:p>
          <a:p>
            <a:r>
              <a:rPr lang="en-US" altLang="en-US" sz="2400"/>
              <a:t>Discussed Relational Model Constraints and Relational Database Schemas</a:t>
            </a:r>
          </a:p>
          <a:p>
            <a:pPr lvl="1"/>
            <a:r>
              <a:rPr lang="en-US" altLang="en-US" sz="2200"/>
              <a:t>Domain constraints’</a:t>
            </a:r>
          </a:p>
          <a:p>
            <a:pPr lvl="1"/>
            <a:r>
              <a:rPr lang="en-US" altLang="en-US" sz="2200"/>
              <a:t>Key constraints</a:t>
            </a:r>
          </a:p>
          <a:p>
            <a:pPr lvl="1"/>
            <a:r>
              <a:rPr lang="en-US" altLang="en-US" sz="2200"/>
              <a:t>Entity integrity</a:t>
            </a:r>
          </a:p>
          <a:p>
            <a:pPr lvl="1"/>
            <a:r>
              <a:rPr lang="en-US" altLang="en-US" sz="2200"/>
              <a:t>Referential integrity</a:t>
            </a:r>
          </a:p>
          <a:p>
            <a:r>
              <a:rPr lang="en-US" altLang="en-US" sz="2400"/>
              <a:t>Described the Relational Update Operations and Dealing with Constraint Violations</a:t>
            </a:r>
          </a:p>
          <a:p>
            <a:endParaRPr lang="en-US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0B0BA039-CD07-4620-A898-01AEB4A7DE68}" type="slidenum">
              <a:rPr lang="en-US" altLang="en-US"/>
              <a:pPr/>
              <a:t>39</a:t>
            </a:fld>
            <a:endParaRPr lang="en-CA" altLang="en-US"/>
          </a:p>
        </p:txBody>
      </p:sp>
      <p:sp>
        <p:nvSpPr>
          <p:cNvPr id="7209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In-Class Exercise</a:t>
            </a:r>
          </a:p>
        </p:txBody>
      </p:sp>
      <p:sp>
        <p:nvSpPr>
          <p:cNvPr id="720899" name="Text Box 3"/>
          <p:cNvSpPr txBox="1">
            <a:spLocks noChangeArrowheads="1"/>
          </p:cNvSpPr>
          <p:nvPr/>
        </p:nvSpPr>
        <p:spPr bwMode="auto">
          <a:xfrm>
            <a:off x="228600" y="1606550"/>
            <a:ext cx="8534400" cy="4216400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  <a:latin typeface="Times New Roman" pitchFamily="1" charset="0"/>
              </a:rPr>
              <a:t>(Taken from Exercise 5.15)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  <a:latin typeface="Times New Roman" pitchFamily="1" charset="0"/>
              </a:rPr>
              <a:t>Consider the following relations for a database that keeps track of student enrollment in courses and the books adopted for each course: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  <a:latin typeface="Times New Roman" pitchFamily="1" charset="0"/>
              </a:rPr>
              <a:t>STUDENT(</a:t>
            </a:r>
            <a:r>
              <a:rPr lang="en-US" altLang="en-US" sz="2000" u="sng">
                <a:solidFill>
                  <a:schemeClr val="tx2"/>
                </a:solidFill>
                <a:latin typeface="Times New Roman" pitchFamily="1" charset="0"/>
              </a:rPr>
              <a:t>SSN</a:t>
            </a:r>
            <a:r>
              <a:rPr lang="en-US" altLang="en-US" sz="2000">
                <a:solidFill>
                  <a:schemeClr val="tx2"/>
                </a:solidFill>
                <a:latin typeface="Times New Roman" pitchFamily="1" charset="0"/>
              </a:rPr>
              <a:t>, Name, Major, Bdate)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  <a:latin typeface="Times New Roman" pitchFamily="1" charset="0"/>
              </a:rPr>
              <a:t>COURSE(</a:t>
            </a:r>
            <a:r>
              <a:rPr lang="en-US" altLang="en-US" sz="2000" u="sng">
                <a:solidFill>
                  <a:schemeClr val="tx2"/>
                </a:solidFill>
                <a:latin typeface="Times New Roman" pitchFamily="1" charset="0"/>
              </a:rPr>
              <a:t>Course#</a:t>
            </a:r>
            <a:r>
              <a:rPr lang="en-US" altLang="en-US" sz="2000">
                <a:solidFill>
                  <a:schemeClr val="tx2"/>
                </a:solidFill>
                <a:latin typeface="Times New Roman" pitchFamily="1" charset="0"/>
              </a:rPr>
              <a:t>, Cname, Dept)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  <a:latin typeface="Times New Roman" pitchFamily="1" charset="0"/>
              </a:rPr>
              <a:t>ENROLL(</a:t>
            </a:r>
            <a:r>
              <a:rPr lang="en-US" altLang="en-US" sz="2000" u="sng">
                <a:solidFill>
                  <a:schemeClr val="tx2"/>
                </a:solidFill>
                <a:latin typeface="Times New Roman" pitchFamily="1" charset="0"/>
              </a:rPr>
              <a:t>SSN</a:t>
            </a:r>
            <a:r>
              <a:rPr lang="en-US" altLang="en-US" sz="2000">
                <a:solidFill>
                  <a:schemeClr val="tx2"/>
                </a:solidFill>
                <a:latin typeface="Times New Roman" pitchFamily="1" charset="0"/>
              </a:rPr>
              <a:t>, </a:t>
            </a:r>
            <a:r>
              <a:rPr lang="en-US" altLang="en-US" sz="2000" u="sng">
                <a:solidFill>
                  <a:schemeClr val="tx2"/>
                </a:solidFill>
                <a:latin typeface="Times New Roman" pitchFamily="1" charset="0"/>
              </a:rPr>
              <a:t>Course#</a:t>
            </a:r>
            <a:r>
              <a:rPr lang="en-US" altLang="en-US" sz="2000">
                <a:solidFill>
                  <a:schemeClr val="tx2"/>
                </a:solidFill>
                <a:latin typeface="Times New Roman" pitchFamily="1" charset="0"/>
              </a:rPr>
              <a:t>, </a:t>
            </a:r>
            <a:r>
              <a:rPr lang="en-US" altLang="en-US" sz="2000" u="sng">
                <a:solidFill>
                  <a:schemeClr val="tx2"/>
                </a:solidFill>
                <a:latin typeface="Times New Roman" pitchFamily="1" charset="0"/>
              </a:rPr>
              <a:t>Quarter</a:t>
            </a:r>
            <a:r>
              <a:rPr lang="en-US" altLang="en-US" sz="2000">
                <a:solidFill>
                  <a:schemeClr val="tx2"/>
                </a:solidFill>
                <a:latin typeface="Times New Roman" pitchFamily="1" charset="0"/>
              </a:rPr>
              <a:t>, Grade)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  <a:latin typeface="Times New Roman" pitchFamily="1" charset="0"/>
              </a:rPr>
              <a:t>BOOK_ADOPTION(</a:t>
            </a:r>
            <a:r>
              <a:rPr lang="en-US" altLang="en-US" sz="2000" u="sng">
                <a:solidFill>
                  <a:schemeClr val="tx2"/>
                </a:solidFill>
                <a:latin typeface="Times New Roman" pitchFamily="1" charset="0"/>
              </a:rPr>
              <a:t>Course#</a:t>
            </a:r>
            <a:r>
              <a:rPr lang="en-US" altLang="en-US" sz="2000">
                <a:solidFill>
                  <a:schemeClr val="tx2"/>
                </a:solidFill>
                <a:latin typeface="Times New Roman" pitchFamily="1" charset="0"/>
              </a:rPr>
              <a:t>, </a:t>
            </a:r>
            <a:r>
              <a:rPr lang="en-US" altLang="en-US" sz="2000" u="sng">
                <a:solidFill>
                  <a:schemeClr val="tx2"/>
                </a:solidFill>
                <a:latin typeface="Times New Roman" pitchFamily="1" charset="0"/>
              </a:rPr>
              <a:t>Quarter</a:t>
            </a:r>
            <a:r>
              <a:rPr lang="en-US" altLang="en-US" sz="2000">
                <a:solidFill>
                  <a:schemeClr val="tx2"/>
                </a:solidFill>
                <a:latin typeface="Times New Roman" pitchFamily="1" charset="0"/>
              </a:rPr>
              <a:t>, Book_ISBN)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  <a:latin typeface="Times New Roman" pitchFamily="1" charset="0"/>
              </a:rPr>
              <a:t>TEXT(</a:t>
            </a:r>
            <a:r>
              <a:rPr lang="en-US" altLang="en-US" sz="2000" u="sng">
                <a:solidFill>
                  <a:schemeClr val="tx2"/>
                </a:solidFill>
                <a:latin typeface="Times New Roman" pitchFamily="1" charset="0"/>
              </a:rPr>
              <a:t>Book_ISBN</a:t>
            </a:r>
            <a:r>
              <a:rPr lang="en-US" altLang="en-US" sz="2000">
                <a:solidFill>
                  <a:schemeClr val="tx2"/>
                </a:solidFill>
                <a:latin typeface="Times New Roman" pitchFamily="1" charset="0"/>
              </a:rPr>
              <a:t>, Book_Title, Publisher, Author)</a:t>
            </a:r>
          </a:p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latin typeface="Times New Roman" pitchFamily="1" charset="0"/>
              </a:rPr>
              <a:t>Draw a relational schema diagram specifying the foreign keys for this schema.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EFB73383-E06D-4B8E-ACD3-E29DAA026F1C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Informal Definitions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Key of a Relation:</a:t>
            </a:r>
          </a:p>
          <a:p>
            <a:pPr lvl="1"/>
            <a:r>
              <a:rPr lang="en-US" altLang="en-US" sz="2500"/>
              <a:t>Each row has a value of a data item (or set of items) that uniquely identifies that row in the table</a:t>
            </a:r>
          </a:p>
          <a:p>
            <a:pPr lvl="2"/>
            <a:r>
              <a:rPr lang="en-US" altLang="en-US" sz="2300"/>
              <a:t>Called the </a:t>
            </a:r>
            <a:r>
              <a:rPr lang="en-US" altLang="en-US" sz="2300" i="1"/>
              <a:t>key</a:t>
            </a:r>
          </a:p>
          <a:p>
            <a:pPr lvl="1"/>
            <a:r>
              <a:rPr lang="en-US" altLang="en-US" sz="2500"/>
              <a:t>In the STUDENT table, SSN is the key</a:t>
            </a:r>
          </a:p>
          <a:p>
            <a:pPr lvl="1"/>
            <a:endParaRPr lang="en-US" altLang="en-US" sz="2500"/>
          </a:p>
          <a:p>
            <a:pPr lvl="1"/>
            <a:r>
              <a:rPr lang="en-US" altLang="en-US" sz="2500"/>
              <a:t>Sometimes row-ids or sequential numbers are assigned as keys to identify the rows in a table</a:t>
            </a:r>
          </a:p>
          <a:p>
            <a:pPr lvl="2"/>
            <a:r>
              <a:rPr lang="en-US" altLang="en-US" sz="2300"/>
              <a:t>Called </a:t>
            </a:r>
            <a:r>
              <a:rPr lang="en-US" altLang="en-US" sz="2300" i="1"/>
              <a:t>artificial key</a:t>
            </a:r>
            <a:r>
              <a:rPr lang="en-US" altLang="en-US" sz="2300"/>
              <a:t> or </a:t>
            </a:r>
            <a:r>
              <a:rPr lang="en-US" altLang="en-US" sz="2300" i="1"/>
              <a:t>surrogate key</a:t>
            </a:r>
          </a:p>
          <a:p>
            <a:pPr lvl="1">
              <a:buFont typeface="Wingdings" pitchFamily="2" charset="2"/>
              <a:buNone/>
            </a:pPr>
            <a:endParaRPr lang="en-US" altLang="en-US" sz="25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B70AA7BF-4C17-4C1A-AB7A-B5C70CC90917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67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Definitions - Schema</a:t>
            </a:r>
          </a:p>
        </p:txBody>
      </p:sp>
      <p:sp>
        <p:nvSpPr>
          <p:cNvPr id="675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The </a:t>
            </a:r>
            <a:r>
              <a:rPr lang="en-US" altLang="en-US" sz="2400" b="1"/>
              <a:t>Schema</a:t>
            </a:r>
            <a:r>
              <a:rPr lang="en-US" altLang="en-US" sz="2400"/>
              <a:t> (or description) of a Relation:</a:t>
            </a:r>
          </a:p>
          <a:p>
            <a:pPr lvl="1"/>
            <a:r>
              <a:rPr lang="en-US" altLang="en-US" sz="2200"/>
              <a:t>Denoted by R(A1, A2, .....An)</a:t>
            </a:r>
          </a:p>
          <a:p>
            <a:pPr lvl="1"/>
            <a:r>
              <a:rPr lang="en-US" altLang="en-US" sz="2200"/>
              <a:t>R is the </a:t>
            </a:r>
            <a:r>
              <a:rPr lang="en-US" altLang="en-US" sz="2200" b="1"/>
              <a:t>name</a:t>
            </a:r>
            <a:r>
              <a:rPr lang="en-US" altLang="en-US" sz="2200"/>
              <a:t> of the relation</a:t>
            </a:r>
          </a:p>
          <a:p>
            <a:pPr lvl="1"/>
            <a:r>
              <a:rPr lang="en-US" altLang="en-US" sz="2200"/>
              <a:t>The </a:t>
            </a:r>
            <a:r>
              <a:rPr lang="en-US" altLang="en-US" sz="2200" b="1"/>
              <a:t>attributes</a:t>
            </a:r>
            <a:r>
              <a:rPr lang="en-US" altLang="en-US" sz="2200"/>
              <a:t> of the relation are A1, A2, ..., An</a:t>
            </a:r>
          </a:p>
          <a:p>
            <a:r>
              <a:rPr lang="en-US" altLang="en-US" sz="2400"/>
              <a:t>Example:</a:t>
            </a:r>
          </a:p>
          <a:p>
            <a:pPr>
              <a:buFont typeface="Wingdings" pitchFamily="2" charset="2"/>
              <a:buNone/>
            </a:pPr>
            <a:r>
              <a:rPr lang="en-US" altLang="en-US" sz="2400"/>
              <a:t>	CUSTOMER (Cust-id, Cust-name, Address, Phone#)</a:t>
            </a:r>
          </a:p>
          <a:p>
            <a:pPr lvl="1"/>
            <a:r>
              <a:rPr lang="en-US" altLang="en-US" sz="2200"/>
              <a:t>CUSTOMER is the relation name</a:t>
            </a:r>
          </a:p>
          <a:p>
            <a:pPr lvl="1"/>
            <a:r>
              <a:rPr lang="en-US" altLang="en-US" sz="2200"/>
              <a:t>Defined over the four attributes: Cust-id, Cust-name, Address, Phone#</a:t>
            </a:r>
          </a:p>
          <a:p>
            <a:r>
              <a:rPr lang="en-US" altLang="en-US" sz="2400"/>
              <a:t>Each attribute has a </a:t>
            </a:r>
            <a:r>
              <a:rPr lang="en-US" altLang="en-US" sz="2400" b="1"/>
              <a:t>domain</a:t>
            </a:r>
            <a:r>
              <a:rPr lang="en-US" altLang="en-US" sz="2400"/>
              <a:t> or a set of valid values. </a:t>
            </a:r>
          </a:p>
          <a:p>
            <a:pPr lvl="1"/>
            <a:r>
              <a:rPr lang="en-US" altLang="en-US" sz="2200"/>
              <a:t>For example, the domain of Cust-id is 6 digit numbers.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846A2CDF-B4E0-4FC5-AF2C-EAC7310BDA81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67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Definitions - Tuple</a:t>
            </a:r>
          </a:p>
        </p:txBody>
      </p:sp>
      <p:sp>
        <p:nvSpPr>
          <p:cNvPr id="67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 </a:t>
            </a:r>
            <a:r>
              <a:rPr lang="en-US" altLang="en-US" sz="2400" b="1"/>
              <a:t>tuple</a:t>
            </a:r>
            <a:r>
              <a:rPr lang="en-US" altLang="en-US" sz="2400"/>
              <a:t> is an ordered set of values (enclosed in angled brackets ‘&lt; … &gt;’)</a:t>
            </a:r>
          </a:p>
          <a:p>
            <a:r>
              <a:rPr lang="en-US" altLang="en-US" sz="2400"/>
              <a:t>Each value is derived from an appropriate </a:t>
            </a:r>
            <a:r>
              <a:rPr lang="en-US" altLang="en-US" sz="2400" i="1"/>
              <a:t>domain</a:t>
            </a:r>
            <a:r>
              <a:rPr lang="en-US" altLang="en-US" sz="2400"/>
              <a:t>.</a:t>
            </a:r>
          </a:p>
          <a:p>
            <a:r>
              <a:rPr lang="en-US" altLang="en-US" sz="2400"/>
              <a:t>A row in the CUSTOMER relation is a 4-tuple and would consist of four values, for example:</a:t>
            </a:r>
          </a:p>
          <a:p>
            <a:pPr lvl="1"/>
            <a:r>
              <a:rPr lang="en-US" altLang="en-US" sz="2200"/>
              <a:t>&lt;632895, "John Smith", "101 Main St. Atlanta, GA  30332", "(404) 894-2000"&gt;</a:t>
            </a:r>
          </a:p>
          <a:p>
            <a:pPr lvl="1"/>
            <a:r>
              <a:rPr lang="en-US" altLang="en-US" sz="2200"/>
              <a:t>This is called a 4-tuple as it has 4 values</a:t>
            </a:r>
          </a:p>
          <a:p>
            <a:pPr lvl="1"/>
            <a:r>
              <a:rPr lang="en-US" altLang="en-US" sz="2200"/>
              <a:t>A tuple (row) in the CUSTOMER relation.</a:t>
            </a:r>
          </a:p>
          <a:p>
            <a:r>
              <a:rPr lang="en-US" altLang="en-US" sz="2400"/>
              <a:t>A relation is a </a:t>
            </a:r>
            <a:r>
              <a:rPr lang="en-US" altLang="en-US" sz="2400" b="1"/>
              <a:t>set </a:t>
            </a:r>
            <a:r>
              <a:rPr lang="en-US" altLang="en-US" sz="2400"/>
              <a:t>of such tuples (rows)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970C9D94-79F7-4055-A497-204836A4F31A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67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Definitions - Domain</a:t>
            </a:r>
          </a:p>
        </p:txBody>
      </p:sp>
      <p:sp>
        <p:nvSpPr>
          <p:cNvPr id="679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 </a:t>
            </a:r>
            <a:r>
              <a:rPr lang="en-US" altLang="en-US" sz="2000" b="1"/>
              <a:t>domain</a:t>
            </a:r>
            <a:r>
              <a:rPr lang="en-US" altLang="en-US" sz="2000"/>
              <a:t> has a logical definition:</a:t>
            </a:r>
          </a:p>
          <a:p>
            <a:pPr lvl="1">
              <a:lnSpc>
                <a:spcPct val="90000"/>
              </a:lnSpc>
            </a:pPr>
            <a:r>
              <a:rPr lang="en-US" altLang="en-US" sz="1900"/>
              <a:t>Example: “USA_phone_numbers” are the set of 10 digit phone numbers valid in the U.S.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 domain also has a data-type or a format defined for it.</a:t>
            </a:r>
          </a:p>
          <a:p>
            <a:pPr lvl="1">
              <a:lnSpc>
                <a:spcPct val="90000"/>
              </a:lnSpc>
            </a:pPr>
            <a:r>
              <a:rPr lang="en-US" altLang="en-US" sz="1900"/>
              <a:t>The USA_phone_numbers may have a format: (ddd)ddd-dddd where each d is a decimal digit.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Dates have various formats such as year, month, date formatted as yyyy-mm-dd, or as dd mm,yyyy etc.</a:t>
            </a:r>
          </a:p>
          <a:p>
            <a:pPr lvl="2"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2000"/>
              <a:t>The attribute name designates the role played by a domain in a relation: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Used to interpret the meaning of the data elements corresponding to that attribute</a:t>
            </a:r>
          </a:p>
          <a:p>
            <a:pPr lvl="1">
              <a:lnSpc>
                <a:spcPct val="90000"/>
              </a:lnSpc>
            </a:pPr>
            <a:r>
              <a:rPr lang="en-US" altLang="en-US" sz="1900"/>
              <a:t>Example: The domain Date may be used to define two attributes named “Invoice-date” and “Payment-date” with different meanings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DB7015AA-CE53-4803-A804-1A69D870A8EF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68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Definitions - State</a:t>
            </a:r>
          </a:p>
        </p:txBody>
      </p:sp>
      <p:sp>
        <p:nvSpPr>
          <p:cNvPr id="681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b="1"/>
              <a:t>relation state</a:t>
            </a:r>
            <a:r>
              <a:rPr lang="en-US" altLang="en-US"/>
              <a:t> is a subset of the Cartesian product of the domains of its attributes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domain contains the set of all possible values the attribute can take.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Example: attribute Cust-name is defined over the domain of character strings of maximum length 25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dom(Cust-name) is varchar(25)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role these strings play in the CUSTOMER relation is that of the </a:t>
            </a:r>
            <a:r>
              <a:rPr lang="en-US" altLang="en-US" i="1"/>
              <a:t>name of a customer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r>
              <a:rPr lang="en-US" altLang="en-US"/>
              <a:t>Slide 5- </a:t>
            </a:r>
            <a:fld id="{1271091B-F530-4545-B86A-50EEEE5371DC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Definitions - Summary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Formally,</a:t>
            </a:r>
          </a:p>
          <a:p>
            <a:pPr lvl="1"/>
            <a:r>
              <a:rPr lang="en-US" altLang="en-US" sz="2200"/>
              <a:t>Given R(A1, A2, .........., An)</a:t>
            </a:r>
          </a:p>
          <a:p>
            <a:pPr lvl="1"/>
            <a:r>
              <a:rPr lang="en-US" altLang="en-US" sz="2200"/>
              <a:t> 	r(R) </a:t>
            </a:r>
            <a:r>
              <a:rPr lang="en-US" altLang="en-US" sz="2200">
                <a:sym typeface="Symbol" pitchFamily="1" charset="2"/>
              </a:rPr>
              <a:t></a:t>
            </a:r>
            <a:r>
              <a:rPr lang="en-US" altLang="en-US" sz="2200"/>
              <a:t> dom (A1) X dom (A2) X ....X dom(An)</a:t>
            </a:r>
          </a:p>
          <a:p>
            <a:r>
              <a:rPr lang="en-US" altLang="en-US" sz="2400"/>
              <a:t>R(A1, A2, …, An) is the </a:t>
            </a:r>
            <a:r>
              <a:rPr lang="en-US" altLang="en-US" sz="2400" b="1"/>
              <a:t>schema</a:t>
            </a:r>
            <a:r>
              <a:rPr lang="en-US" altLang="en-US" sz="2400"/>
              <a:t> of the relation</a:t>
            </a:r>
          </a:p>
          <a:p>
            <a:r>
              <a:rPr lang="en-US" altLang="en-US" sz="2400"/>
              <a:t>R is the </a:t>
            </a:r>
            <a:r>
              <a:rPr lang="en-US" altLang="en-US" sz="2400" b="1"/>
              <a:t>name</a:t>
            </a:r>
            <a:r>
              <a:rPr lang="en-US" altLang="en-US" sz="2400"/>
              <a:t> of the relation</a:t>
            </a:r>
          </a:p>
          <a:p>
            <a:r>
              <a:rPr lang="en-US" altLang="en-US" sz="2400"/>
              <a:t>A1, A2, …, An are the </a:t>
            </a:r>
            <a:r>
              <a:rPr lang="en-US" altLang="en-US" sz="2400" b="1"/>
              <a:t>attributes</a:t>
            </a:r>
            <a:r>
              <a:rPr lang="en-US" altLang="en-US" sz="2400"/>
              <a:t> of the relation</a:t>
            </a:r>
          </a:p>
          <a:p>
            <a:r>
              <a:rPr lang="en-US" altLang="en-US" sz="2400"/>
              <a:t>r(R):  a specific </a:t>
            </a:r>
            <a:r>
              <a:rPr lang="en-US" altLang="en-US" sz="2400" b="1"/>
              <a:t>state</a:t>
            </a:r>
            <a:r>
              <a:rPr lang="en-US" altLang="en-US" sz="2400"/>
              <a:t> (or "value" or “population”) of relation R – this is a </a:t>
            </a:r>
            <a:r>
              <a:rPr lang="en-US" altLang="en-US" sz="2400" i="1"/>
              <a:t>set of tuples</a:t>
            </a:r>
            <a:r>
              <a:rPr lang="en-US" altLang="en-US" sz="2400"/>
              <a:t> (rows)</a:t>
            </a:r>
          </a:p>
          <a:p>
            <a:pPr lvl="1"/>
            <a:r>
              <a:rPr lang="en-US" altLang="en-US" sz="2200"/>
              <a:t>r(R) = {t1, t2, …, tn} where each ti is an n-tuple</a:t>
            </a:r>
          </a:p>
          <a:p>
            <a:pPr lvl="1"/>
            <a:r>
              <a:rPr lang="en-US" altLang="en-US" sz="2200"/>
              <a:t>ti = &lt;v1, v2, …, vn&gt; where each vj </a:t>
            </a:r>
            <a:r>
              <a:rPr lang="en-US" altLang="en-US" sz="2200" i="1"/>
              <a:t>element-of</a:t>
            </a:r>
            <a:r>
              <a:rPr lang="en-US" altLang="en-US" sz="2200"/>
              <a:t> dom(Aj)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1191</TotalTime>
  <Words>2618</Words>
  <Application>Microsoft Office PowerPoint</Application>
  <PresentationFormat>Letter Paper (8.5x11 in)</PresentationFormat>
  <Paragraphs>346</Paragraphs>
  <Slides>39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Tahoma</vt:lpstr>
      <vt:lpstr>Wingdings</vt:lpstr>
      <vt:lpstr>Times New Roman</vt:lpstr>
      <vt:lpstr>Symbol</vt:lpstr>
      <vt:lpstr>Blends</vt:lpstr>
      <vt:lpstr>Lecture Outline</vt:lpstr>
      <vt:lpstr>Informal Definitions</vt:lpstr>
      <vt:lpstr>Example of a Relation</vt:lpstr>
      <vt:lpstr>Informal Definitions</vt:lpstr>
      <vt:lpstr>Formal Definitions - Schema</vt:lpstr>
      <vt:lpstr>Formal Definitions - Tuple</vt:lpstr>
      <vt:lpstr>Formal Definitions - Domain</vt:lpstr>
      <vt:lpstr>Formal Definitions - State</vt:lpstr>
      <vt:lpstr>Formal Definitions - Summary</vt:lpstr>
      <vt:lpstr>Formal Definitions - Example</vt:lpstr>
      <vt:lpstr>Definition Summary</vt:lpstr>
      <vt:lpstr>Example – A relation STUDENT</vt:lpstr>
      <vt:lpstr>Characteristics Of Relations</vt:lpstr>
      <vt:lpstr>Same state as previous Figure (but with different order of tuples)</vt:lpstr>
      <vt:lpstr>Characteristics Of Relations</vt:lpstr>
      <vt:lpstr>Characteristics Of Relations</vt:lpstr>
      <vt:lpstr>Relational Integrity Constraints</vt:lpstr>
      <vt:lpstr>Key Constraints</vt:lpstr>
      <vt:lpstr>Key Constraints (continued)</vt:lpstr>
      <vt:lpstr>Key Constraints (continued)</vt:lpstr>
      <vt:lpstr>CAR table with two candidate keys – LicenseNumber chosen as Primary Key</vt:lpstr>
      <vt:lpstr>Relational Database Schema</vt:lpstr>
      <vt:lpstr>PowerPoint Presentation</vt:lpstr>
      <vt:lpstr>Entity Integrity</vt:lpstr>
      <vt:lpstr>Referential Integrity</vt:lpstr>
      <vt:lpstr>Referential Integrity</vt:lpstr>
      <vt:lpstr>Referential Integrity (or foreign key)  Constraint</vt:lpstr>
      <vt:lpstr>Displaying a relational database schema and its constraints</vt:lpstr>
      <vt:lpstr>PowerPoint Presentation</vt:lpstr>
      <vt:lpstr>Other Types of Constraints</vt:lpstr>
      <vt:lpstr>Populated database state</vt:lpstr>
      <vt:lpstr>PowerPoint Presentation</vt:lpstr>
      <vt:lpstr>Update Operations on Relations</vt:lpstr>
      <vt:lpstr>Update Operations on Relations</vt:lpstr>
      <vt:lpstr>Possible violations for each operation</vt:lpstr>
      <vt:lpstr>Possible violations for each operation</vt:lpstr>
      <vt:lpstr>Possible violations for each operation</vt:lpstr>
      <vt:lpstr>Summary</vt:lpstr>
      <vt:lpstr>In-Class Exercise</vt:lpstr>
    </vt:vector>
  </TitlesOfParts>
  <Company>©2007 Pearson Addison-Wesley. All rights reserved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subject>The Relational Data Model and Relational Database Constraints</dc:subject>
  <dc:creator>Elmasri/Navathe</dc:creator>
  <cp:lastModifiedBy>J C Patni</cp:lastModifiedBy>
  <cp:revision>56</cp:revision>
  <cp:lastPrinted>2001-11-04T00:51:13Z</cp:lastPrinted>
  <dcterms:created xsi:type="dcterms:W3CDTF">2005-02-25T19:46:41Z</dcterms:created>
  <dcterms:modified xsi:type="dcterms:W3CDTF">2016-08-03T06:00:16Z</dcterms:modified>
</cp:coreProperties>
</file>