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7"/>
  </p:notesMasterIdLst>
  <p:sldIdLst>
    <p:sldId id="256" r:id="rId2"/>
    <p:sldId id="293" r:id="rId3"/>
    <p:sldId id="373" r:id="rId4"/>
    <p:sldId id="384" r:id="rId5"/>
    <p:sldId id="376" r:id="rId6"/>
    <p:sldId id="381" r:id="rId7"/>
    <p:sldId id="318" r:id="rId8"/>
    <p:sldId id="298" r:id="rId9"/>
    <p:sldId id="377" r:id="rId10"/>
    <p:sldId id="294" r:id="rId11"/>
    <p:sldId id="380" r:id="rId12"/>
    <p:sldId id="378" r:id="rId13"/>
    <p:sldId id="300" r:id="rId14"/>
    <p:sldId id="382" r:id="rId15"/>
    <p:sldId id="367" r:id="rId16"/>
    <p:sldId id="303" r:id="rId17"/>
    <p:sldId id="366" r:id="rId18"/>
    <p:sldId id="325" r:id="rId19"/>
    <p:sldId id="326" r:id="rId20"/>
    <p:sldId id="327" r:id="rId21"/>
    <p:sldId id="328" r:id="rId22"/>
    <p:sldId id="359" r:id="rId23"/>
    <p:sldId id="363" r:id="rId24"/>
    <p:sldId id="324" r:id="rId25"/>
    <p:sldId id="389" r:id="rId26"/>
    <p:sldId id="308" r:id="rId27"/>
    <p:sldId id="351" r:id="rId28"/>
    <p:sldId id="304" r:id="rId29"/>
    <p:sldId id="306" r:id="rId30"/>
    <p:sldId id="315" r:id="rId31"/>
    <p:sldId id="314" r:id="rId32"/>
    <p:sldId id="361" r:id="rId33"/>
    <p:sldId id="362" r:id="rId34"/>
    <p:sldId id="322" r:id="rId35"/>
    <p:sldId id="32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4" autoAdjust="0"/>
    <p:restoredTop sz="82626" autoAdjust="0"/>
  </p:normalViewPr>
  <p:slideViewPr>
    <p:cSldViewPr>
      <p:cViewPr varScale="1">
        <p:scale>
          <a:sx n="95" d="100"/>
          <a:sy n="95" d="100"/>
        </p:scale>
        <p:origin x="16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5064-BCAE-4576-967A-8338A26B2B2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756A-AF52-4561-B0E8-95DC6A7A8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also send things like port not open…  some ICMP message only work on local LAN</a:t>
            </a:r>
            <a:r>
              <a:rPr lang="en-US" baseline="0" dirty="0" smtClean="0"/>
              <a:t> segments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</a:t>
            </a:r>
            <a:r>
              <a:rPr lang="en-US" baseline="0" dirty="0" smtClean="0"/>
              <a:t> seen on static routes.</a:t>
            </a:r>
          </a:p>
          <a:p>
            <a:r>
              <a:rPr lang="en-US" baseline="0" dirty="0" smtClean="0"/>
              <a:t>Can be a security issue…  we could respond with ICMP redirect and route all packets through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tracert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255.255.255.0 in CIDR notation?</a:t>
            </a:r>
          </a:p>
          <a:p>
            <a:endParaRPr lang="en-US" dirty="0" smtClean="0"/>
          </a:p>
          <a:p>
            <a:r>
              <a:rPr lang="en-US" dirty="0" smtClean="0"/>
              <a:t>What is 0.0.0.0 in CIDR notation?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is 255.0.255.0 in CIDR notation?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NOTICE: We do not have two gateways!!!  A gateway is a default route,</a:t>
            </a:r>
            <a:r>
              <a:rPr lang="en-US" baseline="0" dirty="0" smtClean="0"/>
              <a:t> can not have multiple default routes.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an important slide, make sure they are taking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IPv4?</a:t>
            </a:r>
            <a:r>
              <a:rPr lang="en-US" baseline="0" dirty="0" smtClean="0"/>
              <a:t>  Because this is not a networking class…  other classes will go into detail of IP protocols.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CIDR does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Subnets not valid: 10.0.1.0/23 is 10.0.0.0/24 and 10.0.1.0/24 NOT 10.0.1.0 and 10.0.2.0!!!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is what we use…  what are others?  X25,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fddi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ppp</a:t>
            </a:r>
            <a:r>
              <a:rPr lang="en-US" baseline="0" dirty="0" smtClean="0"/>
              <a:t>, token ring</a:t>
            </a:r>
            <a:endParaRPr lang="en-US" dirty="0" smtClean="0"/>
          </a:p>
          <a:p>
            <a:r>
              <a:rPr lang="en-US" dirty="0" smtClean="0"/>
              <a:t>Talk more about layer 1 here   </a:t>
            </a:r>
            <a:r>
              <a:rPr lang="en-US" dirty="0" err="1" smtClean="0"/>
              <a:t>ethernet</a:t>
            </a:r>
            <a:r>
              <a:rPr lang="en-US" dirty="0" smtClean="0"/>
              <a:t> 64b/66b</a:t>
            </a:r>
          </a:p>
          <a:p>
            <a:endParaRPr lang="en-US" dirty="0" smtClean="0"/>
          </a:p>
          <a:p>
            <a:r>
              <a:rPr lang="en-US" dirty="0" smtClean="0"/>
              <a:t>Briefly</a:t>
            </a:r>
            <a:r>
              <a:rPr lang="en-US" baseline="0" dirty="0" smtClean="0"/>
              <a:t> talk about </a:t>
            </a:r>
            <a:r>
              <a:rPr lang="en-US" baseline="0" dirty="0" err="1" smtClean="0"/>
              <a:t>vlans</a:t>
            </a:r>
            <a:r>
              <a:rPr lang="en-US" baseline="0" dirty="0" smtClean="0"/>
              <a:t>…  show picture…  draw HP 5412zl…  will talk about subnets later though..  Be </a:t>
            </a:r>
            <a:r>
              <a:rPr lang="en-US" baseline="0" dirty="0" err="1" smtClean="0"/>
              <a:t>breif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there are bridges….  Old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skool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a class example…  3 volunteers…  mike </a:t>
            </a:r>
            <a:r>
              <a:rPr lang="en-US" dirty="0" err="1" smtClean="0"/>
              <a:t>tyler</a:t>
            </a:r>
            <a:r>
              <a:rPr lang="en-US" dirty="0" smtClean="0"/>
              <a:t> </a:t>
            </a:r>
            <a:r>
              <a:rPr lang="en-US" dirty="0" err="1" smtClean="0"/>
              <a:t>chris</a:t>
            </a:r>
            <a:r>
              <a:rPr lang="en-US" dirty="0" smtClean="0"/>
              <a:t> winter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these conflict,</a:t>
            </a:r>
            <a:r>
              <a:rPr lang="en-US" baseline="0" dirty="0" smtClean="0"/>
              <a:t> but that’s okay because we process them in order and the first to route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somebody on the 10.0.1.0 subnet wants to send something to 10.0.3.0</a:t>
            </a:r>
            <a:r>
              <a:rPr lang="en-US" baseline="0" dirty="0" smtClean="0"/>
              <a:t> it has to go through two routers.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IP 10.0.0.12’s default router?</a:t>
            </a:r>
          </a:p>
          <a:p>
            <a:r>
              <a:rPr lang="en-US" baseline="0" dirty="0" smtClean="0"/>
              <a:t>What is IP 10.0.4.15’s default router?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to create a couple</a:t>
            </a:r>
            <a:r>
              <a:rPr lang="en-US" baseline="0" dirty="0" smtClean="0"/>
              <a:t> of subnets and routes in class…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ISP gave us 128.198.0.0/22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/24’s can we create?</a:t>
            </a:r>
          </a:p>
          <a:p>
            <a:r>
              <a:rPr lang="en-US" baseline="0" dirty="0" smtClean="0"/>
              <a:t>How many /25’s can we create?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main router that has 128.198.0.0/22 being sent to it and have 6 routers, let’s try and sub divide this with static routes.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need a network for our routers to be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81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304800"/>
            <a:ext cx="8229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9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ARP/MAC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Networks (ARP) Address Resolution Protocol</a:t>
            </a:r>
          </a:p>
          <a:p>
            <a:pPr lvl="1"/>
            <a:r>
              <a:rPr lang="en-US" dirty="0" smtClean="0"/>
              <a:t>A.1 wants to talk to A.2</a:t>
            </a:r>
          </a:p>
          <a:p>
            <a:pPr lvl="1"/>
            <a:r>
              <a:rPr lang="en-US" dirty="0" smtClean="0"/>
              <a:t>A.1 asks all hosts/everyone (</a:t>
            </a:r>
            <a:r>
              <a:rPr lang="en-US" b="1" dirty="0" smtClean="0">
                <a:solidFill>
                  <a:srgbClr val="7030A0"/>
                </a:solidFill>
              </a:rPr>
              <a:t>broadcasts</a:t>
            </a:r>
            <a:r>
              <a:rPr lang="en-US" dirty="0" smtClean="0"/>
              <a:t>) what MAC is A.2?</a:t>
            </a:r>
          </a:p>
          <a:p>
            <a:pPr lvl="1"/>
            <a:r>
              <a:rPr lang="en-US" dirty="0" smtClean="0"/>
              <a:t>A.2 </a:t>
            </a:r>
            <a:r>
              <a:rPr lang="en-US" b="1" dirty="0" smtClean="0">
                <a:solidFill>
                  <a:srgbClr val="7030A0"/>
                </a:solidFill>
              </a:rPr>
              <a:t>Broadcasts</a:t>
            </a:r>
            <a:r>
              <a:rPr lang="en-US" dirty="0" smtClean="0"/>
              <a:t> back answer</a:t>
            </a:r>
          </a:p>
          <a:p>
            <a:pPr lvl="1"/>
            <a:r>
              <a:rPr lang="en-US" dirty="0" smtClean="0"/>
              <a:t>A.1 sends packet to A.2 with</a:t>
            </a:r>
            <a:br>
              <a:rPr lang="en-US" dirty="0" smtClean="0"/>
            </a:br>
            <a:r>
              <a:rPr lang="en-US" dirty="0" smtClean="0"/>
              <a:t>A.2’s MAC address (otherwise </a:t>
            </a:r>
            <a:br>
              <a:rPr lang="en-US" dirty="0" smtClean="0"/>
            </a:br>
            <a:r>
              <a:rPr lang="en-US" dirty="0" smtClean="0"/>
              <a:t>switch wouldn’t know which </a:t>
            </a:r>
            <a:br>
              <a:rPr lang="en-US" dirty="0" smtClean="0"/>
            </a:br>
            <a:r>
              <a:rPr lang="en-US" dirty="0" smtClean="0"/>
              <a:t>network port to send it to)</a:t>
            </a:r>
          </a:p>
        </p:txBody>
      </p:sp>
      <p:sp>
        <p:nvSpPr>
          <p:cNvPr id="4" name="Oval 3"/>
          <p:cNvSpPr/>
          <p:nvPr/>
        </p:nvSpPr>
        <p:spPr>
          <a:xfrm>
            <a:off x="5562600" y="4114800"/>
            <a:ext cx="34290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Subnet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45720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5200" y="45720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5486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5486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00800" y="41910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 rot="5400000" flipH="1" flipV="1">
            <a:off x="6858000" y="4191000"/>
            <a:ext cx="152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</p:cNvCxnSpPr>
          <p:nvPr/>
        </p:nvCxnSpPr>
        <p:spPr>
          <a:xfrm rot="16200000" flipH="1">
            <a:off x="7391400" y="4267200"/>
            <a:ext cx="15240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6972300" y="46863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</p:cNvCxnSpPr>
          <p:nvPr/>
        </p:nvCxnSpPr>
        <p:spPr>
          <a:xfrm rot="5400000">
            <a:off x="6438900" y="46863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Response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Nothing to prevent other hosts from answering</a:t>
            </a:r>
          </a:p>
          <a:p>
            <a:pPr lvl="1"/>
            <a:r>
              <a:rPr lang="en-US" dirty="0" smtClean="0"/>
              <a:t>First to respond wins</a:t>
            </a:r>
          </a:p>
          <a:p>
            <a:pPr lvl="1"/>
            <a:r>
              <a:rPr lang="en-US" dirty="0" smtClean="0"/>
              <a:t>Can create Man in the Middle</a:t>
            </a:r>
          </a:p>
          <a:p>
            <a:r>
              <a:rPr lang="en-US" dirty="0" smtClean="0"/>
              <a:t>Switches can only remember finite number of MAC addresses (4k?)</a:t>
            </a:r>
          </a:p>
          <a:p>
            <a:pPr lvl="1"/>
            <a:r>
              <a:rPr lang="en-US" dirty="0" smtClean="0"/>
              <a:t>If too many, switch can failsafe revert to hubs</a:t>
            </a:r>
          </a:p>
          <a:p>
            <a:pPr lvl="1"/>
            <a:r>
              <a:rPr lang="en-US" dirty="0" smtClean="0"/>
              <a:t>MAC flood to create this situation</a:t>
            </a:r>
          </a:p>
          <a:p>
            <a:r>
              <a:rPr lang="en-US" dirty="0" smtClean="0"/>
              <a:t>Advanced switches can prevent this</a:t>
            </a:r>
          </a:p>
          <a:p>
            <a:pPr lvl="1"/>
            <a:r>
              <a:rPr lang="en-US" dirty="0" smtClean="0"/>
              <a:t>$50 12 port switch vs. a $5k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 good, but what about large networks?</a:t>
            </a:r>
          </a:p>
          <a:p>
            <a:r>
              <a:rPr lang="en-US" dirty="0" smtClean="0"/>
              <a:t>Each host receives broadcasts</a:t>
            </a:r>
          </a:p>
          <a:p>
            <a:pPr lvl="1"/>
            <a:r>
              <a:rPr lang="en-US" dirty="0" smtClean="0"/>
              <a:t>Must check if message is meant for host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hosts means more broadcast</a:t>
            </a:r>
          </a:p>
          <a:p>
            <a:pPr lvl="1"/>
            <a:r>
              <a:rPr lang="en-US" dirty="0" smtClean="0"/>
              <a:t>Eventually run out of host system resources</a:t>
            </a:r>
          </a:p>
          <a:p>
            <a:endParaRPr lang="en-US" dirty="0" smtClean="0"/>
          </a:p>
          <a:p>
            <a:r>
              <a:rPr lang="en-US" dirty="0" smtClean="0"/>
              <a:t>Need a way to segment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 – Layer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A.1 wants to talk to B.1</a:t>
            </a:r>
          </a:p>
          <a:p>
            <a:pPr lvl="1"/>
            <a:r>
              <a:rPr lang="en-US" dirty="0" smtClean="0"/>
              <a:t>A.1 sees B.1’s IP is not on local subnet</a:t>
            </a:r>
          </a:p>
          <a:p>
            <a:pPr lvl="1"/>
            <a:r>
              <a:rPr lang="en-US" dirty="0" smtClean="0"/>
              <a:t>A.1 sends data packet to default Router to route it</a:t>
            </a:r>
          </a:p>
          <a:p>
            <a:pPr lvl="1"/>
            <a:r>
              <a:rPr lang="en-US" dirty="0" smtClean="0"/>
              <a:t>Router received packet and ARP process begins on B subnet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524000"/>
            <a:ext cx="34290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Subnet 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0" y="2133600"/>
            <a:ext cx="34290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Subnet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28956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8956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A.4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2590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B.1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590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B.2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B.3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B.4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2209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16" name="Straight Connector 15"/>
          <p:cNvCxnSpPr>
            <a:stCxn id="10" idx="0"/>
            <a:endCxn id="14" idx="2"/>
          </p:cNvCxnSpPr>
          <p:nvPr/>
        </p:nvCxnSpPr>
        <p:spPr>
          <a:xfrm rot="5400000" flipH="1" flipV="1">
            <a:off x="6705600" y="2209800"/>
            <a:ext cx="152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0"/>
          </p:cNvCxnSpPr>
          <p:nvPr/>
        </p:nvCxnSpPr>
        <p:spPr>
          <a:xfrm rot="16200000" flipH="1">
            <a:off x="7239000" y="2286000"/>
            <a:ext cx="15240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3" idx="0"/>
          </p:cNvCxnSpPr>
          <p:nvPr/>
        </p:nvCxnSpPr>
        <p:spPr>
          <a:xfrm rot="16200000" flipH="1">
            <a:off x="6819900" y="27051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12" idx="0"/>
          </p:cNvCxnSpPr>
          <p:nvPr/>
        </p:nvCxnSpPr>
        <p:spPr>
          <a:xfrm rot="5400000">
            <a:off x="6286500" y="27051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9200" y="16002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 rot="5400000" flipH="1" flipV="1">
            <a:off x="1676400" y="1600200"/>
            <a:ext cx="152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</p:cNvCxnSpPr>
          <p:nvPr/>
        </p:nvCxnSpPr>
        <p:spPr>
          <a:xfrm rot="16200000" flipH="1">
            <a:off x="2209800" y="1676400"/>
            <a:ext cx="15240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790700" y="20955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</p:cNvCxnSpPr>
          <p:nvPr/>
        </p:nvCxnSpPr>
        <p:spPr>
          <a:xfrm rot="5400000">
            <a:off x="1257300" y="2095500"/>
            <a:ext cx="1066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3"/>
            <a:endCxn id="14" idx="0"/>
          </p:cNvCxnSpPr>
          <p:nvPr/>
        </p:nvCxnSpPr>
        <p:spPr>
          <a:xfrm>
            <a:off x="2895600" y="1714500"/>
            <a:ext cx="4191000" cy="495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14800" y="14478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6324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Some additional </a:t>
            </a:r>
            <a:r>
              <a:rPr lang="en-US" dirty="0" err="1" smtClean="0"/>
              <a:t>ARPing</a:t>
            </a:r>
            <a:r>
              <a:rPr lang="en-US" dirty="0" smtClean="0"/>
              <a:t> may initially occur between A.1 and router (assuming cached)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subnet is a sub-network</a:t>
            </a:r>
          </a:p>
          <a:p>
            <a:pPr lvl="1"/>
            <a:r>
              <a:rPr lang="en-US" dirty="0" smtClean="0"/>
              <a:t>A range of IP addresses</a:t>
            </a:r>
          </a:p>
          <a:p>
            <a:pPr lvl="1"/>
            <a:r>
              <a:rPr lang="en-US" dirty="0" smtClean="0"/>
              <a:t>Defined by a subnet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10.0.20.0/24 – Subnet is 256 hosts</a:t>
            </a:r>
          </a:p>
          <a:p>
            <a:r>
              <a:rPr lang="en-US" dirty="0" smtClean="0"/>
              <a:t>10.0.20.0/23 – Subnet is 512 hosts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– Forwards data between compute networks beyond directly connected devices.</a:t>
            </a:r>
          </a:p>
          <a:p>
            <a:pPr lvl="1"/>
            <a:r>
              <a:rPr lang="en-US" dirty="0" smtClean="0"/>
              <a:t>Connects multiple subnets together</a:t>
            </a:r>
          </a:p>
          <a:p>
            <a:pPr lvl="1"/>
            <a:r>
              <a:rPr lang="en-US" dirty="0" smtClean="0"/>
              <a:t>(Slide 15)</a:t>
            </a:r>
          </a:p>
          <a:p>
            <a:endParaRPr lang="en-US" dirty="0" smtClean="0"/>
          </a:p>
          <a:p>
            <a:r>
              <a:rPr lang="en-US" dirty="0" smtClean="0"/>
              <a:t>Devices are directly connected when data is forwarded using network switches.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[Gateway is a router]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Routes traffic</a:t>
            </a:r>
          </a:p>
          <a:p>
            <a:pPr lvl="1"/>
            <a:r>
              <a:rPr lang="en-US" dirty="0" smtClean="0"/>
              <a:t>Can be static routes (this is what we’ll use)</a:t>
            </a:r>
          </a:p>
          <a:p>
            <a:pPr lvl="1"/>
            <a:r>
              <a:rPr lang="en-US" dirty="0" smtClean="0"/>
              <a:t>Can dynamically build routes</a:t>
            </a:r>
          </a:p>
          <a:p>
            <a:pPr lvl="2"/>
            <a:r>
              <a:rPr lang="en-US" dirty="0" smtClean="0"/>
              <a:t>Self healing, load balancing, scalable,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you want to send to an IP address not on your subnet (defined by subnet mask) you will need a router to send it for you</a:t>
            </a:r>
          </a:p>
          <a:p>
            <a:pPr lvl="1"/>
            <a:r>
              <a:rPr lang="en-US" dirty="0" smtClean="0"/>
              <a:t>Can have a default router (only one)</a:t>
            </a:r>
          </a:p>
          <a:p>
            <a:pPr lvl="1"/>
            <a:r>
              <a:rPr lang="en-US" dirty="0" smtClean="0"/>
              <a:t>Can have static routes to override</a:t>
            </a:r>
          </a:p>
          <a:p>
            <a:pPr lvl="1"/>
            <a:r>
              <a:rPr lang="en-US" dirty="0" err="1" smtClean="0"/>
              <a:t>netstat</a:t>
            </a:r>
            <a:r>
              <a:rPr lang="en-US" dirty="0" smtClean="0"/>
              <a:t> -</a:t>
            </a:r>
            <a:r>
              <a:rPr lang="en-US" dirty="0" err="1" smtClean="0"/>
              <a:t>rn</a:t>
            </a: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 shows default routing table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Or: </a:t>
            </a:r>
            <a:r>
              <a:rPr lang="en-US" dirty="0" err="1" smtClean="0">
                <a:sym typeface="Wingdings" pitchFamily="2" charset="2"/>
              </a:rPr>
              <a:t>ip</a:t>
            </a:r>
            <a:r>
              <a:rPr lang="en-US" dirty="0" smtClean="0">
                <a:sym typeface="Wingdings" pitchFamily="2" charset="2"/>
              </a:rPr>
              <a:t> route show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table: </a:t>
            </a:r>
            <a:r>
              <a:rPr lang="en-US" dirty="0" err="1" smtClean="0"/>
              <a:t>netstat</a:t>
            </a:r>
            <a:r>
              <a:rPr lang="en-US" dirty="0" smtClean="0"/>
              <a:t> -</a:t>
            </a:r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user@router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netstat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Kernel IP routing table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Destination     Gateway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Genmask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Flags   MSS Window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irtt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128.198.50.16   0.0.0.0         255.255.255.248 U         0 0          0 eth0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10.0.5.0 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10.0.7.0 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10.0.0.0 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10.0.3.0 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10.0.9.0 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10.0.11.0       0.0.0.0         255.255.255.0   U 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10.0.12.0       10.0.0.106      255.255.254.0   UG        0 0          0 eth1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0.0.0.0         128.198.50.17   0.0.0.0         UG        0 0          0 eth0</a:t>
            </a:r>
          </a:p>
          <a:p>
            <a:endParaRPr lang="en-US" dirty="0" smtClean="0"/>
          </a:p>
          <a:p>
            <a:r>
              <a:rPr lang="en-US" sz="7000" dirty="0" smtClean="0"/>
              <a:t>Routes are processed in order – default route last</a:t>
            </a:r>
          </a:p>
          <a:p>
            <a:r>
              <a:rPr lang="en-US" sz="7000" dirty="0" smtClean="0"/>
              <a:t>Mask 0.0.0.0 routes everything, but it is the last to be checked</a:t>
            </a:r>
          </a:p>
          <a:p>
            <a:r>
              <a:rPr lang="en-US" sz="7000" dirty="0" smtClean="0"/>
              <a:t>Almost all hosts have at least one route</a:t>
            </a:r>
          </a:p>
          <a:p>
            <a:pPr lvl="1"/>
            <a:r>
              <a:rPr lang="en-US" sz="6600" dirty="0" smtClean="0"/>
              <a:t>Usually just a default route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" y="1752600"/>
            <a:ext cx="19050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10.0.0.0/24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4384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3048000"/>
            <a:ext cx="19050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10.0.1.0/24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1752600"/>
            <a:ext cx="21336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10.0.2.0/24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0" y="3048000"/>
            <a:ext cx="21336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10.0.3.0/24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24384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45720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0" y="5486400"/>
            <a:ext cx="1828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10.0.4.0/24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6"/>
            <a:endCxn id="5" idx="0"/>
          </p:cNvCxnSpPr>
          <p:nvPr/>
        </p:nvCxnSpPr>
        <p:spPr>
          <a:xfrm>
            <a:off x="1981200" y="2095500"/>
            <a:ext cx="381000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2"/>
          </p:cNvCxnSpPr>
          <p:nvPr/>
        </p:nvCxnSpPr>
        <p:spPr>
          <a:xfrm flipV="1">
            <a:off x="1828800" y="3048000"/>
            <a:ext cx="5334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9" idx="1"/>
          </p:cNvCxnSpPr>
          <p:nvPr/>
        </p:nvCxnSpPr>
        <p:spPr>
          <a:xfrm>
            <a:off x="2895600" y="2743200"/>
            <a:ext cx="2971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0" idx="0"/>
          </p:cNvCxnSpPr>
          <p:nvPr/>
        </p:nvCxnSpPr>
        <p:spPr>
          <a:xfrm>
            <a:off x="2895600" y="2743200"/>
            <a:ext cx="15240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1"/>
            <a:endCxn id="10" idx="0"/>
          </p:cNvCxnSpPr>
          <p:nvPr/>
        </p:nvCxnSpPr>
        <p:spPr>
          <a:xfrm rot="10800000" flipV="1">
            <a:off x="4419600" y="2743200"/>
            <a:ext cx="14478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9" idx="0"/>
          </p:cNvCxnSpPr>
          <p:nvPr/>
        </p:nvCxnSpPr>
        <p:spPr>
          <a:xfrm rot="10800000" flipV="1">
            <a:off x="6400800" y="2095500"/>
            <a:ext cx="457200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8" idx="2"/>
          </p:cNvCxnSpPr>
          <p:nvPr/>
        </p:nvCxnSpPr>
        <p:spPr>
          <a:xfrm rot="16200000" flipH="1">
            <a:off x="6457950" y="2990850"/>
            <a:ext cx="3429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0"/>
            <a:endCxn id="10" idx="1"/>
          </p:cNvCxnSpPr>
          <p:nvPr/>
        </p:nvCxnSpPr>
        <p:spPr>
          <a:xfrm rot="5400000" flipH="1" flipV="1">
            <a:off x="3238500" y="4838700"/>
            <a:ext cx="60960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0"/>
          </p:cNvCxnSpPr>
          <p:nvPr/>
        </p:nvCxnSpPr>
        <p:spPr>
          <a:xfrm>
            <a:off x="4953000" y="4876800"/>
            <a:ext cx="68580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6600" y="2514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4478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Static:</a:t>
            </a:r>
          </a:p>
          <a:p>
            <a:r>
              <a:rPr lang="en-US" dirty="0" smtClean="0"/>
              <a:t>Router 1 always sends 10.0.2.0/23 down this link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2895600"/>
            <a:ext cx="23622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/>
              <a:t>We can add two routes:</a:t>
            </a:r>
          </a:p>
          <a:p>
            <a:r>
              <a:rPr lang="en-US" sz="1400" dirty="0" smtClean="0"/>
              <a:t>Route 10.0.2.0/24 to Router 2</a:t>
            </a:r>
          </a:p>
          <a:p>
            <a:r>
              <a:rPr lang="en-US" sz="1400" dirty="0" smtClean="0"/>
              <a:t>Route 10.0.3.0/24 to Router 2</a:t>
            </a:r>
          </a:p>
          <a:p>
            <a:endParaRPr lang="en-US" sz="1400" dirty="0" smtClean="0"/>
          </a:p>
          <a:p>
            <a:r>
              <a:rPr lang="en-US" sz="1400" b="1" i="1" dirty="0" smtClean="0"/>
              <a:t>Or just one:</a:t>
            </a:r>
          </a:p>
          <a:p>
            <a:r>
              <a:rPr lang="en-US" sz="1400" dirty="0" smtClean="0"/>
              <a:t>Route 10.0.2.0/23 to Router 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4724400" y="5486400"/>
            <a:ext cx="1828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10.0.5.0/24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" y="1752600"/>
            <a:ext cx="19050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10.0.0.0/24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4384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3048000"/>
            <a:ext cx="19050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10.0.1.0/24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1752600"/>
            <a:ext cx="21336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10.0.2.0/24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0" y="3048000"/>
            <a:ext cx="21336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10.0.3.0/24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24384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45720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0" y="5486400"/>
            <a:ext cx="1828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10.0.4.0/24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24400" y="5486400"/>
            <a:ext cx="1828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10.0.5.0/24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6"/>
            <a:endCxn id="5" idx="0"/>
          </p:cNvCxnSpPr>
          <p:nvPr/>
        </p:nvCxnSpPr>
        <p:spPr>
          <a:xfrm>
            <a:off x="1981200" y="2095500"/>
            <a:ext cx="381000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2"/>
          </p:cNvCxnSpPr>
          <p:nvPr/>
        </p:nvCxnSpPr>
        <p:spPr>
          <a:xfrm flipV="1">
            <a:off x="1828800" y="3048000"/>
            <a:ext cx="5334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9" idx="1"/>
          </p:cNvCxnSpPr>
          <p:nvPr/>
        </p:nvCxnSpPr>
        <p:spPr>
          <a:xfrm>
            <a:off x="2895600" y="2743200"/>
            <a:ext cx="2971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0" idx="0"/>
          </p:cNvCxnSpPr>
          <p:nvPr/>
        </p:nvCxnSpPr>
        <p:spPr>
          <a:xfrm>
            <a:off x="2895600" y="2743200"/>
            <a:ext cx="15240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1"/>
            <a:endCxn id="10" idx="0"/>
          </p:cNvCxnSpPr>
          <p:nvPr/>
        </p:nvCxnSpPr>
        <p:spPr>
          <a:xfrm rot="10800000" flipV="1">
            <a:off x="4419600" y="2743200"/>
            <a:ext cx="14478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9" idx="0"/>
          </p:cNvCxnSpPr>
          <p:nvPr/>
        </p:nvCxnSpPr>
        <p:spPr>
          <a:xfrm rot="10800000" flipV="1">
            <a:off x="6400800" y="2095500"/>
            <a:ext cx="457200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8" idx="2"/>
          </p:cNvCxnSpPr>
          <p:nvPr/>
        </p:nvCxnSpPr>
        <p:spPr>
          <a:xfrm rot="16200000" flipH="1">
            <a:off x="6457950" y="2990850"/>
            <a:ext cx="3429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0"/>
            <a:endCxn id="10" idx="1"/>
          </p:cNvCxnSpPr>
          <p:nvPr/>
        </p:nvCxnSpPr>
        <p:spPr>
          <a:xfrm rot="5400000" flipH="1" flipV="1">
            <a:off x="3238500" y="4838700"/>
            <a:ext cx="60960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0"/>
          </p:cNvCxnSpPr>
          <p:nvPr/>
        </p:nvCxnSpPr>
        <p:spPr>
          <a:xfrm>
            <a:off x="4953000" y="4876800"/>
            <a:ext cx="68580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" y="3810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Dynamic:</a:t>
            </a:r>
          </a:p>
          <a:p>
            <a:r>
              <a:rPr lang="en-US" dirty="0" smtClean="0"/>
              <a:t>Router 1 discovers Router is connected to 10.0.2.0/23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Router1 reroutes traffic from broken link to Router 3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14800" y="2667000"/>
            <a:ext cx="304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14800" y="2667000"/>
            <a:ext cx="304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60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Static:</a:t>
            </a:r>
          </a:p>
          <a:p>
            <a:r>
              <a:rPr lang="en-US" dirty="0" smtClean="0"/>
              <a:t>Link breaks so router not able to send to 10.0.2.0/23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0" y="37338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Dynamic:</a:t>
            </a:r>
          </a:p>
          <a:p>
            <a:r>
              <a:rPr lang="en-US" dirty="0" smtClean="0"/>
              <a:t>The link does not have to be broken for the router to choose a different route.  Performance and other factors play into choosing a route.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" y="6211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RIP</a:t>
            </a:r>
            <a:r>
              <a:rPr lang="en-US" dirty="0" smtClean="0"/>
              <a:t> (Routing Information Protocol) is a way for the Routers to dynamically exchange route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IP?</a:t>
            </a:r>
          </a:p>
          <a:p>
            <a:r>
              <a:rPr lang="en-US" dirty="0" smtClean="0"/>
              <a:t>What is a subnet?</a:t>
            </a:r>
          </a:p>
          <a:p>
            <a:r>
              <a:rPr lang="en-US" dirty="0" smtClean="0"/>
              <a:t>CIDR notation</a:t>
            </a:r>
          </a:p>
          <a:p>
            <a:endParaRPr lang="en-US" dirty="0" smtClean="0"/>
          </a:p>
          <a:p>
            <a:r>
              <a:rPr lang="en-US" dirty="0" smtClean="0"/>
              <a:t>Focus on IPv4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choose Static?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choose Static?</a:t>
            </a:r>
          </a:p>
          <a:p>
            <a:pPr lvl="1"/>
            <a:r>
              <a:rPr lang="en-US" dirty="0" smtClean="0"/>
              <a:t>It’s quick/easier.</a:t>
            </a:r>
          </a:p>
          <a:p>
            <a:pPr lvl="1"/>
            <a:r>
              <a:rPr lang="en-US" dirty="0" smtClean="0"/>
              <a:t>It’s constant.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Static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 traffic sent to us for a given subnet, we forward to a given IP address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Need a subnet to route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Need a destination to route it to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ISP gave us 128.198.0.0/22</a:t>
            </a:r>
          </a:p>
          <a:p>
            <a:pPr lvl="1"/>
            <a:r>
              <a:rPr lang="en-US" dirty="0" smtClean="0"/>
              <a:t>We have 6 routers and have to use one for the incoming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adding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routes (gateways)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route add default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10.0.0.1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Statically routes subnet mask 0.0.0.0 or /0 to 10.0.0.1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Static routes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route add -net 10.0.12.0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255.255.254.0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10.0.0.106 dev eth0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Static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vi /etc/network/interface and add: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up route add –net 10.0.13.0/24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10.0.12.137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will apply a static route and route all 10.0.13.0 traffic the router sees to 10.0.12.137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Internet Control Messaging Protocol</a:t>
            </a:r>
          </a:p>
          <a:p>
            <a:pPr lvl="1"/>
            <a:r>
              <a:rPr lang="en-US" dirty="0" smtClean="0"/>
              <a:t>Intended to complement IP</a:t>
            </a:r>
          </a:p>
          <a:p>
            <a:pPr lvl="1"/>
            <a:r>
              <a:rPr lang="en-US" dirty="0" smtClean="0"/>
              <a:t>Not used to send data but rather host status and error messages</a:t>
            </a:r>
          </a:p>
          <a:p>
            <a:r>
              <a:rPr lang="en-US" dirty="0" smtClean="0"/>
              <a:t>Ping</a:t>
            </a:r>
          </a:p>
          <a:p>
            <a:pPr lvl="1"/>
            <a:r>
              <a:rPr lang="en-US" dirty="0" smtClean="0"/>
              <a:t>ICMP command that queries if a host is online</a:t>
            </a:r>
          </a:p>
          <a:p>
            <a:pPr lvl="1"/>
            <a:r>
              <a:rPr lang="en-US" dirty="0" smtClean="0"/>
              <a:t>If hosts receives a ping ‘echo request’, the host, if online, should respond with a ‘echo reply’</a:t>
            </a:r>
          </a:p>
          <a:p>
            <a:pPr lvl="1"/>
            <a:r>
              <a:rPr lang="en-US" dirty="0" smtClean="0"/>
              <a:t>Useful for determining what hosts are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router received a packet and determines the host can route it more efficiently it sends an ICMP redirect</a:t>
            </a:r>
          </a:p>
          <a:p>
            <a:r>
              <a:rPr lang="en-US" dirty="0" smtClean="0"/>
              <a:t>Prevents excess router hops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7912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5257800"/>
            <a:ext cx="3276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43000" y="44196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19400" y="44196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4191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B</a:t>
            </a:r>
            <a:endParaRPr lang="en-US" dirty="0"/>
          </a:p>
        </p:txBody>
      </p:sp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>
          <a:xfrm flipV="1">
            <a:off x="4038600" y="4610100"/>
            <a:ext cx="76200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rot="5400000">
            <a:off x="3238500" y="50673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485900" y="50673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028700" y="5524500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990600" y="52578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23622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38600" y="4419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</p:cNvCxnSpPr>
          <p:nvPr/>
        </p:nvCxnSpPr>
        <p:spPr>
          <a:xfrm rot="5400000">
            <a:off x="1219200" y="5257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28800" y="4876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38600" y="4800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5562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– No ICMP Redirect</a:t>
            </a:r>
          </a:p>
          <a:p>
            <a:r>
              <a:rPr lang="en-US" dirty="0" smtClean="0"/>
              <a:t>Purple – ICMP Redirect Message</a:t>
            </a:r>
          </a:p>
          <a:p>
            <a:r>
              <a:rPr lang="en-US" dirty="0" smtClean="0"/>
              <a:t>Orange – </a:t>
            </a:r>
            <a:r>
              <a:rPr lang="en-US" smtClean="0"/>
              <a:t>New redirected route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tracert</a:t>
            </a:r>
            <a:endParaRPr lang="en-US" dirty="0" smtClean="0"/>
          </a:p>
          <a:p>
            <a:pPr lvl="1"/>
            <a:r>
              <a:rPr lang="en-US" dirty="0" smtClean="0"/>
              <a:t>Is able to determine the routers between it and a given destination.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install:</a:t>
            </a:r>
          </a:p>
          <a:p>
            <a:pPr lvl="1"/>
            <a:r>
              <a:rPr lang="en-US" dirty="0" smtClean="0"/>
              <a:t>apt-get install </a:t>
            </a:r>
            <a:r>
              <a:rPr lang="en-US" dirty="0" err="1" smtClean="0"/>
              <a:t>traceroute</a:t>
            </a:r>
            <a:endParaRPr lang="en-US" dirty="0" smtClean="0"/>
          </a:p>
          <a:p>
            <a:pPr lvl="2"/>
            <a:r>
              <a:rPr lang="en-US" dirty="0" smtClean="0"/>
              <a:t>apt-get will be covered in later slides – this is just a reference.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setup networking on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have a network interface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lsmod</a:t>
            </a:r>
            <a:r>
              <a:rPr lang="en-US" dirty="0" smtClean="0"/>
              <a:t> to list modules inserted into the kernel</a:t>
            </a:r>
          </a:p>
          <a:p>
            <a:pPr lvl="1"/>
            <a:r>
              <a:rPr lang="en-US" dirty="0" smtClean="0"/>
              <a:t>/etc/modules – file containing modules at boot time</a:t>
            </a:r>
          </a:p>
          <a:p>
            <a:pPr lvl="1"/>
            <a:r>
              <a:rPr lang="en-US" dirty="0" smtClean="0"/>
              <a:t>/etc/</a:t>
            </a:r>
            <a:r>
              <a:rPr lang="en-US" dirty="0" err="1" smtClean="0"/>
              <a:t>modprobe.d</a:t>
            </a:r>
            <a:r>
              <a:rPr lang="en-US" dirty="0" smtClean="0"/>
              <a:t> – </a:t>
            </a:r>
            <a:r>
              <a:rPr lang="en-US" dirty="0" err="1" smtClean="0"/>
              <a:t>config</a:t>
            </a:r>
            <a:r>
              <a:rPr lang="en-US" dirty="0" smtClean="0"/>
              <a:t> files for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setup networking on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the network interface?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dmesg</a:t>
            </a:r>
            <a:r>
              <a:rPr lang="en-US" dirty="0" smtClean="0"/>
              <a:t> to help determine interface names and link availability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-a</a:t>
            </a:r>
          </a:p>
          <a:p>
            <a:pPr lvl="1"/>
            <a:r>
              <a:rPr lang="en-US" dirty="0" smtClean="0"/>
              <a:t>Looking in /dev for stuff that looks right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packet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286000"/>
          <a:ext cx="815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Ethernet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TCP* </a:t>
                      </a:r>
                      <a:r>
                        <a:rPr lang="en-US" baseline="0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r>
                        <a:rPr lang="en-US" baseline="0" dirty="0" smtClean="0"/>
                        <a:t> CRC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2667000"/>
            <a:ext cx="815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Ethernet Packet</a:t>
            </a:r>
          </a:p>
          <a:p>
            <a:r>
              <a:rPr lang="en-US" dirty="0" smtClean="0"/>
              <a:t>(Layer 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200400"/>
            <a:ext cx="495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IP Packet</a:t>
            </a:r>
          </a:p>
          <a:p>
            <a:r>
              <a:rPr lang="en-US" dirty="0" smtClean="0"/>
              <a:t>(Layer 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667000"/>
            <a:ext cx="4953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200400"/>
            <a:ext cx="3657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733800"/>
            <a:ext cx="365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IP Packet</a:t>
            </a:r>
          </a:p>
          <a:p>
            <a:r>
              <a:rPr lang="en-US" dirty="0" smtClean="0"/>
              <a:t>(Layer 4)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37338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3434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</a:p>
          <a:p>
            <a:pPr algn="ctr"/>
            <a:r>
              <a:rPr lang="en-US" dirty="0" smtClean="0"/>
              <a:t>(Layer 5-7)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5181600"/>
            <a:ext cx="2667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 Could be TCP, UDP, ICMP, or other protocols that ride on 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add a machine to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unique IP</a:t>
            </a:r>
          </a:p>
          <a:p>
            <a:r>
              <a:rPr lang="en-US" dirty="0" smtClean="0"/>
              <a:t>Configure host to boot up with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Add default routes</a:t>
            </a:r>
          </a:p>
          <a:p>
            <a:pPr lvl="1"/>
            <a:r>
              <a:rPr lang="en-US" dirty="0" smtClean="0"/>
              <a:t>Allows it access to the internet</a:t>
            </a:r>
          </a:p>
          <a:p>
            <a:r>
              <a:rPr lang="en-US" dirty="0" smtClean="0"/>
              <a:t>Add a DNS server’s IP to the host</a:t>
            </a:r>
          </a:p>
          <a:p>
            <a:pPr lvl="1"/>
            <a:r>
              <a:rPr lang="en-US" dirty="0" smtClean="0"/>
              <a:t>vi edit the /etc/</a:t>
            </a:r>
            <a:r>
              <a:rPr lang="en-US" dirty="0" err="1" smtClean="0"/>
              <a:t>resolv.conf</a:t>
            </a:r>
            <a:endParaRPr lang="en-US" dirty="0" smtClean="0"/>
          </a:p>
          <a:p>
            <a:pPr lvl="2"/>
            <a:r>
              <a:rPr lang="en-US" dirty="0" err="1" smtClean="0"/>
              <a:t>nameserver</a:t>
            </a:r>
            <a:r>
              <a:rPr lang="en-US" dirty="0" smtClean="0"/>
              <a:t> 10.0.0.1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assigning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Quickly configuring IP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eth0 10.0.0.2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255.255.255.0 up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route add default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10.0.0.1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Route command adds a default static route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Routes subnet mask 0.0.0.0 to 10.0.0.1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Permanently adding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Edit /etc/network/interface and add: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eth0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static # can be static 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dhcp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address 10.0.0.2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255.255.255.0  # this is a /24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gateway 10.0.0.1       # default gateway (optional)</a:t>
            </a:r>
          </a:p>
          <a:p>
            <a:endParaRPr lang="en-US" dirty="0" smtClean="0"/>
          </a:p>
          <a:p>
            <a:r>
              <a:rPr lang="en-US" dirty="0" smtClean="0"/>
              <a:t>gateway is a static route for 0.0.0.0</a:t>
            </a:r>
          </a:p>
          <a:p>
            <a:r>
              <a:rPr lang="en-US" dirty="0" smtClean="0"/>
              <a:t>gateway must exist on your local subnet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interface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/networking restart</a:t>
            </a:r>
          </a:p>
          <a:p>
            <a:pPr lvl="1"/>
            <a:r>
              <a:rPr lang="en-US" dirty="0" smtClean="0"/>
              <a:t>Restarting networking can cause all adapters to restart</a:t>
            </a:r>
          </a:p>
          <a:p>
            <a:pPr lvl="2"/>
            <a:r>
              <a:rPr lang="en-US" dirty="0" smtClean="0"/>
              <a:t>Consider using </a:t>
            </a:r>
            <a:r>
              <a:rPr lang="en-US" dirty="0" err="1" smtClean="0"/>
              <a:t>nohup</a:t>
            </a:r>
            <a:r>
              <a:rPr lang="en-US" dirty="0" smtClean="0"/>
              <a:t> is connected remotely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/etc/</a:t>
            </a:r>
            <a:r>
              <a:rPr lang="en-US" dirty="0" err="1" smtClean="0"/>
              <a:t>init.d</a:t>
            </a:r>
            <a:r>
              <a:rPr lang="en-US" dirty="0" smtClean="0"/>
              <a:t>/networking restart</a:t>
            </a:r>
          </a:p>
          <a:p>
            <a:r>
              <a:rPr lang="en-US" dirty="0" err="1" smtClean="0"/>
              <a:t>ifup</a:t>
            </a:r>
            <a:r>
              <a:rPr lang="en-US" dirty="0" smtClean="0"/>
              <a:t> </a:t>
            </a:r>
            <a:r>
              <a:rPr lang="en-US" dirty="0" smtClean="0"/>
              <a:t>eth0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create a router in </a:t>
            </a:r>
            <a:r>
              <a:rPr lang="en-US" dirty="0" err="1" smtClean="0"/>
              <a:t>Ubuntu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</a:p>
          <a:p>
            <a:endParaRPr lang="en-US" dirty="0" smtClean="0"/>
          </a:p>
          <a:p>
            <a:r>
              <a:rPr lang="en-US" dirty="0" smtClean="0"/>
              <a:t>Add two network interfaces</a:t>
            </a:r>
          </a:p>
          <a:p>
            <a:r>
              <a:rPr lang="en-US" dirty="0" smtClean="0"/>
              <a:t>Configure them</a:t>
            </a:r>
          </a:p>
          <a:p>
            <a:r>
              <a:rPr lang="en-US" dirty="0" smtClean="0"/>
              <a:t>Enable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Ubuntu</a:t>
            </a:r>
            <a:r>
              <a:rPr lang="en-US" dirty="0" smtClean="0"/>
              <a:t>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Edit /etc/network/interface and add: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eth0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static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address 10.0.0.106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255.255.255.0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gateway 10.0.0.1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eth1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eth1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static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address 10.0.12.1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255.255.255.0</a:t>
            </a:r>
          </a:p>
          <a:p>
            <a:r>
              <a:rPr lang="en-US" dirty="0" smtClean="0"/>
              <a:t>Edit /etc/</a:t>
            </a:r>
            <a:r>
              <a:rPr lang="en-US" dirty="0" err="1" smtClean="0"/>
              <a:t>sysctl.conf</a:t>
            </a:r>
            <a:r>
              <a:rPr lang="en-US" dirty="0" smtClean="0"/>
              <a:t> and uncomment line to: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net.ipv4.ip_forward=1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Transmission Unit</a:t>
            </a:r>
          </a:p>
          <a:p>
            <a:pPr lvl="1"/>
            <a:r>
              <a:rPr lang="en-US" dirty="0" smtClean="0"/>
              <a:t>Maximum size a layer can pass forward without having to break up the packet (fragmentation)</a:t>
            </a:r>
          </a:p>
          <a:p>
            <a:pPr lvl="2"/>
            <a:r>
              <a:rPr lang="en-US" dirty="0" smtClean="0"/>
              <a:t>Ethernet is 1500bytes</a:t>
            </a:r>
          </a:p>
          <a:p>
            <a:pPr lvl="2"/>
            <a:r>
              <a:rPr lang="en-US" dirty="0" smtClean="0"/>
              <a:t>802.11 is 2272bytes</a:t>
            </a:r>
          </a:p>
          <a:p>
            <a:pPr lvl="2"/>
            <a:r>
              <a:rPr lang="en-US" dirty="0" smtClean="0"/>
              <a:t>Jumbo Frames is 1500-9000bytes</a:t>
            </a:r>
          </a:p>
          <a:p>
            <a:r>
              <a:rPr lang="en-US" dirty="0" smtClean="0"/>
              <a:t>Ethernet Efficiency</a:t>
            </a:r>
          </a:p>
          <a:p>
            <a:pPr lvl="1"/>
            <a:r>
              <a:rPr lang="en-US" dirty="0" smtClean="0"/>
              <a:t>Efficiency =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5105400"/>
          <a:ext cx="177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2" name="Equation" r:id="rId3" imgW="977760" imgH="419040" progId="Equation.3">
                  <p:embed/>
                </p:oleObj>
              </mc:Choice>
              <mc:Fallback>
                <p:oleObj name="Equation" r:id="rId3" imgW="9777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77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5257800" y="5105400"/>
          <a:ext cx="1778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Equation" r:id="rId5" imgW="977760" imgH="393480" progId="Equation.3">
                  <p:embed/>
                </p:oleObj>
              </mc:Choice>
              <mc:Fallback>
                <p:oleObj name="Equation" r:id="rId5" imgW="977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17780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5257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97.5Mbps on a 100Mbps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- Layer 2 -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Layer 2</a:t>
            </a:r>
          </a:p>
          <a:p>
            <a:r>
              <a:rPr lang="en-US" dirty="0" smtClean="0"/>
              <a:t>Typically 14 byte header</a:t>
            </a:r>
          </a:p>
          <a:p>
            <a:pPr lvl="1"/>
            <a:r>
              <a:rPr lang="en-US" dirty="0" smtClean="0"/>
              <a:t>6 byte destination address</a:t>
            </a:r>
          </a:p>
          <a:p>
            <a:pPr lvl="1"/>
            <a:r>
              <a:rPr lang="en-US" dirty="0" smtClean="0"/>
              <a:t>6 byte source address</a:t>
            </a:r>
          </a:p>
          <a:p>
            <a:pPr lvl="1"/>
            <a:r>
              <a:rPr lang="en-US" dirty="0" smtClean="0"/>
              <a:t>2 bytes for type</a:t>
            </a:r>
          </a:p>
          <a:p>
            <a:pPr lvl="2"/>
            <a:r>
              <a:rPr lang="en-US" dirty="0" smtClean="0"/>
              <a:t>IP, IPv6, ARP, etc.</a:t>
            </a:r>
          </a:p>
          <a:p>
            <a:r>
              <a:rPr lang="en-US" dirty="0" smtClean="0"/>
              <a:t>Addresses must be unique</a:t>
            </a:r>
          </a:p>
          <a:p>
            <a:pPr lvl="1"/>
            <a:r>
              <a:rPr lang="en-US" dirty="0" smtClean="0"/>
              <a:t>First 3 bytes represent manufacture</a:t>
            </a:r>
          </a:p>
          <a:p>
            <a:pPr lvl="1"/>
            <a:r>
              <a:rPr lang="en-US" dirty="0" smtClean="0"/>
              <a:t>Burnt in during manufacturing – can be overridden (or spoofed)</a:t>
            </a:r>
          </a:p>
          <a:p>
            <a:r>
              <a:rPr lang="en-US" dirty="0" smtClean="0"/>
              <a:t>Special Addresses</a:t>
            </a:r>
          </a:p>
          <a:p>
            <a:pPr lvl="1"/>
            <a:r>
              <a:rPr lang="en-US" dirty="0" smtClean="0"/>
              <a:t>Broadcast Address – FF:FF:FF:FF:FF:FF</a:t>
            </a:r>
            <a:endParaRPr lang="en-US" dirty="0"/>
          </a:p>
        </p:txBody>
      </p:sp>
      <p:pic>
        <p:nvPicPr>
          <p:cNvPr id="95234" name="Picture 2" descr="File:Ethernet Type II Frame form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018" y="1657704"/>
            <a:ext cx="7620000" cy="134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 Hardware –</a:t>
            </a:r>
            <a:br>
              <a:rPr lang="en-US" dirty="0" smtClean="0"/>
            </a:br>
            <a:r>
              <a:rPr lang="en-US" dirty="0" smtClean="0"/>
              <a:t>Hubs and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 </a:t>
            </a:r>
          </a:p>
          <a:p>
            <a:pPr lvl="1"/>
            <a:r>
              <a:rPr lang="en-US" dirty="0" smtClean="0"/>
              <a:t>Send all packets to everybody</a:t>
            </a:r>
          </a:p>
          <a:p>
            <a:pPr lvl="2"/>
            <a:r>
              <a:rPr lang="en-US" dirty="0" smtClean="0"/>
              <a:t>Not very secure</a:t>
            </a:r>
          </a:p>
          <a:p>
            <a:pPr lvl="1"/>
            <a:r>
              <a:rPr lang="en-US" dirty="0" smtClean="0"/>
              <a:t>Shared Bandwidth</a:t>
            </a:r>
          </a:p>
          <a:p>
            <a:r>
              <a:rPr lang="en-US" dirty="0" smtClean="0"/>
              <a:t>Switches are smart hubs</a:t>
            </a:r>
          </a:p>
          <a:p>
            <a:pPr lvl="1"/>
            <a:r>
              <a:rPr lang="en-US" dirty="0" smtClean="0"/>
              <a:t>Maintain MAC address list for each port</a:t>
            </a:r>
          </a:p>
          <a:p>
            <a:pPr lvl="1"/>
            <a:r>
              <a:rPr lang="en-US" dirty="0" smtClean="0"/>
              <a:t>Dedicated port bandwidth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Resolve IP addresses to MAC addresses</a:t>
            </a:r>
          </a:p>
          <a:p>
            <a:pPr lvl="2"/>
            <a:r>
              <a:rPr lang="en-US" dirty="0" smtClean="0"/>
              <a:t>Broadcasts who has IP to network</a:t>
            </a:r>
          </a:p>
          <a:p>
            <a:pPr lvl="2"/>
            <a:r>
              <a:rPr lang="en-US" dirty="0" smtClean="0"/>
              <a:t>IP holder responds via senders MAC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Hubs and switches can only route MAC addresses</a:t>
            </a:r>
          </a:p>
          <a:p>
            <a:pPr lvl="1"/>
            <a:r>
              <a:rPr lang="en-US" dirty="0" smtClean="0"/>
              <a:t>No knowledge of 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 -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A.1</a:t>
            </a:r>
          </a:p>
          <a:p>
            <a:pPr algn="ctr"/>
            <a:r>
              <a:rPr lang="en-US" sz="1600" dirty="0" smtClean="0"/>
              <a:t>10.0.0.1</a:t>
            </a:r>
          </a:p>
          <a:p>
            <a:pPr algn="ctr"/>
            <a:r>
              <a:rPr lang="en-US" sz="1600" dirty="0" smtClean="0"/>
              <a:t>01:0C:29:00:44:22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810000" y="3733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95600" y="2895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448300" y="28575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372100" y="42291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933700" y="4152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43000" y="50292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A.3</a:t>
            </a:r>
          </a:p>
          <a:p>
            <a:pPr algn="ctr"/>
            <a:r>
              <a:rPr lang="en-US" sz="1600" dirty="0" smtClean="0"/>
              <a:t>10.0.0.3</a:t>
            </a:r>
          </a:p>
          <a:p>
            <a:pPr algn="ctr"/>
            <a:r>
              <a:rPr lang="en-US" sz="1600" dirty="0" smtClean="0"/>
              <a:t>01:0C:29:00:14:37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096000" y="510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A.4</a:t>
            </a:r>
          </a:p>
          <a:p>
            <a:pPr algn="ctr"/>
            <a:r>
              <a:rPr lang="en-US" sz="1600" dirty="0" smtClean="0"/>
              <a:t>10.0.0.4</a:t>
            </a:r>
          </a:p>
          <a:p>
            <a:pPr algn="ctr"/>
            <a:r>
              <a:rPr lang="en-US" sz="1600" dirty="0" smtClean="0"/>
              <a:t>01:0C:29:00:C4:D0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248400" y="2209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A.3</a:t>
            </a:r>
          </a:p>
          <a:p>
            <a:pPr algn="ctr"/>
            <a:r>
              <a:rPr lang="en-US" sz="1600" dirty="0" smtClean="0"/>
              <a:t>10.0.0.3</a:t>
            </a:r>
          </a:p>
          <a:p>
            <a:pPr algn="ctr"/>
            <a:r>
              <a:rPr lang="en-US" sz="1600" dirty="0" smtClean="0"/>
              <a:t>01:0C:29:00:34:15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124200" y="2362200"/>
            <a:ext cx="2286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.: FF:FF:FF:FF:FF:FF</a:t>
            </a:r>
          </a:p>
          <a:p>
            <a:pPr algn="ctr"/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.:  01:0C:29:00:44:22</a:t>
            </a:r>
          </a:p>
          <a:p>
            <a:pPr algn="ctr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Who has 10.0.0.4?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228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4572000"/>
            <a:ext cx="228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67000" y="4572000"/>
            <a:ext cx="228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 -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A.1</a:t>
            </a:r>
          </a:p>
          <a:p>
            <a:pPr algn="ctr"/>
            <a:r>
              <a:rPr lang="en-US" sz="1600" dirty="0" smtClean="0"/>
              <a:t>10.0.0.1</a:t>
            </a:r>
          </a:p>
          <a:p>
            <a:pPr algn="ctr"/>
            <a:r>
              <a:rPr lang="en-US" sz="1600" dirty="0" smtClean="0"/>
              <a:t>01:0C:29:00:44:22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810000" y="3733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334000" y="41910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895600" y="3048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43000" y="50292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A.3</a:t>
            </a:r>
          </a:p>
          <a:p>
            <a:pPr algn="ctr"/>
            <a:r>
              <a:rPr lang="en-US" sz="1600" dirty="0" smtClean="0"/>
              <a:t>10.0.0.3</a:t>
            </a:r>
          </a:p>
          <a:p>
            <a:pPr algn="ctr"/>
            <a:r>
              <a:rPr lang="en-US" sz="1600" dirty="0" smtClean="0"/>
              <a:t>01:0C:29:00:14:37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096000" y="510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A.4</a:t>
            </a:r>
          </a:p>
          <a:p>
            <a:pPr algn="ctr"/>
            <a:r>
              <a:rPr lang="en-US" sz="1600" dirty="0" smtClean="0"/>
              <a:t>10.0.0.4</a:t>
            </a:r>
          </a:p>
          <a:p>
            <a:pPr algn="ctr"/>
            <a:r>
              <a:rPr lang="en-US" sz="1600" dirty="0" smtClean="0"/>
              <a:t>01:0C:29:00:C4:D0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096000" y="2209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 A.3</a:t>
            </a:r>
          </a:p>
          <a:p>
            <a:pPr algn="ctr"/>
            <a:r>
              <a:rPr lang="en-US" sz="1600" dirty="0" smtClean="0"/>
              <a:t>10.0.0.3</a:t>
            </a:r>
          </a:p>
          <a:p>
            <a:pPr algn="ctr"/>
            <a:r>
              <a:rPr lang="en-US" sz="1600" dirty="0" smtClean="0"/>
              <a:t>01:0C:29:00:34:15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791200" y="3657600"/>
            <a:ext cx="2286000" cy="838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4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.: 01:0C:29:00:44:22</a:t>
            </a:r>
          </a:p>
          <a:p>
            <a:pPr algn="ctr"/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.:  01:0C:29:00:C4:D0</a:t>
            </a:r>
          </a:p>
          <a:p>
            <a:pPr algn="ctr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I have 10.0.0.4!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95600" y="3276600"/>
            <a:ext cx="228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14834</TotalTime>
  <Words>1899</Words>
  <Application>Microsoft Office PowerPoint</Application>
  <PresentationFormat>On-screen Show (4:3)</PresentationFormat>
  <Paragraphs>405</Paragraphs>
  <Slides>35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Equation</vt:lpstr>
      <vt:lpstr>Linux Networking</vt:lpstr>
      <vt:lpstr>Previously Covered</vt:lpstr>
      <vt:lpstr>A typical packet</vt:lpstr>
      <vt:lpstr>MTU</vt:lpstr>
      <vt:lpstr>Data Link - Layer 2 - Ethernet</vt:lpstr>
      <vt:lpstr>Data Link Hardware – Hubs and Switches</vt:lpstr>
      <vt:lpstr>ARP</vt:lpstr>
      <vt:lpstr>Arp Example - Request</vt:lpstr>
      <vt:lpstr>Arp Example - Response</vt:lpstr>
      <vt:lpstr>ARP/MAC</vt:lpstr>
      <vt:lpstr>ARP Response - Security</vt:lpstr>
      <vt:lpstr>ARP</vt:lpstr>
      <vt:lpstr>Subnets – Layer 3</vt:lpstr>
      <vt:lpstr>Subnetting</vt:lpstr>
      <vt:lpstr>What is a router?</vt:lpstr>
      <vt:lpstr>Router [Gateway is a router]</vt:lpstr>
      <vt:lpstr>Routing table: netstat -rn</vt:lpstr>
      <vt:lpstr>Static vs. Dynamic</vt:lpstr>
      <vt:lpstr>Static vs. Dynamic</vt:lpstr>
      <vt:lpstr>Static vs. Dynamic</vt:lpstr>
      <vt:lpstr>Static vs. Dynamic</vt:lpstr>
      <vt:lpstr>Creating Static Routes</vt:lpstr>
      <vt:lpstr>Manually adding Routes</vt:lpstr>
      <vt:lpstr>Persisting Static Routes</vt:lpstr>
      <vt:lpstr>ICMP</vt:lpstr>
      <vt:lpstr>ICMP Redirects</vt:lpstr>
      <vt:lpstr>How to check routes</vt:lpstr>
      <vt:lpstr>How to setup networking on Ubuntu</vt:lpstr>
      <vt:lpstr>How to setup networking on Ubuntu</vt:lpstr>
      <vt:lpstr>How to add a machine to a network?</vt:lpstr>
      <vt:lpstr>Manually assigning IP address</vt:lpstr>
      <vt:lpstr>Permanently adding IP address</vt:lpstr>
      <vt:lpstr>Bring interface online</vt:lpstr>
      <vt:lpstr>How do we create a router in Ubuntu?</vt:lpstr>
      <vt:lpstr>Creating Ubuntu Router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Mike</dc:creator>
  <cp:lastModifiedBy>Greg Williams</cp:lastModifiedBy>
  <cp:revision>731</cp:revision>
  <dcterms:created xsi:type="dcterms:W3CDTF">2010-01-13T03:24:24Z</dcterms:created>
  <dcterms:modified xsi:type="dcterms:W3CDTF">2017-06-04T03:00:46Z</dcterms:modified>
</cp:coreProperties>
</file>