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6" r:id="rId37"/>
    <p:sldId id="297" r:id="rId38"/>
    <p:sldId id="298"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33" autoAdjust="0"/>
  </p:normalViewPr>
  <p:slideViewPr>
    <p:cSldViewPr snapToGrid="0">
      <p:cViewPr varScale="1">
        <p:scale>
          <a:sx n="52" d="100"/>
          <a:sy n="52" d="100"/>
        </p:scale>
        <p:origin x="14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082142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7" name="Shape 71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Introduce the module to the participants and tell them that you will be talking about the File System Namespace in this module.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will be discussing File System Namespace in this module. </a:t>
            </a:r>
            <a:endParaRPr sz="1200" b="0" i="0" u="none" strike="noStrike" cap="none">
              <a:solidFill>
                <a:schemeClr val="dk1"/>
              </a:solidFill>
              <a:latin typeface="Calibri"/>
              <a:ea typeface="Calibri"/>
              <a:cs typeface="Calibri"/>
              <a:sym typeface="Calibri"/>
            </a:endParaRPr>
          </a:p>
        </p:txBody>
      </p:sp>
      <p:sp>
        <p:nvSpPr>
          <p:cNvPr id="718" name="Shape 71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365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Shape 8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Shape 82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Introduce the various terminologies associated with file systems to the participants, and explain each one of them in detail.</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Understand the various terminologies associated with </a:t>
            </a:r>
            <a:r>
              <a:rPr lang="en-US" sz="1200" b="0" i="0" u="none" strike="noStrike" cap="none" dirty="0" err="1">
                <a:solidFill>
                  <a:schemeClr val="dk1"/>
                </a:solidFill>
                <a:latin typeface="Calibri"/>
                <a:ea typeface="Calibri"/>
                <a:cs typeface="Calibri"/>
                <a:sym typeface="Calibri"/>
              </a:rPr>
              <a:t>filesystems</a:t>
            </a:r>
            <a:r>
              <a:rPr lang="en-US" sz="1200" b="0" i="0" u="none" strike="noStrike" cap="none" dirty="0">
                <a:solidFill>
                  <a:schemeClr val="dk1"/>
                </a:solidFill>
                <a:latin typeface="Calibri"/>
                <a:ea typeface="Calibri"/>
                <a:cs typeface="Calibri"/>
                <a:sym typeface="Calibri"/>
              </a:rPr>
              <a:t>. Each of these will be explained in detail in the forthcoming sections.</a:t>
            </a:r>
            <a:endParaRPr dirty="0"/>
          </a:p>
          <a:p>
            <a:pPr marL="457200" marR="0" lvl="0" indent="-298450" algn="l" rtl="0">
              <a:spcBef>
                <a:spcPts val="0"/>
              </a:spcBef>
              <a:spcAft>
                <a:spcPts val="0"/>
              </a:spcAft>
              <a:buClr>
                <a:schemeClr val="dk1"/>
              </a:buClr>
              <a:buSzPts val="1100"/>
              <a:buFont typeface="Calibri"/>
              <a:buChar char="●"/>
            </a:pPr>
            <a:r>
              <a:rPr lang="en-US" sz="1200" b="1" i="1" u="none" strike="noStrike" cap="none" dirty="0">
                <a:solidFill>
                  <a:schemeClr val="dk1"/>
                </a:solidFill>
                <a:latin typeface="Calibri"/>
                <a:ea typeface="Calibri"/>
                <a:cs typeface="Calibri"/>
                <a:sym typeface="Calibri"/>
              </a:rPr>
              <a:t>Disk </a:t>
            </a:r>
            <a:r>
              <a:rPr lang="en-US" sz="1200" b="0" i="0" u="none" strike="noStrike" cap="none" dirty="0">
                <a:solidFill>
                  <a:schemeClr val="dk1"/>
                </a:solidFill>
                <a:latin typeface="Calibri"/>
                <a:ea typeface="Calibri"/>
                <a:cs typeface="Calibri"/>
                <a:sym typeface="Calibri"/>
              </a:rPr>
              <a:t>– A permanent storage medium of a certain size. Composed of sector or block size, a minimum unit that a disk can read or write.</a:t>
            </a:r>
            <a:endParaRPr dirty="0"/>
          </a:p>
          <a:p>
            <a:pPr marL="457200" marR="0" lvl="0" indent="-298450" algn="l" rtl="0">
              <a:spcBef>
                <a:spcPts val="0"/>
              </a:spcBef>
              <a:spcAft>
                <a:spcPts val="0"/>
              </a:spcAft>
              <a:buClr>
                <a:schemeClr val="dk1"/>
              </a:buClr>
              <a:buSzPts val="1100"/>
              <a:buFont typeface="Calibri"/>
              <a:buChar char="●"/>
            </a:pPr>
            <a:r>
              <a:rPr lang="en-US" sz="1200" b="1" i="1" u="none" strike="noStrike" cap="none" dirty="0">
                <a:solidFill>
                  <a:schemeClr val="dk1"/>
                </a:solidFill>
                <a:latin typeface="Calibri"/>
                <a:ea typeface="Calibri"/>
                <a:cs typeface="Calibri"/>
                <a:sym typeface="Calibri"/>
              </a:rPr>
              <a:t>Block</a:t>
            </a:r>
            <a:r>
              <a:rPr lang="en-US" sz="1200" b="0" i="0" u="none" strike="noStrike" cap="none" dirty="0">
                <a:solidFill>
                  <a:schemeClr val="dk1"/>
                </a:solidFill>
                <a:latin typeface="Calibri"/>
                <a:ea typeface="Calibri"/>
                <a:cs typeface="Calibri"/>
                <a:sym typeface="Calibri"/>
              </a:rPr>
              <a:t> – The smallest unit writable by a disk or file system. A file system block is always the same size as or larger (in integer multiples) than the disk block size.</a:t>
            </a:r>
            <a:endParaRPr dirty="0"/>
          </a:p>
          <a:p>
            <a:pPr marL="457200" marR="0" lvl="0" indent="-298450" algn="l" rtl="0">
              <a:spcBef>
                <a:spcPts val="0"/>
              </a:spcBef>
              <a:spcAft>
                <a:spcPts val="0"/>
              </a:spcAft>
              <a:buClr>
                <a:schemeClr val="dk1"/>
              </a:buClr>
              <a:buSzPts val="1100"/>
              <a:buFont typeface="Calibri"/>
              <a:buChar char="●"/>
            </a:pPr>
            <a:r>
              <a:rPr lang="en-US" sz="1200" b="1" i="1" u="none" strike="noStrike" cap="none" dirty="0">
                <a:solidFill>
                  <a:schemeClr val="dk1"/>
                </a:solidFill>
                <a:latin typeface="Calibri"/>
                <a:ea typeface="Calibri"/>
                <a:cs typeface="Calibri"/>
                <a:sym typeface="Calibri"/>
              </a:rPr>
              <a:t>Partition</a:t>
            </a:r>
            <a:r>
              <a:rPr lang="en-US" sz="1200" b="0" i="0" u="none" strike="noStrike" cap="none" dirty="0">
                <a:solidFill>
                  <a:schemeClr val="dk1"/>
                </a:solidFill>
                <a:latin typeface="Calibri"/>
                <a:ea typeface="Calibri"/>
                <a:cs typeface="Calibri"/>
                <a:sym typeface="Calibri"/>
              </a:rPr>
              <a:t> – A subset of all blocks on a disk. A disk can have several partitions.</a:t>
            </a:r>
            <a:endParaRPr dirty="0"/>
          </a:p>
          <a:p>
            <a:pPr marL="457200" marR="0" lvl="0" indent="-298450" algn="l" rtl="0">
              <a:spcBef>
                <a:spcPts val="0"/>
              </a:spcBef>
              <a:spcAft>
                <a:spcPts val="0"/>
              </a:spcAft>
              <a:buClr>
                <a:schemeClr val="dk1"/>
              </a:buClr>
              <a:buSzPts val="1100"/>
              <a:buFont typeface="Calibri"/>
              <a:buChar char="●"/>
            </a:pPr>
            <a:r>
              <a:rPr lang="en-US" sz="1200" b="1" i="1" u="none" strike="noStrike" cap="none" dirty="0">
                <a:solidFill>
                  <a:schemeClr val="dk1"/>
                </a:solidFill>
                <a:latin typeface="Calibri"/>
                <a:ea typeface="Calibri"/>
                <a:cs typeface="Calibri"/>
                <a:sym typeface="Calibri"/>
              </a:rPr>
              <a:t>Volume </a:t>
            </a:r>
            <a:r>
              <a:rPr lang="en-US" sz="1200" b="0" i="0" u="none" strike="noStrike" cap="none" dirty="0">
                <a:solidFill>
                  <a:schemeClr val="dk1"/>
                </a:solidFill>
                <a:latin typeface="Calibri"/>
                <a:ea typeface="Calibri"/>
                <a:cs typeface="Calibri"/>
                <a:sym typeface="Calibri"/>
              </a:rPr>
              <a:t>– A Collection of blocks on a storage medium, </a:t>
            </a:r>
            <a:r>
              <a:rPr lang="en-US" sz="1200" b="0" i="0" u="none" strike="noStrike" cap="none" dirty="0" err="1">
                <a:solidFill>
                  <a:schemeClr val="dk1"/>
                </a:solidFill>
                <a:latin typeface="Calibri"/>
                <a:ea typeface="Calibri"/>
                <a:cs typeface="Calibri"/>
                <a:sym typeface="Calibri"/>
              </a:rPr>
              <a:t>ie</a:t>
            </a:r>
            <a:r>
              <a:rPr lang="en-US" sz="1200" b="0" i="0" u="none" strike="noStrike" cap="none" dirty="0">
                <a:solidFill>
                  <a:schemeClr val="dk1"/>
                </a:solidFill>
                <a:latin typeface="Calibri"/>
                <a:ea typeface="Calibri"/>
                <a:cs typeface="Calibri"/>
                <a:sym typeface="Calibri"/>
              </a:rPr>
              <a:t>, a disk. That is, a volume may be all of the blocks on a single disk, some portion of the total number of blocks on a disk, or it may even span multiple disks and be all the blocks on several disks. The term “volume” is used to refer to a disk or partition that has been initialized with a file system.</a:t>
            </a:r>
            <a:endParaRPr dirty="0"/>
          </a:p>
          <a:p>
            <a:pPr marL="457200" marR="0" lvl="0" indent="-298450" algn="l" rtl="0">
              <a:spcBef>
                <a:spcPts val="0"/>
              </a:spcBef>
              <a:spcAft>
                <a:spcPts val="0"/>
              </a:spcAft>
              <a:buClr>
                <a:schemeClr val="dk1"/>
              </a:buClr>
              <a:buSzPts val="1100"/>
              <a:buFont typeface="Calibri"/>
              <a:buChar char="●"/>
            </a:pPr>
            <a:r>
              <a:rPr lang="en-US" sz="1200" b="1" i="1" u="none" strike="noStrike" cap="none" dirty="0">
                <a:solidFill>
                  <a:schemeClr val="dk1"/>
                </a:solidFill>
                <a:latin typeface="Calibri"/>
                <a:ea typeface="Calibri"/>
                <a:cs typeface="Calibri"/>
                <a:sym typeface="Calibri"/>
              </a:rPr>
              <a:t>Superblock </a:t>
            </a:r>
            <a:r>
              <a:rPr lang="en-US" sz="1200" b="0" i="0" u="none" strike="noStrike" cap="none" dirty="0">
                <a:solidFill>
                  <a:schemeClr val="dk1"/>
                </a:solidFill>
                <a:latin typeface="Calibri"/>
                <a:ea typeface="Calibri"/>
                <a:cs typeface="Calibri"/>
                <a:sym typeface="Calibri"/>
              </a:rPr>
              <a:t>– The area of a volume where a file system stores its critical volume-wide information. A superblock usually contains information such as how large a volume is, the name of a volume, and so on.</a:t>
            </a:r>
            <a:endParaRPr dirty="0"/>
          </a:p>
          <a:p>
            <a:pPr marL="457200" marR="0" lvl="0" indent="-298450" algn="l" rtl="0">
              <a:spcBef>
                <a:spcPts val="0"/>
              </a:spcBef>
              <a:spcAft>
                <a:spcPts val="0"/>
              </a:spcAft>
              <a:buClr>
                <a:schemeClr val="dk1"/>
              </a:buClr>
              <a:buSzPts val="1100"/>
              <a:buFont typeface="Calibri"/>
              <a:buChar char="●"/>
            </a:pPr>
            <a:r>
              <a:rPr lang="en-US" sz="1200" b="1" i="1" u="none" strike="noStrike" cap="none" dirty="0">
                <a:solidFill>
                  <a:schemeClr val="dk1"/>
                </a:solidFill>
                <a:latin typeface="Calibri"/>
                <a:ea typeface="Calibri"/>
                <a:cs typeface="Calibri"/>
                <a:sym typeface="Calibri"/>
              </a:rPr>
              <a:t>Metadata</a:t>
            </a:r>
            <a:r>
              <a:rPr lang="en-US" sz="1200" b="0" i="0" u="none" strike="noStrike" cap="none" dirty="0">
                <a:solidFill>
                  <a:schemeClr val="dk1"/>
                </a:solidFill>
                <a:latin typeface="Calibri"/>
                <a:ea typeface="Calibri"/>
                <a:cs typeface="Calibri"/>
                <a:sym typeface="Calibri"/>
              </a:rPr>
              <a:t> – A general term referring to information that is about a file, but not directly part of it. For example, the size of a file is very important information about a file, but it is not part of the data in the file.</a:t>
            </a:r>
            <a:endParaRPr dirty="0"/>
          </a:p>
          <a:p>
            <a:pPr marL="457200" marR="0" lvl="0" indent="-298450" algn="l" rtl="0">
              <a:spcBef>
                <a:spcPts val="0"/>
              </a:spcBef>
              <a:spcAft>
                <a:spcPts val="0"/>
              </a:spcAft>
              <a:buClr>
                <a:schemeClr val="dk1"/>
              </a:buClr>
              <a:buSzPts val="1100"/>
              <a:buFont typeface="Calibri"/>
              <a:buChar char="●"/>
            </a:pPr>
            <a:r>
              <a:rPr lang="en-US" sz="1200" b="1" i="1" u="none" strike="noStrike" cap="none" dirty="0">
                <a:solidFill>
                  <a:schemeClr val="dk1"/>
                </a:solidFill>
                <a:latin typeface="Calibri"/>
                <a:ea typeface="Calibri"/>
                <a:cs typeface="Calibri"/>
                <a:sym typeface="Calibri"/>
              </a:rPr>
              <a:t>Journaling</a:t>
            </a:r>
            <a:r>
              <a:rPr lang="en-US" sz="1200" b="0" i="0" u="none" strike="noStrike" cap="none" dirty="0">
                <a:solidFill>
                  <a:schemeClr val="dk1"/>
                </a:solidFill>
                <a:latin typeface="Calibri"/>
                <a:ea typeface="Calibri"/>
                <a:cs typeface="Calibri"/>
                <a:sym typeface="Calibri"/>
              </a:rPr>
              <a:t> – A method of ensuring the correctness of file system metadata even in the presence of power failures or unexpected reboots.</a:t>
            </a:r>
            <a:endParaRPr dirty="0"/>
          </a:p>
          <a:p>
            <a:pPr marL="457200" marR="0" lvl="0" indent="-298450" algn="l" rtl="0">
              <a:spcBef>
                <a:spcPts val="0"/>
              </a:spcBef>
              <a:spcAft>
                <a:spcPts val="0"/>
              </a:spcAft>
              <a:buClr>
                <a:schemeClr val="dk1"/>
              </a:buClr>
              <a:buSzPts val="1100"/>
              <a:buFont typeface="Calibri"/>
              <a:buChar char="●"/>
            </a:pPr>
            <a:r>
              <a:rPr lang="en-US" sz="1200" b="1" i="1" u="none" strike="noStrike" cap="none" dirty="0">
                <a:solidFill>
                  <a:schemeClr val="dk1"/>
                </a:solidFill>
                <a:latin typeface="Calibri"/>
                <a:ea typeface="Calibri"/>
                <a:cs typeface="Calibri"/>
                <a:sym typeface="Calibri"/>
              </a:rPr>
              <a:t>I-node</a:t>
            </a:r>
            <a:r>
              <a:rPr lang="en-US" sz="1200" b="0" i="0" u="none" strike="noStrike" cap="none" dirty="0">
                <a:solidFill>
                  <a:schemeClr val="dk1"/>
                </a:solidFill>
                <a:latin typeface="Calibri"/>
                <a:ea typeface="Calibri"/>
                <a:cs typeface="Calibri"/>
                <a:sym typeface="Calibri"/>
              </a:rPr>
              <a:t> – The place where a file system stores all the necessary metadata about a file. The </a:t>
            </a:r>
            <a:r>
              <a:rPr lang="en-US" sz="1200" b="0" i="0" u="none" strike="noStrike" cap="none" dirty="0" err="1">
                <a:solidFill>
                  <a:schemeClr val="dk1"/>
                </a:solidFill>
                <a:latin typeface="Calibri"/>
                <a:ea typeface="Calibri"/>
                <a:cs typeface="Calibri"/>
                <a:sym typeface="Calibri"/>
              </a:rPr>
              <a:t>i</a:t>
            </a:r>
            <a:r>
              <a:rPr lang="en-US" sz="1200" b="0" i="0" u="none" strike="noStrike" cap="none" dirty="0">
                <a:solidFill>
                  <a:schemeClr val="dk1"/>
                </a:solidFill>
                <a:latin typeface="Calibri"/>
                <a:ea typeface="Calibri"/>
                <a:cs typeface="Calibri"/>
                <a:sym typeface="Calibri"/>
              </a:rPr>
              <a:t>-node also provides the connection to the contents of the file and any other data associated with the file. The term “</a:t>
            </a:r>
            <a:r>
              <a:rPr lang="en-US" sz="1200" b="0" i="0" u="none" strike="noStrike" cap="none" dirty="0" err="1">
                <a:solidFill>
                  <a:schemeClr val="dk1"/>
                </a:solidFill>
                <a:latin typeface="Calibri"/>
                <a:ea typeface="Calibri"/>
                <a:cs typeface="Calibri"/>
                <a:sym typeface="Calibri"/>
              </a:rPr>
              <a:t>i</a:t>
            </a:r>
            <a:r>
              <a:rPr lang="en-US" sz="1200" b="0" i="0" u="none" strike="noStrike" cap="none" dirty="0">
                <a:solidFill>
                  <a:schemeClr val="dk1"/>
                </a:solidFill>
                <a:latin typeface="Calibri"/>
                <a:ea typeface="Calibri"/>
                <a:cs typeface="Calibri"/>
                <a:sym typeface="Calibri"/>
              </a:rPr>
              <a:t>-node” is historical and originated in Unix. An </a:t>
            </a:r>
            <a:r>
              <a:rPr lang="en-US" sz="1200" b="0" i="0" u="none" strike="noStrike" cap="none" dirty="0" err="1">
                <a:solidFill>
                  <a:schemeClr val="dk1"/>
                </a:solidFill>
                <a:latin typeface="Calibri"/>
                <a:ea typeface="Calibri"/>
                <a:cs typeface="Calibri"/>
                <a:sym typeface="Calibri"/>
              </a:rPr>
              <a:t>i</a:t>
            </a:r>
            <a:r>
              <a:rPr lang="en-US" sz="1200" b="0" i="0" u="none" strike="noStrike" cap="none" dirty="0">
                <a:solidFill>
                  <a:schemeClr val="dk1"/>
                </a:solidFill>
                <a:latin typeface="Calibri"/>
                <a:ea typeface="Calibri"/>
                <a:cs typeface="Calibri"/>
                <a:sym typeface="Calibri"/>
              </a:rPr>
              <a:t>-node is also known as a file control block (FCB) or file record.</a:t>
            </a:r>
            <a:endParaRPr dirty="0"/>
          </a:p>
          <a:p>
            <a:pPr marL="457200" marR="0" lvl="0" indent="-298450" algn="l" rtl="0">
              <a:spcBef>
                <a:spcPts val="0"/>
              </a:spcBef>
              <a:spcAft>
                <a:spcPts val="0"/>
              </a:spcAft>
              <a:buClr>
                <a:schemeClr val="dk1"/>
              </a:buClr>
              <a:buSzPts val="1100"/>
              <a:buFont typeface="Calibri"/>
              <a:buChar char="●"/>
            </a:pPr>
            <a:r>
              <a:rPr lang="en-US" sz="1200" b="1" i="1" u="none" strike="noStrike" cap="none" dirty="0">
                <a:solidFill>
                  <a:schemeClr val="dk1"/>
                </a:solidFill>
                <a:latin typeface="Calibri"/>
                <a:ea typeface="Calibri"/>
                <a:cs typeface="Calibri"/>
                <a:sym typeface="Calibri"/>
              </a:rPr>
              <a:t>Extent</a:t>
            </a:r>
            <a:r>
              <a:rPr lang="en-US" sz="1200" b="0" i="0" u="none" strike="noStrike" cap="none" dirty="0">
                <a:solidFill>
                  <a:schemeClr val="dk1"/>
                </a:solidFill>
                <a:latin typeface="Calibri"/>
                <a:ea typeface="Calibri"/>
                <a:cs typeface="Calibri"/>
                <a:sym typeface="Calibri"/>
              </a:rPr>
              <a:t> – </a:t>
            </a:r>
            <a:r>
              <a:rPr lang="en-US" dirty="0" smtClean="0"/>
              <a:t>An </a:t>
            </a:r>
            <a:r>
              <a:rPr lang="en-US" b="1" dirty="0" smtClean="0"/>
              <a:t>extent</a:t>
            </a:r>
            <a:r>
              <a:rPr lang="en-US" dirty="0" smtClean="0"/>
              <a:t> is a contiguous area of storage reserved for a file in a file system, represented as a range of block numbers. A file can consist of zero or more extents; one file fragment requires one extent.</a:t>
            </a:r>
          </a:p>
          <a:p>
            <a:pPr marL="457200" marR="0" lvl="0" indent="-298450" algn="l" rtl="0">
              <a:spcBef>
                <a:spcPts val="0"/>
              </a:spcBef>
              <a:spcAft>
                <a:spcPts val="0"/>
              </a:spcAft>
              <a:buClr>
                <a:schemeClr val="dk1"/>
              </a:buClr>
              <a:buSzPts val="1100"/>
              <a:buFont typeface="Calibri"/>
              <a:buChar char="●"/>
            </a:pPr>
            <a:r>
              <a:rPr lang="en-US" sz="1200" b="1" i="1" u="none" strike="noStrike" cap="none" dirty="0" smtClean="0">
                <a:solidFill>
                  <a:schemeClr val="dk1"/>
                </a:solidFill>
                <a:latin typeface="Calibri"/>
                <a:ea typeface="Calibri"/>
                <a:cs typeface="Calibri"/>
                <a:sym typeface="Calibri"/>
              </a:rPr>
              <a:t>Attribute </a:t>
            </a:r>
            <a:r>
              <a:rPr lang="en-US" sz="1200" b="0" i="0" u="none" strike="noStrike" cap="none" dirty="0">
                <a:solidFill>
                  <a:schemeClr val="dk1"/>
                </a:solidFill>
                <a:latin typeface="Calibri"/>
                <a:ea typeface="Calibri"/>
                <a:cs typeface="Calibri"/>
                <a:sym typeface="Calibri"/>
              </a:rPr>
              <a:t>– </a:t>
            </a:r>
            <a:r>
              <a:rPr lang="en-US" b="1" dirty="0" smtClean="0"/>
              <a:t>File attributes</a:t>
            </a:r>
            <a:r>
              <a:rPr lang="en-US" dirty="0" smtClean="0"/>
              <a:t> are settings associated with computer files that grant or deny certain rights to how a user or the operating system can access that file. For example, IBM compatible computers running MS-DOS or Microsoft Windows have capabilities of having read, archive, system, and hidden attributes.</a:t>
            </a:r>
            <a:r>
              <a:rPr lang="en-US" sz="1200" b="0" i="0" u="none" strike="noStrike" cap="none" dirty="0" smtClean="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24" name="Shape 82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28273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Shape 8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1" name="Shape 84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how the disk is connected to the file system.</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 physical storage device that is able to hold the digital data permanently.</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Eg: Hard disk drive (HDD), Compact disk (CD), Solid State Drives (SSD), Tape drives, EEPROM, etc.</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For the operating systems to store and retrieve data from the disk, they need to be formatted with a specific file system that provides an abstraction of how the data is read.</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Some File Systems are specific to the type of storage device.</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Eg: CDFS for CD drive provides write once read many operations.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 disk has the following components:</a:t>
            </a:r>
            <a:endParaRPr/>
          </a:p>
          <a:p>
            <a:pPr marL="914400" marR="0" lvl="1" indent="-298450" algn="l" rtl="0">
              <a:spcBef>
                <a:spcPts val="0"/>
              </a:spcBef>
              <a:spcAft>
                <a:spcPts val="0"/>
              </a:spcAft>
              <a:buClr>
                <a:schemeClr val="dk1"/>
              </a:buClr>
              <a:buSzPts val="1100"/>
              <a:buFont typeface="Courier New"/>
              <a:buChar char="o"/>
            </a:pPr>
            <a:r>
              <a:rPr lang="en-US" sz="1200" b="1" i="0" u="none" strike="noStrike" cap="none">
                <a:solidFill>
                  <a:schemeClr val="dk1"/>
                </a:solidFill>
                <a:latin typeface="Calibri"/>
                <a:ea typeface="Calibri"/>
                <a:cs typeface="Calibri"/>
                <a:sym typeface="Calibri"/>
              </a:rPr>
              <a:t>Sector: </a:t>
            </a:r>
            <a:r>
              <a:rPr lang="en-US" sz="1200" b="0" i="0" u="none" strike="noStrike" cap="none">
                <a:solidFill>
                  <a:schemeClr val="dk1"/>
                </a:solidFill>
                <a:latin typeface="Calibri"/>
                <a:ea typeface="Calibri"/>
                <a:cs typeface="Calibri"/>
                <a:sym typeface="Calibri"/>
              </a:rPr>
              <a:t>The smallest physical storage unit on a disk. In Windows size of each sector is 512 (bytes).</a:t>
            </a:r>
            <a:endParaRPr/>
          </a:p>
          <a:p>
            <a:pPr marL="914400" marR="0" lvl="1" indent="-298450" algn="l" rtl="0">
              <a:spcBef>
                <a:spcPts val="0"/>
              </a:spcBef>
              <a:spcAft>
                <a:spcPts val="0"/>
              </a:spcAft>
              <a:buClr>
                <a:schemeClr val="dk1"/>
              </a:buClr>
              <a:buSzPts val="1100"/>
              <a:buFont typeface="Courier New"/>
              <a:buChar char="o"/>
            </a:pPr>
            <a:r>
              <a:rPr lang="en-US" sz="1200" b="1" i="0" u="none" strike="noStrike" cap="none">
                <a:solidFill>
                  <a:schemeClr val="dk1"/>
                </a:solidFill>
                <a:latin typeface="Calibri"/>
                <a:ea typeface="Calibri"/>
                <a:cs typeface="Calibri"/>
                <a:sym typeface="Calibri"/>
              </a:rPr>
              <a:t>Track: </a:t>
            </a:r>
            <a:r>
              <a:rPr lang="en-US" sz="1200" b="0" i="0" u="none" strike="noStrike" cap="none">
                <a:solidFill>
                  <a:schemeClr val="dk1"/>
                </a:solidFill>
                <a:latin typeface="Calibri"/>
                <a:ea typeface="Calibri"/>
                <a:cs typeface="Calibri"/>
                <a:sym typeface="Calibri"/>
              </a:rPr>
              <a:t>A physical division of data in a disk drive</a:t>
            </a:r>
            <a:endParaRPr/>
          </a:p>
          <a:p>
            <a:pPr marL="914400" marR="0" lvl="1" indent="-298450" algn="l" rtl="0">
              <a:spcBef>
                <a:spcPts val="0"/>
              </a:spcBef>
              <a:spcAft>
                <a:spcPts val="0"/>
              </a:spcAft>
              <a:buClr>
                <a:schemeClr val="dk1"/>
              </a:buClr>
              <a:buSzPts val="1100"/>
              <a:buFont typeface="Courier New"/>
              <a:buChar char="o"/>
            </a:pPr>
            <a:r>
              <a:rPr lang="en-US" sz="1200" b="1" i="0" u="none" strike="noStrike" cap="none">
                <a:solidFill>
                  <a:schemeClr val="dk1"/>
                </a:solidFill>
                <a:latin typeface="Calibri"/>
                <a:ea typeface="Calibri"/>
                <a:cs typeface="Calibri"/>
                <a:sym typeface="Calibri"/>
              </a:rPr>
              <a:t>Cluster: </a:t>
            </a:r>
            <a:r>
              <a:rPr lang="en-US" sz="1200" b="0" i="0" u="none" strike="noStrike" cap="none">
                <a:solidFill>
                  <a:schemeClr val="dk1"/>
                </a:solidFill>
                <a:latin typeface="Calibri"/>
                <a:ea typeface="Calibri"/>
                <a:cs typeface="Calibri"/>
                <a:sym typeface="Calibri"/>
              </a:rPr>
              <a:t>Group of one or more contiguous sectors</a:t>
            </a:r>
            <a:endParaRPr/>
          </a:p>
          <a:p>
            <a:pPr marL="914400" marR="0" lvl="1" indent="-298450" algn="l" rtl="0">
              <a:spcBef>
                <a:spcPts val="0"/>
              </a:spcBef>
              <a:spcAft>
                <a:spcPts val="0"/>
              </a:spcAft>
              <a:buClr>
                <a:schemeClr val="dk1"/>
              </a:buClr>
              <a:buSzPts val="1100"/>
              <a:buFont typeface="Courier New"/>
              <a:buChar char="o"/>
            </a:pPr>
            <a:r>
              <a:rPr lang="en-US" sz="1200" b="1" i="0" u="none" strike="noStrike" cap="none">
                <a:solidFill>
                  <a:schemeClr val="dk1"/>
                </a:solidFill>
                <a:latin typeface="Calibri"/>
                <a:ea typeface="Calibri"/>
                <a:cs typeface="Calibri"/>
                <a:sym typeface="Calibri"/>
              </a:rPr>
              <a:t>Volume: </a:t>
            </a:r>
            <a:r>
              <a:rPr lang="en-US" sz="1200" b="0" i="0" u="none" strike="noStrike" cap="none">
                <a:solidFill>
                  <a:schemeClr val="dk1"/>
                </a:solidFill>
                <a:latin typeface="Calibri"/>
                <a:ea typeface="Calibri"/>
                <a:cs typeface="Calibri"/>
                <a:sym typeface="Calibri"/>
              </a:rPr>
              <a:t>Logical partitioning of a disk, consisting of one or more clusters. Volume consists of files, system information and unallocated space that can be allocated to files.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42" name="Shape 84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3476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Shape 8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Shape 85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how the blocks are arranged in disks and the file system.</a:t>
            </a: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Block is a sequence of bytes or bits that is writable by a disk or filesystem.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Data buffer in the disk usually stores the blocked data and it is read or written as a whole block at a time.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block size in a filesystem can be a multiple of the block size of the actual disk.</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Since data is written in blocks instead of bits (0s &amp; 1s), there will be unused space in blocks causing space inefficiency. Disk defragmentation will remove the unused space by filling the data from the neighboring block.</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file system normally abstracts the block storage for use by various applications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55" name="Shape 85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35711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Shape 8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5" name="Shape 86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significance of partitioning and the whole process from a raw disk to a set of fully formatted volume.</a:t>
            </a: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Look at the picture and understand how a disk drive is partitioned to create new volumes.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Partitions are separate regions created on a disk so that operating system can manage information in each regions separately.</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Partitioning is the first step to be done before storing any files or directories on the disk.</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Each partition can be formatted with any type of filesystem so that the operating system will be able use file systems API for storing and retrieving data. A formatted partition is called as volume.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Isolating the files with partitions will make them safe even if other partitions get corrupted.</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By partitioning, the file system namespace gets distributed thus allowing better control and performance but at the same time, more space will be used for the file system since each partition has one.</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66" name="Shape 86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50543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Shape 8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3" name="Shape 88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importance of superblock and elaborate its role in mounting the filesystem.</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Superblock is a place in a formatted partition where the filesystem’s critical information such as the size, the name, the log area and the indices of the partition.</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In addition to that, it also has the empty and filled blocks, the size and the location of i-node table and the disk block map.</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To access any file, the access to superblock is mandatory and without that filesystem cannot be mounted at all.</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In Linux, a copy of mounted filesystems’ superblock will be maintained in the memory.</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File Allocation Table (FAT) is the superblock equivalent on Microsoft Windows file system.</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84" name="Shape 88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67543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Shape 9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3" name="Shape 92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need to track the operations on a disk block and how the journaling helps to do it.</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 disk can only guarantee an operation on a single disk block. i.e. whether the write to the block succeeded or failed. Hence it is not possible to partially write to a block. In most cases, a file will be stored across multiple blocks.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Transaction – an atomic event of multiple modifications on a block during one operation.</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Journaling is a mechanism in filesystem to ensure the correctness of on-disk data structures. It is also referred as logging.</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If there is a failure while modifying the data structure, then the system has traverse across all the blocks to repair the damage by previous halt which is a lengthy process.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keeps the track of all operations made and whether they are successful or not. So it offers guaranteed consistency and speedy recovery.</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works by creating a transaction, buffering the transaction to the memory and the log to the disk, finally updating the log with success status once the transaction is actually made to the on-disk data structure.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As all transactions are written to a single log, the log must be locked during transactions that forces the filesystem to run in a single-threaded model.</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24" name="Shape 92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87269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Reiterate the points on the slide. Explain the direct, indirect and double indirect blocks.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 metadata is some additional information about a file such as the file’s name, size, date created, etc.</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i-node is the place in the filesystem where the metadata of the files are stored.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i-node number is the address of the file i.e. the location of the exact data on the disk.</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POSIX standard provides a list of attributes to be in the i-node. Some of them are File mode, User ID, Group ID, Device ID, size, number of blocks, etc.</a:t>
            </a:r>
            <a:endParaRPr/>
          </a:p>
          <a:p>
            <a:pPr marL="457200" marR="0" lvl="0" indent="-298450" algn="l" rtl="0">
              <a:spcBef>
                <a:spcPts val="0"/>
              </a:spcBef>
              <a:spcAft>
                <a:spcPts val="0"/>
              </a:spcAft>
              <a:buClr>
                <a:schemeClr val="dk1"/>
              </a:buClr>
              <a:buSzPts val="1100"/>
              <a:buFont typeface="Calibri"/>
              <a:buChar char="●"/>
            </a:pPr>
            <a:r>
              <a:rPr lang="en-US" sz="1200" b="1" i="0" u="none" strike="noStrike" cap="none">
                <a:solidFill>
                  <a:schemeClr val="dk1"/>
                </a:solidFill>
                <a:latin typeface="Calibri"/>
                <a:ea typeface="Calibri"/>
                <a:cs typeface="Calibri"/>
                <a:sym typeface="Calibri"/>
              </a:rPr>
              <a:t>Direct block</a:t>
            </a:r>
            <a:r>
              <a:rPr lang="en-US" sz="1200" b="0" i="0" u="none" strike="noStrike" cap="none">
                <a:solidFill>
                  <a:schemeClr val="dk1"/>
                </a:solidFill>
                <a:latin typeface="Calibri"/>
                <a:ea typeface="Calibri"/>
                <a:cs typeface="Calibri"/>
                <a:sym typeface="Calibri"/>
              </a:rPr>
              <a:t> - points the locations of the data blocks directly.</a:t>
            </a:r>
            <a:endParaRPr/>
          </a:p>
          <a:p>
            <a:pPr marL="457200" marR="0" lvl="0" indent="-298450" algn="l" rtl="0">
              <a:spcBef>
                <a:spcPts val="0"/>
              </a:spcBef>
              <a:spcAft>
                <a:spcPts val="0"/>
              </a:spcAft>
              <a:buClr>
                <a:schemeClr val="dk1"/>
              </a:buClr>
              <a:buSzPts val="1100"/>
              <a:buFont typeface="Calibri"/>
              <a:buChar char="●"/>
            </a:pPr>
            <a:r>
              <a:rPr lang="en-US" sz="1200" b="1" i="0" u="none" strike="noStrike" cap="none">
                <a:solidFill>
                  <a:schemeClr val="dk1"/>
                </a:solidFill>
                <a:latin typeface="Calibri"/>
                <a:ea typeface="Calibri"/>
                <a:cs typeface="Calibri"/>
                <a:sym typeface="Calibri"/>
              </a:rPr>
              <a:t>Indirect block</a:t>
            </a:r>
            <a:r>
              <a:rPr lang="en-US" sz="1200" b="0" i="0" u="none" strike="noStrike" cap="none">
                <a:solidFill>
                  <a:schemeClr val="dk1"/>
                </a:solidFill>
                <a:latin typeface="Calibri"/>
                <a:ea typeface="Calibri"/>
                <a:cs typeface="Calibri"/>
                <a:sym typeface="Calibri"/>
              </a:rPr>
              <a:t> - points to a block on disk and the block’s content provides the block address of the real data.</a:t>
            </a:r>
            <a:endParaRPr/>
          </a:p>
          <a:p>
            <a:pPr marL="457200" marR="0" lvl="0" indent="-298450" algn="l" rtl="0">
              <a:spcBef>
                <a:spcPts val="0"/>
              </a:spcBef>
              <a:spcAft>
                <a:spcPts val="0"/>
              </a:spcAft>
              <a:buClr>
                <a:schemeClr val="dk1"/>
              </a:buClr>
              <a:buSzPts val="1100"/>
              <a:buFont typeface="Calibri"/>
              <a:buChar char="●"/>
            </a:pPr>
            <a:r>
              <a:rPr lang="en-US" sz="1200" b="1" i="0" u="none" strike="noStrike" cap="none">
                <a:solidFill>
                  <a:schemeClr val="dk1"/>
                </a:solidFill>
                <a:latin typeface="Calibri"/>
                <a:ea typeface="Calibri"/>
                <a:cs typeface="Calibri"/>
                <a:sym typeface="Calibri"/>
              </a:rPr>
              <a:t>Double indirect block</a:t>
            </a:r>
            <a:r>
              <a:rPr lang="en-US" sz="1200" b="0" i="0" u="none" strike="noStrike" cap="none">
                <a:solidFill>
                  <a:schemeClr val="dk1"/>
                </a:solidFill>
                <a:latin typeface="Calibri"/>
                <a:ea typeface="Calibri"/>
                <a:cs typeface="Calibri"/>
                <a:sym typeface="Calibri"/>
              </a:rPr>
              <a:t> - points to a block that contains the addresses of indirect blocks.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44733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Shape 10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1" name="Shape 100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extent and its use over direct and indirect blocks. Provide more examples on available attributes on frequently used files.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Under the concept of extents and attributes in a file system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Extent is a technique to map the address of data blocks as a range of contiguous list i.e. an extent list will have a starting position of a block and the length up to which the block should extend.</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Extent list is usually larger than a simple block address and though it is more compact, it may still require use of direct and indirect blocks.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For instance, if the disk is heavy fragmented, then the extent list can’t cover much and hence indirect blocks becomes a necessity.</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Attribute is a name and a value of type number, string or even binary. They are stored in attribute directory of the file’s i-node.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Attributes facilitate in storing additional information on files that helps in identification or querying files based on the attributes.</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Example: pixels of an image file, contact information of an office file, etc.</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Some examples for file attributes:</a:t>
            </a:r>
            <a:endParaRPr/>
          </a:p>
          <a:p>
            <a:pPr marL="914400" marR="0" lvl="1" indent="-298450" algn="l" rtl="0">
              <a:spcBef>
                <a:spcPts val="0"/>
              </a:spcBef>
              <a:spcAft>
                <a:spcPts val="0"/>
              </a:spcAft>
              <a:buClr>
                <a:schemeClr val="dk1"/>
              </a:buClr>
              <a:buSzPts val="1100"/>
              <a:buFont typeface="Courier New"/>
              <a:buChar char="o"/>
            </a:pPr>
            <a:r>
              <a:rPr lang="en-US" sz="1200" b="1" i="0" u="none" strike="noStrike" cap="none">
                <a:solidFill>
                  <a:schemeClr val="dk1"/>
                </a:solidFill>
                <a:latin typeface="Calibri"/>
                <a:ea typeface="Calibri"/>
                <a:cs typeface="Calibri"/>
                <a:sym typeface="Calibri"/>
              </a:rPr>
              <a:t>Name</a:t>
            </a:r>
            <a:r>
              <a:rPr lang="en-US" sz="1200" b="0" i="0" u="none" strike="noStrike" cap="none">
                <a:solidFill>
                  <a:schemeClr val="dk1"/>
                </a:solidFill>
                <a:latin typeface="Calibri"/>
                <a:ea typeface="Calibri"/>
                <a:cs typeface="Calibri"/>
                <a:sym typeface="Calibri"/>
              </a:rPr>
              <a:t> - only information kept in human-readable form</a:t>
            </a:r>
            <a:endParaRPr/>
          </a:p>
          <a:p>
            <a:pPr marL="914400" marR="0" lvl="1" indent="-298450" algn="l" rtl="0">
              <a:spcBef>
                <a:spcPts val="0"/>
              </a:spcBef>
              <a:spcAft>
                <a:spcPts val="0"/>
              </a:spcAft>
              <a:buClr>
                <a:schemeClr val="dk1"/>
              </a:buClr>
              <a:buSzPts val="1100"/>
              <a:buFont typeface="Courier New"/>
              <a:buChar char="o"/>
            </a:pPr>
            <a:r>
              <a:rPr lang="en-US" sz="1200" b="1" i="0" u="none" strike="noStrike" cap="none">
                <a:solidFill>
                  <a:schemeClr val="dk1"/>
                </a:solidFill>
                <a:latin typeface="Calibri"/>
                <a:ea typeface="Calibri"/>
                <a:cs typeface="Calibri"/>
                <a:sym typeface="Calibri"/>
              </a:rPr>
              <a:t>Identifier </a:t>
            </a:r>
            <a:r>
              <a:rPr lang="en-US" sz="1200" b="0" i="0" u="none" strike="noStrike" cap="none">
                <a:solidFill>
                  <a:schemeClr val="dk1"/>
                </a:solidFill>
                <a:latin typeface="Calibri"/>
                <a:ea typeface="Calibri"/>
                <a:cs typeface="Calibri"/>
                <a:sym typeface="Calibri"/>
              </a:rPr>
              <a:t>- a unique tag (number) identifies the file within a system</a:t>
            </a:r>
            <a:endParaRPr/>
          </a:p>
          <a:p>
            <a:pPr marL="914400" marR="0" lvl="1" indent="-298450" algn="l" rtl="0">
              <a:spcBef>
                <a:spcPts val="0"/>
              </a:spcBef>
              <a:spcAft>
                <a:spcPts val="0"/>
              </a:spcAft>
              <a:buClr>
                <a:schemeClr val="dk1"/>
              </a:buClr>
              <a:buSzPts val="1100"/>
              <a:buFont typeface="Courier New"/>
              <a:buChar char="o"/>
            </a:pPr>
            <a:r>
              <a:rPr lang="en-US" sz="1200" b="1" i="0" u="none" strike="noStrike" cap="none">
                <a:solidFill>
                  <a:schemeClr val="dk1"/>
                </a:solidFill>
                <a:latin typeface="Calibri"/>
                <a:ea typeface="Calibri"/>
                <a:cs typeface="Calibri"/>
                <a:sym typeface="Calibri"/>
              </a:rPr>
              <a:t>Type </a:t>
            </a:r>
            <a:r>
              <a:rPr lang="en-US" sz="1200" b="0" i="0" u="none" strike="noStrike" cap="none">
                <a:solidFill>
                  <a:schemeClr val="dk1"/>
                </a:solidFill>
                <a:latin typeface="Calibri"/>
                <a:ea typeface="Calibri"/>
                <a:cs typeface="Calibri"/>
                <a:sym typeface="Calibri"/>
              </a:rPr>
              <a:t>- needed for systems that support different types</a:t>
            </a:r>
            <a:endParaRPr/>
          </a:p>
          <a:p>
            <a:pPr marL="914400" marR="0" lvl="1" indent="-298450" algn="l" rtl="0">
              <a:spcBef>
                <a:spcPts val="0"/>
              </a:spcBef>
              <a:spcAft>
                <a:spcPts val="0"/>
              </a:spcAft>
              <a:buClr>
                <a:schemeClr val="dk1"/>
              </a:buClr>
              <a:buSzPts val="1100"/>
              <a:buFont typeface="Courier New"/>
              <a:buChar char="o"/>
            </a:pPr>
            <a:r>
              <a:rPr lang="en-US" sz="1200" b="1" i="0" u="none" strike="noStrike" cap="none">
                <a:solidFill>
                  <a:schemeClr val="dk1"/>
                </a:solidFill>
                <a:latin typeface="Calibri"/>
                <a:ea typeface="Calibri"/>
                <a:cs typeface="Calibri"/>
                <a:sym typeface="Calibri"/>
              </a:rPr>
              <a:t>Location </a:t>
            </a:r>
            <a:r>
              <a:rPr lang="en-US" sz="1200" b="0" i="0" u="none" strike="noStrike" cap="none">
                <a:solidFill>
                  <a:schemeClr val="dk1"/>
                </a:solidFill>
                <a:latin typeface="Calibri"/>
                <a:ea typeface="Calibri"/>
                <a:cs typeface="Calibri"/>
                <a:sym typeface="Calibri"/>
              </a:rPr>
              <a:t>- pointer to file location on device</a:t>
            </a:r>
            <a:endParaRPr/>
          </a:p>
          <a:p>
            <a:pPr marL="914400" marR="0" lvl="1" indent="-298450" algn="l" rtl="0">
              <a:spcBef>
                <a:spcPts val="0"/>
              </a:spcBef>
              <a:spcAft>
                <a:spcPts val="0"/>
              </a:spcAft>
              <a:buClr>
                <a:schemeClr val="dk1"/>
              </a:buClr>
              <a:buSzPts val="1100"/>
              <a:buFont typeface="Courier New"/>
              <a:buChar char="o"/>
            </a:pPr>
            <a:r>
              <a:rPr lang="en-US" sz="1200" b="1" i="0" u="none" strike="noStrike" cap="none">
                <a:solidFill>
                  <a:schemeClr val="dk1"/>
                </a:solidFill>
                <a:latin typeface="Calibri"/>
                <a:ea typeface="Calibri"/>
                <a:cs typeface="Calibri"/>
                <a:sym typeface="Calibri"/>
              </a:rPr>
              <a:t>Size </a:t>
            </a:r>
            <a:r>
              <a:rPr lang="en-US" sz="1200" b="0" i="0" u="none" strike="noStrike" cap="none">
                <a:solidFill>
                  <a:schemeClr val="dk1"/>
                </a:solidFill>
                <a:latin typeface="Calibri"/>
                <a:ea typeface="Calibri"/>
                <a:cs typeface="Calibri"/>
                <a:sym typeface="Calibri"/>
              </a:rPr>
              <a:t>- current file size</a:t>
            </a:r>
            <a:endParaRPr/>
          </a:p>
          <a:p>
            <a:pPr marL="914400" marR="0" lvl="1" indent="-298450" algn="l" rtl="0">
              <a:spcBef>
                <a:spcPts val="0"/>
              </a:spcBef>
              <a:spcAft>
                <a:spcPts val="0"/>
              </a:spcAft>
              <a:buClr>
                <a:schemeClr val="dk1"/>
              </a:buClr>
              <a:buSzPts val="1100"/>
              <a:buFont typeface="Courier New"/>
              <a:buChar char="o"/>
            </a:pPr>
            <a:r>
              <a:rPr lang="en-US" sz="1200" b="1" i="0" u="none" strike="noStrike" cap="none">
                <a:solidFill>
                  <a:schemeClr val="dk1"/>
                </a:solidFill>
                <a:latin typeface="Calibri"/>
                <a:ea typeface="Calibri"/>
                <a:cs typeface="Calibri"/>
                <a:sym typeface="Calibri"/>
              </a:rPr>
              <a:t>Protection </a:t>
            </a:r>
            <a:r>
              <a:rPr lang="en-US" sz="1200" b="0" i="0" u="none" strike="noStrike" cap="none">
                <a:solidFill>
                  <a:schemeClr val="dk1"/>
                </a:solidFill>
                <a:latin typeface="Calibri"/>
                <a:ea typeface="Calibri"/>
                <a:cs typeface="Calibri"/>
                <a:sym typeface="Calibri"/>
              </a:rPr>
              <a:t>- controls actions on files like read, write, execute</a:t>
            </a:r>
            <a:endParaRPr/>
          </a:p>
          <a:p>
            <a:pPr marL="914400" marR="0" lvl="1" indent="-298450" algn="l" rtl="0">
              <a:spcBef>
                <a:spcPts val="0"/>
              </a:spcBef>
              <a:spcAft>
                <a:spcPts val="0"/>
              </a:spcAft>
              <a:buClr>
                <a:schemeClr val="dk1"/>
              </a:buClr>
              <a:buSzPts val="1100"/>
              <a:buFont typeface="Courier New"/>
              <a:buChar char="o"/>
            </a:pPr>
            <a:r>
              <a:rPr lang="en-US" sz="1200" b="1" i="0" u="none" strike="noStrike" cap="none">
                <a:solidFill>
                  <a:schemeClr val="dk1"/>
                </a:solidFill>
                <a:latin typeface="Calibri"/>
                <a:ea typeface="Calibri"/>
                <a:cs typeface="Calibri"/>
                <a:sym typeface="Calibri"/>
              </a:rPr>
              <a:t>Time, data and user identification</a:t>
            </a:r>
            <a:r>
              <a:rPr lang="en-US" sz="1200" b="0" i="0" u="none" strike="noStrike" cap="none">
                <a:solidFill>
                  <a:schemeClr val="dk1"/>
                </a:solidFill>
                <a:latin typeface="Calibri"/>
                <a:ea typeface="Calibri"/>
                <a:cs typeface="Calibri"/>
                <a:sym typeface="Calibri"/>
              </a:rPr>
              <a:t> - data for protection, security and usage monitoring</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02" name="Shape 100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0154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Shape 10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3" name="Shape 102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facilitator</a:t>
            </a:r>
            <a:r>
              <a:rPr lang="en-US" sz="12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Form different groups of students. Each group should talk about one of the terminologies of file systems.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participants</a:t>
            </a:r>
            <a:r>
              <a:rPr lang="en-US" sz="12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We’ve so far seen about the important concepts associated with file systems. Form different groups and each group should talk about one concept in detail along with analogies or examples to show your understanding.</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24" name="Shape 102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71832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Shape 10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 name="Shape 104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example given in the participant notes and reiterate the points discussed in the slide.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Imagine you have 10 l of water, 1 l of juice and ½ l milk.</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These are three different things. We need a space to store them. If all the three items are stored in a single container, the content will become useless since it will be spoilt and it will become impossible to separate them. So we need different containers for each type.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Likewise, we store the data of an image, a text and an ‘Office File’ separately in their own files so that each one of them can be retrieved separately when required.</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 File System provides the API that allows us to store our files in the storage.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It can use the name of the file alone as the key to identifying the files uniquely. But it isn’t sufficient since we can have the same name for multiple files. So the file system uses the combination of the location and the name of the file as a unique key to fetch our files.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49" name="Shape 104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2539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5" name="Shape 72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List out the module objectives.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Reiterate each objective.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At the end of the module, you will be able to:</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a:p>
          <a:p>
            <a:pPr marL="457200" lvl="0" indent="-298450" rtl="0">
              <a:lnSpc>
                <a:spcPct val="90000"/>
              </a:lnSpc>
              <a:spcBef>
                <a:spcPts val="0"/>
              </a:spcBef>
              <a:spcAft>
                <a:spcPts val="0"/>
              </a:spcAft>
              <a:buClr>
                <a:srgbClr val="000000"/>
              </a:buClr>
              <a:buSzPts val="1100"/>
              <a:buFont typeface="Calibri"/>
              <a:buChar char="●"/>
            </a:pPr>
            <a:r>
              <a:rPr lang="en-US"/>
              <a:t>Understand the basics of data storage.</a:t>
            </a:r>
            <a:endParaRPr/>
          </a:p>
          <a:p>
            <a:pPr marL="457200" lvl="0" indent="-298450" rtl="0">
              <a:lnSpc>
                <a:spcPct val="90000"/>
              </a:lnSpc>
              <a:spcBef>
                <a:spcPts val="0"/>
              </a:spcBef>
              <a:spcAft>
                <a:spcPts val="0"/>
              </a:spcAft>
              <a:buClr>
                <a:srgbClr val="000000"/>
              </a:buClr>
              <a:buSzPts val="1100"/>
              <a:buFont typeface="Calibri"/>
              <a:buChar char="●"/>
            </a:pPr>
            <a:r>
              <a:rPr lang="en-US"/>
              <a:t>Explain Traditional File system and its components.</a:t>
            </a:r>
            <a:endParaRPr/>
          </a:p>
          <a:p>
            <a:pPr marL="457200" marR="0" lvl="0" indent="-298450" algn="l" rtl="0">
              <a:lnSpc>
                <a:spcPct val="90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Describe how a file system is structured.</a:t>
            </a:r>
            <a:endParaRPr/>
          </a:p>
          <a:p>
            <a:pPr marL="457200" marR="0" lvl="0" indent="-298450" algn="l" rtl="0">
              <a:lnSpc>
                <a:spcPct val="90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Describe Files and Directories.</a:t>
            </a:r>
            <a:endParaRPr/>
          </a:p>
          <a:p>
            <a:pPr marL="457200" marR="0" lvl="0" indent="-298450" algn="l" rtl="0">
              <a:lnSpc>
                <a:spcPct val="90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Enumerate the disadvantages of traditional file systems.</a:t>
            </a:r>
            <a:endParaRPr sz="1200" b="0" i="0" u="none" strike="noStrike" cap="none">
              <a:solidFill>
                <a:schemeClr val="dk1"/>
              </a:solidFill>
              <a:latin typeface="Calibri"/>
              <a:ea typeface="Calibri"/>
              <a:cs typeface="Calibri"/>
              <a:sym typeface="Calibri"/>
            </a:endParaRPr>
          </a:p>
        </p:txBody>
      </p:sp>
      <p:sp>
        <p:nvSpPr>
          <p:cNvPr id="726" name="Shape 72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5069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Shape 10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6" name="Shape 107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example given in the Participants Notes and reiterate the points discussed in the slide. </a:t>
            </a: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(Continuing the analogy from the last slide)</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Now we need to label them with details like the container’s capacity, the type of content inside the container, the owner of the container, the last accessed time, etc.</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By doing so, we can easily get the required containers if they are huge in numbers.</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 File System does this with the metadata stored in its own namespace as i-nodes. It allows us to do queries on the i-nodes to filter the files by their </a:t>
            </a:r>
            <a:r>
              <a:rPr lang="en-US" sz="1200" b="0" i="0" u="none" strike="noStrike" cap="none">
                <a:latin typeface="Calibri"/>
                <a:ea typeface="Calibri"/>
                <a:cs typeface="Calibri"/>
                <a:sym typeface="Calibri"/>
              </a:rPr>
              <a:t>metadata attributes.</a:t>
            </a:r>
            <a:endParaRPr/>
          </a:p>
          <a:p>
            <a:pPr marL="0" marR="0" lvl="0" indent="0" algn="l" rtl="0">
              <a:lnSpc>
                <a:spcPct val="115000"/>
              </a:lnSpc>
              <a:spcBef>
                <a:spcPts val="0"/>
              </a:spcBef>
              <a:spcAft>
                <a:spcPts val="0"/>
              </a:spcAft>
              <a:buClr>
                <a:srgbClr val="FF0000"/>
              </a:buClr>
              <a:buSzPts val="1200"/>
              <a:buFont typeface="Calibri"/>
              <a:buNone/>
            </a:pPr>
            <a:r>
              <a:rPr lang="en-US" sz="1200" b="0" i="0" u="none" strike="noStrike" cap="none">
                <a:latin typeface="Calibri"/>
                <a:ea typeface="Calibri"/>
                <a:cs typeface="Calibri"/>
                <a:sym typeface="Calibri"/>
              </a:rPr>
              <a:t>Remember, everything is a file in Linux.</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77" name="Shape 107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39498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Shape 10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2" name="Shape 109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concept of Directory with real- world examples.</a:t>
            </a: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 Directory is a file that has a mapping of the i-nodes and the names of the files under them. Since the directory is a file by itself, it has an i-node for it. Directories have all the properties of a regular file like name, location, time modified, etc. A directory can use a different kind of data structure to have this mapping. It depends on the type of file system used. The data structures include hash tables, binary trees, radix sorting schemes, ordered or unordered lists, etc.</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93" name="Shape 109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1201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Shape 11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8" name="Shape 110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Elaborate all the Filesystem operations listed in the slide.</a:t>
            </a: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171450" marR="0" lvl="0" indent="-171450" algn="l" rtl="0">
              <a:lnSpc>
                <a:spcPct val="115000"/>
              </a:lnSpc>
              <a:spcBef>
                <a:spcPts val="0"/>
              </a:spcBef>
              <a:spcAft>
                <a:spcPts val="0"/>
              </a:spcAft>
              <a:buClr>
                <a:schemeClr val="dk1"/>
              </a:buClr>
              <a:buSzPts val="1100"/>
              <a:buFont typeface="Arial"/>
              <a:buChar char="•"/>
            </a:pPr>
            <a:r>
              <a:rPr lang="en-US" sz="1200" b="1" i="1" u="none" strike="noStrike" cap="none">
                <a:solidFill>
                  <a:schemeClr val="dk1"/>
                </a:solidFill>
                <a:latin typeface="Calibri"/>
                <a:ea typeface="Calibri"/>
                <a:cs typeface="Calibri"/>
                <a:sym typeface="Calibri"/>
              </a:rPr>
              <a:t>Initialization</a:t>
            </a:r>
            <a:r>
              <a:rPr lang="en-US" sz="1200" b="0" i="0" u="none" strike="noStrike" cap="none">
                <a:solidFill>
                  <a:schemeClr val="dk1"/>
                </a:solidFill>
                <a:latin typeface="Calibri"/>
                <a:ea typeface="Calibri"/>
                <a:cs typeface="Calibri"/>
                <a:sym typeface="Calibri"/>
              </a:rPr>
              <a:t> – Formatting a partition to a specific file system</a:t>
            </a:r>
            <a:endParaRPr/>
          </a:p>
          <a:p>
            <a:pPr marL="171450" marR="0" lvl="0" indent="-171450" algn="l" rtl="0">
              <a:lnSpc>
                <a:spcPct val="115000"/>
              </a:lnSpc>
              <a:spcBef>
                <a:spcPts val="0"/>
              </a:spcBef>
              <a:spcAft>
                <a:spcPts val="0"/>
              </a:spcAft>
              <a:buClr>
                <a:schemeClr val="dk1"/>
              </a:buClr>
              <a:buSzPts val="1100"/>
              <a:buFont typeface="Arial"/>
              <a:buChar char="•"/>
            </a:pPr>
            <a:r>
              <a:rPr lang="en-US" sz="1200" b="1" i="1" u="none" strike="noStrike" cap="none">
                <a:solidFill>
                  <a:schemeClr val="dk1"/>
                </a:solidFill>
                <a:latin typeface="Calibri"/>
                <a:ea typeface="Calibri"/>
                <a:cs typeface="Calibri"/>
                <a:sym typeface="Calibri"/>
              </a:rPr>
              <a:t>Mounting</a:t>
            </a:r>
            <a:r>
              <a:rPr lang="en-US" sz="1200" b="0" i="0" u="none" strike="noStrike" cap="none">
                <a:solidFill>
                  <a:schemeClr val="dk1"/>
                </a:solidFill>
                <a:latin typeface="Calibri"/>
                <a:ea typeface="Calibri"/>
                <a:cs typeface="Calibri"/>
                <a:sym typeface="Calibri"/>
              </a:rPr>
              <a:t> – Mounting the formatted partition on an empty directory under root directory</a:t>
            </a:r>
            <a:endParaRPr/>
          </a:p>
          <a:p>
            <a:pPr marL="171450" marR="0" lvl="0" indent="-171450" algn="l" rtl="0">
              <a:lnSpc>
                <a:spcPct val="115000"/>
              </a:lnSpc>
              <a:spcBef>
                <a:spcPts val="0"/>
              </a:spcBef>
              <a:spcAft>
                <a:spcPts val="0"/>
              </a:spcAft>
              <a:buClr>
                <a:schemeClr val="dk1"/>
              </a:buClr>
              <a:buSzPts val="1100"/>
              <a:buFont typeface="Arial"/>
              <a:buChar char="•"/>
            </a:pPr>
            <a:r>
              <a:rPr lang="en-US" sz="1200" b="1" i="1" u="none" strike="noStrike" cap="none">
                <a:solidFill>
                  <a:schemeClr val="dk1"/>
                </a:solidFill>
                <a:latin typeface="Calibri"/>
                <a:ea typeface="Calibri"/>
                <a:cs typeface="Calibri"/>
                <a:sym typeface="Calibri"/>
              </a:rPr>
              <a:t>Unmounting</a:t>
            </a:r>
            <a:r>
              <a:rPr lang="en-US" sz="1200" b="0" i="0" u="none" strike="noStrike" cap="none">
                <a:solidFill>
                  <a:schemeClr val="dk1"/>
                </a:solidFill>
                <a:latin typeface="Calibri"/>
                <a:ea typeface="Calibri"/>
                <a:cs typeface="Calibri"/>
                <a:sym typeface="Calibri"/>
              </a:rPr>
              <a:t> – Unmounting the mounted partition</a:t>
            </a:r>
            <a:endParaRPr/>
          </a:p>
          <a:p>
            <a:pPr marL="171450" marR="0" lvl="0" indent="-171450" algn="l" rtl="0">
              <a:lnSpc>
                <a:spcPct val="115000"/>
              </a:lnSpc>
              <a:spcBef>
                <a:spcPts val="0"/>
              </a:spcBef>
              <a:spcAft>
                <a:spcPts val="0"/>
              </a:spcAft>
              <a:buClr>
                <a:schemeClr val="dk1"/>
              </a:buClr>
              <a:buSzPts val="1100"/>
              <a:buFont typeface="Arial"/>
              <a:buChar char="•"/>
            </a:pPr>
            <a:r>
              <a:rPr lang="en-US" sz="1200" b="1" i="1" u="none" strike="noStrike" cap="none">
                <a:solidFill>
                  <a:schemeClr val="dk1"/>
                </a:solidFill>
                <a:latin typeface="Calibri"/>
                <a:ea typeface="Calibri"/>
                <a:cs typeface="Calibri"/>
                <a:sym typeface="Calibri"/>
              </a:rPr>
              <a:t>Creating Files &amp; Directories</a:t>
            </a:r>
            <a:r>
              <a:rPr lang="en-US" sz="1200" b="0" i="0" u="none" strike="noStrike" cap="none">
                <a:solidFill>
                  <a:schemeClr val="dk1"/>
                </a:solidFill>
                <a:latin typeface="Calibri"/>
                <a:ea typeface="Calibri"/>
                <a:cs typeface="Calibri"/>
                <a:sym typeface="Calibri"/>
              </a:rPr>
              <a:t> – Creating new files or folders under another directory</a:t>
            </a:r>
            <a:endParaRPr/>
          </a:p>
          <a:p>
            <a:pPr marL="171450" marR="0" lvl="0" indent="-171450" algn="l" rtl="0">
              <a:lnSpc>
                <a:spcPct val="115000"/>
              </a:lnSpc>
              <a:spcBef>
                <a:spcPts val="0"/>
              </a:spcBef>
              <a:spcAft>
                <a:spcPts val="0"/>
              </a:spcAft>
              <a:buClr>
                <a:schemeClr val="dk1"/>
              </a:buClr>
              <a:buSzPts val="1100"/>
              <a:buFont typeface="Arial"/>
              <a:buChar char="•"/>
            </a:pPr>
            <a:r>
              <a:rPr lang="en-US" sz="1200" b="1" i="1" u="none" strike="noStrike" cap="none">
                <a:solidFill>
                  <a:schemeClr val="dk1"/>
                </a:solidFill>
                <a:latin typeface="Calibri"/>
                <a:ea typeface="Calibri"/>
                <a:cs typeface="Calibri"/>
                <a:sym typeface="Calibri"/>
              </a:rPr>
              <a:t>Reading</a:t>
            </a:r>
            <a:r>
              <a:rPr lang="en-US" sz="1200" b="0" i="0" u="none" strike="noStrike" cap="none">
                <a:solidFill>
                  <a:schemeClr val="dk1"/>
                </a:solidFill>
                <a:latin typeface="Calibri"/>
                <a:ea typeface="Calibri"/>
                <a:cs typeface="Calibri"/>
                <a:sym typeface="Calibri"/>
              </a:rPr>
              <a:t> – Retrieving the file’s content by doing a lookup with the file’s name</a:t>
            </a:r>
            <a:endParaRPr/>
          </a:p>
          <a:p>
            <a:pPr marL="171450" marR="0" lvl="0" indent="-171450" algn="l" rtl="0">
              <a:lnSpc>
                <a:spcPct val="115000"/>
              </a:lnSpc>
              <a:spcBef>
                <a:spcPts val="0"/>
              </a:spcBef>
              <a:spcAft>
                <a:spcPts val="0"/>
              </a:spcAft>
              <a:buClr>
                <a:schemeClr val="dk1"/>
              </a:buClr>
              <a:buSzPts val="1100"/>
              <a:buFont typeface="Arial"/>
              <a:buChar char="•"/>
            </a:pPr>
            <a:r>
              <a:rPr lang="en-US" sz="1200" b="1" i="1" u="none" strike="noStrike" cap="none">
                <a:solidFill>
                  <a:schemeClr val="dk1"/>
                </a:solidFill>
                <a:latin typeface="Calibri"/>
                <a:ea typeface="Calibri"/>
                <a:cs typeface="Calibri"/>
                <a:sym typeface="Calibri"/>
              </a:rPr>
              <a:t>Writing</a:t>
            </a:r>
            <a:r>
              <a:rPr lang="en-US" sz="1200" b="0" i="0" u="none" strike="noStrike" cap="none">
                <a:solidFill>
                  <a:schemeClr val="dk1"/>
                </a:solidFill>
                <a:latin typeface="Calibri"/>
                <a:ea typeface="Calibri"/>
                <a:cs typeface="Calibri"/>
                <a:sym typeface="Calibri"/>
              </a:rPr>
              <a:t> – Writing the input given to the space on the partition identified by some i-node</a:t>
            </a:r>
            <a:endParaRPr/>
          </a:p>
          <a:p>
            <a:pPr marL="171450" marR="0" lvl="0" indent="-171450" algn="l" rtl="0">
              <a:lnSpc>
                <a:spcPct val="115000"/>
              </a:lnSpc>
              <a:spcBef>
                <a:spcPts val="0"/>
              </a:spcBef>
              <a:spcAft>
                <a:spcPts val="0"/>
              </a:spcAft>
              <a:buClr>
                <a:schemeClr val="dk1"/>
              </a:buClr>
              <a:buSzPts val="1100"/>
              <a:buFont typeface="Arial"/>
              <a:buChar char="•"/>
            </a:pPr>
            <a:r>
              <a:rPr lang="en-US" sz="1200" b="1" i="1" u="none" strike="noStrike" cap="none">
                <a:solidFill>
                  <a:schemeClr val="dk1"/>
                </a:solidFill>
                <a:latin typeface="Calibri"/>
                <a:ea typeface="Calibri"/>
                <a:cs typeface="Calibri"/>
                <a:sym typeface="Calibri"/>
              </a:rPr>
              <a:t>Renaming and deleting files</a:t>
            </a:r>
            <a:r>
              <a:rPr lang="en-US" sz="1200" b="0" i="0" u="none" strike="noStrike" cap="none">
                <a:solidFill>
                  <a:schemeClr val="dk1"/>
                </a:solidFill>
                <a:latin typeface="Calibri"/>
                <a:ea typeface="Calibri"/>
                <a:cs typeface="Calibri"/>
                <a:sym typeface="Calibri"/>
              </a:rPr>
              <a:t> – Modifying the file’s name in the inode or deleting the file itself</a:t>
            </a:r>
            <a:endParaRPr/>
          </a:p>
          <a:p>
            <a:pPr marL="171450" marR="0" lvl="0" indent="-171450" algn="l" rtl="0">
              <a:lnSpc>
                <a:spcPct val="115000"/>
              </a:lnSpc>
              <a:spcBef>
                <a:spcPts val="0"/>
              </a:spcBef>
              <a:spcAft>
                <a:spcPts val="0"/>
              </a:spcAft>
              <a:buClr>
                <a:schemeClr val="dk1"/>
              </a:buClr>
              <a:buSzPts val="1100"/>
              <a:buFont typeface="Arial"/>
              <a:buChar char="•"/>
            </a:pPr>
            <a:r>
              <a:rPr lang="en-US" sz="1200" b="1" i="1" u="none" strike="noStrike" cap="none">
                <a:solidFill>
                  <a:schemeClr val="dk1"/>
                </a:solidFill>
                <a:latin typeface="Calibri"/>
                <a:ea typeface="Calibri"/>
                <a:cs typeface="Calibri"/>
                <a:sym typeface="Calibri"/>
              </a:rPr>
              <a:t>Reading and writing File’s metadata</a:t>
            </a:r>
            <a:r>
              <a:rPr lang="en-US" sz="1200" b="0" i="0" u="none" strike="noStrike" cap="none">
                <a:solidFill>
                  <a:schemeClr val="dk1"/>
                </a:solidFill>
                <a:latin typeface="Calibri"/>
                <a:ea typeface="Calibri"/>
                <a:cs typeface="Calibri"/>
                <a:sym typeface="Calibri"/>
              </a:rPr>
              <a:t> – Modifying the files’ metadata attributes such as the owner, time modified, etc.</a:t>
            </a:r>
            <a:endParaRPr/>
          </a:p>
          <a:p>
            <a:pPr marL="171450" marR="0" lvl="0" indent="-171450" algn="l" rtl="0">
              <a:lnSpc>
                <a:spcPct val="115000"/>
              </a:lnSpc>
              <a:spcBef>
                <a:spcPts val="0"/>
              </a:spcBef>
              <a:spcAft>
                <a:spcPts val="0"/>
              </a:spcAft>
              <a:buClr>
                <a:schemeClr val="dk1"/>
              </a:buClr>
              <a:buSzPts val="1100"/>
              <a:buFont typeface="Arial"/>
              <a:buChar char="•"/>
            </a:pPr>
            <a:r>
              <a:rPr lang="en-US" sz="1200" b="1" i="1" u="none" strike="noStrike" cap="none">
                <a:solidFill>
                  <a:schemeClr val="dk1"/>
                </a:solidFill>
                <a:latin typeface="Calibri"/>
                <a:ea typeface="Calibri"/>
                <a:cs typeface="Calibri"/>
                <a:sym typeface="Calibri"/>
              </a:rPr>
              <a:t>Symbolic Links &amp; Hard Links</a:t>
            </a:r>
            <a:r>
              <a:rPr lang="en-US" sz="1200" b="0" i="0" u="none" strike="noStrike" cap="none">
                <a:solidFill>
                  <a:schemeClr val="dk1"/>
                </a:solidFill>
                <a:latin typeface="Calibri"/>
                <a:ea typeface="Calibri"/>
                <a:cs typeface="Calibri"/>
                <a:sym typeface="Calibri"/>
              </a:rPr>
              <a:t> – Creating shortcuts for a file or a directory</a:t>
            </a:r>
            <a:endParaRPr/>
          </a:p>
          <a:p>
            <a:pPr marL="171450" marR="0" lvl="0" indent="-171450" algn="l" rtl="0">
              <a:lnSpc>
                <a:spcPct val="115000"/>
              </a:lnSpc>
              <a:spcBef>
                <a:spcPts val="0"/>
              </a:spcBef>
              <a:spcAft>
                <a:spcPts val="0"/>
              </a:spcAft>
              <a:buClr>
                <a:schemeClr val="dk1"/>
              </a:buClr>
              <a:buSzPts val="1100"/>
              <a:buFont typeface="Arial"/>
              <a:buChar char="•"/>
            </a:pPr>
            <a:r>
              <a:rPr lang="en-US" sz="1200" b="1" i="1" u="none" strike="noStrike" cap="none">
                <a:solidFill>
                  <a:schemeClr val="dk1"/>
                </a:solidFill>
                <a:latin typeface="Calibri"/>
                <a:ea typeface="Calibri"/>
                <a:cs typeface="Calibri"/>
                <a:sym typeface="Calibri"/>
              </a:rPr>
              <a:t>Indexing &amp; Logging</a:t>
            </a:r>
            <a:r>
              <a:rPr lang="en-US" sz="1200" b="0" i="0" u="none" strike="noStrike" cap="none">
                <a:solidFill>
                  <a:schemeClr val="dk1"/>
                </a:solidFill>
                <a:latin typeface="Calibri"/>
                <a:ea typeface="Calibri"/>
                <a:cs typeface="Calibri"/>
                <a:sym typeface="Calibri"/>
              </a:rPr>
              <a:t> – Maintaining a track of all the files/directories and the actions made on them.</a:t>
            </a:r>
            <a:endParaRPr/>
          </a:p>
          <a:p>
            <a:pPr marL="171450" marR="0" lvl="0" indent="-171450" algn="l" rtl="0">
              <a:lnSpc>
                <a:spcPct val="115000"/>
              </a:lnSpc>
              <a:spcBef>
                <a:spcPts val="0"/>
              </a:spcBef>
              <a:spcAft>
                <a:spcPts val="0"/>
              </a:spcAft>
              <a:buClr>
                <a:schemeClr val="dk1"/>
              </a:buClr>
              <a:buSzPts val="1100"/>
              <a:buFont typeface="Arial"/>
              <a:buChar char="•"/>
            </a:pPr>
            <a:r>
              <a:rPr lang="en-US" sz="1200" b="1" i="1" u="none" strike="noStrike" cap="none">
                <a:solidFill>
                  <a:schemeClr val="dk1"/>
                </a:solidFill>
                <a:latin typeface="Calibri"/>
                <a:ea typeface="Calibri"/>
                <a:cs typeface="Calibri"/>
                <a:sym typeface="Calibri"/>
              </a:rPr>
              <a:t>Quotas &amp; Access Control Lists</a:t>
            </a:r>
            <a:r>
              <a:rPr lang="en-US" sz="1200" b="0" i="0" u="none" strike="noStrike" cap="none">
                <a:solidFill>
                  <a:schemeClr val="dk1"/>
                </a:solidFill>
                <a:latin typeface="Calibri"/>
                <a:ea typeface="Calibri"/>
                <a:cs typeface="Calibri"/>
                <a:sym typeface="Calibri"/>
              </a:rPr>
              <a:t> – Limit permissions and space for the system users on a specific file or a partition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09" name="Shape 110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0966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Shape 12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5" name="Shape 121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hierarchy, using the example given in the slide and with some more live examples.</a:t>
            </a: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 File System provides a very flexible hierarchy for storing and organizing files under them.</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 directory can contain another directory as well as a file. More than that, It can contain the symbolic link of another directory or a file. This provides a very convenient way to organize and manage our files, especially when there are thousands of files in our file system.</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16" name="Shape 121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41863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Shape 12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5" name="Shape 125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different file systems used on different operating systems.</a:t>
            </a: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Though all the operating systems support many type of file systems, it is uncertain that they will support all the file system types.</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For instance, FAT file system of Windows is supported by Linux, whereas, the ext4 is not supported by Windows. Likewise, HFS and APFS are mostly supported on operating systems other than MAC.</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56" name="Shape 125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2229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Shape 13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9" name="Shape 133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Linux ext2 in detail.</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1"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 very fast implementation of a classic unix file system.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Does not support Access Control List and offers superior speed by relaxing its consistency.</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simply divides the disk into fixed-size block groups and each group has its own superblock, bitmap, i-node map and table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Since it performs almost all operations in memory, it provides a greater IO rate than other systems and obviously it is not absolutely consistent.</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order of operations are not maintained when they are flushed to the disk from the cache.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may not be the feasible for all applications but it is definitely the fastest file system around.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40" name="Shape 134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42419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Shape 13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2" name="Shape 135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features of Linux ext3 in detail.</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Compared with previous version, the main difference is that it allows three types of journaling available such as Journal, Ordered and Writeback.</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Since journaling has a dedicated section in filesystem, the possibility of file system corruption is less.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is possible to convert a ext2 file system to the ext3 file system easily.</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maximum individual file size can be in the range of 16 GB to 2 TB.</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overall file system size can be in the range of 2 TB to 32 TB.</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53" name="Shape 135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3285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Shape 13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0" name="Shape 136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Linux ext4 in detail.</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This superior version of ext3 can support huge individual file size and overall file system size.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Maximum size of the individual file can be in the range of 16 GB to 16 TB.</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Maximum size of the ext4 file system can be 1 EB (exabyte) i.e. 1024^2 TB</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file directories can contain a maximum of 64,000 subdirectories unlike ext3 file system (32,000 directories)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Additionally the journaling feature can be turned off in this file system.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ext3 filesystem can be directly mounted as an ext4 filesystem without upgrading.</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61" name="Shape 136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3256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Shape 13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1" name="Shape 137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Macintosh HFS in detail.</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is one of the first file system that supports GUI (Graphical User Interface) and it doesn’t resemble almost anything in other file systems.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doesn’t have i-nodes, explicit directories and its way of mapping the blocks to a file is uncommon.</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Block bitmap records the free and allocated blocks and HFS utilizes B* tree to store the file system structure.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 file or directory has a record and a thread structure associated with them that contains the metadata of the them.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Since it is highly single threaded and all information is stored in a single file, it fails in key areas of performance and scalability.</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72" name="Shape 137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42386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Shape 14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3" name="Shape 142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Irix XFS in detail.</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is a sophisticated file system that supports journaling, 64-bit files and highly parallel operations.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Though it supports all traditional abstractions, it fails their implementations.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divides large sized chunks called allocation groups that maintains a pair of B+trees to free space information.</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Since same information is maintained in different forms, it can cause inconsistencies if they are out of sync.</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Unlike others, it doesn’t pre-allocate i-node. Instead each groups will be provided with i-nodes on as-needed basis.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supports greater parallel I/O and single writer/multiple reader access to files.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24" name="Shape 142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1029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Shape 7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4" name="Shape 73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Talk about the topics you will cover in this module.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will learn about the following topics:</a:t>
            </a:r>
            <a:endParaRPr/>
          </a:p>
          <a:p>
            <a:pPr marL="457200" marR="0" lvl="0" indent="-298450" algn="l" rtl="0">
              <a:spcBef>
                <a:spcPts val="0"/>
              </a:spcBef>
              <a:spcAft>
                <a:spcPts val="0"/>
              </a:spcAft>
              <a:buClr>
                <a:schemeClr val="dk1"/>
              </a:buClr>
              <a:buSzPts val="1100"/>
              <a:buFont typeface="Calibri"/>
              <a:buChar char="●"/>
            </a:pPr>
            <a:r>
              <a:rPr lang="en-US"/>
              <a:t>Introduction to data storage.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Traditional file systems.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File system hierarchy.</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Limitations of traditional file systems.</a:t>
            </a:r>
            <a:endParaRPr sz="1200" b="0" i="0" u="none" strike="noStrike" cap="none">
              <a:solidFill>
                <a:schemeClr val="dk1"/>
              </a:solidFill>
              <a:latin typeface="Calibri"/>
              <a:ea typeface="Calibri"/>
              <a:cs typeface="Calibri"/>
              <a:sym typeface="Calibri"/>
            </a:endParaRPr>
          </a:p>
        </p:txBody>
      </p:sp>
      <p:sp>
        <p:nvSpPr>
          <p:cNvPr id="735" name="Shape 73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3420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Shape 14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7" name="Shape 146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Windows NTFS in detail.</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is a journaled 64-bit file system that supports multiple file attributes with file compression built-in to the file system.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Master File Table (MFT) is the main data structure that contains i-nodes for all files and the interesting part is MFT itself is a file in the filesystem.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By storing all metadata as file, it allows filesystem structure to grow dynamically and this makes it very powerful because volume can be expanded by simply adding more storage to the system.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Like XFS, it stores directories in XFS, duplicates the data that will end in inconsistencies if they are out of sync.</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downside is that it cannot index or query on the file attributes.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68" name="Shape 146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30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2388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8"/>
        <p:cNvGrpSpPr/>
        <p:nvPr/>
      </p:nvGrpSpPr>
      <p:grpSpPr>
        <a:xfrm>
          <a:off x="0" y="0"/>
          <a:ext cx="0" cy="0"/>
          <a:chOff x="0" y="0"/>
          <a:chExt cx="0" cy="0"/>
        </a:xfrm>
      </p:grpSpPr>
      <p:sp>
        <p:nvSpPr>
          <p:cNvPr id="1479" name="Shape 14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0" name="Shape 148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VMware VMFS in detail.</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is a cluster file system that supports storage virtualization for multiple installations of virtual machines.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Multiple instances of ESXi server can run and share the same VMFS in parallel.</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supports distributed infrastructure of virtualization by using a variety of VMware services and can optimize VM’s IO with adjustable disk, file &amp; block sizes.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On server failure, it can recover quickly and reliably with Distributed journaling.</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Maximum filesystem size is 64 TB and limits files to 2^18 blocks.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81" name="Shape 148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31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4967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Shape 15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0" name="Shape 152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Sun Microsystem NFS in detail.</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is a distributed file system that allows a client to access the filesystem of a remote machine much like a local filesystem.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supports 64 bit file sizes and the file size greater than 2 GB can be handled.</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is built on Open Network Computing Remote Procedure Call (ONC RPC) system.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NFS requests are idempotent since performing the operation multiple times is equivalent to the effect of performing the operation a single time.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supports asynchronous writes on the server file system that ends in improved write performance.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It can work on both TCP and UDP connection.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21" name="Shape 152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32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793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Shape 15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8" name="Shape 155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architecture of Hadoop HDFS and the important concepts of HDFS.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a:t>HDFS </a:t>
            </a:r>
            <a:r>
              <a:rPr lang="en-US" sz="1200" b="0" i="0" u="none" strike="noStrike" cap="none">
                <a:solidFill>
                  <a:schemeClr val="dk1"/>
                </a:solidFill>
                <a:latin typeface="Calibri"/>
                <a:ea typeface="Calibri"/>
                <a:cs typeface="Calibri"/>
                <a:sym typeface="Calibri"/>
              </a:rPr>
              <a:t>is a highly fault tolerant distributed file system that provides high throughput access to the application data.</a:t>
            </a:r>
            <a:r>
              <a:rPr lang="en-US"/>
              <a:t> </a:t>
            </a:r>
            <a:r>
              <a:rPr lang="en-US" sz="1200" b="0" i="0" u="none" strike="noStrike" cap="none">
                <a:solidFill>
                  <a:schemeClr val="dk1"/>
                </a:solidFill>
                <a:latin typeface="Calibri"/>
                <a:ea typeface="Calibri"/>
                <a:cs typeface="Calibri"/>
                <a:sym typeface="Calibri"/>
              </a:rPr>
              <a:t>It typically stores data in the range of gigabytes to terabytes and achieves reliability by replicating data across multiple hosts.</a:t>
            </a:r>
            <a:r>
              <a:rPr lang="en-US"/>
              <a:t> </a:t>
            </a:r>
            <a:r>
              <a:rPr lang="en-US" sz="1200" b="0" i="0" u="none" strike="noStrike" cap="none">
                <a:solidFill>
                  <a:schemeClr val="dk1"/>
                </a:solidFill>
                <a:latin typeface="Calibri"/>
                <a:ea typeface="Calibri"/>
                <a:cs typeface="Calibri"/>
                <a:sym typeface="Calibri"/>
              </a:rPr>
              <a:t>It is not fully POSIX-compliant and has increased performance for data throughput.</a:t>
            </a:r>
            <a:r>
              <a:rPr lang="en-US"/>
              <a:t> HDFS </a:t>
            </a:r>
            <a:r>
              <a:rPr lang="en-US" sz="1200" b="0" i="0" u="none" strike="noStrike" cap="none">
                <a:solidFill>
                  <a:schemeClr val="dk1"/>
                </a:solidFill>
                <a:latin typeface="Calibri"/>
                <a:ea typeface="Calibri"/>
                <a:cs typeface="Calibri"/>
                <a:sym typeface="Calibri"/>
              </a:rPr>
              <a:t>uses Remote Procedure Calls (RPC) on a TCP connection to connect and replicate with other nodes.</a:t>
            </a:r>
            <a:r>
              <a:rPr lang="en-US"/>
              <a:t> </a:t>
            </a:r>
            <a:r>
              <a:rPr lang="en-US" sz="1200" b="0" i="0" u="none" strike="noStrike" cap="none">
                <a:solidFill>
                  <a:schemeClr val="dk1"/>
                </a:solidFill>
                <a:latin typeface="Calibri"/>
                <a:ea typeface="Calibri"/>
                <a:cs typeface="Calibri"/>
                <a:sym typeface="Calibri"/>
              </a:rPr>
              <a:t>As a downside, it is not suitable for systems requiring concurrent write operations since it is designed for mostly immutable files.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a:p>
          <a:p>
            <a:pPr marL="0" marR="0" lvl="0" indent="0" algn="l" rtl="0">
              <a:spcBef>
                <a:spcPts val="0"/>
              </a:spcBef>
              <a:spcAft>
                <a:spcPts val="0"/>
              </a:spcAft>
              <a:buNone/>
            </a:pPr>
            <a:r>
              <a:rPr lang="en-US"/>
              <a:t>The major assumptions and goals behind the development of HDFS are as follows:</a:t>
            </a:r>
            <a:endParaRPr/>
          </a:p>
          <a:p>
            <a:pPr marL="457200" marR="0" lvl="0" indent="-304800" algn="l" rtl="0">
              <a:spcBef>
                <a:spcPts val="0"/>
              </a:spcBef>
              <a:spcAft>
                <a:spcPts val="0"/>
              </a:spcAft>
              <a:buSzPts val="1200"/>
              <a:buChar char="●"/>
            </a:pPr>
            <a:r>
              <a:rPr lang="en-US"/>
              <a:t>Hardware Failure</a:t>
            </a:r>
            <a:endParaRPr/>
          </a:p>
          <a:p>
            <a:pPr marL="457200" marR="0" lvl="0" indent="-304800" algn="l" rtl="0">
              <a:spcBef>
                <a:spcPts val="0"/>
              </a:spcBef>
              <a:spcAft>
                <a:spcPts val="0"/>
              </a:spcAft>
              <a:buSzPts val="1200"/>
              <a:buChar char="●"/>
            </a:pPr>
            <a:r>
              <a:rPr lang="en-US"/>
              <a:t>Streaming Data Access</a:t>
            </a:r>
            <a:endParaRPr/>
          </a:p>
          <a:p>
            <a:pPr marL="457200" marR="0" lvl="0" indent="-304800" algn="l" rtl="0">
              <a:spcBef>
                <a:spcPts val="0"/>
              </a:spcBef>
              <a:spcAft>
                <a:spcPts val="0"/>
              </a:spcAft>
              <a:buSzPts val="1200"/>
              <a:buChar char="●"/>
            </a:pPr>
            <a:r>
              <a:rPr lang="en-US"/>
              <a:t>Large Data Sets</a:t>
            </a:r>
            <a:endParaRPr/>
          </a:p>
          <a:p>
            <a:pPr marL="457200" marR="0" lvl="0" indent="-304800" algn="l" rtl="0">
              <a:spcBef>
                <a:spcPts val="0"/>
              </a:spcBef>
              <a:spcAft>
                <a:spcPts val="0"/>
              </a:spcAft>
              <a:buSzPts val="1200"/>
              <a:buChar char="●"/>
            </a:pPr>
            <a:r>
              <a:rPr lang="en-US"/>
              <a:t>Simple Coherency Model</a:t>
            </a:r>
            <a:endParaRPr/>
          </a:p>
          <a:p>
            <a:pPr marL="457200" marR="0" lvl="0" indent="-304800" algn="l" rtl="0">
              <a:spcBef>
                <a:spcPts val="0"/>
              </a:spcBef>
              <a:spcAft>
                <a:spcPts val="0"/>
              </a:spcAft>
              <a:buSzPts val="1200"/>
              <a:buChar char="●"/>
            </a:pPr>
            <a:r>
              <a:rPr lang="en-US"/>
              <a:t>Moving Computation is Cheaper than Moving Data</a:t>
            </a:r>
            <a:endParaRPr/>
          </a:p>
          <a:p>
            <a:pPr marL="457200" marR="0" lvl="0" indent="-304800" algn="l" rtl="0">
              <a:spcBef>
                <a:spcPts val="0"/>
              </a:spcBef>
              <a:spcAft>
                <a:spcPts val="0"/>
              </a:spcAft>
              <a:buSzPts val="1200"/>
              <a:buChar char="●"/>
            </a:pPr>
            <a:r>
              <a:rPr lang="en-US"/>
              <a:t>Portability Across Heterogeneous Hardware and Software Platforms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59" name="Shape 155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33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364419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Shape 15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1" name="Shape 157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limitations of traditional file systems to the participants. Explain each of the points mentioned above in detail and tell them that databases are a better alternative to file systems, as they help overcome these limitations.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File systems do have certain limitations. The following section will give an overview of the limitations of file systems. </a:t>
            </a:r>
            <a:r>
              <a:rPr lang="en-US" dirty="0"/>
              <a:t>D</a:t>
            </a:r>
            <a:r>
              <a:rPr lang="en-US" sz="1200" b="0" i="0" u="none" strike="noStrike" cap="none" dirty="0">
                <a:solidFill>
                  <a:schemeClr val="dk1"/>
                </a:solidFill>
                <a:latin typeface="Calibri"/>
                <a:ea typeface="Calibri"/>
                <a:cs typeface="Calibri"/>
                <a:sym typeface="Calibri"/>
              </a:rPr>
              <a:t>atabases are a very good alternative to file systems, as they help in overcoming the limitations of traditional file systems</a:t>
            </a:r>
            <a:r>
              <a:rPr lang="en-US" sz="1200" b="0" i="0" u="none" strike="noStrike" cap="none" dirty="0" smtClean="0">
                <a:solidFill>
                  <a:schemeClr val="dk1"/>
                </a:solidFill>
                <a:latin typeface="Calibri"/>
                <a:ea typeface="Calibri"/>
                <a:cs typeface="Calibri"/>
                <a:sym typeface="Calibri"/>
              </a:rPr>
              <a:t>.</a:t>
            </a:r>
          </a:p>
          <a:p>
            <a:pPr marL="0" marR="0" lvl="0" indent="0" algn="l" rtl="0">
              <a:spcBef>
                <a:spcPts val="0"/>
              </a:spcBef>
              <a:spcAft>
                <a:spcPts val="0"/>
              </a:spcAft>
              <a:buClr>
                <a:schemeClr val="dk1"/>
              </a:buClr>
              <a:buSzPts val="1100"/>
              <a:buFont typeface="Arial"/>
              <a:buNone/>
            </a:pPr>
            <a:endParaRPr lang="en-US" sz="1200" b="0" i="0" u="none" strike="noStrike" cap="none" dirty="0" smtClean="0">
              <a:solidFill>
                <a:schemeClr val="dk1"/>
              </a:solidFill>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1" i="1" u="none" strike="noStrike" cap="none" dirty="0" smtClean="0">
                <a:solidFill>
                  <a:schemeClr val="dk1"/>
                </a:solidFill>
                <a:latin typeface="Calibri"/>
                <a:ea typeface="Calibri"/>
                <a:cs typeface="Calibri"/>
                <a:sym typeface="Calibri"/>
              </a:rPr>
              <a:t>Inadequate Data Manipulation Capability</a:t>
            </a:r>
            <a:r>
              <a:rPr lang="en-US" sz="1200" b="0" i="0" u="none" strike="noStrike" cap="none" dirty="0" smtClean="0">
                <a:solidFill>
                  <a:schemeClr val="dk1"/>
                </a:solidFill>
                <a:latin typeface="Calibri"/>
                <a:ea typeface="Calibri"/>
                <a:cs typeface="Calibri"/>
                <a:sym typeface="Calibri"/>
              </a:rPr>
              <a:t> – No strong relationship between data in different files, hence a limited data manipulation capability. </a:t>
            </a:r>
            <a:endParaRPr lang="en-US" dirty="0" smtClean="0"/>
          </a:p>
          <a:p>
            <a:pPr marL="0" marR="0" lvl="0" indent="0" algn="l" rtl="0">
              <a:spcBef>
                <a:spcPts val="0"/>
              </a:spcBef>
              <a:spcAft>
                <a:spcPts val="0"/>
              </a:spcAft>
              <a:buClr>
                <a:schemeClr val="dk1"/>
              </a:buClr>
              <a:buSzPts val="1100"/>
              <a:buFont typeface="Arial"/>
              <a:buNone/>
            </a:pPr>
            <a:endParaRPr lang="en-IN" sz="1200" b="0" i="0" u="none" strike="noStrike" cap="none" dirty="0" smtClean="0">
              <a:solidFill>
                <a:schemeClr val="dk1"/>
              </a:solidFill>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1" i="1" u="none" strike="noStrike" cap="none" dirty="0" smtClean="0">
                <a:solidFill>
                  <a:schemeClr val="dk1"/>
                </a:solidFill>
                <a:latin typeface="Calibri"/>
                <a:ea typeface="Calibri"/>
                <a:cs typeface="Calibri"/>
                <a:sym typeface="Calibri"/>
              </a:rPr>
              <a:t>Security Issues</a:t>
            </a:r>
            <a:r>
              <a:rPr lang="en-US" sz="1200" b="0" i="0" u="none" strike="noStrike" cap="none" dirty="0" smtClean="0">
                <a:solidFill>
                  <a:schemeClr val="dk1"/>
                </a:solidFill>
                <a:latin typeface="Calibri"/>
                <a:ea typeface="Calibri"/>
                <a:cs typeface="Calibri"/>
                <a:sym typeface="Calibri"/>
              </a:rPr>
              <a:t> – Application programs are added in a traditional file system in an ad hoc manner, and implementing security systems and access control rights become an issue.</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endParaRPr lang="en-US" sz="1200" b="0" i="0" u="none" strike="noStrike" cap="none" dirty="0" smtClean="0">
              <a:solidFill>
                <a:schemeClr val="dk1"/>
              </a:solidFill>
              <a:latin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1" i="1" u="none" strike="noStrike" cap="none" dirty="0" smtClean="0">
                <a:solidFill>
                  <a:schemeClr val="dk1"/>
                </a:solidFill>
                <a:latin typeface="Calibri"/>
                <a:ea typeface="Calibri"/>
                <a:cs typeface="Calibri"/>
                <a:sym typeface="Calibri"/>
              </a:rPr>
              <a:t>Poor Data Control</a:t>
            </a:r>
            <a:r>
              <a:rPr lang="en-US" sz="1200" b="0" i="0" u="none" strike="noStrike" cap="none" dirty="0" smtClean="0">
                <a:solidFill>
                  <a:schemeClr val="dk1"/>
                </a:solidFill>
                <a:latin typeface="Calibri"/>
                <a:ea typeface="Calibri"/>
                <a:cs typeface="Calibri"/>
                <a:sym typeface="Calibri"/>
              </a:rPr>
              <a:t> – Because of the decentralized nature of traditional file systems, data control becomes an issue. As a result of this, the data field might have a different meaning in a different context or same meaning for different fields.</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endParaRPr lang="en-US" sz="1200" b="0" i="0" u="none" strike="noStrike" cap="none" dirty="0" smtClean="0">
              <a:solidFill>
                <a:schemeClr val="dk1"/>
              </a:solidFill>
              <a:latin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1" i="1" u="none" strike="noStrike" cap="none" dirty="0" smtClean="0">
                <a:solidFill>
                  <a:schemeClr val="dk1"/>
                </a:solidFill>
                <a:latin typeface="Calibri"/>
                <a:ea typeface="Calibri"/>
                <a:cs typeface="Calibri"/>
                <a:sym typeface="Calibri"/>
              </a:rPr>
              <a:t>Limited Data Sharing</a:t>
            </a:r>
            <a:r>
              <a:rPr lang="en-US" sz="1200" b="0" i="0" u="none" strike="noStrike" cap="none" dirty="0" smtClean="0">
                <a:solidFill>
                  <a:schemeClr val="dk1"/>
                </a:solidFill>
                <a:latin typeface="Calibri"/>
                <a:ea typeface="Calibri"/>
                <a:cs typeface="Calibri"/>
                <a:sym typeface="Calibri"/>
              </a:rPr>
              <a:t> – In traditional file systems, applications have their own private files and users might face difficulty in data sharing outside their own applications. As a consequence, developers have to write complex programs to obtain data from several incompatible files.</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endParaRPr lang="en-US" sz="1200" b="0" i="0" u="none" strike="noStrike" cap="none" dirty="0" smtClean="0">
              <a:solidFill>
                <a:schemeClr val="dk1"/>
              </a:solidFill>
              <a:latin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1" i="1" u="none" strike="noStrike" cap="none" dirty="0" smtClean="0">
                <a:solidFill>
                  <a:schemeClr val="dk1"/>
                </a:solidFill>
                <a:latin typeface="Calibri"/>
                <a:ea typeface="Calibri"/>
                <a:cs typeface="Calibri"/>
                <a:sym typeface="Calibri"/>
              </a:rPr>
              <a:t>Data Dependence</a:t>
            </a:r>
            <a:r>
              <a:rPr lang="en-US" sz="1200" b="0" i="0" u="none" strike="noStrike" cap="none" dirty="0" smtClean="0">
                <a:solidFill>
                  <a:schemeClr val="dk1"/>
                </a:solidFill>
                <a:latin typeface="Calibri"/>
                <a:ea typeface="Calibri"/>
                <a:cs typeface="Calibri"/>
                <a:sym typeface="Calibri"/>
              </a:rPr>
              <a:t> – Applications/programs in file systems are data dependent. Application requirements control file organization, its physical location and data retrieval</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endParaRPr lang="en-US" sz="1200" b="0" i="0" u="none" strike="noStrike" cap="none" dirty="0" smtClean="0">
              <a:solidFill>
                <a:schemeClr val="dk1"/>
              </a:solidFill>
              <a:latin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1" i="1" u="none" strike="noStrike" cap="none" dirty="0" smtClean="0">
                <a:solidFill>
                  <a:schemeClr val="dk1"/>
                </a:solidFill>
                <a:latin typeface="Calibri"/>
                <a:ea typeface="Calibri"/>
                <a:cs typeface="Calibri"/>
                <a:sym typeface="Calibri"/>
              </a:rPr>
              <a:t>Program Dependence</a:t>
            </a:r>
            <a:r>
              <a:rPr lang="en-US" sz="1200" b="0" i="0" u="none" strike="noStrike" cap="none" dirty="0" smtClean="0">
                <a:solidFill>
                  <a:schemeClr val="dk1"/>
                </a:solidFill>
                <a:latin typeface="Calibri"/>
                <a:ea typeface="Calibri"/>
                <a:cs typeface="Calibri"/>
                <a:sym typeface="Calibri"/>
              </a:rPr>
              <a:t> – Reports produced by file systems are program dependent, any change in format or structure of data needs the program to be modified.</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endParaRPr lang="en-US" sz="1200" b="0" i="0" u="none" strike="noStrike" cap="none" dirty="0" smtClean="0">
              <a:solidFill>
                <a:schemeClr val="dk1"/>
              </a:solidFill>
              <a:latin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1" i="1" u="none" strike="noStrike" cap="none" dirty="0" smtClean="0">
                <a:solidFill>
                  <a:schemeClr val="dk1"/>
                </a:solidFill>
                <a:latin typeface="Calibri"/>
                <a:ea typeface="Calibri"/>
                <a:cs typeface="Calibri"/>
                <a:sym typeface="Calibri"/>
              </a:rPr>
              <a:t>Lack of Data Integration</a:t>
            </a:r>
            <a:r>
              <a:rPr lang="en-US" sz="1200" b="0" i="0" u="none" strike="noStrike" cap="none" dirty="0" smtClean="0">
                <a:solidFill>
                  <a:schemeClr val="dk1"/>
                </a:solidFill>
                <a:latin typeface="Calibri"/>
                <a:ea typeface="Calibri"/>
                <a:cs typeface="Calibri"/>
                <a:sym typeface="Calibri"/>
              </a:rPr>
              <a:t> – Need to access data contained in multiple files for a single query, due to independent nature. Complex programs need to be developed for querying data from each file or users will be forced to collect information manually.</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endParaRPr lang="en-US" sz="1200" b="0" i="0" u="none" strike="noStrike" cap="none" dirty="0" smtClean="0">
              <a:solidFill>
                <a:schemeClr val="dk1"/>
              </a:solidFill>
              <a:latin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1" i="1" u="none" strike="noStrike" cap="none" dirty="0" smtClean="0">
                <a:solidFill>
                  <a:schemeClr val="dk1"/>
                </a:solidFill>
                <a:latin typeface="Calibri"/>
                <a:ea typeface="Calibri"/>
                <a:cs typeface="Calibri"/>
                <a:sym typeface="Calibri"/>
              </a:rPr>
              <a:t>Data Inconsistency </a:t>
            </a:r>
            <a:r>
              <a:rPr lang="en-US" sz="1200" b="0" i="0" u="none" strike="noStrike" cap="none" dirty="0" smtClean="0">
                <a:solidFill>
                  <a:schemeClr val="dk1"/>
                </a:solidFill>
                <a:latin typeface="Calibri"/>
                <a:ea typeface="Calibri"/>
                <a:cs typeface="Calibri"/>
                <a:sym typeface="Calibri"/>
              </a:rPr>
              <a:t>– Redundancy leads to inconsistency, if same data present in different files is not updated in the individual files. Quality of information contained in the data file is compromised and causes reliability issues.</a:t>
            </a:r>
            <a:endParaRPr lang="en-US" dirty="0" smtClean="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100"/>
              <a:buFont typeface="Arial"/>
              <a:buChar char="•"/>
            </a:pPr>
            <a:r>
              <a:rPr lang="en-US" sz="1200" b="1" i="1" u="none" strike="noStrike" cap="none" dirty="0">
                <a:solidFill>
                  <a:schemeClr val="dk1"/>
                </a:solidFill>
                <a:latin typeface="Calibri"/>
                <a:ea typeface="Calibri"/>
                <a:cs typeface="Calibri"/>
                <a:sym typeface="Calibri"/>
              </a:rPr>
              <a:t>Data Redundancy</a:t>
            </a:r>
            <a:r>
              <a:rPr lang="en-US" sz="1200" b="0" i="0" u="none" strike="noStrike" cap="none" dirty="0">
                <a:solidFill>
                  <a:schemeClr val="dk1"/>
                </a:solidFill>
                <a:latin typeface="Calibri"/>
                <a:ea typeface="Calibri"/>
                <a:cs typeface="Calibri"/>
                <a:sym typeface="Calibri"/>
              </a:rPr>
              <a:t> –In traditional file systems, there is a </a:t>
            </a:r>
            <a:r>
              <a:rPr lang="en-US" sz="1200" b="0" i="0" u="none" strike="noStrike" cap="none" dirty="0" err="1">
                <a:solidFill>
                  <a:schemeClr val="dk1"/>
                </a:solidFill>
                <a:latin typeface="Calibri"/>
                <a:ea typeface="Calibri"/>
                <a:cs typeface="Calibri"/>
                <a:sym typeface="Calibri"/>
              </a:rPr>
              <a:t>datafile</a:t>
            </a:r>
            <a:r>
              <a:rPr lang="en-US" sz="1200" b="0" i="0" u="none" strike="noStrike" cap="none" dirty="0">
                <a:solidFill>
                  <a:schemeClr val="dk1"/>
                </a:solidFill>
                <a:latin typeface="Calibri"/>
                <a:ea typeface="Calibri"/>
                <a:cs typeface="Calibri"/>
                <a:sym typeface="Calibri"/>
              </a:rPr>
              <a:t> for every single application, and same data to be recorded and stored in different files. There is a need for additional storage space, extra time and money, and additional efforts are required to keep all files up to-date. As a consequence, duplication and redundancy of data happens.</a:t>
            </a:r>
            <a:endParaRPr dirty="0"/>
          </a:p>
          <a:p>
            <a:pPr marL="171450" marR="0" lvl="0" indent="-9525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1" u="none" strike="noStrike" cap="none" dirty="0" smtClean="0">
                <a:solidFill>
                  <a:schemeClr val="dk1"/>
                </a:solidFill>
                <a:latin typeface="Calibri"/>
                <a:ea typeface="Calibri"/>
                <a:cs typeface="Calibri"/>
                <a:sym typeface="Calibri"/>
              </a:rPr>
              <a:t>Need </a:t>
            </a:r>
            <a:r>
              <a:rPr lang="en-US" sz="1200" b="1" i="1" u="none" strike="noStrike" cap="none" dirty="0">
                <a:solidFill>
                  <a:schemeClr val="dk1"/>
                </a:solidFill>
                <a:latin typeface="Calibri"/>
                <a:ea typeface="Calibri"/>
                <a:cs typeface="Calibri"/>
                <a:sym typeface="Calibri"/>
              </a:rPr>
              <a:t>for Excessive Programming</a:t>
            </a:r>
            <a:r>
              <a:rPr lang="en-US" sz="1200" b="0" i="0" u="none" strike="noStrike" cap="none" dirty="0">
                <a:solidFill>
                  <a:schemeClr val="dk1"/>
                </a:solidFill>
                <a:latin typeface="Calibri"/>
                <a:ea typeface="Calibri"/>
                <a:cs typeface="Calibri"/>
                <a:sym typeface="Calibri"/>
              </a:rPr>
              <a:t> – There exists a very high interdependence between program and data in a file system. This results in a situation where excessive programming efforts are needed to develop a new application program. Whenever a new application is developed, new file formats have to be designed and described before writing the file access logic for each new file.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p>
          <a:p>
            <a:pPr marL="0" marR="0" lvl="0" indent="0" algn="l" rtl="0">
              <a:spcBef>
                <a:spcPts val="0"/>
              </a:spcBef>
              <a:spcAft>
                <a:spcPts val="0"/>
              </a:spcAft>
              <a:buNone/>
            </a:pPr>
            <a:r>
              <a:rPr lang="en-US" dirty="0"/>
              <a:t>Databases are considered to be a better alternative to file systems. We’ll learn more about NoSQL databases in the next module.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572" name="Shape 157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34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1848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Shape 16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2" name="Shape 162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Summarize the key featured in this module.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Reiterate the key features of the module.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Take note of the key features of the module. </a:t>
            </a:r>
            <a:endParaRPr sz="1200" b="0" i="0" u="none" strike="noStrike" cap="none">
              <a:solidFill>
                <a:schemeClr val="dk1"/>
              </a:solidFill>
              <a:latin typeface="Calibri"/>
              <a:ea typeface="Calibri"/>
              <a:cs typeface="Calibri"/>
              <a:sym typeface="Calibri"/>
            </a:endParaRPr>
          </a:p>
        </p:txBody>
      </p:sp>
      <p:sp>
        <p:nvSpPr>
          <p:cNvPr id="1623" name="Shape 162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1047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Shape 16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1" name="Shape 163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632" name="Shape 163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918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Shape 1639"/>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40" name="Shape 16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49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Shape 7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3" name="Shape 74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Give an introduction to Data Storage to the participants.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Data, irrespective of its size, is stored in physical devices or on the cloud using different mechanisms. Data storage refers to the use of recording media to retain data using computers or other devices. Data storage refers to the ways in which da</a:t>
            </a:r>
            <a:r>
              <a:rPr lang="en-US"/>
              <a:t>ta is stored in a digital format and retrieved later. Computers, laptops, tablets, smartphones, and other devices all store data, but the technologies and methods used for data storage vary greatly.</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 most prevalent forms of data storage are file storage, block storage, and object storage, with each being ideal for different purposes.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Storage media</a:t>
            </a:r>
            <a:r>
              <a:rPr lang="en-US" sz="12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Clr>
                <a:schemeClr val="dk1"/>
              </a:buClr>
              <a:buSzPts val="1100"/>
              <a:buFont typeface="Arial"/>
              <a:buNone/>
            </a:pPr>
            <a:r>
              <a:rPr lang="en-US"/>
              <a:t>Storage media refers to the substrate on which data is stored. We’ll learn about the different types of storage in the forthcoming section.</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b="1"/>
              <a:t>Types of data storage</a:t>
            </a:r>
            <a:r>
              <a:rPr lang="en-US"/>
              <a:t>:</a:t>
            </a:r>
            <a:endParaRPr/>
          </a:p>
          <a:p>
            <a:pPr marL="457200" marR="0" lvl="0" indent="-304800" algn="l" rtl="0">
              <a:spcBef>
                <a:spcPts val="0"/>
              </a:spcBef>
              <a:spcAft>
                <a:spcPts val="0"/>
              </a:spcAft>
              <a:buSzPts val="1200"/>
              <a:buAutoNum type="arabicPeriod"/>
            </a:pPr>
            <a:r>
              <a:rPr lang="en-US"/>
              <a:t>File storage - Data is stored typically in files and folders (directories), and file systems are an inexpensive and simply constructed, traditional way of data storage. Data is generally stored on hard drives and means that the files look exactly the same to the hard drive as they do to the user.</a:t>
            </a:r>
            <a:endParaRPr/>
          </a:p>
          <a:p>
            <a:pPr marL="457200" marR="0" lvl="0" indent="-304800" algn="l" rtl="0">
              <a:spcBef>
                <a:spcPts val="0"/>
              </a:spcBef>
              <a:spcAft>
                <a:spcPts val="0"/>
              </a:spcAft>
              <a:buSzPts val="1200"/>
              <a:buAutoNum type="arabicPeriod"/>
            </a:pPr>
            <a:r>
              <a:rPr lang="en-US"/>
              <a:t>Block storage - Data is stored in evenly-sized blocks. Blocks are more expensive and complex, on the other hand are less scalable This type of storage ideal for data that must be frequently accessed and edited.</a:t>
            </a:r>
            <a:endParaRPr/>
          </a:p>
          <a:p>
            <a:pPr marL="457200" marR="0" lvl="0" indent="-304800" algn="l" rtl="0">
              <a:spcBef>
                <a:spcPts val="0"/>
              </a:spcBef>
              <a:spcAft>
                <a:spcPts val="0"/>
              </a:spcAft>
              <a:buSzPts val="1200"/>
              <a:buAutoNum type="arabicPeriod"/>
            </a:pPr>
            <a:r>
              <a:rPr lang="en-US"/>
              <a:t>Object storage - Data is stored as objects with metadata and unique identifiers.  A less expensive form of data storage. Object storage is only ideal for data that doesn’t need to be edited.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44" name="Shape 74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726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1" name="Shape 75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Notes to the facilitator:</a:t>
            </a:r>
            <a:endParaRPr dirty="0"/>
          </a:p>
          <a:p>
            <a:pPr marL="0" lvl="0" indent="0" rtl="0">
              <a:spcBef>
                <a:spcPts val="0"/>
              </a:spcBef>
              <a:spcAft>
                <a:spcPts val="0"/>
              </a:spcAft>
              <a:buNone/>
            </a:pPr>
            <a:r>
              <a:rPr lang="en-US" dirty="0"/>
              <a:t>Explain about the two different types of data storage media.</a:t>
            </a:r>
            <a:endParaRPr dirty="0"/>
          </a:p>
          <a:p>
            <a:pPr marL="0" lvl="0" indent="0" rtl="0">
              <a:spcBef>
                <a:spcPts val="0"/>
              </a:spcBef>
              <a:spcAft>
                <a:spcPts val="0"/>
              </a:spcAft>
              <a:buNone/>
            </a:pPr>
            <a:endParaRPr dirty="0"/>
          </a:p>
          <a:p>
            <a:pPr marL="0" lvl="0" indent="0" rtl="0">
              <a:spcBef>
                <a:spcPts val="0"/>
              </a:spcBef>
              <a:spcAft>
                <a:spcPts val="0"/>
              </a:spcAft>
              <a:buNone/>
            </a:pPr>
            <a:r>
              <a:rPr lang="en-US" dirty="0"/>
              <a:t>Notes to the participants:</a:t>
            </a:r>
            <a:endParaRPr dirty="0"/>
          </a:p>
          <a:p>
            <a:pPr marL="0" lvl="0" indent="0" rtl="0">
              <a:spcBef>
                <a:spcPts val="0"/>
              </a:spcBef>
              <a:spcAft>
                <a:spcPts val="0"/>
              </a:spcAft>
              <a:buNone/>
            </a:pPr>
            <a:r>
              <a:rPr lang="en-US" dirty="0"/>
              <a:t>There are two types of storage media.</a:t>
            </a:r>
            <a:endParaRPr dirty="0"/>
          </a:p>
          <a:p>
            <a:pPr marL="0" lvl="0" indent="0" rtl="0">
              <a:spcBef>
                <a:spcPts val="0"/>
              </a:spcBef>
              <a:spcAft>
                <a:spcPts val="0"/>
              </a:spcAft>
              <a:buNone/>
            </a:pPr>
            <a:endParaRPr dirty="0"/>
          </a:p>
          <a:p>
            <a:pPr marL="457200" lvl="0" indent="-304800" rtl="0">
              <a:spcBef>
                <a:spcPts val="0"/>
              </a:spcBef>
              <a:spcAft>
                <a:spcPts val="0"/>
              </a:spcAft>
              <a:buSzPts val="1200"/>
              <a:buAutoNum type="arabicPeriod"/>
            </a:pPr>
            <a:r>
              <a:rPr lang="en-US" dirty="0"/>
              <a:t>Primary or internal storage</a:t>
            </a:r>
            <a:endParaRPr dirty="0"/>
          </a:p>
          <a:p>
            <a:pPr marL="457200" lvl="0" indent="0" rtl="0">
              <a:spcBef>
                <a:spcPts val="0"/>
              </a:spcBef>
              <a:spcAft>
                <a:spcPts val="0"/>
              </a:spcAft>
              <a:buNone/>
            </a:pPr>
            <a:r>
              <a:rPr lang="en-US" dirty="0"/>
              <a:t>Primary storage also refers to volatile storage, which is the main memory of the computer. This includes Random Access Memory (RAM) and Read Only Memory (ROM). Primary memory is the internal memory that can be accessed directly by the processor, and data access is generally faster. Primary storage is used to store data that is likely to be in active use.</a:t>
            </a:r>
            <a:endParaRPr dirty="0"/>
          </a:p>
          <a:p>
            <a:pPr marL="457200" lvl="0" indent="0" rtl="0">
              <a:spcBef>
                <a:spcPts val="0"/>
              </a:spcBef>
              <a:spcAft>
                <a:spcPts val="0"/>
              </a:spcAft>
              <a:buNone/>
            </a:pPr>
            <a:endParaRPr dirty="0"/>
          </a:p>
          <a:p>
            <a:pPr marL="457200" lvl="0" indent="-304800" rtl="0">
              <a:spcBef>
                <a:spcPts val="0"/>
              </a:spcBef>
              <a:spcAft>
                <a:spcPts val="0"/>
              </a:spcAft>
              <a:buSzPts val="1200"/>
              <a:buAutoNum type="arabicPeriod"/>
            </a:pPr>
            <a:r>
              <a:rPr lang="en-US" dirty="0"/>
              <a:t>Secondary or external storage</a:t>
            </a:r>
            <a:endParaRPr dirty="0"/>
          </a:p>
          <a:p>
            <a:pPr marL="457200" lvl="0" indent="0">
              <a:spcBef>
                <a:spcPts val="0"/>
              </a:spcBef>
              <a:spcAft>
                <a:spcPts val="0"/>
              </a:spcAft>
              <a:buNone/>
            </a:pPr>
            <a:r>
              <a:rPr lang="en-US" dirty="0"/>
              <a:t>Secondary storage is also referred to as non-volatile storage. It is the memory that is not accessible to the CPU of a computer. Secondary storage requires the use of the computer’s input/output channels. Secondary storage is an external storage that refers to the different ways in which a computer can store program and data. Secondary storage is usually slower than primary storage but it has a higher storage capacity. Some of the secondary storage systems are magnetic disk, Tape drive and optical disk such as CD, DVD, etc.</a:t>
            </a:r>
            <a:endParaRPr dirty="0"/>
          </a:p>
        </p:txBody>
      </p:sp>
      <p:sp>
        <p:nvSpPr>
          <p:cNvPr id="752" name="Shape 752"/>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Arial"/>
              <a:buNone/>
            </a:pPr>
            <a:fld id="{00000000-1234-1234-1234-123412341234}" type="slidenum">
              <a:rPr lang="en-US"/>
              <a:t>5</a:t>
            </a:fld>
            <a:endParaRPr/>
          </a:p>
        </p:txBody>
      </p:sp>
    </p:spTree>
    <p:extLst>
      <p:ext uri="{BB962C8B-B14F-4D97-AF65-F5344CB8AC3E}">
        <p14:creationId xmlns:p14="http://schemas.microsoft.com/office/powerpoint/2010/main" val="3313057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0" name="Shape 76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different types of storage devices and how they have evolved over the time.</a:t>
            </a:r>
            <a:endParaRPr dirty="0"/>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lnSpc>
                <a:spcPct val="115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Before looking at the file systems, let’s </a:t>
            </a:r>
            <a:r>
              <a:rPr lang="en-US" dirty="0"/>
              <a:t>learn about the traditional</a:t>
            </a:r>
            <a:r>
              <a:rPr lang="en-US" sz="1200" b="0" i="0" u="none" strike="noStrike" cap="none" dirty="0">
                <a:solidFill>
                  <a:schemeClr val="dk1"/>
                </a:solidFill>
                <a:latin typeface="Calibri"/>
                <a:ea typeface="Calibri"/>
                <a:cs typeface="Calibri"/>
                <a:sym typeface="Calibri"/>
              </a:rPr>
              <a:t> storage devices.</a:t>
            </a:r>
            <a:endParaRPr dirty="0"/>
          </a:p>
          <a:p>
            <a:pPr marL="457200" marR="0" lvl="0" indent="-298450" algn="l" rtl="0">
              <a:lnSpc>
                <a:spcPct val="115000"/>
              </a:lnSpc>
              <a:spcBef>
                <a:spcPts val="0"/>
              </a:spcBef>
              <a:spcAft>
                <a:spcPts val="0"/>
              </a:spcAft>
              <a:buClr>
                <a:schemeClr val="dk1"/>
              </a:buClr>
              <a:buSzPts val="1100"/>
              <a:buFont typeface="Calibri"/>
              <a:buChar char="●"/>
            </a:pPr>
            <a:r>
              <a:rPr lang="en-US" sz="1200" b="1" i="0" u="none" strike="noStrike" cap="none" dirty="0">
                <a:solidFill>
                  <a:schemeClr val="dk1"/>
                </a:solidFill>
                <a:latin typeface="Calibri"/>
                <a:ea typeface="Calibri"/>
                <a:cs typeface="Calibri"/>
                <a:sym typeface="Calibri"/>
              </a:rPr>
              <a:t>Tape drive </a:t>
            </a:r>
            <a:r>
              <a:rPr lang="en-US" sz="1200" b="0" i="0" u="none" strike="noStrike" cap="none" dirty="0">
                <a:solidFill>
                  <a:schemeClr val="dk1"/>
                </a:solidFill>
                <a:latin typeface="Calibri"/>
                <a:ea typeface="Calibri"/>
                <a:cs typeface="Calibri"/>
                <a:sym typeface="Calibri"/>
              </a:rPr>
              <a:t>– Storage device that makes use </a:t>
            </a:r>
            <a:r>
              <a:rPr lang="en-US" dirty="0"/>
              <a:t>of magnetic tape as a medium for storage. </a:t>
            </a:r>
            <a:r>
              <a:rPr lang="en-US" sz="1200" b="0" i="0" u="none" strike="noStrike" cap="none" dirty="0">
                <a:solidFill>
                  <a:schemeClr val="dk1"/>
                </a:solidFill>
                <a:latin typeface="Calibri"/>
                <a:ea typeface="Calibri"/>
                <a:cs typeface="Calibri"/>
                <a:sym typeface="Calibri"/>
              </a:rPr>
              <a:t>Reads and writes data on a Magnetic tape </a:t>
            </a:r>
            <a:r>
              <a:rPr lang="en-US" dirty="0"/>
              <a:t>may go </a:t>
            </a:r>
            <a:r>
              <a:rPr lang="en-US" sz="1200" b="0" i="0" u="none" strike="noStrike" cap="none" dirty="0">
                <a:solidFill>
                  <a:schemeClr val="dk1"/>
                </a:solidFill>
                <a:latin typeface="Calibri"/>
                <a:ea typeface="Calibri"/>
                <a:cs typeface="Calibri"/>
                <a:sym typeface="Calibri"/>
              </a:rPr>
              <a:t>up to </a:t>
            </a:r>
            <a:r>
              <a:rPr lang="en-US" dirty="0"/>
              <a:t>360 </a:t>
            </a:r>
            <a:r>
              <a:rPr lang="en-US" sz="1200" b="0" i="0" u="none" strike="noStrike" cap="none" dirty="0">
                <a:solidFill>
                  <a:schemeClr val="dk1"/>
                </a:solidFill>
                <a:latin typeface="Calibri"/>
                <a:ea typeface="Calibri"/>
                <a:cs typeface="Calibri"/>
                <a:sym typeface="Calibri"/>
              </a:rPr>
              <a:t>MB/s, which is for </a:t>
            </a:r>
            <a:r>
              <a:rPr lang="en-US" dirty="0"/>
              <a:t>compressed data. Tape drives have become obsolete these days.</a:t>
            </a:r>
            <a:endParaRPr dirty="0"/>
          </a:p>
          <a:p>
            <a:pPr marL="457200" marR="0" lvl="0" indent="-298450" algn="l" rtl="0">
              <a:lnSpc>
                <a:spcPct val="115000"/>
              </a:lnSpc>
              <a:spcBef>
                <a:spcPts val="0"/>
              </a:spcBef>
              <a:spcAft>
                <a:spcPts val="0"/>
              </a:spcAft>
              <a:buClr>
                <a:schemeClr val="dk1"/>
              </a:buClr>
              <a:buSzPts val="1100"/>
              <a:buFont typeface="Calibri"/>
              <a:buChar char="●"/>
            </a:pPr>
            <a:r>
              <a:rPr lang="en-US" sz="1200" b="1" i="0" u="none" strike="noStrike" cap="none" dirty="0">
                <a:solidFill>
                  <a:schemeClr val="dk1"/>
                </a:solidFill>
                <a:latin typeface="Calibri"/>
                <a:ea typeface="Calibri"/>
                <a:cs typeface="Calibri"/>
                <a:sym typeface="Calibri"/>
              </a:rPr>
              <a:t>Hard Disk Drive </a:t>
            </a:r>
            <a:r>
              <a:rPr lang="en-US" sz="1200" b="0" i="0" u="none" strike="noStrike" cap="none" dirty="0">
                <a:solidFill>
                  <a:schemeClr val="dk1"/>
                </a:solidFill>
                <a:latin typeface="Calibri"/>
                <a:ea typeface="Calibri"/>
                <a:cs typeface="Calibri"/>
                <a:sym typeface="Calibri"/>
              </a:rPr>
              <a:t>– Hard disk drives are generally cheaper and </a:t>
            </a:r>
            <a:r>
              <a:rPr lang="en-US" dirty="0"/>
              <a:t>became </a:t>
            </a:r>
            <a:r>
              <a:rPr lang="en-US" sz="1200" b="0" i="0" u="none" strike="noStrike" cap="none" dirty="0">
                <a:solidFill>
                  <a:schemeClr val="dk1"/>
                </a:solidFill>
                <a:latin typeface="Calibri"/>
                <a:ea typeface="Calibri"/>
                <a:cs typeface="Calibri"/>
                <a:sym typeface="Calibri"/>
              </a:rPr>
              <a:t>the</a:t>
            </a:r>
            <a:r>
              <a:rPr lang="en-US" dirty="0"/>
              <a:t> predominant secondary storage medium, even till the modern era of servers and personal computers. </a:t>
            </a:r>
            <a:r>
              <a:rPr lang="en-US" sz="1200" b="0" i="0" u="none" strike="noStrike" cap="none" dirty="0">
                <a:solidFill>
                  <a:schemeClr val="dk1"/>
                </a:solidFill>
                <a:latin typeface="Calibri"/>
                <a:ea typeface="Calibri"/>
                <a:cs typeface="Calibri"/>
                <a:sym typeface="Calibri"/>
              </a:rPr>
              <a:t>Reads and writes data on a rotating magnetic disk (platter)</a:t>
            </a:r>
            <a:r>
              <a:rPr lang="en-US" dirty="0"/>
              <a:t>.</a:t>
            </a:r>
            <a:endParaRPr dirty="0"/>
          </a:p>
          <a:p>
            <a:pPr marL="457200" marR="0" lvl="0" indent="-298450" algn="l" rtl="0">
              <a:lnSpc>
                <a:spcPct val="115000"/>
              </a:lnSpc>
              <a:spcBef>
                <a:spcPts val="0"/>
              </a:spcBef>
              <a:spcAft>
                <a:spcPts val="0"/>
              </a:spcAft>
              <a:buClr>
                <a:schemeClr val="dk1"/>
              </a:buClr>
              <a:buSzPts val="1100"/>
              <a:buFont typeface="Calibri"/>
              <a:buChar char="●"/>
            </a:pPr>
            <a:r>
              <a:rPr lang="en-US" sz="1200" b="1" i="0" u="none" strike="noStrike" cap="none" dirty="0">
                <a:solidFill>
                  <a:schemeClr val="dk1"/>
                </a:solidFill>
                <a:latin typeface="Calibri"/>
                <a:ea typeface="Calibri"/>
                <a:cs typeface="Calibri"/>
                <a:sym typeface="Calibri"/>
              </a:rPr>
              <a:t>Solid State Drive </a:t>
            </a:r>
            <a:r>
              <a:rPr lang="en-US" sz="1200" b="0" i="0" u="none" strike="noStrike" cap="none" dirty="0">
                <a:solidFill>
                  <a:schemeClr val="dk1"/>
                </a:solidFill>
                <a:latin typeface="Calibri"/>
                <a:ea typeface="Calibri"/>
                <a:cs typeface="Calibri"/>
                <a:sym typeface="Calibri"/>
              </a:rPr>
              <a:t>– Solid state drives are used as perma</a:t>
            </a:r>
            <a:r>
              <a:rPr lang="en-US" dirty="0"/>
              <a:t>nent storage for systems that require faster storage access. These drives offer 10X speed, as compared to magnetic disk drives. Solid state drives are more expensive than RAM, but are cheaper than magnetic disk drives. </a:t>
            </a:r>
            <a:r>
              <a:rPr lang="en-US" sz="1200" b="0" i="0" u="none" strike="noStrike" cap="none" dirty="0">
                <a:solidFill>
                  <a:schemeClr val="dk1"/>
                </a:solidFill>
                <a:latin typeface="Calibri"/>
                <a:ea typeface="Calibri"/>
                <a:cs typeface="Calibri"/>
                <a:sym typeface="Calibri"/>
              </a:rPr>
              <a:t>Reads and writes data to  integrated circuit assemblies</a:t>
            </a:r>
            <a:r>
              <a:rPr lang="en-US" dirty="0"/>
              <a:t>, and the speed may go </a:t>
            </a:r>
            <a:r>
              <a:rPr lang="en-US" sz="1200" b="0" i="0" u="none" strike="noStrike" cap="none" dirty="0">
                <a:solidFill>
                  <a:schemeClr val="dk1"/>
                </a:solidFill>
                <a:latin typeface="Calibri"/>
                <a:ea typeface="Calibri"/>
                <a:cs typeface="Calibri"/>
                <a:sym typeface="Calibri"/>
              </a:rPr>
              <a:t>up to 1 GB/s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61" name="Shape 76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614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Shape 7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4" name="Shape 77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a:t>
            </a:r>
            <a:r>
              <a:rPr lang="en-US"/>
              <a:t>C. Solid state drive</a:t>
            </a:r>
            <a:endParaRPr sz="1200" b="0" i="0" u="none" strike="noStrike" cap="none">
              <a:solidFill>
                <a:schemeClr val="dk1"/>
              </a:solidFill>
              <a:latin typeface="Calibri"/>
              <a:ea typeface="Calibri"/>
              <a:cs typeface="Calibri"/>
              <a:sym typeface="Calibri"/>
            </a:endParaRPr>
          </a:p>
        </p:txBody>
      </p:sp>
      <p:sp>
        <p:nvSpPr>
          <p:cNvPr id="775" name="Shape 77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196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Shape 7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2" name="Shape 78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what is a file system and its need. Elaborate how the file system is linked with the OS to serve files and their metadata.</a:t>
            </a:r>
            <a:endParaRPr dirty="0"/>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 primary functionality of a file system is to store a named piece of data and to retrieve the data later using the name given to it.</a:t>
            </a:r>
            <a:r>
              <a:rPr lang="en-US" dirty="0"/>
              <a:t> </a:t>
            </a:r>
            <a:r>
              <a:rPr lang="en-US" sz="1200" b="0" i="0" u="none" strike="noStrike" cap="none" dirty="0">
                <a:solidFill>
                  <a:schemeClr val="dk1"/>
                </a:solidFill>
                <a:latin typeface="Calibri"/>
                <a:ea typeface="Calibri"/>
                <a:cs typeface="Calibri"/>
                <a:sym typeface="Calibri"/>
              </a:rPr>
              <a:t>The File systems have to be designed with the following goals in mind:</a:t>
            </a:r>
            <a:r>
              <a:rPr lang="en-US" dirty="0"/>
              <a:t> </a:t>
            </a:r>
            <a:r>
              <a:rPr lang="en-US" sz="1200" b="0" i="0" u="none" strike="noStrike" cap="none" dirty="0">
                <a:solidFill>
                  <a:schemeClr val="dk1"/>
                </a:solidFill>
                <a:latin typeface="Calibri"/>
                <a:ea typeface="Calibri"/>
                <a:cs typeface="Calibri"/>
                <a:sym typeface="Calibri"/>
              </a:rPr>
              <a:t>storage, retrieval, location and manipulation of information. </a:t>
            </a:r>
            <a:endParaRPr dirty="0"/>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There are multiple ways to write a file system, which is based on the needs of the project. A File system designed for one system may not be suitable for another project.</a:t>
            </a:r>
            <a:endParaRPr dirty="0"/>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 most common type of file systems are ext3, ext4, XFS in Linux and FAT, FAT32, NTFS in Windows Operating Systems. Every  file system has its own way of managing the space allocated to the files and structure of the file’s metadata. The Operating system interacts with the API of the file system API to store and retrieve the required files.</a:t>
            </a:r>
            <a:endParaRPr sz="1200" b="0" i="0"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endParaRPr dirty="0"/>
          </a:p>
          <a:p>
            <a:pPr marL="0" marR="0" lvl="0" indent="0" algn="l" rtl="0">
              <a:lnSpc>
                <a:spcPct val="115000"/>
              </a:lnSpc>
              <a:spcBef>
                <a:spcPts val="0"/>
              </a:spcBef>
              <a:spcAft>
                <a:spcPts val="0"/>
              </a:spcAft>
              <a:buClr>
                <a:schemeClr val="dk1"/>
              </a:buClr>
              <a:buSzPts val="1100"/>
              <a:buFont typeface="Arial"/>
              <a:buNone/>
            </a:pPr>
            <a:r>
              <a:rPr lang="en-US" dirty="0"/>
              <a:t>We’ll now learn about the components of a file system.</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83" name="Shape 78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302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Shape 7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0" name="Shape 79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what a file system is, what it manages and what abstractions it provides to the rest of the operating system.</a:t>
            </a: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might be roughly familiar with the concepts of Data Storage, files, directories (folders) and so on, because of the direct knowledge acquired from the use of computers. We might not have thought about the systems or processes that run inside the systems.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main purpose of computing systems is to create, manipulate, store and retrieve data. A file system provides the machinery to support all this. As we saw earlier, the File Systems organize, store and manage information on a permanent storage medium such as the disk, and they are an integral part of the operating system.</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permanent storage can be managed by multiple types of approaches. On one hand, the simple file systems impose many restrictions that cause inconvenience to the users and the usage of file systems thus becomes difficult. On the other hand, there are persistent object stores and object-oriented databases that abstract the permanent storage completely from users, so that they don’t even need to be aware of it.</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There is no single ‘correct’ way to write a File System. To understand which file system will be suitable for a particular operating system, we need to understand the needs of the problem along with the other constraints of the project. </a:t>
            </a:r>
            <a:r>
              <a:rPr lang="en-US" sz="1200" b="0" i="0" u="none" strike="noStrike" cap="none">
                <a:solidFill>
                  <a:srgbClr val="FF0000"/>
                </a:solidFill>
                <a:latin typeface="Calibri"/>
                <a:ea typeface="Calibri"/>
                <a:cs typeface="Calibri"/>
                <a:sym typeface="Calibri"/>
              </a:rPr>
              <a:t>For example, file system for a high-end mainframe computer requires extremely fast throughput in many areas, but it might be very less user-friendly. Techniques enabling high transactions per second should be focused here, over implementing user-friendly features.</a:t>
            </a:r>
            <a:endParaRPr sz="1200" b="0" i="0" u="none" strike="noStrike" cap="none">
              <a:solidFill>
                <a:srgbClr val="FF0000"/>
              </a:solidFill>
              <a:latin typeface="Calibri"/>
              <a:ea typeface="Calibri"/>
              <a:cs typeface="Calibri"/>
              <a:sym typeface="Calibri"/>
            </a:endParaRPr>
          </a:p>
        </p:txBody>
      </p:sp>
      <p:sp>
        <p:nvSpPr>
          <p:cNvPr id="791" name="Shape 79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1376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0" y="5307"/>
            <a:ext cx="12192000"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a:p>
        </p:txBody>
      </p:sp>
      <p:sp>
        <p:nvSpPr>
          <p:cNvPr id="17" name="Shape 17"/>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03</a:t>
            </a:r>
            <a:endParaRPr/>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a:t>
            </a:r>
            <a:r>
              <a:rPr lang="en-US" sz="1600" b="1" i="0" u="none" strike="noStrike" cap="none">
                <a:solidFill>
                  <a:srgbClr val="000000"/>
                </a:solidFill>
                <a:latin typeface="Arial"/>
                <a:ea typeface="Arial"/>
                <a:cs typeface="Arial"/>
                <a:sym typeface="Arial"/>
              </a:rPr>
              <a:t>0</a:t>
            </a:r>
            <a:r>
              <a:rPr lang="en-US" sz="1600" b="1"/>
              <a:t>1</a:t>
            </a:r>
            <a:endParaRPr sz="1600" b="1" i="0" u="none" strike="noStrike" cap="none">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8" name="Shape 28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9" name="Shape 289"/>
          <p:cNvGrpSpPr/>
          <p:nvPr/>
        </p:nvGrpSpPr>
        <p:grpSpPr>
          <a:xfrm>
            <a:off x="0" y="5025802"/>
            <a:ext cx="12192001" cy="144981"/>
            <a:chOff x="1751419" y="4036682"/>
            <a:chExt cx="9944457" cy="58272"/>
          </a:xfrm>
        </p:grpSpPr>
        <p:sp>
          <p:nvSpPr>
            <p:cNvPr id="290" name="Shape 290"/>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1" name="Shape 291"/>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2" name="Shape 292"/>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3" name="Shape 293"/>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4" name="Shape 294"/>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5" name="Shape 295"/>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296" name="Shape 296"/>
          <p:cNvGrpSpPr/>
          <p:nvPr/>
        </p:nvGrpSpPr>
        <p:grpSpPr>
          <a:xfrm>
            <a:off x="1217471" y="2920934"/>
            <a:ext cx="1304470" cy="2431269"/>
            <a:chOff x="1217471" y="1893408"/>
            <a:chExt cx="1304470" cy="2431269"/>
          </a:xfrm>
        </p:grpSpPr>
        <p:grpSp>
          <p:nvGrpSpPr>
            <p:cNvPr id="297" name="Shape 297"/>
            <p:cNvGrpSpPr/>
            <p:nvPr/>
          </p:nvGrpSpPr>
          <p:grpSpPr>
            <a:xfrm>
              <a:off x="1217471" y="2766893"/>
              <a:ext cx="1304470" cy="1557784"/>
              <a:chOff x="1217471" y="2766893"/>
              <a:chExt cx="1304470" cy="1557784"/>
            </a:xfrm>
          </p:grpSpPr>
          <p:grpSp>
            <p:nvGrpSpPr>
              <p:cNvPr id="298" name="Shape 298"/>
              <p:cNvGrpSpPr/>
              <p:nvPr/>
            </p:nvGrpSpPr>
            <p:grpSpPr>
              <a:xfrm>
                <a:off x="1217471" y="2766893"/>
                <a:ext cx="1304470" cy="1557784"/>
                <a:chOff x="1199541" y="3267114"/>
                <a:chExt cx="1304470" cy="1557784"/>
              </a:xfrm>
            </p:grpSpPr>
            <p:sp>
              <p:nvSpPr>
                <p:cNvPr id="299" name="Shape 299"/>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0" name="Shape 300"/>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01" name="Shape 301"/>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02" name="Shape 302"/>
            <p:cNvGrpSpPr/>
            <p:nvPr/>
          </p:nvGrpSpPr>
          <p:grpSpPr>
            <a:xfrm>
              <a:off x="1289951" y="1893408"/>
              <a:ext cx="1136271" cy="1246506"/>
              <a:chOff x="627304" y="1987183"/>
              <a:chExt cx="1594615" cy="1749317"/>
            </a:xfrm>
          </p:grpSpPr>
          <p:sp>
            <p:nvSpPr>
              <p:cNvPr id="303" name="Shape 30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Shape 30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 name="Shape 30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06" name="Shape 306"/>
          <p:cNvGrpSpPr/>
          <p:nvPr/>
        </p:nvGrpSpPr>
        <p:grpSpPr>
          <a:xfrm>
            <a:off x="3286748" y="2920934"/>
            <a:ext cx="1304470" cy="2483739"/>
            <a:chOff x="3326504" y="1893408"/>
            <a:chExt cx="1304470" cy="2483739"/>
          </a:xfrm>
        </p:grpSpPr>
        <p:grpSp>
          <p:nvGrpSpPr>
            <p:cNvPr id="307" name="Shape 307"/>
            <p:cNvGrpSpPr/>
            <p:nvPr/>
          </p:nvGrpSpPr>
          <p:grpSpPr>
            <a:xfrm>
              <a:off x="3326504" y="2772528"/>
              <a:ext cx="1304470" cy="1604619"/>
              <a:chOff x="3326504" y="2772528"/>
              <a:chExt cx="1304470" cy="1604619"/>
            </a:xfrm>
          </p:grpSpPr>
          <p:grpSp>
            <p:nvGrpSpPr>
              <p:cNvPr id="308" name="Shape 308"/>
              <p:cNvGrpSpPr/>
              <p:nvPr/>
            </p:nvGrpSpPr>
            <p:grpSpPr>
              <a:xfrm>
                <a:off x="3326504" y="2772528"/>
                <a:ext cx="1304470" cy="1604619"/>
                <a:chOff x="3269602" y="3277053"/>
                <a:chExt cx="1304470" cy="1593145"/>
              </a:xfrm>
            </p:grpSpPr>
            <p:sp>
              <p:nvSpPr>
                <p:cNvPr id="309" name="Shape 309"/>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0" name="Shape 310"/>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11" name="Shape 311"/>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12" name="Shape 312"/>
            <p:cNvGrpSpPr/>
            <p:nvPr/>
          </p:nvGrpSpPr>
          <p:grpSpPr>
            <a:xfrm>
              <a:off x="3410604" y="1893408"/>
              <a:ext cx="1136271" cy="1246506"/>
              <a:chOff x="627304" y="1987183"/>
              <a:chExt cx="1594615" cy="1749317"/>
            </a:xfrm>
          </p:grpSpPr>
          <p:sp>
            <p:nvSpPr>
              <p:cNvPr id="313" name="Shape 31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 name="Shape 31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Shape 31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16" name="Shape 316"/>
          <p:cNvGrpSpPr/>
          <p:nvPr/>
        </p:nvGrpSpPr>
        <p:grpSpPr>
          <a:xfrm>
            <a:off x="5362701" y="2917613"/>
            <a:ext cx="1304470" cy="2426375"/>
            <a:chOff x="5452152" y="1890087"/>
            <a:chExt cx="1304470" cy="2426375"/>
          </a:xfrm>
        </p:grpSpPr>
        <p:grpSp>
          <p:nvGrpSpPr>
            <p:cNvPr id="317" name="Shape 317"/>
            <p:cNvGrpSpPr/>
            <p:nvPr/>
          </p:nvGrpSpPr>
          <p:grpSpPr>
            <a:xfrm>
              <a:off x="5452152" y="2763572"/>
              <a:ext cx="1304470" cy="1552890"/>
              <a:chOff x="5452152" y="2763572"/>
              <a:chExt cx="1304470" cy="1552890"/>
            </a:xfrm>
          </p:grpSpPr>
          <p:grpSp>
            <p:nvGrpSpPr>
              <p:cNvPr id="318" name="Shape 318"/>
              <p:cNvGrpSpPr/>
              <p:nvPr/>
            </p:nvGrpSpPr>
            <p:grpSpPr>
              <a:xfrm>
                <a:off x="5452152" y="2763572"/>
                <a:ext cx="1304470" cy="1552890"/>
                <a:chOff x="5960996" y="3267114"/>
                <a:chExt cx="1304470" cy="1559509"/>
              </a:xfrm>
            </p:grpSpPr>
            <p:sp>
              <p:nvSpPr>
                <p:cNvPr id="319" name="Shape 319"/>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0" name="Shape 320"/>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21" name="Shape 321"/>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22" name="Shape 322"/>
            <p:cNvGrpSpPr/>
            <p:nvPr/>
          </p:nvGrpSpPr>
          <p:grpSpPr>
            <a:xfrm>
              <a:off x="5556109" y="1890087"/>
              <a:ext cx="1136271" cy="1246506"/>
              <a:chOff x="627304" y="1987183"/>
              <a:chExt cx="1594615" cy="1749317"/>
            </a:xfrm>
          </p:grpSpPr>
          <p:sp>
            <p:nvSpPr>
              <p:cNvPr id="323" name="Shape 32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Shape 32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Shape 32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26" name="Shape 326"/>
          <p:cNvGrpSpPr/>
          <p:nvPr/>
        </p:nvGrpSpPr>
        <p:grpSpPr>
          <a:xfrm>
            <a:off x="7695802" y="2917613"/>
            <a:ext cx="1304470" cy="2434590"/>
            <a:chOff x="7521759" y="1890087"/>
            <a:chExt cx="1304470" cy="2434590"/>
          </a:xfrm>
        </p:grpSpPr>
        <p:grpSp>
          <p:nvGrpSpPr>
            <p:cNvPr id="327" name="Shape 327"/>
            <p:cNvGrpSpPr/>
            <p:nvPr/>
          </p:nvGrpSpPr>
          <p:grpSpPr>
            <a:xfrm>
              <a:off x="7521759" y="2766893"/>
              <a:ext cx="1304470" cy="1557784"/>
              <a:chOff x="7521759" y="2766893"/>
              <a:chExt cx="1304470" cy="1557784"/>
            </a:xfrm>
          </p:grpSpPr>
          <p:grpSp>
            <p:nvGrpSpPr>
              <p:cNvPr id="328" name="Shape 328"/>
              <p:cNvGrpSpPr/>
              <p:nvPr/>
            </p:nvGrpSpPr>
            <p:grpSpPr>
              <a:xfrm>
                <a:off x="7521759" y="2766893"/>
                <a:ext cx="1304470" cy="1557784"/>
                <a:chOff x="7980910" y="3267114"/>
                <a:chExt cx="1304470" cy="1557784"/>
              </a:xfrm>
            </p:grpSpPr>
            <p:sp>
              <p:nvSpPr>
                <p:cNvPr id="329" name="Shape 329"/>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0" name="Shape 330"/>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31" name="Shape 331"/>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32" name="Shape 332"/>
            <p:cNvGrpSpPr/>
            <p:nvPr/>
          </p:nvGrpSpPr>
          <p:grpSpPr>
            <a:xfrm>
              <a:off x="7622141" y="1890087"/>
              <a:ext cx="1136271" cy="1246506"/>
              <a:chOff x="627304" y="1987183"/>
              <a:chExt cx="1594615" cy="1749317"/>
            </a:xfrm>
          </p:grpSpPr>
          <p:sp>
            <p:nvSpPr>
              <p:cNvPr id="333" name="Shape 33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 name="Shape 33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Shape 33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36" name="Shape 336"/>
          <p:cNvGrpSpPr/>
          <p:nvPr/>
        </p:nvGrpSpPr>
        <p:grpSpPr>
          <a:xfrm>
            <a:off x="10039725" y="2881865"/>
            <a:ext cx="1304470" cy="2435707"/>
            <a:chOff x="9646841" y="1888970"/>
            <a:chExt cx="1304470" cy="2435707"/>
          </a:xfrm>
        </p:grpSpPr>
        <p:grpSp>
          <p:nvGrpSpPr>
            <p:cNvPr id="337" name="Shape 337"/>
            <p:cNvGrpSpPr/>
            <p:nvPr/>
          </p:nvGrpSpPr>
          <p:grpSpPr>
            <a:xfrm>
              <a:off x="9646841" y="2766893"/>
              <a:ext cx="1304470" cy="1557784"/>
              <a:chOff x="9646841" y="2766893"/>
              <a:chExt cx="1304470" cy="1557784"/>
            </a:xfrm>
          </p:grpSpPr>
          <p:grpSp>
            <p:nvGrpSpPr>
              <p:cNvPr id="338" name="Shape 338"/>
              <p:cNvGrpSpPr/>
              <p:nvPr/>
            </p:nvGrpSpPr>
            <p:grpSpPr>
              <a:xfrm>
                <a:off x="9646841" y="2766893"/>
                <a:ext cx="1304470" cy="1557784"/>
                <a:chOff x="9539460" y="3267114"/>
                <a:chExt cx="1304470" cy="1557784"/>
              </a:xfrm>
            </p:grpSpPr>
            <p:sp>
              <p:nvSpPr>
                <p:cNvPr id="339" name="Shape 339"/>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0" name="Shape 340"/>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41" name="Shape 341"/>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42" name="Shape 342"/>
            <p:cNvGrpSpPr/>
            <p:nvPr/>
          </p:nvGrpSpPr>
          <p:grpSpPr>
            <a:xfrm>
              <a:off x="9755990" y="1888970"/>
              <a:ext cx="1136271" cy="1246506"/>
              <a:chOff x="627304" y="1987183"/>
              <a:chExt cx="1594615" cy="1749317"/>
            </a:xfrm>
          </p:grpSpPr>
          <p:sp>
            <p:nvSpPr>
              <p:cNvPr id="343" name="Shape 34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Shape 34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Shape 34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346" name="Shape 346"/>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 name="Shape 347"/>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 name="Shape 348"/>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9" name="Shape 349"/>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0" name="Shape 350"/>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1" name="Shape 351"/>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4" name="Shape 35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55" name="Shape 355"/>
          <p:cNvGrpSpPr/>
          <p:nvPr/>
        </p:nvGrpSpPr>
        <p:grpSpPr>
          <a:xfrm>
            <a:off x="0" y="3998260"/>
            <a:ext cx="12192001" cy="126791"/>
            <a:chOff x="1751419" y="4036682"/>
            <a:chExt cx="9944457" cy="50961"/>
          </a:xfrm>
        </p:grpSpPr>
        <p:sp>
          <p:nvSpPr>
            <p:cNvPr id="356" name="Shape 356"/>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7" name="Shape 357"/>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8" name="Shape 358"/>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9" name="Shape 359"/>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0" name="Shape 360"/>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1" name="Shape 361"/>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362" name="Shape 362"/>
          <p:cNvGrpSpPr/>
          <p:nvPr/>
        </p:nvGrpSpPr>
        <p:grpSpPr>
          <a:xfrm>
            <a:off x="1217471" y="1893408"/>
            <a:ext cx="1304470" cy="2431269"/>
            <a:chOff x="1217471" y="1893408"/>
            <a:chExt cx="1304470" cy="2431269"/>
          </a:xfrm>
        </p:grpSpPr>
        <p:grpSp>
          <p:nvGrpSpPr>
            <p:cNvPr id="363" name="Shape 363"/>
            <p:cNvGrpSpPr/>
            <p:nvPr/>
          </p:nvGrpSpPr>
          <p:grpSpPr>
            <a:xfrm>
              <a:off x="1217471" y="2766893"/>
              <a:ext cx="1304470" cy="1557784"/>
              <a:chOff x="1217471" y="2766893"/>
              <a:chExt cx="1304470" cy="1557784"/>
            </a:xfrm>
          </p:grpSpPr>
          <p:grpSp>
            <p:nvGrpSpPr>
              <p:cNvPr id="364" name="Shape 364"/>
              <p:cNvGrpSpPr/>
              <p:nvPr/>
            </p:nvGrpSpPr>
            <p:grpSpPr>
              <a:xfrm>
                <a:off x="1217471" y="2766893"/>
                <a:ext cx="1304470" cy="1557784"/>
                <a:chOff x="1199541" y="3267114"/>
                <a:chExt cx="1304470" cy="1557784"/>
              </a:xfrm>
            </p:grpSpPr>
            <p:sp>
              <p:nvSpPr>
                <p:cNvPr id="365" name="Shape 365"/>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6" name="Shape 366"/>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67" name="Shape 367"/>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68" name="Shape 368"/>
            <p:cNvGrpSpPr/>
            <p:nvPr/>
          </p:nvGrpSpPr>
          <p:grpSpPr>
            <a:xfrm>
              <a:off x="1289951" y="1893408"/>
              <a:ext cx="1136271" cy="1246506"/>
              <a:chOff x="627304" y="1987183"/>
              <a:chExt cx="1594615" cy="1749317"/>
            </a:xfrm>
          </p:grpSpPr>
          <p:sp>
            <p:nvSpPr>
              <p:cNvPr id="369" name="Shape 36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 name="Shape 37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 name="Shape 37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72" name="Shape 372"/>
          <p:cNvGrpSpPr/>
          <p:nvPr/>
        </p:nvGrpSpPr>
        <p:grpSpPr>
          <a:xfrm>
            <a:off x="3286748" y="1893408"/>
            <a:ext cx="1304470" cy="2483739"/>
            <a:chOff x="3326504" y="1893408"/>
            <a:chExt cx="1304470" cy="2483739"/>
          </a:xfrm>
        </p:grpSpPr>
        <p:grpSp>
          <p:nvGrpSpPr>
            <p:cNvPr id="373" name="Shape 373"/>
            <p:cNvGrpSpPr/>
            <p:nvPr/>
          </p:nvGrpSpPr>
          <p:grpSpPr>
            <a:xfrm>
              <a:off x="3326504" y="2772528"/>
              <a:ext cx="1304470" cy="1604619"/>
              <a:chOff x="3326504" y="2772528"/>
              <a:chExt cx="1304470" cy="1604619"/>
            </a:xfrm>
          </p:grpSpPr>
          <p:grpSp>
            <p:nvGrpSpPr>
              <p:cNvPr id="374" name="Shape 374"/>
              <p:cNvGrpSpPr/>
              <p:nvPr/>
            </p:nvGrpSpPr>
            <p:grpSpPr>
              <a:xfrm>
                <a:off x="3326504" y="2772528"/>
                <a:ext cx="1304470" cy="1604619"/>
                <a:chOff x="3269602" y="3277053"/>
                <a:chExt cx="1304470" cy="1593145"/>
              </a:xfrm>
            </p:grpSpPr>
            <p:sp>
              <p:nvSpPr>
                <p:cNvPr id="375" name="Shape 375"/>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Shape 376"/>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77" name="Shape 377"/>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78" name="Shape 378"/>
            <p:cNvGrpSpPr/>
            <p:nvPr/>
          </p:nvGrpSpPr>
          <p:grpSpPr>
            <a:xfrm>
              <a:off x="3410604" y="1893408"/>
              <a:ext cx="1136271" cy="1246506"/>
              <a:chOff x="627304" y="1987183"/>
              <a:chExt cx="1594615" cy="1749317"/>
            </a:xfrm>
          </p:grpSpPr>
          <p:sp>
            <p:nvSpPr>
              <p:cNvPr id="379" name="Shape 37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Shape 38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 name="Shape 38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82" name="Shape 382"/>
          <p:cNvGrpSpPr/>
          <p:nvPr/>
        </p:nvGrpSpPr>
        <p:grpSpPr>
          <a:xfrm>
            <a:off x="5362701" y="1890087"/>
            <a:ext cx="1304470" cy="2426375"/>
            <a:chOff x="5452152" y="1890087"/>
            <a:chExt cx="1304470" cy="2426375"/>
          </a:xfrm>
        </p:grpSpPr>
        <p:grpSp>
          <p:nvGrpSpPr>
            <p:cNvPr id="383" name="Shape 383"/>
            <p:cNvGrpSpPr/>
            <p:nvPr/>
          </p:nvGrpSpPr>
          <p:grpSpPr>
            <a:xfrm>
              <a:off x="5452152" y="2763572"/>
              <a:ext cx="1304470" cy="1552890"/>
              <a:chOff x="5452152" y="2763572"/>
              <a:chExt cx="1304470" cy="1552890"/>
            </a:xfrm>
          </p:grpSpPr>
          <p:grpSp>
            <p:nvGrpSpPr>
              <p:cNvPr id="384" name="Shape 384"/>
              <p:cNvGrpSpPr/>
              <p:nvPr/>
            </p:nvGrpSpPr>
            <p:grpSpPr>
              <a:xfrm>
                <a:off x="5452152" y="2763572"/>
                <a:ext cx="1304470" cy="1552890"/>
                <a:chOff x="5960996" y="3267114"/>
                <a:chExt cx="1304470" cy="1559509"/>
              </a:xfrm>
            </p:grpSpPr>
            <p:sp>
              <p:nvSpPr>
                <p:cNvPr id="385" name="Shape 385"/>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Shape 386"/>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87" name="Shape 387"/>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88" name="Shape 388"/>
            <p:cNvGrpSpPr/>
            <p:nvPr/>
          </p:nvGrpSpPr>
          <p:grpSpPr>
            <a:xfrm>
              <a:off x="5556109" y="1890087"/>
              <a:ext cx="1136271" cy="1246506"/>
              <a:chOff x="627304" y="1987183"/>
              <a:chExt cx="1594615" cy="1749317"/>
            </a:xfrm>
          </p:grpSpPr>
          <p:sp>
            <p:nvSpPr>
              <p:cNvPr id="389" name="Shape 38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Shape 39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 name="Shape 39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92" name="Shape 392"/>
          <p:cNvGrpSpPr/>
          <p:nvPr/>
        </p:nvGrpSpPr>
        <p:grpSpPr>
          <a:xfrm>
            <a:off x="7392552" y="1890087"/>
            <a:ext cx="1304470" cy="2434590"/>
            <a:chOff x="7521759" y="1890087"/>
            <a:chExt cx="1304470" cy="2434590"/>
          </a:xfrm>
        </p:grpSpPr>
        <p:grpSp>
          <p:nvGrpSpPr>
            <p:cNvPr id="393" name="Shape 393"/>
            <p:cNvGrpSpPr/>
            <p:nvPr/>
          </p:nvGrpSpPr>
          <p:grpSpPr>
            <a:xfrm>
              <a:off x="7521759" y="2766893"/>
              <a:ext cx="1304470" cy="1557784"/>
              <a:chOff x="7521759" y="2766893"/>
              <a:chExt cx="1304470" cy="1557784"/>
            </a:xfrm>
          </p:grpSpPr>
          <p:grpSp>
            <p:nvGrpSpPr>
              <p:cNvPr id="394" name="Shape 394"/>
              <p:cNvGrpSpPr/>
              <p:nvPr/>
            </p:nvGrpSpPr>
            <p:grpSpPr>
              <a:xfrm>
                <a:off x="7521759" y="2766893"/>
                <a:ext cx="1304470" cy="1557784"/>
                <a:chOff x="7980910" y="3267114"/>
                <a:chExt cx="1304470" cy="1557784"/>
              </a:xfrm>
            </p:grpSpPr>
            <p:sp>
              <p:nvSpPr>
                <p:cNvPr id="395" name="Shape 395"/>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6" name="Shape 396"/>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97" name="Shape 397"/>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98" name="Shape 398"/>
            <p:cNvGrpSpPr/>
            <p:nvPr/>
          </p:nvGrpSpPr>
          <p:grpSpPr>
            <a:xfrm>
              <a:off x="7622141" y="1890087"/>
              <a:ext cx="1136271" cy="1246506"/>
              <a:chOff x="627304" y="1987183"/>
              <a:chExt cx="1594615" cy="1749317"/>
            </a:xfrm>
          </p:grpSpPr>
          <p:sp>
            <p:nvSpPr>
              <p:cNvPr id="399" name="Shape 39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Shape 40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 name="Shape 40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402" name="Shape 402"/>
          <p:cNvGrpSpPr/>
          <p:nvPr/>
        </p:nvGrpSpPr>
        <p:grpSpPr>
          <a:xfrm>
            <a:off x="9507695" y="1888970"/>
            <a:ext cx="1304470" cy="2435707"/>
            <a:chOff x="9646841" y="1888970"/>
            <a:chExt cx="1304470" cy="2435707"/>
          </a:xfrm>
        </p:grpSpPr>
        <p:grpSp>
          <p:nvGrpSpPr>
            <p:cNvPr id="403" name="Shape 403"/>
            <p:cNvGrpSpPr/>
            <p:nvPr/>
          </p:nvGrpSpPr>
          <p:grpSpPr>
            <a:xfrm>
              <a:off x="9646841" y="2766893"/>
              <a:ext cx="1304470" cy="1557784"/>
              <a:chOff x="9646841" y="2766893"/>
              <a:chExt cx="1304470" cy="1557784"/>
            </a:xfrm>
          </p:grpSpPr>
          <p:grpSp>
            <p:nvGrpSpPr>
              <p:cNvPr id="404" name="Shape 404"/>
              <p:cNvGrpSpPr/>
              <p:nvPr/>
            </p:nvGrpSpPr>
            <p:grpSpPr>
              <a:xfrm>
                <a:off x="9646841" y="2766893"/>
                <a:ext cx="1304470" cy="1557784"/>
                <a:chOff x="9539460" y="3267114"/>
                <a:chExt cx="1304470" cy="1557784"/>
              </a:xfrm>
            </p:grpSpPr>
            <p:sp>
              <p:nvSpPr>
                <p:cNvPr id="405" name="Shape 405"/>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6" name="Shape 406"/>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407" name="Shape 407"/>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408" name="Shape 408"/>
            <p:cNvGrpSpPr/>
            <p:nvPr/>
          </p:nvGrpSpPr>
          <p:grpSpPr>
            <a:xfrm>
              <a:off x="9755990" y="1888970"/>
              <a:ext cx="1136271" cy="1246506"/>
              <a:chOff x="627304" y="1987183"/>
              <a:chExt cx="1594615" cy="1749317"/>
            </a:xfrm>
          </p:grpSpPr>
          <p:sp>
            <p:nvSpPr>
              <p:cNvPr id="409" name="Shape 40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 name="Shape 41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 name="Shape 41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412" name="Shape 412"/>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3" name="Shape 413"/>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Shape 414"/>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5" name="Shape 415"/>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Shape 416"/>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7" name="Shape 417"/>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8" name="Shape 418"/>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9" name="Shape 419"/>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Shape 420"/>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Shape 421"/>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4" name="Shape 42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6" name="Shape 426"/>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7" name="Shape 427"/>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8" name="Shape 428"/>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9" name="Shape 429"/>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0" name="Shape 430"/>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1" name="Shape 431"/>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2" name="Shape 432"/>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3" name="Shape 433"/>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4" name="Shape 434"/>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5" name="Shape 435"/>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6" name="Shape 436"/>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7" name="Shape 437"/>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8" name="Shape 438"/>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9" name="Shape 439"/>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40" name="Shape 440"/>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1" name="Shape 441"/>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2" name="Shape 442"/>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3" name="Shape 443"/>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4" name="Shape 444"/>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Shape 445"/>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Shape 446"/>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Shape 447"/>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Shape 448"/>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Shape 449"/>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7" name="Shape 4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 name="Shape 459"/>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 name="Shape 46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 name="Shape 461"/>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 name="Shape 462"/>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 name="Shape 46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 name="Shape 464"/>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 name="Shape 465"/>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 name="Shape 466"/>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 name="Shape 467"/>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 name="Shape 46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 name="Shape 469"/>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 name="Shape 470"/>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 name="Shape 47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 name="Shape 472"/>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 name="Shape 473"/>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Shape 474"/>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 name="Shape 475"/>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 name="Shape 476"/>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 name="Shape 477"/>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 name="Shape 47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 name="Shape 479"/>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 name="Shape 480"/>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 name="Shape 48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 name="Shape 482"/>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3" name="Shape 483"/>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 name="Shape 484"/>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 name="Shape 485"/>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6" name="Shape 48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 name="Shape 487"/>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 name="Shape 488"/>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 name="Shape 48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 name="Shape 490"/>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 name="Shape 491"/>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 name="Shape 492"/>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3" name="Shape 493"/>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4" name="Shape 494"/>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5" name="Shape 495"/>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496" name="Shape 496"/>
          <p:cNvGrpSpPr/>
          <p:nvPr/>
        </p:nvGrpSpPr>
        <p:grpSpPr>
          <a:xfrm>
            <a:off x="8852789" y="1619529"/>
            <a:ext cx="2105024" cy="1658938"/>
            <a:chOff x="5946775" y="4468571"/>
            <a:chExt cx="2105024" cy="1658938"/>
          </a:xfrm>
        </p:grpSpPr>
        <p:sp>
          <p:nvSpPr>
            <p:cNvPr id="497" name="Shape 497"/>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 name="Shape 498"/>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9" name="Shape 499"/>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 name="Shape 500"/>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 name="Shape 501"/>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02" name="Shape 502"/>
          <p:cNvGrpSpPr/>
          <p:nvPr/>
        </p:nvGrpSpPr>
        <p:grpSpPr>
          <a:xfrm>
            <a:off x="7179565" y="559872"/>
            <a:ext cx="2105024" cy="1658938"/>
            <a:chOff x="4146550" y="1468196"/>
            <a:chExt cx="2105024" cy="1658938"/>
          </a:xfrm>
        </p:grpSpPr>
        <p:sp>
          <p:nvSpPr>
            <p:cNvPr id="503" name="Shape 503"/>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 name="Shape 504"/>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 name="Shape 505"/>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 name="Shape 506"/>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7" name="Shape 507"/>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08" name="Shape 508"/>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9" name="Shape 509"/>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0" name="Shape 510"/>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1" name="Shape 511"/>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2" name="Shape 512"/>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Shape 513"/>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Shape 514"/>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Shape 515"/>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16" name="Shape 516"/>
          <p:cNvGrpSpPr/>
          <p:nvPr/>
        </p:nvGrpSpPr>
        <p:grpSpPr>
          <a:xfrm>
            <a:off x="7179565" y="2719086"/>
            <a:ext cx="2105024" cy="1658938"/>
            <a:chOff x="4146550" y="1468196"/>
            <a:chExt cx="2105024" cy="1658938"/>
          </a:xfrm>
        </p:grpSpPr>
        <p:sp>
          <p:nvSpPr>
            <p:cNvPr id="517" name="Shape 517"/>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 name="Shape 518"/>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 name="Shape 519"/>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 name="Shape 520"/>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 name="Shape 521"/>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2" name="Shape 522"/>
          <p:cNvGrpSpPr/>
          <p:nvPr/>
        </p:nvGrpSpPr>
        <p:grpSpPr>
          <a:xfrm>
            <a:off x="8852789" y="3752912"/>
            <a:ext cx="2105024" cy="1658938"/>
            <a:chOff x="5946775" y="4468571"/>
            <a:chExt cx="2105024" cy="1658938"/>
          </a:xfrm>
        </p:grpSpPr>
        <p:sp>
          <p:nvSpPr>
            <p:cNvPr id="523" name="Shape 523"/>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 name="Shape 524"/>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5" name="Shape 525"/>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6" name="Shape 526"/>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7" name="Shape 527"/>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8" name="Shape 528"/>
          <p:cNvGrpSpPr/>
          <p:nvPr/>
        </p:nvGrpSpPr>
        <p:grpSpPr>
          <a:xfrm>
            <a:off x="7179565" y="4794313"/>
            <a:ext cx="2105024" cy="1658938"/>
            <a:chOff x="4146550" y="1468196"/>
            <a:chExt cx="2105024" cy="1658938"/>
          </a:xfrm>
        </p:grpSpPr>
        <p:sp>
          <p:nvSpPr>
            <p:cNvPr id="529" name="Shape 529"/>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0" name="Shape 530"/>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1" name="Shape 531"/>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2" name="Shape 532"/>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3" name="Shape 533"/>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6" name="Shape 536"/>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7" name="Shape 537"/>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38" name="Shape 538"/>
          <p:cNvGrpSpPr/>
          <p:nvPr/>
        </p:nvGrpSpPr>
        <p:grpSpPr>
          <a:xfrm>
            <a:off x="1760306" y="3744764"/>
            <a:ext cx="995965" cy="993236"/>
            <a:chOff x="1760306" y="3744764"/>
            <a:chExt cx="995965" cy="993236"/>
          </a:xfrm>
        </p:grpSpPr>
        <p:sp>
          <p:nvSpPr>
            <p:cNvPr id="539" name="Shape 539"/>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0" name="Shape 540"/>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1" name="Shape 541"/>
          <p:cNvGrpSpPr/>
          <p:nvPr/>
        </p:nvGrpSpPr>
        <p:grpSpPr>
          <a:xfrm>
            <a:off x="3658378" y="4366073"/>
            <a:ext cx="995965" cy="993236"/>
            <a:chOff x="3658378" y="4366073"/>
            <a:chExt cx="995965" cy="993236"/>
          </a:xfrm>
        </p:grpSpPr>
        <p:sp>
          <p:nvSpPr>
            <p:cNvPr id="542" name="Shape 542"/>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3" name="Shape 543"/>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4" name="Shape 544"/>
          <p:cNvGrpSpPr/>
          <p:nvPr/>
        </p:nvGrpSpPr>
        <p:grpSpPr>
          <a:xfrm>
            <a:off x="5556451" y="3010474"/>
            <a:ext cx="995965" cy="993236"/>
            <a:chOff x="5556451" y="3010474"/>
            <a:chExt cx="995965" cy="993236"/>
          </a:xfrm>
        </p:grpSpPr>
        <p:sp>
          <p:nvSpPr>
            <p:cNvPr id="545" name="Shape 545"/>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6" name="Shape 546"/>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7" name="Shape 547"/>
          <p:cNvGrpSpPr/>
          <p:nvPr/>
        </p:nvGrpSpPr>
        <p:grpSpPr>
          <a:xfrm>
            <a:off x="7454525" y="3536691"/>
            <a:ext cx="995965" cy="993236"/>
            <a:chOff x="7454525" y="3536691"/>
            <a:chExt cx="995965" cy="993236"/>
          </a:xfrm>
        </p:grpSpPr>
        <p:sp>
          <p:nvSpPr>
            <p:cNvPr id="548" name="Shape 548"/>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550" name="Shape 550"/>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551" name="Shape 551"/>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2" name="Shape 552"/>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3" name="Shape 553"/>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4" name="Shape 554"/>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5" name="Shape 555"/>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6" name="Shape 556"/>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7" name="Shape 557"/>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8" name="Shape 558"/>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9" name="Shape 559"/>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0" name="Shape 560"/>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1" name="Shape 561"/>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2" name="Shape 562"/>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3" name="Shape 563"/>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6" name="Shape 5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67" name="Shape 567"/>
          <p:cNvGrpSpPr/>
          <p:nvPr/>
        </p:nvGrpSpPr>
        <p:grpSpPr>
          <a:xfrm>
            <a:off x="8705339" y="1607951"/>
            <a:ext cx="2504672" cy="2336330"/>
            <a:chOff x="8705339" y="1607951"/>
            <a:chExt cx="2504672" cy="2336330"/>
          </a:xfrm>
        </p:grpSpPr>
        <p:grpSp>
          <p:nvGrpSpPr>
            <p:cNvPr id="568" name="Shape 568"/>
            <p:cNvGrpSpPr/>
            <p:nvPr/>
          </p:nvGrpSpPr>
          <p:grpSpPr>
            <a:xfrm>
              <a:off x="8705339" y="1607951"/>
              <a:ext cx="2358104" cy="2097263"/>
              <a:chOff x="8705339" y="1607951"/>
              <a:chExt cx="2358104" cy="2097263"/>
            </a:xfrm>
          </p:grpSpPr>
          <p:sp>
            <p:nvSpPr>
              <p:cNvPr id="569" name="Shape 569"/>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0" name="Shape 570"/>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1" name="Shape 571"/>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2" name="Shape 572"/>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73" name="Shape 573"/>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74" name="Shape 574"/>
          <p:cNvGrpSpPr/>
          <p:nvPr/>
        </p:nvGrpSpPr>
        <p:grpSpPr>
          <a:xfrm>
            <a:off x="6794670" y="3441706"/>
            <a:ext cx="2503757" cy="2336328"/>
            <a:chOff x="3371475" y="3591818"/>
            <a:chExt cx="2074748" cy="1936007"/>
          </a:xfrm>
        </p:grpSpPr>
        <p:sp>
          <p:nvSpPr>
            <p:cNvPr id="575" name="Shape 575"/>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6" name="Shape 576"/>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7" name="Shape 577"/>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8" name="Shape 578"/>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9" name="Shape 579"/>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0" name="Shape 580"/>
          <p:cNvGrpSpPr/>
          <p:nvPr/>
        </p:nvGrpSpPr>
        <p:grpSpPr>
          <a:xfrm>
            <a:off x="4892567" y="1607951"/>
            <a:ext cx="2504672" cy="2336330"/>
            <a:chOff x="4892567" y="1607951"/>
            <a:chExt cx="2504672" cy="2336330"/>
          </a:xfrm>
        </p:grpSpPr>
        <p:sp>
          <p:nvSpPr>
            <p:cNvPr id="581" name="Shape 581"/>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2" name="Shape 582"/>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3" name="Shape 583"/>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4" name="Shape 584"/>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5" name="Shape 585"/>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6" name="Shape 586"/>
          <p:cNvGrpSpPr/>
          <p:nvPr/>
        </p:nvGrpSpPr>
        <p:grpSpPr>
          <a:xfrm>
            <a:off x="2992894" y="3441706"/>
            <a:ext cx="2503757" cy="2336328"/>
            <a:chOff x="3371475" y="3591818"/>
            <a:chExt cx="2074748" cy="1936007"/>
          </a:xfrm>
        </p:grpSpPr>
        <p:sp>
          <p:nvSpPr>
            <p:cNvPr id="587" name="Shape 587"/>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8" name="Shape 588"/>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9" name="Shape 589"/>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0" name="Shape 590"/>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1" name="Shape 591"/>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92" name="Shape 592"/>
          <p:cNvGrpSpPr/>
          <p:nvPr/>
        </p:nvGrpSpPr>
        <p:grpSpPr>
          <a:xfrm>
            <a:off x="1090792" y="1607950"/>
            <a:ext cx="2504672" cy="2336331"/>
            <a:chOff x="1090792" y="1607950"/>
            <a:chExt cx="2504672" cy="2336331"/>
          </a:xfrm>
        </p:grpSpPr>
        <p:sp>
          <p:nvSpPr>
            <p:cNvPr id="593" name="Shape 593"/>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4" name="Shape 594"/>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Shape 595"/>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6" name="Shape 596"/>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7" name="Shape 597"/>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98" name="Shape 598"/>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9" name="Shape 599"/>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600" name="Shape 600"/>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1" name="Shape 601"/>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602" name="Shape 602"/>
          <p:cNvGrpSpPr/>
          <p:nvPr/>
        </p:nvGrpSpPr>
        <p:grpSpPr>
          <a:xfrm>
            <a:off x="5759496" y="2448663"/>
            <a:ext cx="611596" cy="611596"/>
            <a:chOff x="5759496" y="2448663"/>
            <a:chExt cx="611596" cy="611596"/>
          </a:xfrm>
        </p:grpSpPr>
        <p:sp>
          <p:nvSpPr>
            <p:cNvPr id="603" name="Shape 603"/>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4" name="Shape 604"/>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5" name="Shape 605"/>
          <p:cNvGrpSpPr/>
          <p:nvPr/>
        </p:nvGrpSpPr>
        <p:grpSpPr>
          <a:xfrm>
            <a:off x="7681647" y="4349703"/>
            <a:ext cx="611596" cy="611596"/>
            <a:chOff x="7681647" y="4349703"/>
            <a:chExt cx="611596" cy="611596"/>
          </a:xfrm>
        </p:grpSpPr>
        <p:sp>
          <p:nvSpPr>
            <p:cNvPr id="606" name="Shape 606"/>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7" name="Shape 607"/>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8" name="Shape 608"/>
          <p:cNvGrpSpPr/>
          <p:nvPr/>
        </p:nvGrpSpPr>
        <p:grpSpPr>
          <a:xfrm>
            <a:off x="9576939" y="2448663"/>
            <a:ext cx="611596" cy="611596"/>
            <a:chOff x="9576939" y="2448663"/>
            <a:chExt cx="611596" cy="611596"/>
          </a:xfrm>
        </p:grpSpPr>
        <p:sp>
          <p:nvSpPr>
            <p:cNvPr id="609" name="Shape 609"/>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611" name="Shape 611"/>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2" name="Shape 612"/>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3" name="Shape 613"/>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4" name="Shape 614"/>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5" name="Shape 615"/>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6" name="Shape 616"/>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7" name="Shape 617"/>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8" name="Shape 618"/>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9" name="Shape 619"/>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Shape 620"/>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3" name="Shape 62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24" name="Shape 624"/>
          <p:cNvGrpSpPr/>
          <p:nvPr/>
        </p:nvGrpSpPr>
        <p:grpSpPr>
          <a:xfrm>
            <a:off x="6992716" y="1169665"/>
            <a:ext cx="4573641" cy="5344829"/>
            <a:chOff x="2813" y="961"/>
            <a:chExt cx="2052" cy="2397"/>
          </a:xfrm>
        </p:grpSpPr>
        <p:sp>
          <p:nvSpPr>
            <p:cNvPr id="625" name="Shape 625"/>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6" name="Shape 626"/>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7" name="Shape 627"/>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8" name="Shape 628"/>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9" name="Shape 629"/>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0" name="Shape 630"/>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1" name="Shape 631"/>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2" name="Shape 632"/>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3" name="Shape 633"/>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4" name="Shape 634"/>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5" name="Shape 635"/>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36" name="Shape 636"/>
          <p:cNvGrpSpPr/>
          <p:nvPr/>
        </p:nvGrpSpPr>
        <p:grpSpPr>
          <a:xfrm>
            <a:off x="1044399" y="1419553"/>
            <a:ext cx="699075" cy="699074"/>
            <a:chOff x="1044399" y="1577809"/>
            <a:chExt cx="699075" cy="699074"/>
          </a:xfrm>
        </p:grpSpPr>
        <p:sp>
          <p:nvSpPr>
            <p:cNvPr id="637" name="Shape 63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38" name="Shape 63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39" name="Shape 639"/>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0" name="Shape 640"/>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41" name="Shape 641"/>
          <p:cNvGrpSpPr/>
          <p:nvPr/>
        </p:nvGrpSpPr>
        <p:grpSpPr>
          <a:xfrm>
            <a:off x="1044399" y="2791669"/>
            <a:ext cx="699075" cy="699074"/>
            <a:chOff x="1044399" y="1577809"/>
            <a:chExt cx="699075" cy="699074"/>
          </a:xfrm>
        </p:grpSpPr>
        <p:sp>
          <p:nvSpPr>
            <p:cNvPr id="642" name="Shape 64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3" name="Shape 64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4" name="Shape 644"/>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5" name="Shape 645"/>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46" name="Shape 646"/>
          <p:cNvGrpSpPr/>
          <p:nvPr/>
        </p:nvGrpSpPr>
        <p:grpSpPr>
          <a:xfrm>
            <a:off x="1044399" y="4089831"/>
            <a:ext cx="699075" cy="699074"/>
            <a:chOff x="1044399" y="1577809"/>
            <a:chExt cx="699075" cy="699074"/>
          </a:xfrm>
        </p:grpSpPr>
        <p:sp>
          <p:nvSpPr>
            <p:cNvPr id="647" name="Shape 64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8" name="Shape 64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9" name="Shape 649"/>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0" name="Shape 650"/>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51" name="Shape 651"/>
          <p:cNvGrpSpPr/>
          <p:nvPr/>
        </p:nvGrpSpPr>
        <p:grpSpPr>
          <a:xfrm>
            <a:off x="1044399" y="5328616"/>
            <a:ext cx="699075" cy="699074"/>
            <a:chOff x="1044399" y="1577809"/>
            <a:chExt cx="699075" cy="699074"/>
          </a:xfrm>
        </p:grpSpPr>
        <p:sp>
          <p:nvSpPr>
            <p:cNvPr id="652" name="Shape 65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3" name="Shape 65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54" name="Shape 654"/>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55"/>
        <p:cNvGrpSpPr/>
        <p:nvPr/>
      </p:nvGrpSpPr>
      <p:grpSpPr>
        <a:xfrm>
          <a:off x="0" y="0"/>
          <a:ext cx="0" cy="0"/>
          <a:chOff x="0" y="0"/>
          <a:chExt cx="0" cy="0"/>
        </a:xfrm>
      </p:grpSpPr>
      <p:sp>
        <p:nvSpPr>
          <p:cNvPr id="656" name="Shape 6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7" name="Shape 6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Shape 658"/>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9" name="Shape 659"/>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0" name="Shape 660"/>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1" name="Shape 661"/>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txBox="1"/>
          <p:nvPr/>
        </p:nvSpPr>
        <p:spPr>
          <a:xfrm>
            <a:off x="1313322" y="2227042"/>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63" name="Shape 663"/>
          <p:cNvSpPr txBox="1"/>
          <p:nvPr/>
        </p:nvSpPr>
        <p:spPr>
          <a:xfrm>
            <a:off x="6438259" y="218002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64" name="Shape 664"/>
          <p:cNvSpPr txBox="1"/>
          <p:nvPr/>
        </p:nvSpPr>
        <p:spPr>
          <a:xfrm>
            <a:off x="3836283" y="423266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65" name="Shape 665"/>
          <p:cNvSpPr txBox="1"/>
          <p:nvPr/>
        </p:nvSpPr>
        <p:spPr>
          <a:xfrm>
            <a:off x="9140955" y="4229302"/>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66" name="Shape 666"/>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7" name="Shape 667"/>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8" name="Shape 668"/>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9" name="Shape 669"/>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70" name="Shape 670"/>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1" name="Shape 671"/>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2" name="Shape 672"/>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3" name="Shape 673"/>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79"/>
        <p:cNvGrpSpPr/>
        <p:nvPr/>
      </p:nvGrpSpPr>
      <p:grpSpPr>
        <a:xfrm>
          <a:off x="0" y="0"/>
          <a:ext cx="0" cy="0"/>
          <a:chOff x="0" y="0"/>
          <a:chExt cx="0" cy="0"/>
        </a:xfrm>
      </p:grpSpPr>
      <p:sp>
        <p:nvSpPr>
          <p:cNvPr id="680" name="Shape 68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1" name="Shape 68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2" name="Shape 682"/>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1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12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12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12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3" name="Shape 683"/>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684"/>
        <p:cNvGrpSpPr/>
        <p:nvPr/>
      </p:nvGrpSpPr>
      <p:grpSpPr>
        <a:xfrm>
          <a:off x="0" y="0"/>
          <a:ext cx="0" cy="0"/>
          <a:chOff x="0" y="0"/>
          <a:chExt cx="0" cy="0"/>
        </a:xfrm>
      </p:grpSpPr>
      <p:sp>
        <p:nvSpPr>
          <p:cNvPr id="685" name="Shape 68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6" name="Shape 68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7" name="Shape 68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8" name="Shape 68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689" name="Shape 689"/>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24"/>
        <p:cNvGrpSpPr/>
        <p:nvPr/>
      </p:nvGrpSpPr>
      <p:grpSpPr>
        <a:xfrm>
          <a:off x="0" y="0"/>
          <a:ext cx="0" cy="0"/>
          <a:chOff x="0" y="0"/>
          <a:chExt cx="0" cy="0"/>
        </a:xfrm>
      </p:grpSpPr>
      <p:sp>
        <p:nvSpPr>
          <p:cNvPr id="25" name="Shape 2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 name="Shape 2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29" name="Shape 2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30" name="Shape 3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1" name="Shape 3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32" name="Shape 32"/>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690"/>
        <p:cNvGrpSpPr/>
        <p:nvPr/>
      </p:nvGrpSpPr>
      <p:grpSpPr>
        <a:xfrm>
          <a:off x="0" y="0"/>
          <a:ext cx="0" cy="0"/>
          <a:chOff x="0" y="0"/>
          <a:chExt cx="0" cy="0"/>
        </a:xfrm>
      </p:grpSpPr>
      <p:sp>
        <p:nvSpPr>
          <p:cNvPr id="691" name="Shape 691"/>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2" name="Shape 692"/>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3" name="Shape 69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4" name="Shape 69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695"/>
        <p:cNvGrpSpPr/>
        <p:nvPr/>
      </p:nvGrpSpPr>
      <p:grpSpPr>
        <a:xfrm>
          <a:off x="0" y="0"/>
          <a:ext cx="0" cy="0"/>
          <a:chOff x="0" y="0"/>
          <a:chExt cx="0" cy="0"/>
        </a:xfrm>
      </p:grpSpPr>
      <p:sp>
        <p:nvSpPr>
          <p:cNvPr id="696" name="Shape 696"/>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7" name="Shape 697"/>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8" name="Shape 698"/>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9" name="Shape 699"/>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00" name="Shape 700"/>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1"/>
        <p:cNvGrpSpPr/>
        <p:nvPr/>
      </p:nvGrpSpPr>
      <p:grpSpPr>
        <a:xfrm>
          <a:off x="0" y="0"/>
          <a:ext cx="0" cy="0"/>
          <a:chOff x="0" y="0"/>
          <a:chExt cx="0" cy="0"/>
        </a:xfrm>
      </p:grpSpPr>
      <p:sp>
        <p:nvSpPr>
          <p:cNvPr id="702" name="Shape 702"/>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3" name="Shape 703"/>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4"/>
        <p:cNvGrpSpPr/>
        <p:nvPr/>
      </p:nvGrpSpPr>
      <p:grpSpPr>
        <a:xfrm>
          <a:off x="0" y="0"/>
          <a:ext cx="0" cy="0"/>
          <a:chOff x="0" y="0"/>
          <a:chExt cx="0" cy="0"/>
        </a:xfrm>
      </p:grpSpPr>
      <p:sp>
        <p:nvSpPr>
          <p:cNvPr id="705" name="Shape 70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0" y="1450975"/>
            <a:ext cx="12192000" cy="282257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8" name="Shape 708"/>
          <p:cNvSpPr txBox="1">
            <a:spLocks noGrp="1"/>
          </p:cNvSpPr>
          <p:nvPr>
            <p:ph type="body" idx="1"/>
          </p:nvPr>
        </p:nvSpPr>
        <p:spPr>
          <a:xfrm>
            <a:off x="2207738" y="4565682"/>
            <a:ext cx="7375007" cy="874953"/>
          </a:xfrm>
          <a:prstGeom prst="rect">
            <a:avLst/>
          </a:prstGeom>
          <a:noFill/>
          <a:ln>
            <a:noFill/>
          </a:ln>
        </p:spPr>
        <p:txBody>
          <a:bodyPr spcFirstLastPara="1" wrap="square" lIns="91425" tIns="45700" rIns="91425" bIns="45700" anchor="t" anchorCtr="0"/>
          <a:lstStyle>
            <a:lvl1pPr marL="457200" marR="0" lvl="0" indent="-228600" algn="ctr" rtl="0">
              <a:lnSpc>
                <a:spcPct val="90000"/>
              </a:lnSpc>
              <a:spcBef>
                <a:spcPts val="100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228600" algn="ctr" rtl="0">
              <a:lnSpc>
                <a:spcPct val="90000"/>
              </a:lnSpc>
              <a:spcBef>
                <a:spcPts val="50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600" marR="0" lvl="2" indent="-295275" algn="ctr"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3pPr>
            <a:lvl4pPr marL="1828800" marR="0" lvl="3" indent="-295275" algn="ctr"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9" name="Shape 709"/>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900"/>
              <a:buFont typeface="Arial"/>
              <a:buNone/>
              <a:defRPr sz="900" b="0" i="1"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0" name="Shape 710"/>
          <p:cNvSpPr txBox="1">
            <a:spLocks noGrp="1"/>
          </p:cNvSpPr>
          <p:nvPr>
            <p:ph type="body" idx="4"/>
          </p:nvPr>
        </p:nvSpPr>
        <p:spPr>
          <a:xfrm>
            <a:off x="8522430" y="3132903"/>
            <a:ext cx="3308326" cy="457200"/>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1" name="Shape 711"/>
          <p:cNvSpPr txBox="1">
            <a:spLocks noGrp="1"/>
          </p:cNvSpPr>
          <p:nvPr>
            <p:ph type="body" idx="5"/>
          </p:nvPr>
        </p:nvSpPr>
        <p:spPr>
          <a:xfrm>
            <a:off x="8522429" y="3590102"/>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2" name="Shape 7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13" name="Shape 71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4" name="Shape 714"/>
          <p:cNvSpPr txBox="1">
            <a:spLocks noGrp="1"/>
          </p:cNvSpPr>
          <p:nvPr>
            <p:ph type="body" idx="6"/>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 name="Shape 36"/>
          <p:cNvGrpSpPr/>
          <p:nvPr/>
        </p:nvGrpSpPr>
        <p:grpSpPr>
          <a:xfrm flipH="1">
            <a:off x="-1" y="1967241"/>
            <a:ext cx="6132405" cy="3823634"/>
            <a:chOff x="6625864" y="1832110"/>
            <a:chExt cx="6820169" cy="4367731"/>
          </a:xfrm>
        </p:grpSpPr>
        <p:sp>
          <p:nvSpPr>
            <p:cNvPr id="37" name="Shape 37"/>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Shape 38"/>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Shape 39"/>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Shape 40"/>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Shape 41"/>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Shape 42"/>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Shape 43"/>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Shape 44"/>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Shape 45"/>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Shape 46"/>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Shape 47"/>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Shape 48"/>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Shape 49"/>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Shape 50"/>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Shape 51"/>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Shape 52"/>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3" name="Shape 53"/>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a:stretch/>
        </p:blipFill>
        <p:spPr>
          <a:xfrm>
            <a:off x="9428" y="5307"/>
            <a:ext cx="12182572" cy="6847385"/>
          </a:xfrm>
          <a:prstGeom prst="rect">
            <a:avLst/>
          </a:prstGeom>
          <a:noFill/>
          <a:ln>
            <a:noFill/>
          </a:ln>
        </p:spPr>
      </p:pic>
      <p:sp>
        <p:nvSpPr>
          <p:cNvPr id="57" name="Shape 57"/>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Shape 58"/>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59" name="Shape 59"/>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a:p>
        </p:txBody>
      </p:sp>
      <p:sp>
        <p:nvSpPr>
          <p:cNvPr id="60" name="Shape 60"/>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65" name="Shape 65"/>
          <p:cNvGrpSpPr/>
          <p:nvPr/>
        </p:nvGrpSpPr>
        <p:grpSpPr>
          <a:xfrm>
            <a:off x="638049" y="4989635"/>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grpSp>
      <p:sp>
        <p:nvSpPr>
          <p:cNvPr id="73" name="Shape 73"/>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4" name="Shape 74"/>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6" name="Shape 76"/>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7" name="Shape 77"/>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7" name="Shape 87"/>
          <p:cNvGrpSpPr/>
          <p:nvPr/>
        </p:nvGrpSpPr>
        <p:grpSpPr>
          <a:xfrm>
            <a:off x="8806369" y="4754662"/>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3" name="Shape 93"/>
          <p:cNvGrpSpPr/>
          <p:nvPr/>
        </p:nvGrpSpPr>
        <p:grpSpPr>
          <a:xfrm>
            <a:off x="5884007" y="4735486"/>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96" name="Shape 96"/>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 name="Shape 99"/>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Shape 102"/>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Shape 103"/>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Shape 104"/>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Shape 105"/>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Shape 116"/>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18" name="Shape 118"/>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9" name="Shape 119"/>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Shape 120"/>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Shape 121"/>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Shape 122"/>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Shape 123"/>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Shape 124"/>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Shape 125"/>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Shape 126"/>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Shape 127"/>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Shape 128"/>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Shape 129"/>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Shape 130"/>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1" name="Shape 131"/>
          <p:cNvGrpSpPr/>
          <p:nvPr/>
        </p:nvGrpSpPr>
        <p:grpSpPr>
          <a:xfrm>
            <a:off x="1567506" y="3258829"/>
            <a:ext cx="648327" cy="648329"/>
            <a:chOff x="1379092" y="2228211"/>
            <a:chExt cx="916410" cy="916410"/>
          </a:xfrm>
        </p:grpSpPr>
        <p:sp>
          <p:nvSpPr>
            <p:cNvPr id="132" name="Shape 132"/>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3" name="Shape 133"/>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1K</a:t>
              </a:r>
              <a:endParaRPr/>
            </a:p>
          </p:txBody>
        </p:sp>
      </p:grpSp>
      <p:grpSp>
        <p:nvGrpSpPr>
          <p:cNvPr id="134" name="Shape 134"/>
          <p:cNvGrpSpPr/>
          <p:nvPr/>
        </p:nvGrpSpPr>
        <p:grpSpPr>
          <a:xfrm>
            <a:off x="9976161" y="877117"/>
            <a:ext cx="648329" cy="648329"/>
            <a:chOff x="9976161" y="877117"/>
            <a:chExt cx="648329" cy="648329"/>
          </a:xfrm>
        </p:grpSpPr>
        <p:sp>
          <p:nvSpPr>
            <p:cNvPr id="135" name="Shape 135"/>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6" name="Shape 136"/>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8K</a:t>
              </a:r>
              <a:endParaRPr/>
            </a:p>
          </p:txBody>
        </p:sp>
      </p:grpSp>
      <p:sp>
        <p:nvSpPr>
          <p:cNvPr id="137" name="Shape 137"/>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Shape 138"/>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39" name="Shape 139"/>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0" name="Shape 140"/>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1" name="Shape 141"/>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 name="Shape 142"/>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3" name="Shape 143"/>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4" name="Shape 144"/>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Shape 145"/>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Shape 146"/>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Shape 147"/>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0" name="Shape 15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51" name="Shape 151"/>
          <p:cNvGrpSpPr/>
          <p:nvPr/>
        </p:nvGrpSpPr>
        <p:grpSpPr>
          <a:xfrm>
            <a:off x="616489" y="1781438"/>
            <a:ext cx="4118606" cy="3898703"/>
            <a:chOff x="4036696" y="1781438"/>
            <a:chExt cx="4118606" cy="3898703"/>
          </a:xfrm>
        </p:grpSpPr>
        <p:grpSp>
          <p:nvGrpSpPr>
            <p:cNvPr id="152" name="Shape 152"/>
            <p:cNvGrpSpPr/>
            <p:nvPr/>
          </p:nvGrpSpPr>
          <p:grpSpPr>
            <a:xfrm>
              <a:off x="4036696" y="2918588"/>
              <a:ext cx="1791108" cy="1022485"/>
              <a:chOff x="4036696" y="2918588"/>
              <a:chExt cx="1791108" cy="1022485"/>
            </a:xfrm>
          </p:grpSpPr>
          <p:sp>
            <p:nvSpPr>
              <p:cNvPr id="153" name="Shape 153"/>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Shape 154"/>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5" name="Shape 155"/>
            <p:cNvGrpSpPr/>
            <p:nvPr/>
          </p:nvGrpSpPr>
          <p:grpSpPr>
            <a:xfrm>
              <a:off x="5040846" y="1781438"/>
              <a:ext cx="1334646" cy="1571209"/>
              <a:chOff x="5040846" y="1781438"/>
              <a:chExt cx="1334646" cy="1571209"/>
            </a:xfrm>
          </p:grpSpPr>
          <p:sp>
            <p:nvSpPr>
              <p:cNvPr id="156" name="Shape 156"/>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Shape 157"/>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8" name="Shape 158"/>
            <p:cNvGrpSpPr/>
            <p:nvPr/>
          </p:nvGrpSpPr>
          <p:grpSpPr>
            <a:xfrm>
              <a:off x="6364196" y="2087338"/>
              <a:ext cx="1310871" cy="1584933"/>
              <a:chOff x="6364196" y="2087338"/>
              <a:chExt cx="1310871" cy="1584933"/>
            </a:xfrm>
          </p:grpSpPr>
          <p:sp>
            <p:nvSpPr>
              <p:cNvPr id="159" name="Shape 159"/>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Shape 160"/>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1" name="Shape 161"/>
            <p:cNvGrpSpPr/>
            <p:nvPr/>
          </p:nvGrpSpPr>
          <p:grpSpPr>
            <a:xfrm>
              <a:off x="6364196" y="3523737"/>
              <a:ext cx="1791106" cy="1022483"/>
              <a:chOff x="6364196" y="3523737"/>
              <a:chExt cx="1791106" cy="1022483"/>
            </a:xfrm>
          </p:grpSpPr>
          <p:sp>
            <p:nvSpPr>
              <p:cNvPr id="162" name="Shape 162"/>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Shape 163"/>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4" name="Shape 164"/>
            <p:cNvGrpSpPr/>
            <p:nvPr/>
          </p:nvGrpSpPr>
          <p:grpSpPr>
            <a:xfrm>
              <a:off x="5818896" y="4108937"/>
              <a:ext cx="1334627" cy="1571204"/>
              <a:chOff x="5818896" y="4108937"/>
              <a:chExt cx="1334627" cy="1571204"/>
            </a:xfrm>
          </p:grpSpPr>
          <p:sp>
            <p:nvSpPr>
              <p:cNvPr id="165" name="Shape 165"/>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Shape 166"/>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7" name="Shape 167"/>
            <p:cNvGrpSpPr/>
            <p:nvPr/>
          </p:nvGrpSpPr>
          <p:grpSpPr>
            <a:xfrm>
              <a:off x="4522146" y="3789737"/>
              <a:ext cx="1310882" cy="1584928"/>
              <a:chOff x="4522146" y="3789737"/>
              <a:chExt cx="1310882" cy="1584928"/>
            </a:xfrm>
          </p:grpSpPr>
          <p:sp>
            <p:nvSpPr>
              <p:cNvPr id="168" name="Shape 168"/>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Shape 169"/>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sp>
        <p:nvSpPr>
          <p:cNvPr id="170" name="Shape 170"/>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1" name="Shape 171"/>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2" name="Shape 172"/>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3" name="Shape 173"/>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4" name="Shape 174"/>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5" name="Shape 175"/>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6" name="Shape 176"/>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7" name="Shape 177"/>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8" name="Shape 178"/>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Shape 179"/>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0" name="Shape 180"/>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1" name="Shape 181"/>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2" name="Shape 182"/>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 name="Shape 183"/>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 name="Shape 184"/>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5" name="Shape 185"/>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Shape 187"/>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Shape 188"/>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1" name="Shape 19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92" name="Shape 192"/>
          <p:cNvGrpSpPr/>
          <p:nvPr/>
        </p:nvGrpSpPr>
        <p:grpSpPr>
          <a:xfrm>
            <a:off x="2011515" y="1953702"/>
            <a:ext cx="1620994" cy="2603950"/>
            <a:chOff x="2011515" y="1953702"/>
            <a:chExt cx="1620994" cy="2603950"/>
          </a:xfrm>
        </p:grpSpPr>
        <p:sp>
          <p:nvSpPr>
            <p:cNvPr id="193" name="Shape 19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Shape 19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Shape 19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Shape 19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Shape 19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Shape 19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 name="Shape 19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Shape 20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Shape 20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02" name="Shape 202"/>
          <p:cNvGrpSpPr/>
          <p:nvPr/>
        </p:nvGrpSpPr>
        <p:grpSpPr>
          <a:xfrm>
            <a:off x="4044026" y="1953702"/>
            <a:ext cx="1619441" cy="2603950"/>
            <a:chOff x="4044026" y="1953702"/>
            <a:chExt cx="1619441" cy="2603950"/>
          </a:xfrm>
        </p:grpSpPr>
        <p:sp>
          <p:nvSpPr>
            <p:cNvPr id="203" name="Shape 203"/>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Shape 204"/>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Shape 205"/>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Shape 206"/>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 name="Shape 207"/>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Shape 208"/>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 name="Shape 209"/>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 name="Shape 210"/>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 name="Shape 211"/>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12" name="Shape 212"/>
          <p:cNvGrpSpPr/>
          <p:nvPr/>
        </p:nvGrpSpPr>
        <p:grpSpPr>
          <a:xfrm>
            <a:off x="6077203" y="1953702"/>
            <a:ext cx="1620896" cy="2603950"/>
            <a:chOff x="6077203" y="1953702"/>
            <a:chExt cx="1620896" cy="2603950"/>
          </a:xfrm>
        </p:grpSpPr>
        <p:sp>
          <p:nvSpPr>
            <p:cNvPr id="213" name="Shape 213"/>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Shape 214"/>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 name="Shape 215"/>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Shape 216"/>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 name="Shape 217"/>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 name="Shape 218"/>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 name="Shape 219"/>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 name="Shape 220"/>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Shape 221"/>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22" name="Shape 222"/>
          <p:cNvGrpSpPr/>
          <p:nvPr/>
        </p:nvGrpSpPr>
        <p:grpSpPr>
          <a:xfrm>
            <a:off x="8112261" y="1953702"/>
            <a:ext cx="1616845" cy="2603950"/>
            <a:chOff x="8112261" y="1953702"/>
            <a:chExt cx="1616845" cy="2603950"/>
          </a:xfrm>
        </p:grpSpPr>
        <p:sp>
          <p:nvSpPr>
            <p:cNvPr id="223" name="Shape 223"/>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Shape 224"/>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Shape 225"/>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Shape 226"/>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Shape 227"/>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Shape 228"/>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 name="Shape 229"/>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Shape 230"/>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Shape 231"/>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2" name="Shape 232"/>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3" name="Shape 233"/>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4" name="Shape 234"/>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5" name="Shape 235"/>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6" name="Shape 236"/>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Shape 237"/>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Shape 238"/>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9" name="Shape 239"/>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0" name="Shape 240"/>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 name="Shape 241"/>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 name="Shape 242"/>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 name="Shape 243"/>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6" name="Shape 24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47" name="Shape 247"/>
          <p:cNvGrpSpPr/>
          <p:nvPr/>
        </p:nvGrpSpPr>
        <p:grpSpPr>
          <a:xfrm>
            <a:off x="1398771" y="1953702"/>
            <a:ext cx="1620994" cy="2603950"/>
            <a:chOff x="2011515" y="1953702"/>
            <a:chExt cx="1620994" cy="2603950"/>
          </a:xfrm>
        </p:grpSpPr>
        <p:sp>
          <p:nvSpPr>
            <p:cNvPr id="248" name="Shape 248"/>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Shape 249"/>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 name="Shape 250"/>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Shape 251"/>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Shape 252"/>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Shape 253"/>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Shape 254"/>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 name="Shape 255"/>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Shape 256"/>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57" name="Shape 257"/>
          <p:cNvGrpSpPr/>
          <p:nvPr/>
        </p:nvGrpSpPr>
        <p:grpSpPr>
          <a:xfrm>
            <a:off x="5202409" y="1953702"/>
            <a:ext cx="1620896" cy="2603950"/>
            <a:chOff x="6077203" y="1953702"/>
            <a:chExt cx="1620896" cy="2603950"/>
          </a:xfrm>
        </p:grpSpPr>
        <p:sp>
          <p:nvSpPr>
            <p:cNvPr id="258" name="Shape 258"/>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Shape 259"/>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Shape 260"/>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Shape 261"/>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Shape 262"/>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Shape 263"/>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Shape 264"/>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Shape 265"/>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Shape 266"/>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67" name="Shape 267"/>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8" name="Shape 268"/>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9" name="Shape 269"/>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70" name="Shape 270"/>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Shape 271"/>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72" name="Shape 272"/>
          <p:cNvGrpSpPr/>
          <p:nvPr/>
        </p:nvGrpSpPr>
        <p:grpSpPr>
          <a:xfrm>
            <a:off x="9228128" y="1953702"/>
            <a:ext cx="1620994" cy="2603950"/>
            <a:chOff x="2011515" y="1953702"/>
            <a:chExt cx="1620994" cy="2603950"/>
          </a:xfrm>
        </p:grpSpPr>
        <p:sp>
          <p:nvSpPr>
            <p:cNvPr id="273" name="Shape 27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Shape 27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Shape 27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Shape 27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 name="Shape 27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 name="Shape 27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Shape 27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Shape 28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Shape 28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2" name="Shape 282"/>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Shape 283"/>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Shape 284"/>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5" name="Shape 285"/>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9">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smtClean="0">
                <a:solidFill>
                  <a:srgbClr val="7F7F7F"/>
                </a:solidFill>
                <a:latin typeface="Arial"/>
                <a:ea typeface="Arial"/>
                <a:cs typeface="Arial"/>
                <a:sym typeface="Arial"/>
              </a:rPr>
              <a:t>Big Data </a:t>
            </a:r>
            <a:r>
              <a:rPr lang="en-US" sz="800" b="0" i="0" u="none" strike="noStrike" cap="none" dirty="0">
                <a:solidFill>
                  <a:srgbClr val="7F7F7F"/>
                </a:solidFill>
                <a:latin typeface="Arial"/>
                <a:ea typeface="Arial"/>
                <a:cs typeface="Arial"/>
                <a:sym typeface="Arial"/>
              </a:rPr>
              <a:t>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4"/>
        <p:cNvGrpSpPr/>
        <p:nvPr/>
      </p:nvGrpSpPr>
      <p:grpSpPr>
        <a:xfrm>
          <a:off x="0" y="0"/>
          <a:ext cx="0" cy="0"/>
          <a:chOff x="0" y="0"/>
          <a:chExt cx="0" cy="0"/>
        </a:xfrm>
      </p:grpSpPr>
      <p:pic>
        <p:nvPicPr>
          <p:cNvPr id="675" name="Shape 675"/>
          <p:cNvPicPr preferRelativeResize="0"/>
          <p:nvPr/>
        </p:nvPicPr>
        <p:blipFill rotWithShape="1">
          <a:blip r:embed="rId9">
            <a:alphaModFix/>
          </a:blip>
          <a:srcRect/>
          <a:stretch/>
        </p:blipFill>
        <p:spPr>
          <a:xfrm>
            <a:off x="0" y="0"/>
            <a:ext cx="12191998" cy="6858000"/>
          </a:xfrm>
          <a:prstGeom prst="rect">
            <a:avLst/>
          </a:prstGeom>
          <a:noFill/>
          <a:ln>
            <a:noFill/>
          </a:ln>
        </p:spPr>
      </p:pic>
      <p:sp>
        <p:nvSpPr>
          <p:cNvPr id="676" name="Shape 676"/>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
        <p:nvSpPr>
          <p:cNvPr id="678" name="Shape 67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6" name="Shape 11"/>
          <p:cNvSpPr/>
          <p:nvPr userDrawn="1"/>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7F7F7F"/>
              </a:buClr>
              <a:buSzPts val="800"/>
              <a:buFontTx/>
              <a:buNone/>
              <a:tabLst/>
              <a:defRPr/>
            </a:pPr>
            <a:r>
              <a:rPr kumimoji="0" lang="en-US" sz="800" b="0" i="0" u="none" strike="noStrike" kern="0" cap="none" spc="0" normalizeH="0" baseline="0" noProof="0" dirty="0" smtClean="0">
                <a:ln>
                  <a:noFill/>
                </a:ln>
                <a:solidFill>
                  <a:srgbClr val="7F7F7F"/>
                </a:solidFill>
                <a:effectLst/>
                <a:uLnTx/>
                <a:uFillTx/>
              </a:rPr>
              <a:t>Copyright © 2018, </a:t>
            </a:r>
            <a:r>
              <a:rPr kumimoji="0" lang="en-US" sz="800" b="0" i="0" u="none" strike="noStrike" kern="0" cap="none" spc="0" normalizeH="0" baseline="0" noProof="0" dirty="0" err="1" smtClean="0">
                <a:ln>
                  <a:noFill/>
                </a:ln>
                <a:solidFill>
                  <a:srgbClr val="7F7F7F"/>
                </a:solidFill>
                <a:effectLst/>
                <a:uLnTx/>
                <a:uFillTx/>
              </a:rPr>
              <a:t>Xebia</a:t>
            </a:r>
            <a:r>
              <a:rPr kumimoji="0" lang="en-US" sz="800" b="0" i="0" u="none" strike="noStrike" kern="0" cap="none" spc="0" normalizeH="0" baseline="0" noProof="0" dirty="0" smtClean="0">
                <a:ln>
                  <a:noFill/>
                </a:ln>
                <a:solidFill>
                  <a:srgbClr val="7F7F7F"/>
                </a:solidFill>
                <a:effectLst/>
                <a:uLnTx/>
                <a:uFillTx/>
              </a:rPr>
              <a:t> Group. All rights reserved. This course B.TECH CSE with Specialization in Big Data is licensed to UPES.</a:t>
            </a:r>
            <a:endParaRPr kumimoji="0" sz="800" b="0" i="0" u="none" strike="noStrike" kern="0" cap="none" spc="0" normalizeH="0" baseline="0" noProof="0" dirty="0" smtClean="0">
              <a:ln>
                <a:noFill/>
              </a:ln>
              <a:solidFill>
                <a:srgbClr val="7F7F7F"/>
              </a:solidFill>
              <a:effectLst/>
              <a:uLnTx/>
              <a:uFillTx/>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a:solidFill>
                  <a:srgbClr val="000000"/>
                </a:solidFill>
                <a:latin typeface="Arial"/>
                <a:ea typeface="Arial"/>
                <a:cs typeface="Arial"/>
                <a:sym typeface="Arial"/>
              </a:rPr>
              <a:t>Big Data Storage</a:t>
            </a:r>
            <a:endParaRPr sz="5400" b="1" i="0" u="none" strike="noStrike" cap="none">
              <a:solidFill>
                <a:srgbClr val="000000"/>
              </a:solidFill>
              <a:latin typeface="Arial"/>
              <a:ea typeface="Arial"/>
              <a:cs typeface="Arial"/>
              <a:sym typeface="Arial"/>
            </a:endParaRPr>
          </a:p>
        </p:txBody>
      </p:sp>
      <p:sp>
        <p:nvSpPr>
          <p:cNvPr id="721" name="Shape 721"/>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The File System Namespace</a:t>
            </a:r>
            <a:endParaRPr/>
          </a:p>
        </p:txBody>
      </p:sp>
      <p:sp>
        <p:nvSpPr>
          <p:cNvPr id="722" name="Shape 722"/>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a:solidFill>
                  <a:srgbClr val="7F7F7F"/>
                </a:solidFill>
                <a:latin typeface="Arial"/>
                <a:ea typeface="Arial"/>
                <a:cs typeface="Arial"/>
                <a:sym typeface="Arial"/>
              </a:rPr>
              <a:t>B.TECH CSE with Specialization in Big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Shape 82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a:t>
            </a:r>
            <a:r>
              <a:rPr lang="en-US"/>
              <a:t>2. </a:t>
            </a:r>
            <a:r>
              <a:rPr lang="en-US" sz="2800" b="1" i="0" u="none" strike="noStrike" cap="none">
                <a:solidFill>
                  <a:schemeClr val="dk2"/>
                </a:solidFill>
                <a:latin typeface="Arial"/>
                <a:ea typeface="Arial"/>
                <a:cs typeface="Arial"/>
                <a:sym typeface="Arial"/>
              </a:rPr>
              <a:t>File System Terminologies</a:t>
            </a:r>
            <a:endParaRPr sz="2800" b="1" i="0" u="none" strike="noStrike" cap="none">
              <a:solidFill>
                <a:schemeClr val="dk2"/>
              </a:solidFill>
              <a:latin typeface="Arial"/>
              <a:ea typeface="Arial"/>
              <a:cs typeface="Arial"/>
              <a:sym typeface="Arial"/>
            </a:endParaRPr>
          </a:p>
        </p:txBody>
      </p:sp>
      <p:sp>
        <p:nvSpPr>
          <p:cNvPr id="827" name="Shape 82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828" name="Shape 82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smtClean="0">
                <a:solidFill>
                  <a:schemeClr val="dk1"/>
                </a:solidFill>
                <a:latin typeface="Arial"/>
                <a:ea typeface="Arial"/>
                <a:cs typeface="Arial"/>
                <a:sym typeface="Arial"/>
              </a:rPr>
              <a:t> </a:t>
            </a:r>
            <a:endParaRPr dirty="0"/>
          </a:p>
        </p:txBody>
      </p:sp>
      <p:sp>
        <p:nvSpPr>
          <p:cNvPr id="829" name="Shape 829"/>
          <p:cNvSpPr/>
          <p:nvPr/>
        </p:nvSpPr>
        <p:spPr>
          <a:xfrm>
            <a:off x="1337796" y="1499872"/>
            <a:ext cx="1808023" cy="1193295"/>
          </a:xfrm>
          <a:custGeom>
            <a:avLst/>
            <a:gdLst/>
            <a:ahLst/>
            <a:cxnLst/>
            <a:rect l="0" t="0" r="0" b="0"/>
            <a:pathLst>
              <a:path w="1808023" h="1084814" extrusionOk="0">
                <a:moveTo>
                  <a:pt x="0" y="108481"/>
                </a:moveTo>
                <a:cubicBezTo>
                  <a:pt x="0" y="48569"/>
                  <a:pt x="48569" y="0"/>
                  <a:pt x="108481" y="0"/>
                </a:cubicBezTo>
                <a:lnTo>
                  <a:pt x="1699542" y="0"/>
                </a:lnTo>
                <a:cubicBezTo>
                  <a:pt x="1759454" y="0"/>
                  <a:pt x="1808023" y="48569"/>
                  <a:pt x="1808023" y="108481"/>
                </a:cubicBezTo>
                <a:lnTo>
                  <a:pt x="1808023" y="976333"/>
                </a:lnTo>
                <a:cubicBezTo>
                  <a:pt x="1808023" y="1036245"/>
                  <a:pt x="1759454" y="1084814"/>
                  <a:pt x="1699542" y="1084814"/>
                </a:cubicBezTo>
                <a:lnTo>
                  <a:pt x="108481" y="1084814"/>
                </a:lnTo>
                <a:cubicBezTo>
                  <a:pt x="48569" y="1084814"/>
                  <a:pt x="0" y="1036245"/>
                  <a:pt x="0" y="976333"/>
                </a:cubicBezTo>
                <a:lnTo>
                  <a:pt x="0" y="108481"/>
                </a:lnTo>
                <a:close/>
              </a:path>
            </a:pathLst>
          </a:custGeom>
          <a:gradFill>
            <a:gsLst>
              <a:gs pos="0">
                <a:srgbClr val="007649"/>
              </a:gs>
              <a:gs pos="50000">
                <a:srgbClr val="00AB6A"/>
              </a:gs>
              <a:gs pos="100000">
                <a:srgbClr val="00CD80"/>
              </a:gs>
            </a:gsLst>
            <a:lin ang="5400000" scaled="0"/>
          </a:gradFill>
          <a:ln w="12700" cap="flat" cmpd="sng">
            <a:solidFill>
              <a:schemeClr val="lt1"/>
            </a:solidFill>
            <a:prstDash val="solid"/>
            <a:miter lim="800000"/>
            <a:headEnd type="none" w="sm" len="sm"/>
            <a:tailEnd type="none" w="sm" len="sm"/>
          </a:ln>
        </p:spPr>
        <p:txBody>
          <a:bodyPr spcFirstLastPara="1" wrap="square" lIns="2011680" tIns="1280160" rIns="115575" bIns="115575" anchor="ctr" anchorCtr="0">
            <a:noAutofit/>
          </a:bodyPr>
          <a:lstStyle/>
          <a:p>
            <a:pPr marL="0" marR="0" lvl="0" indent="0" algn="ctr" rtl="0">
              <a:lnSpc>
                <a:spcPct val="90000"/>
              </a:lnSpc>
              <a:spcBef>
                <a:spcPts val="0"/>
              </a:spcBef>
              <a:spcAft>
                <a:spcPts val="0"/>
              </a:spcAft>
              <a:buClr>
                <a:schemeClr val="lt1"/>
              </a:buClr>
              <a:buSzPts val="2200"/>
              <a:buFont typeface="Arial"/>
              <a:buNone/>
            </a:pPr>
            <a:r>
              <a:rPr lang="en-US" sz="2200" b="1" i="1" u="none" strike="noStrike" cap="none">
                <a:solidFill>
                  <a:schemeClr val="lt1"/>
                </a:solidFill>
                <a:latin typeface="Arial"/>
                <a:ea typeface="Arial"/>
                <a:cs typeface="Arial"/>
                <a:sym typeface="Arial"/>
              </a:rPr>
              <a:t>Disk</a:t>
            </a:r>
            <a:endParaRPr sz="2200" b="0" i="0" u="none" strike="noStrike" cap="none">
              <a:solidFill>
                <a:schemeClr val="lt1"/>
              </a:solidFill>
              <a:latin typeface="Arial"/>
              <a:ea typeface="Arial"/>
              <a:cs typeface="Arial"/>
              <a:sym typeface="Arial"/>
            </a:endParaRPr>
          </a:p>
        </p:txBody>
      </p:sp>
      <p:sp>
        <p:nvSpPr>
          <p:cNvPr id="830" name="Shape 830"/>
          <p:cNvSpPr/>
          <p:nvPr/>
        </p:nvSpPr>
        <p:spPr>
          <a:xfrm>
            <a:off x="3658307" y="1499871"/>
            <a:ext cx="1808023" cy="1193295"/>
          </a:xfrm>
          <a:custGeom>
            <a:avLst/>
            <a:gdLst/>
            <a:ahLst/>
            <a:cxnLst/>
            <a:rect l="0" t="0" r="0" b="0"/>
            <a:pathLst>
              <a:path w="1808023" h="1084814" extrusionOk="0">
                <a:moveTo>
                  <a:pt x="0" y="108481"/>
                </a:moveTo>
                <a:cubicBezTo>
                  <a:pt x="0" y="48569"/>
                  <a:pt x="48569" y="0"/>
                  <a:pt x="108481" y="0"/>
                </a:cubicBezTo>
                <a:lnTo>
                  <a:pt x="1699542" y="0"/>
                </a:lnTo>
                <a:cubicBezTo>
                  <a:pt x="1759454" y="0"/>
                  <a:pt x="1808023" y="48569"/>
                  <a:pt x="1808023" y="108481"/>
                </a:cubicBezTo>
                <a:lnTo>
                  <a:pt x="1808023" y="976333"/>
                </a:lnTo>
                <a:cubicBezTo>
                  <a:pt x="1808023" y="1036245"/>
                  <a:pt x="1759454" y="1084814"/>
                  <a:pt x="1699542" y="1084814"/>
                </a:cubicBezTo>
                <a:lnTo>
                  <a:pt x="108481" y="1084814"/>
                </a:lnTo>
                <a:cubicBezTo>
                  <a:pt x="48569" y="1084814"/>
                  <a:pt x="0" y="1036245"/>
                  <a:pt x="0" y="976333"/>
                </a:cubicBezTo>
                <a:lnTo>
                  <a:pt x="0" y="108481"/>
                </a:lnTo>
                <a:close/>
              </a:path>
            </a:pathLst>
          </a:custGeom>
          <a:gradFill>
            <a:gsLst>
              <a:gs pos="0">
                <a:srgbClr val="007649"/>
              </a:gs>
              <a:gs pos="50000">
                <a:srgbClr val="00AB6A"/>
              </a:gs>
              <a:gs pos="100000">
                <a:srgbClr val="00CD80"/>
              </a:gs>
            </a:gsLst>
            <a:lin ang="5400000" scaled="0"/>
          </a:gradFill>
          <a:ln w="12700" cap="flat" cmpd="sng">
            <a:solidFill>
              <a:schemeClr val="lt1"/>
            </a:solidFill>
            <a:prstDash val="solid"/>
            <a:miter lim="800000"/>
            <a:headEnd type="none" w="sm" len="sm"/>
            <a:tailEnd type="none" w="sm" len="sm"/>
          </a:ln>
        </p:spPr>
        <p:txBody>
          <a:bodyPr spcFirstLastPara="1" wrap="square" lIns="2011680" tIns="1280160" rIns="115575" bIns="115575" anchor="ctr" anchorCtr="0">
            <a:noAutofit/>
          </a:bodyPr>
          <a:lstStyle/>
          <a:p>
            <a:pPr marL="0" marR="0" lvl="0" indent="0" algn="ctr" rtl="0">
              <a:lnSpc>
                <a:spcPct val="90000"/>
              </a:lnSpc>
              <a:spcBef>
                <a:spcPts val="0"/>
              </a:spcBef>
              <a:spcAft>
                <a:spcPts val="0"/>
              </a:spcAft>
              <a:buClr>
                <a:schemeClr val="lt1"/>
              </a:buClr>
              <a:buSzPts val="2200"/>
              <a:buFont typeface="Arial"/>
              <a:buNone/>
            </a:pPr>
            <a:r>
              <a:rPr lang="en-US" sz="2200" b="1" i="1" u="none" strike="noStrike" cap="none">
                <a:solidFill>
                  <a:schemeClr val="lt1"/>
                </a:solidFill>
                <a:latin typeface="Arial"/>
                <a:ea typeface="Arial"/>
                <a:cs typeface="Arial"/>
                <a:sym typeface="Arial"/>
              </a:rPr>
              <a:t>Block</a:t>
            </a:r>
            <a:r>
              <a:rPr lang="en-US" sz="2200" b="0" i="0" u="none" strike="noStrike" cap="none">
                <a:solidFill>
                  <a:schemeClr val="lt1"/>
                </a:solidFill>
                <a:latin typeface="Arial"/>
                <a:ea typeface="Arial"/>
                <a:cs typeface="Arial"/>
                <a:sym typeface="Arial"/>
              </a:rPr>
              <a:t> </a:t>
            </a:r>
            <a:endParaRPr sz="2200" b="0" i="0" u="none" strike="noStrike" cap="none">
              <a:solidFill>
                <a:schemeClr val="lt1"/>
              </a:solidFill>
              <a:latin typeface="Arial"/>
              <a:ea typeface="Arial"/>
              <a:cs typeface="Arial"/>
              <a:sym typeface="Arial"/>
            </a:endParaRPr>
          </a:p>
        </p:txBody>
      </p:sp>
      <p:sp>
        <p:nvSpPr>
          <p:cNvPr id="831" name="Shape 831"/>
          <p:cNvSpPr/>
          <p:nvPr/>
        </p:nvSpPr>
        <p:spPr>
          <a:xfrm>
            <a:off x="6131438" y="1453779"/>
            <a:ext cx="1808023" cy="1193295"/>
          </a:xfrm>
          <a:custGeom>
            <a:avLst/>
            <a:gdLst/>
            <a:ahLst/>
            <a:cxnLst/>
            <a:rect l="0" t="0" r="0" b="0"/>
            <a:pathLst>
              <a:path w="1808023" h="1084814" extrusionOk="0">
                <a:moveTo>
                  <a:pt x="0" y="108481"/>
                </a:moveTo>
                <a:cubicBezTo>
                  <a:pt x="0" y="48569"/>
                  <a:pt x="48569" y="0"/>
                  <a:pt x="108481" y="0"/>
                </a:cubicBezTo>
                <a:lnTo>
                  <a:pt x="1699542" y="0"/>
                </a:lnTo>
                <a:cubicBezTo>
                  <a:pt x="1759454" y="0"/>
                  <a:pt x="1808023" y="48569"/>
                  <a:pt x="1808023" y="108481"/>
                </a:cubicBezTo>
                <a:lnTo>
                  <a:pt x="1808023" y="976333"/>
                </a:lnTo>
                <a:cubicBezTo>
                  <a:pt x="1808023" y="1036245"/>
                  <a:pt x="1759454" y="1084814"/>
                  <a:pt x="1699542" y="1084814"/>
                </a:cubicBezTo>
                <a:lnTo>
                  <a:pt x="108481" y="1084814"/>
                </a:lnTo>
                <a:cubicBezTo>
                  <a:pt x="48569" y="1084814"/>
                  <a:pt x="0" y="1036245"/>
                  <a:pt x="0" y="976333"/>
                </a:cubicBezTo>
                <a:lnTo>
                  <a:pt x="0" y="108481"/>
                </a:lnTo>
                <a:close/>
              </a:path>
            </a:pathLst>
          </a:custGeom>
          <a:gradFill>
            <a:gsLst>
              <a:gs pos="0">
                <a:srgbClr val="007649"/>
              </a:gs>
              <a:gs pos="50000">
                <a:srgbClr val="00AB6A"/>
              </a:gs>
              <a:gs pos="100000">
                <a:srgbClr val="00CD80"/>
              </a:gs>
            </a:gsLst>
            <a:lin ang="5400000" scaled="0"/>
          </a:gradFill>
          <a:ln w="12700" cap="flat" cmpd="sng">
            <a:solidFill>
              <a:schemeClr val="lt1"/>
            </a:solidFill>
            <a:prstDash val="solid"/>
            <a:miter lim="800000"/>
            <a:headEnd type="none" w="sm" len="sm"/>
            <a:tailEnd type="none" w="sm" len="sm"/>
          </a:ln>
        </p:spPr>
        <p:txBody>
          <a:bodyPr spcFirstLastPara="1" wrap="square" lIns="2011680" tIns="1280160" rIns="115575" bIns="115575" anchor="ctr" anchorCtr="0">
            <a:noAutofit/>
          </a:bodyPr>
          <a:lstStyle/>
          <a:p>
            <a:pPr marL="0" marR="0" lvl="0" indent="0" algn="ctr" rtl="0">
              <a:lnSpc>
                <a:spcPct val="90000"/>
              </a:lnSpc>
              <a:spcBef>
                <a:spcPts val="0"/>
              </a:spcBef>
              <a:spcAft>
                <a:spcPts val="0"/>
              </a:spcAft>
              <a:buClr>
                <a:schemeClr val="lt1"/>
              </a:buClr>
              <a:buSzPts val="2200"/>
              <a:buFont typeface="Arial"/>
              <a:buNone/>
            </a:pPr>
            <a:r>
              <a:rPr lang="en-US" sz="2200" b="1" i="1" u="none" strike="noStrike" cap="none" dirty="0">
                <a:solidFill>
                  <a:schemeClr val="lt1"/>
                </a:solidFill>
                <a:latin typeface="Arial"/>
                <a:ea typeface="Arial"/>
                <a:cs typeface="Arial"/>
                <a:sym typeface="Arial"/>
              </a:rPr>
              <a:t>Partition</a:t>
            </a:r>
            <a:r>
              <a:rPr lang="en-US" sz="2200" b="0" i="0" u="none" strike="noStrike" cap="none" dirty="0">
                <a:solidFill>
                  <a:schemeClr val="lt1"/>
                </a:solidFill>
                <a:latin typeface="Arial"/>
                <a:ea typeface="Arial"/>
                <a:cs typeface="Arial"/>
                <a:sym typeface="Arial"/>
              </a:rPr>
              <a:t> </a:t>
            </a:r>
            <a:endParaRPr dirty="0"/>
          </a:p>
        </p:txBody>
      </p:sp>
      <p:sp>
        <p:nvSpPr>
          <p:cNvPr id="832" name="Shape 832"/>
          <p:cNvSpPr/>
          <p:nvPr/>
        </p:nvSpPr>
        <p:spPr>
          <a:xfrm>
            <a:off x="8616021" y="1453780"/>
            <a:ext cx="1808023" cy="1193295"/>
          </a:xfrm>
          <a:custGeom>
            <a:avLst/>
            <a:gdLst/>
            <a:ahLst/>
            <a:cxnLst/>
            <a:rect l="0" t="0" r="0" b="0"/>
            <a:pathLst>
              <a:path w="1808023" h="1084814" extrusionOk="0">
                <a:moveTo>
                  <a:pt x="0" y="108481"/>
                </a:moveTo>
                <a:cubicBezTo>
                  <a:pt x="0" y="48569"/>
                  <a:pt x="48569" y="0"/>
                  <a:pt x="108481" y="0"/>
                </a:cubicBezTo>
                <a:lnTo>
                  <a:pt x="1699542" y="0"/>
                </a:lnTo>
                <a:cubicBezTo>
                  <a:pt x="1759454" y="0"/>
                  <a:pt x="1808023" y="48569"/>
                  <a:pt x="1808023" y="108481"/>
                </a:cubicBezTo>
                <a:lnTo>
                  <a:pt x="1808023" y="976333"/>
                </a:lnTo>
                <a:cubicBezTo>
                  <a:pt x="1808023" y="1036245"/>
                  <a:pt x="1759454" y="1084814"/>
                  <a:pt x="1699542" y="1084814"/>
                </a:cubicBezTo>
                <a:lnTo>
                  <a:pt x="108481" y="1084814"/>
                </a:lnTo>
                <a:cubicBezTo>
                  <a:pt x="48569" y="1084814"/>
                  <a:pt x="0" y="1036245"/>
                  <a:pt x="0" y="976333"/>
                </a:cubicBezTo>
                <a:lnTo>
                  <a:pt x="0" y="108481"/>
                </a:lnTo>
                <a:close/>
              </a:path>
            </a:pathLst>
          </a:custGeom>
          <a:gradFill>
            <a:gsLst>
              <a:gs pos="0">
                <a:srgbClr val="007649"/>
              </a:gs>
              <a:gs pos="50000">
                <a:srgbClr val="00AB6A"/>
              </a:gs>
              <a:gs pos="100000">
                <a:srgbClr val="00CD80"/>
              </a:gs>
            </a:gsLst>
            <a:lin ang="5400000" scaled="0"/>
          </a:gradFill>
          <a:ln w="12700" cap="flat" cmpd="sng">
            <a:solidFill>
              <a:schemeClr val="lt1"/>
            </a:solidFill>
            <a:prstDash val="solid"/>
            <a:miter lim="800000"/>
            <a:headEnd type="none" w="sm" len="sm"/>
            <a:tailEnd type="none" w="sm" len="sm"/>
          </a:ln>
        </p:spPr>
        <p:txBody>
          <a:bodyPr spcFirstLastPara="1" wrap="square" lIns="2011680" tIns="1280160" rIns="115575" bIns="115575" anchor="ctr" anchorCtr="0">
            <a:noAutofit/>
          </a:bodyPr>
          <a:lstStyle/>
          <a:p>
            <a:pPr marL="0" marR="0" lvl="0" indent="0" algn="ctr" rtl="0">
              <a:lnSpc>
                <a:spcPct val="90000"/>
              </a:lnSpc>
              <a:spcBef>
                <a:spcPts val="0"/>
              </a:spcBef>
              <a:spcAft>
                <a:spcPts val="0"/>
              </a:spcAft>
              <a:buClr>
                <a:schemeClr val="lt1"/>
              </a:buClr>
              <a:buSzPts val="2200"/>
              <a:buFont typeface="Arial"/>
              <a:buNone/>
            </a:pPr>
            <a:r>
              <a:rPr lang="en-US" sz="2200" b="1" i="1" u="none" strike="noStrike" cap="none" dirty="0">
                <a:solidFill>
                  <a:schemeClr val="lt1"/>
                </a:solidFill>
                <a:latin typeface="Arial"/>
                <a:ea typeface="Arial"/>
                <a:cs typeface="Arial"/>
                <a:sym typeface="Arial"/>
              </a:rPr>
              <a:t>Volume </a:t>
            </a:r>
            <a:endParaRPr sz="2200" b="0" i="0" u="none" strike="noStrike" cap="none" dirty="0">
              <a:solidFill>
                <a:schemeClr val="lt1"/>
              </a:solidFill>
              <a:latin typeface="Arial"/>
              <a:ea typeface="Arial"/>
              <a:cs typeface="Arial"/>
              <a:sym typeface="Arial"/>
            </a:endParaRPr>
          </a:p>
        </p:txBody>
      </p:sp>
      <p:sp>
        <p:nvSpPr>
          <p:cNvPr id="833" name="Shape 833"/>
          <p:cNvSpPr/>
          <p:nvPr/>
        </p:nvSpPr>
        <p:spPr>
          <a:xfrm>
            <a:off x="1337796" y="3226199"/>
            <a:ext cx="1808023" cy="1193295"/>
          </a:xfrm>
          <a:custGeom>
            <a:avLst/>
            <a:gdLst/>
            <a:ahLst/>
            <a:cxnLst/>
            <a:rect l="0" t="0" r="0" b="0"/>
            <a:pathLst>
              <a:path w="1808023" h="1084814" extrusionOk="0">
                <a:moveTo>
                  <a:pt x="0" y="108481"/>
                </a:moveTo>
                <a:cubicBezTo>
                  <a:pt x="0" y="48569"/>
                  <a:pt x="48569" y="0"/>
                  <a:pt x="108481" y="0"/>
                </a:cubicBezTo>
                <a:lnTo>
                  <a:pt x="1699542" y="0"/>
                </a:lnTo>
                <a:cubicBezTo>
                  <a:pt x="1759454" y="0"/>
                  <a:pt x="1808023" y="48569"/>
                  <a:pt x="1808023" y="108481"/>
                </a:cubicBezTo>
                <a:lnTo>
                  <a:pt x="1808023" y="976333"/>
                </a:lnTo>
                <a:cubicBezTo>
                  <a:pt x="1808023" y="1036245"/>
                  <a:pt x="1759454" y="1084814"/>
                  <a:pt x="1699542" y="1084814"/>
                </a:cubicBezTo>
                <a:lnTo>
                  <a:pt x="108481" y="1084814"/>
                </a:lnTo>
                <a:cubicBezTo>
                  <a:pt x="48569" y="1084814"/>
                  <a:pt x="0" y="1036245"/>
                  <a:pt x="0" y="976333"/>
                </a:cubicBezTo>
                <a:lnTo>
                  <a:pt x="0" y="108481"/>
                </a:lnTo>
                <a:close/>
              </a:path>
            </a:pathLst>
          </a:custGeom>
          <a:gradFill>
            <a:gsLst>
              <a:gs pos="0">
                <a:srgbClr val="007649"/>
              </a:gs>
              <a:gs pos="50000">
                <a:srgbClr val="00AB6A"/>
              </a:gs>
              <a:gs pos="100000">
                <a:srgbClr val="00CD80"/>
              </a:gs>
            </a:gsLst>
            <a:lin ang="5400000" scaled="0"/>
          </a:gradFill>
          <a:ln w="12700" cap="flat" cmpd="sng">
            <a:solidFill>
              <a:schemeClr val="lt1"/>
            </a:solidFill>
            <a:prstDash val="solid"/>
            <a:miter lim="800000"/>
            <a:headEnd type="none" w="sm" len="sm"/>
            <a:tailEnd type="none" w="sm" len="sm"/>
          </a:ln>
        </p:spPr>
        <p:txBody>
          <a:bodyPr spcFirstLastPara="1" wrap="square" lIns="2011680" tIns="1280160" rIns="115575" bIns="115575" anchor="ctr" anchorCtr="0">
            <a:noAutofit/>
          </a:bodyPr>
          <a:lstStyle/>
          <a:p>
            <a:pPr marL="0" marR="0" lvl="0" indent="0" algn="ctr" rtl="0">
              <a:lnSpc>
                <a:spcPct val="90000"/>
              </a:lnSpc>
              <a:spcBef>
                <a:spcPts val="0"/>
              </a:spcBef>
              <a:spcAft>
                <a:spcPts val="0"/>
              </a:spcAft>
              <a:buClr>
                <a:schemeClr val="lt1"/>
              </a:buClr>
              <a:buSzPts val="2200"/>
              <a:buFont typeface="Arial"/>
              <a:buNone/>
            </a:pPr>
            <a:r>
              <a:rPr lang="en-US" sz="2200" b="1" i="1" u="none" strike="noStrike" cap="none">
                <a:solidFill>
                  <a:schemeClr val="lt1"/>
                </a:solidFill>
                <a:latin typeface="Arial"/>
                <a:ea typeface="Arial"/>
                <a:cs typeface="Arial"/>
                <a:sym typeface="Arial"/>
              </a:rPr>
              <a:t>Superblock </a:t>
            </a:r>
            <a:endParaRPr sz="2200" b="0" i="0" u="none" strike="noStrike" cap="none">
              <a:solidFill>
                <a:schemeClr val="lt1"/>
              </a:solidFill>
              <a:latin typeface="Arial"/>
              <a:ea typeface="Arial"/>
              <a:cs typeface="Arial"/>
              <a:sym typeface="Arial"/>
            </a:endParaRPr>
          </a:p>
        </p:txBody>
      </p:sp>
      <p:sp>
        <p:nvSpPr>
          <p:cNvPr id="834" name="Shape 834"/>
          <p:cNvSpPr/>
          <p:nvPr/>
        </p:nvSpPr>
        <p:spPr>
          <a:xfrm>
            <a:off x="3627372" y="3203154"/>
            <a:ext cx="1808023" cy="1193295"/>
          </a:xfrm>
          <a:custGeom>
            <a:avLst/>
            <a:gdLst/>
            <a:ahLst/>
            <a:cxnLst/>
            <a:rect l="0" t="0" r="0" b="0"/>
            <a:pathLst>
              <a:path w="1808023" h="1084814" extrusionOk="0">
                <a:moveTo>
                  <a:pt x="0" y="108481"/>
                </a:moveTo>
                <a:cubicBezTo>
                  <a:pt x="0" y="48569"/>
                  <a:pt x="48569" y="0"/>
                  <a:pt x="108481" y="0"/>
                </a:cubicBezTo>
                <a:lnTo>
                  <a:pt x="1699542" y="0"/>
                </a:lnTo>
                <a:cubicBezTo>
                  <a:pt x="1759454" y="0"/>
                  <a:pt x="1808023" y="48569"/>
                  <a:pt x="1808023" y="108481"/>
                </a:cubicBezTo>
                <a:lnTo>
                  <a:pt x="1808023" y="976333"/>
                </a:lnTo>
                <a:cubicBezTo>
                  <a:pt x="1808023" y="1036245"/>
                  <a:pt x="1759454" y="1084814"/>
                  <a:pt x="1699542" y="1084814"/>
                </a:cubicBezTo>
                <a:lnTo>
                  <a:pt x="108481" y="1084814"/>
                </a:lnTo>
                <a:cubicBezTo>
                  <a:pt x="48569" y="1084814"/>
                  <a:pt x="0" y="1036245"/>
                  <a:pt x="0" y="976333"/>
                </a:cubicBezTo>
                <a:lnTo>
                  <a:pt x="0" y="108481"/>
                </a:lnTo>
                <a:close/>
              </a:path>
            </a:pathLst>
          </a:custGeom>
          <a:gradFill>
            <a:gsLst>
              <a:gs pos="0">
                <a:srgbClr val="007649"/>
              </a:gs>
              <a:gs pos="50000">
                <a:srgbClr val="00AB6A"/>
              </a:gs>
              <a:gs pos="100000">
                <a:srgbClr val="00CD80"/>
              </a:gs>
            </a:gsLst>
            <a:lin ang="5400000" scaled="0"/>
          </a:gradFill>
          <a:ln w="12700" cap="flat" cmpd="sng">
            <a:solidFill>
              <a:schemeClr val="lt1"/>
            </a:solidFill>
            <a:prstDash val="solid"/>
            <a:miter lim="800000"/>
            <a:headEnd type="none" w="sm" len="sm"/>
            <a:tailEnd type="none" w="sm" len="sm"/>
          </a:ln>
        </p:spPr>
        <p:txBody>
          <a:bodyPr spcFirstLastPara="1" wrap="square" lIns="2011680" tIns="1280160" rIns="115575" bIns="115575" anchor="ctr" anchorCtr="0">
            <a:noAutofit/>
          </a:bodyPr>
          <a:lstStyle/>
          <a:p>
            <a:pPr marL="0" marR="0" lvl="0" indent="0" algn="ctr" rtl="0">
              <a:lnSpc>
                <a:spcPct val="90000"/>
              </a:lnSpc>
              <a:spcBef>
                <a:spcPts val="0"/>
              </a:spcBef>
              <a:spcAft>
                <a:spcPts val="0"/>
              </a:spcAft>
              <a:buClr>
                <a:schemeClr val="lt1"/>
              </a:buClr>
              <a:buSzPts val="2200"/>
              <a:buFont typeface="Arial"/>
              <a:buNone/>
            </a:pPr>
            <a:r>
              <a:rPr lang="en-US" sz="2200" b="1" i="1" u="none" strike="noStrike" cap="none">
                <a:solidFill>
                  <a:schemeClr val="lt1"/>
                </a:solidFill>
                <a:latin typeface="Arial"/>
                <a:ea typeface="Arial"/>
                <a:cs typeface="Arial"/>
                <a:sym typeface="Arial"/>
              </a:rPr>
              <a:t>Metadata</a:t>
            </a:r>
            <a:r>
              <a:rPr lang="en-US" sz="2200" b="0" i="0" u="none" strike="noStrike" cap="none">
                <a:solidFill>
                  <a:schemeClr val="lt1"/>
                </a:solidFill>
                <a:latin typeface="Arial"/>
                <a:ea typeface="Arial"/>
                <a:cs typeface="Arial"/>
                <a:sym typeface="Arial"/>
              </a:rPr>
              <a:t> </a:t>
            </a:r>
            <a:endParaRPr/>
          </a:p>
        </p:txBody>
      </p:sp>
      <p:sp>
        <p:nvSpPr>
          <p:cNvPr id="835" name="Shape 835"/>
          <p:cNvSpPr/>
          <p:nvPr/>
        </p:nvSpPr>
        <p:spPr>
          <a:xfrm>
            <a:off x="6153884" y="3182113"/>
            <a:ext cx="1808023" cy="1193295"/>
          </a:xfrm>
          <a:custGeom>
            <a:avLst/>
            <a:gdLst/>
            <a:ahLst/>
            <a:cxnLst/>
            <a:rect l="0" t="0" r="0" b="0"/>
            <a:pathLst>
              <a:path w="1808023" h="1084814" extrusionOk="0">
                <a:moveTo>
                  <a:pt x="0" y="108481"/>
                </a:moveTo>
                <a:cubicBezTo>
                  <a:pt x="0" y="48569"/>
                  <a:pt x="48569" y="0"/>
                  <a:pt x="108481" y="0"/>
                </a:cubicBezTo>
                <a:lnTo>
                  <a:pt x="1699542" y="0"/>
                </a:lnTo>
                <a:cubicBezTo>
                  <a:pt x="1759454" y="0"/>
                  <a:pt x="1808023" y="48569"/>
                  <a:pt x="1808023" y="108481"/>
                </a:cubicBezTo>
                <a:lnTo>
                  <a:pt x="1808023" y="976333"/>
                </a:lnTo>
                <a:cubicBezTo>
                  <a:pt x="1808023" y="1036245"/>
                  <a:pt x="1759454" y="1084814"/>
                  <a:pt x="1699542" y="1084814"/>
                </a:cubicBezTo>
                <a:lnTo>
                  <a:pt x="108481" y="1084814"/>
                </a:lnTo>
                <a:cubicBezTo>
                  <a:pt x="48569" y="1084814"/>
                  <a:pt x="0" y="1036245"/>
                  <a:pt x="0" y="976333"/>
                </a:cubicBezTo>
                <a:lnTo>
                  <a:pt x="0" y="108481"/>
                </a:lnTo>
                <a:close/>
              </a:path>
            </a:pathLst>
          </a:custGeom>
          <a:gradFill>
            <a:gsLst>
              <a:gs pos="0">
                <a:srgbClr val="007649"/>
              </a:gs>
              <a:gs pos="50000">
                <a:srgbClr val="00AB6A"/>
              </a:gs>
              <a:gs pos="100000">
                <a:srgbClr val="00CD80"/>
              </a:gs>
            </a:gsLst>
            <a:lin ang="5400000" scaled="0"/>
          </a:gradFill>
          <a:ln w="12700" cap="flat" cmpd="sng">
            <a:solidFill>
              <a:schemeClr val="lt1"/>
            </a:solidFill>
            <a:prstDash val="solid"/>
            <a:miter lim="800000"/>
            <a:headEnd type="none" w="sm" len="sm"/>
            <a:tailEnd type="none" w="sm" len="sm"/>
          </a:ln>
        </p:spPr>
        <p:txBody>
          <a:bodyPr spcFirstLastPara="1" wrap="square" lIns="2011680" tIns="1280160" rIns="115575" bIns="115575" anchor="ctr" anchorCtr="0">
            <a:noAutofit/>
          </a:bodyPr>
          <a:lstStyle/>
          <a:p>
            <a:pPr marL="0" marR="0" lvl="0" indent="0" algn="ctr" rtl="0">
              <a:lnSpc>
                <a:spcPct val="90000"/>
              </a:lnSpc>
              <a:spcBef>
                <a:spcPts val="0"/>
              </a:spcBef>
              <a:spcAft>
                <a:spcPts val="0"/>
              </a:spcAft>
              <a:buClr>
                <a:schemeClr val="lt1"/>
              </a:buClr>
              <a:buSzPts val="2200"/>
              <a:buFont typeface="Arial"/>
              <a:buNone/>
            </a:pPr>
            <a:r>
              <a:rPr lang="en-US" sz="2200" b="1" i="1" u="none" strike="noStrike" cap="none">
                <a:solidFill>
                  <a:schemeClr val="lt1"/>
                </a:solidFill>
                <a:latin typeface="Arial"/>
                <a:ea typeface="Arial"/>
                <a:cs typeface="Arial"/>
                <a:sym typeface="Arial"/>
              </a:rPr>
              <a:t>Journaling</a:t>
            </a:r>
            <a:endParaRPr sz="2200" b="0" i="0" u="none" strike="noStrike" cap="none">
              <a:solidFill>
                <a:schemeClr val="lt1"/>
              </a:solidFill>
              <a:latin typeface="Arial"/>
              <a:ea typeface="Arial"/>
              <a:cs typeface="Arial"/>
              <a:sym typeface="Arial"/>
            </a:endParaRPr>
          </a:p>
        </p:txBody>
      </p:sp>
      <p:sp>
        <p:nvSpPr>
          <p:cNvPr id="836" name="Shape 836"/>
          <p:cNvSpPr/>
          <p:nvPr/>
        </p:nvSpPr>
        <p:spPr>
          <a:xfrm>
            <a:off x="8548417" y="3226198"/>
            <a:ext cx="1808023" cy="1193295"/>
          </a:xfrm>
          <a:custGeom>
            <a:avLst/>
            <a:gdLst/>
            <a:ahLst/>
            <a:cxnLst/>
            <a:rect l="0" t="0" r="0" b="0"/>
            <a:pathLst>
              <a:path w="1808023" h="1084814" extrusionOk="0">
                <a:moveTo>
                  <a:pt x="0" y="108481"/>
                </a:moveTo>
                <a:cubicBezTo>
                  <a:pt x="0" y="48569"/>
                  <a:pt x="48569" y="0"/>
                  <a:pt x="108481" y="0"/>
                </a:cubicBezTo>
                <a:lnTo>
                  <a:pt x="1699542" y="0"/>
                </a:lnTo>
                <a:cubicBezTo>
                  <a:pt x="1759454" y="0"/>
                  <a:pt x="1808023" y="48569"/>
                  <a:pt x="1808023" y="108481"/>
                </a:cubicBezTo>
                <a:lnTo>
                  <a:pt x="1808023" y="976333"/>
                </a:lnTo>
                <a:cubicBezTo>
                  <a:pt x="1808023" y="1036245"/>
                  <a:pt x="1759454" y="1084814"/>
                  <a:pt x="1699542" y="1084814"/>
                </a:cubicBezTo>
                <a:lnTo>
                  <a:pt x="108481" y="1084814"/>
                </a:lnTo>
                <a:cubicBezTo>
                  <a:pt x="48569" y="1084814"/>
                  <a:pt x="0" y="1036245"/>
                  <a:pt x="0" y="976333"/>
                </a:cubicBezTo>
                <a:lnTo>
                  <a:pt x="0" y="108481"/>
                </a:lnTo>
                <a:close/>
              </a:path>
            </a:pathLst>
          </a:custGeom>
          <a:gradFill>
            <a:gsLst>
              <a:gs pos="0">
                <a:srgbClr val="007649"/>
              </a:gs>
              <a:gs pos="50000">
                <a:srgbClr val="00AB6A"/>
              </a:gs>
              <a:gs pos="100000">
                <a:srgbClr val="00CD80"/>
              </a:gs>
            </a:gsLst>
            <a:lin ang="5400000" scaled="0"/>
          </a:gradFill>
          <a:ln w="12700" cap="flat" cmpd="sng">
            <a:solidFill>
              <a:schemeClr val="lt1"/>
            </a:solidFill>
            <a:prstDash val="solid"/>
            <a:miter lim="800000"/>
            <a:headEnd type="none" w="sm" len="sm"/>
            <a:tailEnd type="none" w="sm" len="sm"/>
          </a:ln>
        </p:spPr>
        <p:txBody>
          <a:bodyPr spcFirstLastPara="1" wrap="square" lIns="2011680" tIns="1280160" rIns="115575" bIns="115575" anchor="ctr" anchorCtr="0">
            <a:noAutofit/>
          </a:bodyPr>
          <a:lstStyle/>
          <a:p>
            <a:pPr marL="0" marR="0" lvl="0" indent="0" algn="ctr" rtl="0">
              <a:lnSpc>
                <a:spcPct val="90000"/>
              </a:lnSpc>
              <a:spcBef>
                <a:spcPts val="0"/>
              </a:spcBef>
              <a:spcAft>
                <a:spcPts val="0"/>
              </a:spcAft>
              <a:buClr>
                <a:schemeClr val="lt1"/>
              </a:buClr>
              <a:buSzPts val="2200"/>
              <a:buFont typeface="Arial"/>
              <a:buNone/>
            </a:pPr>
            <a:r>
              <a:rPr lang="en-US" sz="2200" b="1" i="1" u="none" strike="noStrike" cap="none">
                <a:solidFill>
                  <a:schemeClr val="lt1"/>
                </a:solidFill>
                <a:latin typeface="Arial"/>
                <a:ea typeface="Arial"/>
                <a:cs typeface="Arial"/>
                <a:sym typeface="Arial"/>
              </a:rPr>
              <a:t>I-node</a:t>
            </a:r>
            <a:endParaRPr sz="2200" b="0" i="0" u="none" strike="noStrike" cap="none">
              <a:solidFill>
                <a:schemeClr val="lt1"/>
              </a:solidFill>
              <a:latin typeface="Arial"/>
              <a:ea typeface="Arial"/>
              <a:cs typeface="Arial"/>
              <a:sym typeface="Arial"/>
            </a:endParaRPr>
          </a:p>
        </p:txBody>
      </p:sp>
      <p:sp>
        <p:nvSpPr>
          <p:cNvPr id="837" name="Shape 837"/>
          <p:cNvSpPr/>
          <p:nvPr/>
        </p:nvSpPr>
        <p:spPr>
          <a:xfrm>
            <a:off x="3658307" y="4864354"/>
            <a:ext cx="1808023" cy="1193295"/>
          </a:xfrm>
          <a:custGeom>
            <a:avLst/>
            <a:gdLst/>
            <a:ahLst/>
            <a:cxnLst/>
            <a:rect l="0" t="0" r="0" b="0"/>
            <a:pathLst>
              <a:path w="1808023" h="1084814" extrusionOk="0">
                <a:moveTo>
                  <a:pt x="0" y="108481"/>
                </a:moveTo>
                <a:cubicBezTo>
                  <a:pt x="0" y="48569"/>
                  <a:pt x="48569" y="0"/>
                  <a:pt x="108481" y="0"/>
                </a:cubicBezTo>
                <a:lnTo>
                  <a:pt x="1699542" y="0"/>
                </a:lnTo>
                <a:cubicBezTo>
                  <a:pt x="1759454" y="0"/>
                  <a:pt x="1808023" y="48569"/>
                  <a:pt x="1808023" y="108481"/>
                </a:cubicBezTo>
                <a:lnTo>
                  <a:pt x="1808023" y="976333"/>
                </a:lnTo>
                <a:cubicBezTo>
                  <a:pt x="1808023" y="1036245"/>
                  <a:pt x="1759454" y="1084814"/>
                  <a:pt x="1699542" y="1084814"/>
                </a:cubicBezTo>
                <a:lnTo>
                  <a:pt x="108481" y="1084814"/>
                </a:lnTo>
                <a:cubicBezTo>
                  <a:pt x="48569" y="1084814"/>
                  <a:pt x="0" y="1036245"/>
                  <a:pt x="0" y="976333"/>
                </a:cubicBezTo>
                <a:lnTo>
                  <a:pt x="0" y="108481"/>
                </a:lnTo>
                <a:close/>
              </a:path>
            </a:pathLst>
          </a:custGeom>
          <a:gradFill>
            <a:gsLst>
              <a:gs pos="0">
                <a:srgbClr val="007649"/>
              </a:gs>
              <a:gs pos="50000">
                <a:srgbClr val="00AB6A"/>
              </a:gs>
              <a:gs pos="100000">
                <a:srgbClr val="00CD80"/>
              </a:gs>
            </a:gsLst>
            <a:lin ang="5400000" scaled="0"/>
          </a:gradFill>
          <a:ln w="12700" cap="flat" cmpd="sng">
            <a:solidFill>
              <a:schemeClr val="lt1"/>
            </a:solidFill>
            <a:prstDash val="solid"/>
            <a:miter lim="800000"/>
            <a:headEnd type="none" w="sm" len="sm"/>
            <a:tailEnd type="none" w="sm" len="sm"/>
          </a:ln>
        </p:spPr>
        <p:txBody>
          <a:bodyPr spcFirstLastPara="1" wrap="square" lIns="2011680" tIns="1280160" rIns="115575" bIns="115575" anchor="ctr" anchorCtr="0">
            <a:noAutofit/>
          </a:bodyPr>
          <a:lstStyle/>
          <a:p>
            <a:pPr marL="0" marR="0" lvl="0" indent="0" algn="ctr" rtl="0">
              <a:lnSpc>
                <a:spcPct val="90000"/>
              </a:lnSpc>
              <a:spcBef>
                <a:spcPts val="0"/>
              </a:spcBef>
              <a:spcAft>
                <a:spcPts val="0"/>
              </a:spcAft>
              <a:buClr>
                <a:schemeClr val="lt1"/>
              </a:buClr>
              <a:buSzPts val="2200"/>
              <a:buFont typeface="Arial"/>
              <a:buNone/>
            </a:pPr>
            <a:r>
              <a:rPr lang="en-US" sz="2200" b="1" i="1" u="none" strike="noStrike" cap="none" dirty="0" smtClean="0">
                <a:solidFill>
                  <a:schemeClr val="lt1"/>
                </a:solidFill>
                <a:latin typeface="Arial"/>
                <a:ea typeface="Arial"/>
                <a:cs typeface="Arial"/>
                <a:sym typeface="Arial"/>
              </a:rPr>
              <a:t>Extent</a:t>
            </a:r>
            <a:endParaRPr sz="2200" b="0" i="0" u="none" strike="noStrike" cap="none" dirty="0">
              <a:solidFill>
                <a:schemeClr val="lt1"/>
              </a:solidFill>
              <a:latin typeface="Arial"/>
              <a:ea typeface="Arial"/>
              <a:cs typeface="Arial"/>
              <a:sym typeface="Arial"/>
            </a:endParaRPr>
          </a:p>
        </p:txBody>
      </p:sp>
      <p:sp>
        <p:nvSpPr>
          <p:cNvPr id="838" name="Shape 838"/>
          <p:cNvSpPr/>
          <p:nvPr/>
        </p:nvSpPr>
        <p:spPr>
          <a:xfrm>
            <a:off x="6153884" y="4864353"/>
            <a:ext cx="1808023" cy="1193295"/>
          </a:xfrm>
          <a:custGeom>
            <a:avLst/>
            <a:gdLst/>
            <a:ahLst/>
            <a:cxnLst/>
            <a:rect l="0" t="0" r="0" b="0"/>
            <a:pathLst>
              <a:path w="1808023" h="1084814" extrusionOk="0">
                <a:moveTo>
                  <a:pt x="0" y="108481"/>
                </a:moveTo>
                <a:cubicBezTo>
                  <a:pt x="0" y="48569"/>
                  <a:pt x="48569" y="0"/>
                  <a:pt x="108481" y="0"/>
                </a:cubicBezTo>
                <a:lnTo>
                  <a:pt x="1699542" y="0"/>
                </a:lnTo>
                <a:cubicBezTo>
                  <a:pt x="1759454" y="0"/>
                  <a:pt x="1808023" y="48569"/>
                  <a:pt x="1808023" y="108481"/>
                </a:cubicBezTo>
                <a:lnTo>
                  <a:pt x="1808023" y="976333"/>
                </a:lnTo>
                <a:cubicBezTo>
                  <a:pt x="1808023" y="1036245"/>
                  <a:pt x="1759454" y="1084814"/>
                  <a:pt x="1699542" y="1084814"/>
                </a:cubicBezTo>
                <a:lnTo>
                  <a:pt x="108481" y="1084814"/>
                </a:lnTo>
                <a:cubicBezTo>
                  <a:pt x="48569" y="1084814"/>
                  <a:pt x="0" y="1036245"/>
                  <a:pt x="0" y="976333"/>
                </a:cubicBezTo>
                <a:lnTo>
                  <a:pt x="0" y="108481"/>
                </a:lnTo>
                <a:close/>
              </a:path>
            </a:pathLst>
          </a:custGeom>
          <a:gradFill>
            <a:gsLst>
              <a:gs pos="0">
                <a:srgbClr val="007649"/>
              </a:gs>
              <a:gs pos="50000">
                <a:srgbClr val="00AB6A"/>
              </a:gs>
              <a:gs pos="100000">
                <a:srgbClr val="00CD80"/>
              </a:gs>
            </a:gsLst>
            <a:lin ang="5400000" scaled="0"/>
          </a:gradFill>
          <a:ln w="12700" cap="flat" cmpd="sng">
            <a:solidFill>
              <a:schemeClr val="lt1"/>
            </a:solidFill>
            <a:prstDash val="solid"/>
            <a:miter lim="800000"/>
            <a:headEnd type="none" w="sm" len="sm"/>
            <a:tailEnd type="none" w="sm" len="sm"/>
          </a:ln>
        </p:spPr>
        <p:txBody>
          <a:bodyPr spcFirstLastPara="1" wrap="square" lIns="2011680" tIns="1280160" rIns="115575" bIns="115575" anchor="ctr" anchorCtr="0">
            <a:noAutofit/>
          </a:bodyPr>
          <a:lstStyle/>
          <a:p>
            <a:pPr marL="0" marR="0" lvl="0" indent="0" algn="ctr" rtl="0">
              <a:lnSpc>
                <a:spcPct val="90000"/>
              </a:lnSpc>
              <a:spcBef>
                <a:spcPts val="0"/>
              </a:spcBef>
              <a:spcAft>
                <a:spcPts val="0"/>
              </a:spcAft>
              <a:buClr>
                <a:schemeClr val="lt1"/>
              </a:buClr>
              <a:buSzPts val="2200"/>
              <a:buFont typeface="Arial"/>
              <a:buNone/>
            </a:pPr>
            <a:r>
              <a:rPr lang="en-US" sz="2200" b="1" i="1" u="none" strike="noStrike" cap="none" dirty="0" smtClean="0">
                <a:solidFill>
                  <a:schemeClr val="lt1"/>
                </a:solidFill>
                <a:latin typeface="Arial"/>
                <a:ea typeface="Arial"/>
                <a:cs typeface="Arial"/>
                <a:sym typeface="Arial"/>
              </a:rPr>
              <a:t>Attribute</a:t>
            </a:r>
            <a:r>
              <a:rPr lang="en-US" sz="2200" b="0" i="0" u="none" strike="noStrike" cap="none" dirty="0" smtClean="0">
                <a:solidFill>
                  <a:schemeClr val="lt1"/>
                </a:solidFill>
                <a:latin typeface="Arial"/>
                <a:ea typeface="Arial"/>
                <a:cs typeface="Arial"/>
                <a:sym typeface="Arial"/>
              </a:rPr>
              <a:t> </a:t>
            </a:r>
            <a:endParaRPr sz="2200" b="0" i="0" u="none" strike="noStrike" cap="none" dirty="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Shape 84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a:t>
            </a:r>
            <a:r>
              <a:rPr lang="en-US" sz="2800" b="1" i="0" u="none" strike="noStrike" cap="none">
                <a:solidFill>
                  <a:schemeClr val="dk2"/>
                </a:solidFill>
                <a:latin typeface="Arial"/>
                <a:ea typeface="Arial"/>
                <a:cs typeface="Arial"/>
                <a:sym typeface="Arial"/>
              </a:rPr>
              <a:t>.2.1. Disk</a:t>
            </a:r>
            <a:endParaRPr sz="2800" b="1" i="0" u="none" strike="noStrike" cap="none">
              <a:solidFill>
                <a:schemeClr val="dk2"/>
              </a:solidFill>
              <a:latin typeface="Arial"/>
              <a:ea typeface="Arial"/>
              <a:cs typeface="Arial"/>
              <a:sym typeface="Arial"/>
            </a:endParaRPr>
          </a:p>
        </p:txBody>
      </p:sp>
      <p:sp>
        <p:nvSpPr>
          <p:cNvPr id="845" name="Shape 84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846" name="Shape 846"/>
          <p:cNvSpPr txBox="1">
            <a:spLocks noGrp="1"/>
          </p:cNvSpPr>
          <p:nvPr>
            <p:ph type="body" idx="2"/>
          </p:nvPr>
        </p:nvSpPr>
        <p:spPr>
          <a:xfrm>
            <a:off x="514350" y="1304995"/>
            <a:ext cx="10953750"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 physical storage device that is able to hold the digital data permanently.</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Ex: Hard disk drive (HDD), Compact disk (CD), Solid State Drives (SSD), Tape drives, EEPROM, etc.</a:t>
            </a:r>
            <a:endParaRPr/>
          </a:p>
        </p:txBody>
      </p:sp>
      <p:grpSp>
        <p:nvGrpSpPr>
          <p:cNvPr id="847" name="Shape 847"/>
          <p:cNvGrpSpPr/>
          <p:nvPr/>
        </p:nvGrpSpPr>
        <p:grpSpPr>
          <a:xfrm>
            <a:off x="1627765" y="2200544"/>
            <a:ext cx="8668987" cy="4075861"/>
            <a:chOff x="1194315" y="1996751"/>
            <a:chExt cx="9535886" cy="4483447"/>
          </a:xfrm>
        </p:grpSpPr>
        <p:sp>
          <p:nvSpPr>
            <p:cNvPr id="848" name="Shape 848"/>
            <p:cNvSpPr/>
            <p:nvPr/>
          </p:nvSpPr>
          <p:spPr>
            <a:xfrm>
              <a:off x="1194315" y="1996752"/>
              <a:ext cx="9535886" cy="494748"/>
            </a:xfrm>
            <a:prstGeom prst="roundRect">
              <a:avLst>
                <a:gd name="adj" fmla="val 18344"/>
              </a:avLst>
            </a:prstGeom>
            <a:solidFill>
              <a:srgbClr val="0EC07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Hard Disk Drive Structure</a:t>
              </a:r>
              <a:endParaRPr sz="2000" b="1" i="0" u="none" strike="noStrike" cap="none">
                <a:solidFill>
                  <a:schemeClr val="lt1"/>
                </a:solidFill>
                <a:latin typeface="Arial"/>
                <a:ea typeface="Arial"/>
                <a:cs typeface="Arial"/>
                <a:sym typeface="Arial"/>
              </a:endParaRPr>
            </a:p>
          </p:txBody>
        </p:sp>
        <p:sp>
          <p:nvSpPr>
            <p:cNvPr id="849" name="Shape 849"/>
            <p:cNvSpPr/>
            <p:nvPr/>
          </p:nvSpPr>
          <p:spPr>
            <a:xfrm>
              <a:off x="1194315" y="1996751"/>
              <a:ext cx="9535886" cy="4483447"/>
            </a:xfrm>
            <a:prstGeom prst="roundRect">
              <a:avLst>
                <a:gd name="adj" fmla="val 3220"/>
              </a:avLst>
            </a:prstGeom>
            <a:no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50" name="Shape 850"/>
            <p:cNvPicPr preferRelativeResize="0"/>
            <p:nvPr/>
          </p:nvPicPr>
          <p:blipFill rotWithShape="1">
            <a:blip r:embed="rId3">
              <a:alphaModFix/>
            </a:blip>
            <a:srcRect t="13719" r="35968" b="3537"/>
            <a:stretch/>
          </p:blipFill>
          <p:spPr>
            <a:xfrm>
              <a:off x="1838148" y="2491500"/>
              <a:ext cx="4238743" cy="3932715"/>
            </a:xfrm>
            <a:prstGeom prst="rect">
              <a:avLst/>
            </a:prstGeom>
            <a:noFill/>
            <a:ln>
              <a:noFill/>
            </a:ln>
          </p:spPr>
        </p:pic>
        <p:pic>
          <p:nvPicPr>
            <p:cNvPr id="851" name="Shape 851"/>
            <p:cNvPicPr preferRelativeResize="0"/>
            <p:nvPr/>
          </p:nvPicPr>
          <p:blipFill rotWithShape="1">
            <a:blip r:embed="rId3">
              <a:alphaModFix/>
            </a:blip>
            <a:srcRect l="66964" t="22318" r="-1825" b="20236"/>
            <a:stretch/>
          </p:blipFill>
          <p:spPr>
            <a:xfrm>
              <a:off x="7683435" y="3140326"/>
              <a:ext cx="2822831" cy="3339872"/>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Shape 85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2.2.2.</a:t>
            </a:r>
            <a:r>
              <a:rPr lang="en-US" sz="2800" b="1" i="0" u="none" strike="noStrike" cap="none">
                <a:solidFill>
                  <a:schemeClr val="dk2"/>
                </a:solidFill>
                <a:latin typeface="Arial"/>
                <a:ea typeface="Arial"/>
                <a:cs typeface="Arial"/>
                <a:sym typeface="Arial"/>
              </a:rPr>
              <a:t> Block</a:t>
            </a:r>
            <a:endParaRPr/>
          </a:p>
        </p:txBody>
      </p:sp>
      <p:sp>
        <p:nvSpPr>
          <p:cNvPr id="858" name="Shape 85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859" name="Shape 85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Overall layout of the disk looks like this.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initial portion is the Boot Block. </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On a diskette, there is one block group. A diskette has a Boot Block followed by the structure in the lower bar.</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860" name="Shape 860"/>
          <p:cNvGrpSpPr/>
          <p:nvPr/>
        </p:nvGrpSpPr>
        <p:grpSpPr>
          <a:xfrm>
            <a:off x="634482" y="2923176"/>
            <a:ext cx="11075259" cy="3311211"/>
            <a:chOff x="634482" y="2923176"/>
            <a:chExt cx="11075259" cy="3311211"/>
          </a:xfrm>
        </p:grpSpPr>
        <p:sp>
          <p:nvSpPr>
            <p:cNvPr id="861" name="Shape 861"/>
            <p:cNvSpPr/>
            <p:nvPr/>
          </p:nvSpPr>
          <p:spPr>
            <a:xfrm>
              <a:off x="634482" y="2923176"/>
              <a:ext cx="11075259" cy="3311211"/>
            </a:xfrm>
            <a:prstGeom prst="roundRect">
              <a:avLst>
                <a:gd name="adj" fmla="val 6523"/>
              </a:avLst>
            </a:prstGeom>
            <a:no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62" name="Shape 862"/>
            <p:cNvPicPr preferRelativeResize="0"/>
            <p:nvPr/>
          </p:nvPicPr>
          <p:blipFill rotWithShape="1">
            <a:blip r:embed="rId3">
              <a:alphaModFix/>
            </a:blip>
            <a:srcRect r="2133"/>
            <a:stretch/>
          </p:blipFill>
          <p:spPr>
            <a:xfrm>
              <a:off x="789694" y="3140076"/>
              <a:ext cx="10644704" cy="2952055"/>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Shape 86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a:t>
            </a:r>
            <a:r>
              <a:rPr lang="en-US" sz="2800" b="1" i="0" u="none" strike="noStrike" cap="none">
                <a:solidFill>
                  <a:schemeClr val="dk2"/>
                </a:solidFill>
                <a:latin typeface="Arial"/>
                <a:ea typeface="Arial"/>
                <a:cs typeface="Arial"/>
                <a:sym typeface="Arial"/>
              </a:rPr>
              <a:t>.2.3. Partition and Volume</a:t>
            </a:r>
            <a:endParaRPr sz="2800" b="1" i="0" u="none" strike="noStrike" cap="none">
              <a:solidFill>
                <a:schemeClr val="dk2"/>
              </a:solidFill>
              <a:latin typeface="Arial"/>
              <a:ea typeface="Arial"/>
              <a:cs typeface="Arial"/>
              <a:sym typeface="Arial"/>
            </a:endParaRPr>
          </a:p>
        </p:txBody>
      </p:sp>
      <p:sp>
        <p:nvSpPr>
          <p:cNvPr id="869" name="Shape 86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870" name="Shape 87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New partition can be created in any disk with empty space. A partition is a portion of the disk and behaves like physically separate drive. </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Formatted partitions are called volumes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871" name="Shape 871"/>
          <p:cNvGrpSpPr/>
          <p:nvPr/>
        </p:nvGrpSpPr>
        <p:grpSpPr>
          <a:xfrm>
            <a:off x="1328660" y="2558808"/>
            <a:ext cx="9941080" cy="3678147"/>
            <a:chOff x="831606" y="2374900"/>
            <a:chExt cx="10935188" cy="4045962"/>
          </a:xfrm>
        </p:grpSpPr>
        <p:sp>
          <p:nvSpPr>
            <p:cNvPr id="872" name="Shape 872"/>
            <p:cNvSpPr/>
            <p:nvPr/>
          </p:nvSpPr>
          <p:spPr>
            <a:xfrm>
              <a:off x="831606" y="2374900"/>
              <a:ext cx="10935188" cy="4045962"/>
            </a:xfrm>
            <a:prstGeom prst="roundRect">
              <a:avLst>
                <a:gd name="adj" fmla="val 6151"/>
              </a:avLst>
            </a:prstGeom>
            <a:solidFill>
              <a:schemeClr val="lt1"/>
            </a:solid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73" name="Shape 873"/>
            <p:cNvPicPr preferRelativeResize="0"/>
            <p:nvPr/>
          </p:nvPicPr>
          <p:blipFill rotWithShape="1">
            <a:blip r:embed="rId3">
              <a:alphaModFix/>
            </a:blip>
            <a:srcRect l="742" t="25069" r="67528" b="16368"/>
            <a:stretch/>
          </p:blipFill>
          <p:spPr>
            <a:xfrm>
              <a:off x="917526" y="3019894"/>
              <a:ext cx="3063474" cy="3072695"/>
            </a:xfrm>
            <a:prstGeom prst="rect">
              <a:avLst/>
            </a:prstGeom>
            <a:noFill/>
            <a:ln>
              <a:noFill/>
            </a:ln>
          </p:spPr>
        </p:pic>
        <p:sp>
          <p:nvSpPr>
            <p:cNvPr id="874" name="Shape 874"/>
            <p:cNvSpPr txBox="1"/>
            <p:nvPr/>
          </p:nvSpPr>
          <p:spPr>
            <a:xfrm>
              <a:off x="1698261" y="5975330"/>
              <a:ext cx="1430392"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New Drive</a:t>
              </a:r>
              <a:endParaRPr sz="1800" b="1" i="0" u="none" strike="noStrike" cap="none">
                <a:solidFill>
                  <a:srgbClr val="000000"/>
                </a:solidFill>
                <a:latin typeface="Arial"/>
                <a:ea typeface="Arial"/>
                <a:cs typeface="Arial"/>
                <a:sym typeface="Arial"/>
              </a:endParaRPr>
            </a:p>
          </p:txBody>
        </p:sp>
        <p:sp>
          <p:nvSpPr>
            <p:cNvPr id="875" name="Shape 875"/>
            <p:cNvSpPr txBox="1"/>
            <p:nvPr/>
          </p:nvSpPr>
          <p:spPr>
            <a:xfrm>
              <a:off x="5200277" y="5991933"/>
              <a:ext cx="2234458"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Partitioned Drive</a:t>
              </a:r>
              <a:endParaRPr sz="1800" b="1" i="0" u="none" strike="noStrike" cap="none" dirty="0">
                <a:solidFill>
                  <a:srgbClr val="000000"/>
                </a:solidFill>
                <a:latin typeface="Arial"/>
                <a:ea typeface="Arial"/>
                <a:cs typeface="Arial"/>
                <a:sym typeface="Arial"/>
              </a:endParaRPr>
            </a:p>
          </p:txBody>
        </p:sp>
        <p:sp>
          <p:nvSpPr>
            <p:cNvPr id="876" name="Shape 876"/>
            <p:cNvSpPr txBox="1"/>
            <p:nvPr/>
          </p:nvSpPr>
          <p:spPr>
            <a:xfrm>
              <a:off x="9114885" y="6017624"/>
              <a:ext cx="2149819"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Formatted Drive</a:t>
              </a:r>
              <a:endParaRPr sz="1800" b="1" i="0" u="none" strike="noStrike" cap="none">
                <a:solidFill>
                  <a:srgbClr val="000000"/>
                </a:solidFill>
                <a:latin typeface="Arial"/>
                <a:ea typeface="Arial"/>
                <a:cs typeface="Arial"/>
                <a:sym typeface="Arial"/>
              </a:endParaRPr>
            </a:p>
          </p:txBody>
        </p:sp>
        <p:pic>
          <p:nvPicPr>
            <p:cNvPr id="877" name="Shape 877"/>
            <p:cNvPicPr preferRelativeResize="0"/>
            <p:nvPr/>
          </p:nvPicPr>
          <p:blipFill rotWithShape="1">
            <a:blip r:embed="rId3">
              <a:alphaModFix/>
            </a:blip>
            <a:srcRect l="33579" t="21837" r="33949" b="16367"/>
            <a:stretch/>
          </p:blipFill>
          <p:spPr>
            <a:xfrm>
              <a:off x="4738646" y="2841816"/>
              <a:ext cx="3135085" cy="3242295"/>
            </a:xfrm>
            <a:prstGeom prst="rect">
              <a:avLst/>
            </a:prstGeom>
            <a:noFill/>
            <a:ln>
              <a:noFill/>
            </a:ln>
          </p:spPr>
        </p:pic>
        <p:pic>
          <p:nvPicPr>
            <p:cNvPr id="878" name="Shape 878"/>
            <p:cNvPicPr preferRelativeResize="0"/>
            <p:nvPr/>
          </p:nvPicPr>
          <p:blipFill rotWithShape="1">
            <a:blip r:embed="rId3">
              <a:alphaModFix/>
            </a:blip>
            <a:srcRect l="68146" t="25069" r="-618" b="16368"/>
            <a:stretch/>
          </p:blipFill>
          <p:spPr>
            <a:xfrm>
              <a:off x="8538661" y="3019894"/>
              <a:ext cx="3135085" cy="3072695"/>
            </a:xfrm>
            <a:prstGeom prst="rect">
              <a:avLst/>
            </a:prstGeom>
            <a:noFill/>
            <a:ln>
              <a:noFill/>
            </a:ln>
          </p:spPr>
        </p:pic>
        <p:sp>
          <p:nvSpPr>
            <p:cNvPr id="879" name="Shape 879"/>
            <p:cNvSpPr txBox="1"/>
            <p:nvPr/>
          </p:nvSpPr>
          <p:spPr>
            <a:xfrm>
              <a:off x="3657563" y="2496674"/>
              <a:ext cx="1867819" cy="52322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Volume Boot Sectors</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(info about Partition)</a:t>
              </a:r>
              <a:endParaRPr sz="1400" b="0" i="0" u="none" strike="noStrike" cap="none">
                <a:solidFill>
                  <a:srgbClr val="000000"/>
                </a:solidFill>
                <a:latin typeface="Arial"/>
                <a:ea typeface="Arial"/>
                <a:cs typeface="Arial"/>
                <a:sym typeface="Arial"/>
              </a:endParaRPr>
            </a:p>
          </p:txBody>
        </p:sp>
        <p:sp>
          <p:nvSpPr>
            <p:cNvPr id="880" name="Shape 880"/>
            <p:cNvSpPr txBox="1"/>
            <p:nvPr/>
          </p:nvSpPr>
          <p:spPr>
            <a:xfrm>
              <a:off x="6513422" y="2447462"/>
              <a:ext cx="2720618" cy="523221"/>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MBR (Master Boot Record)</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Cylinder 0, head 0, and sector 1</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Shape 88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2.2.4.</a:t>
            </a:r>
            <a:r>
              <a:rPr lang="en-US" sz="2800" b="1" i="0" u="none" strike="noStrike" cap="none">
                <a:solidFill>
                  <a:schemeClr val="dk2"/>
                </a:solidFill>
                <a:latin typeface="Arial"/>
                <a:ea typeface="Arial"/>
                <a:cs typeface="Arial"/>
                <a:sym typeface="Arial"/>
              </a:rPr>
              <a:t> Superblock</a:t>
            </a:r>
            <a:endParaRPr sz="2800" b="1" i="0" u="none" strike="noStrike" cap="none">
              <a:solidFill>
                <a:schemeClr val="dk2"/>
              </a:solidFill>
              <a:latin typeface="Arial"/>
              <a:ea typeface="Arial"/>
              <a:cs typeface="Arial"/>
              <a:sym typeface="Arial"/>
            </a:endParaRPr>
          </a:p>
        </p:txBody>
      </p:sp>
      <p:sp>
        <p:nvSpPr>
          <p:cNvPr id="887" name="Shape 88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888" name="Shape 88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There is one superblock per filesystem.</a:t>
            </a:r>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Contains the following information:</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Size of the file system</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number of free blocks in the filesystem</a:t>
            </a:r>
            <a:endParaRPr sz="1800" b="0" i="0" u="none" strike="noStrike" cap="none">
              <a:solidFill>
                <a:schemeClr val="dk1"/>
              </a:solidFill>
              <a:latin typeface="Arial"/>
              <a:ea typeface="Arial"/>
              <a:cs typeface="Arial"/>
              <a:sym typeface="Arial"/>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Size of the logical file block</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List of the free data blocks available for file allocation</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Index of the next free block on the list</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size of the i-node list</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number of free i-nodes on the system</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list of free i-nodes on the filesysrtem</a:t>
            </a:r>
            <a:endParaRPr sz="1800" b="0" i="0" u="none" strike="noStrike" cap="none">
              <a:solidFill>
                <a:schemeClr val="dk1"/>
              </a:solidFill>
              <a:latin typeface="Arial"/>
              <a:ea typeface="Arial"/>
              <a:cs typeface="Arial"/>
              <a:sym typeface="Arial"/>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index of the next free i-node on the list</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889" name="Shape 889"/>
          <p:cNvGrpSpPr/>
          <p:nvPr/>
        </p:nvGrpSpPr>
        <p:grpSpPr>
          <a:xfrm>
            <a:off x="7150100" y="1397000"/>
            <a:ext cx="4508500" cy="4241800"/>
            <a:chOff x="7200900" y="863600"/>
            <a:chExt cx="4508500" cy="4241800"/>
          </a:xfrm>
        </p:grpSpPr>
        <p:grpSp>
          <p:nvGrpSpPr>
            <p:cNvPr id="890" name="Shape 890"/>
            <p:cNvGrpSpPr/>
            <p:nvPr/>
          </p:nvGrpSpPr>
          <p:grpSpPr>
            <a:xfrm>
              <a:off x="7450076" y="1125417"/>
              <a:ext cx="4019073" cy="813850"/>
              <a:chOff x="8043847" y="1211212"/>
              <a:chExt cx="2583842" cy="523220"/>
            </a:xfrm>
          </p:grpSpPr>
          <p:sp>
            <p:nvSpPr>
              <p:cNvPr id="891" name="Shape 891"/>
              <p:cNvSpPr/>
              <p:nvPr/>
            </p:nvSpPr>
            <p:spPr>
              <a:xfrm>
                <a:off x="8043847" y="1211212"/>
                <a:ext cx="1280491" cy="523220"/>
              </a:xfrm>
              <a:prstGeom prst="rect">
                <a:avLst/>
              </a:prstGeom>
              <a:no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892" name="Shape 892"/>
              <p:cNvSpPr txBox="1"/>
              <p:nvPr/>
            </p:nvSpPr>
            <p:spPr>
              <a:xfrm>
                <a:off x="8139786" y="1304634"/>
                <a:ext cx="432012" cy="33637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Boot</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Block</a:t>
                </a:r>
                <a:endParaRPr sz="1400" b="1" i="0" u="none" strike="noStrike" cap="none">
                  <a:solidFill>
                    <a:srgbClr val="000000"/>
                  </a:solidFill>
                  <a:latin typeface="Arial"/>
                  <a:ea typeface="Arial"/>
                  <a:cs typeface="Arial"/>
                  <a:sym typeface="Arial"/>
                </a:endParaRPr>
              </a:p>
            </p:txBody>
          </p:sp>
          <p:sp>
            <p:nvSpPr>
              <p:cNvPr id="893" name="Shape 893"/>
              <p:cNvSpPr txBox="1"/>
              <p:nvPr/>
            </p:nvSpPr>
            <p:spPr>
              <a:xfrm>
                <a:off x="8776212" y="1304634"/>
                <a:ext cx="445409" cy="33637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Super</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Block</a:t>
                </a:r>
                <a:endParaRPr sz="1400" b="1" i="0" u="none" strike="noStrike" cap="none">
                  <a:solidFill>
                    <a:srgbClr val="000000"/>
                  </a:solidFill>
                  <a:latin typeface="Arial"/>
                  <a:ea typeface="Arial"/>
                  <a:cs typeface="Arial"/>
                  <a:sym typeface="Arial"/>
                </a:endParaRPr>
              </a:p>
            </p:txBody>
          </p:sp>
          <p:sp>
            <p:nvSpPr>
              <p:cNvPr id="894" name="Shape 894"/>
              <p:cNvSpPr txBox="1"/>
              <p:nvPr/>
            </p:nvSpPr>
            <p:spPr>
              <a:xfrm>
                <a:off x="9454816" y="1304634"/>
                <a:ext cx="456745" cy="33637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inode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List</a:t>
                </a:r>
                <a:endParaRPr sz="1400" b="1" i="0" u="none" strike="noStrike" cap="none">
                  <a:solidFill>
                    <a:srgbClr val="000000"/>
                  </a:solidFill>
                  <a:latin typeface="Arial"/>
                  <a:ea typeface="Arial"/>
                  <a:cs typeface="Arial"/>
                  <a:sym typeface="Arial"/>
                </a:endParaRPr>
              </a:p>
            </p:txBody>
          </p:sp>
          <p:sp>
            <p:nvSpPr>
              <p:cNvPr id="895" name="Shape 895"/>
              <p:cNvSpPr txBox="1"/>
              <p:nvPr/>
            </p:nvSpPr>
            <p:spPr>
              <a:xfrm>
                <a:off x="10115117" y="1304827"/>
                <a:ext cx="432012" cy="33637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Block</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List</a:t>
                </a:r>
                <a:endParaRPr sz="1400" b="1" i="0" u="none" strike="noStrike" cap="none">
                  <a:solidFill>
                    <a:srgbClr val="000000"/>
                  </a:solidFill>
                  <a:latin typeface="Arial"/>
                  <a:ea typeface="Arial"/>
                  <a:cs typeface="Arial"/>
                  <a:sym typeface="Arial"/>
                </a:endParaRPr>
              </a:p>
            </p:txBody>
          </p:sp>
          <p:cxnSp>
            <p:nvCxnSpPr>
              <p:cNvPr id="896" name="Shape 896"/>
              <p:cNvCxnSpPr/>
              <p:nvPr/>
            </p:nvCxnSpPr>
            <p:spPr>
              <a:xfrm>
                <a:off x="8667736" y="1211212"/>
                <a:ext cx="0" cy="523220"/>
              </a:xfrm>
              <a:prstGeom prst="straightConnector1">
                <a:avLst/>
              </a:prstGeom>
              <a:noFill/>
              <a:ln w="19050" cap="flat" cmpd="sng">
                <a:solidFill>
                  <a:srgbClr val="3A3838"/>
                </a:solidFill>
                <a:prstDash val="solid"/>
                <a:miter lim="800000"/>
                <a:headEnd type="none" w="sm" len="sm"/>
                <a:tailEnd type="none" w="sm" len="sm"/>
              </a:ln>
            </p:spPr>
          </p:cxnSp>
          <p:cxnSp>
            <p:nvCxnSpPr>
              <p:cNvPr id="897" name="Shape 897"/>
              <p:cNvCxnSpPr/>
              <p:nvPr/>
            </p:nvCxnSpPr>
            <p:spPr>
              <a:xfrm>
                <a:off x="10009017" y="1211212"/>
                <a:ext cx="0" cy="523220"/>
              </a:xfrm>
              <a:prstGeom prst="straightConnector1">
                <a:avLst/>
              </a:prstGeom>
              <a:noFill/>
              <a:ln w="19050" cap="flat" cmpd="sng">
                <a:solidFill>
                  <a:srgbClr val="3A3838"/>
                </a:solidFill>
                <a:prstDash val="dash"/>
                <a:miter lim="800000"/>
                <a:headEnd type="none" w="sm" len="sm"/>
                <a:tailEnd type="none" w="sm" len="sm"/>
              </a:ln>
            </p:spPr>
          </p:cxnSp>
          <p:sp>
            <p:nvSpPr>
              <p:cNvPr id="898" name="Shape 898"/>
              <p:cNvSpPr/>
              <p:nvPr/>
            </p:nvSpPr>
            <p:spPr>
              <a:xfrm>
                <a:off x="9347198" y="1211212"/>
                <a:ext cx="1280491" cy="523220"/>
              </a:xfrm>
              <a:prstGeom prst="rect">
                <a:avLst/>
              </a:prstGeom>
              <a:noFill/>
              <a:ln w="19050" cap="flat" cmpd="sng">
                <a:solidFill>
                  <a:srgbClr val="3A383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grpSp>
        <p:grpSp>
          <p:nvGrpSpPr>
            <p:cNvPr id="899" name="Shape 899"/>
            <p:cNvGrpSpPr/>
            <p:nvPr/>
          </p:nvGrpSpPr>
          <p:grpSpPr>
            <a:xfrm>
              <a:off x="7450076" y="2376481"/>
              <a:ext cx="3485162" cy="2394925"/>
              <a:chOff x="7450076" y="2376481"/>
              <a:chExt cx="3485162" cy="2394925"/>
            </a:xfrm>
          </p:grpSpPr>
          <p:sp>
            <p:nvSpPr>
              <p:cNvPr id="900" name="Shape 900"/>
              <p:cNvSpPr txBox="1"/>
              <p:nvPr/>
            </p:nvSpPr>
            <p:spPr>
              <a:xfrm>
                <a:off x="7450076" y="2376481"/>
                <a:ext cx="1178528" cy="3077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Disk blocks</a:t>
                </a:r>
                <a:endParaRPr sz="1400" b="1" i="0" u="none" strike="noStrike" cap="none">
                  <a:solidFill>
                    <a:srgbClr val="000000"/>
                  </a:solidFill>
                  <a:latin typeface="Arial"/>
                  <a:ea typeface="Arial"/>
                  <a:cs typeface="Arial"/>
                  <a:sym typeface="Arial"/>
                </a:endParaRPr>
              </a:p>
            </p:txBody>
          </p:sp>
          <p:sp>
            <p:nvSpPr>
              <p:cNvPr id="901" name="Shape 901"/>
              <p:cNvSpPr txBox="1"/>
              <p:nvPr/>
            </p:nvSpPr>
            <p:spPr>
              <a:xfrm>
                <a:off x="9792425" y="2376481"/>
                <a:ext cx="792205" cy="3077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Bitmap</a:t>
                </a:r>
                <a:endParaRPr sz="1400" b="1" i="0" u="none" strike="noStrike" cap="none">
                  <a:solidFill>
                    <a:srgbClr val="000000"/>
                  </a:solidFill>
                  <a:latin typeface="Arial"/>
                  <a:ea typeface="Arial"/>
                  <a:cs typeface="Arial"/>
                  <a:sym typeface="Arial"/>
                </a:endParaRPr>
              </a:p>
            </p:txBody>
          </p:sp>
          <p:sp>
            <p:nvSpPr>
              <p:cNvPr id="902" name="Shape 902"/>
              <p:cNvSpPr txBox="1"/>
              <p:nvPr/>
            </p:nvSpPr>
            <p:spPr>
              <a:xfrm>
                <a:off x="7680245" y="2740081"/>
                <a:ext cx="718191" cy="2031325"/>
              </a:xfrm>
              <a:prstGeom prst="rect">
                <a:avLst/>
              </a:prstGeom>
              <a:noFill/>
              <a:ln w="19050" cap="flat" cmpd="sng">
                <a:solidFill>
                  <a:srgbClr val="3A38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FF0000"/>
                  </a:buClr>
                  <a:buSzPts val="1400"/>
                  <a:buFont typeface="Arial"/>
                  <a:buNone/>
                </a:pPr>
                <a:r>
                  <a:rPr lang="en-US" sz="1400" b="1" i="0" u="none" strike="noStrike" cap="none">
                    <a:solidFill>
                      <a:srgbClr val="FF0000"/>
                    </a:solidFill>
                    <a:latin typeface="Arial"/>
                    <a:ea typeface="Arial"/>
                    <a:cs typeface="Arial"/>
                    <a:sym typeface="Arial"/>
                  </a:rPr>
                  <a:t>Free</a:t>
                </a:r>
                <a:endParaRPr/>
              </a:p>
              <a:p>
                <a:pPr marL="0" marR="0" lvl="0" indent="0" algn="ctr" rtl="0">
                  <a:lnSpc>
                    <a:spcPct val="150000"/>
                  </a:lnSpc>
                  <a:spcBef>
                    <a:spcPts val="0"/>
                  </a:spcBef>
                  <a:spcAft>
                    <a:spcPts val="0"/>
                  </a:spcAft>
                  <a:buClr>
                    <a:srgbClr val="FF0000"/>
                  </a:buClr>
                  <a:buSzPts val="1400"/>
                  <a:buFont typeface="Arial"/>
                  <a:buNone/>
                </a:pPr>
                <a:r>
                  <a:rPr lang="en-US" sz="1400" b="1" i="0" u="none" strike="noStrike" cap="none">
                    <a:solidFill>
                      <a:srgbClr val="FF0000"/>
                    </a:solidFill>
                    <a:latin typeface="Arial"/>
                    <a:ea typeface="Arial"/>
                    <a:cs typeface="Arial"/>
                    <a:sym typeface="Arial"/>
                  </a:rPr>
                  <a:t>Used</a:t>
                </a:r>
                <a:endParaRPr/>
              </a:p>
              <a:p>
                <a:pPr marL="0" marR="0" lvl="0" indent="0" algn="ctr" rtl="0">
                  <a:lnSpc>
                    <a:spcPct val="150000"/>
                  </a:lnSpc>
                  <a:spcBef>
                    <a:spcPts val="0"/>
                  </a:spcBef>
                  <a:spcAft>
                    <a:spcPts val="0"/>
                  </a:spcAft>
                  <a:buClr>
                    <a:srgbClr val="FF0000"/>
                  </a:buClr>
                  <a:buSzPts val="1400"/>
                  <a:buFont typeface="Arial"/>
                  <a:buNone/>
                </a:pPr>
                <a:r>
                  <a:rPr lang="en-US" sz="1400" b="1" i="0" u="none" strike="noStrike" cap="none">
                    <a:solidFill>
                      <a:srgbClr val="FF0000"/>
                    </a:solidFill>
                    <a:latin typeface="Arial"/>
                    <a:ea typeface="Arial"/>
                    <a:cs typeface="Arial"/>
                    <a:sym typeface="Arial"/>
                  </a:rPr>
                  <a:t>Free</a:t>
                </a:r>
                <a:endParaRPr/>
              </a:p>
              <a:p>
                <a:pPr marL="0" marR="0" lvl="0" indent="0" algn="ctr" rtl="0">
                  <a:lnSpc>
                    <a:spcPct val="150000"/>
                  </a:lnSpc>
                  <a:spcBef>
                    <a:spcPts val="0"/>
                  </a:spcBef>
                  <a:spcAft>
                    <a:spcPts val="0"/>
                  </a:spcAft>
                  <a:buClr>
                    <a:srgbClr val="FF0000"/>
                  </a:buClr>
                  <a:buSzPts val="1400"/>
                  <a:buFont typeface="Arial"/>
                  <a:buNone/>
                </a:pPr>
                <a:r>
                  <a:rPr lang="en-US" sz="1400" b="1" i="0" u="none" strike="noStrike" cap="none">
                    <a:solidFill>
                      <a:srgbClr val="FF0000"/>
                    </a:solidFill>
                    <a:latin typeface="Arial"/>
                    <a:ea typeface="Arial"/>
                    <a:cs typeface="Arial"/>
                    <a:sym typeface="Arial"/>
                  </a:rPr>
                  <a:t>Free</a:t>
                </a:r>
                <a:endParaRPr/>
              </a:p>
              <a:p>
                <a:pPr marL="0" marR="0" lvl="0" indent="0" algn="ctr" rtl="0">
                  <a:lnSpc>
                    <a:spcPct val="150000"/>
                  </a:lnSpc>
                  <a:spcBef>
                    <a:spcPts val="0"/>
                  </a:spcBef>
                  <a:spcAft>
                    <a:spcPts val="0"/>
                  </a:spcAft>
                  <a:buClr>
                    <a:srgbClr val="FF0000"/>
                  </a:buClr>
                  <a:buSzPts val="1400"/>
                  <a:buFont typeface="Arial"/>
                  <a:buNone/>
                </a:pPr>
                <a:r>
                  <a:rPr lang="en-US" sz="1400" b="1" i="0" u="none" strike="noStrike" cap="none">
                    <a:solidFill>
                      <a:srgbClr val="FF0000"/>
                    </a:solidFill>
                    <a:latin typeface="Arial"/>
                    <a:ea typeface="Arial"/>
                    <a:cs typeface="Arial"/>
                    <a:sym typeface="Arial"/>
                  </a:rPr>
                  <a:t>Used</a:t>
                </a:r>
                <a:endParaRPr/>
              </a:p>
              <a:p>
                <a:pPr marL="0" marR="0" lvl="0" indent="0" algn="ctr" rtl="0">
                  <a:lnSpc>
                    <a:spcPct val="150000"/>
                  </a:lnSpc>
                  <a:spcBef>
                    <a:spcPts val="0"/>
                  </a:spcBef>
                  <a:spcAft>
                    <a:spcPts val="0"/>
                  </a:spcAft>
                  <a:buClr>
                    <a:srgbClr val="FF0000"/>
                  </a:buClr>
                  <a:buSzPts val="1400"/>
                  <a:buFont typeface="Arial"/>
                  <a:buNone/>
                </a:pPr>
                <a:r>
                  <a:rPr lang="en-US" sz="1400" b="1" i="0" u="none" strike="noStrike" cap="none">
                    <a:solidFill>
                      <a:srgbClr val="FF0000"/>
                    </a:solidFill>
                    <a:latin typeface="Arial"/>
                    <a:ea typeface="Arial"/>
                    <a:cs typeface="Arial"/>
                    <a:sym typeface="Arial"/>
                  </a:rPr>
                  <a:t>Free</a:t>
                </a:r>
                <a:endParaRPr/>
              </a:p>
            </p:txBody>
          </p:sp>
          <p:sp>
            <p:nvSpPr>
              <p:cNvPr id="903" name="Shape 903"/>
              <p:cNvSpPr txBox="1"/>
              <p:nvPr/>
            </p:nvSpPr>
            <p:spPr>
              <a:xfrm>
                <a:off x="9472299" y="2788440"/>
                <a:ext cx="1462939" cy="354347"/>
              </a:xfrm>
              <a:prstGeom prst="rect">
                <a:avLst/>
              </a:prstGeom>
              <a:noFill/>
              <a:ln w="19050" cap="flat" cmpd="sng">
                <a:solidFill>
                  <a:srgbClr val="3A38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FF0000"/>
                  </a:buClr>
                  <a:buSzPts val="1400"/>
                  <a:buFont typeface="Arial"/>
                  <a:buNone/>
                </a:pPr>
                <a:r>
                  <a:rPr lang="en-US" sz="1400" b="1" i="0" u="none" strike="noStrike" cap="none">
                    <a:solidFill>
                      <a:srgbClr val="FF0000"/>
                    </a:solidFill>
                    <a:latin typeface="Arial"/>
                    <a:ea typeface="Arial"/>
                    <a:cs typeface="Arial"/>
                    <a:sym typeface="Arial"/>
                  </a:rPr>
                  <a:t>1   0   1   1   0  1</a:t>
                </a:r>
                <a:endParaRPr/>
              </a:p>
            </p:txBody>
          </p:sp>
          <p:cxnSp>
            <p:nvCxnSpPr>
              <p:cNvPr id="904" name="Shape 904"/>
              <p:cNvCxnSpPr/>
              <p:nvPr/>
            </p:nvCxnSpPr>
            <p:spPr>
              <a:xfrm>
                <a:off x="7673027" y="3117643"/>
                <a:ext cx="732627" cy="0"/>
              </a:xfrm>
              <a:prstGeom prst="straightConnector1">
                <a:avLst/>
              </a:prstGeom>
              <a:noFill/>
              <a:ln w="19050" cap="flat" cmpd="sng">
                <a:solidFill>
                  <a:srgbClr val="3A3838"/>
                </a:solidFill>
                <a:prstDash val="solid"/>
                <a:miter lim="800000"/>
                <a:headEnd type="none" w="sm" len="sm"/>
                <a:tailEnd type="none" w="sm" len="sm"/>
              </a:ln>
            </p:spPr>
          </p:cxnSp>
          <p:cxnSp>
            <p:nvCxnSpPr>
              <p:cNvPr id="905" name="Shape 905"/>
              <p:cNvCxnSpPr/>
              <p:nvPr/>
            </p:nvCxnSpPr>
            <p:spPr>
              <a:xfrm>
                <a:off x="7673027" y="3460543"/>
                <a:ext cx="732627" cy="0"/>
              </a:xfrm>
              <a:prstGeom prst="straightConnector1">
                <a:avLst/>
              </a:prstGeom>
              <a:noFill/>
              <a:ln w="19050" cap="flat" cmpd="sng">
                <a:solidFill>
                  <a:srgbClr val="3A3838"/>
                </a:solidFill>
                <a:prstDash val="solid"/>
                <a:miter lim="800000"/>
                <a:headEnd type="none" w="sm" len="sm"/>
                <a:tailEnd type="none" w="sm" len="sm"/>
              </a:ln>
            </p:spPr>
          </p:cxnSp>
          <p:cxnSp>
            <p:nvCxnSpPr>
              <p:cNvPr id="906" name="Shape 906"/>
              <p:cNvCxnSpPr/>
              <p:nvPr/>
            </p:nvCxnSpPr>
            <p:spPr>
              <a:xfrm>
                <a:off x="7673027" y="3765343"/>
                <a:ext cx="732627" cy="0"/>
              </a:xfrm>
              <a:prstGeom prst="straightConnector1">
                <a:avLst/>
              </a:prstGeom>
              <a:noFill/>
              <a:ln w="19050" cap="flat" cmpd="sng">
                <a:solidFill>
                  <a:srgbClr val="3A3838"/>
                </a:solidFill>
                <a:prstDash val="solid"/>
                <a:miter lim="800000"/>
                <a:headEnd type="none" w="sm" len="sm"/>
                <a:tailEnd type="none" w="sm" len="sm"/>
              </a:ln>
            </p:spPr>
          </p:cxnSp>
          <p:cxnSp>
            <p:nvCxnSpPr>
              <p:cNvPr id="907" name="Shape 907"/>
              <p:cNvCxnSpPr/>
              <p:nvPr/>
            </p:nvCxnSpPr>
            <p:spPr>
              <a:xfrm>
                <a:off x="7673027" y="4095543"/>
                <a:ext cx="732627" cy="0"/>
              </a:xfrm>
              <a:prstGeom prst="straightConnector1">
                <a:avLst/>
              </a:prstGeom>
              <a:noFill/>
              <a:ln w="19050" cap="flat" cmpd="sng">
                <a:solidFill>
                  <a:srgbClr val="3A3838"/>
                </a:solidFill>
                <a:prstDash val="solid"/>
                <a:miter lim="800000"/>
                <a:headEnd type="none" w="sm" len="sm"/>
                <a:tailEnd type="none" w="sm" len="sm"/>
              </a:ln>
            </p:spPr>
          </p:cxnSp>
          <p:cxnSp>
            <p:nvCxnSpPr>
              <p:cNvPr id="908" name="Shape 908"/>
              <p:cNvCxnSpPr/>
              <p:nvPr/>
            </p:nvCxnSpPr>
            <p:spPr>
              <a:xfrm>
                <a:off x="7673027" y="4425743"/>
                <a:ext cx="732627" cy="0"/>
              </a:xfrm>
              <a:prstGeom prst="straightConnector1">
                <a:avLst/>
              </a:prstGeom>
              <a:noFill/>
              <a:ln w="19050" cap="flat" cmpd="sng">
                <a:solidFill>
                  <a:srgbClr val="3A3838"/>
                </a:solidFill>
                <a:prstDash val="solid"/>
                <a:miter lim="800000"/>
                <a:headEnd type="none" w="sm" len="sm"/>
                <a:tailEnd type="none" w="sm" len="sm"/>
              </a:ln>
            </p:spPr>
          </p:cxnSp>
          <p:cxnSp>
            <p:nvCxnSpPr>
              <p:cNvPr id="909" name="Shape 909"/>
              <p:cNvCxnSpPr/>
              <p:nvPr/>
            </p:nvCxnSpPr>
            <p:spPr>
              <a:xfrm>
                <a:off x="9738875" y="2795423"/>
                <a:ext cx="0" cy="334395"/>
              </a:xfrm>
              <a:prstGeom prst="straightConnector1">
                <a:avLst/>
              </a:prstGeom>
              <a:noFill/>
              <a:ln w="19050" cap="flat" cmpd="sng">
                <a:solidFill>
                  <a:srgbClr val="3A3838"/>
                </a:solidFill>
                <a:prstDash val="solid"/>
                <a:miter lim="800000"/>
                <a:headEnd type="none" w="sm" len="sm"/>
                <a:tailEnd type="none" w="sm" len="sm"/>
              </a:ln>
            </p:spPr>
          </p:cxnSp>
          <p:cxnSp>
            <p:nvCxnSpPr>
              <p:cNvPr id="910" name="Shape 910"/>
              <p:cNvCxnSpPr/>
              <p:nvPr/>
            </p:nvCxnSpPr>
            <p:spPr>
              <a:xfrm>
                <a:off x="9990335" y="2795423"/>
                <a:ext cx="0" cy="334395"/>
              </a:xfrm>
              <a:prstGeom prst="straightConnector1">
                <a:avLst/>
              </a:prstGeom>
              <a:noFill/>
              <a:ln w="19050" cap="flat" cmpd="sng">
                <a:solidFill>
                  <a:srgbClr val="3A3838"/>
                </a:solidFill>
                <a:prstDash val="solid"/>
                <a:miter lim="800000"/>
                <a:headEnd type="none" w="sm" len="sm"/>
                <a:tailEnd type="none" w="sm" len="sm"/>
              </a:ln>
            </p:spPr>
          </p:cxnSp>
          <p:cxnSp>
            <p:nvCxnSpPr>
              <p:cNvPr id="911" name="Shape 911"/>
              <p:cNvCxnSpPr/>
              <p:nvPr/>
            </p:nvCxnSpPr>
            <p:spPr>
              <a:xfrm>
                <a:off x="10234175" y="2795423"/>
                <a:ext cx="0" cy="334395"/>
              </a:xfrm>
              <a:prstGeom prst="straightConnector1">
                <a:avLst/>
              </a:prstGeom>
              <a:noFill/>
              <a:ln w="19050" cap="flat" cmpd="sng">
                <a:solidFill>
                  <a:srgbClr val="3A3838"/>
                </a:solidFill>
                <a:prstDash val="solid"/>
                <a:miter lim="800000"/>
                <a:headEnd type="none" w="sm" len="sm"/>
                <a:tailEnd type="none" w="sm" len="sm"/>
              </a:ln>
            </p:spPr>
          </p:cxnSp>
          <p:cxnSp>
            <p:nvCxnSpPr>
              <p:cNvPr id="912" name="Shape 912"/>
              <p:cNvCxnSpPr/>
              <p:nvPr/>
            </p:nvCxnSpPr>
            <p:spPr>
              <a:xfrm>
                <a:off x="10470395" y="2795423"/>
                <a:ext cx="0" cy="334395"/>
              </a:xfrm>
              <a:prstGeom prst="straightConnector1">
                <a:avLst/>
              </a:prstGeom>
              <a:noFill/>
              <a:ln w="19050" cap="flat" cmpd="sng">
                <a:solidFill>
                  <a:srgbClr val="3A3838"/>
                </a:solidFill>
                <a:prstDash val="solid"/>
                <a:miter lim="800000"/>
                <a:headEnd type="none" w="sm" len="sm"/>
                <a:tailEnd type="none" w="sm" len="sm"/>
              </a:ln>
            </p:spPr>
          </p:cxnSp>
          <p:cxnSp>
            <p:nvCxnSpPr>
              <p:cNvPr id="913" name="Shape 913"/>
              <p:cNvCxnSpPr/>
              <p:nvPr/>
            </p:nvCxnSpPr>
            <p:spPr>
              <a:xfrm>
                <a:off x="10706615" y="2795423"/>
                <a:ext cx="0" cy="334395"/>
              </a:xfrm>
              <a:prstGeom prst="straightConnector1">
                <a:avLst/>
              </a:prstGeom>
              <a:noFill/>
              <a:ln w="19050" cap="flat" cmpd="sng">
                <a:solidFill>
                  <a:srgbClr val="3A3838"/>
                </a:solidFill>
                <a:prstDash val="solid"/>
                <a:miter lim="800000"/>
                <a:headEnd type="none" w="sm" len="sm"/>
                <a:tailEnd type="none" w="sm" len="sm"/>
              </a:ln>
            </p:spPr>
          </p:cxnSp>
          <p:sp>
            <p:nvSpPr>
              <p:cNvPr id="914" name="Shape 914"/>
              <p:cNvSpPr/>
              <p:nvPr/>
            </p:nvSpPr>
            <p:spPr>
              <a:xfrm>
                <a:off x="8391525" y="2990850"/>
                <a:ext cx="1085850" cy="0"/>
              </a:xfrm>
              <a:custGeom>
                <a:avLst/>
                <a:gdLst/>
                <a:ahLst/>
                <a:cxnLst/>
                <a:rect l="0" t="0" r="0" b="0"/>
                <a:pathLst>
                  <a:path w="1085850" h="120000" extrusionOk="0">
                    <a:moveTo>
                      <a:pt x="0" y="0"/>
                    </a:moveTo>
                    <a:lnTo>
                      <a:pt x="1085850" y="0"/>
                    </a:lnTo>
                  </a:path>
                </a:pathLst>
              </a:custGeom>
              <a:noFill/>
              <a:ln w="1905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5" name="Shape 915"/>
              <p:cNvSpPr/>
              <p:nvPr/>
            </p:nvSpPr>
            <p:spPr>
              <a:xfrm>
                <a:off x="8391525" y="3133725"/>
                <a:ext cx="1485900" cy="200025"/>
              </a:xfrm>
              <a:custGeom>
                <a:avLst/>
                <a:gdLst/>
                <a:ahLst/>
                <a:cxnLst/>
                <a:rect l="0" t="0" r="0" b="0"/>
                <a:pathLst>
                  <a:path w="1485900" h="200025" extrusionOk="0">
                    <a:moveTo>
                      <a:pt x="0" y="200025"/>
                    </a:moveTo>
                    <a:lnTo>
                      <a:pt x="1485900" y="200025"/>
                    </a:lnTo>
                    <a:lnTo>
                      <a:pt x="1485900" y="0"/>
                    </a:lnTo>
                  </a:path>
                </a:pathLst>
              </a:custGeom>
              <a:noFill/>
              <a:ln w="1905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6" name="Shape 916"/>
              <p:cNvSpPr/>
              <p:nvPr/>
            </p:nvSpPr>
            <p:spPr>
              <a:xfrm>
                <a:off x="8391524" y="3136802"/>
                <a:ext cx="1724025" cy="500618"/>
              </a:xfrm>
              <a:custGeom>
                <a:avLst/>
                <a:gdLst/>
                <a:ahLst/>
                <a:cxnLst/>
                <a:rect l="0" t="0" r="0" b="0"/>
                <a:pathLst>
                  <a:path w="1485900" h="200025" extrusionOk="0">
                    <a:moveTo>
                      <a:pt x="0" y="200025"/>
                    </a:moveTo>
                    <a:lnTo>
                      <a:pt x="1485900" y="200025"/>
                    </a:lnTo>
                    <a:lnTo>
                      <a:pt x="1485900" y="0"/>
                    </a:lnTo>
                  </a:path>
                </a:pathLst>
              </a:custGeom>
              <a:noFill/>
              <a:ln w="1905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7" name="Shape 917"/>
              <p:cNvSpPr/>
              <p:nvPr/>
            </p:nvSpPr>
            <p:spPr>
              <a:xfrm>
                <a:off x="8391524" y="3132895"/>
                <a:ext cx="1952626" cy="800788"/>
              </a:xfrm>
              <a:custGeom>
                <a:avLst/>
                <a:gdLst/>
                <a:ahLst/>
                <a:cxnLst/>
                <a:rect l="0" t="0" r="0" b="0"/>
                <a:pathLst>
                  <a:path w="1485900" h="200025" extrusionOk="0">
                    <a:moveTo>
                      <a:pt x="0" y="200025"/>
                    </a:moveTo>
                    <a:lnTo>
                      <a:pt x="1485900" y="200025"/>
                    </a:lnTo>
                    <a:lnTo>
                      <a:pt x="1485900" y="0"/>
                    </a:lnTo>
                  </a:path>
                </a:pathLst>
              </a:custGeom>
              <a:noFill/>
              <a:ln w="1905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8" name="Shape 918"/>
              <p:cNvSpPr/>
              <p:nvPr/>
            </p:nvSpPr>
            <p:spPr>
              <a:xfrm>
                <a:off x="8391524" y="3143617"/>
                <a:ext cx="2193106" cy="1115379"/>
              </a:xfrm>
              <a:custGeom>
                <a:avLst/>
                <a:gdLst/>
                <a:ahLst/>
                <a:cxnLst/>
                <a:rect l="0" t="0" r="0" b="0"/>
                <a:pathLst>
                  <a:path w="1485900" h="200025" extrusionOk="0">
                    <a:moveTo>
                      <a:pt x="0" y="200025"/>
                    </a:moveTo>
                    <a:lnTo>
                      <a:pt x="1485900" y="200025"/>
                    </a:lnTo>
                    <a:lnTo>
                      <a:pt x="1485900" y="0"/>
                    </a:lnTo>
                  </a:path>
                </a:pathLst>
              </a:custGeom>
              <a:noFill/>
              <a:ln w="1905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9" name="Shape 919"/>
              <p:cNvSpPr/>
              <p:nvPr/>
            </p:nvSpPr>
            <p:spPr>
              <a:xfrm>
                <a:off x="8391524" y="3136802"/>
                <a:ext cx="2403856" cy="1455220"/>
              </a:xfrm>
              <a:custGeom>
                <a:avLst/>
                <a:gdLst/>
                <a:ahLst/>
                <a:cxnLst/>
                <a:rect l="0" t="0" r="0" b="0"/>
                <a:pathLst>
                  <a:path w="1485900" h="200025" extrusionOk="0">
                    <a:moveTo>
                      <a:pt x="0" y="200025"/>
                    </a:moveTo>
                    <a:lnTo>
                      <a:pt x="1485900" y="200025"/>
                    </a:lnTo>
                    <a:lnTo>
                      <a:pt x="1485900" y="0"/>
                    </a:lnTo>
                  </a:path>
                </a:pathLst>
              </a:custGeom>
              <a:noFill/>
              <a:ln w="1905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920" name="Shape 920"/>
            <p:cNvSpPr/>
            <p:nvPr/>
          </p:nvSpPr>
          <p:spPr>
            <a:xfrm>
              <a:off x="7200900" y="863600"/>
              <a:ext cx="4508500" cy="4241800"/>
            </a:xfrm>
            <a:prstGeom prst="roundRect">
              <a:avLst>
                <a:gd name="adj" fmla="val 2174"/>
              </a:avLst>
            </a:prstGeom>
            <a:no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Shape 92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2.2.5.</a:t>
            </a:r>
            <a:r>
              <a:rPr lang="en-US" sz="2800" b="1" i="0" u="none" strike="noStrike" cap="none">
                <a:solidFill>
                  <a:schemeClr val="dk2"/>
                </a:solidFill>
                <a:latin typeface="Arial"/>
                <a:ea typeface="Arial"/>
                <a:cs typeface="Arial"/>
                <a:sym typeface="Arial"/>
              </a:rPr>
              <a:t> Journaling</a:t>
            </a:r>
            <a:endParaRPr/>
          </a:p>
        </p:txBody>
      </p:sp>
      <p:sp>
        <p:nvSpPr>
          <p:cNvPr id="927" name="Shape 92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928" name="Shape 928"/>
          <p:cNvSpPr txBox="1">
            <a:spLocks noGrp="1"/>
          </p:cNvSpPr>
          <p:nvPr>
            <p:ph type="body" idx="2"/>
          </p:nvPr>
        </p:nvSpPr>
        <p:spPr>
          <a:xfrm>
            <a:off x="514350" y="1304995"/>
            <a:ext cx="11561536"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mechanism in filesystem to ensure the correctness of on-disk data structures. It is also referred as logging.</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All filesystem changes are recorded in an append-only log file.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Log written sequentially, in large chunks at a time, means efficient disk utilization and high performance.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 case of a crash, log only needs to be examined. Quicker recovery and higher reliability.</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Improvement in write performance.</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929" name="Shape 929"/>
          <p:cNvGrpSpPr/>
          <p:nvPr/>
        </p:nvGrpSpPr>
        <p:grpSpPr>
          <a:xfrm>
            <a:off x="1570520" y="3352117"/>
            <a:ext cx="9449195" cy="2973284"/>
            <a:chOff x="1874612" y="3470354"/>
            <a:chExt cx="9449195" cy="2973284"/>
          </a:xfrm>
        </p:grpSpPr>
        <p:sp>
          <p:nvSpPr>
            <p:cNvPr id="930" name="Shape 930"/>
            <p:cNvSpPr/>
            <p:nvPr/>
          </p:nvSpPr>
          <p:spPr>
            <a:xfrm>
              <a:off x="1874612" y="3470354"/>
              <a:ext cx="9449195" cy="2973284"/>
            </a:xfrm>
            <a:prstGeom prst="roundRect">
              <a:avLst>
                <a:gd name="adj" fmla="val 7383"/>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31" name="Shape 931"/>
            <p:cNvSpPr/>
            <p:nvPr/>
          </p:nvSpPr>
          <p:spPr>
            <a:xfrm>
              <a:off x="4497388" y="3879669"/>
              <a:ext cx="4724990" cy="1240970"/>
            </a:xfrm>
            <a:custGeom>
              <a:avLst/>
              <a:gdLst/>
              <a:ahLst/>
              <a:cxnLst/>
              <a:rect l="0" t="0" r="0" b="0"/>
              <a:pathLst>
                <a:path w="3918857" h="809897" extrusionOk="0">
                  <a:moveTo>
                    <a:pt x="3918857" y="0"/>
                  </a:moveTo>
                  <a:lnTo>
                    <a:pt x="0" y="809897"/>
                  </a:lnTo>
                </a:path>
              </a:pathLst>
            </a:custGeom>
            <a:no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32" name="Shape 932"/>
            <p:cNvSpPr/>
            <p:nvPr/>
          </p:nvSpPr>
          <p:spPr>
            <a:xfrm>
              <a:off x="4589158" y="4532811"/>
              <a:ext cx="4711927" cy="587828"/>
            </a:xfrm>
            <a:custGeom>
              <a:avLst/>
              <a:gdLst/>
              <a:ahLst/>
              <a:cxnLst/>
              <a:rect l="0" t="0" r="0" b="0"/>
              <a:pathLst>
                <a:path w="3905794" h="195943" extrusionOk="0">
                  <a:moveTo>
                    <a:pt x="3905794" y="0"/>
                  </a:moveTo>
                  <a:lnTo>
                    <a:pt x="0" y="195943"/>
                  </a:lnTo>
                </a:path>
              </a:pathLst>
            </a:custGeom>
            <a:no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33" name="Shape 933"/>
            <p:cNvSpPr/>
            <p:nvPr/>
          </p:nvSpPr>
          <p:spPr>
            <a:xfrm>
              <a:off x="4497387" y="5120639"/>
              <a:ext cx="4698864" cy="444137"/>
            </a:xfrm>
            <a:custGeom>
              <a:avLst/>
              <a:gdLst/>
              <a:ahLst/>
              <a:cxnLst/>
              <a:rect l="0" t="0" r="0" b="0"/>
              <a:pathLst>
                <a:path w="3879668" h="757646" extrusionOk="0">
                  <a:moveTo>
                    <a:pt x="3879668" y="757646"/>
                  </a:moveTo>
                  <a:lnTo>
                    <a:pt x="0" y="0"/>
                  </a:lnTo>
                </a:path>
              </a:pathLst>
            </a:custGeom>
            <a:no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34" name="Shape 934"/>
            <p:cNvSpPr/>
            <p:nvPr/>
          </p:nvSpPr>
          <p:spPr>
            <a:xfrm>
              <a:off x="2113416" y="4500154"/>
              <a:ext cx="2377440" cy="1331415"/>
            </a:xfrm>
            <a:prstGeom prst="ellipse">
              <a:avLst/>
            </a:prstGeom>
            <a:solidFill>
              <a:schemeClr val="lt1"/>
            </a:solid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2000" b="1" i="0" u="none" strike="noStrike" cap="none" dirty="0">
                  <a:solidFill>
                    <a:schemeClr val="dk1"/>
                  </a:solidFill>
                  <a:latin typeface="Arial"/>
                  <a:ea typeface="Arial"/>
                  <a:cs typeface="Arial"/>
                  <a:sym typeface="Arial"/>
                </a:rPr>
                <a:t>write</a:t>
              </a:r>
              <a:endParaRPr sz="2000" b="1" i="0" u="none" strike="noStrike" cap="none" dirty="0">
                <a:solidFill>
                  <a:schemeClr val="dk1"/>
                </a:solidFill>
                <a:latin typeface="Arial"/>
                <a:ea typeface="Arial"/>
                <a:cs typeface="Arial"/>
                <a:sym typeface="Arial"/>
              </a:endParaRPr>
            </a:p>
          </p:txBody>
        </p:sp>
        <p:sp>
          <p:nvSpPr>
            <p:cNvPr id="935" name="Shape 935"/>
            <p:cNvSpPr txBox="1"/>
            <p:nvPr/>
          </p:nvSpPr>
          <p:spPr>
            <a:xfrm rot="-1043265">
              <a:off x="5867746" y="4078479"/>
              <a:ext cx="176683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 write journal logs</a:t>
              </a:r>
              <a:endParaRPr sz="1400" b="0" i="0" u="none" strike="noStrike" cap="none">
                <a:solidFill>
                  <a:srgbClr val="000000"/>
                </a:solidFill>
                <a:latin typeface="Arial"/>
                <a:ea typeface="Arial"/>
                <a:cs typeface="Arial"/>
                <a:sym typeface="Arial"/>
              </a:endParaRPr>
            </a:p>
          </p:txBody>
        </p:sp>
        <p:sp>
          <p:nvSpPr>
            <p:cNvPr id="936" name="Shape 936"/>
            <p:cNvSpPr txBox="1"/>
            <p:nvPr/>
          </p:nvSpPr>
          <p:spPr>
            <a:xfrm rot="355119">
              <a:off x="5223468" y="5393634"/>
              <a:ext cx="316945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 Make changes to actual file system</a:t>
              </a:r>
              <a:endParaRPr sz="1400" b="0" i="0" u="none" strike="noStrike" cap="none">
                <a:solidFill>
                  <a:srgbClr val="000000"/>
                </a:solidFill>
                <a:latin typeface="Arial"/>
                <a:ea typeface="Arial"/>
                <a:cs typeface="Arial"/>
                <a:sym typeface="Arial"/>
              </a:endParaRPr>
            </a:p>
          </p:txBody>
        </p:sp>
        <p:sp>
          <p:nvSpPr>
            <p:cNvPr id="937" name="Shape 937"/>
            <p:cNvSpPr txBox="1"/>
            <p:nvPr/>
          </p:nvSpPr>
          <p:spPr>
            <a:xfrm rot="-343917">
              <a:off x="6859883" y="4757787"/>
              <a:ext cx="183575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3. delete journal logs</a:t>
              </a:r>
              <a:endParaRPr sz="1400" b="0" i="0" u="none" strike="noStrike" cap="none">
                <a:solidFill>
                  <a:srgbClr val="000000"/>
                </a:solidFill>
                <a:latin typeface="Arial"/>
                <a:ea typeface="Arial"/>
                <a:cs typeface="Arial"/>
                <a:sym typeface="Arial"/>
              </a:endParaRPr>
            </a:p>
          </p:txBody>
        </p:sp>
        <p:sp>
          <p:nvSpPr>
            <p:cNvPr id="938" name="Shape 938"/>
            <p:cNvSpPr/>
            <p:nvPr/>
          </p:nvSpPr>
          <p:spPr>
            <a:xfrm>
              <a:off x="9209314" y="4695039"/>
              <a:ext cx="1815737" cy="1630362"/>
            </a:xfrm>
            <a:prstGeom prst="flowChartMagneticDisk">
              <a:avLst/>
            </a:prstGeom>
            <a:solidFill>
              <a:srgbClr val="3A3838"/>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2000" b="1" i="0" u="none" strike="noStrike" cap="none">
                  <a:solidFill>
                    <a:schemeClr val="lt1"/>
                  </a:solidFill>
                  <a:latin typeface="Arial"/>
                  <a:ea typeface="Arial"/>
                  <a:cs typeface="Arial"/>
                  <a:sym typeface="Arial"/>
                </a:rPr>
                <a:t>File system</a:t>
              </a:r>
              <a:endParaRPr sz="2000" b="1" i="0" u="none" strike="noStrike" cap="none">
                <a:solidFill>
                  <a:schemeClr val="lt1"/>
                </a:solidFill>
                <a:latin typeface="Arial"/>
                <a:ea typeface="Arial"/>
                <a:cs typeface="Arial"/>
                <a:sym typeface="Arial"/>
              </a:endParaRPr>
            </a:p>
          </p:txBody>
        </p:sp>
        <p:sp>
          <p:nvSpPr>
            <p:cNvPr id="939" name="Shape 939"/>
            <p:cNvSpPr/>
            <p:nvPr/>
          </p:nvSpPr>
          <p:spPr>
            <a:xfrm>
              <a:off x="9209314" y="3597759"/>
              <a:ext cx="1815737" cy="1630362"/>
            </a:xfrm>
            <a:prstGeom prst="flowChartMagneticDisk">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2000" b="1" i="0" u="none" strike="noStrike" cap="none">
                  <a:solidFill>
                    <a:schemeClr val="lt1"/>
                  </a:solidFill>
                  <a:latin typeface="Arial"/>
                  <a:ea typeface="Arial"/>
                  <a:cs typeface="Arial"/>
                  <a:sym typeface="Arial"/>
                </a:rPr>
                <a:t>File system</a:t>
              </a:r>
              <a:endParaRPr sz="2000" b="1" i="0" u="none" strike="noStrike" cap="none">
                <a:solidFill>
                  <a:schemeClr val="lt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2.2.6.</a:t>
            </a:r>
            <a:r>
              <a:rPr lang="en-US" sz="2800" b="1" i="0" u="none" strike="noStrike" cap="none">
                <a:solidFill>
                  <a:schemeClr val="dk2"/>
                </a:solidFill>
                <a:latin typeface="Arial"/>
                <a:ea typeface="Arial"/>
                <a:cs typeface="Arial"/>
                <a:sym typeface="Arial"/>
              </a:rPr>
              <a:t> Metadata and i-node</a:t>
            </a:r>
            <a:endParaRPr sz="2800" b="1" i="0" u="none" strike="noStrike" cap="none">
              <a:solidFill>
                <a:schemeClr val="dk2"/>
              </a:solidFill>
              <a:latin typeface="Arial"/>
              <a:ea typeface="Arial"/>
              <a:cs typeface="Arial"/>
              <a:sym typeface="Arial"/>
            </a:endParaRPr>
          </a:p>
        </p:txBody>
      </p:sp>
      <p:sp>
        <p:nvSpPr>
          <p:cNvPr id="946" name="Shape 94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947" name="Shape 947"/>
          <p:cNvSpPr txBox="1">
            <a:spLocks noGrp="1"/>
          </p:cNvSpPr>
          <p:nvPr>
            <p:ph type="body" idx="2"/>
          </p:nvPr>
        </p:nvSpPr>
        <p:spPr>
          <a:xfrm>
            <a:off x="514351" y="1304995"/>
            <a:ext cx="4627076"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Metadata provides specific information about a file.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I-node contains the descriptive information about the file.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I-node also contains pointers to the first few data blocks of the file.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If the file is large, the indirect pointer contains a pointer to the block of pointers to the file fragment. </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figure explains the relationship of direct, indirect and double indirect blocks.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948" name="Shape 948"/>
          <p:cNvGrpSpPr/>
          <p:nvPr/>
        </p:nvGrpSpPr>
        <p:grpSpPr>
          <a:xfrm>
            <a:off x="5249149" y="157983"/>
            <a:ext cx="6841251" cy="6301080"/>
            <a:chOff x="5147551" y="274095"/>
            <a:chExt cx="6841251" cy="6301080"/>
          </a:xfrm>
        </p:grpSpPr>
        <p:sp>
          <p:nvSpPr>
            <p:cNvPr id="949" name="Shape 949"/>
            <p:cNvSpPr/>
            <p:nvPr/>
          </p:nvSpPr>
          <p:spPr>
            <a:xfrm>
              <a:off x="5147551" y="274095"/>
              <a:ext cx="6841251" cy="6301080"/>
            </a:xfrm>
            <a:prstGeom prst="rect">
              <a:avLst/>
            </a:prstGeom>
            <a:solidFill>
              <a:schemeClr val="lt1"/>
            </a:solidFill>
            <a:ln w="28575"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950" name="Shape 950"/>
            <p:cNvGrpSpPr/>
            <p:nvPr/>
          </p:nvGrpSpPr>
          <p:grpSpPr>
            <a:xfrm>
              <a:off x="5242947" y="849923"/>
              <a:ext cx="6741965" cy="5617175"/>
              <a:chOff x="5242947" y="640373"/>
              <a:chExt cx="6741965" cy="5617175"/>
            </a:xfrm>
          </p:grpSpPr>
          <p:cxnSp>
            <p:nvCxnSpPr>
              <p:cNvPr id="951" name="Shape 951"/>
              <p:cNvCxnSpPr/>
              <p:nvPr/>
            </p:nvCxnSpPr>
            <p:spPr>
              <a:xfrm>
                <a:off x="8230215" y="3061537"/>
                <a:ext cx="288253" cy="0"/>
              </a:xfrm>
              <a:prstGeom prst="straightConnector1">
                <a:avLst/>
              </a:prstGeom>
              <a:noFill/>
              <a:ln w="28575" cap="flat" cmpd="sng">
                <a:solidFill>
                  <a:srgbClr val="3A3838"/>
                </a:solidFill>
                <a:prstDash val="solid"/>
                <a:miter lim="800000"/>
                <a:headEnd type="none" w="sm" len="sm"/>
                <a:tailEnd type="triangle" w="med" len="med"/>
              </a:ln>
            </p:spPr>
          </p:cxnSp>
          <p:cxnSp>
            <p:nvCxnSpPr>
              <p:cNvPr id="952" name="Shape 952"/>
              <p:cNvCxnSpPr/>
              <p:nvPr/>
            </p:nvCxnSpPr>
            <p:spPr>
              <a:xfrm>
                <a:off x="8230215" y="3498567"/>
                <a:ext cx="288253" cy="0"/>
              </a:xfrm>
              <a:prstGeom prst="straightConnector1">
                <a:avLst/>
              </a:prstGeom>
              <a:noFill/>
              <a:ln w="28575" cap="flat" cmpd="sng">
                <a:solidFill>
                  <a:srgbClr val="3A3838"/>
                </a:solidFill>
                <a:prstDash val="solid"/>
                <a:miter lim="800000"/>
                <a:headEnd type="none" w="sm" len="sm"/>
                <a:tailEnd type="triangle" w="med" len="med"/>
              </a:ln>
            </p:spPr>
          </p:cxnSp>
          <p:cxnSp>
            <p:nvCxnSpPr>
              <p:cNvPr id="953" name="Shape 953"/>
              <p:cNvCxnSpPr/>
              <p:nvPr/>
            </p:nvCxnSpPr>
            <p:spPr>
              <a:xfrm>
                <a:off x="8230215" y="3935597"/>
                <a:ext cx="288253" cy="0"/>
              </a:xfrm>
              <a:prstGeom prst="straightConnector1">
                <a:avLst/>
              </a:prstGeom>
              <a:noFill/>
              <a:ln w="28575" cap="flat" cmpd="sng">
                <a:solidFill>
                  <a:srgbClr val="3A3838"/>
                </a:solidFill>
                <a:prstDash val="solid"/>
                <a:miter lim="800000"/>
                <a:headEnd type="none" w="sm" len="sm"/>
                <a:tailEnd type="triangle" w="med" len="med"/>
              </a:ln>
            </p:spPr>
          </p:cxnSp>
          <p:sp>
            <p:nvSpPr>
              <p:cNvPr id="954" name="Shape 954"/>
              <p:cNvSpPr/>
              <p:nvPr/>
            </p:nvSpPr>
            <p:spPr>
              <a:xfrm>
                <a:off x="7038723" y="4443363"/>
                <a:ext cx="1287940" cy="1814185"/>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55" name="Shape 955"/>
              <p:cNvSpPr/>
              <p:nvPr/>
            </p:nvSpPr>
            <p:spPr>
              <a:xfrm>
                <a:off x="7038723" y="2926867"/>
                <a:ext cx="1287940" cy="1391465"/>
              </a:xfrm>
              <a:prstGeom prst="rect">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56" name="Shape 956"/>
              <p:cNvSpPr/>
              <p:nvPr/>
            </p:nvSpPr>
            <p:spPr>
              <a:xfrm>
                <a:off x="5242947" y="640373"/>
                <a:ext cx="1503940" cy="5617175"/>
              </a:xfrm>
              <a:prstGeom prst="rect">
                <a:avLst/>
              </a:prstGeom>
              <a:solidFill>
                <a:schemeClr val="lt1"/>
              </a:solid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57" name="Shape 957"/>
              <p:cNvSpPr txBox="1"/>
              <p:nvPr/>
            </p:nvSpPr>
            <p:spPr>
              <a:xfrm>
                <a:off x="5898138" y="804384"/>
                <a:ext cx="72167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I-Node</a:t>
                </a:r>
                <a:endParaRPr sz="1400" b="0" i="0" u="none" strike="noStrike" cap="none">
                  <a:solidFill>
                    <a:srgbClr val="000000"/>
                  </a:solidFill>
                  <a:latin typeface="Arial"/>
                  <a:ea typeface="Arial"/>
                  <a:cs typeface="Arial"/>
                  <a:sym typeface="Arial"/>
                </a:endParaRPr>
              </a:p>
            </p:txBody>
          </p:sp>
          <p:sp>
            <p:nvSpPr>
              <p:cNvPr id="958" name="Shape 958"/>
              <p:cNvSpPr txBox="1"/>
              <p:nvPr/>
            </p:nvSpPr>
            <p:spPr>
              <a:xfrm>
                <a:off x="5349911" y="1202341"/>
                <a:ext cx="126989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Direct block 1</a:t>
                </a:r>
                <a:endParaRPr sz="1400" b="0" i="0" u="none" strike="noStrike" cap="none">
                  <a:solidFill>
                    <a:srgbClr val="000000"/>
                  </a:solidFill>
                  <a:latin typeface="Arial"/>
                  <a:ea typeface="Arial"/>
                  <a:cs typeface="Arial"/>
                  <a:sym typeface="Arial"/>
                </a:endParaRPr>
              </a:p>
            </p:txBody>
          </p:sp>
          <p:sp>
            <p:nvSpPr>
              <p:cNvPr id="959" name="Shape 959"/>
              <p:cNvSpPr txBox="1"/>
              <p:nvPr/>
            </p:nvSpPr>
            <p:spPr>
              <a:xfrm>
                <a:off x="5349911" y="1688181"/>
                <a:ext cx="1269899"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Direct block 2</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60" name="Shape 960"/>
              <p:cNvSpPr txBox="1"/>
              <p:nvPr/>
            </p:nvSpPr>
            <p:spPr>
              <a:xfrm>
                <a:off x="5250524" y="2259681"/>
                <a:ext cx="1369286"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Direct block 12</a:t>
                </a:r>
                <a:endParaRPr sz="1400" b="0" i="0" u="none" strike="noStrike" cap="none">
                  <a:solidFill>
                    <a:srgbClr val="000000"/>
                  </a:solidFill>
                  <a:latin typeface="Arial"/>
                  <a:ea typeface="Arial"/>
                  <a:cs typeface="Arial"/>
                  <a:sym typeface="Arial"/>
                </a:endParaRPr>
              </a:p>
            </p:txBody>
          </p:sp>
          <p:sp>
            <p:nvSpPr>
              <p:cNvPr id="961" name="Shape 961"/>
              <p:cNvSpPr txBox="1"/>
              <p:nvPr/>
            </p:nvSpPr>
            <p:spPr>
              <a:xfrm>
                <a:off x="5389986" y="2752905"/>
                <a:ext cx="122982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Indirect block</a:t>
                </a:r>
                <a:endParaRPr sz="1400" b="0" i="0" u="none" strike="noStrike" cap="none">
                  <a:solidFill>
                    <a:srgbClr val="000000"/>
                  </a:solidFill>
                  <a:latin typeface="Arial"/>
                  <a:ea typeface="Arial"/>
                  <a:cs typeface="Arial"/>
                  <a:sym typeface="Arial"/>
                </a:endParaRPr>
              </a:p>
            </p:txBody>
          </p:sp>
          <p:sp>
            <p:nvSpPr>
              <p:cNvPr id="962" name="Shape 962"/>
              <p:cNvSpPr txBox="1"/>
              <p:nvPr/>
            </p:nvSpPr>
            <p:spPr>
              <a:xfrm>
                <a:off x="5389986" y="4070790"/>
                <a:ext cx="1229824"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Double</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indirect block</a:t>
                </a:r>
                <a:endParaRPr sz="1400" b="0" i="0" u="none" strike="noStrike" cap="none">
                  <a:solidFill>
                    <a:srgbClr val="000000"/>
                  </a:solidFill>
                  <a:latin typeface="Arial"/>
                  <a:ea typeface="Arial"/>
                  <a:cs typeface="Arial"/>
                  <a:sym typeface="Arial"/>
                </a:endParaRPr>
              </a:p>
            </p:txBody>
          </p:sp>
          <p:sp>
            <p:nvSpPr>
              <p:cNvPr id="963" name="Shape 963"/>
              <p:cNvSpPr txBox="1"/>
              <p:nvPr/>
            </p:nvSpPr>
            <p:spPr>
              <a:xfrm>
                <a:off x="7019627" y="1258777"/>
                <a:ext cx="562975" cy="307777"/>
              </a:xfrm>
              <a:prstGeom prst="rect">
                <a:avLst/>
              </a:prstGeom>
              <a:no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
            <p:nvSpPr>
              <p:cNvPr id="964" name="Shape 964"/>
              <p:cNvSpPr txBox="1"/>
              <p:nvPr/>
            </p:nvSpPr>
            <p:spPr>
              <a:xfrm>
                <a:off x="7019627" y="1814792"/>
                <a:ext cx="562975" cy="307777"/>
              </a:xfrm>
              <a:prstGeom prst="rect">
                <a:avLst/>
              </a:prstGeom>
              <a:no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
            <p:nvSpPr>
              <p:cNvPr id="965" name="Shape 965"/>
              <p:cNvSpPr txBox="1"/>
              <p:nvPr/>
            </p:nvSpPr>
            <p:spPr>
              <a:xfrm>
                <a:off x="7019627" y="2354583"/>
                <a:ext cx="562975" cy="307777"/>
              </a:xfrm>
              <a:prstGeom prst="rect">
                <a:avLst/>
              </a:prstGeom>
              <a:no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
            <p:nvSpPr>
              <p:cNvPr id="966" name="Shape 966"/>
              <p:cNvSpPr txBox="1"/>
              <p:nvPr/>
            </p:nvSpPr>
            <p:spPr>
              <a:xfrm>
                <a:off x="7019627" y="2983999"/>
                <a:ext cx="118013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block 3</a:t>
                </a:r>
                <a:endParaRPr sz="1400" b="0" i="0" u="none" strike="noStrike" cap="none">
                  <a:solidFill>
                    <a:srgbClr val="000000"/>
                  </a:solidFill>
                  <a:latin typeface="Arial"/>
                  <a:ea typeface="Arial"/>
                  <a:cs typeface="Arial"/>
                  <a:sym typeface="Arial"/>
                </a:endParaRPr>
              </a:p>
            </p:txBody>
          </p:sp>
          <p:sp>
            <p:nvSpPr>
              <p:cNvPr id="967" name="Shape 967"/>
              <p:cNvSpPr txBox="1"/>
              <p:nvPr/>
            </p:nvSpPr>
            <p:spPr>
              <a:xfrm>
                <a:off x="7019627" y="3416876"/>
                <a:ext cx="1180131"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block 4</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68" name="Shape 968"/>
              <p:cNvSpPr txBox="1"/>
              <p:nvPr/>
            </p:nvSpPr>
            <p:spPr>
              <a:xfrm>
                <a:off x="7019627" y="3932360"/>
                <a:ext cx="1210588"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block </a:t>
                </a:r>
                <a:r>
                  <a:rPr lang="en-US" sz="1400" b="0" i="1" u="none" strike="noStrike" cap="none">
                    <a:solidFill>
                      <a:srgbClr val="000000"/>
                    </a:solidFill>
                    <a:latin typeface="Arial"/>
                    <a:ea typeface="Arial"/>
                    <a:cs typeface="Arial"/>
                    <a:sym typeface="Arial"/>
                  </a:rPr>
                  <a:t>N</a:t>
                </a:r>
                <a:endParaRPr sz="1400" b="0" i="1" u="none" strike="noStrike" cap="none">
                  <a:solidFill>
                    <a:srgbClr val="000000"/>
                  </a:solidFill>
                  <a:latin typeface="Arial"/>
                  <a:ea typeface="Arial"/>
                  <a:cs typeface="Arial"/>
                  <a:sym typeface="Arial"/>
                </a:endParaRPr>
              </a:p>
            </p:txBody>
          </p:sp>
          <p:sp>
            <p:nvSpPr>
              <p:cNvPr id="969" name="Shape 969"/>
              <p:cNvSpPr txBox="1"/>
              <p:nvPr/>
            </p:nvSpPr>
            <p:spPr>
              <a:xfrm>
                <a:off x="9093487" y="3023103"/>
                <a:ext cx="106952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(block 629)</a:t>
                </a:r>
                <a:endParaRPr sz="1400" b="0" i="1" u="none" strike="noStrike" cap="none">
                  <a:solidFill>
                    <a:srgbClr val="000000"/>
                  </a:solidFill>
                  <a:latin typeface="Arial"/>
                  <a:ea typeface="Arial"/>
                  <a:cs typeface="Arial"/>
                  <a:sym typeface="Arial"/>
                </a:endParaRPr>
              </a:p>
            </p:txBody>
          </p:sp>
          <p:sp>
            <p:nvSpPr>
              <p:cNvPr id="970" name="Shape 970"/>
              <p:cNvSpPr txBox="1"/>
              <p:nvPr/>
            </p:nvSpPr>
            <p:spPr>
              <a:xfrm>
                <a:off x="8500817" y="3058405"/>
                <a:ext cx="562975" cy="307777"/>
              </a:xfrm>
              <a:prstGeom prst="rect">
                <a:avLst/>
              </a:prstGeom>
              <a:no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
            <p:nvSpPr>
              <p:cNvPr id="971" name="Shape 971"/>
              <p:cNvSpPr txBox="1"/>
              <p:nvPr/>
            </p:nvSpPr>
            <p:spPr>
              <a:xfrm>
                <a:off x="8500817" y="3491282"/>
                <a:ext cx="562975" cy="307777"/>
              </a:xfrm>
              <a:prstGeom prst="rect">
                <a:avLst/>
              </a:prstGeom>
              <a:no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
            <p:nvSpPr>
              <p:cNvPr id="972" name="Shape 972"/>
              <p:cNvSpPr txBox="1"/>
              <p:nvPr/>
            </p:nvSpPr>
            <p:spPr>
              <a:xfrm>
                <a:off x="8500817" y="3922357"/>
                <a:ext cx="562975" cy="307777"/>
              </a:xfrm>
              <a:prstGeom prst="rect">
                <a:avLst/>
              </a:prstGeom>
              <a:no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
            <p:nvSpPr>
              <p:cNvPr id="973" name="Shape 973"/>
              <p:cNvSpPr txBox="1"/>
              <p:nvPr/>
            </p:nvSpPr>
            <p:spPr>
              <a:xfrm>
                <a:off x="9109149" y="3442099"/>
                <a:ext cx="116891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(block 1943)</a:t>
                </a:r>
                <a:endParaRPr sz="1400" b="0" i="1" u="none" strike="noStrike" cap="none">
                  <a:solidFill>
                    <a:srgbClr val="000000"/>
                  </a:solidFill>
                  <a:latin typeface="Arial"/>
                  <a:ea typeface="Arial"/>
                  <a:cs typeface="Arial"/>
                  <a:sym typeface="Arial"/>
                </a:endParaRPr>
              </a:p>
            </p:txBody>
          </p:sp>
          <p:sp>
            <p:nvSpPr>
              <p:cNvPr id="974" name="Shape 974"/>
              <p:cNvSpPr txBox="1"/>
              <p:nvPr/>
            </p:nvSpPr>
            <p:spPr>
              <a:xfrm>
                <a:off x="9093487" y="3902553"/>
                <a:ext cx="106952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(block 481)</a:t>
                </a:r>
                <a:endParaRPr sz="1400" b="0" i="1" u="none" strike="noStrike" cap="none">
                  <a:solidFill>
                    <a:srgbClr val="000000"/>
                  </a:solidFill>
                  <a:latin typeface="Arial"/>
                  <a:ea typeface="Arial"/>
                  <a:cs typeface="Arial"/>
                  <a:sym typeface="Arial"/>
                </a:endParaRPr>
              </a:p>
            </p:txBody>
          </p:sp>
          <p:sp>
            <p:nvSpPr>
              <p:cNvPr id="975" name="Shape 975"/>
              <p:cNvSpPr txBox="1"/>
              <p:nvPr/>
            </p:nvSpPr>
            <p:spPr>
              <a:xfrm>
                <a:off x="7026865" y="4459012"/>
                <a:ext cx="1378904"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Double</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indirect block 1</a:t>
                </a:r>
                <a:endParaRPr sz="1400" b="0" i="0" u="none" strike="noStrike" cap="none">
                  <a:solidFill>
                    <a:srgbClr val="000000"/>
                  </a:solidFill>
                  <a:latin typeface="Arial"/>
                  <a:ea typeface="Arial"/>
                  <a:cs typeface="Arial"/>
                  <a:sym typeface="Arial"/>
                </a:endParaRPr>
              </a:p>
            </p:txBody>
          </p:sp>
          <p:sp>
            <p:nvSpPr>
              <p:cNvPr id="976" name="Shape 976"/>
              <p:cNvSpPr txBox="1"/>
              <p:nvPr/>
            </p:nvSpPr>
            <p:spPr>
              <a:xfrm>
                <a:off x="7026865" y="5303441"/>
                <a:ext cx="1378904"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Double</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indirect block 2</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77" name="Shape 977"/>
              <p:cNvSpPr txBox="1"/>
              <p:nvPr/>
            </p:nvSpPr>
            <p:spPr>
              <a:xfrm>
                <a:off x="8621093" y="4556944"/>
                <a:ext cx="1414170" cy="954107"/>
              </a:xfrm>
              <a:prstGeom prst="rect">
                <a:avLst/>
              </a:prstGeom>
              <a:no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block </a:t>
                </a:r>
                <a:r>
                  <a:rPr lang="en-US" sz="1400" b="0" i="1" u="none" strike="noStrike" cap="none">
                    <a:solidFill>
                      <a:srgbClr val="000000"/>
                    </a:solidFill>
                    <a:latin typeface="Arial"/>
                    <a:ea typeface="Arial"/>
                    <a:cs typeface="Arial"/>
                    <a:sym typeface="Arial"/>
                  </a:rPr>
                  <a:t>N</a:t>
                </a:r>
                <a:r>
                  <a:rPr lang="en-US" sz="1400" b="0" i="0" u="none" strike="noStrike" cap="none">
                    <a:solidFill>
                      <a:srgbClr val="000000"/>
                    </a:solidFill>
                    <a:latin typeface="Arial"/>
                    <a:ea typeface="Arial"/>
                    <a:cs typeface="Arial"/>
                    <a:sym typeface="Arial"/>
                  </a:rPr>
                  <a:t>+1</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block </a:t>
                </a:r>
                <a:r>
                  <a:rPr lang="en-US" sz="1400" b="0" i="1" u="none" strike="noStrike" cap="none">
                    <a:solidFill>
                      <a:srgbClr val="000000"/>
                    </a:solidFill>
                    <a:latin typeface="Arial"/>
                    <a:ea typeface="Arial"/>
                    <a:cs typeface="Arial"/>
                    <a:sym typeface="Arial"/>
                  </a:rPr>
                  <a:t>N</a:t>
                </a:r>
                <a:r>
                  <a:rPr lang="en-US" sz="1400" b="0" i="0" u="none" strike="noStrike" cap="none">
                    <a:solidFill>
                      <a:srgbClr val="000000"/>
                    </a:solidFill>
                    <a:latin typeface="Arial"/>
                    <a:ea typeface="Arial"/>
                    <a:cs typeface="Arial"/>
                    <a:sym typeface="Arial"/>
                  </a:rPr>
                  <a:t>+2</a:t>
                </a:r>
                <a:endParaRPr/>
              </a:p>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a:t>
                </a: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p:txBody>
          </p:sp>
          <p:sp>
            <p:nvSpPr>
              <p:cNvPr id="978" name="Shape 978"/>
              <p:cNvSpPr txBox="1"/>
              <p:nvPr/>
            </p:nvSpPr>
            <p:spPr>
              <a:xfrm>
                <a:off x="10915140" y="4867316"/>
                <a:ext cx="97013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(block 99)</a:t>
                </a:r>
                <a:endParaRPr sz="1400" b="0" i="1" u="none" strike="noStrike" cap="none">
                  <a:solidFill>
                    <a:srgbClr val="000000"/>
                  </a:solidFill>
                  <a:latin typeface="Arial"/>
                  <a:ea typeface="Arial"/>
                  <a:cs typeface="Arial"/>
                  <a:sym typeface="Arial"/>
                </a:endParaRPr>
              </a:p>
            </p:txBody>
          </p:sp>
          <p:sp>
            <p:nvSpPr>
              <p:cNvPr id="979" name="Shape 979"/>
              <p:cNvSpPr txBox="1"/>
              <p:nvPr/>
            </p:nvSpPr>
            <p:spPr>
              <a:xfrm>
                <a:off x="10915388" y="5304953"/>
                <a:ext cx="106952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(block 179)</a:t>
                </a:r>
                <a:endParaRPr sz="1400" b="0" i="1" u="none" strike="noStrike" cap="none">
                  <a:solidFill>
                    <a:srgbClr val="000000"/>
                  </a:solidFill>
                  <a:latin typeface="Arial"/>
                  <a:ea typeface="Arial"/>
                  <a:cs typeface="Arial"/>
                  <a:sym typeface="Arial"/>
                </a:endParaRPr>
              </a:p>
            </p:txBody>
          </p:sp>
          <p:sp>
            <p:nvSpPr>
              <p:cNvPr id="980" name="Shape 980"/>
              <p:cNvSpPr txBox="1"/>
              <p:nvPr/>
            </p:nvSpPr>
            <p:spPr>
              <a:xfrm>
                <a:off x="10915388" y="5884303"/>
                <a:ext cx="97013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(block 77)</a:t>
                </a:r>
                <a:endParaRPr sz="1400" b="0" i="1" u="none" strike="noStrike" cap="none">
                  <a:solidFill>
                    <a:srgbClr val="000000"/>
                  </a:solidFill>
                  <a:latin typeface="Arial"/>
                  <a:ea typeface="Arial"/>
                  <a:cs typeface="Arial"/>
                  <a:sym typeface="Arial"/>
                </a:endParaRPr>
              </a:p>
            </p:txBody>
          </p:sp>
          <p:sp>
            <p:nvSpPr>
              <p:cNvPr id="981" name="Shape 981"/>
              <p:cNvSpPr txBox="1"/>
              <p:nvPr/>
            </p:nvSpPr>
            <p:spPr>
              <a:xfrm>
                <a:off x="8614253" y="5715542"/>
                <a:ext cx="1431078" cy="523220"/>
              </a:xfrm>
              <a:prstGeom prst="rect">
                <a:avLst/>
              </a:prstGeom>
              <a:no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block 1</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82" name="Shape 982"/>
              <p:cNvSpPr txBox="1"/>
              <p:nvPr/>
            </p:nvSpPr>
            <p:spPr>
              <a:xfrm>
                <a:off x="7582602" y="1289458"/>
                <a:ext cx="106952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(block 579)</a:t>
                </a:r>
                <a:endParaRPr sz="1400" b="0" i="1" u="none" strike="noStrike" cap="none">
                  <a:solidFill>
                    <a:srgbClr val="000000"/>
                  </a:solidFill>
                  <a:latin typeface="Arial"/>
                  <a:ea typeface="Arial"/>
                  <a:cs typeface="Arial"/>
                  <a:sym typeface="Arial"/>
                </a:endParaRPr>
              </a:p>
            </p:txBody>
          </p:sp>
          <p:sp>
            <p:nvSpPr>
              <p:cNvPr id="983" name="Shape 983"/>
              <p:cNvSpPr txBox="1"/>
              <p:nvPr/>
            </p:nvSpPr>
            <p:spPr>
              <a:xfrm>
                <a:off x="7582602" y="1810385"/>
                <a:ext cx="106952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(block 348)</a:t>
                </a:r>
                <a:endParaRPr sz="1400" b="0" i="1" u="none" strike="noStrike" cap="none">
                  <a:solidFill>
                    <a:srgbClr val="000000"/>
                  </a:solidFill>
                  <a:latin typeface="Arial"/>
                  <a:ea typeface="Arial"/>
                  <a:cs typeface="Arial"/>
                  <a:sym typeface="Arial"/>
                </a:endParaRPr>
              </a:p>
            </p:txBody>
          </p:sp>
          <p:sp>
            <p:nvSpPr>
              <p:cNvPr id="984" name="Shape 984"/>
              <p:cNvSpPr txBox="1"/>
              <p:nvPr/>
            </p:nvSpPr>
            <p:spPr>
              <a:xfrm>
                <a:off x="7582602" y="2371536"/>
                <a:ext cx="106952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(block 972)</a:t>
                </a:r>
                <a:endParaRPr sz="1400" b="0" i="1" u="none" strike="noStrike" cap="none">
                  <a:solidFill>
                    <a:srgbClr val="000000"/>
                  </a:solidFill>
                  <a:latin typeface="Arial"/>
                  <a:ea typeface="Arial"/>
                  <a:cs typeface="Arial"/>
                  <a:sym typeface="Arial"/>
                </a:endParaRPr>
              </a:p>
            </p:txBody>
          </p:sp>
          <p:cxnSp>
            <p:nvCxnSpPr>
              <p:cNvPr id="985" name="Shape 985"/>
              <p:cNvCxnSpPr/>
              <p:nvPr/>
            </p:nvCxnSpPr>
            <p:spPr>
              <a:xfrm>
                <a:off x="6750470" y="1246654"/>
                <a:ext cx="288253" cy="0"/>
              </a:xfrm>
              <a:prstGeom prst="straightConnector1">
                <a:avLst/>
              </a:prstGeom>
              <a:noFill/>
              <a:ln w="28575" cap="flat" cmpd="sng">
                <a:solidFill>
                  <a:srgbClr val="3A3838"/>
                </a:solidFill>
                <a:prstDash val="solid"/>
                <a:miter lim="800000"/>
                <a:headEnd type="none" w="sm" len="sm"/>
                <a:tailEnd type="triangle" w="med" len="med"/>
              </a:ln>
            </p:spPr>
          </p:cxnSp>
          <p:cxnSp>
            <p:nvCxnSpPr>
              <p:cNvPr id="986" name="Shape 986"/>
              <p:cNvCxnSpPr/>
              <p:nvPr/>
            </p:nvCxnSpPr>
            <p:spPr>
              <a:xfrm>
                <a:off x="6750470" y="1788745"/>
                <a:ext cx="288253" cy="0"/>
              </a:xfrm>
              <a:prstGeom prst="straightConnector1">
                <a:avLst/>
              </a:prstGeom>
              <a:noFill/>
              <a:ln w="28575" cap="flat" cmpd="sng">
                <a:solidFill>
                  <a:srgbClr val="3A3838"/>
                </a:solidFill>
                <a:prstDash val="solid"/>
                <a:miter lim="800000"/>
                <a:headEnd type="none" w="sm" len="sm"/>
                <a:tailEnd type="triangle" w="med" len="med"/>
              </a:ln>
            </p:spPr>
          </p:cxnSp>
          <p:cxnSp>
            <p:nvCxnSpPr>
              <p:cNvPr id="987" name="Shape 987"/>
              <p:cNvCxnSpPr/>
              <p:nvPr/>
            </p:nvCxnSpPr>
            <p:spPr>
              <a:xfrm>
                <a:off x="6750470" y="2341100"/>
                <a:ext cx="288253" cy="0"/>
              </a:xfrm>
              <a:prstGeom prst="straightConnector1">
                <a:avLst/>
              </a:prstGeom>
              <a:noFill/>
              <a:ln w="28575" cap="flat" cmpd="sng">
                <a:solidFill>
                  <a:srgbClr val="3A3838"/>
                </a:solidFill>
                <a:prstDash val="solid"/>
                <a:miter lim="800000"/>
                <a:headEnd type="none" w="sm" len="sm"/>
                <a:tailEnd type="triangle" w="med" len="med"/>
              </a:ln>
            </p:spPr>
          </p:cxnSp>
          <p:cxnSp>
            <p:nvCxnSpPr>
              <p:cNvPr id="988" name="Shape 988"/>
              <p:cNvCxnSpPr/>
              <p:nvPr/>
            </p:nvCxnSpPr>
            <p:spPr>
              <a:xfrm>
                <a:off x="6750470" y="2906793"/>
                <a:ext cx="288253" cy="0"/>
              </a:xfrm>
              <a:prstGeom prst="straightConnector1">
                <a:avLst/>
              </a:prstGeom>
              <a:noFill/>
              <a:ln w="28575" cap="flat" cmpd="sng">
                <a:solidFill>
                  <a:srgbClr val="3A3838"/>
                </a:solidFill>
                <a:prstDash val="solid"/>
                <a:miter lim="800000"/>
                <a:headEnd type="none" w="sm" len="sm"/>
                <a:tailEnd type="triangle" w="med" len="med"/>
              </a:ln>
            </p:spPr>
          </p:cxnSp>
          <p:cxnSp>
            <p:nvCxnSpPr>
              <p:cNvPr id="989" name="Shape 989"/>
              <p:cNvCxnSpPr/>
              <p:nvPr/>
            </p:nvCxnSpPr>
            <p:spPr>
              <a:xfrm>
                <a:off x="6750470" y="4480365"/>
                <a:ext cx="288253" cy="0"/>
              </a:xfrm>
              <a:prstGeom prst="straightConnector1">
                <a:avLst/>
              </a:prstGeom>
              <a:noFill/>
              <a:ln w="28575" cap="flat" cmpd="sng">
                <a:solidFill>
                  <a:srgbClr val="3A3838"/>
                </a:solidFill>
                <a:prstDash val="solid"/>
                <a:miter lim="800000"/>
                <a:headEnd type="none" w="sm" len="sm"/>
                <a:tailEnd type="triangle" w="med" len="med"/>
              </a:ln>
            </p:spPr>
          </p:cxnSp>
          <p:cxnSp>
            <p:nvCxnSpPr>
              <p:cNvPr id="990" name="Shape 990"/>
              <p:cNvCxnSpPr/>
              <p:nvPr/>
            </p:nvCxnSpPr>
            <p:spPr>
              <a:xfrm>
                <a:off x="8342424" y="4594010"/>
                <a:ext cx="288253" cy="0"/>
              </a:xfrm>
              <a:prstGeom prst="straightConnector1">
                <a:avLst/>
              </a:prstGeom>
              <a:noFill/>
              <a:ln w="28575" cap="flat" cmpd="sng">
                <a:solidFill>
                  <a:srgbClr val="3A3838"/>
                </a:solidFill>
                <a:prstDash val="solid"/>
                <a:miter lim="800000"/>
                <a:headEnd type="none" w="sm" len="sm"/>
                <a:tailEnd type="triangle" w="med" len="med"/>
              </a:ln>
            </p:spPr>
          </p:cxnSp>
          <p:cxnSp>
            <p:nvCxnSpPr>
              <p:cNvPr id="991" name="Shape 991"/>
              <p:cNvCxnSpPr/>
              <p:nvPr/>
            </p:nvCxnSpPr>
            <p:spPr>
              <a:xfrm>
                <a:off x="8342424" y="5731268"/>
                <a:ext cx="288253" cy="0"/>
              </a:xfrm>
              <a:prstGeom prst="straightConnector1">
                <a:avLst/>
              </a:prstGeom>
              <a:noFill/>
              <a:ln w="28575" cap="flat" cmpd="sng">
                <a:solidFill>
                  <a:srgbClr val="3A3838"/>
                </a:solidFill>
                <a:prstDash val="solid"/>
                <a:miter lim="800000"/>
                <a:headEnd type="none" w="sm" len="sm"/>
                <a:tailEnd type="triangle" w="med" len="med"/>
              </a:ln>
            </p:spPr>
          </p:cxnSp>
          <p:cxnSp>
            <p:nvCxnSpPr>
              <p:cNvPr id="992" name="Shape 992"/>
              <p:cNvCxnSpPr/>
              <p:nvPr/>
            </p:nvCxnSpPr>
            <p:spPr>
              <a:xfrm>
                <a:off x="10045331" y="4870448"/>
                <a:ext cx="288253" cy="0"/>
              </a:xfrm>
              <a:prstGeom prst="straightConnector1">
                <a:avLst/>
              </a:prstGeom>
              <a:noFill/>
              <a:ln w="28575" cap="flat" cmpd="sng">
                <a:solidFill>
                  <a:srgbClr val="3A3838"/>
                </a:solidFill>
                <a:prstDash val="solid"/>
                <a:miter lim="800000"/>
                <a:headEnd type="none" w="sm" len="sm"/>
                <a:tailEnd type="triangle" w="med" len="med"/>
              </a:ln>
            </p:spPr>
          </p:cxnSp>
          <p:cxnSp>
            <p:nvCxnSpPr>
              <p:cNvPr id="993" name="Shape 993"/>
              <p:cNvCxnSpPr/>
              <p:nvPr/>
            </p:nvCxnSpPr>
            <p:spPr>
              <a:xfrm>
                <a:off x="10045331" y="5307478"/>
                <a:ext cx="288253" cy="0"/>
              </a:xfrm>
              <a:prstGeom prst="straightConnector1">
                <a:avLst/>
              </a:prstGeom>
              <a:noFill/>
              <a:ln w="28575" cap="flat" cmpd="sng">
                <a:solidFill>
                  <a:srgbClr val="3A3838"/>
                </a:solidFill>
                <a:prstDash val="solid"/>
                <a:miter lim="800000"/>
                <a:headEnd type="none" w="sm" len="sm"/>
                <a:tailEnd type="triangle" w="med" len="med"/>
              </a:ln>
            </p:spPr>
          </p:cxnSp>
          <p:cxnSp>
            <p:nvCxnSpPr>
              <p:cNvPr id="994" name="Shape 994"/>
              <p:cNvCxnSpPr/>
              <p:nvPr/>
            </p:nvCxnSpPr>
            <p:spPr>
              <a:xfrm>
                <a:off x="10045331" y="5867739"/>
                <a:ext cx="288253" cy="0"/>
              </a:xfrm>
              <a:prstGeom prst="straightConnector1">
                <a:avLst/>
              </a:prstGeom>
              <a:noFill/>
              <a:ln w="28575" cap="flat" cmpd="sng">
                <a:solidFill>
                  <a:srgbClr val="3A3838"/>
                </a:solidFill>
                <a:prstDash val="solid"/>
                <a:miter lim="800000"/>
                <a:headEnd type="none" w="sm" len="sm"/>
                <a:tailEnd type="triangle" w="med" len="med"/>
              </a:ln>
            </p:spPr>
          </p:cxnSp>
          <p:sp>
            <p:nvSpPr>
              <p:cNvPr id="995" name="Shape 995"/>
              <p:cNvSpPr txBox="1"/>
              <p:nvPr/>
            </p:nvSpPr>
            <p:spPr>
              <a:xfrm>
                <a:off x="10315933" y="4867316"/>
                <a:ext cx="562975" cy="307777"/>
              </a:xfrm>
              <a:prstGeom prst="rect">
                <a:avLst/>
              </a:prstGeom>
              <a:no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
            <p:nvSpPr>
              <p:cNvPr id="996" name="Shape 996"/>
              <p:cNvSpPr txBox="1"/>
              <p:nvPr/>
            </p:nvSpPr>
            <p:spPr>
              <a:xfrm>
                <a:off x="10315933" y="5300193"/>
                <a:ext cx="562975" cy="307777"/>
              </a:xfrm>
              <a:prstGeom prst="rect">
                <a:avLst/>
              </a:prstGeom>
              <a:no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
            <p:nvSpPr>
              <p:cNvPr id="997" name="Shape 997"/>
              <p:cNvSpPr txBox="1"/>
              <p:nvPr/>
            </p:nvSpPr>
            <p:spPr>
              <a:xfrm>
                <a:off x="10315933" y="5854499"/>
                <a:ext cx="562975" cy="307777"/>
              </a:xfrm>
              <a:prstGeom prst="rect">
                <a:avLst/>
              </a:prstGeom>
              <a:noFill/>
              <a:ln w="9525" cap="flat" cmpd="sng">
                <a:solidFill>
                  <a:srgbClr val="3A383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grpSp>
        <p:sp>
          <p:nvSpPr>
            <p:cNvPr id="998" name="Shape 998"/>
            <p:cNvSpPr txBox="1"/>
            <p:nvPr/>
          </p:nvSpPr>
          <p:spPr>
            <a:xfrm>
              <a:off x="5240327" y="351332"/>
              <a:ext cx="6667287" cy="409650"/>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The relationship of direct, indirect, and double-indirect blocks.</a:t>
              </a:r>
              <a:endParaRPr sz="1600" b="1" i="1" u="none" strike="noStrike" cap="none">
                <a:solidFill>
                  <a:schemeClr val="lt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Shape 100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2.2.7. </a:t>
            </a:r>
            <a:r>
              <a:rPr lang="en-US" sz="2800" b="1" i="0" u="none" strike="noStrike" cap="none">
                <a:solidFill>
                  <a:schemeClr val="dk2"/>
                </a:solidFill>
                <a:latin typeface="Arial"/>
                <a:ea typeface="Arial"/>
                <a:cs typeface="Arial"/>
                <a:sym typeface="Arial"/>
              </a:rPr>
              <a:t>Extents and Attributes</a:t>
            </a:r>
            <a:endParaRPr sz="2800" b="1" i="0" u="none" strike="noStrike" cap="none">
              <a:solidFill>
                <a:schemeClr val="dk2"/>
              </a:solidFill>
              <a:latin typeface="Arial"/>
              <a:ea typeface="Arial"/>
              <a:cs typeface="Arial"/>
              <a:sym typeface="Arial"/>
            </a:endParaRPr>
          </a:p>
        </p:txBody>
      </p:sp>
      <p:sp>
        <p:nvSpPr>
          <p:cNvPr id="1005" name="Shape 100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006" name="Shape 100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Extent is a contiguous area of storage reserved for a file.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Extents solve many indirection issues. </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 extent-based systems, data blocks are of variable sizes.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Attributes are the file-specific information maintained by the OS.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This includes data like file size, creation time, modification date, etc.</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Attributes vary a lot across different OS’s.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007" name="Shape 1007"/>
          <p:cNvGrpSpPr/>
          <p:nvPr/>
        </p:nvGrpSpPr>
        <p:grpSpPr>
          <a:xfrm>
            <a:off x="2841800" y="3725409"/>
            <a:ext cx="6973534" cy="2718284"/>
            <a:chOff x="3413182" y="3624815"/>
            <a:chExt cx="6973534" cy="2718284"/>
          </a:xfrm>
        </p:grpSpPr>
        <p:sp>
          <p:nvSpPr>
            <p:cNvPr id="1008" name="Shape 1008"/>
            <p:cNvSpPr txBox="1"/>
            <p:nvPr/>
          </p:nvSpPr>
          <p:spPr>
            <a:xfrm>
              <a:off x="9105231" y="3682353"/>
              <a:ext cx="1090956" cy="636031"/>
            </a:xfrm>
            <a:prstGeom prst="rect">
              <a:avLst/>
            </a:prstGeom>
            <a:solidFill>
              <a:srgbClr val="3A3838"/>
            </a:solidFill>
            <a:ln w="9525" cap="flat" cmpd="sng">
              <a:solidFill>
                <a:srgbClr val="3A38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Data</a:t>
              </a:r>
              <a:endParaRPr sz="1400" b="1" i="0" u="none" strike="noStrike" cap="none">
                <a:solidFill>
                  <a:schemeClr val="lt1"/>
                </a:solidFill>
                <a:latin typeface="Arial"/>
                <a:ea typeface="Arial"/>
                <a:cs typeface="Arial"/>
                <a:sym typeface="Arial"/>
              </a:endParaRPr>
            </a:p>
          </p:txBody>
        </p:sp>
        <p:sp>
          <p:nvSpPr>
            <p:cNvPr id="1009" name="Shape 1009"/>
            <p:cNvSpPr txBox="1"/>
            <p:nvPr/>
          </p:nvSpPr>
          <p:spPr>
            <a:xfrm>
              <a:off x="9105231" y="4428256"/>
              <a:ext cx="1090956" cy="394924"/>
            </a:xfrm>
            <a:prstGeom prst="rect">
              <a:avLst/>
            </a:prstGeom>
            <a:solidFill>
              <a:srgbClr val="3A3838"/>
            </a:solidFill>
            <a:ln w="9525" cap="flat" cmpd="sng">
              <a:solidFill>
                <a:srgbClr val="3A38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Data</a:t>
              </a:r>
              <a:endParaRPr sz="1400" b="1" i="0" u="none" strike="noStrike" cap="none">
                <a:solidFill>
                  <a:schemeClr val="lt1"/>
                </a:solidFill>
                <a:latin typeface="Arial"/>
                <a:ea typeface="Arial"/>
                <a:cs typeface="Arial"/>
                <a:sym typeface="Arial"/>
              </a:endParaRPr>
            </a:p>
          </p:txBody>
        </p:sp>
        <p:sp>
          <p:nvSpPr>
            <p:cNvPr id="1010" name="Shape 1010"/>
            <p:cNvSpPr txBox="1"/>
            <p:nvPr/>
          </p:nvSpPr>
          <p:spPr>
            <a:xfrm>
              <a:off x="9105231" y="5034062"/>
              <a:ext cx="1090956" cy="1216183"/>
            </a:xfrm>
            <a:prstGeom prst="rect">
              <a:avLst/>
            </a:prstGeom>
            <a:solidFill>
              <a:srgbClr val="3A3838"/>
            </a:solidFill>
            <a:ln w="9525" cap="flat" cmpd="sng">
              <a:solidFill>
                <a:srgbClr val="3A38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Data</a:t>
              </a:r>
              <a:endParaRPr sz="1400" b="1" i="0" u="none" strike="noStrike" cap="none">
                <a:solidFill>
                  <a:schemeClr val="lt1"/>
                </a:solidFill>
                <a:latin typeface="Arial"/>
                <a:ea typeface="Arial"/>
                <a:cs typeface="Arial"/>
                <a:sym typeface="Arial"/>
              </a:endParaRPr>
            </a:p>
          </p:txBody>
        </p:sp>
        <p:sp>
          <p:nvSpPr>
            <p:cNvPr id="1011" name="Shape 1011"/>
            <p:cNvSpPr txBox="1"/>
            <p:nvPr/>
          </p:nvSpPr>
          <p:spPr>
            <a:xfrm>
              <a:off x="6997407" y="3878062"/>
              <a:ext cx="1039574" cy="394924"/>
            </a:xfrm>
            <a:prstGeom prst="rect">
              <a:avLst/>
            </a:prstGeom>
            <a:solidFill>
              <a:srgbClr val="0EC07D"/>
            </a:solidFill>
            <a:ln w="9525" cap="flat" cmpd="sng">
              <a:solidFill>
                <a:srgbClr val="3A38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Extent</a:t>
              </a:r>
              <a:endParaRPr sz="1400" b="1" i="0" u="none" strike="noStrike" cap="none">
                <a:solidFill>
                  <a:srgbClr val="000000"/>
                </a:solidFill>
                <a:latin typeface="Arial"/>
                <a:ea typeface="Arial"/>
                <a:cs typeface="Arial"/>
                <a:sym typeface="Arial"/>
              </a:endParaRPr>
            </a:p>
          </p:txBody>
        </p:sp>
        <p:sp>
          <p:nvSpPr>
            <p:cNvPr id="1012" name="Shape 1012"/>
            <p:cNvSpPr txBox="1"/>
            <p:nvPr/>
          </p:nvSpPr>
          <p:spPr>
            <a:xfrm>
              <a:off x="6997407" y="4272987"/>
              <a:ext cx="1039574" cy="394924"/>
            </a:xfrm>
            <a:prstGeom prst="rect">
              <a:avLst/>
            </a:prstGeom>
            <a:solidFill>
              <a:srgbClr val="0EC07D"/>
            </a:solidFill>
            <a:ln w="9525" cap="flat" cmpd="sng">
              <a:solidFill>
                <a:srgbClr val="3A38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Extent</a:t>
              </a:r>
              <a:endParaRPr sz="1400" b="1" i="0" u="none" strike="noStrike" cap="none">
                <a:solidFill>
                  <a:srgbClr val="000000"/>
                </a:solidFill>
                <a:latin typeface="Arial"/>
                <a:ea typeface="Arial"/>
                <a:cs typeface="Arial"/>
                <a:sym typeface="Arial"/>
              </a:endParaRPr>
            </a:p>
          </p:txBody>
        </p:sp>
        <p:sp>
          <p:nvSpPr>
            <p:cNvPr id="1013" name="Shape 1013"/>
            <p:cNvSpPr txBox="1"/>
            <p:nvPr/>
          </p:nvSpPr>
          <p:spPr>
            <a:xfrm>
              <a:off x="6997407" y="4657057"/>
              <a:ext cx="1039574" cy="394924"/>
            </a:xfrm>
            <a:prstGeom prst="rect">
              <a:avLst/>
            </a:prstGeom>
            <a:solidFill>
              <a:srgbClr val="0EC07D"/>
            </a:solidFill>
            <a:ln w="9525" cap="flat" cmpd="sng">
              <a:solidFill>
                <a:srgbClr val="3A38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Extent</a:t>
              </a:r>
              <a:endParaRPr sz="1400" b="1" i="0" u="none" strike="noStrike" cap="none">
                <a:solidFill>
                  <a:srgbClr val="000000"/>
                </a:solidFill>
                <a:latin typeface="Arial"/>
                <a:ea typeface="Arial"/>
                <a:cs typeface="Arial"/>
                <a:sym typeface="Arial"/>
              </a:endParaRPr>
            </a:p>
          </p:txBody>
        </p:sp>
        <p:sp>
          <p:nvSpPr>
            <p:cNvPr id="1014" name="Shape 1014"/>
            <p:cNvSpPr txBox="1"/>
            <p:nvPr/>
          </p:nvSpPr>
          <p:spPr>
            <a:xfrm>
              <a:off x="6997407" y="5130385"/>
              <a:ext cx="1039574" cy="927513"/>
            </a:xfrm>
            <a:prstGeom prst="rect">
              <a:avLst/>
            </a:prstGeom>
            <a:solidFill>
              <a:srgbClr val="0EC07D"/>
            </a:solidFill>
            <a:ln w="9525" cap="flat" cmpd="sng">
              <a:solidFill>
                <a:srgbClr val="3A38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15" name="Shape 1015"/>
            <p:cNvCxnSpPr/>
            <p:nvPr/>
          </p:nvCxnSpPr>
          <p:spPr>
            <a:xfrm>
              <a:off x="7515618" y="5210585"/>
              <a:ext cx="1576" cy="734579"/>
            </a:xfrm>
            <a:prstGeom prst="straightConnector1">
              <a:avLst/>
            </a:prstGeom>
            <a:noFill/>
            <a:ln w="19050" cap="flat" cmpd="sng">
              <a:solidFill>
                <a:schemeClr val="lt1"/>
              </a:solidFill>
              <a:prstDash val="dash"/>
              <a:miter lim="800000"/>
              <a:headEnd type="none" w="sm" len="sm"/>
              <a:tailEnd type="none" w="sm" len="sm"/>
            </a:ln>
          </p:spPr>
        </p:cxnSp>
        <p:sp>
          <p:nvSpPr>
            <p:cNvPr id="1016" name="Shape 1016"/>
            <p:cNvSpPr txBox="1"/>
            <p:nvPr/>
          </p:nvSpPr>
          <p:spPr>
            <a:xfrm>
              <a:off x="3413182" y="4414555"/>
              <a:ext cx="2793218" cy="127485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Extent-based</a:t>
              </a:r>
              <a:endParaRPr sz="2400" b="0" i="0" u="none" strike="noStrike" cap="none">
                <a:solidFill>
                  <a:srgbClr val="000000"/>
                </a:solidFill>
                <a:latin typeface="Arial"/>
                <a:ea typeface="Arial"/>
                <a:cs typeface="Arial"/>
                <a:sym typeface="Arial"/>
              </a:endParaRPr>
            </a:p>
          </p:txBody>
        </p:sp>
        <p:cxnSp>
          <p:nvCxnSpPr>
            <p:cNvPr id="1017" name="Shape 1017"/>
            <p:cNvCxnSpPr>
              <a:stCxn id="1011" idx="3"/>
              <a:endCxn id="1008" idx="1"/>
            </p:cNvCxnSpPr>
            <p:nvPr/>
          </p:nvCxnSpPr>
          <p:spPr>
            <a:xfrm rot="10800000" flipH="1">
              <a:off x="8036981" y="4000224"/>
              <a:ext cx="1068300" cy="75300"/>
            </a:xfrm>
            <a:prstGeom prst="straightConnector1">
              <a:avLst/>
            </a:prstGeom>
            <a:noFill/>
            <a:ln w="38100" cap="flat" cmpd="sng">
              <a:solidFill>
                <a:srgbClr val="3A3838"/>
              </a:solidFill>
              <a:prstDash val="solid"/>
              <a:miter lim="800000"/>
              <a:headEnd type="none" w="sm" len="sm"/>
              <a:tailEnd type="triangle" w="med" len="med"/>
            </a:ln>
          </p:spPr>
        </p:cxnSp>
        <p:cxnSp>
          <p:nvCxnSpPr>
            <p:cNvPr id="1018" name="Shape 1018"/>
            <p:cNvCxnSpPr>
              <a:stCxn id="1012" idx="3"/>
              <a:endCxn id="1009" idx="1"/>
            </p:cNvCxnSpPr>
            <p:nvPr/>
          </p:nvCxnSpPr>
          <p:spPr>
            <a:xfrm>
              <a:off x="8036981" y="4470449"/>
              <a:ext cx="1068300" cy="155400"/>
            </a:xfrm>
            <a:prstGeom prst="straightConnector1">
              <a:avLst/>
            </a:prstGeom>
            <a:noFill/>
            <a:ln w="38100" cap="flat" cmpd="sng">
              <a:solidFill>
                <a:srgbClr val="3A3838"/>
              </a:solidFill>
              <a:prstDash val="solid"/>
              <a:miter lim="800000"/>
              <a:headEnd type="none" w="sm" len="sm"/>
              <a:tailEnd type="triangle" w="med" len="med"/>
            </a:ln>
          </p:spPr>
        </p:cxnSp>
        <p:cxnSp>
          <p:nvCxnSpPr>
            <p:cNvPr id="1019" name="Shape 1019"/>
            <p:cNvCxnSpPr>
              <a:stCxn id="1013" idx="3"/>
              <a:endCxn id="1010" idx="1"/>
            </p:cNvCxnSpPr>
            <p:nvPr/>
          </p:nvCxnSpPr>
          <p:spPr>
            <a:xfrm>
              <a:off x="8036981" y="4854519"/>
              <a:ext cx="1068300" cy="787500"/>
            </a:xfrm>
            <a:prstGeom prst="straightConnector1">
              <a:avLst/>
            </a:prstGeom>
            <a:noFill/>
            <a:ln w="38100" cap="flat" cmpd="sng">
              <a:solidFill>
                <a:srgbClr val="3A3838"/>
              </a:solidFill>
              <a:prstDash val="solid"/>
              <a:miter lim="800000"/>
              <a:headEnd type="none" w="sm" len="sm"/>
              <a:tailEnd type="triangle" w="med" len="med"/>
            </a:ln>
          </p:spPr>
        </p:cxnSp>
        <p:sp>
          <p:nvSpPr>
            <p:cNvPr id="1020" name="Shape 1020"/>
            <p:cNvSpPr/>
            <p:nvPr/>
          </p:nvSpPr>
          <p:spPr>
            <a:xfrm>
              <a:off x="3683255" y="3624815"/>
              <a:ext cx="6703461" cy="2718284"/>
            </a:xfrm>
            <a:prstGeom prst="roundRect">
              <a:avLst>
                <a:gd name="adj" fmla="val 3697"/>
              </a:avLst>
            </a:prstGeom>
            <a:no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Shape 102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Group Discussion</a:t>
            </a:r>
            <a:endParaRPr/>
          </a:p>
        </p:txBody>
      </p:sp>
      <p:sp>
        <p:nvSpPr>
          <p:cNvPr id="1027" name="Shape 102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028" name="Shape 102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864" y="1495880"/>
            <a:ext cx="7225761" cy="504792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Shape 105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3</a:t>
            </a:r>
            <a:r>
              <a:rPr lang="en-US" sz="2800" b="1" i="0" u="none" strike="noStrike" cap="none">
                <a:solidFill>
                  <a:schemeClr val="dk2"/>
                </a:solidFill>
                <a:latin typeface="Arial"/>
                <a:ea typeface="Arial"/>
                <a:cs typeface="Arial"/>
                <a:sym typeface="Arial"/>
              </a:rPr>
              <a:t>. Files</a:t>
            </a:r>
            <a:endParaRPr sz="2800" b="1" i="0" u="none" strike="noStrike" cap="none">
              <a:solidFill>
                <a:schemeClr val="dk2"/>
              </a:solidFill>
              <a:latin typeface="Arial"/>
              <a:ea typeface="Arial"/>
              <a:cs typeface="Arial"/>
              <a:sym typeface="Arial"/>
            </a:endParaRPr>
          </a:p>
        </p:txBody>
      </p:sp>
      <p:sp>
        <p:nvSpPr>
          <p:cNvPr id="1052" name="Shape 105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053" name="Shape 1053"/>
          <p:cNvSpPr txBox="1">
            <a:spLocks noGrp="1"/>
          </p:cNvSpPr>
          <p:nvPr>
            <p:ph type="body" idx="2"/>
          </p:nvPr>
        </p:nvSpPr>
        <p:spPr>
          <a:xfrm>
            <a:off x="514350" y="1304995"/>
            <a:ext cx="7057635"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Files are named pieces of data, which can later be retrieved using the name given to it.</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File is the most basic level of functionality in a file system.</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File is where the information is stored permanently.</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 its simplest form, a file stores a single piece of information, such as a bit of text, a graphic image, a database, or any collection of bytes a user wishes to store permanently. </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size of Files may range from a few bytes to the entire capacity of the volume.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file system should be able to hold tens of thousands to millions of files.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054" name="Shape 1054"/>
          <p:cNvGrpSpPr/>
          <p:nvPr/>
        </p:nvGrpSpPr>
        <p:grpSpPr>
          <a:xfrm>
            <a:off x="8192023" y="2852864"/>
            <a:ext cx="3494761" cy="1745090"/>
            <a:chOff x="8154444" y="4488416"/>
            <a:chExt cx="3494761" cy="1745090"/>
          </a:xfrm>
        </p:grpSpPr>
        <p:sp>
          <p:nvSpPr>
            <p:cNvPr id="1055" name="Shape 1055"/>
            <p:cNvSpPr/>
            <p:nvPr/>
          </p:nvSpPr>
          <p:spPr>
            <a:xfrm>
              <a:off x="8154444" y="4609579"/>
              <a:ext cx="3494761" cy="1623927"/>
            </a:xfrm>
            <a:prstGeom prst="cloud">
              <a:avLst/>
            </a:prstGeom>
            <a:solidFill>
              <a:srgbClr val="AEABAB"/>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056" name="Shape 1056"/>
            <p:cNvGrpSpPr/>
            <p:nvPr/>
          </p:nvGrpSpPr>
          <p:grpSpPr>
            <a:xfrm>
              <a:off x="8345658" y="4488416"/>
              <a:ext cx="892393" cy="693146"/>
              <a:chOff x="10723563" y="2851720"/>
              <a:chExt cx="1682600" cy="1306921"/>
            </a:xfrm>
          </p:grpSpPr>
          <p:sp>
            <p:nvSpPr>
              <p:cNvPr id="1057" name="Shape 1057"/>
              <p:cNvSpPr/>
              <p:nvPr/>
            </p:nvSpPr>
            <p:spPr>
              <a:xfrm rot="10800000" flipH="1">
                <a:off x="10723563" y="2851720"/>
                <a:ext cx="1682600" cy="1127342"/>
              </a:xfrm>
              <a:prstGeom prst="flowChartDocument">
                <a:avLst/>
              </a:prstGeom>
              <a:solidFill>
                <a:srgbClr val="48F2B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58" name="Shape 1058"/>
              <p:cNvSpPr/>
              <p:nvPr/>
            </p:nvSpPr>
            <p:spPr>
              <a:xfrm rot="10800000">
                <a:off x="10723563" y="3031299"/>
                <a:ext cx="1682600" cy="1127342"/>
              </a:xfrm>
              <a:prstGeom prst="flowChartDocument">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059" name="Shape 1059"/>
            <p:cNvGrpSpPr/>
            <p:nvPr/>
          </p:nvGrpSpPr>
          <p:grpSpPr>
            <a:xfrm>
              <a:off x="8621230" y="4747307"/>
              <a:ext cx="892393" cy="693146"/>
              <a:chOff x="10723563" y="2851720"/>
              <a:chExt cx="1682600" cy="1306921"/>
            </a:xfrm>
          </p:grpSpPr>
          <p:sp>
            <p:nvSpPr>
              <p:cNvPr id="1060" name="Shape 1060"/>
              <p:cNvSpPr/>
              <p:nvPr/>
            </p:nvSpPr>
            <p:spPr>
              <a:xfrm rot="10800000" flipH="1">
                <a:off x="10723563" y="2851720"/>
                <a:ext cx="1682600" cy="1127342"/>
              </a:xfrm>
              <a:prstGeom prst="flowChartDocument">
                <a:avLst/>
              </a:prstGeom>
              <a:solidFill>
                <a:srgbClr val="48F2B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1" name="Shape 1061"/>
              <p:cNvSpPr/>
              <p:nvPr/>
            </p:nvSpPr>
            <p:spPr>
              <a:xfrm rot="10800000">
                <a:off x="10723563" y="3031299"/>
                <a:ext cx="1682600" cy="1127342"/>
              </a:xfrm>
              <a:prstGeom prst="flowChartDocument">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062" name="Shape 1062"/>
            <p:cNvGrpSpPr/>
            <p:nvPr/>
          </p:nvGrpSpPr>
          <p:grpSpPr>
            <a:xfrm>
              <a:off x="8896802" y="5018724"/>
              <a:ext cx="892393" cy="693146"/>
              <a:chOff x="10723563" y="2851720"/>
              <a:chExt cx="1682600" cy="1306921"/>
            </a:xfrm>
          </p:grpSpPr>
          <p:sp>
            <p:nvSpPr>
              <p:cNvPr id="1063" name="Shape 1063"/>
              <p:cNvSpPr/>
              <p:nvPr/>
            </p:nvSpPr>
            <p:spPr>
              <a:xfrm rot="10800000" flipH="1">
                <a:off x="10723563" y="2851720"/>
                <a:ext cx="1682600" cy="1127342"/>
              </a:xfrm>
              <a:prstGeom prst="flowChartDocument">
                <a:avLst/>
              </a:prstGeom>
              <a:solidFill>
                <a:srgbClr val="48F2B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4" name="Shape 1064"/>
              <p:cNvSpPr/>
              <p:nvPr/>
            </p:nvSpPr>
            <p:spPr>
              <a:xfrm rot="10800000">
                <a:off x="10723563" y="3031299"/>
                <a:ext cx="1682600" cy="1127342"/>
              </a:xfrm>
              <a:prstGeom prst="flowChartDocument">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065" name="Shape 1065"/>
            <p:cNvGrpSpPr/>
            <p:nvPr/>
          </p:nvGrpSpPr>
          <p:grpSpPr>
            <a:xfrm>
              <a:off x="9820510" y="4488416"/>
              <a:ext cx="892393" cy="693146"/>
              <a:chOff x="10723563" y="2851720"/>
              <a:chExt cx="1682600" cy="1306921"/>
            </a:xfrm>
          </p:grpSpPr>
          <p:sp>
            <p:nvSpPr>
              <p:cNvPr id="1066" name="Shape 1066"/>
              <p:cNvSpPr/>
              <p:nvPr/>
            </p:nvSpPr>
            <p:spPr>
              <a:xfrm rot="10800000" flipH="1">
                <a:off x="10723563" y="2851720"/>
                <a:ext cx="1682600" cy="1127342"/>
              </a:xfrm>
              <a:prstGeom prst="flowChartDocument">
                <a:avLst/>
              </a:prstGeom>
              <a:solidFill>
                <a:srgbClr val="48F2B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7" name="Shape 1067"/>
              <p:cNvSpPr/>
              <p:nvPr/>
            </p:nvSpPr>
            <p:spPr>
              <a:xfrm rot="10800000">
                <a:off x="10723563" y="3031299"/>
                <a:ext cx="1682600" cy="1127342"/>
              </a:xfrm>
              <a:prstGeom prst="flowChartDocument">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068" name="Shape 1068"/>
            <p:cNvGrpSpPr/>
            <p:nvPr/>
          </p:nvGrpSpPr>
          <p:grpSpPr>
            <a:xfrm>
              <a:off x="10096082" y="4747307"/>
              <a:ext cx="892393" cy="693146"/>
              <a:chOff x="10723563" y="2851720"/>
              <a:chExt cx="1682600" cy="1306921"/>
            </a:xfrm>
          </p:grpSpPr>
          <p:sp>
            <p:nvSpPr>
              <p:cNvPr id="1069" name="Shape 1069"/>
              <p:cNvSpPr/>
              <p:nvPr/>
            </p:nvSpPr>
            <p:spPr>
              <a:xfrm rot="10800000" flipH="1">
                <a:off x="10723563" y="2851720"/>
                <a:ext cx="1682600" cy="1127342"/>
              </a:xfrm>
              <a:prstGeom prst="flowChartDocument">
                <a:avLst/>
              </a:prstGeom>
              <a:solidFill>
                <a:srgbClr val="48F2B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70" name="Shape 1070"/>
              <p:cNvSpPr/>
              <p:nvPr/>
            </p:nvSpPr>
            <p:spPr>
              <a:xfrm rot="10800000">
                <a:off x="10723563" y="3031299"/>
                <a:ext cx="1682600" cy="1127342"/>
              </a:xfrm>
              <a:prstGeom prst="flowChartDocument">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071" name="Shape 1071"/>
            <p:cNvGrpSpPr/>
            <p:nvPr/>
          </p:nvGrpSpPr>
          <p:grpSpPr>
            <a:xfrm>
              <a:off x="10371654" y="5018724"/>
              <a:ext cx="892393" cy="693146"/>
              <a:chOff x="10723563" y="2851720"/>
              <a:chExt cx="1682600" cy="1306921"/>
            </a:xfrm>
          </p:grpSpPr>
          <p:sp>
            <p:nvSpPr>
              <p:cNvPr id="1072" name="Shape 1072"/>
              <p:cNvSpPr/>
              <p:nvPr/>
            </p:nvSpPr>
            <p:spPr>
              <a:xfrm rot="10800000" flipH="1">
                <a:off x="10723563" y="2851720"/>
                <a:ext cx="1682600" cy="1127342"/>
              </a:xfrm>
              <a:prstGeom prst="flowChartDocument">
                <a:avLst/>
              </a:prstGeom>
              <a:solidFill>
                <a:srgbClr val="48F2B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73" name="Shape 1073"/>
              <p:cNvSpPr/>
              <p:nvPr/>
            </p:nvSpPr>
            <p:spPr>
              <a:xfrm rot="10800000">
                <a:off x="10723563" y="3031299"/>
                <a:ext cx="1682600" cy="1127342"/>
              </a:xfrm>
              <a:prstGeom prst="flowChartDocument">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Learning Objectives</a:t>
            </a:r>
            <a:endParaRPr sz="2800" b="1" i="0" u="none" strike="noStrike" cap="none">
              <a:solidFill>
                <a:schemeClr val="dk2"/>
              </a:solidFill>
              <a:latin typeface="Arial"/>
              <a:ea typeface="Arial"/>
              <a:cs typeface="Arial"/>
              <a:sym typeface="Arial"/>
            </a:endParaRPr>
          </a:p>
        </p:txBody>
      </p:sp>
      <p:sp>
        <p:nvSpPr>
          <p:cNvPr id="729" name="Shape 72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a:p>
        </p:txBody>
      </p:sp>
      <p:sp>
        <p:nvSpPr>
          <p:cNvPr id="730" name="Shape 73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At the end of this module, you will be able to:</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a:t>Understand the basics of data storage.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Explain Traditional File system and its components.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Describe how a file system is structured.</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Describe Files and Directories.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Enumerate the disadvantages of traditional file systems.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pic>
        <p:nvPicPr>
          <p:cNvPr id="731" name="Shape 731"/>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Shape 107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3</a:t>
            </a:r>
            <a:r>
              <a:rPr lang="en-US" sz="2800" b="1" i="0" u="none" strike="noStrike" cap="none">
                <a:solidFill>
                  <a:schemeClr val="dk2"/>
                </a:solidFill>
                <a:latin typeface="Arial"/>
                <a:ea typeface="Arial"/>
                <a:cs typeface="Arial"/>
                <a:sym typeface="Arial"/>
              </a:rPr>
              <a:t>.1. File Metadata</a:t>
            </a:r>
            <a:endParaRPr sz="2800" b="1" i="0" u="none" strike="noStrike" cap="none">
              <a:solidFill>
                <a:schemeClr val="dk2"/>
              </a:solidFill>
              <a:latin typeface="Arial"/>
              <a:ea typeface="Arial"/>
              <a:cs typeface="Arial"/>
              <a:sym typeface="Arial"/>
            </a:endParaRPr>
          </a:p>
        </p:txBody>
      </p:sp>
      <p:sp>
        <p:nvSpPr>
          <p:cNvPr id="1080" name="Shape 108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081" name="Shape 108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file’s name itself is a metadata that is not in the bytes that make up the file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There are other parts of metadata as well such as author, size, type, time, etc.</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Generally most of the filesystem store this metadata in the File Control Block (FCB) popularly known as i-node.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i-node directly indicates the number of files that can be stored under the filesystem. Usually there will an i-node for every 2 to 8 KB of space.</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082" name="Shape 1082"/>
          <p:cNvGrpSpPr/>
          <p:nvPr/>
        </p:nvGrpSpPr>
        <p:grpSpPr>
          <a:xfrm>
            <a:off x="930546" y="3612275"/>
            <a:ext cx="10377871" cy="2585280"/>
            <a:chOff x="857976" y="3539705"/>
            <a:chExt cx="10377871" cy="2585280"/>
          </a:xfrm>
        </p:grpSpPr>
        <p:sp>
          <p:nvSpPr>
            <p:cNvPr id="1083" name="Shape 1083"/>
            <p:cNvSpPr/>
            <p:nvPr/>
          </p:nvSpPr>
          <p:spPr>
            <a:xfrm>
              <a:off x="1227551" y="4765558"/>
              <a:ext cx="3000131" cy="1359427"/>
            </a:xfrm>
            <a:prstGeom prst="roundRect">
              <a:avLst>
                <a:gd name="adj" fmla="val 16667"/>
              </a:avLst>
            </a:prstGeom>
            <a:solidFill>
              <a:srgbClr val="3A3838"/>
            </a:solidFill>
            <a:ln>
              <a:noFill/>
            </a:ln>
          </p:spPr>
          <p:txBody>
            <a:bodyPr spcFirstLastPara="1" wrap="square" lIns="91425" tIns="274300" rIns="91425" bIns="274300" anchor="b" anchorCtr="0">
              <a:noAutofit/>
            </a:bodyPr>
            <a:lstStyle/>
            <a:p>
              <a:pPr marL="0" marR="0" lvl="0" indent="0" algn="ctr" rtl="0">
                <a:lnSpc>
                  <a:spcPct val="100000"/>
                </a:lnSpc>
                <a:spcBef>
                  <a:spcPts val="0"/>
                </a:spcBef>
                <a:spcAft>
                  <a:spcPts val="0"/>
                </a:spcAft>
                <a:buClr>
                  <a:schemeClr val="lt1"/>
                </a:buClr>
                <a:buSzPts val="2800"/>
                <a:buFont typeface="Arial"/>
                <a:buNone/>
              </a:pPr>
              <a:r>
                <a:rPr lang="en-US" sz="2800" b="0" i="0" u="none" strike="noStrike" cap="none">
                  <a:solidFill>
                    <a:schemeClr val="lt1"/>
                  </a:solidFill>
                  <a:latin typeface="Arial"/>
                  <a:ea typeface="Arial"/>
                  <a:cs typeface="Arial"/>
                  <a:sym typeface="Arial"/>
                </a:rPr>
                <a:t>Image content</a:t>
              </a:r>
              <a:endParaRPr sz="2800" b="0" i="0" u="none" strike="noStrike" cap="none">
                <a:solidFill>
                  <a:schemeClr val="lt1"/>
                </a:solidFill>
                <a:latin typeface="Arial"/>
                <a:ea typeface="Arial"/>
                <a:cs typeface="Arial"/>
                <a:sym typeface="Arial"/>
              </a:endParaRPr>
            </a:p>
          </p:txBody>
        </p:sp>
        <p:sp>
          <p:nvSpPr>
            <p:cNvPr id="1084" name="Shape 1084"/>
            <p:cNvSpPr/>
            <p:nvPr/>
          </p:nvSpPr>
          <p:spPr>
            <a:xfrm>
              <a:off x="4572205" y="4765557"/>
              <a:ext cx="3000131" cy="1359427"/>
            </a:xfrm>
            <a:prstGeom prst="roundRect">
              <a:avLst>
                <a:gd name="adj" fmla="val 16667"/>
              </a:avLst>
            </a:prstGeom>
            <a:solidFill>
              <a:srgbClr val="3A3838"/>
            </a:solidFill>
            <a:ln>
              <a:noFill/>
            </a:ln>
          </p:spPr>
          <p:txBody>
            <a:bodyPr spcFirstLastPara="1" wrap="square" lIns="91425" tIns="274300" rIns="91425" bIns="274300" anchor="b" anchorCtr="0">
              <a:noAutofit/>
            </a:bodyPr>
            <a:lstStyle/>
            <a:p>
              <a:pPr marL="0" marR="0" lvl="0" indent="0" algn="ctr" rtl="0">
                <a:lnSpc>
                  <a:spcPct val="100000"/>
                </a:lnSpc>
                <a:spcBef>
                  <a:spcPts val="0"/>
                </a:spcBef>
                <a:spcAft>
                  <a:spcPts val="0"/>
                </a:spcAft>
                <a:buClr>
                  <a:schemeClr val="lt1"/>
                </a:buClr>
                <a:buSzPts val="2800"/>
                <a:buFont typeface="Arial"/>
                <a:buNone/>
              </a:pPr>
              <a:r>
                <a:rPr lang="en-US" sz="2800" b="0" i="0" u="none" strike="noStrike" cap="none">
                  <a:solidFill>
                    <a:schemeClr val="lt1"/>
                  </a:solidFill>
                  <a:latin typeface="Arial"/>
                  <a:ea typeface="Arial"/>
                  <a:cs typeface="Arial"/>
                  <a:sym typeface="Arial"/>
                </a:rPr>
                <a:t>Video content</a:t>
              </a:r>
              <a:endParaRPr sz="2800" b="0" i="0" u="none" strike="noStrike" cap="none">
                <a:solidFill>
                  <a:schemeClr val="lt1"/>
                </a:solidFill>
                <a:latin typeface="Arial"/>
                <a:ea typeface="Arial"/>
                <a:cs typeface="Arial"/>
                <a:sym typeface="Arial"/>
              </a:endParaRPr>
            </a:p>
          </p:txBody>
        </p:sp>
        <p:sp>
          <p:nvSpPr>
            <p:cNvPr id="1085" name="Shape 1085"/>
            <p:cNvSpPr/>
            <p:nvPr/>
          </p:nvSpPr>
          <p:spPr>
            <a:xfrm>
              <a:off x="8024399" y="4765557"/>
              <a:ext cx="3000131" cy="1359427"/>
            </a:xfrm>
            <a:prstGeom prst="roundRect">
              <a:avLst>
                <a:gd name="adj" fmla="val 16667"/>
              </a:avLst>
            </a:prstGeom>
            <a:solidFill>
              <a:srgbClr val="3A3838"/>
            </a:solidFill>
            <a:ln>
              <a:noFill/>
            </a:ln>
          </p:spPr>
          <p:txBody>
            <a:bodyPr spcFirstLastPara="1" wrap="square" lIns="91425" tIns="274300" rIns="91425" bIns="274300" anchor="b" anchorCtr="0">
              <a:noAutofit/>
            </a:bodyPr>
            <a:lstStyle/>
            <a:p>
              <a:pPr marL="0" marR="0" lvl="0" indent="0" algn="ctr" rtl="0">
                <a:lnSpc>
                  <a:spcPct val="100000"/>
                </a:lnSpc>
                <a:spcBef>
                  <a:spcPts val="0"/>
                </a:spcBef>
                <a:spcAft>
                  <a:spcPts val="0"/>
                </a:spcAft>
                <a:buClr>
                  <a:schemeClr val="lt1"/>
                </a:buClr>
                <a:buSzPts val="2800"/>
                <a:buFont typeface="Arial"/>
                <a:buNone/>
              </a:pPr>
              <a:r>
                <a:rPr lang="en-US" sz="2800" b="0" i="0" u="none" strike="noStrike" cap="none">
                  <a:solidFill>
                    <a:schemeClr val="lt1"/>
                  </a:solidFill>
                  <a:latin typeface="Arial"/>
                  <a:ea typeface="Arial"/>
                  <a:cs typeface="Arial"/>
                  <a:sym typeface="Arial"/>
                </a:rPr>
                <a:t>Shell content</a:t>
              </a:r>
              <a:endParaRPr sz="2800" b="0" i="0" u="none" strike="noStrike" cap="none">
                <a:solidFill>
                  <a:schemeClr val="lt1"/>
                </a:solidFill>
                <a:latin typeface="Arial"/>
                <a:ea typeface="Arial"/>
                <a:cs typeface="Arial"/>
                <a:sym typeface="Arial"/>
              </a:endParaRPr>
            </a:p>
          </p:txBody>
        </p:sp>
        <p:sp>
          <p:nvSpPr>
            <p:cNvPr id="1086" name="Shape 1086"/>
            <p:cNvSpPr/>
            <p:nvPr/>
          </p:nvSpPr>
          <p:spPr>
            <a:xfrm>
              <a:off x="857976" y="3539705"/>
              <a:ext cx="10377871" cy="1499969"/>
            </a:xfrm>
            <a:prstGeom prst="roundRect">
              <a:avLst>
                <a:gd name="adj" fmla="val 10821"/>
              </a:avLst>
            </a:prstGeom>
            <a:solidFill>
              <a:srgbClr val="0EC07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strike="noStrike" cap="none">
                  <a:solidFill>
                    <a:schemeClr val="lt1"/>
                  </a:solidFill>
                  <a:latin typeface="Arial"/>
                  <a:ea typeface="Arial"/>
                  <a:cs typeface="Arial"/>
                  <a:sym typeface="Arial"/>
                </a:rPr>
                <a:t>File system</a:t>
              </a:r>
              <a:endParaRPr sz="2400" b="1" i="0" u="none" strike="noStrike" cap="none">
                <a:solidFill>
                  <a:schemeClr val="lt1"/>
                </a:solidFill>
                <a:latin typeface="Arial"/>
                <a:ea typeface="Arial"/>
                <a:cs typeface="Arial"/>
                <a:sym typeface="Arial"/>
              </a:endParaRPr>
            </a:p>
          </p:txBody>
        </p:sp>
        <p:sp>
          <p:nvSpPr>
            <p:cNvPr id="1087" name="Shape 1087"/>
            <p:cNvSpPr/>
            <p:nvPr/>
          </p:nvSpPr>
          <p:spPr>
            <a:xfrm>
              <a:off x="1089764" y="4121063"/>
              <a:ext cx="3156559" cy="782281"/>
            </a:xfrm>
            <a:prstGeom prst="roundRect">
              <a:avLst>
                <a:gd name="adj" fmla="val 16667"/>
              </a:avLst>
            </a:prstGeom>
            <a:solidFill>
              <a:schemeClr val="lt1"/>
            </a:solid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I-node 1:</a:t>
              </a:r>
              <a:endParaRPr/>
            </a:p>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Profile.jpg, 2 MB, user1, etc</a:t>
              </a:r>
              <a:endParaRPr sz="1600" b="0" i="0" u="none" strike="noStrike" cap="none">
                <a:solidFill>
                  <a:schemeClr val="dk1"/>
                </a:solidFill>
                <a:latin typeface="Arial"/>
                <a:ea typeface="Arial"/>
                <a:cs typeface="Arial"/>
                <a:sym typeface="Arial"/>
              </a:endParaRPr>
            </a:p>
          </p:txBody>
        </p:sp>
        <p:sp>
          <p:nvSpPr>
            <p:cNvPr id="1088" name="Shape 1088"/>
            <p:cNvSpPr/>
            <p:nvPr/>
          </p:nvSpPr>
          <p:spPr>
            <a:xfrm>
              <a:off x="4493683" y="4121063"/>
              <a:ext cx="3156559" cy="782281"/>
            </a:xfrm>
            <a:prstGeom prst="roundRect">
              <a:avLst>
                <a:gd name="adj" fmla="val 16667"/>
              </a:avLst>
            </a:prstGeom>
            <a:solidFill>
              <a:schemeClr val="lt1"/>
            </a:solid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I-node 2:</a:t>
              </a:r>
              <a:endParaRPr/>
            </a:p>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Sample.mp4, 1 GB, user1, etc</a:t>
              </a:r>
              <a:endParaRPr sz="1600" b="0" i="0" u="none" strike="noStrike" cap="none">
                <a:solidFill>
                  <a:schemeClr val="dk1"/>
                </a:solidFill>
                <a:latin typeface="Arial"/>
                <a:ea typeface="Arial"/>
                <a:cs typeface="Arial"/>
                <a:sym typeface="Arial"/>
              </a:endParaRPr>
            </a:p>
          </p:txBody>
        </p:sp>
        <p:sp>
          <p:nvSpPr>
            <p:cNvPr id="1089" name="Shape 1089"/>
            <p:cNvSpPr/>
            <p:nvPr/>
          </p:nvSpPr>
          <p:spPr>
            <a:xfrm>
              <a:off x="7838339" y="4121062"/>
              <a:ext cx="3156559" cy="782281"/>
            </a:xfrm>
            <a:prstGeom prst="roundRect">
              <a:avLst>
                <a:gd name="adj" fmla="val 16667"/>
              </a:avLst>
            </a:prstGeom>
            <a:solidFill>
              <a:schemeClr val="lt1"/>
            </a:solid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I-node 3:</a:t>
              </a:r>
              <a:endParaRPr/>
            </a:p>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echo, 1 KB, system, etc</a:t>
              </a:r>
              <a:endParaRPr sz="1600" b="0" i="0" u="none" strike="noStrike" cap="none">
                <a:solidFill>
                  <a:schemeClr val="dk1"/>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Shape 109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3</a:t>
            </a:r>
            <a:r>
              <a:rPr lang="en-US" sz="2800" b="1" i="0" u="none" strike="noStrike" cap="none">
                <a:solidFill>
                  <a:schemeClr val="dk2"/>
                </a:solidFill>
                <a:latin typeface="Arial"/>
                <a:ea typeface="Arial"/>
                <a:cs typeface="Arial"/>
                <a:sym typeface="Arial"/>
              </a:rPr>
              <a:t>.2. Directories</a:t>
            </a:r>
            <a:endParaRPr/>
          </a:p>
        </p:txBody>
      </p:sp>
      <p:sp>
        <p:nvSpPr>
          <p:cNvPr id="1096" name="Shape 109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097" name="Shape 109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Directory or Folder is a special file that acts as a container that organizes files by name.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Primary purpose is to manage a list of files and to connect the name in the directory with the associated file (i.e., i-node).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Directory contains a list of names, a handle associated with each name refers to the contents. It stores both the name and the i-node number of the file.</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098" name="Shape 1098"/>
          <p:cNvGrpSpPr/>
          <p:nvPr/>
        </p:nvGrpSpPr>
        <p:grpSpPr>
          <a:xfrm>
            <a:off x="1103087" y="3243470"/>
            <a:ext cx="10440768" cy="3283309"/>
            <a:chOff x="1161143" y="3141872"/>
            <a:chExt cx="10440768" cy="3283309"/>
          </a:xfrm>
        </p:grpSpPr>
        <p:sp>
          <p:nvSpPr>
            <p:cNvPr id="1099" name="Shape 1099"/>
            <p:cNvSpPr/>
            <p:nvPr/>
          </p:nvSpPr>
          <p:spPr>
            <a:xfrm>
              <a:off x="1161143" y="3265714"/>
              <a:ext cx="2975428" cy="2728686"/>
            </a:xfrm>
            <a:prstGeom prst="roundRect">
              <a:avLst>
                <a:gd name="adj" fmla="val 8156"/>
              </a:avLst>
            </a:prstGeom>
            <a:solidFill>
              <a:srgbClr val="0EC07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File system</a:t>
              </a:r>
              <a:endParaRPr sz="2000" b="1" i="0" u="none" strike="noStrike" cap="none">
                <a:solidFill>
                  <a:schemeClr val="lt1"/>
                </a:solidFill>
                <a:latin typeface="Arial"/>
                <a:ea typeface="Arial"/>
                <a:cs typeface="Arial"/>
                <a:sym typeface="Arial"/>
              </a:endParaRPr>
            </a:p>
          </p:txBody>
        </p:sp>
        <p:sp>
          <p:nvSpPr>
            <p:cNvPr id="1100" name="Shape 1100"/>
            <p:cNvSpPr/>
            <p:nvPr/>
          </p:nvSpPr>
          <p:spPr>
            <a:xfrm>
              <a:off x="1347804" y="3863512"/>
              <a:ext cx="2556539" cy="1971231"/>
            </a:xfrm>
            <a:prstGeom prst="roundRect">
              <a:avLst>
                <a:gd name="adj" fmla="val 8156"/>
              </a:avLst>
            </a:prstGeom>
            <a:solidFill>
              <a:schemeClr val="lt1"/>
            </a:solid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i-node xx:</a:t>
              </a:r>
              <a:endParaRPr/>
            </a:p>
            <a:p>
              <a:pPr marL="0" marR="0" lvl="0" indent="0" algn="l" rtl="0">
                <a:lnSpc>
                  <a:spcPct val="12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Name: My Docs</a:t>
              </a:r>
              <a:endParaRPr/>
            </a:p>
            <a:p>
              <a:pPr marL="0" marR="0" lvl="0" indent="0" algn="l" rtl="0">
                <a:lnSpc>
                  <a:spcPct val="12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Size: 1 KB</a:t>
              </a:r>
              <a:endParaRPr/>
            </a:p>
            <a:p>
              <a:pPr marL="0" marR="0" lvl="0" indent="0" algn="l" rtl="0">
                <a:lnSpc>
                  <a:spcPct val="12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Type: Directory</a:t>
              </a:r>
              <a:endParaRPr/>
            </a:p>
            <a:p>
              <a:pPr marL="0" marR="0" lvl="0" indent="0" algn="l" rtl="0">
                <a:lnSpc>
                  <a:spcPct val="12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Location: 250-1500</a:t>
              </a:r>
              <a:endParaRPr sz="2000" b="0" i="0" u="none" strike="noStrike" cap="none">
                <a:solidFill>
                  <a:schemeClr val="dk1"/>
                </a:solidFill>
                <a:latin typeface="Arial"/>
                <a:ea typeface="Arial"/>
                <a:cs typeface="Arial"/>
                <a:sym typeface="Arial"/>
              </a:endParaRPr>
            </a:p>
          </p:txBody>
        </p:sp>
        <p:sp>
          <p:nvSpPr>
            <p:cNvPr id="1101" name="Shape 1101"/>
            <p:cNvSpPr/>
            <p:nvPr/>
          </p:nvSpPr>
          <p:spPr>
            <a:xfrm>
              <a:off x="4005941" y="3881546"/>
              <a:ext cx="2556539" cy="1971231"/>
            </a:xfrm>
            <a:prstGeom prst="roundRect">
              <a:avLst>
                <a:gd name="adj" fmla="val 8156"/>
              </a:avLst>
            </a:prstGeom>
            <a:solidFill>
              <a:srgbClr val="D0CECE"/>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Directory File:</a:t>
              </a:r>
              <a:endParaRPr/>
            </a:p>
            <a:p>
              <a:pPr marL="342900" marR="0" lvl="0" indent="-342900" algn="l" rtl="0">
                <a:lnSpc>
                  <a:spcPct val="12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i-node: xx </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Name: abc.txt</a:t>
              </a:r>
              <a:endParaRPr/>
            </a:p>
            <a:p>
              <a:pPr marL="342900" marR="0" lvl="0" indent="-342900" algn="l" rtl="0">
                <a:lnSpc>
                  <a:spcPct val="12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i-node: yy</a:t>
              </a:r>
              <a:r>
                <a:rPr lang="en-US" sz="2000" b="1" i="0" u="none" strike="noStrike" cap="none">
                  <a:solidFill>
                    <a:schemeClr val="dk1"/>
                  </a:solidFill>
                  <a:latin typeface="Arial"/>
                  <a:ea typeface="Arial"/>
                  <a:cs typeface="Arial"/>
                  <a:sym typeface="Arial"/>
                </a:rPr>
                <a:t/>
              </a:r>
              <a:br>
                <a:rPr lang="en-US" sz="2000" b="1"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Name: abc.txt</a:t>
              </a:r>
              <a:endParaRPr/>
            </a:p>
          </p:txBody>
        </p:sp>
        <p:sp>
          <p:nvSpPr>
            <p:cNvPr id="1102" name="Shape 1102"/>
            <p:cNvSpPr/>
            <p:nvPr/>
          </p:nvSpPr>
          <p:spPr>
            <a:xfrm>
              <a:off x="6560457" y="4760686"/>
              <a:ext cx="1132114" cy="0"/>
            </a:xfrm>
            <a:custGeom>
              <a:avLst/>
              <a:gdLst/>
              <a:ahLst/>
              <a:cxnLst/>
              <a:rect l="0" t="0" r="0" b="0"/>
              <a:pathLst>
                <a:path w="1132114" h="120000" extrusionOk="0">
                  <a:moveTo>
                    <a:pt x="0" y="0"/>
                  </a:moveTo>
                  <a:lnTo>
                    <a:pt x="1132114" y="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03" name="Shape 1103"/>
            <p:cNvSpPr/>
            <p:nvPr/>
          </p:nvSpPr>
          <p:spPr>
            <a:xfrm>
              <a:off x="7678057" y="3889829"/>
              <a:ext cx="362857" cy="1814285"/>
            </a:xfrm>
            <a:custGeom>
              <a:avLst/>
              <a:gdLst/>
              <a:ahLst/>
              <a:cxnLst/>
              <a:rect l="0" t="0" r="0" b="0"/>
              <a:pathLst>
                <a:path w="362857" h="1814285" extrusionOk="0">
                  <a:moveTo>
                    <a:pt x="319314" y="0"/>
                  </a:moveTo>
                  <a:lnTo>
                    <a:pt x="0" y="0"/>
                  </a:lnTo>
                  <a:lnTo>
                    <a:pt x="0" y="1814285"/>
                  </a:lnTo>
                  <a:lnTo>
                    <a:pt x="362857" y="1814285"/>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04" name="Shape 1104"/>
            <p:cNvSpPr/>
            <p:nvPr/>
          </p:nvSpPr>
          <p:spPr>
            <a:xfrm>
              <a:off x="7973339" y="3141872"/>
              <a:ext cx="3628572" cy="148190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abc.txt’s</a:t>
              </a:r>
              <a:br>
                <a:rPr lang="en-US" sz="2000" b="0" i="0" u="none" strike="noStrike" cap="none">
                  <a:solidFill>
                    <a:schemeClr val="lt1"/>
                  </a:solidFill>
                  <a:latin typeface="Arial"/>
                  <a:ea typeface="Arial"/>
                  <a:cs typeface="Arial"/>
                  <a:sym typeface="Arial"/>
                </a:rPr>
              </a:br>
              <a:r>
                <a:rPr lang="en-US" sz="2000" b="0" i="0" u="none" strike="noStrike" cap="none">
                  <a:solidFill>
                    <a:schemeClr val="lt1"/>
                  </a:solidFill>
                  <a:latin typeface="Arial"/>
                  <a:ea typeface="Arial"/>
                  <a:cs typeface="Arial"/>
                  <a:sym typeface="Arial"/>
                </a:rPr>
                <a:t>content</a:t>
              </a:r>
              <a:endParaRPr sz="2000" b="0" i="0" u="none" strike="noStrike" cap="none">
                <a:solidFill>
                  <a:schemeClr val="lt1"/>
                </a:solidFill>
                <a:latin typeface="Arial"/>
                <a:ea typeface="Arial"/>
                <a:cs typeface="Arial"/>
                <a:sym typeface="Arial"/>
              </a:endParaRPr>
            </a:p>
          </p:txBody>
        </p:sp>
        <p:sp>
          <p:nvSpPr>
            <p:cNvPr id="1105" name="Shape 1105"/>
            <p:cNvSpPr/>
            <p:nvPr/>
          </p:nvSpPr>
          <p:spPr>
            <a:xfrm>
              <a:off x="7973339" y="4943276"/>
              <a:ext cx="3628572" cy="148190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xyz.txt’s</a:t>
              </a:r>
              <a:br>
                <a:rPr lang="en-US" sz="2000" b="0" i="0" u="none" strike="noStrike" cap="none">
                  <a:solidFill>
                    <a:schemeClr val="lt1"/>
                  </a:solidFill>
                  <a:latin typeface="Arial"/>
                  <a:ea typeface="Arial"/>
                  <a:cs typeface="Arial"/>
                  <a:sym typeface="Arial"/>
                </a:rPr>
              </a:br>
              <a:r>
                <a:rPr lang="en-US" sz="2000" b="0" i="0" u="none" strike="noStrike" cap="none">
                  <a:solidFill>
                    <a:schemeClr val="lt1"/>
                  </a:solidFill>
                  <a:latin typeface="Arial"/>
                  <a:ea typeface="Arial"/>
                  <a:cs typeface="Arial"/>
                  <a:sym typeface="Arial"/>
                </a:rPr>
                <a:t>content</a:t>
              </a:r>
              <a:endParaRPr sz="2000" b="0" i="0" u="none" strike="noStrike" cap="none">
                <a:solidFill>
                  <a:schemeClr val="lt1"/>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Shape 111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3.3.</a:t>
            </a:r>
            <a:r>
              <a:rPr lang="en-US" sz="2800" b="1" i="0" u="none" strike="noStrike" cap="none">
                <a:solidFill>
                  <a:schemeClr val="dk2"/>
                </a:solidFill>
                <a:latin typeface="Arial"/>
                <a:ea typeface="Arial"/>
                <a:cs typeface="Arial"/>
                <a:sym typeface="Arial"/>
              </a:rPr>
              <a:t> Some Basic Filesystem Operations</a:t>
            </a:r>
            <a:endParaRPr sz="2800" b="1" i="0" u="none" strike="noStrike" cap="none">
              <a:solidFill>
                <a:schemeClr val="dk2"/>
              </a:solidFill>
              <a:latin typeface="Arial"/>
              <a:ea typeface="Arial"/>
              <a:cs typeface="Arial"/>
              <a:sym typeface="Arial"/>
            </a:endParaRPr>
          </a:p>
        </p:txBody>
      </p:sp>
      <p:sp>
        <p:nvSpPr>
          <p:cNvPr id="1112" name="Shape 111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113" name="Shape 111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171450" algn="l" rtl="0">
              <a:lnSpc>
                <a:spcPct val="90000"/>
              </a:lnSpc>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Some file systems can do additional operations: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14" name="Shape 1114"/>
          <p:cNvGrpSpPr/>
          <p:nvPr/>
        </p:nvGrpSpPr>
        <p:grpSpPr>
          <a:xfrm>
            <a:off x="841427" y="1316010"/>
            <a:ext cx="1107160" cy="1616848"/>
            <a:chOff x="2011515" y="1953702"/>
            <a:chExt cx="1620994" cy="2603950"/>
          </a:xfrm>
        </p:grpSpPr>
        <p:sp>
          <p:nvSpPr>
            <p:cNvPr id="1115" name="Shape 1115"/>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6" name="Shape 1116"/>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7" name="Shape 1117"/>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8" name="Shape 1118"/>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9" name="Shape 1119"/>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0" name="Shape 1120"/>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1" name="Shape 1121"/>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2" name="Shape 1122"/>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3" name="Shape 1123"/>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124" name="Shape 1124"/>
          <p:cNvGrpSpPr/>
          <p:nvPr/>
        </p:nvGrpSpPr>
        <p:grpSpPr>
          <a:xfrm>
            <a:off x="4578352" y="1316010"/>
            <a:ext cx="1106100" cy="1616848"/>
            <a:chOff x="4044026" y="1953702"/>
            <a:chExt cx="1619441" cy="2603950"/>
          </a:xfrm>
        </p:grpSpPr>
        <p:sp>
          <p:nvSpPr>
            <p:cNvPr id="1125" name="Shape 1125"/>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rgbClr val="96E2C0">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6" name="Shape 1126"/>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rgbClr val="96E2C0">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7" name="Shape 1127"/>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rgbClr val="96E2C0">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8" name="Shape 1128"/>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rgbClr val="96E2C0">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9" name="Shape 1129"/>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rgbClr val="96E2C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0" name="Shape 1130"/>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rgbClr val="96E2C0">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1" name="Shape 1131"/>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rgbClr val="96E2C0">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2" name="Shape 1132"/>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rgbClr val="96E2C0">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3" name="Shape 1133"/>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rgbClr val="96E2C0">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134" name="Shape 1134"/>
          <p:cNvGrpSpPr/>
          <p:nvPr/>
        </p:nvGrpSpPr>
        <p:grpSpPr>
          <a:xfrm>
            <a:off x="2709978" y="1316010"/>
            <a:ext cx="1107095" cy="1616848"/>
            <a:chOff x="6077203" y="1953702"/>
            <a:chExt cx="1620896" cy="2603950"/>
          </a:xfrm>
        </p:grpSpPr>
        <p:sp>
          <p:nvSpPr>
            <p:cNvPr id="1135" name="Shape 1135"/>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6" name="Shape 1136"/>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7" name="Shape 1137"/>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8" name="Shape 1138"/>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9" name="Shape 1139"/>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0" name="Shape 1140"/>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1" name="Shape 1141"/>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2" name="Shape 1142"/>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3" name="Shape 1143"/>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144" name="Shape 1144"/>
          <p:cNvGrpSpPr/>
          <p:nvPr/>
        </p:nvGrpSpPr>
        <p:grpSpPr>
          <a:xfrm>
            <a:off x="6445442" y="1316010"/>
            <a:ext cx="1104327" cy="1616848"/>
            <a:chOff x="8112261" y="1953702"/>
            <a:chExt cx="1616845" cy="2603950"/>
          </a:xfrm>
        </p:grpSpPr>
        <p:sp>
          <p:nvSpPr>
            <p:cNvPr id="1145" name="Shape 1145"/>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6" name="Shape 1146"/>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7" name="Shape 1147"/>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8" name="Shape 1148"/>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9" name="Shape 1149"/>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0" name="Shape 1150"/>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1" name="Shape 1151"/>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2" name="Shape 1152"/>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3" name="Shape 1153"/>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54" name="Shape 1154"/>
          <p:cNvSpPr txBox="1"/>
          <p:nvPr/>
        </p:nvSpPr>
        <p:spPr>
          <a:xfrm>
            <a:off x="486016" y="2962316"/>
            <a:ext cx="1983759" cy="2725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Initialization</a:t>
            </a:r>
            <a:endParaRPr sz="1600" b="1" i="0" u="none" strike="noStrike" cap="none">
              <a:solidFill>
                <a:srgbClr val="000000"/>
              </a:solidFill>
              <a:latin typeface="Arial"/>
              <a:ea typeface="Arial"/>
              <a:cs typeface="Arial"/>
              <a:sym typeface="Arial"/>
            </a:endParaRPr>
          </a:p>
        </p:txBody>
      </p:sp>
      <p:sp>
        <p:nvSpPr>
          <p:cNvPr id="1155" name="Shape 1155"/>
          <p:cNvSpPr txBox="1"/>
          <p:nvPr/>
        </p:nvSpPr>
        <p:spPr>
          <a:xfrm>
            <a:off x="4507992" y="2962316"/>
            <a:ext cx="1432270" cy="2725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Unmounting</a:t>
            </a:r>
            <a:endParaRPr sz="1600" b="1" i="0" u="none" strike="noStrike" cap="none">
              <a:solidFill>
                <a:srgbClr val="000000"/>
              </a:solidFill>
              <a:latin typeface="Arial"/>
              <a:ea typeface="Arial"/>
              <a:cs typeface="Arial"/>
              <a:sym typeface="Arial"/>
            </a:endParaRPr>
          </a:p>
        </p:txBody>
      </p:sp>
      <p:sp>
        <p:nvSpPr>
          <p:cNvPr id="1156" name="Shape 1156"/>
          <p:cNvSpPr txBox="1"/>
          <p:nvPr/>
        </p:nvSpPr>
        <p:spPr>
          <a:xfrm>
            <a:off x="2355717" y="2962316"/>
            <a:ext cx="1983759" cy="2725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Mounting</a:t>
            </a:r>
            <a:endParaRPr sz="1600" b="1" i="0" u="none" strike="noStrike" cap="none">
              <a:solidFill>
                <a:srgbClr val="000000"/>
              </a:solidFill>
              <a:latin typeface="Arial"/>
              <a:ea typeface="Arial"/>
              <a:cs typeface="Arial"/>
              <a:sym typeface="Arial"/>
            </a:endParaRPr>
          </a:p>
        </p:txBody>
      </p:sp>
      <p:sp>
        <p:nvSpPr>
          <p:cNvPr id="1157" name="Shape 1157"/>
          <p:cNvSpPr txBox="1"/>
          <p:nvPr/>
        </p:nvSpPr>
        <p:spPr>
          <a:xfrm>
            <a:off x="6087456" y="2962316"/>
            <a:ext cx="1983759" cy="2725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Creating Files &amp; Directories</a:t>
            </a:r>
            <a:endParaRPr sz="1600" b="1" i="0" u="none" strike="noStrike" cap="none">
              <a:solidFill>
                <a:srgbClr val="000000"/>
              </a:solidFill>
              <a:latin typeface="Arial"/>
              <a:ea typeface="Arial"/>
              <a:cs typeface="Arial"/>
              <a:sym typeface="Arial"/>
            </a:endParaRPr>
          </a:p>
        </p:txBody>
      </p:sp>
      <p:grpSp>
        <p:nvGrpSpPr>
          <p:cNvPr id="1158" name="Shape 1158"/>
          <p:cNvGrpSpPr/>
          <p:nvPr/>
        </p:nvGrpSpPr>
        <p:grpSpPr>
          <a:xfrm>
            <a:off x="8310870" y="1316010"/>
            <a:ext cx="1107160" cy="1616848"/>
            <a:chOff x="2011515" y="1953702"/>
            <a:chExt cx="1620994" cy="2603950"/>
          </a:xfrm>
        </p:grpSpPr>
        <p:sp>
          <p:nvSpPr>
            <p:cNvPr id="1159" name="Shape 1159"/>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0" name="Shape 1160"/>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1" name="Shape 1161"/>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2" name="Shape 1162"/>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3" name="Shape 1163"/>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4" name="Shape 1164"/>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5" name="Shape 1165"/>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6" name="Shape 1166"/>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7" name="Shape 1167"/>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168" name="Shape 1168"/>
          <p:cNvGrpSpPr/>
          <p:nvPr/>
        </p:nvGrpSpPr>
        <p:grpSpPr>
          <a:xfrm>
            <a:off x="10179129" y="1316010"/>
            <a:ext cx="1104327" cy="1616848"/>
            <a:chOff x="8112261" y="1953702"/>
            <a:chExt cx="1616845" cy="2603950"/>
          </a:xfrm>
        </p:grpSpPr>
        <p:sp>
          <p:nvSpPr>
            <p:cNvPr id="1169" name="Shape 1169"/>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0" name="Shape 1170"/>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1" name="Shape 1171"/>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2" name="Shape 1172"/>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3" name="Shape 1173"/>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4" name="Shape 1174"/>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5" name="Shape 1175"/>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6" name="Shape 1176"/>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7" name="Shape 1177"/>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78" name="Shape 1178"/>
          <p:cNvSpPr txBox="1"/>
          <p:nvPr/>
        </p:nvSpPr>
        <p:spPr>
          <a:xfrm>
            <a:off x="7955459" y="2962316"/>
            <a:ext cx="1983759" cy="2725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Reading, Writing, Renaming and deleting files</a:t>
            </a:r>
            <a:endParaRPr sz="1600" b="1" i="0" u="none" strike="noStrike" cap="none">
              <a:solidFill>
                <a:srgbClr val="000000"/>
              </a:solidFill>
              <a:latin typeface="Arial"/>
              <a:ea typeface="Arial"/>
              <a:cs typeface="Arial"/>
              <a:sym typeface="Arial"/>
            </a:endParaRPr>
          </a:p>
        </p:txBody>
      </p:sp>
      <p:sp>
        <p:nvSpPr>
          <p:cNvPr id="1179" name="Shape 1179"/>
          <p:cNvSpPr txBox="1"/>
          <p:nvPr/>
        </p:nvSpPr>
        <p:spPr>
          <a:xfrm>
            <a:off x="9818185" y="2949574"/>
            <a:ext cx="1983759" cy="2725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Reading and writing File’s metadata</a:t>
            </a:r>
            <a:endParaRPr sz="1600" b="1" i="0" u="none" strike="noStrike" cap="none">
              <a:solidFill>
                <a:srgbClr val="000000"/>
              </a:solidFill>
              <a:latin typeface="Arial"/>
              <a:ea typeface="Arial"/>
              <a:cs typeface="Arial"/>
              <a:sym typeface="Arial"/>
            </a:endParaRPr>
          </a:p>
        </p:txBody>
      </p:sp>
      <p:grpSp>
        <p:nvGrpSpPr>
          <p:cNvPr id="1180" name="Shape 1180"/>
          <p:cNvGrpSpPr/>
          <p:nvPr/>
        </p:nvGrpSpPr>
        <p:grpSpPr>
          <a:xfrm>
            <a:off x="841427" y="4072794"/>
            <a:ext cx="1107160" cy="1616848"/>
            <a:chOff x="2011515" y="1953702"/>
            <a:chExt cx="1620994" cy="2603950"/>
          </a:xfrm>
        </p:grpSpPr>
        <p:sp>
          <p:nvSpPr>
            <p:cNvPr id="1181" name="Shape 1181"/>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2" name="Shape 1182"/>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3" name="Shape 1183"/>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4" name="Shape 1184"/>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5" name="Shape 1185"/>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6" name="Shape 1186"/>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7" name="Shape 1187"/>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8" name="Shape 1188"/>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9" name="Shape 1189"/>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190" name="Shape 1190"/>
          <p:cNvGrpSpPr/>
          <p:nvPr/>
        </p:nvGrpSpPr>
        <p:grpSpPr>
          <a:xfrm>
            <a:off x="4578352" y="4072794"/>
            <a:ext cx="1106100" cy="1616848"/>
            <a:chOff x="4044026" y="1953702"/>
            <a:chExt cx="1619441" cy="2603950"/>
          </a:xfrm>
        </p:grpSpPr>
        <p:sp>
          <p:nvSpPr>
            <p:cNvPr id="1191" name="Shape 1191"/>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rgbClr val="96E2C0">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2" name="Shape 1192"/>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rgbClr val="96E2C0">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3" name="Shape 1193"/>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rgbClr val="96E2C0">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4" name="Shape 1194"/>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rgbClr val="96E2C0">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5" name="Shape 1195"/>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rgbClr val="96E2C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6" name="Shape 1196"/>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rgbClr val="96E2C0">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7" name="Shape 1197"/>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rgbClr val="96E2C0">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8" name="Shape 1198"/>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rgbClr val="96E2C0">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9" name="Shape 1199"/>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rgbClr val="96E2C0">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200" name="Shape 1200"/>
          <p:cNvGrpSpPr/>
          <p:nvPr/>
        </p:nvGrpSpPr>
        <p:grpSpPr>
          <a:xfrm>
            <a:off x="2709978" y="4072794"/>
            <a:ext cx="1107095" cy="1616848"/>
            <a:chOff x="6077203" y="1953702"/>
            <a:chExt cx="1620896" cy="2603950"/>
          </a:xfrm>
        </p:grpSpPr>
        <p:sp>
          <p:nvSpPr>
            <p:cNvPr id="1201" name="Shape 1201"/>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02" name="Shape 1202"/>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03" name="Shape 1203"/>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04" name="Shape 1204"/>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05" name="Shape 1205"/>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06" name="Shape 1206"/>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07" name="Shape 1207"/>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08" name="Shape 1208"/>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09" name="Shape 1209"/>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10" name="Shape 1210"/>
          <p:cNvSpPr txBox="1"/>
          <p:nvPr/>
        </p:nvSpPr>
        <p:spPr>
          <a:xfrm>
            <a:off x="576187" y="5704586"/>
            <a:ext cx="1803417" cy="2725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Symbolic Links &amp; Hard Links</a:t>
            </a:r>
            <a:endParaRPr sz="1600" b="1" i="0" u="none" strike="noStrike" cap="none">
              <a:solidFill>
                <a:srgbClr val="000000"/>
              </a:solidFill>
              <a:latin typeface="Arial"/>
              <a:ea typeface="Arial"/>
              <a:cs typeface="Arial"/>
              <a:sym typeface="Arial"/>
            </a:endParaRPr>
          </a:p>
        </p:txBody>
      </p:sp>
      <p:sp>
        <p:nvSpPr>
          <p:cNvPr id="1211" name="Shape 1211"/>
          <p:cNvSpPr txBox="1"/>
          <p:nvPr/>
        </p:nvSpPr>
        <p:spPr>
          <a:xfrm>
            <a:off x="4436379" y="5704586"/>
            <a:ext cx="1575497" cy="2725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Quotas and Access Control Lists</a:t>
            </a:r>
            <a:endParaRPr sz="1600" b="1" i="0" u="none" strike="noStrike" cap="none">
              <a:solidFill>
                <a:srgbClr val="000000"/>
              </a:solidFill>
              <a:latin typeface="Arial"/>
              <a:ea typeface="Arial"/>
              <a:cs typeface="Arial"/>
              <a:sym typeface="Arial"/>
            </a:endParaRPr>
          </a:p>
        </p:txBody>
      </p:sp>
      <p:sp>
        <p:nvSpPr>
          <p:cNvPr id="1212" name="Shape 1212"/>
          <p:cNvSpPr txBox="1"/>
          <p:nvPr/>
        </p:nvSpPr>
        <p:spPr>
          <a:xfrm>
            <a:off x="2355717" y="5704586"/>
            <a:ext cx="1983759" cy="2725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Indexing &amp; Logging</a:t>
            </a:r>
            <a:endParaRPr sz="1600" b="1"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Shape 121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3</a:t>
            </a:r>
            <a:r>
              <a:rPr lang="en-US" sz="2800" b="1" i="0" u="none" strike="noStrike" cap="none">
                <a:solidFill>
                  <a:schemeClr val="dk2"/>
                </a:solidFill>
                <a:latin typeface="Arial"/>
                <a:ea typeface="Arial"/>
                <a:cs typeface="Arial"/>
                <a:sym typeface="Arial"/>
              </a:rPr>
              <a:t>.4. File System Hierarchy</a:t>
            </a:r>
            <a:endParaRPr/>
          </a:p>
        </p:txBody>
      </p:sp>
      <p:sp>
        <p:nvSpPr>
          <p:cNvPr id="1219" name="Shape 121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220" name="Shape 122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Hierarchy refers to the organization of files and directories in a file system.</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21" name="Shape 1221"/>
          <p:cNvGrpSpPr/>
          <p:nvPr/>
        </p:nvGrpSpPr>
        <p:grpSpPr>
          <a:xfrm>
            <a:off x="438149" y="1933056"/>
            <a:ext cx="11544302" cy="4316145"/>
            <a:chOff x="514349" y="1933056"/>
            <a:chExt cx="11544302" cy="4316145"/>
          </a:xfrm>
        </p:grpSpPr>
        <p:grpSp>
          <p:nvGrpSpPr>
            <p:cNvPr id="1222" name="Shape 1222"/>
            <p:cNvGrpSpPr/>
            <p:nvPr/>
          </p:nvGrpSpPr>
          <p:grpSpPr>
            <a:xfrm>
              <a:off x="514349" y="1933056"/>
              <a:ext cx="11544302" cy="4316145"/>
              <a:chOff x="514349" y="2241480"/>
              <a:chExt cx="11314793" cy="3904343"/>
            </a:xfrm>
          </p:grpSpPr>
          <p:sp>
            <p:nvSpPr>
              <p:cNvPr id="1223" name="Shape 1223"/>
              <p:cNvSpPr/>
              <p:nvPr/>
            </p:nvSpPr>
            <p:spPr>
              <a:xfrm>
                <a:off x="514350" y="2241480"/>
                <a:ext cx="11314792" cy="3904343"/>
              </a:xfrm>
              <a:prstGeom prst="roundRect">
                <a:avLst>
                  <a:gd name="adj" fmla="val 5090"/>
                </a:avLst>
              </a:prstGeom>
              <a:solidFill>
                <a:schemeClr val="lt1"/>
              </a:solidFill>
              <a:ln w="38100" cap="flat" cmpd="sng">
                <a:solidFill>
                  <a:srgbClr val="3A383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p:txBody>
          </p:sp>
          <p:sp>
            <p:nvSpPr>
              <p:cNvPr id="1224" name="Shape 1224"/>
              <p:cNvSpPr/>
              <p:nvPr/>
            </p:nvSpPr>
            <p:spPr>
              <a:xfrm>
                <a:off x="514349" y="2241481"/>
                <a:ext cx="11314792" cy="535282"/>
              </a:xfrm>
              <a:prstGeom prst="roundRect">
                <a:avLst>
                  <a:gd name="adj" fmla="val 5090"/>
                </a:avLst>
              </a:prstGeom>
              <a:solidFill>
                <a:srgbClr val="3A3838"/>
              </a:solid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Example file system hierarchy</a:t>
                </a:r>
                <a:endParaRPr sz="2000" b="1" i="0" u="none" strike="noStrike" cap="none">
                  <a:solidFill>
                    <a:schemeClr val="lt1"/>
                  </a:solidFill>
                  <a:latin typeface="Arial"/>
                  <a:ea typeface="Arial"/>
                  <a:cs typeface="Arial"/>
                  <a:sym typeface="Arial"/>
                </a:endParaRPr>
              </a:p>
            </p:txBody>
          </p:sp>
        </p:grpSp>
        <p:sp>
          <p:nvSpPr>
            <p:cNvPr id="1225" name="Shape 1225"/>
            <p:cNvSpPr txBox="1"/>
            <p:nvPr/>
          </p:nvSpPr>
          <p:spPr>
            <a:xfrm>
              <a:off x="635000" y="2766747"/>
              <a:ext cx="151836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Individual file</a:t>
              </a:r>
              <a:endParaRPr sz="1800" b="0" i="0" u="none" strike="noStrike" cap="none">
                <a:solidFill>
                  <a:srgbClr val="000000"/>
                </a:solidFill>
                <a:latin typeface="Arial"/>
                <a:ea typeface="Arial"/>
                <a:cs typeface="Arial"/>
                <a:sym typeface="Arial"/>
              </a:endParaRPr>
            </a:p>
          </p:txBody>
        </p:sp>
        <p:sp>
          <p:nvSpPr>
            <p:cNvPr id="1226" name="Shape 1226"/>
            <p:cNvSpPr txBox="1"/>
            <p:nvPr/>
          </p:nvSpPr>
          <p:spPr>
            <a:xfrm>
              <a:off x="2893641" y="2803958"/>
              <a:ext cx="194155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File in a directory</a:t>
              </a:r>
              <a:endParaRPr sz="1800" b="0" i="0" u="none" strike="noStrike" cap="none">
                <a:solidFill>
                  <a:srgbClr val="000000"/>
                </a:solidFill>
                <a:latin typeface="Arial"/>
                <a:ea typeface="Arial"/>
                <a:cs typeface="Arial"/>
                <a:sym typeface="Arial"/>
              </a:endParaRPr>
            </a:p>
          </p:txBody>
        </p:sp>
        <p:sp>
          <p:nvSpPr>
            <p:cNvPr id="1227" name="Shape 1227"/>
            <p:cNvSpPr txBox="1"/>
            <p:nvPr/>
          </p:nvSpPr>
          <p:spPr>
            <a:xfrm>
              <a:off x="5612113" y="2627923"/>
              <a:ext cx="2995095"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File and empty directory within a directory</a:t>
              </a:r>
              <a:endParaRPr sz="1800" b="0" i="0" u="none" strike="noStrike" cap="none">
                <a:solidFill>
                  <a:srgbClr val="000000"/>
                </a:solidFill>
                <a:latin typeface="Arial"/>
                <a:ea typeface="Arial"/>
                <a:cs typeface="Arial"/>
                <a:sym typeface="Arial"/>
              </a:endParaRPr>
            </a:p>
          </p:txBody>
        </p:sp>
        <p:sp>
          <p:nvSpPr>
            <p:cNvPr id="1228" name="Shape 1228"/>
            <p:cNvSpPr txBox="1"/>
            <p:nvPr/>
          </p:nvSpPr>
          <p:spPr>
            <a:xfrm>
              <a:off x="8989793" y="2609426"/>
              <a:ext cx="255334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Directories with files within a directory</a:t>
              </a:r>
              <a:endParaRPr sz="1800" b="0" i="0" u="none" strike="noStrike" cap="none">
                <a:solidFill>
                  <a:srgbClr val="000000"/>
                </a:solidFill>
                <a:latin typeface="Arial"/>
                <a:ea typeface="Arial"/>
                <a:cs typeface="Arial"/>
                <a:sym typeface="Arial"/>
              </a:endParaRPr>
            </a:p>
          </p:txBody>
        </p:sp>
        <p:sp>
          <p:nvSpPr>
            <p:cNvPr id="1229" name="Shape 1229"/>
            <p:cNvSpPr txBox="1"/>
            <p:nvPr/>
          </p:nvSpPr>
          <p:spPr>
            <a:xfrm>
              <a:off x="913676" y="3500242"/>
              <a:ext cx="60785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file1</a:t>
              </a:r>
              <a:endParaRPr sz="1800" b="0" i="0" u="none" strike="noStrike" cap="none">
                <a:solidFill>
                  <a:srgbClr val="000000"/>
                </a:solidFill>
                <a:latin typeface="Arial"/>
                <a:ea typeface="Arial"/>
                <a:cs typeface="Arial"/>
                <a:sym typeface="Arial"/>
              </a:endParaRPr>
            </a:p>
          </p:txBody>
        </p:sp>
        <p:sp>
          <p:nvSpPr>
            <p:cNvPr id="1230" name="Shape 1230"/>
            <p:cNvSpPr txBox="1"/>
            <p:nvPr/>
          </p:nvSpPr>
          <p:spPr>
            <a:xfrm>
              <a:off x="3282465" y="4767355"/>
              <a:ext cx="60785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file1</a:t>
              </a:r>
              <a:endParaRPr sz="1800" b="0" i="0" u="none" strike="noStrike" cap="none">
                <a:solidFill>
                  <a:srgbClr val="000000"/>
                </a:solidFill>
                <a:latin typeface="Arial"/>
                <a:ea typeface="Arial"/>
                <a:cs typeface="Arial"/>
                <a:sym typeface="Arial"/>
              </a:endParaRPr>
            </a:p>
          </p:txBody>
        </p:sp>
        <p:sp>
          <p:nvSpPr>
            <p:cNvPr id="1231" name="Shape 1231"/>
            <p:cNvSpPr txBox="1"/>
            <p:nvPr/>
          </p:nvSpPr>
          <p:spPr>
            <a:xfrm>
              <a:off x="5657512" y="4780996"/>
              <a:ext cx="60785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file1</a:t>
              </a:r>
              <a:endParaRPr sz="1800" b="0" i="0" u="none" strike="noStrike" cap="none">
                <a:solidFill>
                  <a:srgbClr val="000000"/>
                </a:solidFill>
                <a:latin typeface="Arial"/>
                <a:ea typeface="Arial"/>
                <a:cs typeface="Arial"/>
                <a:sym typeface="Arial"/>
              </a:endParaRPr>
            </a:p>
          </p:txBody>
        </p:sp>
        <p:sp>
          <p:nvSpPr>
            <p:cNvPr id="1232" name="Shape 1232"/>
            <p:cNvSpPr txBox="1"/>
            <p:nvPr/>
          </p:nvSpPr>
          <p:spPr>
            <a:xfrm>
              <a:off x="9126118" y="5556699"/>
              <a:ext cx="60785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file1</a:t>
              </a:r>
              <a:endParaRPr sz="1800" b="0" i="0" u="none" strike="noStrike" cap="none">
                <a:solidFill>
                  <a:srgbClr val="000000"/>
                </a:solidFill>
                <a:latin typeface="Arial"/>
                <a:ea typeface="Arial"/>
                <a:cs typeface="Arial"/>
                <a:sym typeface="Arial"/>
              </a:endParaRPr>
            </a:p>
          </p:txBody>
        </p:sp>
        <p:sp>
          <p:nvSpPr>
            <p:cNvPr id="1233" name="Shape 1233"/>
            <p:cNvSpPr txBox="1"/>
            <p:nvPr/>
          </p:nvSpPr>
          <p:spPr>
            <a:xfrm>
              <a:off x="10779530" y="5556699"/>
              <a:ext cx="60785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file2</a:t>
              </a:r>
              <a:endParaRPr sz="1800" b="0" i="0" u="none" strike="noStrike" cap="none">
                <a:solidFill>
                  <a:srgbClr val="000000"/>
                </a:solidFill>
                <a:latin typeface="Arial"/>
                <a:ea typeface="Arial"/>
                <a:cs typeface="Arial"/>
                <a:sym typeface="Arial"/>
              </a:endParaRPr>
            </a:p>
          </p:txBody>
        </p:sp>
        <p:cxnSp>
          <p:nvCxnSpPr>
            <p:cNvPr id="1234" name="Shape 1234"/>
            <p:cNvCxnSpPr/>
            <p:nvPr/>
          </p:nvCxnSpPr>
          <p:spPr>
            <a:xfrm>
              <a:off x="3562349" y="3986948"/>
              <a:ext cx="0" cy="635852"/>
            </a:xfrm>
            <a:prstGeom prst="straightConnector1">
              <a:avLst/>
            </a:prstGeom>
            <a:noFill/>
            <a:ln w="28575" cap="flat" cmpd="sng">
              <a:solidFill>
                <a:srgbClr val="3A3838"/>
              </a:solidFill>
              <a:prstDash val="solid"/>
              <a:miter lim="800000"/>
              <a:headEnd type="none" w="sm" len="sm"/>
              <a:tailEnd type="triangle" w="med" len="med"/>
            </a:ln>
          </p:spPr>
        </p:cxnSp>
        <p:cxnSp>
          <p:nvCxnSpPr>
            <p:cNvPr id="1235" name="Shape 1235"/>
            <p:cNvCxnSpPr/>
            <p:nvPr/>
          </p:nvCxnSpPr>
          <p:spPr>
            <a:xfrm>
              <a:off x="6506435" y="3913978"/>
              <a:ext cx="446664" cy="505096"/>
            </a:xfrm>
            <a:prstGeom prst="straightConnector1">
              <a:avLst/>
            </a:prstGeom>
            <a:noFill/>
            <a:ln w="28575" cap="flat" cmpd="sng">
              <a:solidFill>
                <a:srgbClr val="3A3838"/>
              </a:solidFill>
              <a:prstDash val="solid"/>
              <a:miter lim="800000"/>
              <a:headEnd type="none" w="sm" len="sm"/>
              <a:tailEnd type="triangle" w="med" len="med"/>
            </a:ln>
          </p:spPr>
        </p:cxnSp>
        <p:cxnSp>
          <p:nvCxnSpPr>
            <p:cNvPr id="1236" name="Shape 1236"/>
            <p:cNvCxnSpPr/>
            <p:nvPr/>
          </p:nvCxnSpPr>
          <p:spPr>
            <a:xfrm flipH="1">
              <a:off x="6001712" y="3955715"/>
              <a:ext cx="454176" cy="642937"/>
            </a:xfrm>
            <a:prstGeom prst="straightConnector1">
              <a:avLst/>
            </a:prstGeom>
            <a:noFill/>
            <a:ln w="28575" cap="flat" cmpd="sng">
              <a:solidFill>
                <a:srgbClr val="3A3838"/>
              </a:solidFill>
              <a:prstDash val="solid"/>
              <a:miter lim="800000"/>
              <a:headEnd type="none" w="sm" len="sm"/>
              <a:tailEnd type="triangle" w="med" len="med"/>
            </a:ln>
          </p:spPr>
        </p:cxnSp>
        <p:cxnSp>
          <p:nvCxnSpPr>
            <p:cNvPr id="1237" name="Shape 1237"/>
            <p:cNvCxnSpPr/>
            <p:nvPr/>
          </p:nvCxnSpPr>
          <p:spPr>
            <a:xfrm>
              <a:off x="10141373" y="3913978"/>
              <a:ext cx="446664" cy="505096"/>
            </a:xfrm>
            <a:prstGeom prst="straightConnector1">
              <a:avLst/>
            </a:prstGeom>
            <a:noFill/>
            <a:ln w="28575" cap="flat" cmpd="sng">
              <a:solidFill>
                <a:srgbClr val="3A3838"/>
              </a:solidFill>
              <a:prstDash val="solid"/>
              <a:miter lim="800000"/>
              <a:headEnd type="none" w="sm" len="sm"/>
              <a:tailEnd type="triangle" w="med" len="med"/>
            </a:ln>
          </p:spPr>
        </p:cxnSp>
        <p:cxnSp>
          <p:nvCxnSpPr>
            <p:cNvPr id="1238" name="Shape 1238"/>
            <p:cNvCxnSpPr/>
            <p:nvPr/>
          </p:nvCxnSpPr>
          <p:spPr>
            <a:xfrm flipH="1">
              <a:off x="9672345" y="3876151"/>
              <a:ext cx="454176" cy="642937"/>
            </a:xfrm>
            <a:prstGeom prst="straightConnector1">
              <a:avLst/>
            </a:prstGeom>
            <a:noFill/>
            <a:ln w="28575" cap="flat" cmpd="sng">
              <a:solidFill>
                <a:srgbClr val="3A3838"/>
              </a:solidFill>
              <a:prstDash val="solid"/>
              <a:miter lim="800000"/>
              <a:headEnd type="none" w="sm" len="sm"/>
              <a:tailEnd type="triangle" w="med" len="med"/>
            </a:ln>
          </p:spPr>
        </p:cxnSp>
        <p:sp>
          <p:nvSpPr>
            <p:cNvPr id="1239" name="Shape 1239"/>
            <p:cNvSpPr/>
            <p:nvPr/>
          </p:nvSpPr>
          <p:spPr>
            <a:xfrm>
              <a:off x="2771487" y="3232301"/>
              <a:ext cx="1581727" cy="727364"/>
            </a:xfrm>
            <a:prstGeom prst="ellipse">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dir1</a:t>
              </a:r>
              <a:endParaRPr sz="1800" b="0" i="0" u="none" strike="noStrike" cap="none">
                <a:solidFill>
                  <a:schemeClr val="lt1"/>
                </a:solidFill>
                <a:latin typeface="Arial"/>
                <a:ea typeface="Arial"/>
                <a:cs typeface="Arial"/>
                <a:sym typeface="Arial"/>
              </a:endParaRPr>
            </a:p>
          </p:txBody>
        </p:sp>
        <p:sp>
          <p:nvSpPr>
            <p:cNvPr id="1240" name="Shape 1240"/>
            <p:cNvSpPr/>
            <p:nvPr/>
          </p:nvSpPr>
          <p:spPr>
            <a:xfrm>
              <a:off x="5651256" y="3259584"/>
              <a:ext cx="1581727" cy="727364"/>
            </a:xfrm>
            <a:prstGeom prst="ellipse">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dir1</a:t>
              </a:r>
              <a:endParaRPr sz="1800" b="0" i="0" u="none" strike="noStrike" cap="none">
                <a:solidFill>
                  <a:schemeClr val="lt1"/>
                </a:solidFill>
                <a:latin typeface="Arial"/>
                <a:ea typeface="Arial"/>
                <a:cs typeface="Arial"/>
                <a:sym typeface="Arial"/>
              </a:endParaRPr>
            </a:p>
          </p:txBody>
        </p:sp>
        <p:sp>
          <p:nvSpPr>
            <p:cNvPr id="1241" name="Shape 1241"/>
            <p:cNvSpPr/>
            <p:nvPr/>
          </p:nvSpPr>
          <p:spPr>
            <a:xfrm>
              <a:off x="9206435" y="3248801"/>
              <a:ext cx="1581727" cy="727364"/>
            </a:xfrm>
            <a:prstGeom prst="ellipse">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dir1</a:t>
              </a:r>
              <a:endParaRPr sz="1800" b="0" i="0" u="none" strike="noStrike" cap="none">
                <a:solidFill>
                  <a:schemeClr val="lt1"/>
                </a:solidFill>
                <a:latin typeface="Arial"/>
                <a:ea typeface="Arial"/>
                <a:cs typeface="Arial"/>
                <a:sym typeface="Arial"/>
              </a:endParaRPr>
            </a:p>
          </p:txBody>
        </p:sp>
        <p:sp>
          <p:nvSpPr>
            <p:cNvPr id="1242" name="Shape 1242"/>
            <p:cNvSpPr/>
            <p:nvPr/>
          </p:nvSpPr>
          <p:spPr>
            <a:xfrm>
              <a:off x="6442119" y="4492044"/>
              <a:ext cx="1581727" cy="727364"/>
            </a:xfrm>
            <a:prstGeom prst="ellipse">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subdir1</a:t>
              </a:r>
              <a:endParaRPr sz="1800" b="0" i="0" u="none" strike="noStrike" cap="none">
                <a:solidFill>
                  <a:schemeClr val="lt1"/>
                </a:solidFill>
                <a:latin typeface="Arial"/>
                <a:ea typeface="Arial"/>
                <a:cs typeface="Arial"/>
                <a:sym typeface="Arial"/>
              </a:endParaRPr>
            </a:p>
          </p:txBody>
        </p:sp>
        <p:sp>
          <p:nvSpPr>
            <p:cNvPr id="1243" name="Shape 1243"/>
            <p:cNvSpPr/>
            <p:nvPr/>
          </p:nvSpPr>
          <p:spPr>
            <a:xfrm>
              <a:off x="8615140" y="4492044"/>
              <a:ext cx="1581727" cy="727364"/>
            </a:xfrm>
            <a:prstGeom prst="ellipse">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subdir1</a:t>
              </a:r>
              <a:endParaRPr sz="1800" b="0" i="0" u="none" strike="noStrike" cap="none">
                <a:solidFill>
                  <a:schemeClr val="lt1"/>
                </a:solidFill>
                <a:latin typeface="Arial"/>
                <a:ea typeface="Arial"/>
                <a:cs typeface="Arial"/>
                <a:sym typeface="Arial"/>
              </a:endParaRPr>
            </a:p>
          </p:txBody>
        </p:sp>
        <p:sp>
          <p:nvSpPr>
            <p:cNvPr id="1244" name="Shape 1244"/>
            <p:cNvSpPr/>
            <p:nvPr/>
          </p:nvSpPr>
          <p:spPr>
            <a:xfrm>
              <a:off x="10247414" y="4485482"/>
              <a:ext cx="1581727" cy="727364"/>
            </a:xfrm>
            <a:prstGeom prst="ellipse">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subdir2</a:t>
              </a:r>
              <a:endParaRPr sz="1800" b="0" i="0" u="none" strike="noStrike" cap="none">
                <a:solidFill>
                  <a:schemeClr val="lt1"/>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Shape 125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 Common File Systems</a:t>
            </a:r>
            <a:endParaRPr/>
          </a:p>
        </p:txBody>
      </p:sp>
      <p:sp>
        <p:nvSpPr>
          <p:cNvPr id="1259" name="Shape 125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260" name="Shape 126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61" name="Shape 1261"/>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2" name="Shape 1262"/>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3" name="Shape 1263"/>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4" name="Shape 1264"/>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5" name="Shape 1265"/>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6" name="Shape 1266"/>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7" name="Shape 1267"/>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8" name="Shape 1268"/>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9" name="Shape 1269"/>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0" name="Shape 1270"/>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1" name="Shape 1271"/>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2" name="Shape 1272"/>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3" name="Shape 1273"/>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4" name="Shape 1274"/>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5" name="Shape 1275"/>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6" name="Shape 1276"/>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7" name="Shape 1277"/>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8" name="Shape 1278"/>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9" name="Shape 1279"/>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0" name="Shape 1280"/>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1" name="Shape 1281"/>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2" name="Shape 1282"/>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3" name="Shape 1283"/>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4" name="Shape 1284"/>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5" name="Shape 1285"/>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6" name="Shape 1286"/>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7" name="Shape 1287"/>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8" name="Shape 1288"/>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9" name="Shape 1289"/>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90" name="Shape 1290"/>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91" name="Shape 1291"/>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92" name="Shape 1292"/>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93" name="Shape 1293"/>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94" name="Shape 1294"/>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95" name="Shape 1295"/>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1296" name="Shape 1296"/>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1297" name="Shape 1297"/>
          <p:cNvSpPr/>
          <p:nvPr/>
        </p:nvSpPr>
        <p:spPr>
          <a:xfrm>
            <a:off x="506448" y="51591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1298" name="Shape 1298"/>
          <p:cNvSpPr/>
          <p:nvPr/>
        </p:nvSpPr>
        <p:spPr>
          <a:xfrm>
            <a:off x="506448" y="364498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nvGrpSpPr>
          <p:cNvPr id="1299" name="Shape 1299"/>
          <p:cNvGrpSpPr/>
          <p:nvPr/>
        </p:nvGrpSpPr>
        <p:grpSpPr>
          <a:xfrm>
            <a:off x="8852789" y="1619529"/>
            <a:ext cx="2105024" cy="1658938"/>
            <a:chOff x="5946775" y="4468571"/>
            <a:chExt cx="2105024" cy="1658938"/>
          </a:xfrm>
        </p:grpSpPr>
        <p:sp>
          <p:nvSpPr>
            <p:cNvPr id="1300" name="Shape 1300"/>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01" name="Shape 1301"/>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02" name="Shape 1302"/>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03" name="Shape 1303"/>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04" name="Shape 1304"/>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305" name="Shape 1305"/>
          <p:cNvGrpSpPr/>
          <p:nvPr/>
        </p:nvGrpSpPr>
        <p:grpSpPr>
          <a:xfrm>
            <a:off x="7179565" y="559872"/>
            <a:ext cx="2105024" cy="1658938"/>
            <a:chOff x="4146550" y="1468196"/>
            <a:chExt cx="2105024" cy="1658938"/>
          </a:xfrm>
        </p:grpSpPr>
        <p:sp>
          <p:nvSpPr>
            <p:cNvPr id="1306" name="Shape 130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07" name="Shape 130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08" name="Shape 130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09" name="Shape 130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10" name="Shape 131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311" name="Shape 1311"/>
          <p:cNvSpPr txBox="1"/>
          <p:nvPr/>
        </p:nvSpPr>
        <p:spPr>
          <a:xfrm>
            <a:off x="905608" y="1249053"/>
            <a:ext cx="5190391" cy="3968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Windows</a:t>
            </a:r>
            <a:endParaRPr sz="2000" b="1" i="0" u="none" strike="noStrike" cap="none">
              <a:solidFill>
                <a:srgbClr val="000000"/>
              </a:solidFill>
              <a:latin typeface="Arial"/>
              <a:ea typeface="Arial"/>
              <a:cs typeface="Arial"/>
              <a:sym typeface="Arial"/>
            </a:endParaRPr>
          </a:p>
        </p:txBody>
      </p:sp>
      <p:sp>
        <p:nvSpPr>
          <p:cNvPr id="1312" name="Shape 1312"/>
          <p:cNvSpPr txBox="1"/>
          <p:nvPr/>
        </p:nvSpPr>
        <p:spPr>
          <a:xfrm>
            <a:off x="905609" y="1560391"/>
            <a:ext cx="5190391" cy="757451"/>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File Allocation Table </a:t>
            </a:r>
            <a:r>
              <a:rPr lang="en-US" sz="1400" b="1" i="0" u="none" strike="noStrike" cap="none">
                <a:solidFill>
                  <a:srgbClr val="000000"/>
                </a:solidFill>
                <a:latin typeface="Arial"/>
                <a:ea typeface="Arial"/>
                <a:cs typeface="Arial"/>
                <a:sym typeface="Arial"/>
              </a:rPr>
              <a:t>(FAT)</a:t>
            </a:r>
            <a:endParaRPr/>
          </a:p>
          <a:p>
            <a:pPr marL="228600" marR="0" lvl="0" indent="-2286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New Technology File System </a:t>
            </a:r>
            <a:r>
              <a:rPr lang="en-US" sz="1400" b="1" i="0" u="none" strike="noStrike" cap="none">
                <a:solidFill>
                  <a:srgbClr val="000000"/>
                </a:solidFill>
                <a:latin typeface="Arial"/>
                <a:ea typeface="Arial"/>
                <a:cs typeface="Arial"/>
                <a:sym typeface="Arial"/>
              </a:rPr>
              <a:t>(NTFS)</a:t>
            </a:r>
            <a:endParaRPr/>
          </a:p>
          <a:p>
            <a:pPr marL="228600" marR="0" lvl="0" indent="-2286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Resilient File System </a:t>
            </a:r>
            <a:r>
              <a:rPr lang="en-US" sz="1400" b="1" i="0" u="none" strike="noStrike" cap="none">
                <a:solidFill>
                  <a:srgbClr val="000000"/>
                </a:solidFill>
                <a:latin typeface="Arial"/>
                <a:ea typeface="Arial"/>
                <a:cs typeface="Arial"/>
                <a:sym typeface="Arial"/>
              </a:rPr>
              <a:t>(ReFS)</a:t>
            </a:r>
            <a:endParaRPr sz="1400" b="1" i="0" u="none" strike="noStrike" cap="none">
              <a:solidFill>
                <a:srgbClr val="000000"/>
              </a:solidFill>
              <a:latin typeface="Arial"/>
              <a:ea typeface="Arial"/>
              <a:cs typeface="Arial"/>
              <a:sym typeface="Arial"/>
            </a:endParaRPr>
          </a:p>
        </p:txBody>
      </p:sp>
      <p:sp>
        <p:nvSpPr>
          <p:cNvPr id="1313" name="Shape 1313"/>
          <p:cNvSpPr txBox="1"/>
          <p:nvPr/>
        </p:nvSpPr>
        <p:spPr>
          <a:xfrm>
            <a:off x="905608" y="2518553"/>
            <a:ext cx="5190391" cy="3968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MacOS</a:t>
            </a:r>
            <a:endParaRPr sz="2000" b="1" i="0" u="none" strike="noStrike" cap="none">
              <a:solidFill>
                <a:srgbClr val="000000"/>
              </a:solidFill>
              <a:latin typeface="Arial"/>
              <a:ea typeface="Arial"/>
              <a:cs typeface="Arial"/>
              <a:sym typeface="Arial"/>
            </a:endParaRPr>
          </a:p>
        </p:txBody>
      </p:sp>
      <p:sp>
        <p:nvSpPr>
          <p:cNvPr id="1314" name="Shape 1314"/>
          <p:cNvSpPr txBox="1"/>
          <p:nvPr/>
        </p:nvSpPr>
        <p:spPr>
          <a:xfrm>
            <a:off x="905609" y="2829891"/>
            <a:ext cx="5190391" cy="757451"/>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Hierarchical File System Plus </a:t>
            </a:r>
            <a:r>
              <a:rPr lang="en-US" sz="1400" b="1" i="0" u="none" strike="noStrike" cap="none">
                <a:solidFill>
                  <a:srgbClr val="000000"/>
                </a:solidFill>
                <a:latin typeface="Arial"/>
                <a:ea typeface="Arial"/>
                <a:cs typeface="Arial"/>
                <a:sym typeface="Arial"/>
              </a:rPr>
              <a:t>(HFS+)</a:t>
            </a:r>
            <a:endParaRPr/>
          </a:p>
          <a:p>
            <a:pPr marL="228600" marR="0" lvl="0" indent="-2286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Apple File System (</a:t>
            </a:r>
            <a:r>
              <a:rPr lang="en-US" sz="1400" b="1" i="0" u="none" strike="noStrike" cap="none">
                <a:solidFill>
                  <a:srgbClr val="000000"/>
                </a:solidFill>
                <a:latin typeface="Arial"/>
                <a:ea typeface="Arial"/>
                <a:cs typeface="Arial"/>
                <a:sym typeface="Arial"/>
              </a:rPr>
              <a:t>APFS)</a:t>
            </a:r>
            <a:endParaRPr sz="1400" b="1" i="0" u="none" strike="noStrike" cap="none">
              <a:solidFill>
                <a:srgbClr val="000000"/>
              </a:solidFill>
              <a:latin typeface="Arial"/>
              <a:ea typeface="Arial"/>
              <a:cs typeface="Arial"/>
              <a:sym typeface="Arial"/>
            </a:endParaRPr>
          </a:p>
        </p:txBody>
      </p:sp>
      <p:sp>
        <p:nvSpPr>
          <p:cNvPr id="1315" name="Shape 1315"/>
          <p:cNvSpPr txBox="1"/>
          <p:nvPr/>
        </p:nvSpPr>
        <p:spPr>
          <a:xfrm>
            <a:off x="905608" y="3571225"/>
            <a:ext cx="5190391" cy="3968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Linux</a:t>
            </a:r>
            <a:endParaRPr sz="2000" b="1" i="0" u="none" strike="noStrike" cap="none">
              <a:solidFill>
                <a:srgbClr val="000000"/>
              </a:solidFill>
              <a:latin typeface="Arial"/>
              <a:ea typeface="Arial"/>
              <a:cs typeface="Arial"/>
              <a:sym typeface="Arial"/>
            </a:endParaRPr>
          </a:p>
        </p:txBody>
      </p:sp>
      <p:sp>
        <p:nvSpPr>
          <p:cNvPr id="1316" name="Shape 1316"/>
          <p:cNvSpPr txBox="1"/>
          <p:nvPr/>
        </p:nvSpPr>
        <p:spPr>
          <a:xfrm>
            <a:off x="905609" y="3882563"/>
            <a:ext cx="5190391" cy="757451"/>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ext* family (ext2, ext3 and ext4)</a:t>
            </a:r>
            <a:endParaRPr/>
          </a:p>
          <a:p>
            <a:pPr marL="228600" marR="0" lvl="0" indent="-2286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ReiserFs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XFS</a:t>
            </a:r>
            <a:endParaRPr/>
          </a:p>
          <a:p>
            <a:pPr marL="228600" marR="0" lvl="0" indent="-2286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Journaled File System</a:t>
            </a:r>
            <a:r>
              <a:rPr lang="en-US" sz="1400" b="1" i="0" u="none" strike="noStrike" cap="none">
                <a:solidFill>
                  <a:srgbClr val="000000"/>
                </a:solidFill>
                <a:latin typeface="Arial"/>
                <a:ea typeface="Arial"/>
                <a:cs typeface="Arial"/>
                <a:sym typeface="Arial"/>
              </a:rPr>
              <a:t> (JFS)</a:t>
            </a:r>
            <a:endParaRPr sz="1400" b="1" i="0" u="none" strike="noStrike" cap="none">
              <a:solidFill>
                <a:srgbClr val="000000"/>
              </a:solidFill>
              <a:latin typeface="Arial"/>
              <a:ea typeface="Arial"/>
              <a:cs typeface="Arial"/>
              <a:sym typeface="Arial"/>
            </a:endParaRPr>
          </a:p>
        </p:txBody>
      </p:sp>
      <p:sp>
        <p:nvSpPr>
          <p:cNvPr id="1317" name="Shape 1317"/>
          <p:cNvSpPr txBox="1"/>
          <p:nvPr/>
        </p:nvSpPr>
        <p:spPr>
          <a:xfrm>
            <a:off x="905608" y="5085165"/>
            <a:ext cx="5190391" cy="3968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Unix </a:t>
            </a:r>
            <a:endParaRPr sz="2000" b="1" i="0" u="none" strike="noStrike" cap="none">
              <a:solidFill>
                <a:srgbClr val="000000"/>
              </a:solidFill>
              <a:latin typeface="Arial"/>
              <a:ea typeface="Arial"/>
              <a:cs typeface="Arial"/>
              <a:sym typeface="Arial"/>
            </a:endParaRPr>
          </a:p>
        </p:txBody>
      </p:sp>
      <p:sp>
        <p:nvSpPr>
          <p:cNvPr id="1318" name="Shape 1318"/>
          <p:cNvSpPr txBox="1"/>
          <p:nvPr/>
        </p:nvSpPr>
        <p:spPr>
          <a:xfrm>
            <a:off x="905609" y="5482040"/>
            <a:ext cx="5190391" cy="757451"/>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Unix File System </a:t>
            </a:r>
            <a:r>
              <a:rPr lang="en-US" sz="1400" b="1" i="0" u="none" strike="noStrike" cap="none">
                <a:solidFill>
                  <a:srgbClr val="000000"/>
                </a:solidFill>
                <a:latin typeface="Arial"/>
                <a:ea typeface="Arial"/>
                <a:cs typeface="Arial"/>
                <a:sym typeface="Arial"/>
              </a:rPr>
              <a:t>(UFS)</a:t>
            </a:r>
            <a:r>
              <a:rPr lang="en-US" sz="1400" b="0" i="0" u="none" strike="noStrike" cap="none">
                <a:solidFill>
                  <a:srgbClr val="000000"/>
                </a:solidFill>
                <a:latin typeface="Arial"/>
                <a:ea typeface="Arial"/>
                <a:cs typeface="Arial"/>
                <a:sym typeface="Arial"/>
              </a:rPr>
              <a:t>/Fas File System </a:t>
            </a:r>
            <a:r>
              <a:rPr lang="en-US" sz="1400" b="1" i="0" u="none" strike="noStrike" cap="none">
                <a:solidFill>
                  <a:srgbClr val="000000"/>
                </a:solidFill>
                <a:latin typeface="Arial"/>
                <a:ea typeface="Arial"/>
                <a:cs typeface="Arial"/>
                <a:sym typeface="Arial"/>
              </a:rPr>
              <a:t>(FFS)</a:t>
            </a:r>
            <a:endParaRPr sz="1400" b="1" i="0" u="none" strike="noStrike" cap="none">
              <a:solidFill>
                <a:srgbClr val="000000"/>
              </a:solidFill>
              <a:latin typeface="Arial"/>
              <a:ea typeface="Arial"/>
              <a:cs typeface="Arial"/>
              <a:sym typeface="Arial"/>
            </a:endParaRPr>
          </a:p>
        </p:txBody>
      </p:sp>
      <p:grpSp>
        <p:nvGrpSpPr>
          <p:cNvPr id="1319" name="Shape 1319"/>
          <p:cNvGrpSpPr/>
          <p:nvPr/>
        </p:nvGrpSpPr>
        <p:grpSpPr>
          <a:xfrm>
            <a:off x="7179565" y="2719086"/>
            <a:ext cx="2105024" cy="1658938"/>
            <a:chOff x="4146550" y="1468196"/>
            <a:chExt cx="2105024" cy="1658938"/>
          </a:xfrm>
        </p:grpSpPr>
        <p:sp>
          <p:nvSpPr>
            <p:cNvPr id="1320" name="Shape 1320"/>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21" name="Shape 1321"/>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22" name="Shape 1322"/>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23" name="Shape 1323"/>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24" name="Shape 1324"/>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325" name="Shape 1325"/>
          <p:cNvGrpSpPr/>
          <p:nvPr/>
        </p:nvGrpSpPr>
        <p:grpSpPr>
          <a:xfrm>
            <a:off x="8852789" y="3752912"/>
            <a:ext cx="2105024" cy="1658938"/>
            <a:chOff x="5946775" y="4468571"/>
            <a:chExt cx="2105024" cy="1658938"/>
          </a:xfrm>
        </p:grpSpPr>
        <p:sp>
          <p:nvSpPr>
            <p:cNvPr id="1326" name="Shape 132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27" name="Shape 132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28" name="Shape 132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29" name="Shape 132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30" name="Shape 133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331" name="Shape 1331"/>
          <p:cNvGrpSpPr/>
          <p:nvPr/>
        </p:nvGrpSpPr>
        <p:grpSpPr>
          <a:xfrm>
            <a:off x="7179565" y="4794313"/>
            <a:ext cx="2105024" cy="1658938"/>
            <a:chOff x="4146550" y="1468196"/>
            <a:chExt cx="2105024" cy="1658938"/>
          </a:xfrm>
        </p:grpSpPr>
        <p:sp>
          <p:nvSpPr>
            <p:cNvPr id="1332" name="Shape 133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33" name="Shape 133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34" name="Shape 133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35" name="Shape 133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36" name="Shape 133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Shape 134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.1. Linux ext2</a:t>
            </a:r>
            <a:endParaRPr/>
          </a:p>
        </p:txBody>
      </p:sp>
      <p:sp>
        <p:nvSpPr>
          <p:cNvPr id="1343" name="Shape 134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344" name="Shape 1344"/>
          <p:cNvSpPr txBox="1">
            <a:spLocks noGrp="1"/>
          </p:cNvSpPr>
          <p:nvPr>
            <p:ph type="body" idx="2"/>
          </p:nvPr>
        </p:nvSpPr>
        <p:spPr>
          <a:xfrm>
            <a:off x="514350" y="1304995"/>
            <a:ext cx="4841421"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Member of Extended file systems (ext*) family designed for Linux kernel.</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Originally developed as a replacement for the ext file system in 1993.</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First commercial grade file system for the Linux OS.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Ext2 is the default file system in several Linux distributions.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345" name="Shape 1345"/>
          <p:cNvGrpSpPr/>
          <p:nvPr/>
        </p:nvGrpSpPr>
        <p:grpSpPr>
          <a:xfrm>
            <a:off x="5296918" y="572342"/>
            <a:ext cx="6736216" cy="5500911"/>
            <a:chOff x="5224348" y="572342"/>
            <a:chExt cx="6736216" cy="5500911"/>
          </a:xfrm>
        </p:grpSpPr>
        <p:grpSp>
          <p:nvGrpSpPr>
            <p:cNvPr id="1346" name="Shape 1346"/>
            <p:cNvGrpSpPr/>
            <p:nvPr/>
          </p:nvGrpSpPr>
          <p:grpSpPr>
            <a:xfrm>
              <a:off x="5224348" y="572342"/>
              <a:ext cx="6736216" cy="5500911"/>
              <a:chOff x="514349" y="2241480"/>
              <a:chExt cx="11314793" cy="3904343"/>
            </a:xfrm>
          </p:grpSpPr>
          <p:sp>
            <p:nvSpPr>
              <p:cNvPr id="1347" name="Shape 1347"/>
              <p:cNvSpPr/>
              <p:nvPr/>
            </p:nvSpPr>
            <p:spPr>
              <a:xfrm>
                <a:off x="514350" y="2241480"/>
                <a:ext cx="11314792" cy="3904343"/>
              </a:xfrm>
              <a:prstGeom prst="roundRect">
                <a:avLst>
                  <a:gd name="adj" fmla="val 5090"/>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1348" name="Shape 1348"/>
              <p:cNvSpPr/>
              <p:nvPr/>
            </p:nvSpPr>
            <p:spPr>
              <a:xfrm>
                <a:off x="514349" y="2241481"/>
                <a:ext cx="11314791" cy="468502"/>
              </a:xfrm>
              <a:prstGeom prst="roundRect">
                <a:avLst>
                  <a:gd name="adj" fmla="val 5090"/>
                </a:avLst>
              </a:prstGeom>
              <a:solidFill>
                <a:srgbClr val="0EC07D"/>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EXT2/3 FILE SYSTEM</a:t>
                </a:r>
                <a:endParaRPr sz="1800" b="1" i="0" u="none" strike="noStrike" cap="none">
                  <a:solidFill>
                    <a:schemeClr val="lt1"/>
                  </a:solidFill>
                  <a:latin typeface="Arial"/>
                  <a:ea typeface="Arial"/>
                  <a:cs typeface="Arial"/>
                  <a:sym typeface="Arial"/>
                </a:endParaRPr>
              </a:p>
            </p:txBody>
          </p:sp>
        </p:grpSp>
        <p:pic>
          <p:nvPicPr>
            <p:cNvPr id="1349" name="Shape 1349"/>
            <p:cNvPicPr preferRelativeResize="0"/>
            <p:nvPr/>
          </p:nvPicPr>
          <p:blipFill rotWithShape="1">
            <a:blip r:embed="rId3">
              <a:alphaModFix/>
            </a:blip>
            <a:srcRect/>
            <a:stretch/>
          </p:blipFill>
          <p:spPr>
            <a:xfrm>
              <a:off x="5370285" y="1348537"/>
              <a:ext cx="6432146" cy="4578040"/>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Shape 135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.2. Linux ext3</a:t>
            </a:r>
            <a:endParaRPr sz="2800" b="1" i="0" u="none" strike="noStrike" cap="none">
              <a:solidFill>
                <a:schemeClr val="dk2"/>
              </a:solidFill>
              <a:latin typeface="Arial"/>
              <a:ea typeface="Arial"/>
              <a:cs typeface="Arial"/>
              <a:sym typeface="Arial"/>
            </a:endParaRPr>
          </a:p>
        </p:txBody>
      </p:sp>
      <p:sp>
        <p:nvSpPr>
          <p:cNvPr id="1356" name="Shape 135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0" i="0" u="none" strike="noStrike" cap="none">
                <a:solidFill>
                  <a:srgbClr val="0EC07D"/>
                </a:solidFill>
                <a:latin typeface="Arial"/>
                <a:ea typeface="Arial"/>
                <a:cs typeface="Arial"/>
                <a:sym typeface="Arial"/>
              </a:rPr>
              <a:t>Module 1: The File System Namespace</a:t>
            </a:r>
            <a:endParaRPr sz="1600" b="0" i="0" u="none" strike="noStrike" cap="none">
              <a:solidFill>
                <a:srgbClr val="0EC07D"/>
              </a:solidFill>
              <a:latin typeface="Arial"/>
              <a:ea typeface="Arial"/>
              <a:cs typeface="Arial"/>
              <a:sym typeface="Arial"/>
            </a:endParaRPr>
          </a:p>
        </p:txBody>
      </p:sp>
      <p:sp>
        <p:nvSpPr>
          <p:cNvPr id="1357" name="Shape 135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Ext3 or third extended file system is a journaled file system commonly used by the linux kernel</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An ext3 file system is the addition of the following features to ext2 - a journal, online file system growth and H-Tree indexing for larger directories.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Ext3 system is devoid of modern features like  dynamic i-node allocation and extents.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maximum number of blocks for ext3 is 2.</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size of a block can vary, which affects the maximum number of files and maximum size of the file system.</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3" name="Shape 136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.3. Linux ext4</a:t>
            </a:r>
            <a:endParaRPr/>
          </a:p>
        </p:txBody>
      </p:sp>
      <p:sp>
        <p:nvSpPr>
          <p:cNvPr id="1364" name="Shape 136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365" name="Shape 136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Fourth extended file system (ext4) for Linux, compatible with both ext2 and ext3.</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Supports huge individual file data and overall file system size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Allows unlimited number of subdirectories compared to ext3.</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366" name="Shape 1366"/>
          <p:cNvGrpSpPr/>
          <p:nvPr/>
        </p:nvGrpSpPr>
        <p:grpSpPr>
          <a:xfrm>
            <a:off x="919926" y="2742207"/>
            <a:ext cx="10184332" cy="3549403"/>
            <a:chOff x="919926" y="2742207"/>
            <a:chExt cx="10184332" cy="3549403"/>
          </a:xfrm>
        </p:grpSpPr>
        <p:sp>
          <p:nvSpPr>
            <p:cNvPr id="1367" name="Shape 1367"/>
            <p:cNvSpPr/>
            <p:nvPr/>
          </p:nvSpPr>
          <p:spPr>
            <a:xfrm>
              <a:off x="919926" y="2742207"/>
              <a:ext cx="10184332" cy="3549403"/>
            </a:xfrm>
            <a:prstGeom prst="roundRect">
              <a:avLst>
                <a:gd name="adj" fmla="val 5090"/>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1368" name="Shape 1368"/>
            <p:cNvPicPr preferRelativeResize="0"/>
            <p:nvPr/>
          </p:nvPicPr>
          <p:blipFill rotWithShape="1">
            <a:blip r:embed="rId3">
              <a:alphaModFix/>
            </a:blip>
            <a:srcRect/>
            <a:stretch/>
          </p:blipFill>
          <p:spPr>
            <a:xfrm>
              <a:off x="1230063" y="2965039"/>
              <a:ext cx="9558099" cy="3103737"/>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Shape 137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.4. Macintosh HFS</a:t>
            </a:r>
            <a:endParaRPr sz="2800" b="1" i="0" u="none" strike="noStrike" cap="none">
              <a:solidFill>
                <a:schemeClr val="dk2"/>
              </a:solidFill>
              <a:latin typeface="Arial"/>
              <a:ea typeface="Arial"/>
              <a:cs typeface="Arial"/>
              <a:sym typeface="Arial"/>
            </a:endParaRPr>
          </a:p>
        </p:txBody>
      </p:sp>
      <p:sp>
        <p:nvSpPr>
          <p:cNvPr id="1375" name="Shape 137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376" name="Shape 137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HFS is a proprietary file system developed by Apple in 1985 for Mac OS.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It was the primary file system for Mac OS until version 8.1, when HFS was replaced by HFS plus. </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HFS is used to create a directory when a hard disk is formatted for MacOS.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Directory will expand when files and other directories are added to it.</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377" name="Shape 1377"/>
          <p:cNvGrpSpPr/>
          <p:nvPr/>
        </p:nvGrpSpPr>
        <p:grpSpPr>
          <a:xfrm>
            <a:off x="899955" y="3309158"/>
            <a:ext cx="10119387" cy="3178196"/>
            <a:chOff x="413086" y="2755900"/>
            <a:chExt cx="11131214" cy="3495981"/>
          </a:xfrm>
        </p:grpSpPr>
        <p:grpSp>
          <p:nvGrpSpPr>
            <p:cNvPr id="1378" name="Shape 1378"/>
            <p:cNvGrpSpPr/>
            <p:nvPr/>
          </p:nvGrpSpPr>
          <p:grpSpPr>
            <a:xfrm>
              <a:off x="413086" y="2755900"/>
              <a:ext cx="11131214" cy="3495981"/>
              <a:chOff x="514349" y="2241480"/>
              <a:chExt cx="11314793" cy="3904343"/>
            </a:xfrm>
          </p:grpSpPr>
          <p:sp>
            <p:nvSpPr>
              <p:cNvPr id="1379" name="Shape 1379"/>
              <p:cNvSpPr/>
              <p:nvPr/>
            </p:nvSpPr>
            <p:spPr>
              <a:xfrm>
                <a:off x="514350" y="2241480"/>
                <a:ext cx="11314792" cy="3904343"/>
              </a:xfrm>
              <a:prstGeom prst="roundRect">
                <a:avLst>
                  <a:gd name="adj" fmla="val 5090"/>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1380" name="Shape 1380"/>
              <p:cNvSpPr/>
              <p:nvPr/>
            </p:nvSpPr>
            <p:spPr>
              <a:xfrm>
                <a:off x="514349" y="2241481"/>
                <a:ext cx="11314791" cy="468502"/>
              </a:xfrm>
              <a:prstGeom prst="roundRect">
                <a:avLst>
                  <a:gd name="adj" fmla="val 5090"/>
                </a:avLst>
              </a:prstGeom>
              <a:solidFill>
                <a:srgbClr val="0EC07D"/>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Macintosh Hierarchical File System</a:t>
                </a:r>
                <a:endParaRPr/>
              </a:p>
            </p:txBody>
          </p:sp>
        </p:grpSp>
        <p:grpSp>
          <p:nvGrpSpPr>
            <p:cNvPr id="1381" name="Shape 1381"/>
            <p:cNvGrpSpPr/>
            <p:nvPr/>
          </p:nvGrpSpPr>
          <p:grpSpPr>
            <a:xfrm>
              <a:off x="1118142" y="4608066"/>
              <a:ext cx="635503" cy="493613"/>
              <a:chOff x="10723563" y="2851720"/>
              <a:chExt cx="1682600" cy="1306921"/>
            </a:xfrm>
          </p:grpSpPr>
          <p:sp>
            <p:nvSpPr>
              <p:cNvPr id="1382" name="Shape 1382"/>
              <p:cNvSpPr/>
              <p:nvPr/>
            </p:nvSpPr>
            <p:spPr>
              <a:xfrm rot="10800000" flipH="1">
                <a:off x="10723563" y="2851720"/>
                <a:ext cx="1682600" cy="1127342"/>
              </a:xfrm>
              <a:prstGeom prst="flowChartDocument">
                <a:avLst/>
              </a:prstGeom>
              <a:solidFill>
                <a:srgbClr val="48F2B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83" name="Shape 1383"/>
              <p:cNvSpPr/>
              <p:nvPr/>
            </p:nvSpPr>
            <p:spPr>
              <a:xfrm rot="10800000">
                <a:off x="10723563" y="3031299"/>
                <a:ext cx="1682600" cy="1127342"/>
              </a:xfrm>
              <a:prstGeom prst="flowChartDocument">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384" name="Shape 1384"/>
            <p:cNvSpPr/>
            <p:nvPr/>
          </p:nvSpPr>
          <p:spPr>
            <a:xfrm rot="10800000" flipH="1">
              <a:off x="2978696" y="4608066"/>
              <a:ext cx="628650" cy="621048"/>
            </a:xfrm>
            <a:prstGeom prst="foldedCorner">
              <a:avLst>
                <a:gd name="adj" fmla="val 32163"/>
              </a:avLst>
            </a:prstGeom>
            <a:solidFill>
              <a:srgbClr val="BFBFBF"/>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85" name="Shape 1385"/>
            <p:cNvSpPr/>
            <p:nvPr/>
          </p:nvSpPr>
          <p:spPr>
            <a:xfrm rot="10800000" flipH="1">
              <a:off x="4772201" y="4608066"/>
              <a:ext cx="628650" cy="621048"/>
            </a:xfrm>
            <a:prstGeom prst="foldedCorner">
              <a:avLst>
                <a:gd name="adj" fmla="val 32163"/>
              </a:avLst>
            </a:prstGeom>
            <a:solidFill>
              <a:srgbClr val="BFBFBF"/>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86" name="Shape 1386"/>
            <p:cNvSpPr/>
            <p:nvPr/>
          </p:nvSpPr>
          <p:spPr>
            <a:xfrm rot="10800000" flipH="1">
              <a:off x="4190712" y="5485512"/>
              <a:ext cx="628650" cy="621048"/>
            </a:xfrm>
            <a:prstGeom prst="foldedCorner">
              <a:avLst>
                <a:gd name="adj" fmla="val 32163"/>
              </a:avLst>
            </a:prstGeom>
            <a:solidFill>
              <a:srgbClr val="BFBFBF"/>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87" name="Shape 1387"/>
            <p:cNvSpPr/>
            <p:nvPr/>
          </p:nvSpPr>
          <p:spPr>
            <a:xfrm rot="10800000" flipH="1">
              <a:off x="2611494" y="5485512"/>
              <a:ext cx="628650" cy="621048"/>
            </a:xfrm>
            <a:prstGeom prst="foldedCorner">
              <a:avLst>
                <a:gd name="adj" fmla="val 32163"/>
              </a:avLst>
            </a:prstGeom>
            <a:solidFill>
              <a:srgbClr val="BFBFBF"/>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88" name="Shape 1388"/>
            <p:cNvSpPr/>
            <p:nvPr/>
          </p:nvSpPr>
          <p:spPr>
            <a:xfrm rot="10800000" flipH="1">
              <a:off x="956884" y="5485512"/>
              <a:ext cx="628650" cy="621048"/>
            </a:xfrm>
            <a:prstGeom prst="foldedCorner">
              <a:avLst>
                <a:gd name="adj" fmla="val 32163"/>
              </a:avLst>
            </a:prstGeom>
            <a:solidFill>
              <a:srgbClr val="BFBFBF"/>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89" name="Shape 1389"/>
            <p:cNvSpPr/>
            <p:nvPr/>
          </p:nvSpPr>
          <p:spPr>
            <a:xfrm>
              <a:off x="1215025" y="5311036"/>
              <a:ext cx="3331923" cy="175364"/>
            </a:xfrm>
            <a:custGeom>
              <a:avLst/>
              <a:gdLst/>
              <a:ahLst/>
              <a:cxnLst/>
              <a:rect l="0" t="0" r="0" b="0"/>
              <a:pathLst>
                <a:path w="3331923" h="175364" extrusionOk="0">
                  <a:moveTo>
                    <a:pt x="0" y="175364"/>
                  </a:moveTo>
                  <a:lnTo>
                    <a:pt x="0" y="0"/>
                  </a:lnTo>
                  <a:lnTo>
                    <a:pt x="3331923" y="0"/>
                  </a:lnTo>
                  <a:lnTo>
                    <a:pt x="3331923" y="137786"/>
                  </a:lnTo>
                </a:path>
              </a:pathLst>
            </a:custGeom>
            <a:noFill/>
            <a:ln w="28575" cap="flat" cmpd="sng">
              <a:solidFill>
                <a:srgbClr val="3A3838"/>
              </a:solidFill>
              <a:prstDash val="solid"/>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90" name="Shape 1390"/>
            <p:cNvSpPr/>
            <p:nvPr/>
          </p:nvSpPr>
          <p:spPr>
            <a:xfrm>
              <a:off x="1407586" y="4411587"/>
              <a:ext cx="3665115" cy="175364"/>
            </a:xfrm>
            <a:custGeom>
              <a:avLst/>
              <a:gdLst/>
              <a:ahLst/>
              <a:cxnLst/>
              <a:rect l="0" t="0" r="0" b="0"/>
              <a:pathLst>
                <a:path w="3331923" h="175364" extrusionOk="0">
                  <a:moveTo>
                    <a:pt x="0" y="175364"/>
                  </a:moveTo>
                  <a:lnTo>
                    <a:pt x="0" y="0"/>
                  </a:lnTo>
                  <a:lnTo>
                    <a:pt x="3331923" y="0"/>
                  </a:lnTo>
                  <a:lnTo>
                    <a:pt x="3331923" y="137786"/>
                  </a:lnTo>
                </a:path>
              </a:pathLst>
            </a:custGeom>
            <a:noFill/>
            <a:ln w="28575" cap="flat" cmpd="sng">
              <a:solidFill>
                <a:srgbClr val="3A3838"/>
              </a:solidFill>
              <a:prstDash val="solid"/>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91" name="Shape 1391"/>
            <p:cNvSpPr/>
            <p:nvPr/>
          </p:nvSpPr>
          <p:spPr>
            <a:xfrm>
              <a:off x="4563398" y="3611890"/>
              <a:ext cx="2594067" cy="175364"/>
            </a:xfrm>
            <a:custGeom>
              <a:avLst/>
              <a:gdLst/>
              <a:ahLst/>
              <a:cxnLst/>
              <a:rect l="0" t="0" r="0" b="0"/>
              <a:pathLst>
                <a:path w="3331923" h="175364" extrusionOk="0">
                  <a:moveTo>
                    <a:pt x="0" y="175364"/>
                  </a:moveTo>
                  <a:lnTo>
                    <a:pt x="0" y="0"/>
                  </a:lnTo>
                  <a:lnTo>
                    <a:pt x="3331923" y="0"/>
                  </a:lnTo>
                  <a:lnTo>
                    <a:pt x="3331923" y="137786"/>
                  </a:lnTo>
                </a:path>
              </a:pathLst>
            </a:custGeom>
            <a:noFill/>
            <a:ln w="28575" cap="flat" cmpd="sng">
              <a:solidFill>
                <a:srgbClr val="3A3838"/>
              </a:solidFill>
              <a:prstDash val="solid"/>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392" name="Shape 1392"/>
            <p:cNvCxnSpPr/>
            <p:nvPr/>
          </p:nvCxnSpPr>
          <p:spPr>
            <a:xfrm>
              <a:off x="3293021" y="4398691"/>
              <a:ext cx="0" cy="238364"/>
            </a:xfrm>
            <a:prstGeom prst="straightConnector1">
              <a:avLst/>
            </a:prstGeom>
            <a:noFill/>
            <a:ln w="28575" cap="flat" cmpd="sng">
              <a:solidFill>
                <a:srgbClr val="3A3838"/>
              </a:solidFill>
              <a:prstDash val="solid"/>
              <a:miter lim="800000"/>
              <a:headEnd type="none" w="sm" len="sm"/>
              <a:tailEnd type="triangle" w="med" len="med"/>
            </a:ln>
          </p:spPr>
        </p:cxnSp>
        <p:cxnSp>
          <p:nvCxnSpPr>
            <p:cNvPr id="1393" name="Shape 1393"/>
            <p:cNvCxnSpPr/>
            <p:nvPr/>
          </p:nvCxnSpPr>
          <p:spPr>
            <a:xfrm>
              <a:off x="4572001" y="4124697"/>
              <a:ext cx="0" cy="299046"/>
            </a:xfrm>
            <a:prstGeom prst="straightConnector1">
              <a:avLst/>
            </a:prstGeom>
            <a:noFill/>
            <a:ln w="28575" cap="flat" cmpd="sng">
              <a:solidFill>
                <a:srgbClr val="3A3838"/>
              </a:solidFill>
              <a:prstDash val="solid"/>
              <a:miter lim="800000"/>
              <a:headEnd type="none" w="sm" len="sm"/>
              <a:tailEnd type="none" w="sm" len="sm"/>
            </a:ln>
          </p:spPr>
        </p:cxnSp>
        <p:grpSp>
          <p:nvGrpSpPr>
            <p:cNvPr id="1394" name="Shape 1394"/>
            <p:cNvGrpSpPr/>
            <p:nvPr/>
          </p:nvGrpSpPr>
          <p:grpSpPr>
            <a:xfrm>
              <a:off x="4249648" y="3818926"/>
              <a:ext cx="635503" cy="493613"/>
              <a:chOff x="10723563" y="2851720"/>
              <a:chExt cx="1682600" cy="1306921"/>
            </a:xfrm>
          </p:grpSpPr>
          <p:sp>
            <p:nvSpPr>
              <p:cNvPr id="1395" name="Shape 1395"/>
              <p:cNvSpPr/>
              <p:nvPr/>
            </p:nvSpPr>
            <p:spPr>
              <a:xfrm rot="10800000" flipH="1">
                <a:off x="10723563" y="2851720"/>
                <a:ext cx="1682600" cy="1127342"/>
              </a:xfrm>
              <a:prstGeom prst="flowChartDocument">
                <a:avLst/>
              </a:prstGeom>
              <a:solidFill>
                <a:srgbClr val="48F2B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96" name="Shape 1396"/>
              <p:cNvSpPr/>
              <p:nvPr/>
            </p:nvSpPr>
            <p:spPr>
              <a:xfrm rot="10800000">
                <a:off x="10723563" y="3031299"/>
                <a:ext cx="1682600" cy="1127342"/>
              </a:xfrm>
              <a:prstGeom prst="flowChartDocument">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397" name="Shape 1397"/>
            <p:cNvGrpSpPr/>
            <p:nvPr/>
          </p:nvGrpSpPr>
          <p:grpSpPr>
            <a:xfrm>
              <a:off x="6454774" y="4608066"/>
              <a:ext cx="635503" cy="493613"/>
              <a:chOff x="10723563" y="2851720"/>
              <a:chExt cx="1682600" cy="1306921"/>
            </a:xfrm>
          </p:grpSpPr>
          <p:sp>
            <p:nvSpPr>
              <p:cNvPr id="1398" name="Shape 1398"/>
              <p:cNvSpPr/>
              <p:nvPr/>
            </p:nvSpPr>
            <p:spPr>
              <a:xfrm rot="10800000" flipH="1">
                <a:off x="10723563" y="2851720"/>
                <a:ext cx="1682600" cy="1127342"/>
              </a:xfrm>
              <a:prstGeom prst="flowChartDocument">
                <a:avLst/>
              </a:prstGeom>
              <a:solidFill>
                <a:srgbClr val="48F2B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99" name="Shape 1399"/>
              <p:cNvSpPr/>
              <p:nvPr/>
            </p:nvSpPr>
            <p:spPr>
              <a:xfrm rot="10800000">
                <a:off x="10723563" y="3031299"/>
                <a:ext cx="1682600" cy="1127342"/>
              </a:xfrm>
              <a:prstGeom prst="flowChartDocument">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400" name="Shape 1400"/>
            <p:cNvSpPr/>
            <p:nvPr/>
          </p:nvSpPr>
          <p:spPr>
            <a:xfrm rot="10800000" flipH="1">
              <a:off x="8315328" y="4608066"/>
              <a:ext cx="628650" cy="621048"/>
            </a:xfrm>
            <a:prstGeom prst="foldedCorner">
              <a:avLst>
                <a:gd name="adj" fmla="val 32163"/>
              </a:avLst>
            </a:prstGeom>
            <a:solidFill>
              <a:srgbClr val="BFBFBF"/>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01" name="Shape 1401"/>
            <p:cNvSpPr/>
            <p:nvPr/>
          </p:nvSpPr>
          <p:spPr>
            <a:xfrm rot="10800000" flipH="1">
              <a:off x="10108833" y="4608066"/>
              <a:ext cx="628650" cy="621048"/>
            </a:xfrm>
            <a:prstGeom prst="foldedCorner">
              <a:avLst>
                <a:gd name="adj" fmla="val 32163"/>
              </a:avLst>
            </a:prstGeom>
            <a:solidFill>
              <a:srgbClr val="BFBFBF"/>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02" name="Shape 1402"/>
            <p:cNvSpPr/>
            <p:nvPr/>
          </p:nvSpPr>
          <p:spPr>
            <a:xfrm rot="10800000" flipH="1">
              <a:off x="9527344" y="5485512"/>
              <a:ext cx="628650" cy="621048"/>
            </a:xfrm>
            <a:prstGeom prst="foldedCorner">
              <a:avLst>
                <a:gd name="adj" fmla="val 32163"/>
              </a:avLst>
            </a:prstGeom>
            <a:solidFill>
              <a:srgbClr val="BFBFBF"/>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03" name="Shape 1403"/>
            <p:cNvSpPr/>
            <p:nvPr/>
          </p:nvSpPr>
          <p:spPr>
            <a:xfrm rot="10800000" flipH="1">
              <a:off x="7948126" y="5485512"/>
              <a:ext cx="628650" cy="621048"/>
            </a:xfrm>
            <a:prstGeom prst="foldedCorner">
              <a:avLst>
                <a:gd name="adj" fmla="val 32163"/>
              </a:avLst>
            </a:prstGeom>
            <a:solidFill>
              <a:srgbClr val="BFBFBF"/>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04" name="Shape 1404"/>
            <p:cNvSpPr/>
            <p:nvPr/>
          </p:nvSpPr>
          <p:spPr>
            <a:xfrm rot="10800000" flipH="1">
              <a:off x="6293516" y="5485512"/>
              <a:ext cx="628650" cy="621048"/>
            </a:xfrm>
            <a:prstGeom prst="foldedCorner">
              <a:avLst>
                <a:gd name="adj" fmla="val 32163"/>
              </a:avLst>
            </a:prstGeom>
            <a:solidFill>
              <a:srgbClr val="BFBFBF"/>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05" name="Shape 1405"/>
            <p:cNvSpPr/>
            <p:nvPr/>
          </p:nvSpPr>
          <p:spPr>
            <a:xfrm>
              <a:off x="6551657" y="5311036"/>
              <a:ext cx="3331923" cy="175364"/>
            </a:xfrm>
            <a:custGeom>
              <a:avLst/>
              <a:gdLst/>
              <a:ahLst/>
              <a:cxnLst/>
              <a:rect l="0" t="0" r="0" b="0"/>
              <a:pathLst>
                <a:path w="3331923" h="175364" extrusionOk="0">
                  <a:moveTo>
                    <a:pt x="0" y="175364"/>
                  </a:moveTo>
                  <a:lnTo>
                    <a:pt x="0" y="0"/>
                  </a:lnTo>
                  <a:lnTo>
                    <a:pt x="3331923" y="0"/>
                  </a:lnTo>
                  <a:lnTo>
                    <a:pt x="3331923" y="137786"/>
                  </a:lnTo>
                </a:path>
              </a:pathLst>
            </a:custGeom>
            <a:noFill/>
            <a:ln w="28575" cap="flat" cmpd="sng">
              <a:solidFill>
                <a:srgbClr val="3A3838"/>
              </a:solidFill>
              <a:prstDash val="solid"/>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06" name="Shape 1406"/>
            <p:cNvSpPr/>
            <p:nvPr/>
          </p:nvSpPr>
          <p:spPr>
            <a:xfrm>
              <a:off x="6744218" y="4411587"/>
              <a:ext cx="3665115" cy="175364"/>
            </a:xfrm>
            <a:custGeom>
              <a:avLst/>
              <a:gdLst/>
              <a:ahLst/>
              <a:cxnLst/>
              <a:rect l="0" t="0" r="0" b="0"/>
              <a:pathLst>
                <a:path w="3331923" h="175364" extrusionOk="0">
                  <a:moveTo>
                    <a:pt x="0" y="175364"/>
                  </a:moveTo>
                  <a:lnTo>
                    <a:pt x="0" y="0"/>
                  </a:lnTo>
                  <a:lnTo>
                    <a:pt x="3331923" y="0"/>
                  </a:lnTo>
                  <a:lnTo>
                    <a:pt x="3331923" y="137786"/>
                  </a:lnTo>
                </a:path>
              </a:pathLst>
            </a:custGeom>
            <a:noFill/>
            <a:ln w="28575" cap="flat" cmpd="sng">
              <a:solidFill>
                <a:srgbClr val="3A3838"/>
              </a:solidFill>
              <a:prstDash val="solid"/>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407" name="Shape 1407"/>
            <p:cNvCxnSpPr/>
            <p:nvPr/>
          </p:nvCxnSpPr>
          <p:spPr>
            <a:xfrm>
              <a:off x="8629653" y="4398691"/>
              <a:ext cx="0" cy="238364"/>
            </a:xfrm>
            <a:prstGeom prst="straightConnector1">
              <a:avLst/>
            </a:prstGeom>
            <a:noFill/>
            <a:ln w="28575" cap="flat" cmpd="sng">
              <a:solidFill>
                <a:srgbClr val="3A3838"/>
              </a:solidFill>
              <a:prstDash val="solid"/>
              <a:miter lim="800000"/>
              <a:headEnd type="none" w="sm" len="sm"/>
              <a:tailEnd type="triangle" w="med" len="med"/>
            </a:ln>
          </p:spPr>
        </p:cxnSp>
        <p:cxnSp>
          <p:nvCxnSpPr>
            <p:cNvPr id="1408" name="Shape 1408"/>
            <p:cNvCxnSpPr/>
            <p:nvPr/>
          </p:nvCxnSpPr>
          <p:spPr>
            <a:xfrm>
              <a:off x="7217478" y="4124697"/>
              <a:ext cx="0" cy="299046"/>
            </a:xfrm>
            <a:prstGeom prst="straightConnector1">
              <a:avLst/>
            </a:prstGeom>
            <a:noFill/>
            <a:ln w="28575" cap="flat" cmpd="sng">
              <a:solidFill>
                <a:srgbClr val="3A3838"/>
              </a:solidFill>
              <a:prstDash val="solid"/>
              <a:miter lim="800000"/>
              <a:headEnd type="none" w="sm" len="sm"/>
              <a:tailEnd type="none" w="sm" len="sm"/>
            </a:ln>
          </p:spPr>
        </p:cxnSp>
        <p:grpSp>
          <p:nvGrpSpPr>
            <p:cNvPr id="1409" name="Shape 1409"/>
            <p:cNvGrpSpPr/>
            <p:nvPr/>
          </p:nvGrpSpPr>
          <p:grpSpPr>
            <a:xfrm>
              <a:off x="6883402" y="3785013"/>
              <a:ext cx="635503" cy="493613"/>
              <a:chOff x="10723563" y="2851720"/>
              <a:chExt cx="1682600" cy="1306921"/>
            </a:xfrm>
          </p:grpSpPr>
          <p:sp>
            <p:nvSpPr>
              <p:cNvPr id="1410" name="Shape 1410"/>
              <p:cNvSpPr/>
              <p:nvPr/>
            </p:nvSpPr>
            <p:spPr>
              <a:xfrm rot="10800000" flipH="1">
                <a:off x="10723563" y="2851720"/>
                <a:ext cx="1682600" cy="1127342"/>
              </a:xfrm>
              <a:prstGeom prst="flowChartDocument">
                <a:avLst/>
              </a:prstGeom>
              <a:solidFill>
                <a:srgbClr val="48F2B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11" name="Shape 1411"/>
              <p:cNvSpPr/>
              <p:nvPr/>
            </p:nvSpPr>
            <p:spPr>
              <a:xfrm rot="10800000">
                <a:off x="10723563" y="3031299"/>
                <a:ext cx="1682600" cy="1127342"/>
              </a:xfrm>
              <a:prstGeom prst="flowChartDocument">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412" name="Shape 1412"/>
            <p:cNvGrpSpPr/>
            <p:nvPr/>
          </p:nvGrpSpPr>
          <p:grpSpPr>
            <a:xfrm>
              <a:off x="5478470" y="3258608"/>
              <a:ext cx="635503" cy="493613"/>
              <a:chOff x="10723563" y="2851720"/>
              <a:chExt cx="1682600" cy="1306921"/>
            </a:xfrm>
          </p:grpSpPr>
          <p:sp>
            <p:nvSpPr>
              <p:cNvPr id="1413" name="Shape 1413"/>
              <p:cNvSpPr/>
              <p:nvPr/>
            </p:nvSpPr>
            <p:spPr>
              <a:xfrm rot="10800000" flipH="1">
                <a:off x="10723563" y="2851720"/>
                <a:ext cx="1682600" cy="1127342"/>
              </a:xfrm>
              <a:prstGeom prst="flowChartDocument">
                <a:avLst/>
              </a:prstGeom>
              <a:solidFill>
                <a:srgbClr val="48F2B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14" name="Shape 1414"/>
              <p:cNvSpPr/>
              <p:nvPr/>
            </p:nvSpPr>
            <p:spPr>
              <a:xfrm rot="10800000">
                <a:off x="10723563" y="3031299"/>
                <a:ext cx="1682600" cy="1127342"/>
              </a:xfrm>
              <a:prstGeom prst="flowChartDocument">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415" name="Shape 1415"/>
            <p:cNvSpPr txBox="1"/>
            <p:nvPr/>
          </p:nvSpPr>
          <p:spPr>
            <a:xfrm>
              <a:off x="6113973" y="3276824"/>
              <a:ext cx="28405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416" name="Shape 1416"/>
            <p:cNvSpPr txBox="1"/>
            <p:nvPr/>
          </p:nvSpPr>
          <p:spPr>
            <a:xfrm>
              <a:off x="7575946" y="3892796"/>
              <a:ext cx="383438"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417" name="Shape 1417"/>
            <p:cNvSpPr txBox="1"/>
            <p:nvPr/>
          </p:nvSpPr>
          <p:spPr>
            <a:xfrm>
              <a:off x="4886907" y="4004981"/>
              <a:ext cx="42178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11</a:t>
              </a:r>
              <a:endParaRPr sz="1400" b="0" i="0" u="none" strike="noStrike" cap="none" dirty="0">
                <a:solidFill>
                  <a:srgbClr val="000000"/>
                </a:solidFill>
                <a:latin typeface="Arial"/>
                <a:ea typeface="Arial"/>
                <a:cs typeface="Arial"/>
                <a:sym typeface="Arial"/>
              </a:endParaRPr>
            </a:p>
          </p:txBody>
        </p:sp>
        <p:sp>
          <p:nvSpPr>
            <p:cNvPr id="1418" name="Shape 1418"/>
            <p:cNvSpPr txBox="1"/>
            <p:nvPr/>
          </p:nvSpPr>
          <p:spPr>
            <a:xfrm>
              <a:off x="1790094" y="4820960"/>
              <a:ext cx="42178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419" name="Shape 1419"/>
            <p:cNvSpPr txBox="1"/>
            <p:nvPr/>
          </p:nvSpPr>
          <p:spPr>
            <a:xfrm>
              <a:off x="7141325" y="4734896"/>
              <a:ext cx="42178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35</a:t>
              </a:r>
              <a:endParaRPr sz="1400" b="0" i="0" u="none" strike="noStrike" cap="none">
                <a:solidFill>
                  <a:srgbClr val="000000"/>
                </a:solidFill>
                <a:latin typeface="Arial"/>
                <a:ea typeface="Arial"/>
                <a:cs typeface="Arial"/>
                <a:sym typeface="Arial"/>
              </a:endParaRPr>
            </a:p>
          </p:txBody>
        </p:sp>
        <p:sp>
          <p:nvSpPr>
            <p:cNvPr id="1420" name="Shape 1420"/>
            <p:cNvSpPr txBox="1"/>
            <p:nvPr/>
          </p:nvSpPr>
          <p:spPr>
            <a:xfrm>
              <a:off x="10870254" y="4820960"/>
              <a:ext cx="42178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43</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Shape 142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.5. Irix XFS</a:t>
            </a:r>
            <a:endParaRPr sz="2800" b="1" i="0" u="none" strike="noStrike" cap="none">
              <a:solidFill>
                <a:schemeClr val="dk2"/>
              </a:solidFill>
              <a:latin typeface="Arial"/>
              <a:ea typeface="Arial"/>
              <a:cs typeface="Arial"/>
              <a:sym typeface="Arial"/>
            </a:endParaRPr>
          </a:p>
        </p:txBody>
      </p:sp>
      <p:sp>
        <p:nvSpPr>
          <p:cNvPr id="1427" name="Shape 142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428" name="Shape 1428"/>
          <p:cNvSpPr txBox="1">
            <a:spLocks noGrp="1"/>
          </p:cNvSpPr>
          <p:nvPr>
            <p:ph type="body" idx="2"/>
          </p:nvPr>
        </p:nvSpPr>
        <p:spPr>
          <a:xfrm>
            <a:off x="496700" y="1187170"/>
            <a:ext cx="5124600" cy="4840800"/>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First developed by Silicon Graphics (now SGI) in 1993 for use on IRIX OS.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It was released as open source in 2000.</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It is a high performance journaling file system.</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Useful for handling large files and smooth data transfers.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429" name="Shape 1429"/>
          <p:cNvGrpSpPr/>
          <p:nvPr/>
        </p:nvGrpSpPr>
        <p:grpSpPr>
          <a:xfrm>
            <a:off x="5729516" y="651218"/>
            <a:ext cx="6276406" cy="5555614"/>
            <a:chOff x="6008914" y="914398"/>
            <a:chExt cx="5849400" cy="5260500"/>
          </a:xfrm>
        </p:grpSpPr>
        <p:sp>
          <p:nvSpPr>
            <p:cNvPr id="1430" name="Shape 1430"/>
            <p:cNvSpPr/>
            <p:nvPr/>
          </p:nvSpPr>
          <p:spPr>
            <a:xfrm>
              <a:off x="6008914" y="914398"/>
              <a:ext cx="5849400" cy="5260500"/>
            </a:xfrm>
            <a:prstGeom prst="roundRect">
              <a:avLst>
                <a:gd name="adj" fmla="val 4000"/>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431" name="Shape 1431"/>
            <p:cNvGrpSpPr/>
            <p:nvPr/>
          </p:nvGrpSpPr>
          <p:grpSpPr>
            <a:xfrm>
              <a:off x="6159025" y="1054100"/>
              <a:ext cx="5549035" cy="5033530"/>
              <a:chOff x="6159025" y="1054100"/>
              <a:chExt cx="5549035" cy="5033530"/>
            </a:xfrm>
          </p:grpSpPr>
          <p:sp>
            <p:nvSpPr>
              <p:cNvPr id="1432" name="Shape 1432"/>
              <p:cNvSpPr/>
              <p:nvPr/>
            </p:nvSpPr>
            <p:spPr>
              <a:xfrm>
                <a:off x="10105741" y="1746250"/>
                <a:ext cx="1486209" cy="1282700"/>
              </a:xfrm>
              <a:custGeom>
                <a:avLst/>
                <a:gdLst/>
                <a:ahLst/>
                <a:cxnLst/>
                <a:rect l="0" t="0" r="0" b="0"/>
                <a:pathLst>
                  <a:path w="1358900" h="1282700" extrusionOk="0">
                    <a:moveTo>
                      <a:pt x="368300" y="12700"/>
                    </a:moveTo>
                    <a:lnTo>
                      <a:pt x="368300" y="698500"/>
                    </a:lnTo>
                    <a:lnTo>
                      <a:pt x="0" y="698500"/>
                    </a:lnTo>
                    <a:lnTo>
                      <a:pt x="0" y="1282700"/>
                    </a:lnTo>
                    <a:lnTo>
                      <a:pt x="1358900" y="1282700"/>
                    </a:lnTo>
                    <a:lnTo>
                      <a:pt x="1358900" y="698500"/>
                    </a:lnTo>
                    <a:lnTo>
                      <a:pt x="990600" y="698500"/>
                    </a:lnTo>
                    <a:lnTo>
                      <a:pt x="990600" y="0"/>
                    </a:lnTo>
                    <a:lnTo>
                      <a:pt x="368300" y="12700"/>
                    </a:lnTo>
                    <a:close/>
                  </a:path>
                </a:pathLst>
              </a:custGeom>
              <a:solidFill>
                <a:srgbClr val="833C0B"/>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33" name="Shape 1433"/>
              <p:cNvSpPr/>
              <p:nvPr/>
            </p:nvSpPr>
            <p:spPr>
              <a:xfrm>
                <a:off x="8434587" y="1790700"/>
                <a:ext cx="1456925" cy="1282700"/>
              </a:xfrm>
              <a:custGeom>
                <a:avLst/>
                <a:gdLst/>
                <a:ahLst/>
                <a:cxnLst/>
                <a:rect l="0" t="0" r="0" b="0"/>
                <a:pathLst>
                  <a:path w="1358900" h="1282700" extrusionOk="0">
                    <a:moveTo>
                      <a:pt x="368300" y="12700"/>
                    </a:moveTo>
                    <a:lnTo>
                      <a:pt x="368300" y="698500"/>
                    </a:lnTo>
                    <a:lnTo>
                      <a:pt x="0" y="698500"/>
                    </a:lnTo>
                    <a:lnTo>
                      <a:pt x="0" y="1282700"/>
                    </a:lnTo>
                    <a:lnTo>
                      <a:pt x="1358900" y="1282700"/>
                    </a:lnTo>
                    <a:lnTo>
                      <a:pt x="1358900" y="698500"/>
                    </a:lnTo>
                    <a:lnTo>
                      <a:pt x="990600" y="698500"/>
                    </a:lnTo>
                    <a:lnTo>
                      <a:pt x="990600" y="0"/>
                    </a:lnTo>
                    <a:lnTo>
                      <a:pt x="368300" y="12700"/>
                    </a:lnTo>
                    <a:close/>
                  </a:path>
                </a:pathLst>
              </a:custGeom>
              <a:solidFill>
                <a:srgbClr val="0070C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34" name="Shape 1434"/>
              <p:cNvSpPr/>
              <p:nvPr/>
            </p:nvSpPr>
            <p:spPr>
              <a:xfrm>
                <a:off x="6309504" y="1054100"/>
                <a:ext cx="2451100" cy="1333500"/>
              </a:xfrm>
              <a:custGeom>
                <a:avLst/>
                <a:gdLst/>
                <a:ahLst/>
                <a:cxnLst/>
                <a:rect l="0" t="0" r="0" b="0"/>
                <a:pathLst>
                  <a:path w="2451100" h="1333500" extrusionOk="0">
                    <a:moveTo>
                      <a:pt x="1778000" y="0"/>
                    </a:moveTo>
                    <a:lnTo>
                      <a:pt x="2451100" y="0"/>
                    </a:lnTo>
                    <a:lnTo>
                      <a:pt x="2451100" y="1333500"/>
                    </a:lnTo>
                    <a:lnTo>
                      <a:pt x="0" y="1333500"/>
                    </a:lnTo>
                    <a:lnTo>
                      <a:pt x="0" y="723900"/>
                    </a:lnTo>
                    <a:lnTo>
                      <a:pt x="1790700" y="723900"/>
                    </a:lnTo>
                    <a:lnTo>
                      <a:pt x="1778000" y="0"/>
                    </a:lnTo>
                    <a:close/>
                  </a:path>
                </a:pathLst>
              </a:custGeom>
              <a:solidFill>
                <a:srgbClr val="0EC07D"/>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35" name="Shape 1435"/>
              <p:cNvSpPr/>
              <p:nvPr/>
            </p:nvSpPr>
            <p:spPr>
              <a:xfrm>
                <a:off x="6792102" y="4076700"/>
                <a:ext cx="1485900" cy="1498600"/>
              </a:xfrm>
              <a:prstGeom prst="flowChartMagneticDisk">
                <a:avLst/>
              </a:prstGeom>
              <a:solidFill>
                <a:srgbClr val="0EC07D"/>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Partition</a:t>
                </a:r>
                <a:endParaRPr/>
              </a:p>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0</a:t>
                </a:r>
                <a:endParaRPr/>
              </a:p>
            </p:txBody>
          </p:sp>
          <p:sp>
            <p:nvSpPr>
              <p:cNvPr id="1436" name="Shape 1436"/>
              <p:cNvSpPr/>
              <p:nvPr/>
            </p:nvSpPr>
            <p:spPr>
              <a:xfrm>
                <a:off x="8500556" y="3695700"/>
                <a:ext cx="1485900" cy="1879600"/>
              </a:xfrm>
              <a:prstGeom prst="flowChartMagneticDisk">
                <a:avLst/>
              </a:prstGeom>
              <a:solidFill>
                <a:srgbClr val="0070C0"/>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Partition</a:t>
                </a:r>
                <a:endParaRPr/>
              </a:p>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7</a:t>
                </a:r>
                <a:endParaRPr sz="1800" b="0" i="0" u="none" strike="noStrike" cap="none">
                  <a:solidFill>
                    <a:schemeClr val="lt1"/>
                  </a:solidFill>
                  <a:latin typeface="Arial"/>
                  <a:ea typeface="Arial"/>
                  <a:cs typeface="Arial"/>
                  <a:sym typeface="Arial"/>
                </a:endParaRPr>
              </a:p>
            </p:txBody>
          </p:sp>
          <p:sp>
            <p:nvSpPr>
              <p:cNvPr id="1437" name="Shape 1437"/>
              <p:cNvSpPr/>
              <p:nvPr/>
            </p:nvSpPr>
            <p:spPr>
              <a:xfrm>
                <a:off x="10169396" y="3543300"/>
                <a:ext cx="1485900" cy="2032000"/>
              </a:xfrm>
              <a:prstGeom prst="flowChartMagneticDisk">
                <a:avLst/>
              </a:prstGeom>
              <a:solidFill>
                <a:srgbClr val="833C0B"/>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Partition</a:t>
                </a:r>
                <a:endParaRPr/>
              </a:p>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7</a:t>
                </a:r>
                <a:endParaRPr sz="1800" b="0" i="0" u="none" strike="noStrike" cap="none">
                  <a:solidFill>
                    <a:schemeClr val="lt1"/>
                  </a:solidFill>
                  <a:latin typeface="Arial"/>
                  <a:ea typeface="Arial"/>
                  <a:cs typeface="Arial"/>
                  <a:sym typeface="Arial"/>
                </a:endParaRPr>
              </a:p>
            </p:txBody>
          </p:sp>
          <p:sp>
            <p:nvSpPr>
              <p:cNvPr id="1438" name="Shape 1438"/>
              <p:cNvSpPr txBox="1"/>
              <p:nvPr/>
            </p:nvSpPr>
            <p:spPr>
              <a:xfrm>
                <a:off x="7196613" y="5718298"/>
                <a:ext cx="86433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Disk 1</a:t>
                </a:r>
                <a:endParaRPr sz="1800" b="1" i="0" u="none" strike="noStrike" cap="none">
                  <a:solidFill>
                    <a:srgbClr val="000000"/>
                  </a:solidFill>
                  <a:latin typeface="Arial"/>
                  <a:ea typeface="Arial"/>
                  <a:cs typeface="Arial"/>
                  <a:sym typeface="Arial"/>
                </a:endParaRPr>
              </a:p>
            </p:txBody>
          </p:sp>
          <p:sp>
            <p:nvSpPr>
              <p:cNvPr id="1439" name="Shape 1439"/>
              <p:cNvSpPr txBox="1"/>
              <p:nvPr/>
            </p:nvSpPr>
            <p:spPr>
              <a:xfrm>
                <a:off x="8903949" y="5718298"/>
                <a:ext cx="86433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Disk 2</a:t>
                </a:r>
                <a:endParaRPr sz="1800" b="1" i="0" u="none" strike="noStrike" cap="none">
                  <a:solidFill>
                    <a:srgbClr val="000000"/>
                  </a:solidFill>
                  <a:latin typeface="Arial"/>
                  <a:ea typeface="Arial"/>
                  <a:cs typeface="Arial"/>
                  <a:sym typeface="Arial"/>
                </a:endParaRPr>
              </a:p>
            </p:txBody>
          </p:sp>
          <p:sp>
            <p:nvSpPr>
              <p:cNvPr id="1440" name="Shape 1440"/>
              <p:cNvSpPr txBox="1"/>
              <p:nvPr/>
            </p:nvSpPr>
            <p:spPr>
              <a:xfrm>
                <a:off x="10587476" y="5718298"/>
                <a:ext cx="86433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Disk 3</a:t>
                </a:r>
                <a:endParaRPr sz="1800" b="1" i="0" u="none" strike="noStrike" cap="none">
                  <a:solidFill>
                    <a:srgbClr val="000000"/>
                  </a:solidFill>
                  <a:latin typeface="Arial"/>
                  <a:ea typeface="Arial"/>
                  <a:cs typeface="Arial"/>
                  <a:sym typeface="Arial"/>
                </a:endParaRPr>
              </a:p>
            </p:txBody>
          </p:sp>
          <p:sp>
            <p:nvSpPr>
              <p:cNvPr id="1441" name="Shape 1441"/>
              <p:cNvSpPr/>
              <p:nvPr/>
            </p:nvSpPr>
            <p:spPr>
              <a:xfrm>
                <a:off x="7364252" y="2428752"/>
                <a:ext cx="341600" cy="1825747"/>
              </a:xfrm>
              <a:prstGeom prst="upArrow">
                <a:avLst>
                  <a:gd name="adj1" fmla="val 50000"/>
                  <a:gd name="adj2" fmla="val 50000"/>
                </a:avLst>
              </a:prstGeom>
              <a:solidFill>
                <a:srgbClr val="0EC07D"/>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42" name="Shape 1442"/>
              <p:cNvSpPr/>
              <p:nvPr/>
            </p:nvSpPr>
            <p:spPr>
              <a:xfrm>
                <a:off x="9055750" y="3165597"/>
                <a:ext cx="341600" cy="911103"/>
              </a:xfrm>
              <a:prstGeom prst="upArrow">
                <a:avLst>
                  <a:gd name="adj1" fmla="val 50000"/>
                  <a:gd name="adj2" fmla="val 50000"/>
                </a:avLst>
              </a:prstGeom>
              <a:solidFill>
                <a:srgbClr val="0070C0"/>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43" name="Shape 1443"/>
              <p:cNvSpPr/>
              <p:nvPr/>
            </p:nvSpPr>
            <p:spPr>
              <a:xfrm>
                <a:off x="10678046" y="3073400"/>
                <a:ext cx="341600" cy="774700"/>
              </a:xfrm>
              <a:prstGeom prst="upArrow">
                <a:avLst>
                  <a:gd name="adj1" fmla="val 50000"/>
                  <a:gd name="adj2" fmla="val 50000"/>
                </a:avLst>
              </a:prstGeom>
              <a:solidFill>
                <a:srgbClr val="3A3838"/>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44" name="Shape 1444"/>
              <p:cNvSpPr txBox="1"/>
              <p:nvPr/>
            </p:nvSpPr>
            <p:spPr>
              <a:xfrm>
                <a:off x="8272037" y="1150281"/>
                <a:ext cx="234360" cy="30777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p:txBody>
          </p:sp>
          <p:sp>
            <p:nvSpPr>
              <p:cNvPr id="1445" name="Shape 1445"/>
              <p:cNvSpPr/>
              <p:nvPr/>
            </p:nvSpPr>
            <p:spPr>
              <a:xfrm>
                <a:off x="6159025" y="1669141"/>
                <a:ext cx="5549035" cy="0"/>
              </a:xfrm>
              <a:custGeom>
                <a:avLst/>
                <a:gdLst/>
                <a:ahLst/>
                <a:cxnLst/>
                <a:rect l="0" t="0" r="0" b="0"/>
                <a:pathLst>
                  <a:path w="6226628" h="120000" extrusionOk="0">
                    <a:moveTo>
                      <a:pt x="0" y="0"/>
                    </a:moveTo>
                    <a:lnTo>
                      <a:pt x="6226628" y="0"/>
                    </a:lnTo>
                  </a:path>
                </a:pathLst>
              </a:cu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46" name="Shape 1446"/>
              <p:cNvSpPr txBox="1"/>
              <p:nvPr/>
            </p:nvSpPr>
            <p:spPr>
              <a:xfrm>
                <a:off x="6443033" y="1933859"/>
                <a:ext cx="473206" cy="27979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/bin</a:t>
                </a:r>
                <a:endParaRPr sz="1400" b="0" i="0" u="none" strike="noStrike" cap="none" dirty="0">
                  <a:solidFill>
                    <a:schemeClr val="dk1"/>
                  </a:solidFill>
                  <a:latin typeface="Arial"/>
                  <a:ea typeface="Arial"/>
                  <a:cs typeface="Arial"/>
                  <a:sym typeface="Arial"/>
                </a:endParaRPr>
              </a:p>
            </p:txBody>
          </p:sp>
          <p:sp>
            <p:nvSpPr>
              <p:cNvPr id="1447" name="Shape 1447"/>
              <p:cNvSpPr txBox="1"/>
              <p:nvPr/>
            </p:nvSpPr>
            <p:spPr>
              <a:xfrm>
                <a:off x="6979889" y="1933859"/>
                <a:ext cx="473206" cy="27979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/etc</a:t>
                </a:r>
                <a:endParaRPr sz="1400" b="0" i="0" u="none" strike="noStrike" cap="none">
                  <a:solidFill>
                    <a:schemeClr val="dk1"/>
                  </a:solidFill>
                  <a:latin typeface="Arial"/>
                  <a:ea typeface="Arial"/>
                  <a:cs typeface="Arial"/>
                  <a:sym typeface="Arial"/>
                </a:endParaRPr>
              </a:p>
            </p:txBody>
          </p:sp>
          <p:sp>
            <p:nvSpPr>
              <p:cNvPr id="1448" name="Shape 1448"/>
              <p:cNvSpPr txBox="1"/>
              <p:nvPr/>
            </p:nvSpPr>
            <p:spPr>
              <a:xfrm>
                <a:off x="7514141" y="1933855"/>
                <a:ext cx="473100" cy="27981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/usr</a:t>
                </a:r>
                <a:endParaRPr sz="1400" b="0" i="0" u="none" strike="noStrike" cap="none">
                  <a:solidFill>
                    <a:schemeClr val="dk1"/>
                  </a:solidFill>
                  <a:latin typeface="Arial"/>
                  <a:ea typeface="Arial"/>
                  <a:cs typeface="Arial"/>
                  <a:sym typeface="Arial"/>
                </a:endParaRPr>
              </a:p>
            </p:txBody>
          </p:sp>
          <p:sp>
            <p:nvSpPr>
              <p:cNvPr id="1449" name="Shape 1449"/>
              <p:cNvSpPr txBox="1"/>
              <p:nvPr/>
            </p:nvSpPr>
            <p:spPr>
              <a:xfrm>
                <a:off x="8032319" y="1933855"/>
                <a:ext cx="477275" cy="27981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t>
                </a:r>
                <a:r>
                  <a:rPr lang="en-US" sz="1400" b="0" i="0" u="none" strike="noStrike" cap="none" dirty="0" err="1">
                    <a:solidFill>
                      <a:schemeClr val="dk1"/>
                    </a:solidFill>
                    <a:latin typeface="Arial"/>
                    <a:ea typeface="Arial"/>
                    <a:cs typeface="Arial"/>
                    <a:sym typeface="Arial"/>
                  </a:rPr>
                  <a:t>var</a:t>
                </a:r>
                <a:endParaRPr sz="1400" b="0" i="0" u="none" strike="noStrike" cap="none" dirty="0">
                  <a:solidFill>
                    <a:schemeClr val="dk1"/>
                  </a:solidFill>
                  <a:latin typeface="Arial"/>
                  <a:ea typeface="Arial"/>
                  <a:cs typeface="Arial"/>
                  <a:sym typeface="Arial"/>
                </a:endParaRPr>
              </a:p>
            </p:txBody>
          </p:sp>
          <p:sp>
            <p:nvSpPr>
              <p:cNvPr id="1450" name="Shape 1450"/>
              <p:cNvSpPr/>
              <p:nvPr/>
            </p:nvSpPr>
            <p:spPr>
              <a:xfrm>
                <a:off x="8781143" y="2409371"/>
                <a:ext cx="783771" cy="319315"/>
              </a:xfrm>
              <a:custGeom>
                <a:avLst/>
                <a:gdLst/>
                <a:ahLst/>
                <a:cxnLst/>
                <a:rect l="0" t="0" r="0" b="0"/>
                <a:pathLst>
                  <a:path w="783771" h="319315" extrusionOk="0">
                    <a:moveTo>
                      <a:pt x="0" y="319315"/>
                    </a:moveTo>
                    <a:lnTo>
                      <a:pt x="0" y="0"/>
                    </a:lnTo>
                    <a:lnTo>
                      <a:pt x="783771" y="0"/>
                    </a:lnTo>
                    <a:lnTo>
                      <a:pt x="783771" y="275772"/>
                    </a:lnTo>
                  </a:path>
                </a:pathLst>
              </a:cu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51" name="Shape 1451"/>
              <p:cNvSpPr/>
              <p:nvPr/>
            </p:nvSpPr>
            <p:spPr>
              <a:xfrm>
                <a:off x="10452454" y="2409371"/>
                <a:ext cx="783771" cy="319315"/>
              </a:xfrm>
              <a:custGeom>
                <a:avLst/>
                <a:gdLst/>
                <a:ahLst/>
                <a:cxnLst/>
                <a:rect l="0" t="0" r="0" b="0"/>
                <a:pathLst>
                  <a:path w="783771" h="319315" extrusionOk="0">
                    <a:moveTo>
                      <a:pt x="0" y="319315"/>
                    </a:moveTo>
                    <a:lnTo>
                      <a:pt x="0" y="0"/>
                    </a:lnTo>
                    <a:lnTo>
                      <a:pt x="783771" y="0"/>
                    </a:lnTo>
                    <a:lnTo>
                      <a:pt x="783771" y="275772"/>
                    </a:lnTo>
                  </a:path>
                </a:pathLst>
              </a:cu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452" name="Shape 1452"/>
              <p:cNvCxnSpPr/>
              <p:nvPr/>
            </p:nvCxnSpPr>
            <p:spPr>
              <a:xfrm>
                <a:off x="6690504" y="1646774"/>
                <a:ext cx="0" cy="287852"/>
              </a:xfrm>
              <a:prstGeom prst="straightConnector1">
                <a:avLst/>
              </a:prstGeom>
              <a:noFill/>
              <a:ln w="57150" cap="flat" cmpd="sng">
                <a:solidFill>
                  <a:srgbClr val="FF0000"/>
                </a:solidFill>
                <a:prstDash val="solid"/>
                <a:miter lim="800000"/>
                <a:headEnd type="none" w="sm" len="sm"/>
                <a:tailEnd type="none" w="sm" len="sm"/>
              </a:ln>
            </p:spPr>
          </p:cxnSp>
          <p:cxnSp>
            <p:nvCxnSpPr>
              <p:cNvPr id="1453" name="Shape 1453"/>
              <p:cNvCxnSpPr/>
              <p:nvPr/>
            </p:nvCxnSpPr>
            <p:spPr>
              <a:xfrm>
                <a:off x="7262654" y="1646774"/>
                <a:ext cx="0" cy="287852"/>
              </a:xfrm>
              <a:prstGeom prst="straightConnector1">
                <a:avLst/>
              </a:prstGeom>
              <a:noFill/>
              <a:ln w="57150" cap="flat" cmpd="sng">
                <a:solidFill>
                  <a:srgbClr val="FF0000"/>
                </a:solidFill>
                <a:prstDash val="solid"/>
                <a:miter lim="800000"/>
                <a:headEnd type="none" w="sm" len="sm"/>
                <a:tailEnd type="none" w="sm" len="sm"/>
              </a:ln>
            </p:spPr>
          </p:cxnSp>
          <p:cxnSp>
            <p:nvCxnSpPr>
              <p:cNvPr id="1454" name="Shape 1454"/>
              <p:cNvCxnSpPr/>
              <p:nvPr/>
            </p:nvCxnSpPr>
            <p:spPr>
              <a:xfrm>
                <a:off x="7747716" y="1646774"/>
                <a:ext cx="0" cy="287852"/>
              </a:xfrm>
              <a:prstGeom prst="straightConnector1">
                <a:avLst/>
              </a:prstGeom>
              <a:noFill/>
              <a:ln w="57150" cap="flat" cmpd="sng">
                <a:solidFill>
                  <a:srgbClr val="FF0000"/>
                </a:solidFill>
                <a:prstDash val="solid"/>
                <a:miter lim="800000"/>
                <a:headEnd type="none" w="sm" len="sm"/>
                <a:tailEnd type="none" w="sm" len="sm"/>
              </a:ln>
            </p:spPr>
          </p:cxnSp>
          <p:cxnSp>
            <p:nvCxnSpPr>
              <p:cNvPr id="1455" name="Shape 1455"/>
              <p:cNvCxnSpPr/>
              <p:nvPr/>
            </p:nvCxnSpPr>
            <p:spPr>
              <a:xfrm>
                <a:off x="8232778" y="1646774"/>
                <a:ext cx="0" cy="287852"/>
              </a:xfrm>
              <a:prstGeom prst="straightConnector1">
                <a:avLst/>
              </a:prstGeom>
              <a:noFill/>
              <a:ln w="57150" cap="flat" cmpd="sng">
                <a:solidFill>
                  <a:srgbClr val="FF0000"/>
                </a:solidFill>
                <a:prstDash val="solid"/>
                <a:miter lim="800000"/>
                <a:headEnd type="none" w="sm" len="sm"/>
                <a:tailEnd type="none" w="sm" len="sm"/>
              </a:ln>
            </p:spPr>
          </p:cxnSp>
          <p:cxnSp>
            <p:nvCxnSpPr>
              <p:cNvPr id="1456" name="Shape 1456"/>
              <p:cNvCxnSpPr/>
              <p:nvPr/>
            </p:nvCxnSpPr>
            <p:spPr>
              <a:xfrm>
                <a:off x="8392394" y="1471713"/>
                <a:ext cx="0" cy="168508"/>
              </a:xfrm>
              <a:prstGeom prst="straightConnector1">
                <a:avLst/>
              </a:prstGeom>
              <a:noFill/>
              <a:ln w="57150" cap="flat" cmpd="sng">
                <a:solidFill>
                  <a:srgbClr val="FF0000"/>
                </a:solidFill>
                <a:prstDash val="solid"/>
                <a:miter lim="800000"/>
                <a:headEnd type="none" w="sm" len="sm"/>
                <a:tailEnd type="none" w="sm" len="sm"/>
              </a:ln>
            </p:spPr>
          </p:cxnSp>
          <p:cxnSp>
            <p:nvCxnSpPr>
              <p:cNvPr id="1457" name="Shape 1457"/>
              <p:cNvCxnSpPr/>
              <p:nvPr/>
            </p:nvCxnSpPr>
            <p:spPr>
              <a:xfrm>
                <a:off x="9154601" y="1646774"/>
                <a:ext cx="0" cy="781978"/>
              </a:xfrm>
              <a:prstGeom prst="straightConnector1">
                <a:avLst/>
              </a:prstGeom>
              <a:noFill/>
              <a:ln w="57150" cap="flat" cmpd="sng">
                <a:solidFill>
                  <a:srgbClr val="FF0000"/>
                </a:solidFill>
                <a:prstDash val="solid"/>
                <a:miter lim="800000"/>
                <a:headEnd type="none" w="sm" len="sm"/>
                <a:tailEnd type="none" w="sm" len="sm"/>
              </a:ln>
            </p:spPr>
          </p:cxnSp>
          <p:cxnSp>
            <p:nvCxnSpPr>
              <p:cNvPr id="1458" name="Shape 1458"/>
              <p:cNvCxnSpPr/>
              <p:nvPr/>
            </p:nvCxnSpPr>
            <p:spPr>
              <a:xfrm>
                <a:off x="10869454" y="1646774"/>
                <a:ext cx="0" cy="740826"/>
              </a:xfrm>
              <a:prstGeom prst="straightConnector1">
                <a:avLst/>
              </a:prstGeom>
              <a:noFill/>
              <a:ln w="57150" cap="flat" cmpd="sng">
                <a:solidFill>
                  <a:srgbClr val="FF0000"/>
                </a:solidFill>
                <a:prstDash val="solid"/>
                <a:miter lim="800000"/>
                <a:headEnd type="none" w="sm" len="sm"/>
                <a:tailEnd type="none" w="sm" len="sm"/>
              </a:ln>
            </p:spPr>
          </p:cxnSp>
          <p:sp>
            <p:nvSpPr>
              <p:cNvPr id="1459" name="Shape 1459"/>
              <p:cNvSpPr txBox="1"/>
              <p:nvPr/>
            </p:nvSpPr>
            <p:spPr>
              <a:xfrm>
                <a:off x="8938035" y="1946511"/>
                <a:ext cx="433132" cy="30777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/d2</a:t>
                </a:r>
                <a:endParaRPr sz="1400" b="0" i="0" u="none" strike="noStrike" cap="none">
                  <a:solidFill>
                    <a:schemeClr val="dk1"/>
                  </a:solidFill>
                  <a:latin typeface="Arial"/>
                  <a:ea typeface="Arial"/>
                  <a:cs typeface="Arial"/>
                  <a:sym typeface="Arial"/>
                </a:endParaRPr>
              </a:p>
            </p:txBody>
          </p:sp>
          <p:sp>
            <p:nvSpPr>
              <p:cNvPr id="1460" name="Shape 1460"/>
              <p:cNvSpPr txBox="1"/>
              <p:nvPr/>
            </p:nvSpPr>
            <p:spPr>
              <a:xfrm>
                <a:off x="10631593" y="1946511"/>
                <a:ext cx="433132" cy="30777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/d3</a:t>
                </a:r>
                <a:endParaRPr sz="1400" b="0" i="0" u="none" strike="noStrike" cap="none">
                  <a:solidFill>
                    <a:schemeClr val="dk1"/>
                  </a:solidFill>
                  <a:latin typeface="Arial"/>
                  <a:ea typeface="Arial"/>
                  <a:cs typeface="Arial"/>
                  <a:sym typeface="Arial"/>
                </a:endParaRPr>
              </a:p>
            </p:txBody>
          </p:sp>
          <p:sp>
            <p:nvSpPr>
              <p:cNvPr id="1461" name="Shape 1461"/>
              <p:cNvSpPr txBox="1"/>
              <p:nvPr/>
            </p:nvSpPr>
            <p:spPr>
              <a:xfrm>
                <a:off x="8496366" y="2597350"/>
                <a:ext cx="629059" cy="3052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t>
                </a:r>
                <a:r>
                  <a:rPr lang="en-US" sz="1400" b="0" i="0" u="none" strike="noStrike" cap="none" dirty="0" err="1">
                    <a:solidFill>
                      <a:schemeClr val="dk1"/>
                    </a:solidFill>
                    <a:latin typeface="Arial"/>
                    <a:ea typeface="Arial"/>
                    <a:cs typeface="Arial"/>
                    <a:sym typeface="Arial"/>
                  </a:rPr>
                  <a:t>proj</a:t>
                </a:r>
                <a:r>
                  <a:rPr lang="en-US" sz="1400" b="0" i="0" u="none" strike="noStrike" cap="none" dirty="0">
                    <a:solidFill>
                      <a:schemeClr val="dk1"/>
                    </a:solidFill>
                    <a:latin typeface="Arial"/>
                    <a:ea typeface="Arial"/>
                    <a:cs typeface="Arial"/>
                    <a:sym typeface="Arial"/>
                  </a:rPr>
                  <a:t> 1</a:t>
                </a:r>
                <a:endParaRPr sz="1400" b="0" i="0" u="none" strike="noStrike" cap="none" dirty="0">
                  <a:solidFill>
                    <a:schemeClr val="dk1"/>
                  </a:solidFill>
                  <a:latin typeface="Arial"/>
                  <a:ea typeface="Arial"/>
                  <a:cs typeface="Arial"/>
                  <a:sym typeface="Arial"/>
                </a:endParaRPr>
              </a:p>
            </p:txBody>
          </p:sp>
          <p:sp>
            <p:nvSpPr>
              <p:cNvPr id="1462" name="Shape 1462"/>
              <p:cNvSpPr txBox="1"/>
              <p:nvPr/>
            </p:nvSpPr>
            <p:spPr>
              <a:xfrm>
                <a:off x="9174815" y="2635299"/>
                <a:ext cx="629059" cy="3052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t>
                </a:r>
                <a:r>
                  <a:rPr lang="en-US" sz="1400" b="0" i="0" u="none" strike="noStrike" cap="none" dirty="0" err="1">
                    <a:solidFill>
                      <a:schemeClr val="dk1"/>
                    </a:solidFill>
                    <a:latin typeface="Arial"/>
                    <a:ea typeface="Arial"/>
                    <a:cs typeface="Arial"/>
                    <a:sym typeface="Arial"/>
                  </a:rPr>
                  <a:t>proj</a:t>
                </a:r>
                <a:r>
                  <a:rPr lang="en-US" sz="1400" b="0" i="0" u="none" strike="noStrike" cap="none" dirty="0">
                    <a:solidFill>
                      <a:schemeClr val="dk1"/>
                    </a:solidFill>
                    <a:latin typeface="Arial"/>
                    <a:ea typeface="Arial"/>
                    <a:cs typeface="Arial"/>
                    <a:sym typeface="Arial"/>
                  </a:rPr>
                  <a:t> 2</a:t>
                </a:r>
                <a:endParaRPr sz="1400" b="0" i="0" u="none" strike="noStrike" cap="none" dirty="0">
                  <a:solidFill>
                    <a:schemeClr val="dk1"/>
                  </a:solidFill>
                  <a:latin typeface="Arial"/>
                  <a:ea typeface="Arial"/>
                  <a:cs typeface="Arial"/>
                  <a:sym typeface="Arial"/>
                </a:endParaRPr>
              </a:p>
            </p:txBody>
          </p:sp>
          <p:sp>
            <p:nvSpPr>
              <p:cNvPr id="1463" name="Shape 1463"/>
              <p:cNvSpPr txBox="1"/>
              <p:nvPr/>
            </p:nvSpPr>
            <p:spPr>
              <a:xfrm>
                <a:off x="10182177" y="2635299"/>
                <a:ext cx="629059" cy="3052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t>
                </a:r>
                <a:r>
                  <a:rPr lang="en-US" sz="1400" b="0" i="0" u="none" strike="noStrike" cap="none" dirty="0" err="1">
                    <a:solidFill>
                      <a:schemeClr val="dk1"/>
                    </a:solidFill>
                    <a:latin typeface="Arial"/>
                    <a:ea typeface="Arial"/>
                    <a:cs typeface="Arial"/>
                    <a:sym typeface="Arial"/>
                  </a:rPr>
                  <a:t>proj</a:t>
                </a:r>
                <a:r>
                  <a:rPr lang="en-US" sz="1400" b="0" i="0" u="none" strike="noStrike" cap="none" dirty="0">
                    <a:solidFill>
                      <a:schemeClr val="dk1"/>
                    </a:solidFill>
                    <a:latin typeface="Arial"/>
                    <a:ea typeface="Arial"/>
                    <a:cs typeface="Arial"/>
                    <a:sym typeface="Arial"/>
                  </a:rPr>
                  <a:t> 3</a:t>
                </a:r>
                <a:endParaRPr sz="1400" b="0" i="0" u="none" strike="noStrike" cap="none" dirty="0">
                  <a:solidFill>
                    <a:schemeClr val="dk1"/>
                  </a:solidFill>
                  <a:latin typeface="Arial"/>
                  <a:ea typeface="Arial"/>
                  <a:cs typeface="Arial"/>
                  <a:sym typeface="Arial"/>
                </a:endParaRPr>
              </a:p>
            </p:txBody>
          </p:sp>
          <p:sp>
            <p:nvSpPr>
              <p:cNvPr id="1464" name="Shape 1464"/>
              <p:cNvSpPr txBox="1"/>
              <p:nvPr/>
            </p:nvSpPr>
            <p:spPr>
              <a:xfrm>
                <a:off x="10882222" y="2635299"/>
                <a:ext cx="629059" cy="3052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/proj 4</a:t>
                </a:r>
                <a:endParaRPr sz="1400" b="0" i="0" u="none" strike="noStrike" cap="none">
                  <a:solidFill>
                    <a:schemeClr val="dk1"/>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Topics</a:t>
            </a:r>
            <a:endParaRPr sz="2800" b="1" i="0" u="none" strike="noStrike" cap="none">
              <a:solidFill>
                <a:schemeClr val="dk2"/>
              </a:solidFill>
              <a:latin typeface="Arial"/>
              <a:ea typeface="Arial"/>
              <a:cs typeface="Arial"/>
              <a:sym typeface="Arial"/>
            </a:endParaRPr>
          </a:p>
        </p:txBody>
      </p:sp>
      <p:sp>
        <p:nvSpPr>
          <p:cNvPr id="738" name="Shape 73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a:p>
        </p:txBody>
      </p:sp>
      <p:sp>
        <p:nvSpPr>
          <p:cNvPr id="739" name="Shape 73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Let us take a quick look at the topics we will cover in this module:</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dirty="0"/>
              <a:t>Introduction to Data Storage</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Traditional file systems.</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File system hierarchy.</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Limitations of traditional file systems.</a:t>
            </a:r>
            <a:endParaRPr dirty="0"/>
          </a:p>
        </p:txBody>
      </p:sp>
      <p:pic>
        <p:nvPicPr>
          <p:cNvPr id="740" name="Shape 740"/>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sp>
        <p:nvSpPr>
          <p:cNvPr id="1470" name="Shape 147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.6. Windows NTFS</a:t>
            </a:r>
            <a:endParaRPr sz="2800" b="1" i="0" u="none" strike="noStrike" cap="none">
              <a:solidFill>
                <a:schemeClr val="dk2"/>
              </a:solidFill>
              <a:latin typeface="Arial"/>
              <a:ea typeface="Arial"/>
              <a:cs typeface="Arial"/>
              <a:sym typeface="Arial"/>
            </a:endParaRPr>
          </a:p>
        </p:txBody>
      </p:sp>
      <p:sp>
        <p:nvSpPr>
          <p:cNvPr id="1471" name="Shape 147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472" name="Shape 1472"/>
          <p:cNvSpPr txBox="1">
            <a:spLocks noGrp="1"/>
          </p:cNvSpPr>
          <p:nvPr>
            <p:ph type="body" idx="2"/>
          </p:nvPr>
        </p:nvSpPr>
        <p:spPr>
          <a:xfrm>
            <a:off x="514350" y="1304995"/>
            <a:ext cx="4609193"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New Technology File System (NTFS) is the modern file system used by Windows OS.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First used in consumer versions of Windows with Windows XP.</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Has theoretically huge file sizes and partition limits.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System drive is first formatted with NTFS at the time of Windows installation.</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473" name="Shape 1473"/>
          <p:cNvGrpSpPr/>
          <p:nvPr/>
        </p:nvGrpSpPr>
        <p:grpSpPr>
          <a:xfrm>
            <a:off x="5267889" y="879331"/>
            <a:ext cx="6736216" cy="5295068"/>
            <a:chOff x="5296918" y="572342"/>
            <a:chExt cx="6736216" cy="5295068"/>
          </a:xfrm>
        </p:grpSpPr>
        <p:grpSp>
          <p:nvGrpSpPr>
            <p:cNvPr id="1474" name="Shape 1474"/>
            <p:cNvGrpSpPr/>
            <p:nvPr/>
          </p:nvGrpSpPr>
          <p:grpSpPr>
            <a:xfrm>
              <a:off x="5296918" y="572342"/>
              <a:ext cx="6736216" cy="5295068"/>
              <a:chOff x="514349" y="2241480"/>
              <a:chExt cx="11314793" cy="3758243"/>
            </a:xfrm>
          </p:grpSpPr>
          <p:sp>
            <p:nvSpPr>
              <p:cNvPr id="1475" name="Shape 1475"/>
              <p:cNvSpPr/>
              <p:nvPr/>
            </p:nvSpPr>
            <p:spPr>
              <a:xfrm>
                <a:off x="514351" y="2241480"/>
                <a:ext cx="11314791" cy="3758243"/>
              </a:xfrm>
              <a:prstGeom prst="roundRect">
                <a:avLst>
                  <a:gd name="adj" fmla="val 5090"/>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1476" name="Shape 1476"/>
              <p:cNvSpPr/>
              <p:nvPr/>
            </p:nvSpPr>
            <p:spPr>
              <a:xfrm>
                <a:off x="514349" y="2241481"/>
                <a:ext cx="11314791" cy="468502"/>
              </a:xfrm>
              <a:prstGeom prst="roundRect">
                <a:avLst>
                  <a:gd name="adj" fmla="val 5090"/>
                </a:avLst>
              </a:prstGeom>
              <a:solidFill>
                <a:srgbClr val="0EC07D"/>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NTFS FILE SYSTEM</a:t>
                </a:r>
                <a:endParaRPr sz="1800" b="1" i="0" u="none" strike="noStrike" cap="none">
                  <a:solidFill>
                    <a:schemeClr val="lt1"/>
                  </a:solidFill>
                  <a:latin typeface="Arial"/>
                  <a:ea typeface="Arial"/>
                  <a:cs typeface="Arial"/>
                  <a:sym typeface="Arial"/>
                </a:endParaRPr>
              </a:p>
            </p:txBody>
          </p:sp>
        </p:grpSp>
        <p:pic>
          <p:nvPicPr>
            <p:cNvPr id="1477" name="Shape 1477"/>
            <p:cNvPicPr preferRelativeResize="0"/>
            <p:nvPr/>
          </p:nvPicPr>
          <p:blipFill rotWithShape="1">
            <a:blip r:embed="rId3">
              <a:alphaModFix/>
            </a:blip>
            <a:srcRect l="2937" t="14748" r="2735" b="3429"/>
            <a:stretch/>
          </p:blipFill>
          <p:spPr>
            <a:xfrm>
              <a:off x="5348626" y="1353015"/>
              <a:ext cx="6618293" cy="4332834"/>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Shape 148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.7. VMware VMFS</a:t>
            </a:r>
            <a:endParaRPr sz="2800" b="1" i="0" u="none" strike="noStrike" cap="none">
              <a:solidFill>
                <a:schemeClr val="dk2"/>
              </a:solidFill>
              <a:latin typeface="Arial"/>
              <a:ea typeface="Arial"/>
              <a:cs typeface="Arial"/>
              <a:sym typeface="Arial"/>
            </a:endParaRPr>
          </a:p>
        </p:txBody>
      </p:sp>
      <p:sp>
        <p:nvSpPr>
          <p:cNvPr id="1484" name="Shape 148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485" name="Shape 1485"/>
          <p:cNvSpPr txBox="1">
            <a:spLocks noGrp="1"/>
          </p:cNvSpPr>
          <p:nvPr>
            <p:ph type="body" idx="2"/>
          </p:nvPr>
        </p:nvSpPr>
        <p:spPr>
          <a:xfrm>
            <a:off x="514350" y="1304995"/>
            <a:ext cx="5454284"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Virtual Machine File System (VMFS) is a distributed cluster file system any type of storage to be attached and used with VMware’s server virtualization suite called vSphere.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 this file system, individual virtual machines are locked. </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Multiple servers can read/write the same file system simultaneously</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There are different versions of this file system based on the server release versions.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486" name="Shape 1486"/>
          <p:cNvGrpSpPr/>
          <p:nvPr/>
        </p:nvGrpSpPr>
        <p:grpSpPr>
          <a:xfrm>
            <a:off x="6553018" y="300502"/>
            <a:ext cx="5312592" cy="6159936"/>
            <a:chOff x="6574971" y="460156"/>
            <a:chExt cx="3991429" cy="6159936"/>
          </a:xfrm>
        </p:grpSpPr>
        <p:sp>
          <p:nvSpPr>
            <p:cNvPr id="1487" name="Shape 1487"/>
            <p:cNvSpPr/>
            <p:nvPr/>
          </p:nvSpPr>
          <p:spPr>
            <a:xfrm>
              <a:off x="6574971" y="460156"/>
              <a:ext cx="3991429" cy="6159936"/>
            </a:xfrm>
            <a:prstGeom prst="roundRect">
              <a:avLst>
                <a:gd name="adj" fmla="val 3284"/>
              </a:avLst>
            </a:prstGeom>
            <a:no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488" name="Shape 1488"/>
            <p:cNvGrpSpPr/>
            <p:nvPr/>
          </p:nvGrpSpPr>
          <p:grpSpPr>
            <a:xfrm>
              <a:off x="6910614" y="633245"/>
              <a:ext cx="3340100" cy="5775406"/>
              <a:chOff x="11264900" y="726994"/>
              <a:chExt cx="3340100" cy="5775406"/>
            </a:xfrm>
          </p:grpSpPr>
          <p:sp>
            <p:nvSpPr>
              <p:cNvPr id="1489" name="Shape 1489"/>
              <p:cNvSpPr/>
              <p:nvPr/>
            </p:nvSpPr>
            <p:spPr>
              <a:xfrm>
                <a:off x="11829143" y="3541486"/>
                <a:ext cx="2162628" cy="856343"/>
              </a:xfrm>
              <a:custGeom>
                <a:avLst/>
                <a:gdLst/>
                <a:ahLst/>
                <a:cxnLst/>
                <a:rect l="0" t="0" r="0" b="0"/>
                <a:pathLst>
                  <a:path w="2162628" h="856343" extrusionOk="0">
                    <a:moveTo>
                      <a:pt x="0" y="29028"/>
                    </a:moveTo>
                    <a:lnTo>
                      <a:pt x="769257" y="856343"/>
                    </a:lnTo>
                    <a:lnTo>
                      <a:pt x="1538514" y="856343"/>
                    </a:lnTo>
                    <a:lnTo>
                      <a:pt x="2162628" y="0"/>
                    </a:lnTo>
                  </a:path>
                </a:pathLst>
              </a:custGeom>
              <a:no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90" name="Shape 1490"/>
              <p:cNvSpPr/>
              <p:nvPr/>
            </p:nvSpPr>
            <p:spPr>
              <a:xfrm>
                <a:off x="12903200" y="3556001"/>
                <a:ext cx="0" cy="856343"/>
              </a:xfrm>
              <a:custGeom>
                <a:avLst/>
                <a:gdLst/>
                <a:ahLst/>
                <a:cxnLst/>
                <a:rect l="0" t="0" r="0" b="0"/>
                <a:pathLst>
                  <a:path w="120000" h="856343" extrusionOk="0">
                    <a:moveTo>
                      <a:pt x="0" y="0"/>
                    </a:moveTo>
                    <a:lnTo>
                      <a:pt x="0" y="856343"/>
                    </a:lnTo>
                  </a:path>
                </a:pathLst>
              </a:custGeom>
              <a:no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91" name="Shape 1491"/>
              <p:cNvSpPr/>
              <p:nvPr/>
            </p:nvSpPr>
            <p:spPr>
              <a:xfrm>
                <a:off x="11264900" y="1304995"/>
                <a:ext cx="927100" cy="227640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92" name="Shape 1492"/>
              <p:cNvSpPr/>
              <p:nvPr/>
            </p:nvSpPr>
            <p:spPr>
              <a:xfrm>
                <a:off x="11423650" y="1447800"/>
                <a:ext cx="609600" cy="1397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93" name="Shape 1493"/>
              <p:cNvSpPr/>
              <p:nvPr/>
            </p:nvSpPr>
            <p:spPr>
              <a:xfrm>
                <a:off x="11423650" y="2552700"/>
                <a:ext cx="609600" cy="1397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94" name="Shape 1494"/>
              <p:cNvSpPr/>
              <p:nvPr/>
            </p:nvSpPr>
            <p:spPr>
              <a:xfrm>
                <a:off x="11423650" y="2819702"/>
                <a:ext cx="609600" cy="1397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95" name="Shape 1495"/>
              <p:cNvSpPr/>
              <p:nvPr/>
            </p:nvSpPr>
            <p:spPr>
              <a:xfrm>
                <a:off x="11423650" y="3041800"/>
                <a:ext cx="609600" cy="45069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VM1</a:t>
                </a:r>
                <a:endParaRPr sz="1400" b="0" i="0" u="none" strike="noStrike" cap="none">
                  <a:solidFill>
                    <a:schemeClr val="dk1"/>
                  </a:solidFill>
                  <a:latin typeface="Arial"/>
                  <a:ea typeface="Arial"/>
                  <a:cs typeface="Arial"/>
                  <a:sym typeface="Arial"/>
                </a:endParaRPr>
              </a:p>
            </p:txBody>
          </p:sp>
          <p:sp>
            <p:nvSpPr>
              <p:cNvPr id="1496" name="Shape 1496"/>
              <p:cNvSpPr/>
              <p:nvPr/>
            </p:nvSpPr>
            <p:spPr>
              <a:xfrm>
                <a:off x="11544300" y="2241399"/>
                <a:ext cx="368300" cy="165100"/>
              </a:xfrm>
              <a:prstGeom prst="ellipse">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97" name="Shape 1497"/>
              <p:cNvSpPr/>
              <p:nvPr/>
            </p:nvSpPr>
            <p:spPr>
              <a:xfrm>
                <a:off x="11359642" y="726994"/>
                <a:ext cx="737616" cy="450699"/>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host</a:t>
                </a:r>
                <a:endParaRPr/>
              </a:p>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A</a:t>
                </a:r>
                <a:endParaRPr sz="1600" b="1" i="0" u="none" strike="noStrike" cap="none">
                  <a:solidFill>
                    <a:schemeClr val="dk1"/>
                  </a:solidFill>
                  <a:latin typeface="Arial"/>
                  <a:ea typeface="Arial"/>
                  <a:cs typeface="Arial"/>
                  <a:sym typeface="Arial"/>
                </a:endParaRPr>
              </a:p>
            </p:txBody>
          </p:sp>
          <p:sp>
            <p:nvSpPr>
              <p:cNvPr id="1498" name="Shape 1498"/>
              <p:cNvSpPr/>
              <p:nvPr/>
            </p:nvSpPr>
            <p:spPr>
              <a:xfrm>
                <a:off x="12471400" y="1304995"/>
                <a:ext cx="927100" cy="227640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99" name="Shape 1499"/>
              <p:cNvSpPr/>
              <p:nvPr/>
            </p:nvSpPr>
            <p:spPr>
              <a:xfrm>
                <a:off x="12630150" y="1447800"/>
                <a:ext cx="609600" cy="1397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00" name="Shape 1500"/>
              <p:cNvSpPr/>
              <p:nvPr/>
            </p:nvSpPr>
            <p:spPr>
              <a:xfrm>
                <a:off x="12630150" y="2552700"/>
                <a:ext cx="609600" cy="1397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01" name="Shape 1501"/>
              <p:cNvSpPr/>
              <p:nvPr/>
            </p:nvSpPr>
            <p:spPr>
              <a:xfrm>
                <a:off x="12630150" y="2819702"/>
                <a:ext cx="609600" cy="1397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02" name="Shape 1502"/>
              <p:cNvSpPr/>
              <p:nvPr/>
            </p:nvSpPr>
            <p:spPr>
              <a:xfrm>
                <a:off x="12630150" y="3041800"/>
                <a:ext cx="609600" cy="45069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VM2</a:t>
                </a:r>
                <a:endParaRPr sz="1400" b="0" i="0" u="none" strike="noStrike" cap="none">
                  <a:solidFill>
                    <a:schemeClr val="dk1"/>
                  </a:solidFill>
                  <a:latin typeface="Arial"/>
                  <a:ea typeface="Arial"/>
                  <a:cs typeface="Arial"/>
                  <a:sym typeface="Arial"/>
                </a:endParaRPr>
              </a:p>
            </p:txBody>
          </p:sp>
          <p:sp>
            <p:nvSpPr>
              <p:cNvPr id="1503" name="Shape 1503"/>
              <p:cNvSpPr/>
              <p:nvPr/>
            </p:nvSpPr>
            <p:spPr>
              <a:xfrm>
                <a:off x="12750800" y="2241399"/>
                <a:ext cx="368300" cy="165100"/>
              </a:xfrm>
              <a:prstGeom prst="ellipse">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04" name="Shape 1504"/>
              <p:cNvSpPr/>
              <p:nvPr/>
            </p:nvSpPr>
            <p:spPr>
              <a:xfrm>
                <a:off x="12566142" y="726994"/>
                <a:ext cx="737616" cy="450699"/>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host</a:t>
                </a:r>
                <a:endParaRPr/>
              </a:p>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B</a:t>
                </a:r>
                <a:endParaRPr sz="1600" b="1" i="0" u="none" strike="noStrike" cap="none">
                  <a:solidFill>
                    <a:schemeClr val="dk1"/>
                  </a:solidFill>
                  <a:latin typeface="Arial"/>
                  <a:ea typeface="Arial"/>
                  <a:cs typeface="Arial"/>
                  <a:sym typeface="Arial"/>
                </a:endParaRPr>
              </a:p>
            </p:txBody>
          </p:sp>
          <p:sp>
            <p:nvSpPr>
              <p:cNvPr id="1505" name="Shape 1505"/>
              <p:cNvSpPr/>
              <p:nvPr/>
            </p:nvSpPr>
            <p:spPr>
              <a:xfrm>
                <a:off x="13677900" y="1304995"/>
                <a:ext cx="927100" cy="227640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06" name="Shape 1506"/>
              <p:cNvSpPr/>
              <p:nvPr/>
            </p:nvSpPr>
            <p:spPr>
              <a:xfrm>
                <a:off x="13836650" y="1447800"/>
                <a:ext cx="609600" cy="1397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07" name="Shape 1507"/>
              <p:cNvSpPr/>
              <p:nvPr/>
            </p:nvSpPr>
            <p:spPr>
              <a:xfrm>
                <a:off x="13836650" y="2552700"/>
                <a:ext cx="609600" cy="1397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08" name="Shape 1508"/>
              <p:cNvSpPr/>
              <p:nvPr/>
            </p:nvSpPr>
            <p:spPr>
              <a:xfrm>
                <a:off x="13836650" y="2819702"/>
                <a:ext cx="609600" cy="1397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09" name="Shape 1509"/>
              <p:cNvSpPr/>
              <p:nvPr/>
            </p:nvSpPr>
            <p:spPr>
              <a:xfrm>
                <a:off x="13836650" y="3041800"/>
                <a:ext cx="609600" cy="45069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VM3</a:t>
                </a:r>
                <a:endParaRPr sz="1400" b="0" i="0" u="none" strike="noStrike" cap="none">
                  <a:solidFill>
                    <a:schemeClr val="dk1"/>
                  </a:solidFill>
                  <a:latin typeface="Arial"/>
                  <a:ea typeface="Arial"/>
                  <a:cs typeface="Arial"/>
                  <a:sym typeface="Arial"/>
                </a:endParaRPr>
              </a:p>
            </p:txBody>
          </p:sp>
          <p:sp>
            <p:nvSpPr>
              <p:cNvPr id="1510" name="Shape 1510"/>
              <p:cNvSpPr/>
              <p:nvPr/>
            </p:nvSpPr>
            <p:spPr>
              <a:xfrm>
                <a:off x="13957300" y="2241399"/>
                <a:ext cx="368300" cy="165100"/>
              </a:xfrm>
              <a:prstGeom prst="ellipse">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11" name="Shape 1511"/>
              <p:cNvSpPr/>
              <p:nvPr/>
            </p:nvSpPr>
            <p:spPr>
              <a:xfrm>
                <a:off x="13772642" y="726994"/>
                <a:ext cx="737616" cy="450699"/>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host</a:t>
                </a:r>
                <a:endParaRPr/>
              </a:p>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C</a:t>
                </a:r>
                <a:endParaRPr sz="1600" b="1" i="0" u="none" strike="noStrike" cap="none">
                  <a:solidFill>
                    <a:schemeClr val="dk1"/>
                  </a:solidFill>
                  <a:latin typeface="Arial"/>
                  <a:ea typeface="Arial"/>
                  <a:cs typeface="Arial"/>
                  <a:sym typeface="Arial"/>
                </a:endParaRPr>
              </a:p>
            </p:txBody>
          </p:sp>
          <p:sp>
            <p:nvSpPr>
              <p:cNvPr id="1512" name="Shape 1512"/>
              <p:cNvSpPr/>
              <p:nvPr/>
            </p:nvSpPr>
            <p:spPr>
              <a:xfrm>
                <a:off x="11652250" y="3949700"/>
                <a:ext cx="2565400" cy="2552700"/>
              </a:xfrm>
              <a:prstGeom prst="flowChartMagneticDisk">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 </a:t>
                </a:r>
                <a:endParaRPr sz="1400" b="0" i="0" u="none" strike="noStrike" cap="none">
                  <a:solidFill>
                    <a:schemeClr val="lt1"/>
                  </a:solidFill>
                  <a:latin typeface="Arial"/>
                  <a:ea typeface="Arial"/>
                  <a:cs typeface="Arial"/>
                  <a:sym typeface="Arial"/>
                </a:endParaRPr>
              </a:p>
            </p:txBody>
          </p:sp>
          <p:sp>
            <p:nvSpPr>
              <p:cNvPr id="1513" name="Shape 1513"/>
              <p:cNvSpPr/>
              <p:nvPr/>
            </p:nvSpPr>
            <p:spPr>
              <a:xfrm>
                <a:off x="12488692" y="4892750"/>
                <a:ext cx="892516" cy="450699"/>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disk1</a:t>
                </a:r>
                <a:endParaRPr sz="1400" b="0" i="0" u="none" strike="noStrike" cap="none">
                  <a:solidFill>
                    <a:schemeClr val="lt1"/>
                  </a:solidFill>
                  <a:latin typeface="Arial"/>
                  <a:ea typeface="Arial"/>
                  <a:cs typeface="Arial"/>
                  <a:sym typeface="Arial"/>
                </a:endParaRPr>
              </a:p>
            </p:txBody>
          </p:sp>
          <p:sp>
            <p:nvSpPr>
              <p:cNvPr id="1514" name="Shape 1514"/>
              <p:cNvSpPr/>
              <p:nvPr/>
            </p:nvSpPr>
            <p:spPr>
              <a:xfrm>
                <a:off x="12488692" y="5390998"/>
                <a:ext cx="892516" cy="450699"/>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disk2</a:t>
                </a:r>
                <a:endParaRPr sz="1400" b="0" i="0" u="none" strike="noStrike" cap="none">
                  <a:solidFill>
                    <a:schemeClr val="lt1"/>
                  </a:solidFill>
                  <a:latin typeface="Arial"/>
                  <a:ea typeface="Arial"/>
                  <a:cs typeface="Arial"/>
                  <a:sym typeface="Arial"/>
                </a:endParaRPr>
              </a:p>
            </p:txBody>
          </p:sp>
          <p:sp>
            <p:nvSpPr>
              <p:cNvPr id="1515" name="Shape 1515"/>
              <p:cNvSpPr/>
              <p:nvPr/>
            </p:nvSpPr>
            <p:spPr>
              <a:xfrm>
                <a:off x="12488692" y="5889246"/>
                <a:ext cx="892516" cy="450699"/>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disk3</a:t>
                </a:r>
                <a:endParaRPr sz="1400" b="0" i="0" u="none" strike="noStrike" cap="none">
                  <a:solidFill>
                    <a:schemeClr val="lt1"/>
                  </a:solidFill>
                  <a:latin typeface="Arial"/>
                  <a:ea typeface="Arial"/>
                  <a:cs typeface="Arial"/>
                  <a:sym typeface="Arial"/>
                </a:endParaRPr>
              </a:p>
            </p:txBody>
          </p:sp>
          <p:sp>
            <p:nvSpPr>
              <p:cNvPr id="1516" name="Shape 1516"/>
              <p:cNvSpPr/>
              <p:nvPr/>
            </p:nvSpPr>
            <p:spPr>
              <a:xfrm>
                <a:off x="11882696" y="3985227"/>
                <a:ext cx="2104508" cy="79844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VMFS volume</a:t>
                </a:r>
                <a:endParaRPr sz="1800" b="1" i="0" u="none" strike="noStrike" cap="none">
                  <a:solidFill>
                    <a:schemeClr val="dk1"/>
                  </a:solidFill>
                  <a:latin typeface="Arial"/>
                  <a:ea typeface="Arial"/>
                  <a:cs typeface="Arial"/>
                  <a:sym typeface="Arial"/>
                </a:endParaRPr>
              </a:p>
            </p:txBody>
          </p:sp>
          <p:sp>
            <p:nvSpPr>
              <p:cNvPr id="1517" name="Shape 1517"/>
              <p:cNvSpPr/>
              <p:nvPr/>
            </p:nvSpPr>
            <p:spPr>
              <a:xfrm>
                <a:off x="13278358" y="4905450"/>
                <a:ext cx="1021842" cy="13930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virtual disk files</a:t>
                </a:r>
                <a:endParaRPr sz="1800" b="1" i="0" u="none" strike="noStrike" cap="none">
                  <a:solidFill>
                    <a:schemeClr val="dk1"/>
                  </a:solidFill>
                  <a:latin typeface="Arial"/>
                  <a:ea typeface="Arial"/>
                  <a:cs typeface="Arial"/>
                  <a:sym typeface="Arial"/>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Shape 152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.8. Sun Microsystem NFS</a:t>
            </a:r>
            <a:endParaRPr/>
          </a:p>
        </p:txBody>
      </p:sp>
      <p:sp>
        <p:nvSpPr>
          <p:cNvPr id="1524" name="Shape 152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525" name="Shape 1525"/>
          <p:cNvSpPr txBox="1">
            <a:spLocks noGrp="1"/>
          </p:cNvSpPr>
          <p:nvPr>
            <p:ph type="body" idx="2"/>
          </p:nvPr>
        </p:nvSpPr>
        <p:spPr>
          <a:xfrm>
            <a:off x="514350" y="1304995"/>
            <a:ext cx="4951413"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distributed file system developed by Sun Microsystems in 1984.</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Mostly used with Unix OS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Developed with major goals like simple crash recovery and high performance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Originally designed for diskless client-server architecture.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Built based on Virtual File System (VFS)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526" name="Shape 1526"/>
          <p:cNvGrpSpPr/>
          <p:nvPr/>
        </p:nvGrpSpPr>
        <p:grpSpPr>
          <a:xfrm>
            <a:off x="5566030" y="683616"/>
            <a:ext cx="6409278" cy="5760726"/>
            <a:chOff x="5638600" y="712644"/>
            <a:chExt cx="6409278" cy="5760726"/>
          </a:xfrm>
        </p:grpSpPr>
        <p:grpSp>
          <p:nvGrpSpPr>
            <p:cNvPr id="1527" name="Shape 1527"/>
            <p:cNvGrpSpPr/>
            <p:nvPr/>
          </p:nvGrpSpPr>
          <p:grpSpPr>
            <a:xfrm>
              <a:off x="5638600" y="712644"/>
              <a:ext cx="6409278" cy="5760726"/>
              <a:chOff x="514349" y="2405390"/>
              <a:chExt cx="11314793" cy="3594333"/>
            </a:xfrm>
          </p:grpSpPr>
          <p:sp>
            <p:nvSpPr>
              <p:cNvPr id="1528" name="Shape 1528"/>
              <p:cNvSpPr/>
              <p:nvPr/>
            </p:nvSpPr>
            <p:spPr>
              <a:xfrm>
                <a:off x="514351" y="2405390"/>
                <a:ext cx="11314791" cy="3594333"/>
              </a:xfrm>
              <a:prstGeom prst="roundRect">
                <a:avLst>
                  <a:gd name="adj" fmla="val 1563"/>
                </a:avLst>
              </a:prstGeom>
              <a:solidFill>
                <a:schemeClr val="lt1"/>
              </a:solidFill>
              <a:ln w="38100" cap="flat" cmpd="sng">
                <a:solidFill>
                  <a:srgbClr val="3A383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1529" name="Shape 1529"/>
              <p:cNvSpPr/>
              <p:nvPr/>
            </p:nvSpPr>
            <p:spPr>
              <a:xfrm>
                <a:off x="514349" y="2405390"/>
                <a:ext cx="11314791" cy="304594"/>
              </a:xfrm>
              <a:prstGeom prst="roundRect">
                <a:avLst>
                  <a:gd name="adj" fmla="val 5090"/>
                </a:avLst>
              </a:prstGeom>
              <a:solidFill>
                <a:srgbClr val="3A3838"/>
              </a:solid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Sun-NFS Structure</a:t>
                </a:r>
                <a:endParaRPr sz="1800" b="1" i="0" u="none" strike="noStrike" cap="none">
                  <a:solidFill>
                    <a:schemeClr val="lt1"/>
                  </a:solidFill>
                  <a:latin typeface="Arial"/>
                  <a:ea typeface="Arial"/>
                  <a:cs typeface="Arial"/>
                  <a:sym typeface="Arial"/>
                </a:endParaRPr>
              </a:p>
            </p:txBody>
          </p:sp>
        </p:grpSp>
        <p:grpSp>
          <p:nvGrpSpPr>
            <p:cNvPr id="1530" name="Shape 1530"/>
            <p:cNvGrpSpPr/>
            <p:nvPr/>
          </p:nvGrpSpPr>
          <p:grpSpPr>
            <a:xfrm>
              <a:off x="5859347" y="1841930"/>
              <a:ext cx="5996869" cy="4470331"/>
              <a:chOff x="5776683" y="2123432"/>
              <a:chExt cx="5994401" cy="4233825"/>
            </a:xfrm>
          </p:grpSpPr>
          <p:cxnSp>
            <p:nvCxnSpPr>
              <p:cNvPr id="1531" name="Shape 1531"/>
              <p:cNvCxnSpPr>
                <a:stCxn id="1532" idx="2"/>
                <a:endCxn id="1533" idx="0"/>
              </p:cNvCxnSpPr>
              <p:nvPr/>
            </p:nvCxnSpPr>
            <p:spPr>
              <a:xfrm>
                <a:off x="7199086" y="2529121"/>
                <a:ext cx="0" cy="462600"/>
              </a:xfrm>
              <a:prstGeom prst="straightConnector1">
                <a:avLst/>
              </a:prstGeom>
              <a:noFill/>
              <a:ln w="28575" cap="flat" cmpd="sng">
                <a:solidFill>
                  <a:srgbClr val="3A3838"/>
                </a:solidFill>
                <a:prstDash val="solid"/>
                <a:miter lim="800000"/>
                <a:headEnd type="none" w="sm" len="sm"/>
                <a:tailEnd type="triangle" w="med" len="med"/>
              </a:ln>
            </p:spPr>
          </p:cxnSp>
          <p:cxnSp>
            <p:nvCxnSpPr>
              <p:cNvPr id="1534" name="Shape 1534"/>
              <p:cNvCxnSpPr/>
              <p:nvPr/>
            </p:nvCxnSpPr>
            <p:spPr>
              <a:xfrm flipH="1">
                <a:off x="6468633" y="3389839"/>
                <a:ext cx="1" cy="559676"/>
              </a:xfrm>
              <a:prstGeom prst="straightConnector1">
                <a:avLst/>
              </a:prstGeom>
              <a:noFill/>
              <a:ln w="28575" cap="flat" cmpd="sng">
                <a:solidFill>
                  <a:srgbClr val="3A3838"/>
                </a:solidFill>
                <a:prstDash val="dash"/>
                <a:miter lim="800000"/>
                <a:headEnd type="none" w="sm" len="sm"/>
                <a:tailEnd type="triangle" w="med" len="med"/>
              </a:ln>
            </p:spPr>
          </p:cxnSp>
          <p:cxnSp>
            <p:nvCxnSpPr>
              <p:cNvPr id="1535" name="Shape 1535"/>
              <p:cNvCxnSpPr/>
              <p:nvPr/>
            </p:nvCxnSpPr>
            <p:spPr>
              <a:xfrm flipH="1">
                <a:off x="7850088" y="3389839"/>
                <a:ext cx="1" cy="559676"/>
              </a:xfrm>
              <a:prstGeom prst="straightConnector1">
                <a:avLst/>
              </a:prstGeom>
              <a:noFill/>
              <a:ln w="28575" cap="flat" cmpd="sng">
                <a:solidFill>
                  <a:srgbClr val="3A3838"/>
                </a:solidFill>
                <a:prstDash val="solid"/>
                <a:miter lim="800000"/>
                <a:headEnd type="none" w="sm" len="sm"/>
                <a:tailEnd type="triangle" w="med" len="med"/>
              </a:ln>
            </p:spPr>
          </p:cxnSp>
          <p:cxnSp>
            <p:nvCxnSpPr>
              <p:cNvPr id="1536" name="Shape 1536"/>
              <p:cNvCxnSpPr/>
              <p:nvPr/>
            </p:nvCxnSpPr>
            <p:spPr>
              <a:xfrm flipH="1">
                <a:off x="6468633" y="4631118"/>
                <a:ext cx="1" cy="559676"/>
              </a:xfrm>
              <a:prstGeom prst="straightConnector1">
                <a:avLst/>
              </a:prstGeom>
              <a:noFill/>
              <a:ln w="28575" cap="flat" cmpd="sng">
                <a:solidFill>
                  <a:srgbClr val="3A3838"/>
                </a:solidFill>
                <a:prstDash val="solid"/>
                <a:miter lim="800000"/>
                <a:headEnd type="none" w="sm" len="sm"/>
                <a:tailEnd type="triangle" w="med" len="med"/>
              </a:ln>
            </p:spPr>
          </p:cxnSp>
          <p:cxnSp>
            <p:nvCxnSpPr>
              <p:cNvPr id="1537" name="Shape 1537"/>
              <p:cNvCxnSpPr/>
              <p:nvPr/>
            </p:nvCxnSpPr>
            <p:spPr>
              <a:xfrm flipH="1">
                <a:off x="7850088" y="4631118"/>
                <a:ext cx="1" cy="559676"/>
              </a:xfrm>
              <a:prstGeom prst="straightConnector1">
                <a:avLst/>
              </a:prstGeom>
              <a:noFill/>
              <a:ln w="28575" cap="flat" cmpd="sng">
                <a:solidFill>
                  <a:srgbClr val="3A3838"/>
                </a:solidFill>
                <a:prstDash val="solid"/>
                <a:miter lim="800000"/>
                <a:headEnd type="none" w="sm" len="sm"/>
                <a:tailEnd type="triangle" w="med" len="med"/>
              </a:ln>
            </p:spPr>
          </p:cxnSp>
          <p:sp>
            <p:nvSpPr>
              <p:cNvPr id="1538" name="Shape 1538"/>
              <p:cNvSpPr/>
              <p:nvPr/>
            </p:nvSpPr>
            <p:spPr>
              <a:xfrm>
                <a:off x="7823200" y="5689600"/>
                <a:ext cx="1756229" cy="667657"/>
              </a:xfrm>
              <a:custGeom>
                <a:avLst/>
                <a:gdLst/>
                <a:ahLst/>
                <a:cxnLst/>
                <a:rect l="0" t="0" r="0" b="0"/>
                <a:pathLst>
                  <a:path w="1756229" h="667657" extrusionOk="0">
                    <a:moveTo>
                      <a:pt x="0" y="232229"/>
                    </a:moveTo>
                    <a:lnTo>
                      <a:pt x="0" y="667657"/>
                    </a:lnTo>
                    <a:lnTo>
                      <a:pt x="1756229" y="667657"/>
                    </a:lnTo>
                    <a:lnTo>
                      <a:pt x="1756229" y="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539" name="Shape 1539"/>
              <p:cNvCxnSpPr/>
              <p:nvPr/>
            </p:nvCxnSpPr>
            <p:spPr>
              <a:xfrm flipH="1">
                <a:off x="11096168" y="4631118"/>
                <a:ext cx="1" cy="559676"/>
              </a:xfrm>
              <a:prstGeom prst="straightConnector1">
                <a:avLst/>
              </a:prstGeom>
              <a:noFill/>
              <a:ln w="28575" cap="flat" cmpd="sng">
                <a:solidFill>
                  <a:srgbClr val="3A3838"/>
                </a:solidFill>
                <a:prstDash val="solid"/>
                <a:miter lim="800000"/>
                <a:headEnd type="none" w="sm" len="sm"/>
                <a:tailEnd type="triangle" w="med" len="med"/>
              </a:ln>
            </p:spPr>
          </p:cxnSp>
          <p:cxnSp>
            <p:nvCxnSpPr>
              <p:cNvPr id="1540" name="Shape 1540"/>
              <p:cNvCxnSpPr>
                <a:stCxn id="1541" idx="0"/>
              </p:cNvCxnSpPr>
              <p:nvPr/>
            </p:nvCxnSpPr>
            <p:spPr>
              <a:xfrm rot="10800000">
                <a:off x="9579429" y="4720967"/>
                <a:ext cx="0" cy="495900"/>
              </a:xfrm>
              <a:prstGeom prst="straightConnector1">
                <a:avLst/>
              </a:prstGeom>
              <a:noFill/>
              <a:ln w="28575" cap="flat" cmpd="sng">
                <a:solidFill>
                  <a:srgbClr val="3A3838"/>
                </a:solidFill>
                <a:prstDash val="solid"/>
                <a:miter lim="800000"/>
                <a:headEnd type="none" w="sm" len="sm"/>
                <a:tailEnd type="triangle" w="med" len="med"/>
              </a:ln>
            </p:spPr>
          </p:cxnSp>
          <p:cxnSp>
            <p:nvCxnSpPr>
              <p:cNvPr id="1542" name="Shape 1542"/>
              <p:cNvCxnSpPr/>
              <p:nvPr/>
            </p:nvCxnSpPr>
            <p:spPr>
              <a:xfrm rot="10800000">
                <a:off x="9579429" y="3511654"/>
                <a:ext cx="0" cy="495917"/>
              </a:xfrm>
              <a:prstGeom prst="straightConnector1">
                <a:avLst/>
              </a:prstGeom>
              <a:noFill/>
              <a:ln w="28575" cap="flat" cmpd="sng">
                <a:solidFill>
                  <a:srgbClr val="3A3838"/>
                </a:solidFill>
                <a:prstDash val="solid"/>
                <a:miter lim="800000"/>
                <a:headEnd type="none" w="sm" len="sm"/>
                <a:tailEnd type="triangle" w="med" len="med"/>
              </a:ln>
            </p:spPr>
          </p:cxnSp>
          <p:cxnSp>
            <p:nvCxnSpPr>
              <p:cNvPr id="1543" name="Shape 1543"/>
              <p:cNvCxnSpPr/>
              <p:nvPr/>
            </p:nvCxnSpPr>
            <p:spPr>
              <a:xfrm flipH="1">
                <a:off x="11125197" y="3389839"/>
                <a:ext cx="1" cy="559676"/>
              </a:xfrm>
              <a:prstGeom prst="straightConnector1">
                <a:avLst/>
              </a:prstGeom>
              <a:noFill/>
              <a:ln w="28575" cap="flat" cmpd="sng">
                <a:solidFill>
                  <a:srgbClr val="3A3838"/>
                </a:solidFill>
                <a:prstDash val="solid"/>
                <a:miter lim="800000"/>
                <a:headEnd type="none" w="sm" len="sm"/>
                <a:tailEnd type="triangle" w="med" len="med"/>
              </a:ln>
            </p:spPr>
          </p:cxnSp>
          <p:sp>
            <p:nvSpPr>
              <p:cNvPr id="1532" name="Shape 1532"/>
              <p:cNvSpPr/>
              <p:nvPr/>
            </p:nvSpPr>
            <p:spPr>
              <a:xfrm>
                <a:off x="6154057" y="2123432"/>
                <a:ext cx="2090057" cy="40568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System call interface</a:t>
                </a:r>
                <a:endParaRPr sz="1400" b="0" i="0" u="none" strike="noStrike" cap="none">
                  <a:solidFill>
                    <a:schemeClr val="lt1"/>
                  </a:solidFill>
                  <a:latin typeface="Arial"/>
                  <a:ea typeface="Arial"/>
                  <a:cs typeface="Arial"/>
                  <a:sym typeface="Arial"/>
                </a:endParaRPr>
              </a:p>
            </p:txBody>
          </p:sp>
          <p:sp>
            <p:nvSpPr>
              <p:cNvPr id="1533" name="Shape 1533"/>
              <p:cNvSpPr/>
              <p:nvPr/>
            </p:nvSpPr>
            <p:spPr>
              <a:xfrm>
                <a:off x="6154056" y="2991663"/>
                <a:ext cx="2090057" cy="40568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Virtual file system</a:t>
                </a:r>
                <a:endParaRPr sz="1400" b="0" i="0" u="none" strike="noStrike" cap="none">
                  <a:solidFill>
                    <a:schemeClr val="lt1"/>
                  </a:solidFill>
                  <a:latin typeface="Arial"/>
                  <a:ea typeface="Arial"/>
                  <a:cs typeface="Arial"/>
                  <a:sym typeface="Arial"/>
                </a:endParaRPr>
              </a:p>
            </p:txBody>
          </p:sp>
          <p:sp>
            <p:nvSpPr>
              <p:cNvPr id="1544" name="Shape 1544"/>
              <p:cNvSpPr/>
              <p:nvPr/>
            </p:nvSpPr>
            <p:spPr>
              <a:xfrm>
                <a:off x="5776683" y="4042725"/>
                <a:ext cx="1349831" cy="67822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Local operating system</a:t>
                </a:r>
                <a:endParaRPr sz="1400" b="0" i="0" u="none" strike="noStrike" cap="none">
                  <a:solidFill>
                    <a:schemeClr val="lt1"/>
                  </a:solidFill>
                  <a:latin typeface="Arial"/>
                  <a:ea typeface="Arial"/>
                  <a:cs typeface="Arial"/>
                  <a:sym typeface="Arial"/>
                </a:endParaRPr>
              </a:p>
            </p:txBody>
          </p:sp>
          <p:sp>
            <p:nvSpPr>
              <p:cNvPr id="1545" name="Shape 1545"/>
              <p:cNvSpPr/>
              <p:nvPr/>
            </p:nvSpPr>
            <p:spPr>
              <a:xfrm>
                <a:off x="7366925" y="4042725"/>
                <a:ext cx="1014148" cy="67822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NFS client</a:t>
                </a:r>
                <a:endParaRPr sz="1400" b="0" i="0" u="none" strike="noStrike" cap="none">
                  <a:solidFill>
                    <a:schemeClr val="lt1"/>
                  </a:solidFill>
                  <a:latin typeface="Arial"/>
                  <a:ea typeface="Arial"/>
                  <a:cs typeface="Arial"/>
                  <a:sym typeface="Arial"/>
                </a:endParaRPr>
              </a:p>
            </p:txBody>
          </p:sp>
          <p:sp>
            <p:nvSpPr>
              <p:cNvPr id="1546" name="Shape 1546"/>
              <p:cNvSpPr/>
              <p:nvPr/>
            </p:nvSpPr>
            <p:spPr>
              <a:xfrm>
                <a:off x="7366925" y="5216868"/>
                <a:ext cx="1014148" cy="67822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Message to server</a:t>
                </a:r>
                <a:endParaRPr sz="1400" b="0" i="0" u="none" strike="noStrike" cap="none">
                  <a:solidFill>
                    <a:schemeClr val="lt1"/>
                  </a:solidFill>
                  <a:latin typeface="Arial"/>
                  <a:ea typeface="Arial"/>
                  <a:cs typeface="Arial"/>
                  <a:sym typeface="Arial"/>
                </a:endParaRPr>
              </a:p>
            </p:txBody>
          </p:sp>
          <p:sp>
            <p:nvSpPr>
              <p:cNvPr id="1547" name="Shape 1547"/>
              <p:cNvSpPr/>
              <p:nvPr/>
            </p:nvSpPr>
            <p:spPr>
              <a:xfrm>
                <a:off x="5956902" y="5216869"/>
                <a:ext cx="1014148" cy="678225"/>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Local disk</a:t>
                </a:r>
                <a:endParaRPr sz="1400" b="0" i="0" u="none" strike="noStrike" cap="none">
                  <a:solidFill>
                    <a:schemeClr val="lt1"/>
                  </a:solidFill>
                  <a:latin typeface="Arial"/>
                  <a:ea typeface="Arial"/>
                  <a:cs typeface="Arial"/>
                  <a:sym typeface="Arial"/>
                </a:endParaRPr>
              </a:p>
            </p:txBody>
          </p:sp>
          <p:sp>
            <p:nvSpPr>
              <p:cNvPr id="1541" name="Shape 1541"/>
              <p:cNvSpPr/>
              <p:nvPr/>
            </p:nvSpPr>
            <p:spPr>
              <a:xfrm>
                <a:off x="9072355" y="5216867"/>
                <a:ext cx="1014148" cy="67822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Message from client</a:t>
                </a:r>
                <a:endParaRPr sz="1400" b="0" i="0" u="none" strike="noStrike" cap="none">
                  <a:solidFill>
                    <a:schemeClr val="lt1"/>
                  </a:solidFill>
                  <a:latin typeface="Arial"/>
                  <a:ea typeface="Arial"/>
                  <a:cs typeface="Arial"/>
                  <a:sym typeface="Arial"/>
                </a:endParaRPr>
              </a:p>
            </p:txBody>
          </p:sp>
          <p:sp>
            <p:nvSpPr>
              <p:cNvPr id="1548" name="Shape 1548"/>
              <p:cNvSpPr/>
              <p:nvPr/>
            </p:nvSpPr>
            <p:spPr>
              <a:xfrm>
                <a:off x="10577642" y="5245897"/>
                <a:ext cx="1014148" cy="678225"/>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Local disk</a:t>
                </a:r>
                <a:endParaRPr sz="1400" b="0" i="0" u="none" strike="noStrike" cap="none">
                  <a:solidFill>
                    <a:schemeClr val="lt1"/>
                  </a:solidFill>
                  <a:latin typeface="Arial"/>
                  <a:ea typeface="Arial"/>
                  <a:cs typeface="Arial"/>
                  <a:sym typeface="Arial"/>
                </a:endParaRPr>
              </a:p>
            </p:txBody>
          </p:sp>
          <p:sp>
            <p:nvSpPr>
              <p:cNvPr id="1549" name="Shape 1549"/>
              <p:cNvSpPr/>
              <p:nvPr/>
            </p:nvSpPr>
            <p:spPr>
              <a:xfrm>
                <a:off x="10421253" y="4007851"/>
                <a:ext cx="1349831" cy="67822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Local operating system</a:t>
                </a:r>
                <a:endParaRPr sz="1400" b="0" i="0" u="none" strike="noStrike" cap="none">
                  <a:solidFill>
                    <a:schemeClr val="lt1"/>
                  </a:solidFill>
                  <a:latin typeface="Arial"/>
                  <a:ea typeface="Arial"/>
                  <a:cs typeface="Arial"/>
                  <a:sym typeface="Arial"/>
                </a:endParaRPr>
              </a:p>
            </p:txBody>
          </p:sp>
          <p:sp>
            <p:nvSpPr>
              <p:cNvPr id="1550" name="Shape 1550"/>
              <p:cNvSpPr/>
              <p:nvPr/>
            </p:nvSpPr>
            <p:spPr>
              <a:xfrm>
                <a:off x="9055988" y="4032018"/>
                <a:ext cx="1014148" cy="67822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NFS server</a:t>
                </a:r>
                <a:endParaRPr sz="1400" b="0" i="0" u="none" strike="noStrike" cap="none">
                  <a:solidFill>
                    <a:schemeClr val="lt1"/>
                  </a:solidFill>
                  <a:latin typeface="Arial"/>
                  <a:ea typeface="Arial"/>
                  <a:cs typeface="Arial"/>
                  <a:sym typeface="Arial"/>
                </a:endParaRPr>
              </a:p>
            </p:txBody>
          </p:sp>
          <p:sp>
            <p:nvSpPr>
              <p:cNvPr id="1551" name="Shape 1551"/>
              <p:cNvSpPr/>
              <p:nvPr/>
            </p:nvSpPr>
            <p:spPr>
              <a:xfrm>
                <a:off x="9367831" y="2990184"/>
                <a:ext cx="2090057" cy="457846"/>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Virtual file system</a:t>
                </a:r>
                <a:endParaRPr sz="1400" b="0" i="0" u="none" strike="noStrike" cap="none">
                  <a:solidFill>
                    <a:schemeClr val="lt1"/>
                  </a:solidFill>
                  <a:latin typeface="Arial"/>
                  <a:ea typeface="Arial"/>
                  <a:cs typeface="Arial"/>
                  <a:sym typeface="Arial"/>
                </a:endParaRPr>
              </a:p>
            </p:txBody>
          </p:sp>
        </p:grpSp>
        <p:sp>
          <p:nvSpPr>
            <p:cNvPr id="1552" name="Shape 1552"/>
            <p:cNvSpPr txBox="1"/>
            <p:nvPr/>
          </p:nvSpPr>
          <p:spPr>
            <a:xfrm>
              <a:off x="6869400" y="1394069"/>
              <a:ext cx="82586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Client</a:t>
              </a:r>
              <a:endParaRPr sz="1800" b="1" i="0" u="none" strike="noStrike" cap="none">
                <a:solidFill>
                  <a:srgbClr val="000000"/>
                </a:solidFill>
                <a:latin typeface="Arial"/>
                <a:ea typeface="Arial"/>
                <a:cs typeface="Arial"/>
                <a:sym typeface="Arial"/>
              </a:endParaRPr>
            </a:p>
          </p:txBody>
        </p:sp>
        <p:sp>
          <p:nvSpPr>
            <p:cNvPr id="1553" name="Shape 1553"/>
            <p:cNvSpPr txBox="1"/>
            <p:nvPr/>
          </p:nvSpPr>
          <p:spPr>
            <a:xfrm>
              <a:off x="10031407" y="1394069"/>
              <a:ext cx="90281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Server</a:t>
              </a:r>
              <a:endParaRPr sz="1800" b="1" i="0" u="none" strike="noStrike" cap="none">
                <a:solidFill>
                  <a:srgbClr val="000000"/>
                </a:solidFill>
                <a:latin typeface="Arial"/>
                <a:ea typeface="Arial"/>
                <a:cs typeface="Arial"/>
                <a:sym typeface="Arial"/>
              </a:endParaRPr>
            </a:p>
          </p:txBody>
        </p:sp>
        <p:sp>
          <p:nvSpPr>
            <p:cNvPr id="1554" name="Shape 1554"/>
            <p:cNvSpPr/>
            <p:nvPr/>
          </p:nvSpPr>
          <p:spPr>
            <a:xfrm>
              <a:off x="5762170" y="1763401"/>
              <a:ext cx="2886491" cy="4230875"/>
            </a:xfrm>
            <a:prstGeom prst="rect">
              <a:avLst/>
            </a:prstGeom>
            <a:noFill/>
            <a:ln w="28575" cap="flat" cmpd="sng">
              <a:solidFill>
                <a:srgbClr val="AEABAB"/>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55" name="Shape 1555"/>
            <p:cNvSpPr/>
            <p:nvPr/>
          </p:nvSpPr>
          <p:spPr>
            <a:xfrm>
              <a:off x="9041993" y="1763401"/>
              <a:ext cx="2886491" cy="4230875"/>
            </a:xfrm>
            <a:prstGeom prst="rect">
              <a:avLst/>
            </a:prstGeom>
            <a:noFill/>
            <a:ln w="28575" cap="flat" cmpd="sng">
              <a:solidFill>
                <a:srgbClr val="AEABAB"/>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Shape 156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.9. Apache Hadoop HDFS</a:t>
            </a:r>
            <a:endParaRPr sz="2800" b="1" i="0" u="none" strike="noStrike" cap="none">
              <a:solidFill>
                <a:schemeClr val="dk2"/>
              </a:solidFill>
              <a:latin typeface="Arial"/>
              <a:ea typeface="Arial"/>
              <a:cs typeface="Arial"/>
              <a:sym typeface="Arial"/>
            </a:endParaRPr>
          </a:p>
        </p:txBody>
      </p:sp>
      <p:sp>
        <p:nvSpPr>
          <p:cNvPr id="1562" name="Shape 156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563" name="Shape 1563"/>
          <p:cNvSpPr txBox="1">
            <a:spLocks noGrp="1"/>
          </p:cNvSpPr>
          <p:nvPr>
            <p:ph type="body" idx="2"/>
          </p:nvPr>
        </p:nvSpPr>
        <p:spPr>
          <a:xfrm>
            <a:off x="514350" y="1304995"/>
            <a:ext cx="4725307"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Hadoop Distributed File System (HDFS) is a highly distributed and reliable storage system.</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Stores less number of large files, rather than more number of small files.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Stores large files running on a cluster of commodity hardware.</a:t>
            </a:r>
            <a:endParaRPr sz="1800" b="0" i="0" u="none" strike="noStrike" cap="none">
              <a:solidFill>
                <a:schemeClr val="dk1"/>
              </a:solidFill>
              <a:latin typeface="Arial"/>
              <a:ea typeface="Arial"/>
              <a:cs typeface="Arial"/>
              <a:sym typeface="Arial"/>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a:t>Follows a master-slave architecture.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a:t>HDFS supports traditional hierarchical file organization.</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564" name="Shape 1564"/>
          <p:cNvGrpSpPr/>
          <p:nvPr/>
        </p:nvGrpSpPr>
        <p:grpSpPr>
          <a:xfrm>
            <a:off x="5267889" y="879331"/>
            <a:ext cx="6736216" cy="5266493"/>
            <a:chOff x="5267889" y="879331"/>
            <a:chExt cx="6736216" cy="5266493"/>
          </a:xfrm>
        </p:grpSpPr>
        <p:grpSp>
          <p:nvGrpSpPr>
            <p:cNvPr id="1565" name="Shape 1565"/>
            <p:cNvGrpSpPr/>
            <p:nvPr/>
          </p:nvGrpSpPr>
          <p:grpSpPr>
            <a:xfrm>
              <a:off x="5267889" y="879331"/>
              <a:ext cx="6736216" cy="5266493"/>
              <a:chOff x="514349" y="2241480"/>
              <a:chExt cx="11314793" cy="3737961"/>
            </a:xfrm>
          </p:grpSpPr>
          <p:sp>
            <p:nvSpPr>
              <p:cNvPr id="1566" name="Shape 1566"/>
              <p:cNvSpPr/>
              <p:nvPr/>
            </p:nvSpPr>
            <p:spPr>
              <a:xfrm>
                <a:off x="514351" y="2241480"/>
                <a:ext cx="11314791" cy="3737961"/>
              </a:xfrm>
              <a:prstGeom prst="roundRect">
                <a:avLst>
                  <a:gd name="adj" fmla="val 2482"/>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1567" name="Shape 1567"/>
              <p:cNvSpPr/>
              <p:nvPr/>
            </p:nvSpPr>
            <p:spPr>
              <a:xfrm>
                <a:off x="514349" y="2241481"/>
                <a:ext cx="11314791" cy="468502"/>
              </a:xfrm>
              <a:prstGeom prst="roundRect">
                <a:avLst>
                  <a:gd name="adj" fmla="val 5090"/>
                </a:avLst>
              </a:prstGeom>
              <a:solidFill>
                <a:srgbClr val="0EC07D"/>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HDFS Architecture</a:t>
                </a:r>
                <a:endParaRPr sz="1800" b="1" i="0" u="none" strike="noStrike" cap="none">
                  <a:solidFill>
                    <a:schemeClr val="lt1"/>
                  </a:solidFill>
                  <a:latin typeface="Arial"/>
                  <a:ea typeface="Arial"/>
                  <a:cs typeface="Arial"/>
                  <a:sym typeface="Arial"/>
                </a:endParaRPr>
              </a:p>
            </p:txBody>
          </p:sp>
        </p:grpSp>
        <p:pic>
          <p:nvPicPr>
            <p:cNvPr id="1568" name="Shape 1568"/>
            <p:cNvPicPr preferRelativeResize="0"/>
            <p:nvPr/>
          </p:nvPicPr>
          <p:blipFill rotWithShape="1">
            <a:blip r:embed="rId3">
              <a:alphaModFix/>
            </a:blip>
            <a:srcRect t="11594"/>
            <a:stretch/>
          </p:blipFill>
          <p:spPr>
            <a:xfrm>
              <a:off x="5364366" y="1843805"/>
              <a:ext cx="6543260" cy="3997626"/>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4" name="Shape 157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5</a:t>
            </a:r>
            <a:r>
              <a:rPr lang="en-US" sz="2800" b="1" i="0" u="none" strike="noStrike" cap="none">
                <a:solidFill>
                  <a:schemeClr val="dk2"/>
                </a:solidFill>
                <a:latin typeface="Arial"/>
                <a:ea typeface="Arial"/>
                <a:cs typeface="Arial"/>
                <a:sym typeface="Arial"/>
              </a:rPr>
              <a:t>. Limitations of Traditional File Systems</a:t>
            </a:r>
            <a:endParaRPr sz="2800" b="1" i="0" u="none" strike="noStrike" cap="none">
              <a:solidFill>
                <a:schemeClr val="dk2"/>
              </a:solidFill>
              <a:latin typeface="Arial"/>
              <a:ea typeface="Arial"/>
              <a:cs typeface="Arial"/>
              <a:sym typeface="Arial"/>
            </a:endParaRPr>
          </a:p>
        </p:txBody>
      </p:sp>
      <p:sp>
        <p:nvSpPr>
          <p:cNvPr id="1575" name="Shape 157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576" name="Shape 157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577" name="Shape 1577"/>
          <p:cNvSpPr/>
          <p:nvPr/>
        </p:nvSpPr>
        <p:spPr>
          <a:xfrm>
            <a:off x="685178" y="5301931"/>
            <a:ext cx="10729122"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78" name="Shape 1578"/>
          <p:cNvSpPr/>
          <p:nvPr/>
        </p:nvSpPr>
        <p:spPr>
          <a:xfrm>
            <a:off x="646690" y="4807135"/>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9" name="Shape 1579"/>
          <p:cNvSpPr/>
          <p:nvPr/>
        </p:nvSpPr>
        <p:spPr>
          <a:xfrm>
            <a:off x="1897088" y="4662583"/>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0" name="Shape 1580"/>
          <p:cNvSpPr/>
          <p:nvPr/>
        </p:nvSpPr>
        <p:spPr>
          <a:xfrm>
            <a:off x="3147486" y="4501972"/>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1" name="Shape 1581"/>
          <p:cNvSpPr/>
          <p:nvPr/>
        </p:nvSpPr>
        <p:spPr>
          <a:xfrm>
            <a:off x="4397884" y="4389545"/>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2" name="Shape 1582"/>
          <p:cNvSpPr/>
          <p:nvPr/>
        </p:nvSpPr>
        <p:spPr>
          <a:xfrm>
            <a:off x="5648282" y="4132566"/>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3" name="Shape 1583"/>
          <p:cNvSpPr/>
          <p:nvPr/>
        </p:nvSpPr>
        <p:spPr>
          <a:xfrm>
            <a:off x="6898680" y="3877951"/>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4" name="Shape 1584"/>
          <p:cNvSpPr/>
          <p:nvPr/>
        </p:nvSpPr>
        <p:spPr>
          <a:xfrm>
            <a:off x="8149078" y="3538303"/>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5" name="Shape 1585"/>
          <p:cNvSpPr/>
          <p:nvPr/>
        </p:nvSpPr>
        <p:spPr>
          <a:xfrm>
            <a:off x="9399476" y="3184959"/>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6" name="Shape 1586"/>
          <p:cNvSpPr/>
          <p:nvPr/>
        </p:nvSpPr>
        <p:spPr>
          <a:xfrm>
            <a:off x="10649877" y="2847674"/>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7" name="Shape 1587"/>
          <p:cNvSpPr/>
          <p:nvPr/>
        </p:nvSpPr>
        <p:spPr>
          <a:xfrm>
            <a:off x="10476821" y="2195986"/>
            <a:ext cx="1306768" cy="52322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Arial"/>
                <a:ea typeface="Arial"/>
                <a:cs typeface="Arial"/>
                <a:sym typeface="Arial"/>
              </a:rPr>
              <a:t>Data </a:t>
            </a: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Arial"/>
                <a:ea typeface="Arial"/>
                <a:cs typeface="Arial"/>
                <a:sym typeface="Arial"/>
              </a:rPr>
              <a:t>Redundancy</a:t>
            </a: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88" name="Shape 1588"/>
          <p:cNvSpPr/>
          <p:nvPr/>
        </p:nvSpPr>
        <p:spPr>
          <a:xfrm>
            <a:off x="9114215" y="2451464"/>
            <a:ext cx="1375698" cy="52322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Arial"/>
                <a:ea typeface="Arial"/>
                <a:cs typeface="Arial"/>
                <a:sym typeface="Arial"/>
              </a:rPr>
              <a:t>Data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Inconsistency</a:t>
            </a:r>
            <a:endParaRPr sz="1400" b="1" i="0" u="none" strike="noStrike" cap="none">
              <a:solidFill>
                <a:srgbClr val="000000"/>
              </a:solidFill>
              <a:latin typeface="Arial"/>
              <a:ea typeface="Arial"/>
              <a:cs typeface="Arial"/>
              <a:sym typeface="Arial"/>
            </a:endParaRPr>
          </a:p>
        </p:txBody>
      </p:sp>
      <p:sp>
        <p:nvSpPr>
          <p:cNvPr id="1589" name="Shape 1589"/>
          <p:cNvSpPr/>
          <p:nvPr/>
        </p:nvSpPr>
        <p:spPr>
          <a:xfrm>
            <a:off x="7991294" y="2673293"/>
            <a:ext cx="1157688" cy="73866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Arial"/>
                <a:ea typeface="Arial"/>
                <a:cs typeface="Arial"/>
                <a:sym typeface="Arial"/>
              </a:rPr>
              <a:t>Lack of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Data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Integration </a:t>
            </a:r>
            <a:endParaRPr sz="1400" b="1" i="0" u="none" strike="noStrike" cap="none">
              <a:solidFill>
                <a:srgbClr val="000000"/>
              </a:solidFill>
              <a:latin typeface="Arial"/>
              <a:ea typeface="Arial"/>
              <a:cs typeface="Arial"/>
              <a:sym typeface="Arial"/>
            </a:endParaRPr>
          </a:p>
        </p:txBody>
      </p:sp>
      <p:sp>
        <p:nvSpPr>
          <p:cNvPr id="1590" name="Shape 1590"/>
          <p:cNvSpPr/>
          <p:nvPr/>
        </p:nvSpPr>
        <p:spPr>
          <a:xfrm>
            <a:off x="6696012" y="3225739"/>
            <a:ext cx="1247457" cy="52322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Arial"/>
                <a:ea typeface="Arial"/>
                <a:cs typeface="Arial"/>
                <a:sym typeface="Arial"/>
              </a:rPr>
              <a:t>Program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Dependence</a:t>
            </a:r>
            <a:endParaRPr sz="1400" b="1" i="0" u="none" strike="noStrike" cap="none">
              <a:solidFill>
                <a:srgbClr val="000000"/>
              </a:solidFill>
              <a:latin typeface="Arial"/>
              <a:ea typeface="Arial"/>
              <a:cs typeface="Arial"/>
              <a:sym typeface="Arial"/>
            </a:endParaRPr>
          </a:p>
        </p:txBody>
      </p:sp>
      <p:sp>
        <p:nvSpPr>
          <p:cNvPr id="1591" name="Shape 1591"/>
          <p:cNvSpPr/>
          <p:nvPr/>
        </p:nvSpPr>
        <p:spPr>
          <a:xfrm>
            <a:off x="5445614" y="3538303"/>
            <a:ext cx="1247456" cy="52322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Arial"/>
                <a:ea typeface="Arial"/>
                <a:cs typeface="Arial"/>
                <a:sym typeface="Arial"/>
              </a:rPr>
              <a:t>Data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Dependence</a:t>
            </a:r>
            <a:endParaRPr sz="1400" b="1" i="0" u="none" strike="noStrike" cap="none">
              <a:solidFill>
                <a:srgbClr val="000000"/>
              </a:solidFill>
              <a:latin typeface="Arial"/>
              <a:ea typeface="Arial"/>
              <a:cs typeface="Arial"/>
              <a:sym typeface="Arial"/>
            </a:endParaRPr>
          </a:p>
        </p:txBody>
      </p:sp>
      <p:sp>
        <p:nvSpPr>
          <p:cNvPr id="1592" name="Shape 1592"/>
          <p:cNvSpPr/>
          <p:nvPr/>
        </p:nvSpPr>
        <p:spPr>
          <a:xfrm>
            <a:off x="4422815" y="3561092"/>
            <a:ext cx="870751" cy="73866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Arial"/>
                <a:ea typeface="Arial"/>
                <a:cs typeface="Arial"/>
                <a:sym typeface="Arial"/>
              </a:rPr>
              <a:t>Limited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Data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Sharing</a:t>
            </a:r>
            <a:endParaRPr sz="1400" b="1" i="0" u="none" strike="noStrike" cap="none">
              <a:solidFill>
                <a:srgbClr val="000000"/>
              </a:solidFill>
              <a:latin typeface="Arial"/>
              <a:ea typeface="Arial"/>
              <a:cs typeface="Arial"/>
              <a:sym typeface="Arial"/>
            </a:endParaRPr>
          </a:p>
        </p:txBody>
      </p:sp>
      <p:sp>
        <p:nvSpPr>
          <p:cNvPr id="1593" name="Shape 1593"/>
          <p:cNvSpPr/>
          <p:nvPr/>
        </p:nvSpPr>
        <p:spPr>
          <a:xfrm>
            <a:off x="3197262" y="3683441"/>
            <a:ext cx="821059" cy="73866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Arial"/>
                <a:ea typeface="Arial"/>
                <a:cs typeface="Arial"/>
                <a:sym typeface="Arial"/>
              </a:rPr>
              <a:t>Poor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Data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Control</a:t>
            </a:r>
            <a:endParaRPr sz="1400" b="1" i="0" u="none" strike="noStrike" cap="none">
              <a:solidFill>
                <a:srgbClr val="000000"/>
              </a:solidFill>
              <a:latin typeface="Arial"/>
              <a:ea typeface="Arial"/>
              <a:cs typeface="Arial"/>
              <a:sym typeface="Arial"/>
            </a:endParaRPr>
          </a:p>
        </p:txBody>
      </p:sp>
      <p:sp>
        <p:nvSpPr>
          <p:cNvPr id="1594" name="Shape 1594"/>
          <p:cNvSpPr/>
          <p:nvPr/>
        </p:nvSpPr>
        <p:spPr>
          <a:xfrm>
            <a:off x="1943122" y="4002225"/>
            <a:ext cx="941283" cy="52322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Arial"/>
                <a:ea typeface="Arial"/>
                <a:cs typeface="Arial"/>
                <a:sym typeface="Arial"/>
              </a:rPr>
              <a:t>Security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Issues</a:t>
            </a:r>
            <a:endParaRPr sz="1400" b="1" i="0" u="none" strike="noStrike" cap="none">
              <a:solidFill>
                <a:srgbClr val="000000"/>
              </a:solidFill>
              <a:latin typeface="Arial"/>
              <a:ea typeface="Arial"/>
              <a:cs typeface="Arial"/>
              <a:sym typeface="Arial"/>
            </a:endParaRPr>
          </a:p>
        </p:txBody>
      </p:sp>
      <p:sp>
        <p:nvSpPr>
          <p:cNvPr id="1595" name="Shape 1595"/>
          <p:cNvSpPr/>
          <p:nvPr/>
        </p:nvSpPr>
        <p:spPr>
          <a:xfrm>
            <a:off x="422060" y="3744172"/>
            <a:ext cx="1335622" cy="954107"/>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Arial"/>
                <a:ea typeface="Arial"/>
                <a:cs typeface="Arial"/>
                <a:sym typeface="Arial"/>
              </a:rPr>
              <a:t>Inadequate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Data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Manipulation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Capability</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Shape 162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In a nutshell, we learnt:</a:t>
            </a:r>
            <a:endParaRPr sz="2800" b="1" i="0" u="none" strike="noStrike" cap="none">
              <a:solidFill>
                <a:schemeClr val="dk2"/>
              </a:solidFill>
              <a:latin typeface="Arial"/>
              <a:ea typeface="Arial"/>
              <a:cs typeface="Arial"/>
              <a:sym typeface="Arial"/>
            </a:endParaRPr>
          </a:p>
        </p:txBody>
      </p:sp>
      <p:sp>
        <p:nvSpPr>
          <p:cNvPr id="1626" name="Shape 162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627" name="Shape 1627"/>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Disk is a storage of certain size with the smallest writable units called blocks.</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Blocks are segmented into regions called partitions and made ready for use known as Volumes by formatting to a file system.</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Journaling tracks the operations and helps in speedy recovery after crash.</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Each file is a group of blocks on the disk with an i-node pointing to the file’s address along with additional metadata and attributes. </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A directory is a special type of file that contains the location of other files on disk.</a:t>
            </a:r>
            <a:endParaRPr sz="1800" b="0" i="0" u="none" strike="noStrike" cap="none">
              <a:solidFill>
                <a:schemeClr val="dk1"/>
              </a:solidFill>
              <a:latin typeface="Arial"/>
              <a:ea typeface="Arial"/>
              <a:cs typeface="Arial"/>
              <a:sym typeface="Arial"/>
            </a:endParaRPr>
          </a:p>
        </p:txBody>
      </p:sp>
      <p:pic>
        <p:nvPicPr>
          <p:cNvPr id="1628" name="Shape 1628"/>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Shape 163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In a nutshell, we learnt (Contd.)</a:t>
            </a:r>
            <a:endParaRPr sz="2800" b="1" i="0" u="none" strike="noStrike" cap="none">
              <a:solidFill>
                <a:schemeClr val="dk2"/>
              </a:solidFill>
              <a:latin typeface="Arial"/>
              <a:ea typeface="Arial"/>
              <a:cs typeface="Arial"/>
              <a:sym typeface="Arial"/>
            </a:endParaRPr>
          </a:p>
        </p:txBody>
      </p:sp>
      <p:sp>
        <p:nvSpPr>
          <p:cNvPr id="1635" name="Shape 163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1636" name="Shape 1636"/>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startAt="6"/>
            </a:pPr>
            <a:r>
              <a:rPr lang="en-US" sz="1800" b="0" i="0" u="none" strike="noStrike" cap="none">
                <a:solidFill>
                  <a:schemeClr val="dk1"/>
                </a:solidFill>
                <a:latin typeface="Arial"/>
                <a:ea typeface="Arial"/>
                <a:cs typeface="Arial"/>
                <a:sym typeface="Arial"/>
              </a:rPr>
              <a:t>Most commonly used file systems are ext4 in Linux, NTFS in windows and HFS in Mac operating systems.</a:t>
            </a:r>
            <a:endParaRPr/>
          </a:p>
          <a:p>
            <a:pPr marL="342900" marR="0" lvl="0" indent="-342900" algn="l" rtl="0">
              <a:lnSpc>
                <a:spcPct val="90000"/>
              </a:lnSpc>
              <a:spcBef>
                <a:spcPts val="838"/>
              </a:spcBef>
              <a:spcAft>
                <a:spcPts val="0"/>
              </a:spcAft>
              <a:buClr>
                <a:schemeClr val="dk1"/>
              </a:buClr>
              <a:buSzPts val="1800"/>
              <a:buFont typeface="Arial"/>
              <a:buAutoNum type="arabicPeriod" startAt="6"/>
            </a:pPr>
            <a:r>
              <a:rPr lang="en-US" sz="1800" b="0" i="0" u="none" strike="noStrike" cap="none">
                <a:solidFill>
                  <a:schemeClr val="dk1"/>
                </a:solidFill>
                <a:latin typeface="Arial"/>
                <a:ea typeface="Arial"/>
                <a:cs typeface="Arial"/>
                <a:sym typeface="Arial"/>
              </a:rPr>
              <a:t>These traditional file systems are not distributed in nature and hence not suitable for applications having high throughput requirements.</a:t>
            </a:r>
            <a:endParaRPr/>
          </a:p>
        </p:txBody>
      </p:sp>
      <p:pic>
        <p:nvPicPr>
          <p:cNvPr id="1637" name="Shape 1637"/>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Shape 1642"/>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 Next Module 2: </a:t>
            </a:r>
            <a:r>
              <a:rPr lang="en-US" sz="1600" b="0" i="0" u="none" strike="noStrike" cap="none">
                <a:solidFill>
                  <a:schemeClr val="dk1"/>
                </a:solidFill>
                <a:latin typeface="Arial"/>
                <a:ea typeface="Arial"/>
                <a:cs typeface="Arial"/>
                <a:sym typeface="Arial"/>
              </a:rPr>
              <a:t>NoSQL Database Approach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Shape 74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 Introduction to Data Storage</a:t>
            </a:r>
            <a:endParaRPr sz="2800" b="1" i="0" u="none" strike="noStrike" cap="none">
              <a:solidFill>
                <a:schemeClr val="dk2"/>
              </a:solidFill>
              <a:latin typeface="Arial"/>
              <a:ea typeface="Arial"/>
              <a:cs typeface="Arial"/>
              <a:sym typeface="Arial"/>
            </a:endParaRPr>
          </a:p>
        </p:txBody>
      </p:sp>
      <p:sp>
        <p:nvSpPr>
          <p:cNvPr id="747" name="Shape 74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748" name="Shape 74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Imagine the volume of data generated by individuals and enterprises on a day-to-day basis. Ever wondered where all this is stored?</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Data is stored in a physical or virtual medium using different mechanisms.</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The term ‘storage’ refers to devices and data connected to the system through input/output (I/O) operations.</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Storage may be done in primary or secondary storage devices. Thes</a:t>
            </a:r>
            <a:r>
              <a:rPr lang="en-US" dirty="0"/>
              <a:t>e devices are called storage media.</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dirty="0"/>
              <a:t>Categories of data storage.</a:t>
            </a:r>
            <a:endParaRPr dirty="0"/>
          </a:p>
          <a:p>
            <a:pPr marL="617537" marR="0" lvl="2" indent="-341312" algn="l" rtl="0">
              <a:lnSpc>
                <a:spcPct val="90000"/>
              </a:lnSpc>
              <a:spcBef>
                <a:spcPts val="1200"/>
              </a:spcBef>
              <a:spcAft>
                <a:spcPts val="0"/>
              </a:spcAft>
              <a:buSzPts val="1600"/>
              <a:buFont typeface="Wingdings 3" panose="05040102010807070707" pitchFamily="18" charset="2"/>
              <a:buChar char="9"/>
            </a:pPr>
            <a:r>
              <a:rPr lang="en-US" dirty="0"/>
              <a:t>File storage</a:t>
            </a:r>
            <a:endParaRPr dirty="0"/>
          </a:p>
          <a:p>
            <a:pPr marL="617537" marR="0" lvl="2" indent="-341312" algn="l" rtl="0">
              <a:lnSpc>
                <a:spcPct val="90000"/>
              </a:lnSpc>
              <a:spcBef>
                <a:spcPts val="1200"/>
              </a:spcBef>
              <a:spcAft>
                <a:spcPts val="0"/>
              </a:spcAft>
              <a:buSzPts val="1600"/>
              <a:buFont typeface="Wingdings 3" panose="05040102010807070707" pitchFamily="18" charset="2"/>
              <a:buChar char="9"/>
            </a:pPr>
            <a:r>
              <a:rPr lang="en-US" dirty="0"/>
              <a:t>Block storage</a:t>
            </a:r>
            <a:endParaRPr dirty="0"/>
          </a:p>
          <a:p>
            <a:pPr marL="617537" marR="0" lvl="2" indent="-341312" algn="l" rtl="0">
              <a:lnSpc>
                <a:spcPct val="90000"/>
              </a:lnSpc>
              <a:spcBef>
                <a:spcPts val="1200"/>
              </a:spcBef>
              <a:spcAft>
                <a:spcPts val="0"/>
              </a:spcAft>
              <a:buSzPts val="1600"/>
              <a:buFont typeface="Wingdings 3" panose="05040102010807070707" pitchFamily="18" charset="2"/>
              <a:buChar char="9"/>
            </a:pPr>
            <a:r>
              <a:rPr lang="en-US" dirty="0"/>
              <a:t>Object storage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pic>
        <p:nvPicPr>
          <p:cNvPr id="757" name="Shape 757"/>
          <p:cNvPicPr preferRelativeResize="0"/>
          <p:nvPr/>
        </p:nvPicPr>
        <p:blipFill rotWithShape="1">
          <a:blip r:embed="rId3">
            <a:alphaModFix/>
          </a:blip>
          <a:srcRect t="15719" b="14976"/>
          <a:stretch/>
        </p:blipFill>
        <p:spPr>
          <a:xfrm>
            <a:off x="104263" y="1453964"/>
            <a:ext cx="11953594" cy="4305569"/>
          </a:xfrm>
          <a:prstGeom prst="rect">
            <a:avLst/>
          </a:prstGeom>
          <a:noFill/>
          <a:ln>
            <a:noFill/>
          </a:ln>
        </p:spPr>
      </p:pic>
      <p:sp>
        <p:nvSpPr>
          <p:cNvPr id="754" name="Shape 754"/>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Clr>
                <a:schemeClr val="dk2"/>
              </a:buClr>
              <a:buSzPts val="2800"/>
              <a:buFont typeface="Arial"/>
              <a:buNone/>
            </a:pPr>
            <a:r>
              <a:rPr lang="en-US"/>
              <a:t>1.1. Types of Data Storage Media</a:t>
            </a:r>
            <a:endParaRPr/>
          </a:p>
        </p:txBody>
      </p:sp>
      <p:sp>
        <p:nvSpPr>
          <p:cNvPr id="755" name="Shape 755"/>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a:t>Module 1:</a:t>
            </a:r>
            <a:r>
              <a:rPr lang="en-US"/>
              <a:t> The File System Namespace</a:t>
            </a:r>
            <a:endParaRPr/>
          </a:p>
        </p:txBody>
      </p:sp>
      <p:sp>
        <p:nvSpPr>
          <p:cNvPr id="756" name="Shape 756"/>
          <p:cNvSpPr txBox="1">
            <a:spLocks noGrp="1"/>
          </p:cNvSpPr>
          <p:nvPr>
            <p:ph type="body" idx="2"/>
          </p:nvPr>
        </p:nvSpPr>
        <p:spPr>
          <a:xfrm>
            <a:off x="514350" y="1304995"/>
            <a:ext cx="10273800" cy="4840800"/>
          </a:xfrm>
          <a:prstGeom prst="rect">
            <a:avLst/>
          </a:prstGeom>
        </p:spPr>
        <p:txBody>
          <a:bodyPr spcFirstLastPara="1" wrap="square" lIns="91425" tIns="45700" rIns="91425" bIns="45700" anchor="t" anchorCtr="0">
            <a:noAutofit/>
          </a:bodyPr>
          <a:lstStyle/>
          <a:p>
            <a:pPr marL="0" lvl="0" indent="0">
              <a:spcBef>
                <a:spcPts val="0"/>
              </a:spcBef>
              <a:spcAft>
                <a:spcPts val="1200"/>
              </a:spcAft>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Shape 76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a:t>
            </a:r>
            <a:r>
              <a:rPr lang="en-US"/>
              <a:t>2</a:t>
            </a:r>
            <a:r>
              <a:rPr lang="en-US" sz="2800" b="1" i="0" u="none" strike="noStrike" cap="none">
                <a:solidFill>
                  <a:schemeClr val="dk2"/>
                </a:solidFill>
                <a:latin typeface="Arial"/>
                <a:ea typeface="Arial"/>
                <a:cs typeface="Arial"/>
                <a:sym typeface="Arial"/>
              </a:rPr>
              <a:t>. Traditional Storage Devices</a:t>
            </a:r>
            <a:endParaRPr sz="2800" b="1" i="0" u="none" strike="noStrike" cap="none">
              <a:solidFill>
                <a:schemeClr val="dk2"/>
              </a:solidFill>
              <a:latin typeface="Arial"/>
              <a:ea typeface="Arial"/>
              <a:cs typeface="Arial"/>
              <a:sym typeface="Arial"/>
            </a:endParaRPr>
          </a:p>
        </p:txBody>
      </p:sp>
      <p:sp>
        <p:nvSpPr>
          <p:cNvPr id="764" name="Shape 76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765" name="Shape 76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766" name="Shape 766"/>
          <p:cNvSpPr/>
          <p:nvPr/>
        </p:nvSpPr>
        <p:spPr>
          <a:xfrm>
            <a:off x="4087762" y="1607186"/>
            <a:ext cx="7631798" cy="1248238"/>
          </a:xfrm>
          <a:custGeom>
            <a:avLst/>
            <a:gdLst/>
            <a:ahLst/>
            <a:cxnLst/>
            <a:rect l="0" t="0" r="0" b="0"/>
            <a:pathLst>
              <a:path w="1154545" h="6294323" extrusionOk="0">
                <a:moveTo>
                  <a:pt x="1154545" y="1049077"/>
                </a:moveTo>
                <a:lnTo>
                  <a:pt x="1154545" y="5245246"/>
                </a:lnTo>
                <a:cubicBezTo>
                  <a:pt x="1154545" y="5824634"/>
                  <a:pt x="1138742" y="6294320"/>
                  <a:pt x="1119249" y="6294320"/>
                </a:cubicBezTo>
                <a:lnTo>
                  <a:pt x="0" y="6294320"/>
                </a:lnTo>
                <a:lnTo>
                  <a:pt x="0" y="6294320"/>
                </a:lnTo>
                <a:lnTo>
                  <a:pt x="0" y="3"/>
                </a:lnTo>
                <a:lnTo>
                  <a:pt x="0" y="3"/>
                </a:lnTo>
                <a:lnTo>
                  <a:pt x="1119249" y="3"/>
                </a:lnTo>
                <a:cubicBezTo>
                  <a:pt x="1138742" y="3"/>
                  <a:pt x="1154545" y="469689"/>
                  <a:pt x="1154545" y="1049077"/>
                </a:cubicBezTo>
                <a:close/>
              </a:path>
            </a:pathLst>
          </a:custGeom>
          <a:solidFill>
            <a:schemeClr val="lt2">
              <a:alpha val="89803"/>
            </a:schemeClr>
          </a:solidFill>
          <a:ln w="12700" cap="flat" cmpd="sng">
            <a:solidFill>
              <a:srgbClr val="CCD3EA">
                <a:alpha val="89803"/>
              </a:srgbClr>
            </a:solidFill>
            <a:prstDash val="solid"/>
            <a:miter lim="800000"/>
            <a:headEnd type="none" w="sm" len="sm"/>
            <a:tailEnd type="none" w="sm" len="sm"/>
          </a:ln>
        </p:spPr>
        <p:txBody>
          <a:bodyPr spcFirstLastPara="1" wrap="square" lIns="182880" tIns="1371600" rIns="121125" bIns="88725" anchor="ctr" anchorCtr="0">
            <a:noAutofit/>
          </a:bodyPr>
          <a:lstStyle/>
          <a:p>
            <a:pPr marL="57150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Used for Archival storage</a:t>
            </a:r>
            <a:endParaRPr sz="1800" b="0" i="0" u="none" strike="noStrike" cap="none">
              <a:solidFill>
                <a:schemeClr val="dk1"/>
              </a:solidFill>
              <a:latin typeface="Arial"/>
              <a:ea typeface="Arial"/>
              <a:cs typeface="Arial"/>
              <a:sym typeface="Arial"/>
            </a:endParaRPr>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Very high access time</a:t>
            </a:r>
            <a:endParaRPr sz="1800" b="0" i="0" u="none" strike="noStrike" cap="none">
              <a:solidFill>
                <a:schemeClr val="dk1"/>
              </a:solidFill>
              <a:latin typeface="Arial"/>
              <a:ea typeface="Arial"/>
              <a:cs typeface="Arial"/>
              <a:sym typeface="Arial"/>
            </a:endParaRPr>
          </a:p>
        </p:txBody>
      </p:sp>
      <p:sp>
        <p:nvSpPr>
          <p:cNvPr id="767" name="Shape 767"/>
          <p:cNvSpPr/>
          <p:nvPr/>
        </p:nvSpPr>
        <p:spPr>
          <a:xfrm>
            <a:off x="733816" y="1522077"/>
            <a:ext cx="3540556" cy="1418453"/>
          </a:xfrm>
          <a:custGeom>
            <a:avLst/>
            <a:gdLst/>
            <a:ahLst/>
            <a:cxnLst/>
            <a:rect l="0" t="0" r="0" b="0"/>
            <a:pathLst>
              <a:path w="3540556" h="1443182" extrusionOk="0">
                <a:moveTo>
                  <a:pt x="0" y="240535"/>
                </a:moveTo>
                <a:cubicBezTo>
                  <a:pt x="0" y="107691"/>
                  <a:pt x="107691" y="0"/>
                  <a:pt x="240535" y="0"/>
                </a:cubicBezTo>
                <a:lnTo>
                  <a:pt x="3300021" y="0"/>
                </a:lnTo>
                <a:cubicBezTo>
                  <a:pt x="3432865" y="0"/>
                  <a:pt x="3540556" y="107691"/>
                  <a:pt x="3540556" y="240535"/>
                </a:cubicBezTo>
                <a:lnTo>
                  <a:pt x="3540556" y="1202647"/>
                </a:lnTo>
                <a:cubicBezTo>
                  <a:pt x="3540556" y="1335491"/>
                  <a:pt x="3432865" y="1443182"/>
                  <a:pt x="3300021" y="1443182"/>
                </a:cubicBezTo>
                <a:lnTo>
                  <a:pt x="240535" y="1443182"/>
                </a:lnTo>
                <a:cubicBezTo>
                  <a:pt x="107691" y="1443182"/>
                  <a:pt x="0" y="1335491"/>
                  <a:pt x="0" y="1202647"/>
                </a:cubicBezTo>
                <a:lnTo>
                  <a:pt x="0" y="240535"/>
                </a:lnTo>
                <a:close/>
              </a:path>
            </a:pathLst>
          </a:custGeom>
          <a:solidFill>
            <a:srgbClr val="0EC07D"/>
          </a:solidFill>
          <a:ln w="12700" cap="flat" cmpd="sng">
            <a:solidFill>
              <a:schemeClr val="lt1"/>
            </a:solidFill>
            <a:prstDash val="solid"/>
            <a:miter lim="800000"/>
            <a:headEnd type="none" w="sm" len="sm"/>
            <a:tailEnd type="none" w="sm" len="sm"/>
          </a:ln>
        </p:spPr>
        <p:txBody>
          <a:bodyPr spcFirstLastPara="1" wrap="square" lIns="3749040" tIns="1188720" rIns="234275" bIns="152350" anchor="t"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1" i="0" u="none" strike="noStrike" cap="none" dirty="0">
                <a:solidFill>
                  <a:schemeClr val="lt1"/>
                </a:solidFill>
                <a:latin typeface="Arial"/>
                <a:ea typeface="Arial"/>
                <a:cs typeface="Arial"/>
                <a:sym typeface="Arial"/>
              </a:rPr>
              <a:t>Tape Drive</a:t>
            </a:r>
            <a:endParaRPr sz="2400" b="1" i="0" u="none" strike="noStrike" cap="none" dirty="0">
              <a:solidFill>
                <a:schemeClr val="lt1"/>
              </a:solidFill>
              <a:latin typeface="Arial"/>
              <a:ea typeface="Arial"/>
              <a:cs typeface="Arial"/>
              <a:sym typeface="Arial"/>
            </a:endParaRPr>
          </a:p>
        </p:txBody>
      </p:sp>
      <p:sp>
        <p:nvSpPr>
          <p:cNvPr id="768" name="Shape 768"/>
          <p:cNvSpPr/>
          <p:nvPr/>
        </p:nvSpPr>
        <p:spPr>
          <a:xfrm>
            <a:off x="4087762" y="3245499"/>
            <a:ext cx="7631798" cy="1248238"/>
          </a:xfrm>
          <a:custGeom>
            <a:avLst/>
            <a:gdLst/>
            <a:ahLst/>
            <a:cxnLst/>
            <a:rect l="0" t="0" r="0" b="0"/>
            <a:pathLst>
              <a:path w="1154545" h="6294323" extrusionOk="0">
                <a:moveTo>
                  <a:pt x="1154545" y="1049077"/>
                </a:moveTo>
                <a:lnTo>
                  <a:pt x="1154545" y="5245246"/>
                </a:lnTo>
                <a:cubicBezTo>
                  <a:pt x="1154545" y="5824634"/>
                  <a:pt x="1138742" y="6294320"/>
                  <a:pt x="1119249" y="6294320"/>
                </a:cubicBezTo>
                <a:lnTo>
                  <a:pt x="0" y="6294320"/>
                </a:lnTo>
                <a:lnTo>
                  <a:pt x="0" y="6294320"/>
                </a:lnTo>
                <a:lnTo>
                  <a:pt x="0" y="3"/>
                </a:lnTo>
                <a:lnTo>
                  <a:pt x="0" y="3"/>
                </a:lnTo>
                <a:lnTo>
                  <a:pt x="1119249" y="3"/>
                </a:lnTo>
                <a:cubicBezTo>
                  <a:pt x="1138742" y="3"/>
                  <a:pt x="1154545" y="469689"/>
                  <a:pt x="1154545" y="1049077"/>
                </a:cubicBezTo>
                <a:close/>
              </a:path>
            </a:pathLst>
          </a:custGeom>
          <a:solidFill>
            <a:schemeClr val="lt2">
              <a:alpha val="89803"/>
            </a:schemeClr>
          </a:solidFill>
          <a:ln w="12700" cap="flat" cmpd="sng">
            <a:solidFill>
              <a:srgbClr val="CCD3EA">
                <a:alpha val="89803"/>
              </a:srgbClr>
            </a:solidFill>
            <a:prstDash val="solid"/>
            <a:miter lim="800000"/>
            <a:headEnd type="none" w="sm" len="sm"/>
            <a:tailEnd type="none" w="sm" len="sm"/>
          </a:ln>
        </p:spPr>
        <p:txBody>
          <a:bodyPr spcFirstLastPara="1" wrap="square" lIns="182880" tIns="1371600" rIns="121125" bIns="88725" anchor="ctr" anchorCtr="0">
            <a:noAutofit/>
          </a:bodyPr>
          <a:lstStyle/>
          <a:p>
            <a:pPr marL="57150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General purpose storage device</a:t>
            </a:r>
            <a:endParaRPr sz="1800" b="0" i="0" u="none" strike="noStrike" cap="none">
              <a:solidFill>
                <a:schemeClr val="dk1"/>
              </a:solidFill>
              <a:latin typeface="Arial"/>
              <a:ea typeface="Arial"/>
              <a:cs typeface="Arial"/>
              <a:sym typeface="Arial"/>
            </a:endParaRPr>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Moderate access time with good IOPS</a:t>
            </a:r>
            <a:endParaRPr sz="1800" b="0" i="0" u="none" strike="noStrike" cap="none">
              <a:solidFill>
                <a:schemeClr val="dk1"/>
              </a:solidFill>
              <a:latin typeface="Arial"/>
              <a:ea typeface="Arial"/>
              <a:cs typeface="Arial"/>
              <a:sym typeface="Arial"/>
            </a:endParaRPr>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Greater storage capacity</a:t>
            </a:r>
            <a:endParaRPr sz="1800" b="0" i="0" u="none" strike="noStrike" cap="none">
              <a:solidFill>
                <a:schemeClr val="dk1"/>
              </a:solidFill>
              <a:latin typeface="Arial"/>
              <a:ea typeface="Arial"/>
              <a:cs typeface="Arial"/>
              <a:sym typeface="Arial"/>
            </a:endParaRPr>
          </a:p>
        </p:txBody>
      </p:sp>
      <p:sp>
        <p:nvSpPr>
          <p:cNvPr id="769" name="Shape 769"/>
          <p:cNvSpPr/>
          <p:nvPr/>
        </p:nvSpPr>
        <p:spPr>
          <a:xfrm>
            <a:off x="733816" y="3160390"/>
            <a:ext cx="3540556" cy="1418453"/>
          </a:xfrm>
          <a:custGeom>
            <a:avLst/>
            <a:gdLst/>
            <a:ahLst/>
            <a:cxnLst/>
            <a:rect l="0" t="0" r="0" b="0"/>
            <a:pathLst>
              <a:path w="3540556" h="1443182" extrusionOk="0">
                <a:moveTo>
                  <a:pt x="0" y="240535"/>
                </a:moveTo>
                <a:cubicBezTo>
                  <a:pt x="0" y="107691"/>
                  <a:pt x="107691" y="0"/>
                  <a:pt x="240535" y="0"/>
                </a:cubicBezTo>
                <a:lnTo>
                  <a:pt x="3300021" y="0"/>
                </a:lnTo>
                <a:cubicBezTo>
                  <a:pt x="3432865" y="0"/>
                  <a:pt x="3540556" y="107691"/>
                  <a:pt x="3540556" y="240535"/>
                </a:cubicBezTo>
                <a:lnTo>
                  <a:pt x="3540556" y="1202647"/>
                </a:lnTo>
                <a:cubicBezTo>
                  <a:pt x="3540556" y="1335491"/>
                  <a:pt x="3432865" y="1443182"/>
                  <a:pt x="3300021" y="1443182"/>
                </a:cubicBezTo>
                <a:lnTo>
                  <a:pt x="240535" y="1443182"/>
                </a:lnTo>
                <a:cubicBezTo>
                  <a:pt x="107691" y="1443182"/>
                  <a:pt x="0" y="1335491"/>
                  <a:pt x="0" y="1202647"/>
                </a:cubicBezTo>
                <a:lnTo>
                  <a:pt x="0" y="240535"/>
                </a:lnTo>
                <a:close/>
              </a:path>
            </a:pathLst>
          </a:custGeom>
          <a:solidFill>
            <a:srgbClr val="0EC07D"/>
          </a:solidFill>
          <a:ln w="12700" cap="flat" cmpd="sng">
            <a:solidFill>
              <a:schemeClr val="lt1"/>
            </a:solidFill>
            <a:prstDash val="solid"/>
            <a:miter lim="800000"/>
            <a:headEnd type="none" w="sm" len="sm"/>
            <a:tailEnd type="none" w="sm" len="sm"/>
          </a:ln>
        </p:spPr>
        <p:txBody>
          <a:bodyPr spcFirstLastPara="1" wrap="square" lIns="3749040" tIns="1188720" rIns="234275" bIns="152350" anchor="t"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1" i="0" u="none" strike="noStrike" cap="none">
                <a:solidFill>
                  <a:schemeClr val="lt1"/>
                </a:solidFill>
                <a:latin typeface="Arial"/>
                <a:ea typeface="Arial"/>
                <a:cs typeface="Arial"/>
                <a:sym typeface="Arial"/>
              </a:rPr>
              <a:t>Hard Disk Drives</a:t>
            </a:r>
            <a:endParaRPr sz="2400" b="1" i="0" u="none" strike="noStrike" cap="none">
              <a:solidFill>
                <a:schemeClr val="lt1"/>
              </a:solidFill>
              <a:latin typeface="Arial"/>
              <a:ea typeface="Arial"/>
              <a:cs typeface="Arial"/>
              <a:sym typeface="Arial"/>
            </a:endParaRPr>
          </a:p>
        </p:txBody>
      </p:sp>
      <p:sp>
        <p:nvSpPr>
          <p:cNvPr id="770" name="Shape 770"/>
          <p:cNvSpPr/>
          <p:nvPr/>
        </p:nvSpPr>
        <p:spPr>
          <a:xfrm>
            <a:off x="4087762" y="4883810"/>
            <a:ext cx="7631798" cy="1248238"/>
          </a:xfrm>
          <a:custGeom>
            <a:avLst/>
            <a:gdLst/>
            <a:ahLst/>
            <a:cxnLst/>
            <a:rect l="0" t="0" r="0" b="0"/>
            <a:pathLst>
              <a:path w="1154545" h="6294323" extrusionOk="0">
                <a:moveTo>
                  <a:pt x="1154545" y="1049077"/>
                </a:moveTo>
                <a:lnTo>
                  <a:pt x="1154545" y="5245246"/>
                </a:lnTo>
                <a:cubicBezTo>
                  <a:pt x="1154545" y="5824634"/>
                  <a:pt x="1138742" y="6294320"/>
                  <a:pt x="1119249" y="6294320"/>
                </a:cubicBezTo>
                <a:lnTo>
                  <a:pt x="0" y="6294320"/>
                </a:lnTo>
                <a:lnTo>
                  <a:pt x="0" y="6294320"/>
                </a:lnTo>
                <a:lnTo>
                  <a:pt x="0" y="3"/>
                </a:lnTo>
                <a:lnTo>
                  <a:pt x="0" y="3"/>
                </a:lnTo>
                <a:lnTo>
                  <a:pt x="1119249" y="3"/>
                </a:lnTo>
                <a:cubicBezTo>
                  <a:pt x="1138742" y="3"/>
                  <a:pt x="1154545" y="469689"/>
                  <a:pt x="1154545" y="1049077"/>
                </a:cubicBezTo>
                <a:close/>
              </a:path>
            </a:pathLst>
          </a:custGeom>
          <a:solidFill>
            <a:schemeClr val="lt2">
              <a:alpha val="89803"/>
            </a:schemeClr>
          </a:solidFill>
          <a:ln w="12700" cap="flat" cmpd="sng">
            <a:solidFill>
              <a:srgbClr val="CCD3EA">
                <a:alpha val="89803"/>
              </a:srgbClr>
            </a:solidFill>
            <a:prstDash val="solid"/>
            <a:miter lim="800000"/>
            <a:headEnd type="none" w="sm" len="sm"/>
            <a:tailEnd type="none" w="sm" len="sm"/>
          </a:ln>
        </p:spPr>
        <p:txBody>
          <a:bodyPr spcFirstLastPara="1" wrap="square" lIns="182880" tIns="1371600" rIns="121125" bIns="88725" anchor="ctr" anchorCtr="0">
            <a:noAutofit/>
          </a:bodyPr>
          <a:lstStyle/>
          <a:p>
            <a:pPr marL="57150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Used for high input/output intensive operations</a:t>
            </a:r>
            <a:endParaRPr sz="1800" b="0" i="0" u="none" strike="noStrike" cap="none" dirty="0">
              <a:solidFill>
                <a:schemeClr val="dk1"/>
              </a:solidFill>
              <a:latin typeface="Arial"/>
              <a:ea typeface="Arial"/>
              <a:cs typeface="Arial"/>
              <a:sym typeface="Arial"/>
            </a:endParaRPr>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Very less access time with outstanding IOPS and data transfer rate</a:t>
            </a:r>
            <a:endParaRPr sz="1800" b="0" i="0" u="none" strike="noStrike" cap="none" dirty="0">
              <a:solidFill>
                <a:schemeClr val="dk1"/>
              </a:solidFill>
              <a:latin typeface="Arial"/>
              <a:ea typeface="Arial"/>
              <a:cs typeface="Arial"/>
              <a:sym typeface="Arial"/>
            </a:endParaRPr>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Cost is quite high</a:t>
            </a:r>
            <a:endParaRPr sz="1800" b="0" i="0" u="none" strike="noStrike" cap="none" dirty="0">
              <a:solidFill>
                <a:schemeClr val="dk1"/>
              </a:solidFill>
              <a:latin typeface="Arial"/>
              <a:ea typeface="Arial"/>
              <a:cs typeface="Arial"/>
              <a:sym typeface="Arial"/>
            </a:endParaRPr>
          </a:p>
        </p:txBody>
      </p:sp>
      <p:sp>
        <p:nvSpPr>
          <p:cNvPr id="771" name="Shape 771"/>
          <p:cNvSpPr/>
          <p:nvPr/>
        </p:nvSpPr>
        <p:spPr>
          <a:xfrm>
            <a:off x="733816" y="4798704"/>
            <a:ext cx="3540556" cy="1418453"/>
          </a:xfrm>
          <a:custGeom>
            <a:avLst/>
            <a:gdLst/>
            <a:ahLst/>
            <a:cxnLst/>
            <a:rect l="0" t="0" r="0" b="0"/>
            <a:pathLst>
              <a:path w="3540556" h="1443182" extrusionOk="0">
                <a:moveTo>
                  <a:pt x="0" y="240535"/>
                </a:moveTo>
                <a:cubicBezTo>
                  <a:pt x="0" y="107691"/>
                  <a:pt x="107691" y="0"/>
                  <a:pt x="240535" y="0"/>
                </a:cubicBezTo>
                <a:lnTo>
                  <a:pt x="3300021" y="0"/>
                </a:lnTo>
                <a:cubicBezTo>
                  <a:pt x="3432865" y="0"/>
                  <a:pt x="3540556" y="107691"/>
                  <a:pt x="3540556" y="240535"/>
                </a:cubicBezTo>
                <a:lnTo>
                  <a:pt x="3540556" y="1202647"/>
                </a:lnTo>
                <a:cubicBezTo>
                  <a:pt x="3540556" y="1335491"/>
                  <a:pt x="3432865" y="1443182"/>
                  <a:pt x="3300021" y="1443182"/>
                </a:cubicBezTo>
                <a:lnTo>
                  <a:pt x="240535" y="1443182"/>
                </a:lnTo>
                <a:cubicBezTo>
                  <a:pt x="107691" y="1443182"/>
                  <a:pt x="0" y="1335491"/>
                  <a:pt x="0" y="1202647"/>
                </a:cubicBezTo>
                <a:lnTo>
                  <a:pt x="0" y="240535"/>
                </a:lnTo>
                <a:close/>
              </a:path>
            </a:pathLst>
          </a:custGeom>
          <a:solidFill>
            <a:srgbClr val="0EC07D"/>
          </a:solidFill>
          <a:ln w="12700" cap="flat" cmpd="sng">
            <a:solidFill>
              <a:schemeClr val="lt1"/>
            </a:solidFill>
            <a:prstDash val="solid"/>
            <a:miter lim="800000"/>
            <a:headEnd type="none" w="sm" len="sm"/>
            <a:tailEnd type="none" w="sm" len="sm"/>
          </a:ln>
        </p:spPr>
        <p:txBody>
          <a:bodyPr spcFirstLastPara="1" wrap="square" lIns="3749040" tIns="1188720" rIns="234275" bIns="152350" anchor="t"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1" i="0" u="none" strike="noStrike" cap="none">
                <a:solidFill>
                  <a:schemeClr val="lt1"/>
                </a:solidFill>
                <a:latin typeface="Arial"/>
                <a:ea typeface="Arial"/>
                <a:cs typeface="Arial"/>
                <a:sym typeface="Arial"/>
              </a:rPr>
              <a:t>Solid State Drives</a:t>
            </a:r>
            <a:endParaRPr sz="2400" b="1" i="0" u="none" strike="noStrike" cap="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778" name="Shape 77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779" name="Shape 779"/>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a:t>Which of the following storage devices is used for highly intensive I/O operations</a:t>
            </a:r>
            <a:r>
              <a:rPr lang="en-US" sz="1800" b="0" i="0" u="none" strike="noStrike" cap="none">
                <a:solidFill>
                  <a:schemeClr val="dk1"/>
                </a:solidFill>
                <a:latin typeface="Arial"/>
                <a:ea typeface="Arial"/>
                <a:cs typeface="Arial"/>
                <a:sym typeface="Arial"/>
              </a:rPr>
              <a:t>?</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b="1"/>
              <a:t>Tape drive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b="1"/>
              <a:t>Hard disk drive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b="1"/>
              <a:t>Solid state drive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b="1"/>
              <a:t>CPU</a:t>
            </a:r>
            <a:endParaRPr/>
          </a:p>
          <a:p>
            <a:pPr marL="342900"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Shape 78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The File System Namespace – an Introduction</a:t>
            </a:r>
            <a:endParaRPr sz="2800" b="1" i="0" u="none" strike="noStrike" cap="none">
              <a:solidFill>
                <a:schemeClr val="dk2"/>
              </a:solidFill>
              <a:latin typeface="Arial"/>
              <a:ea typeface="Arial"/>
              <a:cs typeface="Arial"/>
              <a:sym typeface="Arial"/>
            </a:endParaRPr>
          </a:p>
        </p:txBody>
      </p:sp>
      <p:sp>
        <p:nvSpPr>
          <p:cNvPr id="786" name="Shape 78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787" name="Shape 78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File system – a way to organize, store, retrieve, and manage information on a permanent storage medium. The file systems have the structure and logic rules to manage the collection of information and their names.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Being an integral part of all operating systems, file systems manage the permanent storage.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file system serves the purpose of the whole storage and it is also a part of an isolated storage segment – a disk partition. </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 a nutshell, a file system is a structured way of representing data and a set of metadata describing the stored data.</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2.1. File Systems</a:t>
            </a:r>
            <a:endParaRPr sz="2800" b="1" i="0" u="none" strike="noStrike" cap="none">
              <a:solidFill>
                <a:schemeClr val="dk2"/>
              </a:solidFill>
              <a:latin typeface="Arial"/>
              <a:ea typeface="Arial"/>
              <a:cs typeface="Arial"/>
              <a:sym typeface="Arial"/>
            </a:endParaRPr>
          </a:p>
        </p:txBody>
      </p:sp>
      <p:sp>
        <p:nvSpPr>
          <p:cNvPr id="794" name="Shape 79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The File System Namespace</a:t>
            </a:r>
            <a:endParaRPr sz="1600" b="0" i="0" u="none" strike="noStrike" cap="none">
              <a:solidFill>
                <a:srgbClr val="0EC07D"/>
              </a:solidFill>
              <a:latin typeface="Arial"/>
              <a:ea typeface="Arial"/>
              <a:cs typeface="Arial"/>
              <a:sym typeface="Arial"/>
            </a:endParaRPr>
          </a:p>
        </p:txBody>
      </p:sp>
      <p:sp>
        <p:nvSpPr>
          <p:cNvPr id="795" name="Shape 795"/>
          <p:cNvSpPr txBox="1">
            <a:spLocks noGrp="1"/>
          </p:cNvSpPr>
          <p:nvPr>
            <p:ph type="body" idx="2"/>
          </p:nvPr>
        </p:nvSpPr>
        <p:spPr>
          <a:xfrm>
            <a:off x="514350" y="1304995"/>
            <a:ext cx="11503480"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File systems are a traditional way of storing and retrieving data.</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File systems are closely tied to the operating system using them.</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spc="-30" dirty="0">
                <a:solidFill>
                  <a:schemeClr val="dk1"/>
                </a:solidFill>
                <a:sym typeface="Arial"/>
              </a:rPr>
              <a:t>Often called a ‘two-dimensional flat file system’ and records do not have any structured relationship among them.</a:t>
            </a:r>
            <a:endParaRPr spc="-30"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Each file is independent of one another and maintains its own metadata.</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As the systems become complex, the traditional file systems offer little flexibility, present many limitations and become difficult to maintain.</a:t>
            </a:r>
            <a:endParaRPr dirty="0"/>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796" name="Shape 796"/>
          <p:cNvGrpSpPr/>
          <p:nvPr/>
        </p:nvGrpSpPr>
        <p:grpSpPr>
          <a:xfrm>
            <a:off x="463550" y="3740895"/>
            <a:ext cx="11402768" cy="2542294"/>
            <a:chOff x="514350" y="3905995"/>
            <a:chExt cx="11402768" cy="2542294"/>
          </a:xfrm>
        </p:grpSpPr>
        <p:sp>
          <p:nvSpPr>
            <p:cNvPr id="797" name="Shape 797"/>
            <p:cNvSpPr/>
            <p:nvPr/>
          </p:nvSpPr>
          <p:spPr>
            <a:xfrm>
              <a:off x="3564294" y="5057194"/>
              <a:ext cx="5299788" cy="18661"/>
            </a:xfrm>
            <a:custGeom>
              <a:avLst/>
              <a:gdLst/>
              <a:ahLst/>
              <a:cxnLst/>
              <a:rect l="0" t="0" r="0" b="0"/>
              <a:pathLst>
                <a:path w="5299788" h="18661" extrusionOk="0">
                  <a:moveTo>
                    <a:pt x="0" y="0"/>
                  </a:moveTo>
                  <a:lnTo>
                    <a:pt x="0" y="0"/>
                  </a:lnTo>
                  <a:lnTo>
                    <a:pt x="5299788" y="18661"/>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8" name="Shape 798"/>
            <p:cNvSpPr/>
            <p:nvPr/>
          </p:nvSpPr>
          <p:spPr>
            <a:xfrm>
              <a:off x="6102220" y="4609325"/>
              <a:ext cx="0" cy="466530"/>
            </a:xfrm>
            <a:custGeom>
              <a:avLst/>
              <a:gdLst/>
              <a:ahLst/>
              <a:cxnLst/>
              <a:rect l="0" t="0" r="0" b="0"/>
              <a:pathLst>
                <a:path w="120000" h="466530" extrusionOk="0">
                  <a:moveTo>
                    <a:pt x="0" y="0"/>
                  </a:moveTo>
                  <a:lnTo>
                    <a:pt x="0" y="46653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9" name="Shape 799"/>
            <p:cNvSpPr/>
            <p:nvPr/>
          </p:nvSpPr>
          <p:spPr>
            <a:xfrm>
              <a:off x="998655" y="5639082"/>
              <a:ext cx="10431066" cy="18661"/>
            </a:xfrm>
            <a:custGeom>
              <a:avLst/>
              <a:gdLst/>
              <a:ahLst/>
              <a:cxnLst/>
              <a:rect l="0" t="0" r="0" b="0"/>
              <a:pathLst>
                <a:path w="5299788" h="18661" extrusionOk="0">
                  <a:moveTo>
                    <a:pt x="0" y="0"/>
                  </a:moveTo>
                  <a:lnTo>
                    <a:pt x="0" y="0"/>
                  </a:lnTo>
                  <a:lnTo>
                    <a:pt x="5299788" y="18661"/>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0" name="Shape 800"/>
            <p:cNvSpPr/>
            <p:nvPr/>
          </p:nvSpPr>
          <p:spPr>
            <a:xfrm>
              <a:off x="2702800" y="5191213"/>
              <a:ext cx="0" cy="466530"/>
            </a:xfrm>
            <a:custGeom>
              <a:avLst/>
              <a:gdLst/>
              <a:ahLst/>
              <a:cxnLst/>
              <a:rect l="0" t="0" r="0" b="0"/>
              <a:pathLst>
                <a:path w="120000" h="466530" extrusionOk="0">
                  <a:moveTo>
                    <a:pt x="0" y="0"/>
                  </a:moveTo>
                  <a:lnTo>
                    <a:pt x="0" y="46653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1" name="Shape 801"/>
            <p:cNvSpPr/>
            <p:nvPr/>
          </p:nvSpPr>
          <p:spPr>
            <a:xfrm>
              <a:off x="9728668" y="5191213"/>
              <a:ext cx="0" cy="466530"/>
            </a:xfrm>
            <a:custGeom>
              <a:avLst/>
              <a:gdLst/>
              <a:ahLst/>
              <a:cxnLst/>
              <a:rect l="0" t="0" r="0" b="0"/>
              <a:pathLst>
                <a:path w="120000" h="466530" extrusionOk="0">
                  <a:moveTo>
                    <a:pt x="0" y="0"/>
                  </a:moveTo>
                  <a:lnTo>
                    <a:pt x="0" y="46653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2" name="Shape 802"/>
            <p:cNvSpPr/>
            <p:nvPr/>
          </p:nvSpPr>
          <p:spPr>
            <a:xfrm>
              <a:off x="998655" y="5620421"/>
              <a:ext cx="0" cy="466530"/>
            </a:xfrm>
            <a:custGeom>
              <a:avLst/>
              <a:gdLst/>
              <a:ahLst/>
              <a:cxnLst/>
              <a:rect l="0" t="0" r="0" b="0"/>
              <a:pathLst>
                <a:path w="120000" h="466530" extrusionOk="0">
                  <a:moveTo>
                    <a:pt x="0" y="0"/>
                  </a:moveTo>
                  <a:lnTo>
                    <a:pt x="0" y="46653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3" name="Shape 803"/>
            <p:cNvSpPr/>
            <p:nvPr/>
          </p:nvSpPr>
          <p:spPr>
            <a:xfrm>
              <a:off x="2043684" y="5620421"/>
              <a:ext cx="0" cy="466530"/>
            </a:xfrm>
            <a:custGeom>
              <a:avLst/>
              <a:gdLst/>
              <a:ahLst/>
              <a:cxnLst/>
              <a:rect l="0" t="0" r="0" b="0"/>
              <a:pathLst>
                <a:path w="120000" h="466530" extrusionOk="0">
                  <a:moveTo>
                    <a:pt x="0" y="0"/>
                  </a:moveTo>
                  <a:lnTo>
                    <a:pt x="0" y="46653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4" name="Shape 804"/>
            <p:cNvSpPr/>
            <p:nvPr/>
          </p:nvSpPr>
          <p:spPr>
            <a:xfrm>
              <a:off x="3182018" y="5620421"/>
              <a:ext cx="0" cy="466530"/>
            </a:xfrm>
            <a:custGeom>
              <a:avLst/>
              <a:gdLst/>
              <a:ahLst/>
              <a:cxnLst/>
              <a:rect l="0" t="0" r="0" b="0"/>
              <a:pathLst>
                <a:path w="120000" h="466530" extrusionOk="0">
                  <a:moveTo>
                    <a:pt x="0" y="0"/>
                  </a:moveTo>
                  <a:lnTo>
                    <a:pt x="0" y="46653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5" name="Shape 805"/>
            <p:cNvSpPr/>
            <p:nvPr/>
          </p:nvSpPr>
          <p:spPr>
            <a:xfrm>
              <a:off x="4264369" y="5620421"/>
              <a:ext cx="0" cy="466530"/>
            </a:xfrm>
            <a:custGeom>
              <a:avLst/>
              <a:gdLst/>
              <a:ahLst/>
              <a:cxnLst/>
              <a:rect l="0" t="0" r="0" b="0"/>
              <a:pathLst>
                <a:path w="120000" h="466530" extrusionOk="0">
                  <a:moveTo>
                    <a:pt x="0" y="0"/>
                  </a:moveTo>
                  <a:lnTo>
                    <a:pt x="0" y="46653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6" name="Shape 806"/>
            <p:cNvSpPr/>
            <p:nvPr/>
          </p:nvSpPr>
          <p:spPr>
            <a:xfrm>
              <a:off x="8173617" y="5620421"/>
              <a:ext cx="0" cy="466530"/>
            </a:xfrm>
            <a:custGeom>
              <a:avLst/>
              <a:gdLst/>
              <a:ahLst/>
              <a:cxnLst/>
              <a:rect l="0" t="0" r="0" b="0"/>
              <a:pathLst>
                <a:path w="120000" h="466530" extrusionOk="0">
                  <a:moveTo>
                    <a:pt x="0" y="0"/>
                  </a:moveTo>
                  <a:lnTo>
                    <a:pt x="0" y="46653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7" name="Shape 807"/>
            <p:cNvSpPr/>
            <p:nvPr/>
          </p:nvSpPr>
          <p:spPr>
            <a:xfrm>
              <a:off x="9218646" y="5620421"/>
              <a:ext cx="0" cy="466530"/>
            </a:xfrm>
            <a:custGeom>
              <a:avLst/>
              <a:gdLst/>
              <a:ahLst/>
              <a:cxnLst/>
              <a:rect l="0" t="0" r="0" b="0"/>
              <a:pathLst>
                <a:path w="120000" h="466530" extrusionOk="0">
                  <a:moveTo>
                    <a:pt x="0" y="0"/>
                  </a:moveTo>
                  <a:lnTo>
                    <a:pt x="0" y="46653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8" name="Shape 808"/>
            <p:cNvSpPr/>
            <p:nvPr/>
          </p:nvSpPr>
          <p:spPr>
            <a:xfrm>
              <a:off x="10356980" y="5620421"/>
              <a:ext cx="0" cy="466530"/>
            </a:xfrm>
            <a:custGeom>
              <a:avLst/>
              <a:gdLst/>
              <a:ahLst/>
              <a:cxnLst/>
              <a:rect l="0" t="0" r="0" b="0"/>
              <a:pathLst>
                <a:path w="120000" h="466530" extrusionOk="0">
                  <a:moveTo>
                    <a:pt x="0" y="0"/>
                  </a:moveTo>
                  <a:lnTo>
                    <a:pt x="0" y="46653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9" name="Shape 809"/>
            <p:cNvSpPr/>
            <p:nvPr/>
          </p:nvSpPr>
          <p:spPr>
            <a:xfrm>
              <a:off x="11439331" y="5620421"/>
              <a:ext cx="0" cy="466530"/>
            </a:xfrm>
            <a:custGeom>
              <a:avLst/>
              <a:gdLst/>
              <a:ahLst/>
              <a:cxnLst/>
              <a:rect l="0" t="0" r="0" b="0"/>
              <a:pathLst>
                <a:path w="120000" h="466530" extrusionOk="0">
                  <a:moveTo>
                    <a:pt x="0" y="0"/>
                  </a:moveTo>
                  <a:lnTo>
                    <a:pt x="0" y="46653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0" name="Shape 810"/>
            <p:cNvSpPr/>
            <p:nvPr/>
          </p:nvSpPr>
          <p:spPr>
            <a:xfrm>
              <a:off x="514350" y="5934269"/>
              <a:ext cx="876300" cy="514020"/>
            </a:xfrm>
            <a:prstGeom prst="roundRect">
              <a:avLst>
                <a:gd name="adj" fmla="val 16667"/>
              </a:avLst>
            </a:prstGeom>
            <a:gradFill>
              <a:gsLst>
                <a:gs pos="0">
                  <a:srgbClr val="219367"/>
                </a:gs>
                <a:gs pos="50000">
                  <a:srgbClr val="31D496"/>
                </a:gs>
                <a:gs pos="100000">
                  <a:srgbClr val="3BFEB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/bin</a:t>
              </a:r>
              <a:endParaRPr sz="1600" b="0" i="0" u="none" strike="noStrike" cap="none">
                <a:solidFill>
                  <a:schemeClr val="dk1"/>
                </a:solidFill>
                <a:latin typeface="Arial"/>
                <a:ea typeface="Arial"/>
                <a:cs typeface="Arial"/>
                <a:sym typeface="Arial"/>
              </a:endParaRPr>
            </a:p>
          </p:txBody>
        </p:sp>
        <p:sp>
          <p:nvSpPr>
            <p:cNvPr id="811" name="Shape 811"/>
            <p:cNvSpPr/>
            <p:nvPr/>
          </p:nvSpPr>
          <p:spPr>
            <a:xfrm>
              <a:off x="1608575" y="5934269"/>
              <a:ext cx="876300" cy="514020"/>
            </a:xfrm>
            <a:prstGeom prst="roundRect">
              <a:avLst>
                <a:gd name="adj" fmla="val 16667"/>
              </a:avLst>
            </a:prstGeom>
            <a:gradFill>
              <a:gsLst>
                <a:gs pos="0">
                  <a:srgbClr val="219367"/>
                </a:gs>
                <a:gs pos="50000">
                  <a:srgbClr val="31D496"/>
                </a:gs>
                <a:gs pos="100000">
                  <a:srgbClr val="3BFEB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/dev</a:t>
              </a:r>
              <a:endParaRPr sz="1600" b="0" i="0" u="none" strike="noStrike" cap="none">
                <a:solidFill>
                  <a:schemeClr val="dk1"/>
                </a:solidFill>
                <a:latin typeface="Arial"/>
                <a:ea typeface="Arial"/>
                <a:cs typeface="Arial"/>
                <a:sym typeface="Arial"/>
              </a:endParaRPr>
            </a:p>
          </p:txBody>
        </p:sp>
        <p:sp>
          <p:nvSpPr>
            <p:cNvPr id="812" name="Shape 812"/>
            <p:cNvSpPr/>
            <p:nvPr/>
          </p:nvSpPr>
          <p:spPr>
            <a:xfrm>
              <a:off x="2702800" y="5934269"/>
              <a:ext cx="876300" cy="514020"/>
            </a:xfrm>
            <a:prstGeom prst="roundRect">
              <a:avLst>
                <a:gd name="adj" fmla="val 16667"/>
              </a:avLst>
            </a:prstGeom>
            <a:gradFill>
              <a:gsLst>
                <a:gs pos="0">
                  <a:srgbClr val="219367"/>
                </a:gs>
                <a:gs pos="50000">
                  <a:srgbClr val="31D496"/>
                </a:gs>
                <a:gs pos="100000">
                  <a:srgbClr val="3BFEB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/etc</a:t>
              </a:r>
              <a:endParaRPr sz="1600" b="0" i="0" u="none" strike="noStrike" cap="none">
                <a:solidFill>
                  <a:schemeClr val="dk1"/>
                </a:solidFill>
                <a:latin typeface="Arial"/>
                <a:ea typeface="Arial"/>
                <a:cs typeface="Arial"/>
                <a:sym typeface="Arial"/>
              </a:endParaRPr>
            </a:p>
          </p:txBody>
        </p:sp>
        <p:sp>
          <p:nvSpPr>
            <p:cNvPr id="813" name="Shape 813"/>
            <p:cNvSpPr/>
            <p:nvPr/>
          </p:nvSpPr>
          <p:spPr>
            <a:xfrm>
              <a:off x="3797025" y="5934269"/>
              <a:ext cx="876300" cy="514020"/>
            </a:xfrm>
            <a:prstGeom prst="roundRect">
              <a:avLst>
                <a:gd name="adj" fmla="val 16667"/>
              </a:avLst>
            </a:prstGeom>
            <a:gradFill>
              <a:gsLst>
                <a:gs pos="0">
                  <a:srgbClr val="219367"/>
                </a:gs>
                <a:gs pos="50000">
                  <a:srgbClr val="31D496"/>
                </a:gs>
                <a:gs pos="100000">
                  <a:srgbClr val="3BFEB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/lib</a:t>
              </a:r>
              <a:endParaRPr sz="1600" b="0" i="0" u="none" strike="noStrike" cap="none">
                <a:solidFill>
                  <a:schemeClr val="dk1"/>
                </a:solidFill>
                <a:latin typeface="Arial"/>
                <a:ea typeface="Arial"/>
                <a:cs typeface="Arial"/>
                <a:sym typeface="Arial"/>
              </a:endParaRPr>
            </a:p>
          </p:txBody>
        </p:sp>
        <p:sp>
          <p:nvSpPr>
            <p:cNvPr id="814" name="Shape 814"/>
            <p:cNvSpPr/>
            <p:nvPr/>
          </p:nvSpPr>
          <p:spPr>
            <a:xfrm>
              <a:off x="7758143" y="5934269"/>
              <a:ext cx="876300" cy="514020"/>
            </a:xfrm>
            <a:prstGeom prst="roundRect">
              <a:avLst>
                <a:gd name="adj" fmla="val 16667"/>
              </a:avLst>
            </a:prstGeom>
            <a:gradFill>
              <a:gsLst>
                <a:gs pos="0">
                  <a:srgbClr val="219367"/>
                </a:gs>
                <a:gs pos="50000">
                  <a:srgbClr val="31D496"/>
                </a:gs>
                <a:gs pos="100000">
                  <a:srgbClr val="3BFEB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/bin</a:t>
              </a:r>
              <a:endParaRPr sz="1600" b="0" i="0" u="none" strike="noStrike" cap="none">
                <a:solidFill>
                  <a:schemeClr val="dk1"/>
                </a:solidFill>
                <a:latin typeface="Arial"/>
                <a:ea typeface="Arial"/>
                <a:cs typeface="Arial"/>
                <a:sym typeface="Arial"/>
              </a:endParaRPr>
            </a:p>
          </p:txBody>
        </p:sp>
        <p:sp>
          <p:nvSpPr>
            <p:cNvPr id="815" name="Shape 815"/>
            <p:cNvSpPr/>
            <p:nvPr/>
          </p:nvSpPr>
          <p:spPr>
            <a:xfrm>
              <a:off x="8852368" y="5934269"/>
              <a:ext cx="876300" cy="514020"/>
            </a:xfrm>
            <a:prstGeom prst="roundRect">
              <a:avLst>
                <a:gd name="adj" fmla="val 16667"/>
              </a:avLst>
            </a:prstGeom>
            <a:gradFill>
              <a:gsLst>
                <a:gs pos="0">
                  <a:srgbClr val="219367"/>
                </a:gs>
                <a:gs pos="50000">
                  <a:srgbClr val="31D496"/>
                </a:gs>
                <a:gs pos="100000">
                  <a:srgbClr val="3BFEB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/bin</a:t>
              </a:r>
              <a:endParaRPr sz="1600" b="0" i="0" u="none" strike="noStrike" cap="none">
                <a:solidFill>
                  <a:schemeClr val="dk1"/>
                </a:solidFill>
                <a:latin typeface="Arial"/>
                <a:ea typeface="Arial"/>
                <a:cs typeface="Arial"/>
                <a:sym typeface="Arial"/>
              </a:endParaRPr>
            </a:p>
          </p:txBody>
        </p:sp>
        <p:sp>
          <p:nvSpPr>
            <p:cNvPr id="816" name="Shape 816"/>
            <p:cNvSpPr/>
            <p:nvPr/>
          </p:nvSpPr>
          <p:spPr>
            <a:xfrm>
              <a:off x="9946593" y="5934269"/>
              <a:ext cx="876300" cy="514020"/>
            </a:xfrm>
            <a:prstGeom prst="roundRect">
              <a:avLst>
                <a:gd name="adj" fmla="val 16667"/>
              </a:avLst>
            </a:prstGeom>
            <a:gradFill>
              <a:gsLst>
                <a:gs pos="0">
                  <a:srgbClr val="219367"/>
                </a:gs>
                <a:gs pos="50000">
                  <a:srgbClr val="31D496"/>
                </a:gs>
                <a:gs pos="100000">
                  <a:srgbClr val="3BFEB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/bin</a:t>
              </a:r>
              <a:endParaRPr sz="1600" b="0" i="0" u="none" strike="noStrike" cap="none">
                <a:solidFill>
                  <a:schemeClr val="dk1"/>
                </a:solidFill>
                <a:latin typeface="Arial"/>
                <a:ea typeface="Arial"/>
                <a:cs typeface="Arial"/>
                <a:sym typeface="Arial"/>
              </a:endParaRPr>
            </a:p>
          </p:txBody>
        </p:sp>
        <p:sp>
          <p:nvSpPr>
            <p:cNvPr id="817" name="Shape 817"/>
            <p:cNvSpPr/>
            <p:nvPr/>
          </p:nvSpPr>
          <p:spPr>
            <a:xfrm>
              <a:off x="11040818" y="5934269"/>
              <a:ext cx="876300" cy="514020"/>
            </a:xfrm>
            <a:prstGeom prst="roundRect">
              <a:avLst>
                <a:gd name="adj" fmla="val 16667"/>
              </a:avLst>
            </a:prstGeom>
            <a:gradFill>
              <a:gsLst>
                <a:gs pos="0">
                  <a:srgbClr val="219367"/>
                </a:gs>
                <a:gs pos="50000">
                  <a:srgbClr val="31D496"/>
                </a:gs>
                <a:gs pos="100000">
                  <a:srgbClr val="3BFEB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/bin</a:t>
              </a:r>
              <a:endParaRPr sz="1600" b="0" i="0" u="none" strike="noStrike" cap="none">
                <a:solidFill>
                  <a:schemeClr val="dk1"/>
                </a:solidFill>
                <a:latin typeface="Arial"/>
                <a:ea typeface="Arial"/>
                <a:cs typeface="Arial"/>
                <a:sym typeface="Arial"/>
              </a:endParaRPr>
            </a:p>
          </p:txBody>
        </p:sp>
        <p:sp>
          <p:nvSpPr>
            <p:cNvPr id="818" name="Shape 818"/>
            <p:cNvSpPr/>
            <p:nvPr/>
          </p:nvSpPr>
          <p:spPr>
            <a:xfrm>
              <a:off x="1661603" y="4665310"/>
              <a:ext cx="1935345" cy="769084"/>
            </a:xfrm>
            <a:prstGeom prst="roundRect">
              <a:avLst>
                <a:gd name="adj" fmla="val 16667"/>
              </a:avLst>
            </a:prstGeom>
            <a:gradFill>
              <a:gsLst>
                <a:gs pos="0">
                  <a:srgbClr val="219367"/>
                </a:gs>
                <a:gs pos="50000">
                  <a:srgbClr val="31D496"/>
                </a:gs>
                <a:gs pos="100000">
                  <a:srgbClr val="3BFEB4"/>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Directories</a:t>
              </a:r>
              <a:endParaRPr sz="1600" b="1" i="0" u="none" strike="noStrike" cap="none">
                <a:solidFill>
                  <a:schemeClr val="dk1"/>
                </a:solidFill>
                <a:latin typeface="Arial"/>
                <a:ea typeface="Arial"/>
                <a:cs typeface="Arial"/>
                <a:sym typeface="Arial"/>
              </a:endParaRPr>
            </a:p>
          </p:txBody>
        </p:sp>
        <p:sp>
          <p:nvSpPr>
            <p:cNvPr id="819" name="Shape 819"/>
            <p:cNvSpPr/>
            <p:nvPr/>
          </p:nvSpPr>
          <p:spPr>
            <a:xfrm>
              <a:off x="8852368" y="4665310"/>
              <a:ext cx="1935345" cy="769084"/>
            </a:xfrm>
            <a:prstGeom prst="roundRect">
              <a:avLst>
                <a:gd name="adj" fmla="val 16667"/>
              </a:avLst>
            </a:prstGeom>
            <a:gradFill>
              <a:gsLst>
                <a:gs pos="0">
                  <a:srgbClr val="219367"/>
                </a:gs>
                <a:gs pos="50000">
                  <a:srgbClr val="31D496"/>
                </a:gs>
                <a:gs pos="100000">
                  <a:srgbClr val="3BFEB4"/>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File Systems</a:t>
              </a:r>
              <a:endParaRPr sz="1600" b="1" i="0" u="none" strike="noStrike" cap="none">
                <a:solidFill>
                  <a:schemeClr val="dk1"/>
                </a:solidFill>
                <a:latin typeface="Arial"/>
                <a:ea typeface="Arial"/>
                <a:cs typeface="Arial"/>
                <a:sym typeface="Arial"/>
              </a:endParaRPr>
            </a:p>
          </p:txBody>
        </p:sp>
        <p:sp>
          <p:nvSpPr>
            <p:cNvPr id="820" name="Shape 820"/>
            <p:cNvSpPr/>
            <p:nvPr/>
          </p:nvSpPr>
          <p:spPr>
            <a:xfrm>
              <a:off x="4537928" y="3905995"/>
              <a:ext cx="3116894" cy="898377"/>
            </a:xfrm>
            <a:prstGeom prst="roundRect">
              <a:avLst>
                <a:gd name="adj" fmla="val 16667"/>
              </a:avLst>
            </a:prstGeom>
            <a:solidFill>
              <a:srgbClr val="0EC07D"/>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/(root</a:t>
              </a:r>
              <a:br>
                <a:rPr lang="en-US" sz="2000" b="1" i="0" u="none" strike="noStrike" cap="none">
                  <a:solidFill>
                    <a:schemeClr val="dk1"/>
                  </a:solidFill>
                  <a:latin typeface="Arial"/>
                  <a:ea typeface="Arial"/>
                  <a:cs typeface="Arial"/>
                  <a:sym typeface="Arial"/>
                </a:rPr>
              </a:br>
              <a:r>
                <a:rPr lang="en-US" sz="2000" b="1" i="0" u="none" strike="noStrike" cap="none">
                  <a:solidFill>
                    <a:schemeClr val="dk1"/>
                  </a:solidFill>
                  <a:latin typeface="Arial"/>
                  <a:ea typeface="Arial"/>
                  <a:cs typeface="Arial"/>
                  <a:sym typeface="Arial"/>
                </a:rPr>
                <a:t>File System</a:t>
              </a:r>
              <a:endParaRPr sz="2000" b="1" i="0" u="none" strike="noStrike" cap="none">
                <a:solidFill>
                  <a:schemeClr val="dk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8278</Words>
  <Application>Microsoft Office PowerPoint</Application>
  <PresentationFormat>Widescreen</PresentationFormat>
  <Paragraphs>848</Paragraphs>
  <Slides>37</Slides>
  <Notes>37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Courier New</vt:lpstr>
      <vt:lpstr>Noto Sans Symbols</vt:lpstr>
      <vt:lpstr>Source Sans Pro</vt:lpstr>
      <vt:lpstr>Wingdings 3</vt:lpstr>
      <vt:lpstr>Office Theme</vt:lpstr>
      <vt:lpstr>Custom Design</vt:lpstr>
      <vt:lpstr>PowerPoint Presentation</vt:lpstr>
      <vt:lpstr>Module Learning Objectives</vt:lpstr>
      <vt:lpstr>Module Topics</vt:lpstr>
      <vt:lpstr>1. Introduction to Data Storage</vt:lpstr>
      <vt:lpstr>1.1. Types of Data Storage Media</vt:lpstr>
      <vt:lpstr>1.2. Traditional Storage Devices</vt:lpstr>
      <vt:lpstr>What did you Grasp?</vt:lpstr>
      <vt:lpstr>2. The File System Namespace – an Introduction</vt:lpstr>
      <vt:lpstr>2.1. File Systems</vt:lpstr>
      <vt:lpstr>2.2. File System Terminologies</vt:lpstr>
      <vt:lpstr>2.2.1. Disk</vt:lpstr>
      <vt:lpstr>2.2.2. Block</vt:lpstr>
      <vt:lpstr>2.2.3. Partition and Volume</vt:lpstr>
      <vt:lpstr>2.2.4. Superblock</vt:lpstr>
      <vt:lpstr>2.2.5. Journaling</vt:lpstr>
      <vt:lpstr>2.2.6. Metadata and i-node</vt:lpstr>
      <vt:lpstr>2.2.7. Extents and Attributes</vt:lpstr>
      <vt:lpstr>Group Discussion</vt:lpstr>
      <vt:lpstr>3. Files</vt:lpstr>
      <vt:lpstr>3.1. File Metadata</vt:lpstr>
      <vt:lpstr>3.2. Directories</vt:lpstr>
      <vt:lpstr>3.3. Some Basic Filesystem Operations</vt:lpstr>
      <vt:lpstr>3.4. File System Hierarchy</vt:lpstr>
      <vt:lpstr>4. Common File Systems</vt:lpstr>
      <vt:lpstr>4.1. Linux ext2</vt:lpstr>
      <vt:lpstr>4.2. Linux ext3</vt:lpstr>
      <vt:lpstr>4.3. Linux ext4</vt:lpstr>
      <vt:lpstr>4.4. Macintosh HFS</vt:lpstr>
      <vt:lpstr>4.5. Irix XFS</vt:lpstr>
      <vt:lpstr>4.6. Windows NTFS</vt:lpstr>
      <vt:lpstr>4.7. VMware VMFS</vt:lpstr>
      <vt:lpstr>4.8. Sun Microsystem NFS</vt:lpstr>
      <vt:lpstr>4.9. Apache Hadoop HDFS</vt:lpstr>
      <vt:lpstr>5. Limitations of Traditional File Systems</vt:lpstr>
      <vt:lpstr>In a nutshell, we learnt:</vt:lpstr>
      <vt:lpstr>In a nutshell, we learnt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Ambika Aggarwal</cp:lastModifiedBy>
  <cp:revision>11</cp:revision>
  <dcterms:modified xsi:type="dcterms:W3CDTF">2018-09-07T06:49:35Z</dcterms:modified>
</cp:coreProperties>
</file>