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34"/>
  </p:notesMasterIdLst>
  <p:handoutMasterIdLst>
    <p:handoutMasterId r:id="rId35"/>
  </p:handoutMasterIdLst>
  <p:sldIdLst>
    <p:sldId id="304" r:id="rId3"/>
    <p:sldId id="288" r:id="rId4"/>
    <p:sldId id="298" r:id="rId5"/>
    <p:sldId id="307" r:id="rId6"/>
    <p:sldId id="309" r:id="rId7"/>
    <p:sldId id="311"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02" r:id="rId32"/>
    <p:sldId id="305" r:id="rId33"/>
  </p:sldIdLst>
  <p:sldSz cx="12192000" cy="6858000"/>
  <p:notesSz cx="6858000" cy="9144000"/>
  <p:embeddedFontLst>
    <p:embeddedFont>
      <p:font typeface="Source Sans Pro Light" panose="020B0604020202020204" charset="0"/>
      <p:regular r:id="rId36"/>
      <p:italic r:id="rId37"/>
    </p:embeddedFont>
    <p:embeddedFont>
      <p:font typeface="Open Sans" panose="020B0604020202020204" charset="0"/>
      <p:regular r:id="rId38"/>
      <p:bold r:id="rId39"/>
      <p:italic r:id="rId40"/>
      <p:boldItalic r:id="rId41"/>
    </p:embeddedFont>
    <p:embeddedFont>
      <p:font typeface="Roboto" panose="020B0604020202020204" charset="0"/>
      <p:regular r:id="rId42"/>
      <p:bold r:id="rId43"/>
      <p:italic r:id="rId44"/>
      <p:boldItalic r:id="rId45"/>
    </p:embeddedFont>
    <p:embeddedFont>
      <p:font typeface="Webdings" panose="05030102010509060703" pitchFamily="18" charset="2"/>
      <p:regular r:id="rId46"/>
    </p:embeddedFont>
    <p:embeddedFont>
      <p:font typeface="Wingdings 3" panose="05040102010807070707" pitchFamily="18" charset="2"/>
      <p:regular r:id="rId47"/>
    </p:embeddedFont>
    <p:embeddedFont>
      <p:font typeface="Source Sans Pro" panose="020B0604020202020204" charset="0"/>
      <p:regular r:id="rId48"/>
      <p:bold r:id="rId49"/>
      <p:italic r:id="rId50"/>
      <p:boldItalic r:id="rId51"/>
    </p:embeddedFont>
    <p:embeddedFont>
      <p:font typeface="MS PGothic" panose="020B0600070205080204" pitchFamily="34" charset="-128"/>
      <p:regular r:id="rId52"/>
    </p:embeddedFont>
    <p:embeddedFont>
      <p:font typeface="Calibri" panose="020F0502020204030204" pitchFamily="34" charset="0"/>
      <p:regular r:id="rId53"/>
      <p:bold r:id="rId54"/>
      <p:italic r:id="rId55"/>
      <p:boldItalic r:id="rId56"/>
    </p:embeddedFont>
  </p:embeddedFontLst>
  <p:custDataLst>
    <p:tags r:id="rId5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86D"/>
    <a:srgbClr val="65E9B8"/>
    <a:srgbClr val="29EFA4"/>
    <a:srgbClr val="10DA8D"/>
    <a:srgbClr val="1CC083"/>
    <a:srgbClr val="93A3B5"/>
    <a:srgbClr val="0EC07D"/>
    <a:srgbClr val="53A176"/>
    <a:srgbClr val="4D5E84"/>
    <a:srgbClr val="FB7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57299" autoAdjust="0"/>
  </p:normalViewPr>
  <p:slideViewPr>
    <p:cSldViewPr snapToGrid="0">
      <p:cViewPr varScale="1">
        <p:scale>
          <a:sx n="42" d="100"/>
          <a:sy n="42" d="100"/>
        </p:scale>
        <p:origin x="2004" y="42"/>
      </p:cViewPr>
      <p:guideLst/>
    </p:cSldViewPr>
  </p:slideViewPr>
  <p:notesTextViewPr>
    <p:cViewPr>
      <p:scale>
        <a:sx n="1" d="1"/>
        <a:sy n="1" d="1"/>
      </p:scale>
      <p:origin x="0" y="0"/>
    </p:cViewPr>
  </p:notesTextViewPr>
  <p:notesViewPr>
    <p:cSldViewPr snapToGrid="0">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02-10-2018</a:t>
            </a:fld>
            <a:endParaRPr lang="en-IN"/>
          </a:p>
        </p:txBody>
      </p:sp>
      <p:sp>
        <p:nvSpPr>
          <p:cNvPr id="4" name="Footer Placeholder 3">
            <a:extLst>
              <a:ext uri="{FF2B5EF4-FFF2-40B4-BE49-F238E27FC236}">
                <a16:creationId xmlns:a16="http://schemas.microsoft.com/office/drawing/2014/main"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mj-lt"/>
              </a:defRPr>
            </a:lvl1pPr>
          </a:lstStyle>
          <a:p>
            <a:pPr algn="r">
              <a:buSzPct val="25000"/>
            </a:pPr>
            <a:fld id="{00000000-1234-1234-1234-123412341234}" type="slidenum">
              <a:rPr lang="en-US" sz="1200" smtClean="0">
                <a:solidFill>
                  <a:schemeClr val="dk1"/>
                </a:solidFill>
                <a:ea typeface="Calibri"/>
                <a:cs typeface="Calibri"/>
                <a:sym typeface="Calibri"/>
              </a:rPr>
              <a:pPr algn="r">
                <a:buSzPct val="25000"/>
              </a:pPr>
              <a:t>‹#›</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Tell the participants that you will be talking about </a:t>
            </a:r>
            <a:r>
              <a:rPr lang="en-US" dirty="0" err="1" smtClean="0">
                <a:solidFill>
                  <a:schemeClr val="dk1"/>
                </a:solidFill>
              </a:rPr>
              <a:t>Sharding</a:t>
            </a:r>
            <a:r>
              <a:rPr lang="en-US" dirty="0" smtClean="0">
                <a:solidFill>
                  <a:schemeClr val="dk1"/>
                </a:solidFill>
              </a:rPr>
              <a:t> in NoSQL in this module.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p>
          <a:p>
            <a:pPr marL="0" lvl="0" indent="0">
              <a:spcBef>
                <a:spcPts val="0"/>
              </a:spcBef>
              <a:spcAft>
                <a:spcPts val="0"/>
              </a:spcAft>
              <a:buClr>
                <a:schemeClr val="dk1"/>
              </a:buClr>
              <a:buSzPts val="1100"/>
              <a:buFont typeface="Arial"/>
              <a:buNone/>
            </a:pPr>
            <a:r>
              <a:rPr lang="en-US" dirty="0" smtClean="0">
                <a:solidFill>
                  <a:schemeClr val="dk1"/>
                </a:solidFill>
              </a:rPr>
              <a:t>You will learn about </a:t>
            </a:r>
            <a:r>
              <a:rPr lang="en-US" dirty="0" err="1" smtClean="0">
                <a:solidFill>
                  <a:schemeClr val="dk1"/>
                </a:solidFill>
              </a:rPr>
              <a:t>Sharding</a:t>
            </a:r>
            <a:r>
              <a:rPr lang="en-US" dirty="0" smtClean="0">
                <a:solidFill>
                  <a:schemeClr val="dk1"/>
                </a:solidFill>
              </a:rPr>
              <a:t> in NoSQL in this module. </a:t>
            </a:r>
            <a:endParaRPr lang="en-US"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5042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advantages and disadvantages of Master-slave Replication.</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Master-slave Replication has certain advantages and disadvantages.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Advantages:</a:t>
            </a:r>
          </a:p>
          <a:p>
            <a:pPr marL="457200" lvl="0" indent="-298450" rtl="0">
              <a:spcBef>
                <a:spcPts val="0"/>
              </a:spcBef>
              <a:spcAft>
                <a:spcPts val="0"/>
              </a:spcAft>
              <a:buSzPts val="1100"/>
              <a:buChar char="●"/>
            </a:pPr>
            <a:r>
              <a:rPr lang="en-US" dirty="0" smtClean="0"/>
              <a:t>More read requests can be handled by the addition of more slaves and by ensuring that all the read requests are routed to the slaves. </a:t>
            </a:r>
          </a:p>
          <a:p>
            <a:pPr marL="457200" lvl="0" indent="-298450" rtl="0">
              <a:spcBef>
                <a:spcPts val="0"/>
              </a:spcBef>
              <a:spcAft>
                <a:spcPts val="0"/>
              </a:spcAft>
              <a:buSzPts val="1100"/>
              <a:buChar char="●"/>
            </a:pPr>
            <a:r>
              <a:rPr lang="en-US" dirty="0" smtClean="0"/>
              <a:t>The second major advantage of Master-slave Replication is read resilience. When the master fails, the slaves can still handle requests. This is especially beneficial when most of the data is reads. Failure of the master impacts the ability to handle the writes until the master is recovered or new master is appointed.</a:t>
            </a:r>
            <a:r>
              <a:rPr lang="en-US" dirty="0" smtClean="0">
                <a:solidFill>
                  <a:srgbClr val="4A86E8"/>
                </a:solidFill>
              </a:rPr>
              <a:t> However, with slaves, the recovery process is faster after master’s failure. This is because, a slave can be appointed as the new master very quickly</a:t>
            </a:r>
            <a:r>
              <a:rPr lang="en-US" dirty="0" smtClean="0"/>
              <a:t>. Master-slave replication is very useful even if there is no need to scale-out, because of the ability of the system to appoint a slave as a new master. All read-write traffic reach the master, while the slave is always ready as a hot backup. This is comparable to a single-server store with a backup. The further advantage is that there is greater resilience along with the convenience of single-server configuration. Failures can be gracefully handled.</a:t>
            </a:r>
          </a:p>
          <a:p>
            <a:pPr marL="457200" lvl="0" indent="-298450" rtl="0">
              <a:spcBef>
                <a:spcPts val="0"/>
              </a:spcBef>
              <a:spcAft>
                <a:spcPts val="0"/>
              </a:spcAft>
              <a:buSzPts val="1100"/>
              <a:buChar char="●"/>
            </a:pPr>
            <a:r>
              <a:rPr lang="en-US" dirty="0" smtClean="0"/>
              <a:t>This type of replication is very useful for read-intensive datasets.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Disadvantages:</a:t>
            </a:r>
          </a:p>
          <a:p>
            <a:pPr marL="457200" lvl="0" indent="-298450" rtl="0">
              <a:spcBef>
                <a:spcPts val="0"/>
              </a:spcBef>
              <a:spcAft>
                <a:spcPts val="0"/>
              </a:spcAft>
              <a:buSzPts val="1100"/>
              <a:buChar char="●"/>
            </a:pPr>
            <a:r>
              <a:rPr lang="en-US" dirty="0" smtClean="0"/>
              <a:t>The major limitation of this type of replication is the master’s inability to process updates and pass the updates on. This is the major reason for this replication not being useful for write-intensive datasets. Read traffic offloaded on to the slaves, will only help a bit in handling write traffic.</a:t>
            </a:r>
          </a:p>
          <a:p>
            <a:pPr marL="457200" lvl="0" indent="-298450" rtl="0">
              <a:spcBef>
                <a:spcPts val="0"/>
              </a:spcBef>
              <a:spcAft>
                <a:spcPts val="0"/>
              </a:spcAft>
              <a:buSzPts val="1100"/>
              <a:buChar char="●"/>
            </a:pPr>
            <a:r>
              <a:rPr lang="en-US" dirty="0" smtClean="0"/>
              <a:t>Another major disadvantage is inconsistency. There is a possibility that different clients, reading different slaves will get different values, because of the non-propagation of changes to the slaves. In the worst case, a client cannot read a write it just made. With the failure of the master, any updates that are not passed on to slaves, are lost forever. In these cases having master-slave replication only for backup, will also not help.</a:t>
            </a:r>
          </a:p>
          <a:p>
            <a:pPr marL="457200" lvl="0" indent="-298450" rtl="0">
              <a:spcBef>
                <a:spcPts val="0"/>
              </a:spcBef>
              <a:spcAft>
                <a:spcPts val="0"/>
              </a:spcAft>
              <a:buSzPts val="1100"/>
              <a:buChar char="●"/>
            </a:pPr>
            <a:r>
              <a:rPr lang="en-US" dirty="0" smtClean="0"/>
              <a:t>Because of the above-mentioned reasons, this type of replication is not suitable for write-intensive datasets. </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10</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420137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Peer-to-peer Replication and explain the concepts to the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As we saw earlier, master-slave replication is useful in case of improving read scalability, but not with the write scalability. Resilience is offered during slave failure, but not to the masters. In the peer-to-peer replication, all the replicas have equal weight, and there is no master. They can all accept the writes and the loss of any of them does not prevent access to the data store. Node failures can be handled without the fear of losing data. </a:t>
            </a:r>
          </a:p>
          <a:p>
            <a:pPr marL="0" lvl="0" indent="0">
              <a:spcBef>
                <a:spcPts val="0"/>
              </a:spcBef>
              <a:spcAft>
                <a:spcPts val="0"/>
              </a:spcAft>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11</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98011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advantages and disadvantages of peer-to-peer replication.</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As with master-slave replication, peer-to-peer replication also has got its own advantages and disadvantages.</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Advantages</a:t>
            </a:r>
            <a:endParaRPr lang="en-US" dirty="0" smtClean="0"/>
          </a:p>
          <a:p>
            <a:pPr marL="457200" lvl="0" indent="-298450" rtl="0">
              <a:spcBef>
                <a:spcPts val="0"/>
              </a:spcBef>
              <a:spcAft>
                <a:spcPts val="0"/>
              </a:spcAft>
              <a:buSzPts val="1100"/>
              <a:buChar char="●"/>
            </a:pPr>
            <a:r>
              <a:rPr lang="en-US" dirty="0" smtClean="0"/>
              <a:t>With a peer-to-peer replication cluster, we can override node failures, without any loss of data. </a:t>
            </a:r>
          </a:p>
          <a:p>
            <a:pPr marL="457200" lvl="0" indent="-298450" rtl="0">
              <a:spcBef>
                <a:spcPts val="0"/>
              </a:spcBef>
              <a:spcAft>
                <a:spcPts val="0"/>
              </a:spcAft>
              <a:buSzPts val="1100"/>
              <a:buChar char="●"/>
            </a:pPr>
            <a:r>
              <a:rPr lang="en-US" dirty="0" smtClean="0"/>
              <a:t>Nodes can easily be added to improve performance.</a:t>
            </a:r>
          </a:p>
          <a:p>
            <a:pPr marL="0" lvl="0" indent="0" rtl="0">
              <a:spcBef>
                <a:spcPts val="0"/>
              </a:spcBef>
              <a:spcAft>
                <a:spcPts val="0"/>
              </a:spcAft>
              <a:buNone/>
            </a:pPr>
            <a:endParaRPr lang="en-US" dirty="0" smtClean="0"/>
          </a:p>
          <a:p>
            <a:pPr marL="0" lvl="0" indent="0" rtl="0">
              <a:spcBef>
                <a:spcPts val="0"/>
              </a:spcBef>
              <a:spcAft>
                <a:spcPts val="0"/>
              </a:spcAft>
              <a:buNone/>
            </a:pPr>
            <a:r>
              <a:rPr lang="en-US" b="1" dirty="0" smtClean="0"/>
              <a:t>Disadvantages</a:t>
            </a:r>
            <a:endParaRPr lang="en-US" dirty="0" smtClean="0"/>
          </a:p>
          <a:p>
            <a:pPr marL="457200" lvl="0" indent="-298450" rtl="0">
              <a:spcBef>
                <a:spcPts val="0"/>
              </a:spcBef>
              <a:spcAft>
                <a:spcPts val="0"/>
              </a:spcAft>
              <a:buSzPts val="1100"/>
              <a:buChar char="●"/>
            </a:pPr>
            <a:r>
              <a:rPr lang="en-US" dirty="0" smtClean="0"/>
              <a:t>As with master-slave replication, inconsistency is the biggest issue here as well. Inconsistencies in reading lead to problems but at least they are relatively transient. Inconsistent writes are forever.</a:t>
            </a:r>
          </a:p>
          <a:p>
            <a:pPr marL="457200" lvl="0" indent="-298450" rtl="0">
              <a:spcBef>
                <a:spcPts val="0"/>
              </a:spcBef>
              <a:spcAft>
                <a:spcPts val="0"/>
              </a:spcAft>
              <a:buSzPts val="1100"/>
              <a:buChar char="●"/>
            </a:pPr>
            <a:r>
              <a:rPr lang="en-US" dirty="0" smtClean="0"/>
              <a:t>Propagation of changes to copies on different nodes is very slow in peer-to-peer replication</a:t>
            </a:r>
          </a:p>
          <a:p>
            <a:pPr marL="457200" lvl="0" indent="-298450" rtl="0">
              <a:spcBef>
                <a:spcPts val="0"/>
              </a:spcBef>
              <a:spcAft>
                <a:spcPts val="0"/>
              </a:spcAft>
              <a:buSzPts val="1100"/>
              <a:buChar char="●"/>
            </a:pPr>
            <a:r>
              <a:rPr lang="en-US" dirty="0" smtClean="0"/>
              <a:t>While there is a possibility to write to two different places, there is a risk that two people will attempt to update the same record at the same time. This results in a write-write conflict.</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12</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76030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a:t>
            </a:r>
            <a:r>
              <a:rPr lang="en-US" dirty="0" err="1" smtClean="0">
                <a:solidFill>
                  <a:schemeClr val="dk1"/>
                </a:solidFill>
              </a:rPr>
              <a:t>Sharding</a:t>
            </a:r>
            <a:r>
              <a:rPr lang="en-US" dirty="0" smtClean="0">
                <a:solidFill>
                  <a:schemeClr val="dk1"/>
                </a:solidFill>
              </a:rPr>
              <a:t> to the participants and explain the basic concepts.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Very often, due to application popularity, the network traffic and the data starts to grow which overloads the database day-by-day. In order to manage the data more efficiently, horizontal scalability can be applied by putting different parts of data on to different servers, by means of a technique called ‘</a:t>
            </a:r>
            <a:r>
              <a:rPr lang="en-US" dirty="0" err="1" smtClean="0"/>
              <a:t>Sharding</a:t>
            </a:r>
            <a:r>
              <a:rPr lang="en-US" dirty="0" smtClean="0"/>
              <a:t>’.</a:t>
            </a:r>
          </a:p>
          <a:p>
            <a:pPr marL="0" lvl="0" indent="0">
              <a:spcBef>
                <a:spcPts val="0"/>
              </a:spcBef>
              <a:spcAft>
                <a:spcPts val="0"/>
              </a:spcAft>
              <a:buNone/>
            </a:pPr>
            <a:endParaRPr lang="en-US" dirty="0" smtClean="0"/>
          </a:p>
          <a:p>
            <a:pPr marL="0" lvl="0" indent="0">
              <a:spcBef>
                <a:spcPts val="0"/>
              </a:spcBef>
              <a:spcAft>
                <a:spcPts val="0"/>
              </a:spcAft>
              <a:buNone/>
            </a:pPr>
            <a:r>
              <a:rPr lang="en-US" dirty="0" err="1" smtClean="0"/>
              <a:t>Sharding</a:t>
            </a:r>
            <a:r>
              <a:rPr lang="en-US" dirty="0" smtClean="0"/>
              <a:t> is defined as a method of splitting and storing a single logical dataset in multiple databases.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As mentioned in one of the earlier sections, </a:t>
            </a:r>
            <a:r>
              <a:rPr lang="en-US" dirty="0" err="1" smtClean="0"/>
              <a:t>sharding</a:t>
            </a:r>
            <a:r>
              <a:rPr lang="en-US" dirty="0" smtClean="0"/>
              <a:t> is one of the data distribution models. </a:t>
            </a:r>
            <a:r>
              <a:rPr lang="en-US" dirty="0" err="1" smtClean="0"/>
              <a:t>Sharding</a:t>
            </a:r>
            <a:r>
              <a:rPr lang="en-US" dirty="0" smtClean="0"/>
              <a:t> gives the ability to distribute both data and load of simple operations over many servers, with no RAM or disk shared among servers. By distributing data among multiple machines, a cluster of database systems will have the ability to handle larger dataset and handle additional requests. </a:t>
            </a:r>
          </a:p>
          <a:p>
            <a:pPr marL="0" lvl="0" indent="0">
              <a:spcBef>
                <a:spcPts val="0"/>
              </a:spcBef>
              <a:spcAft>
                <a:spcPts val="0"/>
              </a:spcAft>
              <a:buNone/>
            </a:pPr>
            <a:endParaRPr lang="en-US" dirty="0" smtClean="0"/>
          </a:p>
          <a:p>
            <a:pPr marL="0" lvl="0" indent="0">
              <a:spcBef>
                <a:spcPts val="0"/>
              </a:spcBef>
              <a:spcAft>
                <a:spcPts val="0"/>
              </a:spcAft>
              <a:buNone/>
            </a:pPr>
            <a:r>
              <a:rPr lang="en-US" dirty="0" err="1" smtClean="0"/>
              <a:t>Sharding</a:t>
            </a:r>
            <a:r>
              <a:rPr lang="en-US" dirty="0" smtClean="0"/>
              <a:t> is a way to horizontally scale </a:t>
            </a:r>
            <a:r>
              <a:rPr lang="en-US" dirty="0" smtClean="0">
                <a:solidFill>
                  <a:srgbClr val="0000FF"/>
                </a:solidFill>
              </a:rPr>
              <a:t> </a:t>
            </a:r>
            <a:r>
              <a:rPr lang="en-US" dirty="0" smtClean="0"/>
              <a:t>write operations and improve</a:t>
            </a:r>
            <a:r>
              <a:rPr lang="en-US" dirty="0" smtClean="0">
                <a:solidFill>
                  <a:srgbClr val="0000FF"/>
                </a:solidFill>
              </a:rPr>
              <a:t>  read</a:t>
            </a:r>
            <a:r>
              <a:rPr lang="en-US" dirty="0" smtClean="0"/>
              <a:t> performance. </a:t>
            </a:r>
            <a:r>
              <a:rPr lang="en-US" dirty="0" err="1" smtClean="0"/>
              <a:t>Sharding</a:t>
            </a:r>
            <a:r>
              <a:rPr lang="en-US" dirty="0" smtClean="0"/>
              <a:t> is also known as ‘horizontal partitioning’. With </a:t>
            </a:r>
            <a:r>
              <a:rPr lang="en-US" dirty="0" err="1" smtClean="0"/>
              <a:t>sharding</a:t>
            </a:r>
            <a:r>
              <a:rPr lang="en-US" dirty="0" smtClean="0"/>
              <a:t>, a database cluster can scale along with its data and traffic growth. As most of the NoSQL databases are written with a scale-out approach in mind, </a:t>
            </a:r>
            <a:r>
              <a:rPr lang="en-US" dirty="0" err="1" smtClean="0"/>
              <a:t>sharding</a:t>
            </a:r>
            <a:r>
              <a:rPr lang="en-US" dirty="0" smtClean="0"/>
              <a:t> usually works well and give the desired results. Set-up time is also very minimal.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Vertical partitioning is very domain-specific and can be implemented only at the application level. In contrast, with </a:t>
            </a:r>
            <a:r>
              <a:rPr lang="en-US" dirty="0" err="1" smtClean="0"/>
              <a:t>sharding</a:t>
            </a:r>
            <a:r>
              <a:rPr lang="en-US" dirty="0" smtClean="0"/>
              <a:t>, homogeneous type of data is split into multiple databases. The algorithm is generalizable and so </a:t>
            </a:r>
            <a:r>
              <a:rPr lang="en-US" dirty="0" err="1" smtClean="0"/>
              <a:t>sharding</a:t>
            </a:r>
            <a:r>
              <a:rPr lang="en-US" dirty="0" smtClean="0"/>
              <a:t> can be implemented either at the application level or at the database level. Almost all modern databases are natively </a:t>
            </a:r>
            <a:r>
              <a:rPr lang="en-US" dirty="0" err="1" smtClean="0"/>
              <a:t>sharded</a:t>
            </a:r>
            <a:r>
              <a:rPr lang="en-US" dirty="0" smtClean="0"/>
              <a:t>. Best examples are Cassandra, </a:t>
            </a:r>
            <a:r>
              <a:rPr lang="en-US" dirty="0" err="1" smtClean="0"/>
              <a:t>HBase</a:t>
            </a:r>
            <a:r>
              <a:rPr lang="en-US" dirty="0" smtClean="0"/>
              <a:t>, HDFS, </a:t>
            </a:r>
            <a:r>
              <a:rPr lang="en-US" dirty="0" err="1" smtClean="0"/>
              <a:t>MongoDB</a:t>
            </a:r>
            <a:r>
              <a:rPr lang="en-US" dirty="0" smtClean="0"/>
              <a:t>. Non-</a:t>
            </a:r>
            <a:r>
              <a:rPr lang="en-US" dirty="0" err="1" smtClean="0"/>
              <a:t>sharded</a:t>
            </a:r>
            <a:r>
              <a:rPr lang="en-US" dirty="0" smtClean="0"/>
              <a:t> databases are SQLite, </a:t>
            </a:r>
            <a:r>
              <a:rPr lang="en-US" dirty="0" err="1" smtClean="0"/>
              <a:t>Redis</a:t>
            </a:r>
            <a:r>
              <a:rPr lang="en-US" dirty="0" smtClean="0"/>
              <a:t>, </a:t>
            </a:r>
            <a:r>
              <a:rPr lang="en-US" dirty="0" err="1" smtClean="0"/>
              <a:t>Memcached</a:t>
            </a:r>
            <a:r>
              <a:rPr lang="en-US" dirty="0" smtClean="0"/>
              <a:t>. </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13</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97663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factors that drive the need for database </a:t>
            </a:r>
            <a:r>
              <a:rPr lang="en-US" dirty="0" err="1" smtClean="0">
                <a:solidFill>
                  <a:schemeClr val="dk1"/>
                </a:solidFill>
              </a:rPr>
              <a:t>sharding</a:t>
            </a:r>
            <a:r>
              <a:rPr lang="en-US" dirty="0" smtClean="0">
                <a:solidFill>
                  <a:schemeClr val="dk1"/>
                </a:solidFill>
              </a:rPr>
              <a: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There are several reasons why databases need to be </a:t>
            </a:r>
            <a:r>
              <a:rPr lang="en-US" dirty="0" err="1" smtClean="0"/>
              <a:t>sharded</a:t>
            </a:r>
            <a:r>
              <a:rPr lang="en-US" dirty="0" smtClean="0"/>
              <a:t>. Let’s look at some of them here.</a:t>
            </a:r>
          </a:p>
          <a:p>
            <a:pPr marL="457200" lvl="0" indent="-298450" rtl="0">
              <a:spcBef>
                <a:spcPts val="0"/>
              </a:spcBef>
              <a:spcAft>
                <a:spcPts val="0"/>
              </a:spcAft>
              <a:buSzPts val="1100"/>
              <a:buChar char="●"/>
            </a:pPr>
            <a:r>
              <a:rPr lang="en-US" dirty="0" smtClean="0"/>
              <a:t>Database </a:t>
            </a:r>
            <a:r>
              <a:rPr lang="en-US" dirty="0" err="1" smtClean="0"/>
              <a:t>sharding</a:t>
            </a:r>
            <a:r>
              <a:rPr lang="en-US" dirty="0" smtClean="0"/>
              <a:t> offers scalability and improves the throughput and overall performance of the database in high-transaction, large, database-centric applications. Business databases generally grow in size over time. So increase in performance and capacity is always a requirement from the side of programmers. </a:t>
            </a:r>
            <a:r>
              <a:rPr lang="en-US" dirty="0" err="1" smtClean="0"/>
              <a:t>Sharding</a:t>
            </a:r>
            <a:r>
              <a:rPr lang="en-US" dirty="0" smtClean="0"/>
              <a:t> is a very good solution to improve application performance and high availability.</a:t>
            </a:r>
          </a:p>
          <a:p>
            <a:pPr marL="457200" lvl="0" indent="-298450" rtl="0">
              <a:spcBef>
                <a:spcPts val="0"/>
              </a:spcBef>
              <a:spcAft>
                <a:spcPts val="0"/>
              </a:spcAft>
              <a:buSzPts val="1100"/>
              <a:buChar char="●"/>
            </a:pPr>
            <a:r>
              <a:rPr lang="en-US" dirty="0" smtClean="0"/>
              <a:t>The business reasons for database </a:t>
            </a:r>
            <a:r>
              <a:rPr lang="en-US" dirty="0" err="1" smtClean="0"/>
              <a:t>sharding</a:t>
            </a:r>
            <a:r>
              <a:rPr lang="en-US" dirty="0" smtClean="0"/>
              <a:t> are also driven by cost. It may seem that </a:t>
            </a:r>
            <a:r>
              <a:rPr lang="en-US" dirty="0" err="1" smtClean="0"/>
              <a:t>sharding</a:t>
            </a:r>
            <a:r>
              <a:rPr lang="en-US" dirty="0" smtClean="0"/>
              <a:t> a database across multiple servers will involve greater costs. But if implemented correctly, the financial benefits are significant.</a:t>
            </a:r>
          </a:p>
          <a:p>
            <a:pPr marL="457200" lvl="0" indent="-298450" rtl="0">
              <a:spcBef>
                <a:spcPts val="0"/>
              </a:spcBef>
              <a:spcAft>
                <a:spcPts val="0"/>
              </a:spcAft>
              <a:buSzPts val="1100"/>
              <a:buChar char="●"/>
            </a:pPr>
            <a:r>
              <a:rPr lang="en-US" dirty="0" smtClean="0"/>
              <a:t>As the size and transaction volume of the database tier incurs linear growth, response times also grow in a log phase. As business applications gain sophistication and continue to grow in demand, architects, developers and database administrators have been presented with a constant challenge of maintaining database performance for mission-critical systems. This landscape drives the need for Database </a:t>
            </a:r>
            <a:r>
              <a:rPr lang="en-US" dirty="0" err="1" smtClean="0"/>
              <a:t>Sharding</a:t>
            </a:r>
            <a:r>
              <a:rPr lang="en-US" dirty="0" smtClean="0"/>
              <a:t>.</a:t>
            </a:r>
          </a:p>
          <a:p>
            <a:pPr marL="457200" lvl="0" indent="-298450" rtl="0">
              <a:spcBef>
                <a:spcPts val="0"/>
              </a:spcBef>
              <a:spcAft>
                <a:spcPts val="0"/>
              </a:spcAft>
              <a:buSzPts val="1100"/>
              <a:buChar char="●"/>
            </a:pPr>
            <a:r>
              <a:rPr lang="en-US" dirty="0" smtClean="0"/>
              <a:t>With </a:t>
            </a:r>
            <a:r>
              <a:rPr lang="en-US" dirty="0" err="1" smtClean="0"/>
              <a:t>sharding</a:t>
            </a:r>
            <a:r>
              <a:rPr lang="en-US" dirty="0" smtClean="0"/>
              <a:t>, the database can handle more writes, as it is distributed across multiple servers. </a:t>
            </a:r>
            <a:r>
              <a:rPr lang="en-US" dirty="0" smtClean="0">
                <a:solidFill>
                  <a:schemeClr val="dk1"/>
                </a:solidFill>
              </a:rPr>
              <a:t>With replication, read performance can be greatly improved but is little help for applications with a lot of write </a:t>
            </a:r>
            <a:r>
              <a:rPr lang="en-US" dirty="0" err="1" smtClean="0">
                <a:solidFill>
                  <a:schemeClr val="dk1"/>
                </a:solidFill>
              </a:rPr>
              <a:t>operations.This</a:t>
            </a:r>
            <a:r>
              <a:rPr lang="en-US" dirty="0" smtClean="0">
                <a:solidFill>
                  <a:schemeClr val="dk1"/>
                </a:solidFill>
              </a:rPr>
              <a:t> can be improved to a great extent with </a:t>
            </a:r>
            <a:r>
              <a:rPr lang="en-US" dirty="0" err="1" smtClean="0">
                <a:solidFill>
                  <a:schemeClr val="dk1"/>
                </a:solidFill>
              </a:rPr>
              <a:t>sharding</a:t>
            </a:r>
            <a:r>
              <a:rPr lang="en-US" dirty="0" smtClean="0">
                <a:solidFill>
                  <a:schemeClr val="dk1"/>
                </a:solidFill>
              </a:rPr>
              <a:t>.	</a:t>
            </a:r>
            <a:endParaRPr lang="en-US" dirty="0" smtClean="0"/>
          </a:p>
          <a:p>
            <a:pPr marL="457200" lvl="0" indent="-298450" rtl="0">
              <a:spcBef>
                <a:spcPts val="0"/>
              </a:spcBef>
              <a:spcAft>
                <a:spcPts val="0"/>
              </a:spcAft>
              <a:buSzPts val="1100"/>
              <a:buChar char="●"/>
            </a:pPr>
            <a:r>
              <a:rPr lang="en-US" dirty="0" err="1" smtClean="0"/>
              <a:t>Sharding</a:t>
            </a:r>
            <a:r>
              <a:rPr lang="en-US" dirty="0" smtClean="0"/>
              <a:t> is necessary for datasets that are too large and do not fit on a single server.</a:t>
            </a:r>
          </a:p>
          <a:p>
            <a:pPr marL="457200" lvl="0" indent="-298450" rtl="0">
              <a:spcBef>
                <a:spcPts val="0"/>
              </a:spcBef>
              <a:spcAft>
                <a:spcPts val="0"/>
              </a:spcAft>
              <a:buSzPts val="1100"/>
              <a:buChar char="●"/>
            </a:pPr>
            <a:r>
              <a:rPr lang="en-US" dirty="0" err="1" smtClean="0"/>
              <a:t>Sharding</a:t>
            </a:r>
            <a:r>
              <a:rPr lang="en-US" dirty="0" smtClean="0"/>
              <a:t> is particularly useful for improving both read and write performances. </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14</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09366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the common terminologies which are important for understanding </a:t>
            </a:r>
            <a:r>
              <a:rPr lang="en-US" dirty="0" err="1" smtClean="0">
                <a:solidFill>
                  <a:schemeClr val="dk1"/>
                </a:solidFill>
              </a:rPr>
              <a:t>sharding</a:t>
            </a:r>
            <a:r>
              <a:rPr lang="en-US" dirty="0" smtClean="0">
                <a:solidFill>
                  <a:schemeClr val="dk1"/>
                </a:solidFill>
              </a:rPr>
              <a:t> and explain the terms to the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Understand the primary concepts of </a:t>
            </a:r>
            <a:r>
              <a:rPr lang="en-US" dirty="0" err="1" smtClean="0"/>
              <a:t>sharding</a:t>
            </a:r>
            <a:r>
              <a:rPr lang="en-US" dirty="0" smtClean="0"/>
              <a:t>. These terminologies are important for understanding the concept of </a:t>
            </a:r>
            <a:r>
              <a:rPr lang="en-US" dirty="0" err="1" smtClean="0"/>
              <a:t>sharding</a:t>
            </a:r>
            <a:r>
              <a:rPr lang="en-US" dirty="0" smtClean="0"/>
              <a:t>.</a:t>
            </a:r>
          </a:p>
          <a:p>
            <a:pPr marL="158750" lvl="0" indent="0" rtl="0">
              <a:spcBef>
                <a:spcPts val="0"/>
              </a:spcBef>
              <a:spcAft>
                <a:spcPts val="0"/>
              </a:spcAft>
              <a:buSzPts val="1100"/>
              <a:buNone/>
            </a:pPr>
            <a:endParaRPr lang="en-US" b="1" dirty="0" smtClean="0"/>
          </a:p>
          <a:p>
            <a:pPr marL="0" lvl="0" indent="0" rtl="0">
              <a:spcBef>
                <a:spcPts val="0"/>
              </a:spcBef>
              <a:spcAft>
                <a:spcPts val="0"/>
              </a:spcAft>
              <a:buSzPts val="1100"/>
              <a:buNone/>
            </a:pPr>
            <a:r>
              <a:rPr lang="en-US" b="1" dirty="0" smtClean="0"/>
              <a:t>Shard or partition key</a:t>
            </a:r>
          </a:p>
          <a:p>
            <a:pPr marL="0" lvl="0" indent="0" rtl="0">
              <a:spcBef>
                <a:spcPts val="0"/>
              </a:spcBef>
              <a:spcAft>
                <a:spcPts val="0"/>
              </a:spcAft>
              <a:buFont typeface="+mj-lt"/>
              <a:buNone/>
            </a:pPr>
            <a:r>
              <a:rPr lang="en-US" dirty="0" smtClean="0"/>
              <a:t>A portion of the primary key which determines how data has to be distributed. Partition key helps in the retrieval and modification of data by means of routing operations to the correct database. Entries with the same partition key are stored in the same node.</a:t>
            </a:r>
          </a:p>
          <a:p>
            <a:pPr marL="0" lvl="0" indent="0" rtl="0">
              <a:spcBef>
                <a:spcPts val="0"/>
              </a:spcBef>
              <a:spcAft>
                <a:spcPts val="0"/>
              </a:spcAft>
              <a:buSzPts val="1100"/>
              <a:buNone/>
            </a:pPr>
            <a:endParaRPr lang="en-US" b="1" dirty="0" smtClean="0"/>
          </a:p>
          <a:p>
            <a:pPr marL="0" lvl="0" indent="0" rtl="0">
              <a:spcBef>
                <a:spcPts val="0"/>
              </a:spcBef>
              <a:spcAft>
                <a:spcPts val="0"/>
              </a:spcAft>
              <a:buSzPts val="1100"/>
              <a:buNone/>
            </a:pPr>
            <a:r>
              <a:rPr lang="en-US" b="1" dirty="0" smtClean="0"/>
              <a:t>Logical shard</a:t>
            </a:r>
          </a:p>
          <a:p>
            <a:pPr marL="0" lvl="0" indent="0" rtl="0">
              <a:spcBef>
                <a:spcPts val="0"/>
              </a:spcBef>
              <a:spcAft>
                <a:spcPts val="0"/>
              </a:spcAft>
              <a:buFont typeface="+mj-lt"/>
              <a:buNone/>
            </a:pPr>
            <a:r>
              <a:rPr lang="en-US" dirty="0" smtClean="0"/>
              <a:t>Logical shard is the collection of data that share the same partition key.</a:t>
            </a:r>
          </a:p>
          <a:p>
            <a:pPr marL="0" lvl="0" indent="0" rtl="0">
              <a:spcBef>
                <a:spcPts val="0"/>
              </a:spcBef>
              <a:spcAft>
                <a:spcPts val="0"/>
              </a:spcAft>
              <a:buSzPts val="1100"/>
              <a:buNone/>
            </a:pPr>
            <a:endParaRPr lang="en-US" b="1" dirty="0" smtClean="0"/>
          </a:p>
          <a:p>
            <a:pPr marL="0" lvl="0" indent="0" rtl="0">
              <a:spcBef>
                <a:spcPts val="0"/>
              </a:spcBef>
              <a:spcAft>
                <a:spcPts val="0"/>
              </a:spcAft>
              <a:buSzPts val="1100"/>
              <a:buNone/>
            </a:pPr>
            <a:r>
              <a:rPr lang="en-US" b="1" dirty="0" smtClean="0"/>
              <a:t>Physical shard</a:t>
            </a:r>
          </a:p>
          <a:p>
            <a:pPr marL="0" lvl="0" indent="0" rtl="0">
              <a:spcBef>
                <a:spcPts val="0"/>
              </a:spcBef>
              <a:spcAft>
                <a:spcPts val="0"/>
              </a:spcAft>
              <a:buFont typeface="+mj-lt"/>
              <a:buNone/>
            </a:pPr>
            <a:r>
              <a:rPr lang="en-US" dirty="0" smtClean="0"/>
              <a:t>Also referred to, a database node, the physical shard is a collection of logical shards.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15</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32227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to the participants how </a:t>
            </a:r>
            <a:r>
              <a:rPr lang="en-US" dirty="0" err="1" smtClean="0">
                <a:solidFill>
                  <a:schemeClr val="dk1"/>
                </a:solidFill>
              </a:rPr>
              <a:t>Sharding</a:t>
            </a:r>
            <a:r>
              <a:rPr lang="en-US" dirty="0" smtClean="0">
                <a:solidFill>
                  <a:schemeClr val="dk1"/>
                </a:solidFill>
              </a:rPr>
              <a:t> is done.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As mentioned in the previous sections vertical scaling might not be suitable for addressing issues associated with data storage, such as storage space, computing resources, networking bandwidth and location of data generation. </a:t>
            </a:r>
            <a:r>
              <a:rPr lang="en-US" dirty="0" err="1" smtClean="0"/>
              <a:t>Sharding</a:t>
            </a:r>
            <a:r>
              <a:rPr lang="en-US" dirty="0" smtClean="0"/>
              <a:t> or horizontal partitioning efficiently handles these issues by dividing the data store into horizontal partitions or shards. Each shard has the same schema, but the subset of data it holds is distinct. A shard can contain data for many entities of different types.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While </a:t>
            </a:r>
            <a:r>
              <a:rPr lang="en-US" dirty="0" err="1" smtClean="0"/>
              <a:t>sharding</a:t>
            </a:r>
            <a:r>
              <a:rPr lang="en-US" dirty="0" smtClean="0"/>
              <a:t>, it is important to decide which data will be placed on each shard. A shard will contain items that fall in a range that is determined by one or more attributes of data and these are the attributes that form the shard key, also referred to as partition key. The shard key must be static and should not be based on data that changes over time.</a:t>
            </a:r>
          </a:p>
          <a:p>
            <a:pPr marL="0" lvl="0" indent="0">
              <a:spcBef>
                <a:spcPts val="0"/>
              </a:spcBef>
              <a:spcAft>
                <a:spcPts val="0"/>
              </a:spcAft>
              <a:buNone/>
            </a:pPr>
            <a:endParaRPr lang="en-US" dirty="0" smtClean="0"/>
          </a:p>
          <a:p>
            <a:pPr marL="0" lvl="0" indent="0">
              <a:spcBef>
                <a:spcPts val="0"/>
              </a:spcBef>
              <a:spcAft>
                <a:spcPts val="0"/>
              </a:spcAft>
              <a:buNone/>
            </a:pPr>
            <a:r>
              <a:rPr lang="en-US" dirty="0" err="1" smtClean="0"/>
              <a:t>Sharding</a:t>
            </a:r>
            <a:r>
              <a:rPr lang="en-US" dirty="0" smtClean="0"/>
              <a:t> organizes the data and the </a:t>
            </a:r>
            <a:r>
              <a:rPr lang="en-US" dirty="0" err="1" smtClean="0"/>
              <a:t>sharding</a:t>
            </a:r>
            <a:r>
              <a:rPr lang="en-US" dirty="0" smtClean="0"/>
              <a:t> logic directs the application to the appropriate shard, when an application stores and retrieves data.</a:t>
            </a:r>
            <a:r>
              <a:rPr lang="en-US" dirty="0" smtClean="0">
                <a:solidFill>
                  <a:srgbClr val="0000FF"/>
                </a:solidFill>
              </a:rPr>
              <a:t> </a:t>
            </a:r>
            <a:r>
              <a:rPr lang="en-US" dirty="0" smtClean="0"/>
              <a:t>This logic could be implemented as part of the data access code in the application or the data storage system implements it if it supports </a:t>
            </a:r>
            <a:r>
              <a:rPr lang="en-US" dirty="0" err="1" smtClean="0"/>
              <a:t>sharding</a:t>
            </a:r>
            <a:r>
              <a:rPr lang="en-US" dirty="0" smtClean="0"/>
              <a:t> transparently. </a:t>
            </a:r>
            <a:r>
              <a:rPr lang="en-US" b="1" dirty="0" smtClean="0"/>
              <a:t>A Physical location of the data is abstracted in the </a:t>
            </a:r>
            <a:r>
              <a:rPr lang="en-US" b="1" dirty="0" err="1" smtClean="0"/>
              <a:t>sharding</a:t>
            </a:r>
            <a:r>
              <a:rPr lang="en-US" b="1" dirty="0" smtClean="0"/>
              <a:t> logic.</a:t>
            </a:r>
            <a:r>
              <a:rPr lang="en-US" dirty="0" smtClean="0"/>
              <a:t> This ensures control over which shards contain which data. In the event of redistribution of shards later, this enables data to migrate between shards without any need to rework the business logic of the application. The only compromise here is the additional data access overhead that is required in determining the location of each data item as it's retrieved.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For ensuring optimal performance and scalability, it is critical that data is split in a way that is suitable for the queries performed by the application. It is not always the case that the </a:t>
            </a:r>
            <a:r>
              <a:rPr lang="en-US" dirty="0" err="1" smtClean="0"/>
              <a:t>sharding</a:t>
            </a:r>
            <a:r>
              <a:rPr lang="en-US" dirty="0" smtClean="0"/>
              <a:t> scheme will match the exact requirements of queries. If queries regularly retrieve data using a combination of attribute values, a composite shard key can be defined by linking attributes together.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There are three major strategies commonly used when selecting the shard key and distributing data across shards. They are:</a:t>
            </a:r>
          </a:p>
          <a:p>
            <a:pPr marL="457200" lvl="0" indent="-298450">
              <a:spcBef>
                <a:spcPts val="0"/>
              </a:spcBef>
              <a:spcAft>
                <a:spcPts val="0"/>
              </a:spcAft>
              <a:buSzPts val="1100"/>
              <a:buChar char="●"/>
            </a:pPr>
            <a:r>
              <a:rPr lang="en-US" dirty="0" smtClean="0"/>
              <a:t>The Lookup Strategy</a:t>
            </a:r>
          </a:p>
          <a:p>
            <a:pPr marL="457200" lvl="0" indent="-298450">
              <a:spcBef>
                <a:spcPts val="0"/>
              </a:spcBef>
              <a:spcAft>
                <a:spcPts val="0"/>
              </a:spcAft>
              <a:buSzPts val="1100"/>
              <a:buChar char="●"/>
            </a:pPr>
            <a:r>
              <a:rPr lang="en-US" dirty="0" smtClean="0"/>
              <a:t>The Range Strategy</a:t>
            </a:r>
          </a:p>
          <a:p>
            <a:pPr marL="457200" lvl="0" indent="-298450" rtl="0">
              <a:spcBef>
                <a:spcPts val="0"/>
              </a:spcBef>
              <a:spcAft>
                <a:spcPts val="0"/>
              </a:spcAft>
              <a:buSzPts val="1100"/>
              <a:buChar char="●"/>
            </a:pPr>
            <a:r>
              <a:rPr lang="en-US" dirty="0" smtClean="0"/>
              <a:t>The Hash Strategy</a:t>
            </a:r>
          </a:p>
          <a:p>
            <a:pPr marL="0" lvl="0" indent="0" rtl="0">
              <a:spcBef>
                <a:spcPts val="0"/>
              </a:spcBef>
              <a:spcAft>
                <a:spcPts val="0"/>
              </a:spcAft>
              <a:buNone/>
            </a:pPr>
            <a:endParaRPr lang="en-US" dirty="0" smtClean="0"/>
          </a:p>
          <a:p>
            <a:pPr marL="0" lvl="0" indent="0">
              <a:spcBef>
                <a:spcPts val="0"/>
              </a:spcBef>
              <a:spcAft>
                <a:spcPts val="0"/>
              </a:spcAft>
              <a:buNone/>
            </a:pPr>
            <a:r>
              <a:rPr lang="en-US" dirty="0" smtClean="0"/>
              <a:t>We’ll see these strategies in detail in the upcoming sections.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16</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3409195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Lookup Strategy of </a:t>
            </a:r>
            <a:r>
              <a:rPr lang="en-US" dirty="0" err="1" smtClean="0">
                <a:solidFill>
                  <a:schemeClr val="dk1"/>
                </a:solidFill>
              </a:rPr>
              <a:t>Sharding</a:t>
            </a:r>
            <a:r>
              <a:rPr lang="en-US" dirty="0" smtClean="0">
                <a:solidFill>
                  <a:schemeClr val="dk1"/>
                </a:solidFill>
              </a:rPr>
              <a:t> to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In lookup strategy, the </a:t>
            </a:r>
            <a:r>
              <a:rPr lang="en-US" dirty="0" err="1" smtClean="0"/>
              <a:t>sharding</a:t>
            </a:r>
            <a:r>
              <a:rPr lang="en-US" dirty="0" smtClean="0"/>
              <a:t> logic implements a map routes a request using the shard key, to retrieve the data that is located in a shard. In a multi-tenant application, the tenant ID is used as the shard key, to store all the data related to a tenant in a shard. This means data for a single tenant will be present in only one shard, and spread across multiple shards. However, multiple tenants can share the same shard. Shard key and physical storage are mapped based on physical shards, where each shard key maps to a physical location.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Alternatively, virtual partitioning can be used for rebalancing. Here, shard keys map to the same number of virtual shards, which in turn map to a small number of physical partitions. In virtual partitioning, data is located by the application by mean of a shard key that refers to a virtual shard and the system maps virtual shards to physical locations transparently.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Application code need not be modified when the mapping between virtual shard and the physical location changes to use a different set of shard keys.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Lookup strategy offers more control over the way shards are configured and used. Using virtual shards reduces the impact when rebalancing data because new physical partitions can be added to even out the workload.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There could be an additional overhead while looking up shard locations.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17</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3044598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Range Strategy of </a:t>
            </a:r>
            <a:r>
              <a:rPr lang="en-US" dirty="0" err="1" smtClean="0">
                <a:solidFill>
                  <a:schemeClr val="dk1"/>
                </a:solidFill>
              </a:rPr>
              <a:t>Sharding</a:t>
            </a:r>
            <a:r>
              <a:rPr lang="en-US" dirty="0" smtClean="0">
                <a:solidFill>
                  <a:schemeClr val="dk1"/>
                </a:solidFill>
              </a:rPr>
              <a:t> to the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b="1" dirty="0" smtClean="0">
                <a:solidFill>
                  <a:schemeClr val="dk1"/>
                </a:solidFill>
              </a:rPr>
              <a:t>Notes to the Participant:</a:t>
            </a:r>
            <a:endParaRPr lang="en-US" dirty="0" smtClean="0">
              <a:solidFill>
                <a:schemeClr val="dk1"/>
              </a:solidFill>
            </a:endParaRPr>
          </a:p>
          <a:p>
            <a:pPr marL="0" lvl="0" indent="0">
              <a:spcBef>
                <a:spcPts val="0"/>
              </a:spcBef>
              <a:spcAft>
                <a:spcPts val="0"/>
              </a:spcAft>
              <a:buNone/>
            </a:pPr>
            <a:r>
              <a:rPr lang="en-US" dirty="0" smtClean="0">
                <a:solidFill>
                  <a:schemeClr val="dk1"/>
                </a:solidFill>
              </a:rPr>
              <a:t>Range strategy groups related items together in the same shard and retrieve them using the shard keys, which are sequential. Range strategy will be an attractive option for applications that frequently retrieve sets of items using range queries (queries that return a set of data items for a shard key that falls within a given range).</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None/>
            </a:pPr>
            <a:r>
              <a:rPr lang="en-US" dirty="0" smtClean="0">
                <a:solidFill>
                  <a:schemeClr val="dk1"/>
                </a:solidFill>
              </a:rPr>
              <a:t>Consider an example where an application regularly needs to find all orders placed in a given month. If all orders for a month are stored in date and time order in the same shard, the data can be retrieved more quickly. A large number of point queries (queries that return a single data item) have to be performed if each order was stored in a different shard.  </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None/>
            </a:pPr>
            <a:r>
              <a:rPr lang="en-US" dirty="0" smtClean="0">
                <a:solidFill>
                  <a:schemeClr val="dk1"/>
                </a:solidFill>
              </a:rPr>
              <a:t>In the above example, the Shard key is a composite key. The Shard key contains the order month as the most significant element, followed by the order day and the time. The data for orders is naturally sorted when new orders are created and added to a shard. </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Some data stores support </a:t>
            </a:r>
            <a:r>
              <a:rPr lang="en-US" b="1" dirty="0" smtClean="0">
                <a:solidFill>
                  <a:schemeClr val="dk1"/>
                </a:solidFill>
              </a:rPr>
              <a:t>two-part shard keys </a:t>
            </a:r>
            <a:r>
              <a:rPr lang="en-US" dirty="0" smtClean="0">
                <a:solidFill>
                  <a:schemeClr val="dk1"/>
                </a:solidFill>
              </a:rPr>
              <a:t>that contain a partition key that identifies the shard and a row key that uniquely identifies an item in the shard. Data is usually held in row key order in the shard. Items that are subject to range queries and need to be grouped together can use a shard key that has the </a:t>
            </a:r>
            <a:r>
              <a:rPr lang="en-US" b="1" dirty="0" smtClean="0">
                <a:solidFill>
                  <a:schemeClr val="dk1"/>
                </a:solidFill>
              </a:rPr>
              <a:t>same value for the partition key but a unique value for the row key.</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18</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252389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hash strategy of </a:t>
            </a:r>
            <a:r>
              <a:rPr lang="en-US" dirty="0" err="1" smtClean="0">
                <a:solidFill>
                  <a:schemeClr val="dk1"/>
                </a:solidFill>
              </a:rPr>
              <a:t>Sharding</a:t>
            </a:r>
            <a:r>
              <a:rPr lang="en-US" dirty="0" smtClean="0">
                <a:solidFill>
                  <a:schemeClr val="dk1"/>
                </a:solidFill>
              </a:rPr>
              <a:t> to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b="1" dirty="0" smtClean="0">
                <a:solidFill>
                  <a:schemeClr val="dk1"/>
                </a:solidFill>
              </a:rPr>
              <a:t>Notes to the Participant:</a:t>
            </a:r>
            <a:endParaRPr lang="en-US" dirty="0" smtClean="0">
              <a:solidFill>
                <a:schemeClr val="dk1"/>
              </a:solidFill>
            </a:endParaRPr>
          </a:p>
          <a:p>
            <a:pPr marL="0" lvl="0" indent="0">
              <a:spcBef>
                <a:spcPts val="0"/>
              </a:spcBef>
              <a:spcAft>
                <a:spcPts val="0"/>
              </a:spcAft>
              <a:buNone/>
            </a:pPr>
            <a:r>
              <a:rPr lang="en-US" dirty="0" smtClean="0">
                <a:solidFill>
                  <a:schemeClr val="dk1"/>
                </a:solidFill>
              </a:rPr>
              <a:t>Hash strategy is helpful in reducing the chance of hotspots (shards that receive a disproportionate amount of load). Data is distributed across the shards in a way that there is a balance between the size of each shard and the average load that each shard will encounter. </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None/>
            </a:pPr>
            <a:r>
              <a:rPr lang="en-US" dirty="0" smtClean="0">
                <a:solidFill>
                  <a:schemeClr val="dk1"/>
                </a:solidFill>
              </a:rPr>
              <a:t>The </a:t>
            </a:r>
            <a:r>
              <a:rPr lang="en-US" dirty="0" err="1" smtClean="0">
                <a:solidFill>
                  <a:schemeClr val="dk1"/>
                </a:solidFill>
              </a:rPr>
              <a:t>Sharding</a:t>
            </a:r>
            <a:r>
              <a:rPr lang="en-US" dirty="0" smtClean="0">
                <a:solidFill>
                  <a:schemeClr val="dk1"/>
                </a:solidFill>
              </a:rPr>
              <a:t> logic directs the Shard to store an item based on a hash of one or more attributes of the data. The chosen hashing function should distribute data evenly across the shards. This can possibly be achieved by introducing some random element into the computation. </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In order to understand the advantage of the Hash strategy over other </a:t>
            </a:r>
            <a:r>
              <a:rPr lang="en-US" dirty="0" err="1" smtClean="0">
                <a:solidFill>
                  <a:schemeClr val="dk1"/>
                </a:solidFill>
              </a:rPr>
              <a:t>sharding</a:t>
            </a:r>
            <a:r>
              <a:rPr lang="en-US" dirty="0" smtClean="0">
                <a:solidFill>
                  <a:schemeClr val="dk1"/>
                </a:solidFill>
              </a:rPr>
              <a:t> strategies, consider the enrolment of new tenants in a multi-tenant application. Here tenants are assigned to shards in the data store in a sequential way. If Range strategy is used, the data for tenants 1 to n will all be stored in shard A, the data for tenants n+1 to m will all be stored in shard B, and so on. If the most recently registered tenants are also the most active, most data activity will occur in a small number of shards, which could cause hotspots. In contrast, the Hash strategy allocates tenants to shards based on a hash of their tenant ID. This means that sequential tenants are most likely to be allocated to different shards, which will distribute the load across them. The figure above shows this for tenants 55 and 56.</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19</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37199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t>Notes to the Facilitator:</a:t>
            </a:r>
          </a:p>
          <a:p>
            <a:pPr marL="0" lvl="0" indent="0">
              <a:spcBef>
                <a:spcPts val="0"/>
              </a:spcBef>
              <a:spcAft>
                <a:spcPts val="0"/>
              </a:spcAft>
              <a:buNone/>
            </a:pPr>
            <a:r>
              <a:rPr lang="en-US" dirty="0" smtClean="0"/>
              <a:t>Reiterate the module objectives to the participants.</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Notes to the Participant:</a:t>
            </a:r>
          </a:p>
          <a:p>
            <a:pPr marL="0" lvl="0" indent="0" rtl="0">
              <a:spcBef>
                <a:spcPts val="0"/>
              </a:spcBef>
              <a:spcAft>
                <a:spcPts val="0"/>
              </a:spcAft>
              <a:buNone/>
            </a:pPr>
            <a:r>
              <a:rPr lang="en-US" dirty="0" smtClean="0"/>
              <a:t>At the end of the module, you will be able to:</a:t>
            </a:r>
          </a:p>
          <a:p>
            <a:pPr marL="457200" lvl="0" indent="-298450" rtl="0">
              <a:lnSpc>
                <a:spcPct val="115000"/>
              </a:lnSpc>
              <a:spcBef>
                <a:spcPts val="0"/>
              </a:spcBef>
              <a:spcAft>
                <a:spcPts val="0"/>
              </a:spcAft>
              <a:buClr>
                <a:srgbClr val="000000"/>
              </a:buClr>
              <a:buSzPts val="1100"/>
              <a:buChar char="●"/>
            </a:pPr>
            <a:r>
              <a:rPr lang="en-US" dirty="0" smtClean="0"/>
              <a:t>Understand the concept of Database Scaling.</a:t>
            </a:r>
          </a:p>
          <a:p>
            <a:pPr marL="457200" lvl="0" indent="-298450" rtl="0">
              <a:lnSpc>
                <a:spcPct val="115000"/>
              </a:lnSpc>
              <a:spcBef>
                <a:spcPts val="0"/>
              </a:spcBef>
              <a:spcAft>
                <a:spcPts val="0"/>
              </a:spcAft>
              <a:buClr>
                <a:srgbClr val="000000"/>
              </a:buClr>
              <a:buSzPts val="1100"/>
              <a:buChar char="●"/>
            </a:pPr>
            <a:r>
              <a:rPr lang="en-US" dirty="0" smtClean="0"/>
              <a:t>Enumerate the different types of Database Distribution models.</a:t>
            </a:r>
          </a:p>
          <a:p>
            <a:pPr marL="457200" lvl="0" indent="-298450" rtl="0">
              <a:lnSpc>
                <a:spcPct val="115000"/>
              </a:lnSpc>
              <a:spcBef>
                <a:spcPts val="0"/>
              </a:spcBef>
              <a:spcAft>
                <a:spcPts val="0"/>
              </a:spcAft>
              <a:buClr>
                <a:srgbClr val="000000"/>
              </a:buClr>
              <a:buSzPts val="1100"/>
              <a:buChar char="●"/>
            </a:pPr>
            <a:r>
              <a:rPr lang="en-US" dirty="0" smtClean="0"/>
              <a:t>Understand Database Replication and its types.</a:t>
            </a:r>
          </a:p>
          <a:p>
            <a:pPr marL="457200" lvl="0" indent="-298450" rtl="0">
              <a:lnSpc>
                <a:spcPct val="115000"/>
              </a:lnSpc>
              <a:spcBef>
                <a:spcPts val="0"/>
              </a:spcBef>
              <a:spcAft>
                <a:spcPts val="0"/>
              </a:spcAft>
              <a:buClr>
                <a:srgbClr val="000000"/>
              </a:buClr>
              <a:buSzPts val="1100"/>
              <a:buChar char="●"/>
            </a:pPr>
            <a:r>
              <a:rPr lang="en-US" dirty="0" smtClean="0"/>
              <a:t>Define Database </a:t>
            </a:r>
            <a:r>
              <a:rPr lang="en-US" dirty="0" err="1" smtClean="0"/>
              <a:t>Sharding</a:t>
            </a:r>
            <a:r>
              <a:rPr lang="en-US" dirty="0" smtClean="0"/>
              <a:t> and understand the need for </a:t>
            </a:r>
            <a:r>
              <a:rPr lang="en-US" dirty="0" err="1" smtClean="0"/>
              <a:t>sharding</a:t>
            </a:r>
            <a:r>
              <a:rPr lang="en-US" dirty="0" smtClean="0"/>
              <a:t>.</a:t>
            </a:r>
          </a:p>
          <a:p>
            <a:pPr marL="457200" lvl="0" indent="-298450" rtl="0">
              <a:lnSpc>
                <a:spcPct val="115000"/>
              </a:lnSpc>
              <a:spcBef>
                <a:spcPts val="0"/>
              </a:spcBef>
              <a:spcAft>
                <a:spcPts val="0"/>
              </a:spcAft>
              <a:buClr>
                <a:srgbClr val="000000"/>
              </a:buClr>
              <a:buSzPts val="1100"/>
              <a:buChar char="●"/>
            </a:pPr>
            <a:r>
              <a:rPr lang="en-US" dirty="0" smtClean="0"/>
              <a:t>Understand the way </a:t>
            </a:r>
            <a:r>
              <a:rPr lang="en-US" dirty="0" err="1" smtClean="0"/>
              <a:t>Sharding</a:t>
            </a:r>
            <a:r>
              <a:rPr lang="en-US" dirty="0" smtClean="0"/>
              <a:t> works and the different approaches to </a:t>
            </a:r>
            <a:r>
              <a:rPr lang="en-US" dirty="0" err="1" smtClean="0"/>
              <a:t>sharding</a:t>
            </a:r>
            <a:r>
              <a:rPr lang="en-US" dirty="0" smtClean="0"/>
              <a:t>.</a:t>
            </a:r>
          </a:p>
          <a:p>
            <a:pPr marL="457200" lvl="0" indent="-298450" rtl="0">
              <a:lnSpc>
                <a:spcPct val="115000"/>
              </a:lnSpc>
              <a:spcBef>
                <a:spcPts val="0"/>
              </a:spcBef>
              <a:spcAft>
                <a:spcPts val="0"/>
              </a:spcAft>
              <a:buClr>
                <a:srgbClr val="000000"/>
              </a:buClr>
              <a:buSzPts val="1100"/>
              <a:buChar char="●"/>
            </a:pPr>
            <a:r>
              <a:rPr lang="en-US" dirty="0" smtClean="0"/>
              <a:t>Enumerate the applications and challenges of </a:t>
            </a:r>
            <a:r>
              <a:rPr lang="en-US" dirty="0" err="1" smtClean="0"/>
              <a:t>Sharding</a:t>
            </a:r>
            <a:r>
              <a:rPr lang="en-US" dirty="0" smtClean="0"/>
              <a:t>.</a:t>
            </a:r>
          </a:p>
          <a:p>
            <a:pPr marL="457200" lvl="0" indent="-298450" rtl="0">
              <a:lnSpc>
                <a:spcPct val="115000"/>
              </a:lnSpc>
              <a:spcBef>
                <a:spcPts val="0"/>
              </a:spcBef>
              <a:spcAft>
                <a:spcPts val="0"/>
              </a:spcAft>
              <a:buClr>
                <a:srgbClr val="000000"/>
              </a:buClr>
              <a:buSzPts val="1100"/>
              <a:buChar char="●"/>
            </a:pPr>
            <a:r>
              <a:rPr lang="en-US" dirty="0" smtClean="0"/>
              <a:t>Understand how scaling of NoSQL Databases is done with </a:t>
            </a:r>
            <a:r>
              <a:rPr lang="en-US" dirty="0" err="1" smtClean="0"/>
              <a:t>sharding</a:t>
            </a:r>
            <a:r>
              <a:rPr lang="en-US" dirty="0" smtClean="0"/>
              <a:t>.</a:t>
            </a:r>
          </a:p>
          <a:p>
            <a:pPr marL="457200" lvl="0" indent="-298450" rtl="0">
              <a:lnSpc>
                <a:spcPct val="115000"/>
              </a:lnSpc>
              <a:spcBef>
                <a:spcPts val="0"/>
              </a:spcBef>
              <a:spcAft>
                <a:spcPts val="0"/>
              </a:spcAft>
              <a:buClr>
                <a:srgbClr val="000000"/>
              </a:buClr>
              <a:buSzPts val="1100"/>
              <a:buChar char="●"/>
            </a:pPr>
            <a:r>
              <a:rPr lang="en-US" dirty="0" smtClean="0"/>
              <a:t>Enumerate the different approaches of </a:t>
            </a:r>
            <a:r>
              <a:rPr lang="en-US" dirty="0" err="1" smtClean="0"/>
              <a:t>Sharding</a:t>
            </a:r>
            <a:r>
              <a:rPr lang="en-US" dirty="0" smtClean="0"/>
              <a:t> in NoSQL Databases.</a:t>
            </a:r>
          </a:p>
          <a:p>
            <a:pPr marL="0" lvl="0" indent="0">
              <a:spcBef>
                <a:spcPts val="160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t>Notes to facilitator:</a:t>
            </a:r>
          </a:p>
          <a:p>
            <a:pPr marL="0" lvl="0" indent="0">
              <a:spcBef>
                <a:spcPts val="0"/>
              </a:spcBef>
              <a:spcAft>
                <a:spcPts val="0"/>
              </a:spcAft>
              <a:buNone/>
            </a:pPr>
            <a:r>
              <a:rPr lang="en-US" dirty="0" smtClean="0"/>
              <a:t>Form different groups of participants and guide them through a discussion on the different </a:t>
            </a:r>
            <a:r>
              <a:rPr lang="en-US" dirty="0" err="1" smtClean="0"/>
              <a:t>sharding</a:t>
            </a:r>
            <a:r>
              <a:rPr lang="en-US" dirty="0" smtClean="0"/>
              <a:t> strategies explained earlier. Ask each member in a group to come up with a unique point or example for each of the strategies.</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Notes to participants:</a:t>
            </a:r>
          </a:p>
          <a:p>
            <a:pPr marL="0" lvl="0" indent="0">
              <a:spcBef>
                <a:spcPts val="0"/>
              </a:spcBef>
              <a:spcAft>
                <a:spcPts val="0"/>
              </a:spcAft>
              <a:buNone/>
            </a:pPr>
            <a:r>
              <a:rPr lang="en-US" dirty="0" smtClean="0"/>
              <a:t>We just learnt about the three strategies of </a:t>
            </a:r>
            <a:r>
              <a:rPr lang="en-US" dirty="0" err="1" smtClean="0"/>
              <a:t>Sharding</a:t>
            </a:r>
            <a:r>
              <a:rPr lang="en-US" dirty="0" smtClean="0"/>
              <a:t>. Form different groups and discuss each of the strategies. Each one in a group should come up with a point or an example for each of the strategies.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20</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99472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participants that applications where </a:t>
            </a:r>
            <a:r>
              <a:rPr lang="en-US" dirty="0" err="1" smtClean="0">
                <a:solidFill>
                  <a:schemeClr val="dk1"/>
                </a:solidFill>
              </a:rPr>
              <a:t>sharding</a:t>
            </a:r>
            <a:r>
              <a:rPr lang="en-US" dirty="0" smtClean="0">
                <a:solidFill>
                  <a:schemeClr val="dk1"/>
                </a:solidFill>
              </a:rPr>
              <a:t> will be considered appropriate.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b="1" dirty="0" smtClean="0">
                <a:solidFill>
                  <a:schemeClr val="dk1"/>
                </a:solidFill>
              </a:rPr>
              <a:t>Notes to the Participant:</a:t>
            </a:r>
            <a:endParaRPr lang="en-US" dirty="0" smtClean="0"/>
          </a:p>
          <a:p>
            <a:pPr marL="0" lvl="0" indent="0">
              <a:spcBef>
                <a:spcPts val="0"/>
              </a:spcBef>
              <a:spcAft>
                <a:spcPts val="0"/>
              </a:spcAft>
              <a:buClr>
                <a:schemeClr val="dk1"/>
              </a:buClr>
              <a:buSzPts val="1100"/>
              <a:buFont typeface="Arial"/>
              <a:buNone/>
            </a:pPr>
            <a:r>
              <a:rPr lang="en-US" dirty="0" err="1" smtClean="0"/>
              <a:t>Sharding</a:t>
            </a:r>
            <a:r>
              <a:rPr lang="en-US" dirty="0" smtClean="0"/>
              <a:t> is the best way to achieve scalability and performance improvement in many business applications. </a:t>
            </a:r>
            <a:r>
              <a:rPr lang="en-US" dirty="0" err="1" smtClean="0"/>
              <a:t>Sharding</a:t>
            </a:r>
            <a:r>
              <a:rPr lang="en-US" dirty="0" smtClean="0"/>
              <a:t> can also be used for data warehousing applications. </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dirty="0" smtClean="0"/>
              <a:t>The slide above lists the applications with databases that require </a:t>
            </a:r>
            <a:r>
              <a:rPr lang="en-US" dirty="0" err="1" smtClean="0"/>
              <a:t>sharding</a:t>
            </a:r>
            <a:r>
              <a:rPr lang="en-US" dirty="0" smtClean="0"/>
              <a:t>. </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dirty="0" smtClean="0"/>
              <a:t>To check if </a:t>
            </a:r>
            <a:r>
              <a:rPr lang="en-US" dirty="0" err="1" smtClean="0"/>
              <a:t>Sharding</a:t>
            </a:r>
            <a:r>
              <a:rPr lang="en-US" dirty="0" smtClean="0"/>
              <a:t> is applicable for an application, the database Schema needs to be evaluated for its ability to lend itself to </a:t>
            </a:r>
            <a:r>
              <a:rPr lang="en-US" dirty="0" err="1" smtClean="0"/>
              <a:t>sharding</a:t>
            </a:r>
            <a:r>
              <a:rPr lang="en-US" dirty="0" smtClean="0"/>
              <a:t>. </a:t>
            </a:r>
            <a:r>
              <a:rPr lang="en-US" dirty="0" err="1" smtClean="0"/>
              <a:t>Sharding</a:t>
            </a:r>
            <a:r>
              <a:rPr lang="en-US" dirty="0" smtClean="0"/>
              <a:t> is a method of “horizontal” portioning, meaning that database rows (as opposed to columns) for a single schema table are distributed across multiple shards. To understand the characteristics of how well </a:t>
            </a:r>
            <a:r>
              <a:rPr lang="en-US" dirty="0" err="1" smtClean="0"/>
              <a:t>sharding</a:t>
            </a:r>
            <a:r>
              <a:rPr lang="en-US" dirty="0" smtClean="0"/>
              <a:t> fits a given situation, the important factors to consider are:</a:t>
            </a:r>
          </a:p>
          <a:p>
            <a:pPr marL="0" lvl="0" indent="0">
              <a:spcBef>
                <a:spcPts val="0"/>
              </a:spcBef>
              <a:spcAft>
                <a:spcPts val="0"/>
              </a:spcAft>
              <a:buClr>
                <a:schemeClr val="dk1"/>
              </a:buClr>
              <a:buSzPts val="1100"/>
              <a:buFont typeface="Arial"/>
              <a:buNone/>
            </a:pPr>
            <a:endParaRPr lang="en-US" dirty="0" smtClean="0"/>
          </a:p>
          <a:p>
            <a:pPr marL="457200" lvl="0" indent="-298450">
              <a:spcBef>
                <a:spcPts val="0"/>
              </a:spcBef>
              <a:spcAft>
                <a:spcPts val="0"/>
              </a:spcAft>
              <a:buSzPts val="1100"/>
              <a:buChar char="●"/>
            </a:pPr>
            <a:r>
              <a:rPr lang="en-US" dirty="0" smtClean="0"/>
              <a:t>Identification of all transaction-intensive tables in the database schema.</a:t>
            </a:r>
          </a:p>
          <a:p>
            <a:pPr marL="457200" lvl="0" indent="-298450">
              <a:spcBef>
                <a:spcPts val="0"/>
              </a:spcBef>
              <a:spcAft>
                <a:spcPts val="0"/>
              </a:spcAft>
              <a:buSzPts val="1100"/>
              <a:buChar char="●"/>
            </a:pPr>
            <a:r>
              <a:rPr lang="en-US" dirty="0" smtClean="0"/>
              <a:t>Determination of the transaction volume the database is currently handling (or is expected to handle).</a:t>
            </a:r>
          </a:p>
          <a:p>
            <a:pPr marL="457200" lvl="0" indent="-298450">
              <a:spcBef>
                <a:spcPts val="0"/>
              </a:spcBef>
              <a:spcAft>
                <a:spcPts val="0"/>
              </a:spcAft>
              <a:buSzPts val="1100"/>
              <a:buChar char="●"/>
            </a:pPr>
            <a:r>
              <a:rPr lang="en-US" dirty="0" smtClean="0"/>
              <a:t>Identification of all common SQL statements (SELECT, INSERT, UPDATE, DELETE), and the volumes associated with each.</a:t>
            </a:r>
          </a:p>
          <a:p>
            <a:pPr marL="457200" lvl="0" indent="-298450">
              <a:spcBef>
                <a:spcPts val="0"/>
              </a:spcBef>
              <a:spcAft>
                <a:spcPts val="0"/>
              </a:spcAft>
              <a:buSzPts val="1100"/>
              <a:buChar char="●"/>
            </a:pPr>
            <a:r>
              <a:rPr lang="en-US" dirty="0" smtClean="0"/>
              <a:t>Developing an understanding of the “table hierarchy” in the schema.</a:t>
            </a:r>
          </a:p>
          <a:p>
            <a:pPr marL="457200" lvl="0" indent="-298450" rtl="0">
              <a:spcBef>
                <a:spcPts val="0"/>
              </a:spcBef>
              <a:spcAft>
                <a:spcPts val="0"/>
              </a:spcAft>
              <a:buSzPts val="1100"/>
              <a:buChar char="●"/>
            </a:pPr>
            <a:r>
              <a:rPr lang="en-US" dirty="0" smtClean="0"/>
              <a:t>Determining the “key distribution” for transactions on high-volume tables, to determine if they are evenly spread or are concentrated in narrow ranges.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21</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41883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challenges associated with </a:t>
            </a:r>
            <a:r>
              <a:rPr lang="en-US" dirty="0" err="1" smtClean="0">
                <a:solidFill>
                  <a:schemeClr val="dk1"/>
                </a:solidFill>
              </a:rPr>
              <a:t>sharding</a:t>
            </a:r>
            <a:r>
              <a:rPr lang="en-US" dirty="0" smtClean="0">
                <a:solidFill>
                  <a:schemeClr val="dk1"/>
                </a:solidFill>
              </a:rPr>
              <a:t> and the factors to be considered while implementing </a:t>
            </a:r>
            <a:r>
              <a:rPr lang="en-US" dirty="0" err="1" smtClean="0">
                <a:solidFill>
                  <a:schemeClr val="dk1"/>
                </a:solidFill>
              </a:rPr>
              <a:t>sharding</a:t>
            </a:r>
            <a:r>
              <a:rPr lang="en-US" dirty="0" smtClean="0">
                <a:solidFill>
                  <a:schemeClr val="dk1"/>
                </a:solidFill>
              </a:rPr>
              <a: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b="1" dirty="0" smtClean="0">
                <a:solidFill>
                  <a:schemeClr val="dk1"/>
                </a:solidFill>
              </a:rPr>
              <a:t>Notes to the Participant:</a:t>
            </a:r>
            <a:endParaRPr lang="en-US" dirty="0" smtClean="0"/>
          </a:p>
          <a:p>
            <a:pPr marL="0" lvl="0" indent="0">
              <a:spcBef>
                <a:spcPts val="0"/>
              </a:spcBef>
              <a:spcAft>
                <a:spcPts val="0"/>
              </a:spcAft>
              <a:buClr>
                <a:schemeClr val="dk1"/>
              </a:buClr>
              <a:buSzPts val="1100"/>
              <a:buFont typeface="Arial"/>
              <a:buNone/>
            </a:pPr>
            <a:r>
              <a:rPr lang="en-US" dirty="0" smtClean="0"/>
              <a:t>As with any other technology, </a:t>
            </a:r>
            <a:r>
              <a:rPr lang="en-US" dirty="0" err="1" smtClean="0"/>
              <a:t>sharding</a:t>
            </a:r>
            <a:r>
              <a:rPr lang="en-US" dirty="0" smtClean="0"/>
              <a:t> also poses some challenges. Let’s look at some of the factors that have to be considered while implementing </a:t>
            </a:r>
            <a:r>
              <a:rPr lang="en-US" dirty="0" err="1" smtClean="0"/>
              <a:t>sharding</a:t>
            </a:r>
            <a:r>
              <a:rPr lang="en-US" dirty="0" smtClean="0"/>
              <a: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i="1" dirty="0" smtClean="0"/>
              <a:t>Reliability</a:t>
            </a:r>
            <a:endParaRPr lang="en-US" dirty="0" smtClean="0"/>
          </a:p>
          <a:p>
            <a:pPr marL="0" lvl="0" indent="0">
              <a:spcBef>
                <a:spcPts val="0"/>
              </a:spcBef>
              <a:spcAft>
                <a:spcPts val="0"/>
              </a:spcAft>
              <a:buClr>
                <a:schemeClr val="dk1"/>
              </a:buClr>
              <a:buSzPts val="1100"/>
              <a:buFont typeface="Arial"/>
              <a:buNone/>
            </a:pPr>
            <a:r>
              <a:rPr lang="en-US" dirty="0" smtClean="0"/>
              <a:t>Applications need to be reliable and fault-tolerant, and cannot be subject to frequent outages. The single most critical element in any reliability design is the database, and so implementing </a:t>
            </a:r>
            <a:r>
              <a:rPr lang="en-US" dirty="0" err="1" smtClean="0"/>
              <a:t>sharding</a:t>
            </a:r>
            <a:r>
              <a:rPr lang="en-US" dirty="0" smtClean="0"/>
              <a:t> is no exception. Due to the distributed nature of multiple shard databases, a well-designed approach is the important need of the hour. To ensure a fault-tolerant and reliable approach, the following factors need to be checked:</a:t>
            </a:r>
          </a:p>
          <a:p>
            <a:pPr marL="457200" lvl="0" indent="-298450">
              <a:spcBef>
                <a:spcPts val="0"/>
              </a:spcBef>
              <a:spcAft>
                <a:spcPts val="0"/>
              </a:spcAft>
              <a:buSzPts val="1100"/>
              <a:buChar char="●"/>
            </a:pPr>
            <a:r>
              <a:rPr lang="en-US" dirty="0" smtClean="0"/>
              <a:t>Automated backups of individual database shards.</a:t>
            </a:r>
          </a:p>
          <a:p>
            <a:pPr marL="457200" lvl="0" indent="-298450">
              <a:spcBef>
                <a:spcPts val="0"/>
              </a:spcBef>
              <a:spcAft>
                <a:spcPts val="0"/>
              </a:spcAft>
              <a:buSzPts val="1100"/>
              <a:buChar char="●"/>
            </a:pPr>
            <a:r>
              <a:rPr lang="en-US" dirty="0" smtClean="0"/>
              <a:t>Database shard redundancy, ensuring at least 2 “live” copies of each shard are available in the event of an outage or server failure. This requires a high-performance, efficient, and reliable replication mechanism.</a:t>
            </a:r>
          </a:p>
          <a:p>
            <a:pPr marL="457200" lvl="0" indent="-298450">
              <a:spcBef>
                <a:spcPts val="0"/>
              </a:spcBef>
              <a:spcAft>
                <a:spcPts val="0"/>
              </a:spcAft>
              <a:buSzPts val="1100"/>
              <a:buChar char="●"/>
            </a:pPr>
            <a:r>
              <a:rPr lang="en-US" dirty="0" smtClean="0"/>
              <a:t>Cost-effective hardware redundancy, both within and across servers.</a:t>
            </a:r>
          </a:p>
          <a:p>
            <a:pPr marL="457200" lvl="0" indent="-298450">
              <a:spcBef>
                <a:spcPts val="0"/>
              </a:spcBef>
              <a:spcAft>
                <a:spcPts val="0"/>
              </a:spcAft>
              <a:buSzPts val="1100"/>
              <a:buChar char="●"/>
            </a:pPr>
            <a:r>
              <a:rPr lang="en-US" dirty="0" smtClean="0"/>
              <a:t>Automated failover when an outage or server failure occurs.</a:t>
            </a:r>
          </a:p>
          <a:p>
            <a:pPr marL="457200" lvl="0" indent="-298450">
              <a:spcBef>
                <a:spcPts val="0"/>
              </a:spcBef>
              <a:spcAft>
                <a:spcPts val="0"/>
              </a:spcAft>
              <a:buSzPts val="1100"/>
              <a:buChar char="●"/>
            </a:pPr>
            <a:r>
              <a:rPr lang="en-US" dirty="0" smtClean="0"/>
              <a:t>Disaster recovery site management.</a:t>
            </a:r>
          </a:p>
          <a:p>
            <a:pPr marL="0" lvl="0" indent="0">
              <a:spcBef>
                <a:spcPts val="0"/>
              </a:spcBef>
              <a:spcAft>
                <a:spcPts val="0"/>
              </a:spcAft>
              <a:buClr>
                <a:schemeClr val="dk1"/>
              </a:buClr>
              <a:buSzPts val="1100"/>
              <a:buFont typeface="Arial"/>
              <a:buNone/>
            </a:pPr>
            <a:endParaRPr lang="en-US" b="1" i="1" dirty="0" smtClean="0"/>
          </a:p>
          <a:p>
            <a:pPr marL="0" lvl="0" indent="0">
              <a:spcBef>
                <a:spcPts val="0"/>
              </a:spcBef>
              <a:spcAft>
                <a:spcPts val="0"/>
              </a:spcAft>
              <a:buClr>
                <a:schemeClr val="dk1"/>
              </a:buClr>
              <a:buSzPts val="1100"/>
              <a:buFont typeface="Arial"/>
              <a:buNone/>
            </a:pPr>
            <a:r>
              <a:rPr lang="en-US" b="1" i="1" dirty="0" smtClean="0"/>
              <a:t>Distributed queries</a:t>
            </a:r>
            <a:endParaRPr lang="en-US" dirty="0" smtClean="0"/>
          </a:p>
          <a:p>
            <a:pPr marL="0" lvl="0" indent="0">
              <a:spcBef>
                <a:spcPts val="0"/>
              </a:spcBef>
              <a:spcAft>
                <a:spcPts val="0"/>
              </a:spcAft>
              <a:buClr>
                <a:schemeClr val="dk1"/>
              </a:buClr>
              <a:buSzPts val="1100"/>
              <a:buFont typeface="Arial"/>
              <a:buNone/>
            </a:pPr>
            <a:r>
              <a:rPr lang="en-US" dirty="0" smtClean="0"/>
              <a:t>Using distributed queries, </a:t>
            </a:r>
            <a:r>
              <a:rPr lang="en-US" dirty="0" smtClean="0">
                <a:solidFill>
                  <a:schemeClr val="dk1"/>
                </a:solidFill>
              </a:rPr>
              <a:t>many types of queries can be processed far faster. </a:t>
            </a:r>
            <a:r>
              <a:rPr lang="en-US" dirty="0" smtClean="0"/>
              <a:t>Parallel processing of interim results on each shard server is also done. Using this technique, performance improvements can be achieved, in many cases 10X or more. In order for distributed queries to be enabled in a seamless manner, a facility is needed, that can process a segment of the query on each individual shard, and then consolidate the results into a single result set for the application tier. Common queries that can benefit from distributed processing are:</a:t>
            </a:r>
          </a:p>
          <a:p>
            <a:pPr marL="457200" lvl="0" indent="-298450">
              <a:spcBef>
                <a:spcPts val="0"/>
              </a:spcBef>
              <a:spcAft>
                <a:spcPts val="0"/>
              </a:spcAft>
              <a:buSzPts val="1100"/>
              <a:buChar char="●"/>
            </a:pPr>
            <a:r>
              <a:rPr lang="en-US" dirty="0" smtClean="0"/>
              <a:t>Aggregation of statistics, requiring a broad sweep of data across the entire system.</a:t>
            </a:r>
          </a:p>
          <a:p>
            <a:pPr marL="457200" lvl="0" indent="-298450">
              <a:spcBef>
                <a:spcPts val="0"/>
              </a:spcBef>
              <a:spcAft>
                <a:spcPts val="0"/>
              </a:spcAft>
              <a:buSzPts val="1100"/>
              <a:buChar char="●"/>
            </a:pPr>
            <a:r>
              <a:rPr lang="en-US" dirty="0" smtClean="0"/>
              <a:t>Queries that support comprehensive reports, such as listings of all individual customers that purchased a given product on the last day, week or month.</a:t>
            </a:r>
          </a:p>
          <a:p>
            <a:pPr marL="0" lvl="0" indent="0">
              <a:spcBef>
                <a:spcPts val="0"/>
              </a:spcBef>
              <a:spcAft>
                <a:spcPts val="0"/>
              </a:spcAft>
              <a:buClr>
                <a:schemeClr val="dk1"/>
              </a:buClr>
              <a:buSzPts val="1100"/>
              <a:buFont typeface="Arial"/>
              <a:buNone/>
            </a:pPr>
            <a:endParaRPr lang="en-US" b="1" i="1" dirty="0" smtClean="0"/>
          </a:p>
          <a:p>
            <a:pPr marL="0" lvl="0" indent="0">
              <a:spcBef>
                <a:spcPts val="0"/>
              </a:spcBef>
              <a:spcAft>
                <a:spcPts val="0"/>
              </a:spcAft>
              <a:buClr>
                <a:schemeClr val="dk1"/>
              </a:buClr>
              <a:buSzPts val="1100"/>
              <a:buFont typeface="Arial"/>
              <a:buNone/>
            </a:pPr>
            <a:r>
              <a:rPr lang="en-US" b="1" i="1" dirty="0" smtClean="0"/>
              <a:t>Avoidance of cross-shard joins</a:t>
            </a:r>
            <a:endParaRPr lang="en-US" dirty="0" smtClean="0"/>
          </a:p>
          <a:p>
            <a:pPr marL="0" lvl="0" indent="0">
              <a:spcBef>
                <a:spcPts val="0"/>
              </a:spcBef>
              <a:spcAft>
                <a:spcPts val="0"/>
              </a:spcAft>
              <a:buClr>
                <a:schemeClr val="dk1"/>
              </a:buClr>
              <a:buSzPts val="1100"/>
              <a:buFont typeface="Arial"/>
              <a:buNone/>
            </a:pPr>
            <a:r>
              <a:rPr lang="en-US" dirty="0" smtClean="0"/>
              <a:t>In a </a:t>
            </a:r>
            <a:r>
              <a:rPr lang="en-US" dirty="0" err="1" smtClean="0"/>
              <a:t>sharded</a:t>
            </a:r>
            <a:r>
              <a:rPr lang="en-US" dirty="0" smtClean="0"/>
              <a:t> system, queries or other statements that use inner-joins that span shards are highly inefficient and difficult to perform. In the majority of applications, when correct techniques are applied, such inner-joins are not actually required by an application. The primary technique is the replication of Global Tables, the relatively static lookup tables that are commonly utilized when joining to much larger primary tables. Tables containing values as Status Codes, Countries, Types, and even Products fall into this category. An automated replication mechanism is required in these cases, that ensures values for Global Tables are in sync across all shards, minimizing or eliminating the need for cross-shard joins.</a:t>
            </a:r>
          </a:p>
          <a:p>
            <a:pPr marL="0" lvl="0" indent="0">
              <a:spcBef>
                <a:spcPts val="0"/>
              </a:spcBef>
              <a:spcAft>
                <a:spcPts val="0"/>
              </a:spcAft>
              <a:buClr>
                <a:schemeClr val="dk1"/>
              </a:buClr>
              <a:buSzPts val="1100"/>
              <a:buFont typeface="Arial"/>
              <a:buNone/>
            </a:pPr>
            <a:endParaRPr lang="en-US" b="1" i="1" dirty="0" smtClean="0"/>
          </a:p>
          <a:p>
            <a:pPr marL="0" lvl="0" indent="0">
              <a:spcBef>
                <a:spcPts val="0"/>
              </a:spcBef>
              <a:spcAft>
                <a:spcPts val="0"/>
              </a:spcAft>
              <a:buClr>
                <a:schemeClr val="dk1"/>
              </a:buClr>
              <a:buSzPts val="1100"/>
              <a:buFont typeface="Arial"/>
              <a:buNone/>
            </a:pPr>
            <a:r>
              <a:rPr lang="en-US" b="1" i="1" dirty="0" smtClean="0"/>
              <a:t>Auto-increment key management</a:t>
            </a:r>
            <a:endParaRPr lang="en-US" dirty="0" smtClean="0"/>
          </a:p>
          <a:p>
            <a:pPr marL="0" lvl="0" indent="0">
              <a:spcBef>
                <a:spcPts val="0"/>
              </a:spcBef>
              <a:spcAft>
                <a:spcPts val="0"/>
              </a:spcAft>
              <a:buClr>
                <a:schemeClr val="dk1"/>
              </a:buClr>
              <a:buSzPts val="1100"/>
              <a:buFont typeface="Arial"/>
              <a:buNone/>
            </a:pPr>
            <a:r>
              <a:rPr lang="en-US" dirty="0" smtClean="0"/>
              <a:t>Database management systems provide auto-increment functionality, that generates a sequential key for each new row inserted into the database. This will be suitable for a single database application, but when using </a:t>
            </a:r>
            <a:r>
              <a:rPr lang="en-US" dirty="0" err="1" smtClean="0"/>
              <a:t>sharding</a:t>
            </a:r>
            <a:r>
              <a:rPr lang="en-US" dirty="0" smtClean="0"/>
              <a:t>, keys must be managed across all shards in a coordinated fashion. A seamless, automated method of key generation to the application is required, which has the ability to operate across all shards, making sure that keys are unique across the entire system.</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i="1" dirty="0" smtClean="0"/>
              <a:t>Support for multiple Shard Schemes</a:t>
            </a:r>
            <a:endParaRPr lang="en-US" dirty="0" smtClean="0"/>
          </a:p>
          <a:p>
            <a:pPr marL="0" lvl="0" indent="0">
              <a:spcBef>
                <a:spcPts val="0"/>
              </a:spcBef>
              <a:spcAft>
                <a:spcPts val="0"/>
              </a:spcAft>
              <a:buClr>
                <a:schemeClr val="dk1"/>
              </a:buClr>
              <a:buSzPts val="1100"/>
              <a:buFont typeface="Arial"/>
              <a:buNone/>
            </a:pPr>
            <a:r>
              <a:rPr lang="en-US" dirty="0" err="1" smtClean="0"/>
              <a:t>Sharding</a:t>
            </a:r>
            <a:r>
              <a:rPr lang="en-US" dirty="0" smtClean="0"/>
              <a:t> is effective because it offers massive scalability and performance improvements. The degree of effectiveness is directly related to how well the </a:t>
            </a:r>
            <a:r>
              <a:rPr lang="en-US" dirty="0" err="1" smtClean="0"/>
              <a:t>sharding</a:t>
            </a:r>
            <a:r>
              <a:rPr lang="en-US" dirty="0" smtClean="0"/>
              <a:t> algorithms themselves are tailored to the application problem at hand. In these cases, a set of multiple, flexible shard schemes are required, each of which is designed to address a specific type of application problem. Each scheme has inherent performance and/or application characteristics and advantages when applied to a specific problem domain. In fact, using the wrong shard scheme can actually inhibit performance and the very results you are trying to obtain. It is also not uncommon for a single application to use more than one shard scheme, each applied to a specific portion of the application to achieve optimum results. </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i="1" dirty="0" smtClean="0"/>
              <a:t>Determine the optimum method for </a:t>
            </a:r>
            <a:r>
              <a:rPr lang="en-US" b="1" i="1" dirty="0" err="1" smtClean="0"/>
              <a:t>sharding</a:t>
            </a:r>
            <a:r>
              <a:rPr lang="en-US" b="1" i="1" dirty="0" smtClean="0"/>
              <a:t> the data</a:t>
            </a:r>
            <a:endParaRPr lang="en-US" dirty="0" smtClean="0"/>
          </a:p>
          <a:p>
            <a:pPr marL="0" lvl="0" indent="0">
              <a:spcBef>
                <a:spcPts val="0"/>
              </a:spcBef>
              <a:spcAft>
                <a:spcPts val="0"/>
              </a:spcAft>
              <a:buClr>
                <a:schemeClr val="dk1"/>
              </a:buClr>
              <a:buSzPts val="1100"/>
              <a:buFont typeface="Arial"/>
              <a:buNone/>
            </a:pPr>
            <a:r>
              <a:rPr lang="en-US" dirty="0" smtClean="0"/>
              <a:t>The optimum method of data </a:t>
            </a:r>
            <a:r>
              <a:rPr lang="en-US" dirty="0" err="1" smtClean="0"/>
              <a:t>sharding</a:t>
            </a:r>
            <a:r>
              <a:rPr lang="en-US" dirty="0" smtClean="0"/>
              <a:t> can change from application to application. It is closely tied to the selection of the shard scheme. There are numerous methods for deciding how to shard data, and understanding transaction rates, table volumes, key distribution, and other characteristics of the application are known beforehand. This data is required to determine the optimum </a:t>
            </a:r>
            <a:r>
              <a:rPr lang="en-US" dirty="0" err="1" smtClean="0"/>
              <a:t>sharding</a:t>
            </a:r>
            <a:r>
              <a:rPr lang="en-US" dirty="0" smtClean="0"/>
              <a:t> strategy:</a:t>
            </a:r>
          </a:p>
          <a:p>
            <a:pPr marL="457200" lvl="0" indent="-298450">
              <a:spcBef>
                <a:spcPts val="0"/>
              </a:spcBef>
              <a:spcAft>
                <a:spcPts val="0"/>
              </a:spcAft>
              <a:buSzPts val="1100"/>
              <a:buChar char="●"/>
            </a:pPr>
            <a:r>
              <a:rPr lang="en-US" dirty="0" smtClean="0"/>
              <a:t>Shard by a primary key on a table. This is the most straightforward option, and easiest to map to a given application. However, this is only effective if data is reasonably well distributed. </a:t>
            </a:r>
          </a:p>
          <a:p>
            <a:pPr marL="457200" lvl="0" indent="-298450">
              <a:spcBef>
                <a:spcPts val="0"/>
              </a:spcBef>
              <a:spcAft>
                <a:spcPts val="0"/>
              </a:spcAft>
              <a:buSzPts val="1100"/>
              <a:buChar char="●"/>
            </a:pPr>
            <a:r>
              <a:rPr lang="en-US" dirty="0" smtClean="0"/>
              <a:t>Shard by the modulus of a key value. This option works in a vast number of cases, by applying the modulus function to the key value, and distributing transactions based on the calculated value. In essence, you can predetermine any number of shards, and the modulus function effectively distributes across the shards on a “round-robin” basis, creating a very even distribution of new key values.</a:t>
            </a:r>
          </a:p>
          <a:p>
            <a:pPr marL="457200" lvl="0" indent="-298450" rtl="0">
              <a:spcBef>
                <a:spcPts val="0"/>
              </a:spcBef>
              <a:spcAft>
                <a:spcPts val="0"/>
              </a:spcAft>
              <a:buSzPts val="1100"/>
              <a:buChar char="●"/>
            </a:pPr>
            <a:r>
              <a:rPr lang="en-US" dirty="0" smtClean="0"/>
              <a:t>Maintain a master shard index table. This technique involves using a single master table that maps various values to specific shards. It is very flexible and meets a wide variety of application situations. </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22</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928560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to the participants how </a:t>
            </a:r>
            <a:r>
              <a:rPr lang="en-US" dirty="0" err="1" smtClean="0">
                <a:solidFill>
                  <a:schemeClr val="dk1"/>
                </a:solidFill>
              </a:rPr>
              <a:t>Sharding</a:t>
            </a:r>
            <a:r>
              <a:rPr lang="en-US" dirty="0" smtClean="0">
                <a:solidFill>
                  <a:schemeClr val="dk1"/>
                </a:solidFill>
              </a:rPr>
              <a:t> and Replication can be combined to achieve better performance.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It is possible to combine Replication and </a:t>
            </a:r>
            <a:r>
              <a:rPr lang="en-US" dirty="0" err="1" smtClean="0"/>
              <a:t>Sharding</a:t>
            </a:r>
            <a:r>
              <a:rPr lang="en-US" dirty="0" smtClean="0"/>
              <a:t>.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With a combination of Master-slave Replication and </a:t>
            </a:r>
            <a:r>
              <a:rPr lang="en-US" dirty="0" err="1" smtClean="0"/>
              <a:t>Sharding</a:t>
            </a:r>
            <a:r>
              <a:rPr lang="en-US" dirty="0" smtClean="0"/>
              <a:t>, we can have multiple masters, but each data item can have only one master. Based on the configuration, we can choose a node to be the master for some data and slaves for others; or nodes can be assigned master or slave duties.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Using peer-to-peer replication and </a:t>
            </a:r>
            <a:r>
              <a:rPr lang="en-US" dirty="0" err="1" smtClean="0"/>
              <a:t>sharding</a:t>
            </a:r>
            <a:r>
              <a:rPr lang="en-US" dirty="0" smtClean="0"/>
              <a:t> is common in column-family databases. In this case, there will be tens or hundreds of nodes will be there in a cluster with data </a:t>
            </a:r>
            <a:r>
              <a:rPr lang="en-US" dirty="0" err="1" smtClean="0"/>
              <a:t>sharded</a:t>
            </a:r>
            <a:r>
              <a:rPr lang="en-US" dirty="0" smtClean="0"/>
              <a:t> over them. A good starting point for peer-to-peer replication is to have a replication factor of 3, so each shard is present on three nodes. When a node fails, then the shards on that node will be built on the other nodes.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23</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50631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to the participants how scalability is achieved in NoSQL databases by using </a:t>
            </a:r>
            <a:r>
              <a:rPr lang="en-US" dirty="0" err="1" smtClean="0">
                <a:solidFill>
                  <a:schemeClr val="dk1"/>
                </a:solidFill>
              </a:rPr>
              <a:t>sharding</a:t>
            </a:r>
            <a:r>
              <a:rPr lang="en-US" dirty="0" smtClean="0">
                <a:solidFill>
                  <a:schemeClr val="dk1"/>
                </a:solidFill>
              </a:rPr>
              <a:t>.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Many NoSQL databases are designed with the ability to scale horizontally, because of their flexible schema and BASE-compliance. In most of the NoSQL databases scaling-out is carried out with the help of </a:t>
            </a:r>
            <a:r>
              <a:rPr lang="en-US" dirty="0" err="1" smtClean="0"/>
              <a:t>sharding</a:t>
            </a:r>
            <a:r>
              <a:rPr lang="en-US" dirty="0" smtClean="0"/>
              <a:t>, which is considered as a key feature providing faster reads and writes to the database. </a:t>
            </a:r>
            <a:r>
              <a:rPr lang="en-US" dirty="0" err="1" smtClean="0"/>
              <a:t>Sharding</a:t>
            </a:r>
            <a:r>
              <a:rPr lang="en-US" dirty="0" smtClean="0"/>
              <a:t> scales read and write performances on different nodes of the same cluster.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There are two major approaches to NoSQL scaling.</a:t>
            </a:r>
          </a:p>
          <a:p>
            <a:pPr marL="457200" lvl="0" indent="-298450" rtl="0">
              <a:spcBef>
                <a:spcPts val="0"/>
              </a:spcBef>
              <a:spcAft>
                <a:spcPts val="0"/>
              </a:spcAft>
              <a:buSzPts val="1100"/>
              <a:buAutoNum type="arabicPeriod"/>
            </a:pPr>
            <a:r>
              <a:rPr lang="en-US" dirty="0" smtClean="0"/>
              <a:t>Algorithmic </a:t>
            </a:r>
            <a:r>
              <a:rPr lang="en-US" dirty="0" err="1" smtClean="0"/>
              <a:t>Sharding</a:t>
            </a:r>
            <a:r>
              <a:rPr lang="en-US" dirty="0" smtClean="0"/>
              <a:t>.</a:t>
            </a:r>
          </a:p>
          <a:p>
            <a:pPr marL="457200" lvl="0" indent="-298450" rtl="0">
              <a:spcBef>
                <a:spcPts val="0"/>
              </a:spcBef>
              <a:spcAft>
                <a:spcPts val="0"/>
              </a:spcAft>
              <a:buSzPts val="1100"/>
              <a:buAutoNum type="arabicPeriod"/>
            </a:pPr>
            <a:r>
              <a:rPr lang="en-US" dirty="0" smtClean="0"/>
              <a:t>Dynamic </a:t>
            </a:r>
            <a:r>
              <a:rPr lang="en-US" dirty="0" err="1" smtClean="0"/>
              <a:t>sharding</a:t>
            </a:r>
            <a:r>
              <a:rPr lang="en-US" dirty="0" smtClean="0"/>
              <a:t>.</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To understand how these approaches are applied in NoSQL databases, two cases are explained in the upcoming sections.</a:t>
            </a:r>
          </a:p>
          <a:p>
            <a:pPr marL="457200" lvl="0" indent="-298450" rtl="0">
              <a:spcBef>
                <a:spcPts val="0"/>
              </a:spcBef>
              <a:spcAft>
                <a:spcPts val="0"/>
              </a:spcAft>
              <a:buSzPts val="1100"/>
              <a:buAutoNum type="arabicPeriod"/>
            </a:pPr>
            <a:r>
              <a:rPr lang="en-US" dirty="0" smtClean="0"/>
              <a:t>Entity groups.</a:t>
            </a:r>
          </a:p>
          <a:p>
            <a:pPr marL="457200" lvl="0" indent="-298450" rtl="0">
              <a:spcBef>
                <a:spcPts val="0"/>
              </a:spcBef>
              <a:spcAft>
                <a:spcPts val="0"/>
              </a:spcAft>
              <a:buSzPts val="1100"/>
              <a:buAutoNum type="arabicPeriod"/>
            </a:pPr>
            <a:r>
              <a:rPr lang="en-US" dirty="0" smtClean="0"/>
              <a:t>Hierarchical keys and column-oriented databases.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24</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429734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first approach to </a:t>
            </a:r>
            <a:r>
              <a:rPr lang="en-US" dirty="0" err="1" smtClean="0">
                <a:solidFill>
                  <a:schemeClr val="dk1"/>
                </a:solidFill>
              </a:rPr>
              <a:t>NoSQl</a:t>
            </a:r>
            <a:r>
              <a:rPr lang="en-US" dirty="0" smtClean="0">
                <a:solidFill>
                  <a:schemeClr val="dk1"/>
                </a:solidFill>
              </a:rPr>
              <a:t> </a:t>
            </a:r>
            <a:r>
              <a:rPr lang="en-US" dirty="0" err="1" smtClean="0">
                <a:solidFill>
                  <a:schemeClr val="dk1"/>
                </a:solidFill>
              </a:rPr>
              <a:t>sharding</a:t>
            </a:r>
            <a:r>
              <a:rPr lang="en-US" dirty="0" smtClean="0">
                <a:solidFill>
                  <a:schemeClr val="dk1"/>
                </a:solidFill>
              </a:rPr>
              <a:t>, algorithmic </a:t>
            </a:r>
            <a:r>
              <a:rPr lang="en-US" dirty="0" err="1" smtClean="0">
                <a:solidFill>
                  <a:schemeClr val="dk1"/>
                </a:solidFill>
              </a:rPr>
              <a:t>sharding</a:t>
            </a:r>
            <a:r>
              <a:rPr lang="en-US" dirty="0" smtClean="0">
                <a:solidFill>
                  <a:schemeClr val="dk1"/>
                </a:solidFill>
              </a:rPr>
              <a: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Algorithmically </a:t>
            </a:r>
            <a:r>
              <a:rPr lang="en-US" dirty="0" err="1" smtClean="0"/>
              <a:t>sharded</a:t>
            </a:r>
            <a:r>
              <a:rPr lang="en-US" dirty="0" smtClean="0"/>
              <a:t> databases use a </a:t>
            </a:r>
            <a:r>
              <a:rPr lang="en-US" dirty="0" err="1" smtClean="0"/>
              <a:t>sharding</a:t>
            </a:r>
            <a:r>
              <a:rPr lang="en-US" dirty="0" smtClean="0"/>
              <a:t> function </a:t>
            </a:r>
            <a:r>
              <a:rPr lang="en-US" i="1" dirty="0" smtClean="0"/>
              <a:t>(</a:t>
            </a:r>
            <a:r>
              <a:rPr lang="en-US" i="1" dirty="0" err="1" smtClean="0"/>
              <a:t>partition_key</a:t>
            </a:r>
            <a:r>
              <a:rPr lang="en-US" i="1" dirty="0" smtClean="0"/>
              <a:t>) -&gt; </a:t>
            </a:r>
            <a:r>
              <a:rPr lang="en-US" i="1" dirty="0" err="1" smtClean="0"/>
              <a:t>database_id</a:t>
            </a:r>
            <a:r>
              <a:rPr lang="en-US" dirty="0" smtClean="0"/>
              <a:t> to locate data. A simple </a:t>
            </a:r>
            <a:r>
              <a:rPr lang="en-US" dirty="0" err="1" smtClean="0"/>
              <a:t>sharding</a:t>
            </a:r>
            <a:r>
              <a:rPr lang="en-US" dirty="0" smtClean="0"/>
              <a:t> function may be “</a:t>
            </a:r>
            <a:r>
              <a:rPr lang="en-US" i="1" dirty="0" smtClean="0"/>
              <a:t>hash(key) % NUM_DB</a:t>
            </a:r>
            <a:r>
              <a:rPr lang="en-US" dirty="0" smtClean="0"/>
              <a:t>”. Reads are performed within a single database as long as a partition key is given. Queries that do not have a partition key require searching every database node. Non-partitioned queries do not scale with respect to the size of the cluster, thus they are discouraged.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Algorithmic </a:t>
            </a:r>
            <a:r>
              <a:rPr lang="en-US" dirty="0" err="1" smtClean="0"/>
              <a:t>sharding</a:t>
            </a:r>
            <a:r>
              <a:rPr lang="en-US" dirty="0" smtClean="0"/>
              <a:t> distributes data by its </a:t>
            </a:r>
            <a:r>
              <a:rPr lang="en-US" dirty="0" err="1" smtClean="0"/>
              <a:t>sharding</a:t>
            </a:r>
            <a:r>
              <a:rPr lang="en-US" dirty="0" smtClean="0"/>
              <a:t> function alone, without considering the payload size or space utilization. For uniform distribution of data, all partitions should be of similar size. If a single database has multiple partitions, the sum of data between databases is likely to be similar. This type of </a:t>
            </a:r>
            <a:r>
              <a:rPr lang="en-US" dirty="0" err="1" smtClean="0"/>
              <a:t>sharding</a:t>
            </a:r>
            <a:r>
              <a:rPr lang="en-US" dirty="0" smtClean="0"/>
              <a:t> is most suitable for key-value databases with homogeneous values. </a:t>
            </a:r>
          </a:p>
          <a:p>
            <a:pPr marL="0" lvl="0" indent="0">
              <a:spcBef>
                <a:spcPts val="0"/>
              </a:spcBef>
              <a:spcAft>
                <a:spcPts val="0"/>
              </a:spcAft>
              <a:buNone/>
            </a:pPr>
            <a:endParaRPr lang="en-US" dirty="0" smtClean="0"/>
          </a:p>
          <a:p>
            <a:pPr marL="0" lvl="0" indent="0">
              <a:spcBef>
                <a:spcPts val="0"/>
              </a:spcBef>
              <a:spcAft>
                <a:spcPts val="0"/>
              </a:spcAft>
              <a:buNone/>
            </a:pPr>
            <a:r>
              <a:rPr lang="en-US" dirty="0" err="1" smtClean="0"/>
              <a:t>Resharding</a:t>
            </a:r>
            <a:r>
              <a:rPr lang="en-US" dirty="0" smtClean="0"/>
              <a:t> data is a challenging task and requires updating the </a:t>
            </a:r>
            <a:r>
              <a:rPr lang="en-US" dirty="0" err="1" smtClean="0"/>
              <a:t>sharding</a:t>
            </a:r>
            <a:r>
              <a:rPr lang="en-US" dirty="0" smtClean="0"/>
              <a:t> function and moving data around the cluster. Doing both simultaneously while maintaining consistency and availability could be hard.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Algorithmic </a:t>
            </a:r>
            <a:r>
              <a:rPr lang="en-US" dirty="0" err="1" smtClean="0"/>
              <a:t>sharding</a:t>
            </a:r>
            <a:r>
              <a:rPr lang="en-US" dirty="0" smtClean="0"/>
              <a:t> is used in </a:t>
            </a:r>
            <a:r>
              <a:rPr lang="en-US" dirty="0" err="1" smtClean="0"/>
              <a:t>Memcached</a:t>
            </a:r>
            <a:r>
              <a:rPr lang="en-US" dirty="0" smtClean="0"/>
              <a:t> is not </a:t>
            </a:r>
            <a:r>
              <a:rPr lang="en-US" dirty="0" err="1" smtClean="0"/>
              <a:t>sharded</a:t>
            </a:r>
            <a:r>
              <a:rPr lang="en-US" dirty="0" smtClean="0"/>
              <a:t> on its own, but expects client libraries to distribute data within a cluster. Such logic is fairly easy to implement at the application level.</a:t>
            </a:r>
          </a:p>
          <a:p>
            <a:pPr marL="0" lvl="0" indent="0">
              <a:spcBef>
                <a:spcPts val="0"/>
              </a:spcBef>
              <a:spcAft>
                <a:spcPts val="0"/>
              </a:spcAft>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25</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788382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dynamic </a:t>
            </a:r>
            <a:r>
              <a:rPr lang="en-US" dirty="0" err="1" smtClean="0">
                <a:solidFill>
                  <a:schemeClr val="dk1"/>
                </a:solidFill>
              </a:rPr>
              <a:t>sharding</a:t>
            </a:r>
            <a:r>
              <a:rPr lang="en-US" dirty="0" smtClean="0">
                <a:solidFill>
                  <a:schemeClr val="dk1"/>
                </a:solidFill>
              </a:rPr>
              <a:t> to participants and where it is used.</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As mentioned above, a locator service is required for determining the location of entries. The Locator can be assigned per individual key, if the cardinality of the partition key is relatively low. Otherwise, a single locator can handle multiple partition keys.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Clients first have to consult the locator service for read and write operations. Operation by primary key becomes fairly trivial. Other queries also become efficient depending on the structure of locators. Queries without a partition key will need searching all databases. Dynamic </a:t>
            </a:r>
            <a:r>
              <a:rPr lang="en-US" dirty="0" err="1" smtClean="0"/>
              <a:t>sharding</a:t>
            </a:r>
            <a:r>
              <a:rPr lang="en-US" dirty="0" smtClean="0"/>
              <a:t> offers more resiliency when the distribution of data is non-uniform. Locators can be created, split, and reassigned to redistribute data. However, relocation of data and update of locators need to be done in one single shot. This process has many interesting theoretical, operational, and implementation challenges.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In dynamic </a:t>
            </a:r>
            <a:r>
              <a:rPr lang="en-US" dirty="0" err="1" smtClean="0"/>
              <a:t>sharding</a:t>
            </a:r>
            <a:r>
              <a:rPr lang="en-US" dirty="0" smtClean="0"/>
              <a:t>, the location service is the single point of contention and failure. Locators cannot be cached or replicated simply. Out of date locators will route operations to incorrect databases. Misrouted writes are especially not good, as they become undiscoverable after the routing issue is resolved.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Dynamic </a:t>
            </a:r>
            <a:r>
              <a:rPr lang="en-US" dirty="0" err="1" smtClean="0"/>
              <a:t>sharding</a:t>
            </a:r>
            <a:r>
              <a:rPr lang="en-US" dirty="0" smtClean="0"/>
              <a:t> is used in many popular databases due to its robustness. Examples include: HDFS, Apache </a:t>
            </a:r>
            <a:r>
              <a:rPr lang="en-US" dirty="0" err="1" smtClean="0"/>
              <a:t>HBase</a:t>
            </a:r>
            <a:r>
              <a:rPr lang="en-US" dirty="0" smtClean="0"/>
              <a:t>, </a:t>
            </a:r>
            <a:r>
              <a:rPr lang="en-US" dirty="0" err="1" smtClean="0"/>
              <a:t>MongoDB</a:t>
            </a: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26</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837080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entity groups concept to participants and where it is applied.</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Entity groups is the most common approach used in relational databases. It works based on two important principles.</a:t>
            </a:r>
          </a:p>
          <a:p>
            <a:pPr marL="457200" lvl="0" indent="-298450">
              <a:spcBef>
                <a:spcPts val="0"/>
              </a:spcBef>
              <a:spcAft>
                <a:spcPts val="0"/>
              </a:spcAft>
              <a:buSzPts val="1100"/>
              <a:buChar char="●"/>
            </a:pPr>
            <a:r>
              <a:rPr lang="en-US" dirty="0" smtClean="0"/>
              <a:t>Queries within a single physical shard are efficient.</a:t>
            </a:r>
          </a:p>
          <a:p>
            <a:pPr marL="457200" lvl="0" indent="-298450" rtl="0">
              <a:spcBef>
                <a:spcPts val="0"/>
              </a:spcBef>
              <a:spcAft>
                <a:spcPts val="0"/>
              </a:spcAft>
              <a:buSzPts val="1100"/>
              <a:buChar char="●"/>
            </a:pPr>
            <a:r>
              <a:rPr lang="en-US" dirty="0" smtClean="0"/>
              <a:t>Stronger consistency semantics can be achieved within a shard.</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As mentioned above, partitioning by users offers better scalability, while still maintaining flexibility. </a:t>
            </a:r>
            <a:r>
              <a:rPr lang="en-US" dirty="0" err="1" smtClean="0"/>
              <a:t>Resharding</a:t>
            </a:r>
            <a:r>
              <a:rPr lang="en-US" dirty="0" smtClean="0"/>
              <a:t> operations are usually performed by developers manually.</a:t>
            </a:r>
          </a:p>
          <a:p>
            <a:pPr marL="0" lvl="0" indent="0" rtl="0">
              <a:spcBef>
                <a:spcPts val="0"/>
              </a:spcBef>
              <a:spcAft>
                <a:spcPts val="0"/>
              </a:spcAft>
              <a:buNone/>
            </a:pPr>
            <a:endParaRPr lang="en-US" dirty="0" smtClean="0"/>
          </a:p>
          <a:p>
            <a:pPr marL="0" lvl="0" indent="0">
              <a:spcBef>
                <a:spcPts val="0"/>
              </a:spcBef>
              <a:spcAft>
                <a:spcPts val="0"/>
              </a:spcAft>
              <a:buNone/>
            </a:pPr>
            <a:r>
              <a:rPr lang="en-US" dirty="0" smtClean="0"/>
              <a:t>Entity groups may be implemented either dynamically or algorithmically. They are usually implemented dynamically since the total size per group can vary greatly. The conditions for updating locators and moving data around applies here as well. Instead of individual tables, an entire entity group needs to be moved together.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This approach is used in Google Megastore.</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27</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494973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concept of hierarchical keys and how </a:t>
            </a:r>
            <a:r>
              <a:rPr lang="en-US" dirty="0" err="1" smtClean="0">
                <a:solidFill>
                  <a:schemeClr val="dk1"/>
                </a:solidFill>
              </a:rPr>
              <a:t>sharding</a:t>
            </a:r>
            <a:r>
              <a:rPr lang="en-US" dirty="0" smtClean="0">
                <a:solidFill>
                  <a:schemeClr val="dk1"/>
                </a:solidFill>
              </a:rPr>
              <a:t> is done in column-oriented databases.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Column-oriented DBs are an extension to key-value stores. A hierarchical primary key, which is composed of a pair of row and column keys. A column key is also referred to as range key.</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restrictions given by </a:t>
            </a:r>
            <a:r>
              <a:rPr lang="en-US" dirty="0" smtClean="0">
                <a:solidFill>
                  <a:schemeClr val="dk1"/>
                </a:solidFill>
              </a:rPr>
              <a:t>hierarchical keys help databases in implementing data-agnostic </a:t>
            </a:r>
            <a:r>
              <a:rPr lang="en-US" dirty="0" err="1" smtClean="0">
                <a:solidFill>
                  <a:schemeClr val="dk1"/>
                </a:solidFill>
              </a:rPr>
              <a:t>sharding</a:t>
            </a:r>
            <a:r>
              <a:rPr lang="en-US" dirty="0" smtClean="0">
                <a:solidFill>
                  <a:schemeClr val="dk1"/>
                </a:solidFill>
              </a:rPr>
              <a:t> mechanisms and efficient storage. Column-oriented databases with small and numerous partitions have constraints similar to key-value stores, hence dynamic </a:t>
            </a:r>
            <a:r>
              <a:rPr lang="en-US" dirty="0" err="1" smtClean="0">
                <a:solidFill>
                  <a:schemeClr val="dk1"/>
                </a:solidFill>
              </a:rPr>
              <a:t>sharding</a:t>
            </a:r>
            <a:r>
              <a:rPr lang="en-US" dirty="0" smtClean="0">
                <a:solidFill>
                  <a:schemeClr val="dk1"/>
                </a:solidFill>
              </a:rPr>
              <a:t> will be more suitable in these cases. </a:t>
            </a:r>
          </a:p>
          <a:p>
            <a:pPr marL="0" lvl="0" indent="0">
              <a:spcBef>
                <a:spcPts val="0"/>
              </a:spcBef>
              <a:spcAft>
                <a:spcPts val="0"/>
              </a:spcAft>
              <a:buNone/>
            </a:pPr>
            <a:endParaRPr lang="en-US" dirty="0" smtClean="0">
              <a:solidFill>
                <a:schemeClr val="dk1"/>
              </a:solidFill>
            </a:endParaRPr>
          </a:p>
          <a:p>
            <a:pPr marL="0" lvl="0" indent="0">
              <a:spcBef>
                <a:spcPts val="0"/>
              </a:spcBef>
              <a:spcAft>
                <a:spcPts val="0"/>
              </a:spcAft>
              <a:buNone/>
            </a:pPr>
            <a:r>
              <a:rPr lang="en-US" dirty="0" smtClean="0">
                <a:solidFill>
                  <a:schemeClr val="dk1"/>
                </a:solidFill>
              </a:rPr>
              <a:t>Examples of column-oriented databases are Google </a:t>
            </a:r>
            <a:r>
              <a:rPr lang="en-US" dirty="0" err="1" smtClean="0">
                <a:solidFill>
                  <a:schemeClr val="dk1"/>
                </a:solidFill>
              </a:rPr>
              <a:t>BigTable</a:t>
            </a:r>
            <a:r>
              <a:rPr lang="en-US" dirty="0" smtClean="0">
                <a:solidFill>
                  <a:schemeClr val="dk1"/>
                </a:solidFill>
              </a:rPr>
              <a:t>, Apache </a:t>
            </a:r>
            <a:r>
              <a:rPr lang="en-US" dirty="0" err="1" smtClean="0">
                <a:solidFill>
                  <a:schemeClr val="dk1"/>
                </a:solidFill>
              </a:rPr>
              <a:t>HBase</a:t>
            </a:r>
            <a:r>
              <a:rPr lang="en-US" dirty="0" smtClean="0">
                <a:solidFill>
                  <a:schemeClr val="dk1"/>
                </a:solidFill>
              </a:rPr>
              <a:t>, Cassandra.</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28</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654357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t>Notes to Facilitator:</a:t>
            </a:r>
          </a:p>
          <a:p>
            <a:pPr marL="0" lvl="0" indent="0">
              <a:spcBef>
                <a:spcPts val="0"/>
              </a:spcBef>
              <a:spcAft>
                <a:spcPts val="0"/>
              </a:spcAft>
              <a:buNone/>
            </a:pPr>
            <a:r>
              <a:rPr lang="en-US" dirty="0" smtClean="0"/>
              <a:t>Divide the participants into multiple groups. Let them discuss the two major approaches of </a:t>
            </a:r>
            <a:r>
              <a:rPr lang="en-US" dirty="0" err="1" smtClean="0"/>
              <a:t>sharding</a:t>
            </a:r>
            <a:r>
              <a:rPr lang="en-US" dirty="0" smtClean="0"/>
              <a:t>, Algorithmic and Dynamic </a:t>
            </a:r>
            <a:r>
              <a:rPr lang="en-US" dirty="0" err="1" smtClean="0"/>
              <a:t>sharding</a:t>
            </a:r>
            <a:r>
              <a:rPr lang="en-US" dirty="0" smtClean="0"/>
              <a:t> and how they are applied to different NoSQL databases.</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Notes to participants:</a:t>
            </a:r>
          </a:p>
          <a:p>
            <a:pPr marL="0" lvl="0" indent="0">
              <a:spcBef>
                <a:spcPts val="0"/>
              </a:spcBef>
              <a:spcAft>
                <a:spcPts val="0"/>
              </a:spcAft>
              <a:buNone/>
            </a:pPr>
            <a:r>
              <a:rPr lang="en-US" dirty="0" smtClean="0"/>
              <a:t>We’ve seen two major approaches to </a:t>
            </a:r>
            <a:r>
              <a:rPr lang="en-US" dirty="0" err="1" smtClean="0"/>
              <a:t>sharding</a:t>
            </a:r>
            <a:r>
              <a:rPr lang="en-US" dirty="0" smtClean="0"/>
              <a:t> of NoSQL databases. Discuss both the approaches in detail. Each member in a group should come up with a key point and examples for each approach should also be provided. Also, discuss how these two approaches are used in NoSQL databases. </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29</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378193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Inform the participants that you will be covering the topics shown on the slide in this module.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p>
          <a:p>
            <a:pPr marL="0" lvl="0" indent="0">
              <a:spcBef>
                <a:spcPts val="0"/>
              </a:spcBef>
              <a:spcAft>
                <a:spcPts val="0"/>
              </a:spcAft>
              <a:buClr>
                <a:schemeClr val="dk1"/>
              </a:buClr>
              <a:buSzPts val="1100"/>
              <a:buFont typeface="Arial"/>
              <a:buNone/>
            </a:pPr>
            <a:r>
              <a:rPr lang="en-US" dirty="0" smtClean="0">
                <a:solidFill>
                  <a:schemeClr val="dk1"/>
                </a:solidFill>
              </a:rPr>
              <a:t>Take note of the module topics. </a:t>
            </a:r>
            <a:endParaRPr lang="en-US"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6292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Summarize the key points of the module for the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p>
          <a:p>
            <a:pPr marL="0" lvl="0" indent="0">
              <a:spcBef>
                <a:spcPts val="0"/>
              </a:spcBef>
              <a:spcAft>
                <a:spcPts val="0"/>
              </a:spcAft>
              <a:buClr>
                <a:schemeClr val="dk1"/>
              </a:buClr>
              <a:buSzPts val="1100"/>
              <a:buFont typeface="Arial"/>
              <a:buNone/>
            </a:pPr>
            <a:r>
              <a:rPr lang="en-US" dirty="0" smtClean="0">
                <a:solidFill>
                  <a:schemeClr val="dk1"/>
                </a:solidFill>
              </a:rPr>
              <a:t>Take note of the key points in the module. </a:t>
            </a:r>
          </a:p>
          <a:p>
            <a:pPr marL="0" lvl="0" indent="0">
              <a:spcBef>
                <a:spcPts val="0"/>
              </a:spcBef>
              <a:spcAft>
                <a:spcPts val="0"/>
              </a:spcAft>
              <a:buNone/>
            </a:pP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42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participants about the need for maintaining the databases for high availability.</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As the amount of data grows by the time, the need for databases to become highly available and efficient is very critical. To make the databases available and perform better, a lot of techniques have evolved over time to improve database performance to handle huge volumes of data. In the forthcoming sections, we will learn in details about the database scaling and how the mechanism called </a:t>
            </a:r>
            <a:r>
              <a:rPr lang="en-US" dirty="0" err="1" smtClean="0"/>
              <a:t>Sharding</a:t>
            </a:r>
            <a:r>
              <a:rPr lang="en-US" dirty="0" smtClean="0"/>
              <a:t> will help improve scalability.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966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the concept of scaling to the participants. Explain the concepts of scaling up and scaling out.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All servers, irrespective of the type, database servers, web servers, etc., have limitations on the number of simultaneous connections they can accept and the amount of data they can process. When databases reach a particular capacity, they will slow down or become unresponsive to the applications using them. In some extreme cases, the databases completely collapse and become unavailable for certain period, called downtime. This has a major impact on businesses in terms of time and money in the range of millions of dollars.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Databases need to be scaled for availability and better performance. Two major strategies are available for improving the performance and availability of a database.</a:t>
            </a:r>
          </a:p>
          <a:p>
            <a:pPr marL="0" lvl="0" indent="0">
              <a:spcBef>
                <a:spcPts val="0"/>
              </a:spcBef>
              <a:spcAft>
                <a:spcPts val="0"/>
              </a:spcAft>
              <a:buNone/>
            </a:pPr>
            <a:endParaRPr lang="en-US" dirty="0" smtClean="0"/>
          </a:p>
          <a:p>
            <a:pPr marL="457200" lvl="0" indent="-298450" rtl="0">
              <a:spcBef>
                <a:spcPts val="0"/>
              </a:spcBef>
              <a:spcAft>
                <a:spcPts val="0"/>
              </a:spcAft>
              <a:buSzPts val="1100"/>
              <a:buAutoNum type="arabicPeriod"/>
            </a:pPr>
            <a:r>
              <a:rPr lang="en-US" b="1" dirty="0" smtClean="0"/>
              <a:t>Scaling up: </a:t>
            </a:r>
            <a:r>
              <a:rPr lang="en-US" dirty="0" smtClean="0"/>
              <a:t>Scaling up is also referred to as vertical scaling. Scaling up means upgrading a server, by means of adding more memory, faster processor, or larger storage devices. Adding more hardware can help increase the amount of traffic a server can support, and the amount of data it can process in a reasonable period of time.</a:t>
            </a:r>
          </a:p>
          <a:p>
            <a:pPr marL="457200" lvl="0" indent="-298450" rtl="0">
              <a:spcBef>
                <a:spcPts val="0"/>
              </a:spcBef>
              <a:spcAft>
                <a:spcPts val="0"/>
              </a:spcAft>
              <a:buSzPts val="1100"/>
              <a:buAutoNum type="arabicPeriod"/>
            </a:pPr>
            <a:endParaRPr lang="en-US" dirty="0" smtClean="0"/>
          </a:p>
          <a:p>
            <a:pPr marL="457200" lvl="0" indent="-298450">
              <a:spcBef>
                <a:spcPts val="0"/>
              </a:spcBef>
              <a:spcAft>
                <a:spcPts val="0"/>
              </a:spcAft>
              <a:buSzPts val="1100"/>
              <a:buAutoNum type="arabicPeriod"/>
            </a:pPr>
            <a:r>
              <a:rPr lang="en-US" b="1" dirty="0" smtClean="0"/>
              <a:t>Scaling out: </a:t>
            </a:r>
            <a:r>
              <a:rPr lang="en-US" dirty="0" smtClean="0"/>
              <a:t>Scaling out is also referred to as horizontal scaling. Many of the NoSQL databases are built with horizontal scaling in mind. But still, vertical scaling can be done in these cases. Scaling out means adding more servers to the task. Though this is a complex process, this helps in increasing the capacity to a great extent. In one way, the additional servers act as backup devices and play their role when the main server fails. In other ways, work and network traffic can be shared between all the servers. When many servers are added to the task, the group of machines assigned to a particular task is called as cluster. </a:t>
            </a:r>
          </a:p>
          <a:p>
            <a:pPr marL="0" lvl="0" indent="0" rtl="0">
              <a:spcBef>
                <a:spcPts val="0"/>
              </a:spcBef>
              <a:spcAft>
                <a:spcPts val="0"/>
              </a:spcAft>
              <a:buNone/>
            </a:pPr>
            <a:endParaRPr lang="en-US" sz="1200"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172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Explain the participants about the need for Data Distribution and the two common database Distribution Models, Replication and </a:t>
            </a:r>
            <a:r>
              <a:rPr lang="en-US" dirty="0" err="1" smtClean="0">
                <a:solidFill>
                  <a:schemeClr val="dk1"/>
                </a:solidFill>
              </a:rPr>
              <a:t>Sharding</a:t>
            </a:r>
            <a:r>
              <a:rPr lang="en-US" dirty="0" smtClean="0">
                <a:solidFill>
                  <a:schemeClr val="dk1"/>
                </a:solidFill>
              </a:rPr>
              <a: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A Data Store can handle huge volumes of data based on the Data Distribution Model selected. This is also helpful in improving the ability to process a great read or write traffic, high-availability during network slowdowns or breakages.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simplest</a:t>
            </a:r>
            <a:r>
              <a:rPr lang="en-US" baseline="0" dirty="0" smtClean="0"/>
              <a:t> </a:t>
            </a:r>
            <a:r>
              <a:rPr lang="en-US" dirty="0" smtClean="0"/>
              <a:t>form is based on the concept of ‘no distribution at all’ and having a single server to manage the entire application. Here, the data is run on a single machine that handles all the reads and writes done to the Data Store. There is no complexity involved and is easy for the operations’ people to manage and application developers to reason about. If the data model of the application suits, NoSQL databases can also be run with a single server.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Broadly there are two paths to data distribution:</a:t>
            </a:r>
          </a:p>
          <a:p>
            <a:pPr marL="457200" lvl="0" indent="-298450" rtl="0">
              <a:spcBef>
                <a:spcPts val="0"/>
              </a:spcBef>
              <a:spcAft>
                <a:spcPts val="0"/>
              </a:spcAft>
              <a:buSzPts val="1100"/>
              <a:buAutoNum type="arabicPeriod"/>
            </a:pPr>
            <a:r>
              <a:rPr lang="en-US" b="1" dirty="0" smtClean="0"/>
              <a:t>Replication</a:t>
            </a:r>
            <a:r>
              <a:rPr lang="en-US" dirty="0" smtClean="0"/>
              <a:t> - Same data is copied on multiple servers</a:t>
            </a:r>
          </a:p>
          <a:p>
            <a:pPr marL="457200" lvl="0" indent="-298450" rtl="0">
              <a:spcBef>
                <a:spcPts val="0"/>
              </a:spcBef>
              <a:spcAft>
                <a:spcPts val="0"/>
              </a:spcAft>
              <a:buSzPts val="1100"/>
              <a:buAutoNum type="arabicPeriod"/>
            </a:pPr>
            <a:r>
              <a:rPr lang="en-US" b="1" dirty="0" err="1" smtClean="0"/>
              <a:t>Sharding</a:t>
            </a:r>
            <a:r>
              <a:rPr lang="en-US" dirty="0" smtClean="0"/>
              <a:t> - Data is put in multiple nodes</a:t>
            </a:r>
          </a:p>
          <a:p>
            <a:pPr marL="0" lvl="0" indent="0" rtl="0">
              <a:spcBef>
                <a:spcPts val="0"/>
              </a:spcBef>
              <a:spcAft>
                <a:spcPts val="0"/>
              </a:spcAft>
              <a:buNone/>
            </a:pPr>
            <a:endParaRPr lang="en-US" dirty="0" smtClean="0"/>
          </a:p>
          <a:p>
            <a:pPr marL="0" lvl="0" indent="0">
              <a:spcBef>
                <a:spcPts val="0"/>
              </a:spcBef>
              <a:spcAft>
                <a:spcPts val="0"/>
              </a:spcAft>
              <a:buNone/>
            </a:pPr>
            <a:r>
              <a:rPr lang="en-US" dirty="0" smtClean="0"/>
              <a:t>Replication and </a:t>
            </a:r>
            <a:r>
              <a:rPr lang="en-US" dirty="0" err="1" smtClean="0"/>
              <a:t>sharding</a:t>
            </a:r>
            <a:r>
              <a:rPr lang="en-US" dirty="0" smtClean="0"/>
              <a:t> are referred to as ‘orthogonal techniques’. Either or both of them can be used, based on the application requirements. More details of replication and </a:t>
            </a:r>
            <a:r>
              <a:rPr lang="en-US" dirty="0" err="1" smtClean="0"/>
              <a:t>sharding</a:t>
            </a:r>
            <a:r>
              <a:rPr lang="en-US" dirty="0" smtClean="0"/>
              <a:t> are given in the subsequent sections.</a:t>
            </a:r>
          </a:p>
          <a:p>
            <a:pPr marL="0" lvl="0" indent="0" rtl="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755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the concept of Database Replication to the participants and explain them the need for replication.</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There is a technique called Database Mirroring which has been used traditionally with database servers. This technique forms the base for replication. </a:t>
            </a:r>
            <a:r>
              <a:rPr lang="en-US" b="1" i="1" dirty="0" smtClean="0">
                <a:solidFill>
                  <a:srgbClr val="FF0000"/>
                </a:solidFill>
              </a:rPr>
              <a:t>Database mirroring is primarily done as part of disaster-recovery plans</a:t>
            </a:r>
            <a:r>
              <a:rPr lang="en-US" dirty="0" smtClean="0"/>
              <a:t> and not to improve day-to-day performance improvement.</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This technique involves storing a complete copy of the database on multiple servers. When the primary server fails, the backup machine will assume the role of the primary server and takes complete charge. This greatly reduces downtime, as the backup machine is activated as soon as the primary server’s failure is detected. With manual intervention, the time taken for a DB administrator to fix the issues is relatively longer, hence more downtime. </a:t>
            </a:r>
          </a:p>
          <a:p>
            <a:pPr marL="0" lvl="0" indent="0">
              <a:spcBef>
                <a:spcPts val="0"/>
              </a:spcBef>
              <a:spcAft>
                <a:spcPts val="0"/>
              </a:spcAft>
              <a:buNone/>
            </a:pPr>
            <a:endParaRPr lang="en-US" dirty="0" smtClean="0"/>
          </a:p>
          <a:p>
            <a:pPr marL="0" lvl="0" indent="0">
              <a:spcBef>
                <a:spcPts val="0"/>
              </a:spcBef>
              <a:spcAft>
                <a:spcPts val="0"/>
              </a:spcAft>
              <a:buNone/>
            </a:pPr>
            <a:r>
              <a:rPr lang="en-US" b="1" i="1" dirty="0" smtClean="0"/>
              <a:t>Replication is thus defined as the process of keeping the database synchronized. </a:t>
            </a:r>
            <a:r>
              <a:rPr lang="en-US" dirty="0" smtClean="0"/>
              <a:t>There are two approaches to replication which will be seen in detail in the next section.</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There is one more technique called </a:t>
            </a:r>
            <a:r>
              <a:rPr lang="en-US" b="1" dirty="0" smtClean="0"/>
              <a:t>Load Balancing</a:t>
            </a:r>
            <a:r>
              <a:rPr lang="en-US" dirty="0" smtClean="0"/>
              <a:t>, which is used along with other techniques to reduce the strain on individual servers, by spreading the load across the multiple machines. During this process the system continuously monitors the network traffic and if any congestion is detected in one server on a cluster, traffic is automatically routed to the other machines having less traffic. </a:t>
            </a:r>
          </a:p>
          <a:p>
            <a:pPr marL="0" lvl="0" indent="0">
              <a:spcBef>
                <a:spcPts val="0"/>
              </a:spcBef>
              <a:spcAft>
                <a:spcPts val="0"/>
              </a:spcAft>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7</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04205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the two different types of Database Replication, Master-slave Replication and Peer-to-peer Replication.</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There are two approaches to Database Replication, namely Master-slave Replication and peer-to-peer replication.</a:t>
            </a:r>
          </a:p>
          <a:p>
            <a:pPr marL="457200" lvl="0" indent="-298450" rtl="0">
              <a:spcBef>
                <a:spcPts val="0"/>
              </a:spcBef>
              <a:spcAft>
                <a:spcPts val="0"/>
              </a:spcAft>
              <a:buSzPts val="1100"/>
              <a:buAutoNum type="arabicPeriod"/>
            </a:pPr>
            <a:r>
              <a:rPr lang="en-US" b="1" dirty="0" smtClean="0"/>
              <a:t>Master-Slave replication </a:t>
            </a:r>
            <a:r>
              <a:rPr lang="en-US" dirty="0" smtClean="0"/>
              <a:t>- It is the Data replicated across multiple nodes. One is the master or primary node and the others are slaves or secondary nodes. Replication synchronizes the slaves with the master.</a:t>
            </a:r>
          </a:p>
          <a:p>
            <a:pPr marL="457200" lvl="0" indent="-298450" rtl="0">
              <a:spcBef>
                <a:spcPts val="0"/>
              </a:spcBef>
              <a:spcAft>
                <a:spcPts val="0"/>
              </a:spcAft>
              <a:buSzPts val="1100"/>
              <a:buAutoNum type="arabicPeriod"/>
            </a:pPr>
            <a:r>
              <a:rPr lang="en-US" b="1" dirty="0" smtClean="0"/>
              <a:t>Peer-to-Peer replication </a:t>
            </a:r>
            <a:r>
              <a:rPr lang="en-US" dirty="0" smtClean="0"/>
              <a:t>- Unlike master-slave, all replicas here have equal weight. All of them accept writes. Loss of any of them will not have any impact on the others.</a:t>
            </a:r>
          </a:p>
          <a:p>
            <a:pPr marL="0" lvl="0" indent="0" rtl="0">
              <a:spcBef>
                <a:spcPts val="0"/>
              </a:spcBef>
              <a:spcAft>
                <a:spcPts val="0"/>
              </a:spcAft>
              <a:buNone/>
            </a:pPr>
            <a:endParaRPr lang="en-US" dirty="0" smtClean="0"/>
          </a:p>
          <a:p>
            <a:pPr marL="0" lvl="0" indent="0">
              <a:spcBef>
                <a:spcPts val="0"/>
              </a:spcBef>
              <a:spcAft>
                <a:spcPts val="0"/>
              </a:spcAft>
              <a:buNone/>
            </a:pPr>
            <a:r>
              <a:rPr lang="en-US" dirty="0" smtClean="0"/>
              <a:t>Both these replication types are explained in detail in the next two sections.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8</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375729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None/>
            </a:pPr>
            <a:r>
              <a:rPr lang="en-US" dirty="0" smtClean="0">
                <a:solidFill>
                  <a:schemeClr val="dk1"/>
                </a:solidFill>
              </a:rPr>
              <a:t>Introduce the term Master-slave Replication and explain the concept to participants.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b="1" dirty="0" smtClean="0">
                <a:solidFill>
                  <a:schemeClr val="dk1"/>
                </a:solidFill>
              </a:rPr>
              <a:t>Notes to the Participant:</a:t>
            </a:r>
            <a:endParaRPr lang="en-US" dirty="0" smtClean="0"/>
          </a:p>
          <a:p>
            <a:pPr marL="0" lvl="0" indent="0">
              <a:spcBef>
                <a:spcPts val="0"/>
              </a:spcBef>
              <a:spcAft>
                <a:spcPts val="0"/>
              </a:spcAft>
              <a:buNone/>
            </a:pPr>
            <a:r>
              <a:rPr lang="en-US" dirty="0" smtClean="0"/>
              <a:t>Master-slave Replication is a way of distributing data across the multiple nodes. One node is designated as Master or Primary node. The Master Node is the authoritative source of data and is responsible for processing any updates to the data. The other nodes are Slaves or Secondary Nodes. Replication process synchronizes the slaves with the master.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This is very helpful in read-intensive datasets. Horizontal Scaling is possible by means of adding more slave nodes, that can handle more read requests. This process ensures that all read requests are routed to the slaves. </a:t>
            </a:r>
            <a:r>
              <a:rPr lang="en-US" b="1" i="1" dirty="0" smtClean="0"/>
              <a:t>There is a limitation with respect to the ability of the master to process updates and passing the updates on to the slaves. As a result, this type of replication is not the most suitable for write-intensive datasets. </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Masters can be appointed manually or automatically. </a:t>
            </a:r>
            <a:r>
              <a:rPr lang="en-US" dirty="0" smtClean="0"/>
              <a:t>In manual appointing, at the time of cluster configuration, one node is manually configured as master node. With automatic appointment, a cluster of nodes are created and the system automatically elects one of the nodes as the master node. </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For getting read resilience, one has to make sure that read and write paths in the application are different. </a:t>
            </a:r>
            <a:r>
              <a:rPr lang="en-US" dirty="0" smtClean="0"/>
              <a:t>This ensures that failure in the write path is handled without any harm to the read path. One of the ways of achieving this is by putting the reads and writes through separate database connections. Only good test practices will ensure read resilience, even after following the necessary steps. These tests will disable write and check if read still occurs.  </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9</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4063116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a16="http://schemas.microsoft.com/office/drawing/2014/main" id="{F356E13F-47F6-40D4-B04D-D680A7FB46AE}"/>
              </a:ext>
            </a:extLst>
          </p:cNvPr>
          <p:cNvPicPr>
            <a:picLocks noChangeAspect="1"/>
          </p:cNvPicPr>
          <p:nvPr userDrawn="1"/>
        </p:nvPicPr>
        <p:blipFill>
          <a:blip r:embed="rId3"/>
          <a:stretch>
            <a:fillRect/>
          </a:stretch>
        </p:blipFill>
        <p:spPr>
          <a:xfrm>
            <a:off x="0" y="5307"/>
            <a:ext cx="12192000" cy="6847385"/>
          </a:xfrm>
          <a:prstGeom prst="rect">
            <a:avLst/>
          </a:prstGeom>
        </p:spPr>
      </p:pic>
      <p:sp>
        <p:nvSpPr>
          <p:cNvPr id="5" name="Rectangle 14">
            <a:extLst>
              <a:ext uri="{FF2B5EF4-FFF2-40B4-BE49-F238E27FC236}">
                <a16:creationId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mj-lt"/>
                <a:cs typeface="Arial" panose="020B0604020202020204" pitchFamily="34" charset="0"/>
              </a:rPr>
              <a:t>Copyright © 2018, </a:t>
            </a:r>
            <a:r>
              <a:rPr lang="en-US" sz="900" dirty="0">
                <a:solidFill>
                  <a:schemeClr val="tx1">
                    <a:lumMod val="65000"/>
                    <a:lumOff val="35000"/>
                  </a:schemeClr>
                </a:solidFill>
                <a:latin typeface="+mj-lt"/>
                <a:cs typeface="Arial" panose="020B0604020202020204" pitchFamily="34" charset="0"/>
              </a:rPr>
              <a:t>Xebia Group. All rights reserved</a:t>
            </a:r>
            <a:r>
              <a:rPr lang="en-IN" sz="900" dirty="0">
                <a:solidFill>
                  <a:schemeClr val="tx1">
                    <a:lumMod val="65000"/>
                    <a:lumOff val="35000"/>
                  </a:schemeClr>
                </a:solidFill>
                <a:latin typeface="+mj-lt"/>
                <a:cs typeface="Arial" panose="020B0604020202020204" pitchFamily="34" charset="0"/>
              </a:rPr>
              <a:t>. This course is licensed to UPES. </a:t>
            </a:r>
            <a:r>
              <a:rPr lang="en-IN" sz="900" b="1" dirty="0">
                <a:solidFill>
                  <a:schemeClr val="tx1">
                    <a:lumMod val="65000"/>
                    <a:lumOff val="35000"/>
                  </a:schemeClr>
                </a:solidFill>
                <a:latin typeface="+mj-lt"/>
                <a:cs typeface="Arial" panose="020B0604020202020204" pitchFamily="34" charset="0"/>
              </a:rPr>
              <a:t>release 1.0.0</a:t>
            </a:r>
            <a:r>
              <a:rPr lang="en-IN" sz="900" dirty="0">
                <a:solidFill>
                  <a:schemeClr val="tx1">
                    <a:lumMod val="65000"/>
                    <a:lumOff val="35000"/>
                  </a:schemeClr>
                </a:solidFill>
                <a:latin typeface="+mj-lt"/>
                <a:cs typeface="Arial" panose="020B0604020202020204" pitchFamily="34" charset="0"/>
              </a:rPr>
              <a:t> </a:t>
            </a:r>
          </a:p>
        </p:txBody>
      </p:sp>
      <p:sp>
        <p:nvSpPr>
          <p:cNvPr id="6" name="Text Placeholder 4">
            <a:extLst>
              <a:ext uri="{FF2B5EF4-FFF2-40B4-BE49-F238E27FC236}">
                <a16:creationId xmlns:a16="http://schemas.microsoft.com/office/drawing/2014/main" id="{9CCAD1E8-0A7D-4507-9050-6FAC06CE0914}"/>
              </a:ext>
            </a:extLst>
          </p:cNvPr>
          <p:cNvSpPr>
            <a:spLocks noGrp="1"/>
          </p:cNvSpPr>
          <p:nvPr>
            <p:ph type="body" sz="quarter" idx="16" hasCustomPrompt="1"/>
          </p:nvPr>
        </p:nvSpPr>
        <p:spPr>
          <a:xfrm>
            <a:off x="4888295" y="719340"/>
            <a:ext cx="6474378" cy="1398560"/>
          </a:xfrm>
          <a:prstGeom prst="rect">
            <a:avLst/>
          </a:prstGeom>
        </p:spPr>
        <p:txBody>
          <a:bodyPr anchor="ctr"/>
          <a:lstStyle>
            <a:lvl1pPr marL="0" indent="0" algn="r">
              <a:lnSpc>
                <a:spcPts val="6000"/>
              </a:lnSpc>
              <a:buNone/>
              <a:defRPr sz="5400" b="1" baseline="0">
                <a:latin typeface="+mj-lt"/>
                <a:cs typeface="Arial" panose="020B0604020202020204" pitchFamily="34" charset="0"/>
              </a:defRPr>
            </a:lvl1pPr>
          </a:lstStyle>
          <a:p>
            <a:r>
              <a:rPr lang="en-US" dirty="0"/>
              <a:t>C</a:t>
            </a:r>
            <a:r>
              <a:rPr lang="en-IN" dirty="0" err="1"/>
              <a:t>ourse</a:t>
            </a:r>
            <a:r>
              <a:rPr lang="en-IN" dirty="0"/>
              <a:t> Name</a:t>
            </a:r>
          </a:p>
        </p:txBody>
      </p:sp>
      <p:sp>
        <p:nvSpPr>
          <p:cNvPr id="8" name="TextBox 7">
            <a:extLst>
              <a:ext uri="{FF2B5EF4-FFF2-40B4-BE49-F238E27FC236}">
                <a16:creationId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mj-lt"/>
                <a:cs typeface="Arial" panose="020B0604020202020204" pitchFamily="34" charset="0"/>
              </a:rPr>
              <a:t>Semester </a:t>
            </a:r>
            <a:r>
              <a:rPr lang="en-US" sz="1600" b="1" dirty="0">
                <a:solidFill>
                  <a:srgbClr val="000000"/>
                </a:solidFill>
                <a:latin typeface="+mj-lt"/>
                <a:cs typeface="Arial" panose="020B0604020202020204" pitchFamily="34" charset="0"/>
              </a:rPr>
              <a:t>03</a:t>
            </a:r>
          </a:p>
        </p:txBody>
      </p:sp>
      <p:sp>
        <p:nvSpPr>
          <p:cNvPr id="9" name="Text Placeholder 7">
            <a:extLst>
              <a:ext uri="{FF2B5EF4-FFF2-40B4-BE49-F238E27FC236}">
                <a16:creationId xmlns:a16="http://schemas.microsoft.com/office/drawing/2014/main"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mj-lt"/>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mj-lt"/>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
        <p:nvSpPr>
          <p:cNvPr id="16" name="TextBox 15">
            <a:extLst>
              <a:ext uri="{FF2B5EF4-FFF2-40B4-BE49-F238E27FC236}">
                <a16:creationId xmlns:a16="http://schemas.microsoft.com/office/drawing/2014/main"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latin typeface="+mj-lt"/>
              </a:rPr>
              <a:t>Module # </a:t>
            </a:r>
            <a:r>
              <a:rPr lang="en-US" sz="1600" b="1" dirty="0" smtClean="0">
                <a:latin typeface="+mj-lt"/>
              </a:rPr>
              <a:t>03</a:t>
            </a:r>
            <a:endParaRPr lang="en-IN" sz="1600" b="1" dirty="0">
              <a:latin typeface="+mj-lt"/>
            </a:endParaRPr>
          </a:p>
        </p:txBody>
      </p:sp>
      <p:sp>
        <p:nvSpPr>
          <p:cNvPr id="17" name="Shape 1253">
            <a:extLst>
              <a:ext uri="{FF2B5EF4-FFF2-40B4-BE49-F238E27FC236}">
                <a16:creationId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atin typeface="+mj-lt"/>
              </a:defRPr>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atin typeface="+mj-lt"/>
              </a:defRPr>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atin typeface="+mj-lt"/>
              </a:defRPr>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atin typeface="+mj-lt"/>
              </a:defRPr>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atin typeface="+mj-lt"/>
              </a:defRPr>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atin typeface="+mj-lt"/>
              </a:defRPr>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atin typeface="+mj-lt"/>
              </a:defRPr>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atin typeface="+mj-lt"/>
              </a:defRPr>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atin typeface="+mj-lt"/>
              </a:defRPr>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atin typeface="+mj-lt"/>
              </a:defRPr>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atin typeface="+mj-lt"/>
              </a:defRPr>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atin typeface="+mj-lt"/>
              </a:defRPr>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atin typeface="+mj-lt"/>
              </a:defRPr>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atin typeface="+mj-lt"/>
              </a:defRPr>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atin typeface="+mj-lt"/>
              </a:defRPr>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atin typeface="+mj-lt"/>
              </a:defRPr>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atin typeface="+mj-lt"/>
              </a:defRPr>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atin typeface="+mj-lt"/>
              </a:defRPr>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atin typeface="+mj-lt"/>
              </a:defRPr>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atin typeface="+mj-lt"/>
              </a:defRPr>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atin typeface="+mj-lt"/>
              </a:defRPr>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atin typeface="+mj-lt"/>
              </a:defRPr>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atin typeface="+mj-lt"/>
              </a:defRPr>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atin typeface="+mj-lt"/>
              </a:defRPr>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mj-lt"/>
                <a:ea typeface="+mn-ea"/>
                <a:cs typeface="Arial" panose="020B0604020202020204" pitchFamily="34" charset="0"/>
              </a:defRPr>
            </a:lvl1pPr>
            <a:lvl2pPr marL="0" indent="0" algn="ctr">
              <a:buNone/>
              <a:defRPr lang="en-US" sz="1100" b="1"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atin typeface="+mj-lt"/>
              </a:defRPr>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atin typeface="+mj-lt"/>
              </a:defRPr>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atin typeface="+mj-lt"/>
              </a:defRPr>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atin typeface="+mj-lt"/>
              </a:defRPr>
            </a:lvl1pPr>
          </a:lstStyle>
          <a:p>
            <a:pPr lvl="0"/>
            <a:r>
              <a:rPr lang="en-US" dirty="0"/>
              <a:t>Header 4</a:t>
            </a:r>
          </a:p>
        </p:txBody>
      </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atin typeface="+mj-lt"/>
              </a:defRPr>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atin typeface="+mj-lt"/>
              </a:defRPr>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atin typeface="+mj-lt"/>
              </a:defRPr>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atin typeface="+mj-lt"/>
              </a:defRPr>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atin typeface="+mj-lt"/>
              </a:defRPr>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atin typeface="+mj-lt"/>
              </a:defRPr>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atin typeface="+mj-lt"/>
              </a:defRPr>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atin typeface="+mj-lt"/>
              </a:defRPr>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atin typeface="+mj-lt"/>
              </a:defRPr>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userDrawn="1"/>
        </p:nvSpPr>
        <p:spPr>
          <a:xfrm>
            <a:off x="1313322" y="2227042"/>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userDrawn="1"/>
        </p:nvSpPr>
        <p:spPr>
          <a:xfrm>
            <a:off x="6438259" y="218002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dirty="0">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userDrawn="1"/>
        </p:nvSpPr>
        <p:spPr>
          <a:xfrm>
            <a:off x="3836283" y="423266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userDrawn="1"/>
        </p:nvSpPr>
        <p:spPr>
          <a:xfrm>
            <a:off x="9140955" y="4229302"/>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dirty="0">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mj-lt"/>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mj-lt"/>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4</a:t>
            </a:r>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mj-lt"/>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mj-lt"/>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9" name="Text Placeholder 7">
            <a:extLst>
              <a:ext uri="{FF2B5EF4-FFF2-40B4-BE49-F238E27FC236}">
                <a16:creationId xmlns:a16="http://schemas.microsoft.com/office/drawing/2014/main"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1200"/>
              </a:spcAft>
              <a:buNone/>
              <a:defRPr sz="1800" b="0" baseline="0">
                <a:latin typeface="+mj-lt"/>
                <a:cs typeface="Arial" panose="020B0604020202020204" pitchFamily="34" charset="0"/>
              </a:defRPr>
            </a:lvl1pPr>
            <a:lvl2pPr marL="285750" indent="-285750">
              <a:spcBef>
                <a:spcPts val="0"/>
              </a:spcBef>
              <a:spcAft>
                <a:spcPts val="1200"/>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1200"/>
              </a:spcAft>
              <a:buFont typeface="Wingdings 3" pitchFamily="18" charset="2"/>
              <a:buChar char="9"/>
              <a:defRPr sz="1600">
                <a:latin typeface="+mj-lt"/>
                <a:cs typeface="Arial" panose="020B0604020202020204" pitchFamily="34" charset="0"/>
              </a:defRPr>
            </a:lvl3pPr>
            <a:lvl4pPr marL="998538" indent="-361950">
              <a:spcBef>
                <a:spcPts val="0"/>
              </a:spcBef>
              <a:spcAft>
                <a:spcPts val="1200"/>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a16="http://schemas.microsoft.com/office/drawing/2014/main" id="{BB814FAB-5C09-4704-BD9D-0FB433D8C10C}"/>
              </a:ext>
            </a:extLst>
          </p:cNvPr>
          <p:cNvPicPr>
            <a:picLocks noChangeAspect="1"/>
          </p:cNvPicPr>
          <p:nvPr userDrawn="1"/>
        </p:nvPicPr>
        <p:blipFill>
          <a:blip r:embed="rId3"/>
          <a:stretch>
            <a:fillRect/>
          </a:stretch>
        </p:blipFill>
        <p:spPr>
          <a:xfrm>
            <a:off x="9428" y="5307"/>
            <a:ext cx="12182572" cy="6847385"/>
          </a:xfrm>
          <a:prstGeom prst="rect">
            <a:avLst/>
          </a:prstGeom>
        </p:spPr>
      </p:pic>
      <p:sp>
        <p:nvSpPr>
          <p:cNvPr id="12" name="Shape 1252">
            <a:extLst>
              <a:ext uri="{FF2B5EF4-FFF2-40B4-BE49-F238E27FC236}">
                <a16:creationId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mj-lt"/>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latin typeface="+mj-lt"/>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latin typeface="+mj-lt"/>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mj-lt"/>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atin typeface="+mj-lt"/>
              </a:defRPr>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lvl1pPr>
              <a:defRPr>
                <a:latin typeface="+mj-lt"/>
              </a:defRPr>
            </a:lvl1p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marL="0" indent="0">
              <a:buNone/>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buNone/>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marL="0" indent="0" algn="l">
              <a:buNone/>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marL="0" indent="0" algn="l">
              <a:buNone/>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a16="http://schemas.microsoft.com/office/drawing/2014/main"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extLst>
      <p:ext uri="{BB962C8B-B14F-4D97-AF65-F5344CB8AC3E}">
        <p14:creationId xmlns:p14="http://schemas.microsoft.com/office/powerpoint/2010/main" val="334671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atin typeface="+mj-lt"/>
              </a:defRPr>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atin typeface="+mj-lt"/>
              </a:defRPr>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atin typeface="+mj-lt"/>
              </a:defRPr>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atin typeface="+mj-lt"/>
              </a:defRPr>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atin typeface="+mj-lt"/>
              </a:defRPr>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atin typeface="+mj-lt"/>
              </a:defRPr>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atin typeface="+mj-lt"/>
              </a:defRPr>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atin typeface="+mj-lt"/>
              </a:defRPr>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atin typeface="+mj-lt"/>
              </a:defRPr>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atin typeface="+mj-lt"/>
              </a:defRPr>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atin typeface="+mj-lt"/>
              </a:defRPr>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atin typeface="+mj-lt"/>
              </a:defRPr>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mj-lt"/>
                <a:ea typeface="+mn-ea"/>
                <a:cs typeface="Arial" panose="020B0604020202020204" pitchFamily="34" charset="0"/>
              </a:defRPr>
            </a:lvl2pPr>
            <a:lvl3pPr>
              <a:defRPr lang="en-US" sz="1600" kern="1200" dirty="0">
                <a:solidFill>
                  <a:schemeClr val="tx1"/>
                </a:solidFill>
                <a:latin typeface="+mj-lt"/>
                <a:ea typeface="+mn-ea"/>
                <a:cs typeface="Arial" panose="020B0604020202020204" pitchFamily="34" charset="0"/>
              </a:defRPr>
            </a:lvl3pPr>
            <a:lvl4pPr>
              <a:defRPr lang="en-US" sz="1500" kern="1200" dirty="0">
                <a:solidFill>
                  <a:schemeClr val="tx1"/>
                </a:solidFill>
                <a:latin typeface="+mj-lt"/>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mj-lt"/>
                <a:ea typeface="+mn-ea"/>
                <a:cs typeface="Arial" panose="020B0604020202020204" pitchFamily="34" charset="0"/>
              </a:defRPr>
            </a:lvl2pPr>
            <a:lvl3pPr>
              <a:defRPr lang="en-US" sz="1600" kern="1200" dirty="0">
                <a:solidFill>
                  <a:schemeClr val="tx1"/>
                </a:solidFill>
                <a:latin typeface="+mj-lt"/>
                <a:ea typeface="+mn-ea"/>
                <a:cs typeface="Arial" panose="020B0604020202020204" pitchFamily="34" charset="0"/>
              </a:defRPr>
            </a:lvl3pPr>
            <a:lvl4pPr>
              <a:defRPr lang="en-US" sz="1500" kern="1200" dirty="0">
                <a:solidFill>
                  <a:schemeClr val="tx1"/>
                </a:solidFill>
                <a:latin typeface="+mj-lt"/>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mj-lt"/>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mj-lt"/>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mj-lt"/>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mj-lt"/>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atin typeface="+mj-lt"/>
              </a:defRPr>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atin typeface="+mj-lt"/>
              </a:defRPr>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atin typeface="+mj-lt"/>
              </a:defRPr>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mj-lt"/>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atin typeface="+mj-lt"/>
              </a:defRPr>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atin typeface="+mj-lt"/>
              </a:defRPr>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atin typeface="+mj-lt"/>
              </a:defRPr>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atin typeface="+mj-lt"/>
              </a:defRPr>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atin typeface="+mj-lt"/>
              </a:defRPr>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atin typeface="+mj-lt"/>
              </a:defRPr>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atin typeface="+mj-lt"/>
              </a:defRPr>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atin typeface="+mj-lt"/>
              </a:defRPr>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atin typeface="+mj-lt"/>
              </a:defRPr>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atin typeface="+mj-lt"/>
              </a:defRPr>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atin typeface="+mj-lt"/>
              </a:defRPr>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atin typeface="+mj-lt"/>
              </a:defRPr>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atin typeface="+mj-lt"/>
              </a:defRPr>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tags" Target="../tags/tag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8" name="Rectangle 14">
            <a:extLst>
              <a:ext uri="{FF2B5EF4-FFF2-40B4-BE49-F238E27FC236}">
                <a16:creationId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mj-lt"/>
                <a:cs typeface="Arial" panose="020B0604020202020204" pitchFamily="34" charset="0"/>
              </a:rPr>
              <a:t>Copyright © 2018, </a:t>
            </a:r>
            <a:r>
              <a:rPr lang="en-US" sz="800" dirty="0">
                <a:solidFill>
                  <a:schemeClr val="tx1">
                    <a:lumMod val="50000"/>
                    <a:lumOff val="50000"/>
                  </a:schemeClr>
                </a:solidFill>
                <a:latin typeface="+mj-lt"/>
                <a:cs typeface="Arial" panose="020B0604020202020204" pitchFamily="34" charset="0"/>
              </a:rPr>
              <a:t>Xebia Group. All rights reserved</a:t>
            </a:r>
            <a:r>
              <a:rPr lang="en-IN" sz="800" dirty="0">
                <a:solidFill>
                  <a:schemeClr val="tx1">
                    <a:lumMod val="50000"/>
                    <a:lumOff val="50000"/>
                  </a:schemeClr>
                </a:solidFill>
                <a:latin typeface="+mj-lt"/>
                <a:cs typeface="Arial" panose="020B0604020202020204" pitchFamily="34" charset="0"/>
              </a:rPr>
              <a:t>. This course </a:t>
            </a:r>
            <a:r>
              <a:rPr lang="en-US" sz="800" dirty="0">
                <a:solidFill>
                  <a:schemeClr val="tx1">
                    <a:lumMod val="50000"/>
                    <a:lumOff val="50000"/>
                  </a:schemeClr>
                </a:solidFill>
                <a:latin typeface="+mj-lt"/>
                <a:cs typeface="Arial" panose="020B0604020202020204" pitchFamily="34" charset="0"/>
              </a:rPr>
              <a:t>B.TECH CSE with Specialization in </a:t>
            </a:r>
            <a:r>
              <a:rPr lang="en-US" sz="800" dirty="0" smtClean="0">
                <a:solidFill>
                  <a:schemeClr val="tx1">
                    <a:lumMod val="50000"/>
                    <a:lumOff val="50000"/>
                  </a:schemeClr>
                </a:solidFill>
                <a:latin typeface="+mj-lt"/>
                <a:cs typeface="Arial" panose="020B0604020202020204" pitchFamily="34" charset="0"/>
              </a:rPr>
              <a:t>Big Data</a:t>
            </a:r>
            <a:r>
              <a:rPr lang="en-IN" sz="800" dirty="0" smtClean="0">
                <a:solidFill>
                  <a:schemeClr val="tx1">
                    <a:lumMod val="50000"/>
                    <a:lumOff val="50000"/>
                  </a:schemeClr>
                </a:solidFill>
                <a:latin typeface="+mj-lt"/>
                <a:cs typeface="Arial" panose="020B0604020202020204" pitchFamily="34" charset="0"/>
              </a:rPr>
              <a:t> </a:t>
            </a:r>
            <a:r>
              <a:rPr lang="en-IN" sz="800" dirty="0">
                <a:solidFill>
                  <a:schemeClr val="tx1">
                    <a:lumMod val="50000"/>
                    <a:lumOff val="50000"/>
                  </a:schemeClr>
                </a:solidFill>
                <a:latin typeface="+mj-lt"/>
                <a:cs typeface="Arial" panose="020B0604020202020204" pitchFamily="34" charset="0"/>
              </a:rPr>
              <a:t>is licensed to UPES.</a:t>
            </a:r>
            <a:endParaRPr lang="en-IN" sz="800" dirty="0">
              <a:solidFill>
                <a:schemeClr val="tx1">
                  <a:lumMod val="50000"/>
                  <a:lumOff val="50000"/>
                </a:schemeClr>
              </a:solidFill>
              <a:latin typeface="+mj-lt"/>
            </a:endParaRPr>
          </a:p>
        </p:txBody>
      </p:sp>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mj-lt"/>
              <a:ea typeface="Calibri"/>
              <a:cs typeface="Calibri"/>
              <a:sym typeface="Calibri"/>
            </a:endParaRPr>
          </a:p>
        </p:txBody>
      </p:sp>
    </p:spTree>
    <p:custDataLst>
      <p:tags r:id="rId19"/>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97" r:id="rId3"/>
    <p:sldLayoutId id="2147483698" r:id="rId4"/>
    <p:sldLayoutId id="2147483702" r:id="rId5"/>
    <p:sldLayoutId id="2147483699" r:id="rId6"/>
    <p:sldLayoutId id="2147483696" r:id="rId7"/>
    <p:sldLayoutId id="2147483693" r:id="rId8"/>
    <p:sldLayoutId id="2147483703" r:id="rId9"/>
    <p:sldLayoutId id="2147483692" r:id="rId10"/>
    <p:sldLayoutId id="2147483704" r:id="rId11"/>
    <p:sldLayoutId id="2147483691" r:id="rId12"/>
    <p:sldLayoutId id="2147483690" r:id="rId13"/>
    <p:sldLayoutId id="2147483688" r:id="rId14"/>
    <p:sldLayoutId id="2147483689" r:id="rId15"/>
    <p:sldLayoutId id="2147483685" r:id="rId16"/>
    <p:sldLayoutId id="214748368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userDrawn="1"/>
        </p:nvPicPr>
        <p:blipFill rotWithShape="1">
          <a:blip r:embed="rId10">
            <a:alphaModFix/>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mj-lt"/>
              <a:ea typeface="Calibri"/>
              <a:cs typeface="Calibri"/>
              <a:sym typeface="Calibri"/>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AEE158EC-8AAB-4AC2-BB01-557722FA2B15}" type="slidenum">
              <a:rPr lang="en-IN" smtClean="0"/>
              <a:pPr/>
              <a:t>‹#›</a:t>
            </a:fld>
            <a:endParaRPr lang="en-IN" dirty="0"/>
          </a:p>
        </p:txBody>
      </p:sp>
      <p:sp>
        <p:nvSpPr>
          <p:cNvPr id="8" name="Rectangle 14">
            <a:extLst>
              <a:ext uri="{FF2B5EF4-FFF2-40B4-BE49-F238E27FC236}">
                <a16:creationId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Copyright © 2018,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Xebia Group. All rights reserved</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 This course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B.TECH CSE with Specialization in </a:t>
            </a:r>
            <a:r>
              <a:rPr kumimoji="0" lang="en-US"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Big Data</a:t>
            </a:r>
            <a:r>
              <a:rPr kumimoji="0" lang="en-IN"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 </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is licensed to UPES.</a:t>
            </a:r>
            <a:endParaRPr kumimoji="0" lang="en-IN" sz="800" b="0" i="0" u="none" strike="noStrike" kern="0" cap="none" spc="0" normalizeH="0" baseline="0" noProof="0" dirty="0">
              <a:ln>
                <a:noFill/>
              </a:ln>
              <a:solidFill>
                <a:srgbClr val="000000">
                  <a:lumMod val="50000"/>
                  <a:lumOff val="50000"/>
                </a:srgbClr>
              </a:solidFill>
              <a:effectLst/>
              <a:uLnTx/>
              <a:uFillTx/>
            </a:endParaRPr>
          </a:p>
        </p:txBody>
      </p:sp>
    </p:spTree>
    <p:custDataLst>
      <p:tags r:id="rId9"/>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 id="2147483705" r:id="rId7"/>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0.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tags" Target="../tags/tag31.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3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55E4F3-A2CD-4C4C-8DBA-2080B70CED9F}"/>
              </a:ext>
            </a:extLst>
          </p:cNvPr>
          <p:cNvSpPr>
            <a:spLocks noGrp="1"/>
          </p:cNvSpPr>
          <p:nvPr>
            <p:ph type="body" sz="quarter" idx="16"/>
          </p:nvPr>
        </p:nvSpPr>
        <p:spPr/>
        <p:txBody>
          <a:bodyPr/>
          <a:lstStyle/>
          <a:p>
            <a:r>
              <a:rPr lang="en-US" dirty="0"/>
              <a:t>Big Data Storage</a:t>
            </a:r>
            <a:endParaRPr lang="en-IN" dirty="0"/>
          </a:p>
        </p:txBody>
      </p:sp>
      <p:sp>
        <p:nvSpPr>
          <p:cNvPr id="13" name="Text Placeholder 12">
            <a:extLst>
              <a:ext uri="{FF2B5EF4-FFF2-40B4-BE49-F238E27FC236}">
                <a16:creationId xmlns:a16="http://schemas.microsoft.com/office/drawing/2014/main" id="{CCFB90FA-5E9D-4796-A56D-88615CFC808E}"/>
              </a:ext>
            </a:extLst>
          </p:cNvPr>
          <p:cNvSpPr>
            <a:spLocks noGrp="1"/>
          </p:cNvSpPr>
          <p:nvPr>
            <p:ph type="body" sz="quarter" idx="15"/>
          </p:nvPr>
        </p:nvSpPr>
        <p:spPr/>
        <p:txBody>
          <a:bodyPr/>
          <a:lstStyle/>
          <a:p>
            <a:r>
              <a:rPr lang="en-IN" dirty="0" err="1"/>
              <a:t>Sharding</a:t>
            </a:r>
            <a:r>
              <a:rPr lang="en-IN" dirty="0"/>
              <a:t> in NoSQL</a:t>
            </a:r>
          </a:p>
        </p:txBody>
      </p:sp>
      <p:sp>
        <p:nvSpPr>
          <p:cNvPr id="9" name="Text Placeholder 8">
            <a:extLst>
              <a:ext uri="{FF2B5EF4-FFF2-40B4-BE49-F238E27FC236}">
                <a16:creationId xmlns:a16="http://schemas.microsoft.com/office/drawing/2014/main" id="{CAB38DD8-9CA7-4AEA-AB3A-592041AB4953}"/>
              </a:ext>
            </a:extLst>
          </p:cNvPr>
          <p:cNvSpPr>
            <a:spLocks noGrp="1"/>
          </p:cNvSpPr>
          <p:nvPr>
            <p:ph type="body" sz="quarter" idx="18"/>
          </p:nvPr>
        </p:nvSpPr>
        <p:spPr/>
        <p:txBody>
          <a:bodyPr/>
          <a:lstStyle/>
          <a:p>
            <a:r>
              <a:rPr lang="en-US" dirty="0"/>
              <a:t>B.TECH CSE with Specialization in Big Data</a:t>
            </a:r>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Master-Slave Replication</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sp>
        <p:nvSpPr>
          <p:cNvPr id="5" name="Text Placeholder 6"/>
          <p:cNvSpPr txBox="1">
            <a:spLocks/>
          </p:cNvSpPr>
          <p:nvPr/>
        </p:nvSpPr>
        <p:spPr>
          <a:xfrm>
            <a:off x="514350" y="1304995"/>
            <a:ext cx="10273812" cy="4840828"/>
          </a:xfrm>
          <a:prstGeom prst="rect">
            <a:avLst/>
          </a:prstGeo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1800" b="0" kern="1200" baseline="0">
                <a:solidFill>
                  <a:schemeClr val="tx1"/>
                </a:solidFill>
                <a:latin typeface="+mj-lt"/>
                <a:ea typeface="+mn-ea"/>
                <a:cs typeface="Arial" panose="020B0604020202020204" pitchFamily="34" charset="0"/>
              </a:defRPr>
            </a:lvl1pPr>
            <a:lvl2pPr marL="285750" indent="-285750" algn="l" defTabSz="914400" rtl="0" eaLnBrk="1" latinLnBrk="0" hangingPunct="1">
              <a:lnSpc>
                <a:spcPct val="90000"/>
              </a:lnSpc>
              <a:spcBef>
                <a:spcPts val="0"/>
              </a:spcBef>
              <a:spcAft>
                <a:spcPts val="1200"/>
              </a:spcAft>
              <a:buFont typeface="Wingdings 3" panose="05040102010807070707" pitchFamily="18" charset="2"/>
              <a:buChar char="*"/>
              <a:defRPr sz="1800" kern="1200" baseline="0">
                <a:solidFill>
                  <a:schemeClr val="tx1"/>
                </a:solidFill>
                <a:latin typeface="+mj-lt"/>
                <a:ea typeface="+mn-ea"/>
                <a:cs typeface="Arial" panose="020B0604020202020204" pitchFamily="34" charset="0"/>
              </a:defRPr>
            </a:lvl2pPr>
            <a:lvl3pPr marL="617538" indent="-341313" algn="l" defTabSz="914400" rtl="0" eaLnBrk="1" latinLnBrk="0" hangingPunct="1">
              <a:lnSpc>
                <a:spcPct val="90000"/>
              </a:lnSpc>
              <a:spcBef>
                <a:spcPts val="0"/>
              </a:spcBef>
              <a:spcAft>
                <a:spcPts val="1200"/>
              </a:spcAft>
              <a:buFont typeface="Wingdings 3" pitchFamily="18" charset="2"/>
              <a:buChar char="9"/>
              <a:defRPr sz="1600" kern="1200">
                <a:solidFill>
                  <a:schemeClr val="tx1"/>
                </a:solidFill>
                <a:latin typeface="+mj-lt"/>
                <a:ea typeface="+mn-ea"/>
                <a:cs typeface="Arial" panose="020B0604020202020204" pitchFamily="34" charset="0"/>
              </a:defRPr>
            </a:lvl3pPr>
            <a:lvl4pPr marL="998538" indent="-361950" algn="l" defTabSz="914400" rtl="0" eaLnBrk="1" latinLnBrk="0" hangingPunct="1">
              <a:lnSpc>
                <a:spcPct val="90000"/>
              </a:lnSpc>
              <a:spcBef>
                <a:spcPts val="0"/>
              </a:spcBef>
              <a:spcAft>
                <a:spcPts val="1200"/>
              </a:spcAft>
              <a:buFont typeface="Wingdings 3" pitchFamily="18" charset="2"/>
              <a:buChar char="&quot;"/>
              <a:defRPr sz="1500" kern="1200">
                <a:solidFill>
                  <a:schemeClr val="tx1"/>
                </a:solidFill>
                <a:latin typeface="+mj-lt"/>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smtClean="0"/>
              <a:t> </a:t>
            </a:r>
            <a:endParaRPr lang="en-US" dirty="0"/>
          </a:p>
        </p:txBody>
      </p:sp>
      <p:sp>
        <p:nvSpPr>
          <p:cNvPr id="6" name="Text Placeholder 7"/>
          <p:cNvSpPr txBox="1">
            <a:spLocks/>
          </p:cNvSpPr>
          <p:nvPr/>
        </p:nvSpPr>
        <p:spPr>
          <a:xfrm>
            <a:off x="514350" y="1304995"/>
            <a:ext cx="11010900" cy="4840828"/>
          </a:xfrm>
          <a:prstGeom prst="rect">
            <a:avLst/>
          </a:prstGeo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1800" b="0" kern="1200" baseline="0">
                <a:solidFill>
                  <a:schemeClr val="tx1"/>
                </a:solidFill>
                <a:latin typeface="+mj-lt"/>
                <a:ea typeface="+mn-ea"/>
                <a:cs typeface="Arial" panose="020B0604020202020204" pitchFamily="34" charset="0"/>
              </a:defRPr>
            </a:lvl1pPr>
            <a:lvl2pPr marL="285750" indent="-285750" algn="l" defTabSz="914400" rtl="0" eaLnBrk="1" latinLnBrk="0" hangingPunct="1">
              <a:lnSpc>
                <a:spcPct val="90000"/>
              </a:lnSpc>
              <a:spcBef>
                <a:spcPts val="0"/>
              </a:spcBef>
              <a:spcAft>
                <a:spcPts val="1200"/>
              </a:spcAft>
              <a:buFont typeface="Wingdings 3" panose="05040102010807070707" pitchFamily="18" charset="2"/>
              <a:buChar char="*"/>
              <a:defRPr sz="1800" kern="1200" baseline="0">
                <a:solidFill>
                  <a:schemeClr val="tx1"/>
                </a:solidFill>
                <a:latin typeface="+mj-lt"/>
                <a:ea typeface="+mn-ea"/>
                <a:cs typeface="Arial" panose="020B0604020202020204" pitchFamily="34" charset="0"/>
              </a:defRPr>
            </a:lvl2pPr>
            <a:lvl3pPr marL="617538" indent="-341313" algn="l" defTabSz="914400" rtl="0" eaLnBrk="1" latinLnBrk="0" hangingPunct="1">
              <a:lnSpc>
                <a:spcPct val="90000"/>
              </a:lnSpc>
              <a:spcBef>
                <a:spcPts val="0"/>
              </a:spcBef>
              <a:spcAft>
                <a:spcPts val="1200"/>
              </a:spcAft>
              <a:buFont typeface="Wingdings 3" pitchFamily="18" charset="2"/>
              <a:buChar char="9"/>
              <a:defRPr sz="1600" kern="1200">
                <a:solidFill>
                  <a:schemeClr val="tx1"/>
                </a:solidFill>
                <a:latin typeface="+mj-lt"/>
                <a:ea typeface="+mn-ea"/>
                <a:cs typeface="Arial" panose="020B0604020202020204" pitchFamily="34" charset="0"/>
              </a:defRPr>
            </a:lvl3pPr>
            <a:lvl4pPr marL="998538" indent="-361950" algn="l" defTabSz="914400" rtl="0" eaLnBrk="1" latinLnBrk="0" hangingPunct="1">
              <a:lnSpc>
                <a:spcPct val="90000"/>
              </a:lnSpc>
              <a:spcBef>
                <a:spcPts val="0"/>
              </a:spcBef>
              <a:spcAft>
                <a:spcPts val="1200"/>
              </a:spcAft>
              <a:buFont typeface="Wingdings 3" pitchFamily="18" charset="2"/>
              <a:buChar char="&quot;"/>
              <a:defRPr sz="1500" kern="1200">
                <a:solidFill>
                  <a:schemeClr val="tx1"/>
                </a:solidFill>
                <a:latin typeface="+mj-lt"/>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a:t> </a:t>
            </a:r>
            <a:endParaRPr lang="en-US" dirty="0"/>
          </a:p>
        </p:txBody>
      </p:sp>
      <p:sp>
        <p:nvSpPr>
          <p:cNvPr id="7" name="Shape 364"/>
          <p:cNvSpPr/>
          <p:nvPr/>
        </p:nvSpPr>
        <p:spPr>
          <a:xfrm>
            <a:off x="569695" y="1266636"/>
            <a:ext cx="11374656" cy="2418382"/>
          </a:xfrm>
          <a:prstGeom prst="roundRect">
            <a:avLst>
              <a:gd name="adj" fmla="val 7214"/>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indent="-457200">
              <a:spcAft>
                <a:spcPts val="600"/>
              </a:spcAft>
              <a:buFont typeface="Wingdings 3" panose="05040102010807070707" pitchFamily="18" charset="2"/>
              <a:buChar char=""/>
            </a:pPr>
            <a:r>
              <a:rPr lang="en-US" sz="1800" dirty="0">
                <a:solidFill>
                  <a:schemeClr val="bg1"/>
                </a:solidFill>
              </a:rPr>
              <a:t>More Read requests-</a:t>
            </a:r>
          </a:p>
          <a:p>
            <a:pPr marL="914400" lvl="3" indent="-457200">
              <a:spcAft>
                <a:spcPts val="600"/>
              </a:spcAft>
              <a:buFont typeface="Wingdings 3" panose="05040102010807070707" pitchFamily="18" charset="2"/>
              <a:buChar char=""/>
            </a:pPr>
            <a:r>
              <a:rPr lang="en-US" sz="1800" dirty="0">
                <a:solidFill>
                  <a:schemeClr val="bg1"/>
                </a:solidFill>
              </a:rPr>
              <a:t>More slave nodes added.</a:t>
            </a:r>
          </a:p>
          <a:p>
            <a:pPr marL="914400" lvl="3" indent="-457200">
              <a:spcAft>
                <a:spcPts val="600"/>
              </a:spcAft>
              <a:buFont typeface="Wingdings 3" panose="05040102010807070707" pitchFamily="18" charset="2"/>
              <a:buChar char=""/>
            </a:pPr>
            <a:r>
              <a:rPr lang="en-US" sz="1800" dirty="0">
                <a:solidFill>
                  <a:schemeClr val="bg1"/>
                </a:solidFill>
              </a:rPr>
              <a:t>All read requests routed to the slaves.</a:t>
            </a:r>
          </a:p>
          <a:p>
            <a:pPr indent="-457200">
              <a:spcAft>
                <a:spcPts val="600"/>
              </a:spcAft>
              <a:buFont typeface="Wingdings 3" panose="05040102010807070707" pitchFamily="18" charset="2"/>
              <a:buChar char=""/>
            </a:pPr>
            <a:r>
              <a:rPr lang="en-US" sz="1800" dirty="0">
                <a:solidFill>
                  <a:schemeClr val="bg1"/>
                </a:solidFill>
              </a:rPr>
              <a:t>Read Resiliency</a:t>
            </a:r>
          </a:p>
          <a:p>
            <a:pPr indent="-457200">
              <a:spcAft>
                <a:spcPts val="600"/>
              </a:spcAft>
              <a:buFont typeface="Wingdings 3" panose="05040102010807070707" pitchFamily="18" charset="2"/>
              <a:buChar char=""/>
            </a:pPr>
            <a:r>
              <a:rPr lang="en-US" sz="1800" dirty="0">
                <a:solidFill>
                  <a:schemeClr val="bg1"/>
                </a:solidFill>
              </a:rPr>
              <a:t>Appropriate for read-intensive datasets.</a:t>
            </a:r>
          </a:p>
        </p:txBody>
      </p:sp>
      <p:sp>
        <p:nvSpPr>
          <p:cNvPr id="8" name="Shape 365"/>
          <p:cNvSpPr txBox="1"/>
          <p:nvPr/>
        </p:nvSpPr>
        <p:spPr>
          <a:xfrm rot="16200000">
            <a:off x="-344705" y="2172832"/>
            <a:ext cx="1828800" cy="605990"/>
          </a:xfrm>
          <a:prstGeom prst="roundRect">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Advantages</a:t>
            </a:r>
            <a:endParaRPr sz="1800" b="1" dirty="0">
              <a:solidFill>
                <a:schemeClr val="tx1"/>
              </a:solidFill>
              <a:latin typeface="Arial"/>
              <a:ea typeface="Arial"/>
              <a:cs typeface="Arial"/>
              <a:sym typeface="Arial"/>
            </a:endParaRPr>
          </a:p>
        </p:txBody>
      </p:sp>
      <p:sp>
        <p:nvSpPr>
          <p:cNvPr id="9" name="Shape 364">
            <a:extLst>
              <a:ext uri="{FF2B5EF4-FFF2-40B4-BE49-F238E27FC236}">
                <a16:creationId xmlns:a16="http://schemas.microsoft.com/office/drawing/2014/main" id="{40968EEE-F90F-4B50-8910-495E3C049CA0}"/>
              </a:ext>
            </a:extLst>
          </p:cNvPr>
          <p:cNvSpPr/>
          <p:nvPr/>
        </p:nvSpPr>
        <p:spPr>
          <a:xfrm>
            <a:off x="569695" y="3894823"/>
            <a:ext cx="11374655" cy="2423160"/>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indent="-457200">
              <a:spcAft>
                <a:spcPts val="600"/>
              </a:spcAft>
              <a:buFont typeface="Wingdings 3" panose="05040102010807070707" pitchFamily="18" charset="2"/>
              <a:buChar char=""/>
            </a:pPr>
            <a:r>
              <a:rPr lang="en-US" sz="1800" dirty="0">
                <a:solidFill>
                  <a:schemeClr val="bg1"/>
                </a:solidFill>
              </a:rPr>
              <a:t>Limitations of Master-</a:t>
            </a:r>
          </a:p>
          <a:p>
            <a:pPr marL="914400" indent="-457200">
              <a:spcAft>
                <a:spcPts val="600"/>
              </a:spcAft>
              <a:buFont typeface="Wingdings 3" panose="05040102010807070707" pitchFamily="18" charset="2"/>
              <a:buChar char=""/>
            </a:pPr>
            <a:r>
              <a:rPr lang="en-US" sz="1800" dirty="0">
                <a:solidFill>
                  <a:schemeClr val="bg1"/>
                </a:solidFill>
              </a:rPr>
              <a:t>Master’s inability to process updates and pass the updates on to the slaves.</a:t>
            </a:r>
          </a:p>
          <a:p>
            <a:pPr indent="-457200">
              <a:spcAft>
                <a:spcPts val="600"/>
              </a:spcAft>
              <a:buFont typeface="Wingdings 3" panose="05040102010807070707" pitchFamily="18" charset="2"/>
              <a:buChar char=""/>
            </a:pPr>
            <a:r>
              <a:rPr lang="en-US" sz="1800" dirty="0">
                <a:solidFill>
                  <a:schemeClr val="bg1"/>
                </a:solidFill>
              </a:rPr>
              <a:t>Inconsistency.</a:t>
            </a:r>
          </a:p>
          <a:p>
            <a:pPr indent="-457200">
              <a:spcAft>
                <a:spcPts val="600"/>
              </a:spcAft>
              <a:buFont typeface="Wingdings 3" panose="05040102010807070707" pitchFamily="18" charset="2"/>
              <a:buChar char=""/>
            </a:pPr>
            <a:r>
              <a:rPr lang="en-US" sz="1800" dirty="0">
                <a:solidFill>
                  <a:schemeClr val="bg1"/>
                </a:solidFill>
              </a:rPr>
              <a:t>Not suitable for write-intensive datasets.</a:t>
            </a:r>
            <a:endParaRPr lang="en-US" sz="1800" spc="-50" dirty="0">
              <a:solidFill>
                <a:schemeClr val="bg1"/>
              </a:solidFill>
            </a:endParaRPr>
          </a:p>
        </p:txBody>
      </p:sp>
      <p:sp>
        <p:nvSpPr>
          <p:cNvPr id="10" name="Shape 365">
            <a:extLst>
              <a:ext uri="{FF2B5EF4-FFF2-40B4-BE49-F238E27FC236}">
                <a16:creationId xmlns:a16="http://schemas.microsoft.com/office/drawing/2014/main" id="{CBFF32AE-33BB-443F-BF49-AEA95F0F90E3}"/>
              </a:ext>
            </a:extLst>
          </p:cNvPr>
          <p:cNvSpPr txBox="1"/>
          <p:nvPr/>
        </p:nvSpPr>
        <p:spPr>
          <a:xfrm rot="16200000">
            <a:off x="-344705" y="4803408"/>
            <a:ext cx="1828800" cy="605990"/>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Disadvantages</a:t>
            </a:r>
          </a:p>
        </p:txBody>
      </p:sp>
    </p:spTree>
    <p:extLst>
      <p:ext uri="{BB962C8B-B14F-4D97-AF65-F5344CB8AC3E}">
        <p14:creationId xmlns:p14="http://schemas.microsoft.com/office/powerpoint/2010/main" val="2969553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Peer-to-Peer Replication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5232896" cy="4840828"/>
          </a:xfrm>
        </p:spPr>
        <p:txBody>
          <a:bodyPr/>
          <a:lstStyle/>
          <a:p>
            <a:pPr lvl="1"/>
            <a:r>
              <a:rPr lang="en-US" dirty="0" smtClean="0"/>
              <a:t>Very useful for improving the ‘write’ scalability that is not offered by master-slave replication.</a:t>
            </a:r>
          </a:p>
          <a:p>
            <a:pPr lvl="1"/>
            <a:r>
              <a:rPr lang="en-US" dirty="0" smtClean="0"/>
              <a:t>There is no master and no single point of failure</a:t>
            </a:r>
          </a:p>
          <a:p>
            <a:pPr lvl="1"/>
            <a:r>
              <a:rPr lang="en-US" dirty="0" smtClean="0"/>
              <a:t>All the replicas are equal and accept the writes and the reads.</a:t>
            </a:r>
          </a:p>
          <a:p>
            <a:pPr lvl="1"/>
            <a:r>
              <a:rPr lang="en-US" dirty="0" smtClean="0"/>
              <a:t>More nodes can be added for performance improvement.</a:t>
            </a:r>
          </a:p>
          <a:p>
            <a:pPr lvl="1"/>
            <a:endParaRPr lang="en-US" dirty="0"/>
          </a:p>
        </p:txBody>
      </p:sp>
      <p:sp>
        <p:nvSpPr>
          <p:cNvPr id="9" name="Shape 138"/>
          <p:cNvSpPr txBox="1"/>
          <p:nvPr/>
        </p:nvSpPr>
        <p:spPr>
          <a:xfrm>
            <a:off x="1914844" y="4845240"/>
            <a:ext cx="2205900" cy="25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dirty="0"/>
          </a:p>
        </p:txBody>
      </p:sp>
      <p:grpSp>
        <p:nvGrpSpPr>
          <p:cNvPr id="6" name="Group 5"/>
          <p:cNvGrpSpPr/>
          <p:nvPr/>
        </p:nvGrpSpPr>
        <p:grpSpPr>
          <a:xfrm>
            <a:off x="5984473" y="1269322"/>
            <a:ext cx="6019800" cy="5020406"/>
            <a:chOff x="5622523" y="910104"/>
            <a:chExt cx="6019800" cy="5020406"/>
          </a:xfrm>
        </p:grpSpPr>
        <p:grpSp>
          <p:nvGrpSpPr>
            <p:cNvPr id="10" name="Group 9"/>
            <p:cNvGrpSpPr/>
            <p:nvPr/>
          </p:nvGrpSpPr>
          <p:grpSpPr>
            <a:xfrm>
              <a:off x="5622523" y="910104"/>
              <a:ext cx="6019800" cy="5020406"/>
              <a:chOff x="5848350" y="481037"/>
              <a:chExt cx="6019800" cy="5020406"/>
            </a:xfrm>
          </p:grpSpPr>
          <p:sp>
            <p:nvSpPr>
              <p:cNvPr id="11" name="Rounded Rectangle 10"/>
              <p:cNvSpPr/>
              <p:nvPr/>
            </p:nvSpPr>
            <p:spPr>
              <a:xfrm>
                <a:off x="5848350" y="481037"/>
                <a:ext cx="6019800" cy="5020406"/>
              </a:xfrm>
              <a:prstGeom prst="roundRect">
                <a:avLst>
                  <a:gd name="adj" fmla="val 3118"/>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800" b="1" dirty="0" smtClean="0">
                    <a:solidFill>
                      <a:schemeClr val="tx1"/>
                    </a:solidFill>
                  </a:rPr>
                  <a:t>PEER-TO-PEER REPLICATION</a:t>
                </a:r>
                <a:endParaRPr lang="en-US" sz="1800" b="1" dirty="0">
                  <a:solidFill>
                    <a:schemeClr val="tx1"/>
                  </a:solidFill>
                </a:endParaRPr>
              </a:p>
            </p:txBody>
          </p:sp>
          <p:grpSp>
            <p:nvGrpSpPr>
              <p:cNvPr id="13" name="Group 12"/>
              <p:cNvGrpSpPr/>
              <p:nvPr/>
            </p:nvGrpSpPr>
            <p:grpSpPr>
              <a:xfrm>
                <a:off x="8182373" y="993631"/>
                <a:ext cx="1180701" cy="1305243"/>
                <a:chOff x="10658873" y="1112729"/>
                <a:chExt cx="1180701" cy="1305243"/>
              </a:xfrm>
            </p:grpSpPr>
            <p:sp>
              <p:nvSpPr>
                <p:cNvPr id="53" name="Cube 52"/>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55" name="Group 54"/>
                <p:cNvGrpSpPr/>
                <p:nvPr/>
              </p:nvGrpSpPr>
              <p:grpSpPr>
                <a:xfrm>
                  <a:off x="10770870" y="1431732"/>
                  <a:ext cx="320040" cy="320040"/>
                  <a:chOff x="10770870" y="1431732"/>
                  <a:chExt cx="320040" cy="320040"/>
                </a:xfrm>
              </p:grpSpPr>
              <p:sp>
                <p:nvSpPr>
                  <p:cNvPr id="62" name="Rectangle 61"/>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3"/>
                  <a:stretch>
                    <a:fillRect/>
                  </a:stretch>
                </p:blipFill>
                <p:spPr>
                  <a:xfrm>
                    <a:off x="10829338" y="1501950"/>
                    <a:ext cx="203105" cy="205005"/>
                  </a:xfrm>
                  <a:prstGeom prst="rect">
                    <a:avLst/>
                  </a:prstGeom>
                </p:spPr>
              </p:pic>
            </p:grpSp>
            <p:grpSp>
              <p:nvGrpSpPr>
                <p:cNvPr id="56" name="Group 55"/>
                <p:cNvGrpSpPr/>
                <p:nvPr/>
              </p:nvGrpSpPr>
              <p:grpSpPr>
                <a:xfrm>
                  <a:off x="11242162" y="1929614"/>
                  <a:ext cx="320040" cy="320040"/>
                  <a:chOff x="11242162" y="1929614"/>
                  <a:chExt cx="320040" cy="320040"/>
                </a:xfrm>
              </p:grpSpPr>
              <p:sp>
                <p:nvSpPr>
                  <p:cNvPr id="60" name="Rectangle 59"/>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61" name="Isosceles Triangle 60"/>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10770870" y="1929614"/>
                  <a:ext cx="320040" cy="320040"/>
                  <a:chOff x="10770870" y="1929614"/>
                  <a:chExt cx="320040" cy="320040"/>
                </a:xfrm>
              </p:grpSpPr>
              <p:sp>
                <p:nvSpPr>
                  <p:cNvPr id="58" name="Rectangle 57"/>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14" name="Group 13"/>
              <p:cNvGrpSpPr/>
              <p:nvPr/>
            </p:nvGrpSpPr>
            <p:grpSpPr>
              <a:xfrm>
                <a:off x="6869461" y="3593817"/>
                <a:ext cx="1180701" cy="1305243"/>
                <a:chOff x="10658873" y="1112729"/>
                <a:chExt cx="1180701" cy="1305243"/>
              </a:xfrm>
            </p:grpSpPr>
            <p:sp>
              <p:nvSpPr>
                <p:cNvPr id="42" name="Cube 41"/>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44" name="Group 43"/>
                <p:cNvGrpSpPr/>
                <p:nvPr/>
              </p:nvGrpSpPr>
              <p:grpSpPr>
                <a:xfrm>
                  <a:off x="10770870" y="1431732"/>
                  <a:ext cx="320040" cy="320040"/>
                  <a:chOff x="10770870" y="1431732"/>
                  <a:chExt cx="320040" cy="320040"/>
                </a:xfrm>
              </p:grpSpPr>
              <p:sp>
                <p:nvSpPr>
                  <p:cNvPr id="51" name="Rectangle 50"/>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2" name="Picture 51"/>
                  <p:cNvPicPr>
                    <a:picLocks noChangeAspect="1"/>
                  </p:cNvPicPr>
                  <p:nvPr/>
                </p:nvPicPr>
                <p:blipFill>
                  <a:blip r:embed="rId3"/>
                  <a:stretch>
                    <a:fillRect/>
                  </a:stretch>
                </p:blipFill>
                <p:spPr>
                  <a:xfrm>
                    <a:off x="10829338" y="1501950"/>
                    <a:ext cx="203105" cy="205005"/>
                  </a:xfrm>
                  <a:prstGeom prst="rect">
                    <a:avLst/>
                  </a:prstGeom>
                </p:spPr>
              </p:pic>
            </p:grpSp>
            <p:grpSp>
              <p:nvGrpSpPr>
                <p:cNvPr id="45" name="Group 44"/>
                <p:cNvGrpSpPr/>
                <p:nvPr/>
              </p:nvGrpSpPr>
              <p:grpSpPr>
                <a:xfrm>
                  <a:off x="11242162" y="1929614"/>
                  <a:ext cx="320040" cy="320040"/>
                  <a:chOff x="11242162" y="1929614"/>
                  <a:chExt cx="320040" cy="320040"/>
                </a:xfrm>
              </p:grpSpPr>
              <p:sp>
                <p:nvSpPr>
                  <p:cNvPr id="49" name="Rectangle 48"/>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50" name="Isosceles Triangle 49"/>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10770870" y="1929614"/>
                  <a:ext cx="320040" cy="320040"/>
                  <a:chOff x="10770870" y="1929614"/>
                  <a:chExt cx="320040" cy="320040"/>
                </a:xfrm>
              </p:grpSpPr>
              <p:sp>
                <p:nvSpPr>
                  <p:cNvPr id="47" name="Rectangle 46"/>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15" name="Group 14"/>
              <p:cNvGrpSpPr/>
              <p:nvPr/>
            </p:nvGrpSpPr>
            <p:grpSpPr>
              <a:xfrm>
                <a:off x="9363074" y="3682717"/>
                <a:ext cx="1180701" cy="1305243"/>
                <a:chOff x="10658873" y="1112729"/>
                <a:chExt cx="1180701" cy="1305243"/>
              </a:xfrm>
            </p:grpSpPr>
            <p:sp>
              <p:nvSpPr>
                <p:cNvPr id="31" name="Cube 30"/>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33" name="Group 32"/>
                <p:cNvGrpSpPr/>
                <p:nvPr/>
              </p:nvGrpSpPr>
              <p:grpSpPr>
                <a:xfrm>
                  <a:off x="10770870" y="1431732"/>
                  <a:ext cx="320040" cy="320040"/>
                  <a:chOff x="10770870" y="1431732"/>
                  <a:chExt cx="320040" cy="320040"/>
                </a:xfrm>
              </p:grpSpPr>
              <p:sp>
                <p:nvSpPr>
                  <p:cNvPr id="40" name="Rectangle 39"/>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1" name="Picture 40"/>
                  <p:cNvPicPr>
                    <a:picLocks noChangeAspect="1"/>
                  </p:cNvPicPr>
                  <p:nvPr/>
                </p:nvPicPr>
                <p:blipFill>
                  <a:blip r:embed="rId3"/>
                  <a:stretch>
                    <a:fillRect/>
                  </a:stretch>
                </p:blipFill>
                <p:spPr>
                  <a:xfrm>
                    <a:off x="10829338" y="1501950"/>
                    <a:ext cx="203105" cy="205005"/>
                  </a:xfrm>
                  <a:prstGeom prst="rect">
                    <a:avLst/>
                  </a:prstGeom>
                </p:spPr>
              </p:pic>
            </p:grpSp>
            <p:grpSp>
              <p:nvGrpSpPr>
                <p:cNvPr id="34" name="Group 33"/>
                <p:cNvGrpSpPr/>
                <p:nvPr/>
              </p:nvGrpSpPr>
              <p:grpSpPr>
                <a:xfrm>
                  <a:off x="11242162" y="1929614"/>
                  <a:ext cx="320040" cy="320040"/>
                  <a:chOff x="11242162" y="1929614"/>
                  <a:chExt cx="320040" cy="320040"/>
                </a:xfrm>
              </p:grpSpPr>
              <p:sp>
                <p:nvSpPr>
                  <p:cNvPr id="38" name="Rectangle 37"/>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39" name="Isosceles Triangle 38"/>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10770870" y="1929614"/>
                  <a:ext cx="320040" cy="320040"/>
                  <a:chOff x="10770870" y="1929614"/>
                  <a:chExt cx="320040" cy="320040"/>
                </a:xfrm>
              </p:grpSpPr>
              <p:sp>
                <p:nvSpPr>
                  <p:cNvPr id="36" name="Rectangle 35"/>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4"/>
                  <a:stretch>
                    <a:fillRect/>
                  </a:stretch>
                </p:blipFill>
                <p:spPr>
                  <a:xfrm>
                    <a:off x="10873347" y="1973252"/>
                    <a:ext cx="115086" cy="238181"/>
                  </a:xfrm>
                  <a:prstGeom prst="rect">
                    <a:avLst/>
                  </a:prstGeom>
                </p:spPr>
              </p:pic>
            </p:grpSp>
          </p:grpSp>
          <p:sp>
            <p:nvSpPr>
              <p:cNvPr id="17" name="Left-Right Arrow 16"/>
              <p:cNvSpPr/>
              <p:nvPr/>
            </p:nvSpPr>
            <p:spPr>
              <a:xfrm>
                <a:off x="9410597" y="1400995"/>
                <a:ext cx="847271" cy="497882"/>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10589276" y="4278361"/>
                <a:ext cx="847271" cy="497882"/>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10800000">
                <a:off x="5992938" y="4278361"/>
                <a:ext cx="847271" cy="497882"/>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765774" y="2531165"/>
                <a:ext cx="2133600" cy="556592"/>
              </a:xfrm>
              <a:custGeom>
                <a:avLst/>
                <a:gdLst>
                  <a:gd name="connsiteX0" fmla="*/ 0 w 2133600"/>
                  <a:gd name="connsiteY0" fmla="*/ 0 h 556592"/>
                  <a:gd name="connsiteX1" fmla="*/ 424069 w 2133600"/>
                  <a:gd name="connsiteY1" fmla="*/ 556592 h 556592"/>
                  <a:gd name="connsiteX2" fmla="*/ 2133600 w 2133600"/>
                  <a:gd name="connsiteY2" fmla="*/ 331305 h 556592"/>
                </a:gdLst>
                <a:ahLst/>
                <a:cxnLst>
                  <a:cxn ang="0">
                    <a:pos x="connsiteX0" y="connsiteY0"/>
                  </a:cxn>
                  <a:cxn ang="0">
                    <a:pos x="connsiteX1" y="connsiteY1"/>
                  </a:cxn>
                  <a:cxn ang="0">
                    <a:pos x="connsiteX2" y="connsiteY2"/>
                  </a:cxn>
                </a:cxnLst>
                <a:rect l="l" t="t" r="r" b="b"/>
                <a:pathLst>
                  <a:path w="2133600" h="556592">
                    <a:moveTo>
                      <a:pt x="0" y="0"/>
                    </a:moveTo>
                    <a:lnTo>
                      <a:pt x="424069" y="556592"/>
                    </a:lnTo>
                    <a:lnTo>
                      <a:pt x="2133600" y="33130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992139" y="1921565"/>
                <a:ext cx="914400" cy="2438400"/>
              </a:xfrm>
              <a:custGeom>
                <a:avLst/>
                <a:gdLst>
                  <a:gd name="connsiteX0" fmla="*/ 0 w 914400"/>
                  <a:gd name="connsiteY0" fmla="*/ 0 h 2438400"/>
                  <a:gd name="connsiteX1" fmla="*/ 742122 w 914400"/>
                  <a:gd name="connsiteY1" fmla="*/ 821635 h 2438400"/>
                  <a:gd name="connsiteX2" fmla="*/ 914400 w 914400"/>
                  <a:gd name="connsiteY2" fmla="*/ 2438400 h 2438400"/>
                </a:gdLst>
                <a:ahLst/>
                <a:cxnLst>
                  <a:cxn ang="0">
                    <a:pos x="connsiteX0" y="connsiteY0"/>
                  </a:cxn>
                  <a:cxn ang="0">
                    <a:pos x="connsiteX1" y="connsiteY1"/>
                  </a:cxn>
                  <a:cxn ang="0">
                    <a:pos x="connsiteX2" y="connsiteY2"/>
                  </a:cxn>
                </a:cxnLst>
                <a:rect l="l" t="t" r="r" b="b"/>
                <a:pathLst>
                  <a:path w="914400" h="2438400">
                    <a:moveTo>
                      <a:pt x="0" y="0"/>
                    </a:moveTo>
                    <a:lnTo>
                      <a:pt x="742122" y="821635"/>
                    </a:lnTo>
                    <a:lnTo>
                      <a:pt x="914400" y="243840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368209" y="2067339"/>
                <a:ext cx="728869" cy="1458746"/>
              </a:xfrm>
              <a:custGeom>
                <a:avLst/>
                <a:gdLst>
                  <a:gd name="connsiteX0" fmla="*/ 728869 w 728869"/>
                  <a:gd name="connsiteY0" fmla="*/ 0 h 1311965"/>
                  <a:gd name="connsiteX1" fmla="*/ 159026 w 728869"/>
                  <a:gd name="connsiteY1" fmla="*/ 424070 h 1311965"/>
                  <a:gd name="connsiteX2" fmla="*/ 0 w 728869"/>
                  <a:gd name="connsiteY2" fmla="*/ 1311965 h 1311965"/>
                </a:gdLst>
                <a:ahLst/>
                <a:cxnLst>
                  <a:cxn ang="0">
                    <a:pos x="connsiteX0" y="connsiteY0"/>
                  </a:cxn>
                  <a:cxn ang="0">
                    <a:pos x="connsiteX1" y="connsiteY1"/>
                  </a:cxn>
                  <a:cxn ang="0">
                    <a:pos x="connsiteX2" y="connsiteY2"/>
                  </a:cxn>
                </a:cxnLst>
                <a:rect l="l" t="t" r="r" b="b"/>
                <a:pathLst>
                  <a:path w="728869" h="1311965">
                    <a:moveTo>
                      <a:pt x="728869" y="0"/>
                    </a:moveTo>
                    <a:cubicBezTo>
                      <a:pt x="504686" y="102704"/>
                      <a:pt x="280504" y="205409"/>
                      <a:pt x="159026" y="424070"/>
                    </a:cubicBezTo>
                    <a:cubicBezTo>
                      <a:pt x="37548" y="642731"/>
                      <a:pt x="18774" y="977348"/>
                      <a:pt x="0" y="1311965"/>
                    </a:cubicBezTo>
                  </a:path>
                </a:pathLst>
              </a:custGeom>
              <a:noFill/>
              <a:ln w="60325">
                <a:solidFill>
                  <a:schemeClr val="bg2">
                    <a:lumMod val="7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9397200" y="2067339"/>
                <a:ext cx="728869" cy="1458746"/>
              </a:xfrm>
              <a:custGeom>
                <a:avLst/>
                <a:gdLst>
                  <a:gd name="connsiteX0" fmla="*/ 728869 w 728869"/>
                  <a:gd name="connsiteY0" fmla="*/ 0 h 1311965"/>
                  <a:gd name="connsiteX1" fmla="*/ 159026 w 728869"/>
                  <a:gd name="connsiteY1" fmla="*/ 424070 h 1311965"/>
                  <a:gd name="connsiteX2" fmla="*/ 0 w 728869"/>
                  <a:gd name="connsiteY2" fmla="*/ 1311965 h 1311965"/>
                </a:gdLst>
                <a:ahLst/>
                <a:cxnLst>
                  <a:cxn ang="0">
                    <a:pos x="connsiteX0" y="connsiteY0"/>
                  </a:cxn>
                  <a:cxn ang="0">
                    <a:pos x="connsiteX1" y="connsiteY1"/>
                  </a:cxn>
                  <a:cxn ang="0">
                    <a:pos x="connsiteX2" y="connsiteY2"/>
                  </a:cxn>
                </a:cxnLst>
                <a:rect l="l" t="t" r="r" b="b"/>
                <a:pathLst>
                  <a:path w="728869" h="1311965">
                    <a:moveTo>
                      <a:pt x="728869" y="0"/>
                    </a:moveTo>
                    <a:cubicBezTo>
                      <a:pt x="504686" y="102704"/>
                      <a:pt x="280504" y="205409"/>
                      <a:pt x="159026" y="424070"/>
                    </a:cubicBezTo>
                    <a:cubicBezTo>
                      <a:pt x="37548" y="642731"/>
                      <a:pt x="18774" y="977348"/>
                      <a:pt x="0" y="1311965"/>
                    </a:cubicBezTo>
                  </a:path>
                </a:pathLst>
              </a:custGeom>
              <a:noFill/>
              <a:ln w="60325">
                <a:solidFill>
                  <a:schemeClr val="bg2">
                    <a:lumMod val="7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hape 124"/>
              <p:cNvSpPr txBox="1"/>
              <p:nvPr/>
            </p:nvSpPr>
            <p:spPr>
              <a:xfrm>
                <a:off x="10216543" y="2331638"/>
                <a:ext cx="1319061" cy="756119"/>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smtClean="0">
                    <a:solidFill>
                      <a:srgbClr val="0CA86D"/>
                    </a:solidFill>
                  </a:rPr>
                  <a:t>All nodes read and write all data</a:t>
                </a:r>
                <a:endParaRPr b="1" dirty="0">
                  <a:solidFill>
                    <a:srgbClr val="0CA86D"/>
                  </a:solidFill>
                </a:endParaRPr>
              </a:p>
            </p:txBody>
          </p:sp>
          <p:sp>
            <p:nvSpPr>
              <p:cNvPr id="28" name="Shape 124"/>
              <p:cNvSpPr txBox="1"/>
              <p:nvPr/>
            </p:nvSpPr>
            <p:spPr>
              <a:xfrm>
                <a:off x="7983394" y="2716868"/>
                <a:ext cx="1338484" cy="764313"/>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b="1" dirty="0" smtClean="0">
                    <a:solidFill>
                      <a:srgbClr val="0CA86D"/>
                    </a:solidFill>
                  </a:rPr>
                  <a:t>Nodes communicate their writes</a:t>
                </a:r>
                <a:endParaRPr b="1" dirty="0">
                  <a:solidFill>
                    <a:srgbClr val="0CA86D"/>
                  </a:solidFill>
                </a:endParaRPr>
              </a:p>
            </p:txBody>
          </p:sp>
          <p:sp>
            <p:nvSpPr>
              <p:cNvPr id="111" name="Freeform 110"/>
              <p:cNvSpPr/>
              <p:nvPr/>
            </p:nvSpPr>
            <p:spPr>
              <a:xfrm rot="7205050" flipH="1">
                <a:off x="8251336" y="4326319"/>
                <a:ext cx="728869" cy="1458746"/>
              </a:xfrm>
              <a:custGeom>
                <a:avLst/>
                <a:gdLst>
                  <a:gd name="connsiteX0" fmla="*/ 728869 w 728869"/>
                  <a:gd name="connsiteY0" fmla="*/ 0 h 1311965"/>
                  <a:gd name="connsiteX1" fmla="*/ 159026 w 728869"/>
                  <a:gd name="connsiteY1" fmla="*/ 424070 h 1311965"/>
                  <a:gd name="connsiteX2" fmla="*/ 0 w 728869"/>
                  <a:gd name="connsiteY2" fmla="*/ 1311965 h 1311965"/>
                </a:gdLst>
                <a:ahLst/>
                <a:cxnLst>
                  <a:cxn ang="0">
                    <a:pos x="connsiteX0" y="connsiteY0"/>
                  </a:cxn>
                  <a:cxn ang="0">
                    <a:pos x="connsiteX1" y="connsiteY1"/>
                  </a:cxn>
                  <a:cxn ang="0">
                    <a:pos x="connsiteX2" y="connsiteY2"/>
                  </a:cxn>
                </a:cxnLst>
                <a:rect l="l" t="t" r="r" b="b"/>
                <a:pathLst>
                  <a:path w="728869" h="1311965">
                    <a:moveTo>
                      <a:pt x="728869" y="0"/>
                    </a:moveTo>
                    <a:cubicBezTo>
                      <a:pt x="504686" y="102704"/>
                      <a:pt x="280504" y="205409"/>
                      <a:pt x="159026" y="424070"/>
                    </a:cubicBezTo>
                    <a:cubicBezTo>
                      <a:pt x="37548" y="642731"/>
                      <a:pt x="18774" y="977348"/>
                      <a:pt x="0" y="1311965"/>
                    </a:cubicBezTo>
                  </a:path>
                </a:pathLst>
              </a:custGeom>
              <a:noFill/>
              <a:ln w="60325">
                <a:solidFill>
                  <a:schemeClr val="bg2">
                    <a:lumMod val="7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p:cNvCxnSpPr>
              <a:stCxn id="28" idx="2"/>
            </p:cNvCxnSpPr>
            <p:nvPr/>
          </p:nvCxnSpPr>
          <p:spPr>
            <a:xfrm flipH="1">
              <a:off x="8388583" y="3910248"/>
              <a:ext cx="38226" cy="1766652"/>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63305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Peer-to-Peer Replication</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sp>
        <p:nvSpPr>
          <p:cNvPr id="5" name="Text Placeholder 3"/>
          <p:cNvSpPr txBox="1">
            <a:spLocks/>
          </p:cNvSpPr>
          <p:nvPr/>
        </p:nvSpPr>
        <p:spPr>
          <a:xfrm>
            <a:off x="514350" y="1304995"/>
            <a:ext cx="10273812" cy="4840828"/>
          </a:xfrm>
          <a:prstGeom prst="rect">
            <a:avLst/>
          </a:prstGeo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1800" b="0" kern="1200" baseline="0">
                <a:solidFill>
                  <a:schemeClr val="tx1"/>
                </a:solidFill>
                <a:latin typeface="+mj-lt"/>
                <a:ea typeface="+mn-ea"/>
                <a:cs typeface="Arial" panose="020B0604020202020204" pitchFamily="34" charset="0"/>
              </a:defRPr>
            </a:lvl1pPr>
            <a:lvl2pPr marL="285750" indent="-285750" algn="l" defTabSz="914400" rtl="0" eaLnBrk="1" latinLnBrk="0" hangingPunct="1">
              <a:lnSpc>
                <a:spcPct val="90000"/>
              </a:lnSpc>
              <a:spcBef>
                <a:spcPts val="0"/>
              </a:spcBef>
              <a:spcAft>
                <a:spcPts val="1200"/>
              </a:spcAft>
              <a:buFont typeface="Wingdings 3" panose="05040102010807070707" pitchFamily="18" charset="2"/>
              <a:buChar char="*"/>
              <a:defRPr sz="1800" kern="1200" baseline="0">
                <a:solidFill>
                  <a:schemeClr val="tx1"/>
                </a:solidFill>
                <a:latin typeface="+mj-lt"/>
                <a:ea typeface="+mn-ea"/>
                <a:cs typeface="Arial" panose="020B0604020202020204" pitchFamily="34" charset="0"/>
              </a:defRPr>
            </a:lvl2pPr>
            <a:lvl3pPr marL="617538" indent="-341313" algn="l" defTabSz="914400" rtl="0" eaLnBrk="1" latinLnBrk="0" hangingPunct="1">
              <a:lnSpc>
                <a:spcPct val="90000"/>
              </a:lnSpc>
              <a:spcBef>
                <a:spcPts val="0"/>
              </a:spcBef>
              <a:spcAft>
                <a:spcPts val="1200"/>
              </a:spcAft>
              <a:buFont typeface="Wingdings 3" pitchFamily="18" charset="2"/>
              <a:buChar char="9"/>
              <a:defRPr sz="1600" kern="1200">
                <a:solidFill>
                  <a:schemeClr val="tx1"/>
                </a:solidFill>
                <a:latin typeface="+mj-lt"/>
                <a:ea typeface="+mn-ea"/>
                <a:cs typeface="Arial" panose="020B0604020202020204" pitchFamily="34" charset="0"/>
              </a:defRPr>
            </a:lvl3pPr>
            <a:lvl4pPr marL="998538" indent="-361950" algn="l" defTabSz="914400" rtl="0" eaLnBrk="1" latinLnBrk="0" hangingPunct="1">
              <a:lnSpc>
                <a:spcPct val="90000"/>
              </a:lnSpc>
              <a:spcBef>
                <a:spcPts val="0"/>
              </a:spcBef>
              <a:spcAft>
                <a:spcPts val="1200"/>
              </a:spcAft>
              <a:buFont typeface="Wingdings 3" pitchFamily="18" charset="2"/>
              <a:buChar char="&quot;"/>
              <a:defRPr sz="1500" kern="1200">
                <a:solidFill>
                  <a:schemeClr val="tx1"/>
                </a:solidFill>
                <a:latin typeface="+mj-lt"/>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 </a:t>
            </a:r>
            <a:endParaRPr lang="en-US" dirty="0"/>
          </a:p>
        </p:txBody>
      </p:sp>
      <p:sp>
        <p:nvSpPr>
          <p:cNvPr id="6" name="Text Placeholder 6"/>
          <p:cNvSpPr txBox="1">
            <a:spLocks/>
          </p:cNvSpPr>
          <p:nvPr/>
        </p:nvSpPr>
        <p:spPr>
          <a:xfrm>
            <a:off x="514350" y="1304995"/>
            <a:ext cx="10273812" cy="4840828"/>
          </a:xfrm>
          <a:prstGeom prst="rect">
            <a:avLst/>
          </a:prstGeo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1800" b="0" kern="1200" baseline="0">
                <a:solidFill>
                  <a:schemeClr val="tx1"/>
                </a:solidFill>
                <a:latin typeface="+mj-lt"/>
                <a:ea typeface="+mn-ea"/>
                <a:cs typeface="Arial" panose="020B0604020202020204" pitchFamily="34" charset="0"/>
              </a:defRPr>
            </a:lvl1pPr>
            <a:lvl2pPr marL="285750" indent="-285750" algn="l" defTabSz="914400" rtl="0" eaLnBrk="1" latinLnBrk="0" hangingPunct="1">
              <a:lnSpc>
                <a:spcPct val="90000"/>
              </a:lnSpc>
              <a:spcBef>
                <a:spcPts val="0"/>
              </a:spcBef>
              <a:spcAft>
                <a:spcPts val="1200"/>
              </a:spcAft>
              <a:buFont typeface="Wingdings 3" panose="05040102010807070707" pitchFamily="18" charset="2"/>
              <a:buChar char="*"/>
              <a:defRPr sz="1800" kern="1200" baseline="0">
                <a:solidFill>
                  <a:schemeClr val="tx1"/>
                </a:solidFill>
                <a:latin typeface="+mj-lt"/>
                <a:ea typeface="+mn-ea"/>
                <a:cs typeface="Arial" panose="020B0604020202020204" pitchFamily="34" charset="0"/>
              </a:defRPr>
            </a:lvl2pPr>
            <a:lvl3pPr marL="617538" indent="-341313" algn="l" defTabSz="914400" rtl="0" eaLnBrk="1" latinLnBrk="0" hangingPunct="1">
              <a:lnSpc>
                <a:spcPct val="90000"/>
              </a:lnSpc>
              <a:spcBef>
                <a:spcPts val="0"/>
              </a:spcBef>
              <a:spcAft>
                <a:spcPts val="1200"/>
              </a:spcAft>
              <a:buFont typeface="Wingdings 3" pitchFamily="18" charset="2"/>
              <a:buChar char="9"/>
              <a:defRPr sz="1600" kern="1200">
                <a:solidFill>
                  <a:schemeClr val="tx1"/>
                </a:solidFill>
                <a:latin typeface="+mj-lt"/>
                <a:ea typeface="+mn-ea"/>
                <a:cs typeface="Arial" panose="020B0604020202020204" pitchFamily="34" charset="0"/>
              </a:defRPr>
            </a:lvl3pPr>
            <a:lvl4pPr marL="998538" indent="-361950" algn="l" defTabSz="914400" rtl="0" eaLnBrk="1" latinLnBrk="0" hangingPunct="1">
              <a:lnSpc>
                <a:spcPct val="90000"/>
              </a:lnSpc>
              <a:spcBef>
                <a:spcPts val="0"/>
              </a:spcBef>
              <a:spcAft>
                <a:spcPts val="1200"/>
              </a:spcAft>
              <a:buFont typeface="Wingdings 3" pitchFamily="18" charset="2"/>
              <a:buChar char="&quot;"/>
              <a:defRPr sz="1500" kern="1200">
                <a:solidFill>
                  <a:schemeClr val="tx1"/>
                </a:solidFill>
                <a:latin typeface="+mj-lt"/>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smtClean="0"/>
              <a:t> </a:t>
            </a:r>
            <a:endParaRPr lang="en-US" dirty="0"/>
          </a:p>
        </p:txBody>
      </p:sp>
      <p:sp>
        <p:nvSpPr>
          <p:cNvPr id="7" name="Text Placeholder 7"/>
          <p:cNvSpPr txBox="1">
            <a:spLocks/>
          </p:cNvSpPr>
          <p:nvPr/>
        </p:nvSpPr>
        <p:spPr>
          <a:xfrm>
            <a:off x="514350" y="1304995"/>
            <a:ext cx="11010900" cy="4840828"/>
          </a:xfrm>
          <a:prstGeom prst="rect">
            <a:avLst/>
          </a:prstGeo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1800" b="0" kern="1200" baseline="0">
                <a:solidFill>
                  <a:schemeClr val="tx1"/>
                </a:solidFill>
                <a:latin typeface="+mj-lt"/>
                <a:ea typeface="+mn-ea"/>
                <a:cs typeface="Arial" panose="020B0604020202020204" pitchFamily="34" charset="0"/>
              </a:defRPr>
            </a:lvl1pPr>
            <a:lvl2pPr marL="285750" indent="-285750" algn="l" defTabSz="914400" rtl="0" eaLnBrk="1" latinLnBrk="0" hangingPunct="1">
              <a:lnSpc>
                <a:spcPct val="90000"/>
              </a:lnSpc>
              <a:spcBef>
                <a:spcPts val="0"/>
              </a:spcBef>
              <a:spcAft>
                <a:spcPts val="1200"/>
              </a:spcAft>
              <a:buFont typeface="Wingdings 3" panose="05040102010807070707" pitchFamily="18" charset="2"/>
              <a:buChar char="*"/>
              <a:defRPr sz="1800" kern="1200" baseline="0">
                <a:solidFill>
                  <a:schemeClr val="tx1"/>
                </a:solidFill>
                <a:latin typeface="+mj-lt"/>
                <a:ea typeface="+mn-ea"/>
                <a:cs typeface="Arial" panose="020B0604020202020204" pitchFamily="34" charset="0"/>
              </a:defRPr>
            </a:lvl2pPr>
            <a:lvl3pPr marL="617538" indent="-341313" algn="l" defTabSz="914400" rtl="0" eaLnBrk="1" latinLnBrk="0" hangingPunct="1">
              <a:lnSpc>
                <a:spcPct val="90000"/>
              </a:lnSpc>
              <a:spcBef>
                <a:spcPts val="0"/>
              </a:spcBef>
              <a:spcAft>
                <a:spcPts val="1200"/>
              </a:spcAft>
              <a:buFont typeface="Wingdings 3" pitchFamily="18" charset="2"/>
              <a:buChar char="9"/>
              <a:defRPr sz="1600" kern="1200">
                <a:solidFill>
                  <a:schemeClr val="tx1"/>
                </a:solidFill>
                <a:latin typeface="+mj-lt"/>
                <a:ea typeface="+mn-ea"/>
                <a:cs typeface="Arial" panose="020B0604020202020204" pitchFamily="34" charset="0"/>
              </a:defRPr>
            </a:lvl3pPr>
            <a:lvl4pPr marL="998538" indent="-361950" algn="l" defTabSz="914400" rtl="0" eaLnBrk="1" latinLnBrk="0" hangingPunct="1">
              <a:lnSpc>
                <a:spcPct val="90000"/>
              </a:lnSpc>
              <a:spcBef>
                <a:spcPts val="0"/>
              </a:spcBef>
              <a:spcAft>
                <a:spcPts val="1200"/>
              </a:spcAft>
              <a:buFont typeface="Wingdings 3" pitchFamily="18" charset="2"/>
              <a:buChar char="&quot;"/>
              <a:defRPr sz="1500" kern="1200">
                <a:solidFill>
                  <a:schemeClr val="tx1"/>
                </a:solidFill>
                <a:latin typeface="+mj-lt"/>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a:t> </a:t>
            </a:r>
            <a:endParaRPr lang="en-US" dirty="0"/>
          </a:p>
        </p:txBody>
      </p:sp>
      <p:sp>
        <p:nvSpPr>
          <p:cNvPr id="8" name="Shape 364"/>
          <p:cNvSpPr/>
          <p:nvPr/>
        </p:nvSpPr>
        <p:spPr>
          <a:xfrm>
            <a:off x="569695" y="1266636"/>
            <a:ext cx="11374656" cy="2418382"/>
          </a:xfrm>
          <a:prstGeom prst="roundRect">
            <a:avLst>
              <a:gd name="adj" fmla="val 7214"/>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indent="-457200">
              <a:spcAft>
                <a:spcPts val="600"/>
              </a:spcAft>
              <a:buFont typeface="Wingdings 3" panose="05040102010807070707" pitchFamily="18" charset="2"/>
              <a:buChar char=""/>
            </a:pPr>
            <a:r>
              <a:rPr lang="en-US" sz="1800" dirty="0">
                <a:solidFill>
                  <a:schemeClr val="bg1"/>
                </a:solidFill>
              </a:rPr>
              <a:t>Node failures can be overridden without any loss of data.</a:t>
            </a:r>
          </a:p>
          <a:p>
            <a:pPr indent="-457200">
              <a:spcAft>
                <a:spcPts val="600"/>
              </a:spcAft>
              <a:buFont typeface="Wingdings 3" panose="05040102010807070707" pitchFamily="18" charset="2"/>
              <a:buChar char=""/>
            </a:pPr>
            <a:r>
              <a:rPr lang="en-US" sz="1800" dirty="0">
                <a:solidFill>
                  <a:schemeClr val="bg1"/>
                </a:solidFill>
              </a:rPr>
              <a:t>Nodes can be added easily for performance .</a:t>
            </a:r>
          </a:p>
        </p:txBody>
      </p:sp>
      <p:sp>
        <p:nvSpPr>
          <p:cNvPr id="9" name="Shape 365"/>
          <p:cNvSpPr txBox="1"/>
          <p:nvPr/>
        </p:nvSpPr>
        <p:spPr>
          <a:xfrm rot="16200000">
            <a:off x="-344705" y="2172832"/>
            <a:ext cx="1828800" cy="605990"/>
          </a:xfrm>
          <a:prstGeom prst="roundRect">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Advantages</a:t>
            </a:r>
            <a:endParaRPr sz="1800" b="1" dirty="0">
              <a:solidFill>
                <a:schemeClr val="tx1"/>
              </a:solidFill>
              <a:latin typeface="Arial"/>
              <a:ea typeface="Arial"/>
              <a:cs typeface="Arial"/>
              <a:sym typeface="Arial"/>
            </a:endParaRPr>
          </a:p>
        </p:txBody>
      </p:sp>
      <p:sp>
        <p:nvSpPr>
          <p:cNvPr id="10" name="Shape 364">
            <a:extLst>
              <a:ext uri="{FF2B5EF4-FFF2-40B4-BE49-F238E27FC236}">
                <a16:creationId xmlns:a16="http://schemas.microsoft.com/office/drawing/2014/main" id="{40968EEE-F90F-4B50-8910-495E3C049CA0}"/>
              </a:ext>
            </a:extLst>
          </p:cNvPr>
          <p:cNvSpPr/>
          <p:nvPr/>
        </p:nvSpPr>
        <p:spPr>
          <a:xfrm>
            <a:off x="569695" y="3894823"/>
            <a:ext cx="11374655" cy="2423160"/>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indent="-457200">
              <a:spcAft>
                <a:spcPts val="600"/>
              </a:spcAft>
              <a:buFont typeface="Wingdings 3" panose="05040102010807070707" pitchFamily="18" charset="2"/>
              <a:buChar char=""/>
            </a:pPr>
            <a:r>
              <a:rPr lang="en-US" sz="1800" dirty="0">
                <a:solidFill>
                  <a:schemeClr val="bg1"/>
                </a:solidFill>
              </a:rPr>
              <a:t>Inconsistency.</a:t>
            </a:r>
          </a:p>
          <a:p>
            <a:pPr indent="-457200">
              <a:spcAft>
                <a:spcPts val="600"/>
              </a:spcAft>
              <a:buFont typeface="Wingdings 3" panose="05040102010807070707" pitchFamily="18" charset="2"/>
              <a:buChar char=""/>
            </a:pPr>
            <a:r>
              <a:rPr lang="en-US" sz="1800" dirty="0">
                <a:solidFill>
                  <a:schemeClr val="bg1"/>
                </a:solidFill>
              </a:rPr>
              <a:t>Slow propagation of changes to the copies on different nodes.</a:t>
            </a:r>
          </a:p>
          <a:p>
            <a:pPr indent="-457200">
              <a:spcAft>
                <a:spcPts val="600"/>
              </a:spcAft>
              <a:buFont typeface="Wingdings 3" panose="05040102010807070707" pitchFamily="18" charset="2"/>
              <a:buChar char=""/>
            </a:pPr>
            <a:r>
              <a:rPr lang="en-US" sz="1800" dirty="0">
                <a:solidFill>
                  <a:schemeClr val="bg1"/>
                </a:solidFill>
              </a:rPr>
              <a:t>Write-write conflict.</a:t>
            </a:r>
            <a:endParaRPr lang="en-US" sz="1800" spc="-50" dirty="0">
              <a:solidFill>
                <a:schemeClr val="bg1"/>
              </a:solidFill>
            </a:endParaRPr>
          </a:p>
        </p:txBody>
      </p:sp>
      <p:sp>
        <p:nvSpPr>
          <p:cNvPr id="11" name="Shape 365">
            <a:extLst>
              <a:ext uri="{FF2B5EF4-FFF2-40B4-BE49-F238E27FC236}">
                <a16:creationId xmlns:a16="http://schemas.microsoft.com/office/drawing/2014/main" id="{CBFF32AE-33BB-443F-BF49-AEA95F0F90E3}"/>
              </a:ext>
            </a:extLst>
          </p:cNvPr>
          <p:cNvSpPr txBox="1"/>
          <p:nvPr/>
        </p:nvSpPr>
        <p:spPr>
          <a:xfrm rot="16200000">
            <a:off x="-344705" y="4803408"/>
            <a:ext cx="1828800" cy="605990"/>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Disadvantages</a:t>
            </a:r>
          </a:p>
        </p:txBody>
      </p:sp>
    </p:spTree>
    <p:extLst>
      <p:ext uri="{BB962C8B-B14F-4D97-AF65-F5344CB8AC3E}">
        <p14:creationId xmlns:p14="http://schemas.microsoft.com/office/powerpoint/2010/main" val="2043503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Sharding</a:t>
            </a:r>
            <a:endParaRPr lang="en-US" dirty="0"/>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5014821" cy="4840828"/>
          </a:xfrm>
        </p:spPr>
        <p:txBody>
          <a:bodyPr/>
          <a:lstStyle/>
          <a:p>
            <a:pPr lvl="1">
              <a:spcAft>
                <a:spcPts val="0"/>
              </a:spcAft>
            </a:pPr>
            <a:r>
              <a:rPr lang="en-US" dirty="0"/>
              <a:t>The term was first coined by Google and popularized by its publication of </a:t>
            </a:r>
            <a:r>
              <a:rPr lang="en-US" dirty="0" err="1"/>
              <a:t>BigTable</a:t>
            </a:r>
            <a:r>
              <a:rPr lang="en-US" dirty="0"/>
              <a:t> architecture.</a:t>
            </a:r>
          </a:p>
          <a:p>
            <a:pPr lvl="1">
              <a:spcBef>
                <a:spcPts val="1600"/>
              </a:spcBef>
              <a:spcAft>
                <a:spcPts val="0"/>
              </a:spcAft>
            </a:pPr>
            <a:r>
              <a:rPr lang="en-US" dirty="0"/>
              <a:t>Defined as a "shared-nothing" partitioning scheme for large databases across a number of servers. </a:t>
            </a:r>
          </a:p>
          <a:p>
            <a:pPr lvl="1">
              <a:spcBef>
                <a:spcPts val="1600"/>
              </a:spcBef>
              <a:spcAft>
                <a:spcPts val="0"/>
              </a:spcAft>
            </a:pPr>
            <a:r>
              <a:rPr lang="en-US" dirty="0"/>
              <a:t>Method of splitting and storing a single logical dataset in multiple databases.</a:t>
            </a:r>
          </a:p>
          <a:p>
            <a:pPr lvl="1">
              <a:spcBef>
                <a:spcPts val="1600"/>
              </a:spcBef>
              <a:spcAft>
                <a:spcPts val="1600"/>
              </a:spcAft>
            </a:pPr>
            <a:r>
              <a:rPr lang="en-US" dirty="0"/>
              <a:t>Improved database performance and scalability.</a:t>
            </a:r>
          </a:p>
          <a:p>
            <a:pPr lvl="1"/>
            <a:endParaRPr lang="en-US" dirty="0"/>
          </a:p>
        </p:txBody>
      </p:sp>
      <p:sp>
        <p:nvSpPr>
          <p:cNvPr id="6" name="Shape 164"/>
          <p:cNvSpPr txBox="1"/>
          <p:nvPr/>
        </p:nvSpPr>
        <p:spPr>
          <a:xfrm>
            <a:off x="716125" y="4333862"/>
            <a:ext cx="3998100" cy="5727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dirty="0"/>
          </a:p>
        </p:txBody>
      </p:sp>
      <p:grpSp>
        <p:nvGrpSpPr>
          <p:cNvPr id="139" name="Group 138"/>
          <p:cNvGrpSpPr/>
          <p:nvPr/>
        </p:nvGrpSpPr>
        <p:grpSpPr>
          <a:xfrm>
            <a:off x="5882410" y="974007"/>
            <a:ext cx="6079998" cy="5310333"/>
            <a:chOff x="5765692" y="596982"/>
            <a:chExt cx="6079998" cy="5310333"/>
          </a:xfrm>
        </p:grpSpPr>
        <p:sp>
          <p:nvSpPr>
            <p:cNvPr id="60" name="Rounded Rectangle 59"/>
            <p:cNvSpPr/>
            <p:nvPr/>
          </p:nvSpPr>
          <p:spPr>
            <a:xfrm>
              <a:off x="5765692" y="596982"/>
              <a:ext cx="6079998" cy="5310333"/>
            </a:xfrm>
            <a:prstGeom prst="roundRect">
              <a:avLst>
                <a:gd name="adj" fmla="val 3118"/>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800" b="1" dirty="0" smtClean="0">
                  <a:solidFill>
                    <a:schemeClr val="tx1"/>
                  </a:solidFill>
                </a:rPr>
                <a:t>SHARDING PUTS DIFFERENT DATA ON SEPARATE NODES, EACH OF WHICH DOES ITS OWN READS AND WRITES</a:t>
              </a:r>
              <a:endParaRPr lang="en-US" sz="1800" b="1" dirty="0">
                <a:solidFill>
                  <a:schemeClr val="tx1"/>
                </a:solidFill>
              </a:endParaRPr>
            </a:p>
          </p:txBody>
        </p:sp>
        <p:sp>
          <p:nvSpPr>
            <p:cNvPr id="85" name="Cube 84"/>
            <p:cNvSpPr/>
            <p:nvPr/>
          </p:nvSpPr>
          <p:spPr>
            <a:xfrm>
              <a:off x="7005584" y="4382102"/>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7130833" y="4668899"/>
              <a:ext cx="320040" cy="320040"/>
              <a:chOff x="10770870" y="1929614"/>
              <a:chExt cx="320040" cy="320040"/>
            </a:xfrm>
          </p:grpSpPr>
          <p:sp>
            <p:nvSpPr>
              <p:cNvPr id="90" name="Rectangle 89"/>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p:cNvPicPr>
                <a:picLocks noChangeAspect="1"/>
              </p:cNvPicPr>
              <p:nvPr/>
            </p:nvPicPr>
            <p:blipFill>
              <a:blip r:embed="rId3"/>
              <a:stretch>
                <a:fillRect/>
              </a:stretch>
            </p:blipFill>
            <p:spPr>
              <a:xfrm>
                <a:off x="10873347" y="1973252"/>
                <a:ext cx="115086" cy="238181"/>
              </a:xfrm>
              <a:prstGeom prst="rect">
                <a:avLst/>
              </a:prstGeom>
            </p:spPr>
          </p:pic>
        </p:grpSp>
        <p:sp>
          <p:nvSpPr>
            <p:cNvPr id="74" name="Cube 73"/>
            <p:cNvSpPr/>
            <p:nvPr/>
          </p:nvSpPr>
          <p:spPr>
            <a:xfrm>
              <a:off x="9339541" y="4471002"/>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9468815" y="4746542"/>
              <a:ext cx="320040" cy="320040"/>
              <a:chOff x="11242162" y="1929614"/>
              <a:chExt cx="320040" cy="320040"/>
            </a:xfrm>
          </p:grpSpPr>
          <p:sp>
            <p:nvSpPr>
              <p:cNvPr id="81" name="Rectangle 80"/>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82" name="Isosceles Triangle 81"/>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Connector 58"/>
            <p:cNvCxnSpPr/>
            <p:nvPr/>
          </p:nvCxnSpPr>
          <p:spPr>
            <a:xfrm flipH="1">
              <a:off x="6370549" y="2942560"/>
              <a:ext cx="817938" cy="2086175"/>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134" name="Group 133"/>
            <p:cNvGrpSpPr/>
            <p:nvPr/>
          </p:nvGrpSpPr>
          <p:grpSpPr>
            <a:xfrm>
              <a:off x="6970920" y="1750488"/>
              <a:ext cx="1066824" cy="512968"/>
              <a:chOff x="6970920" y="1750488"/>
              <a:chExt cx="1066824" cy="512968"/>
            </a:xfrm>
          </p:grpSpPr>
          <p:sp>
            <p:nvSpPr>
              <p:cNvPr id="64" name="Left-Right Arrow 63"/>
              <p:cNvSpPr/>
              <p:nvPr/>
            </p:nvSpPr>
            <p:spPr>
              <a:xfrm>
                <a:off x="6970920" y="1750488"/>
                <a:ext cx="1066824" cy="512968"/>
              </a:xfrm>
              <a:prstGeom prst="leftRightArrow">
                <a:avLst>
                  <a:gd name="adj1" fmla="val 60203"/>
                  <a:gd name="adj2"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p:cNvPicPr>
                <a:picLocks noChangeAspect="1"/>
              </p:cNvPicPr>
              <p:nvPr/>
            </p:nvPicPr>
            <p:blipFill>
              <a:blip r:embed="rId4"/>
              <a:stretch>
                <a:fillRect/>
              </a:stretch>
            </p:blipFill>
            <p:spPr>
              <a:xfrm>
                <a:off x="7410230" y="1905795"/>
                <a:ext cx="203105" cy="205005"/>
              </a:xfrm>
              <a:prstGeom prst="rect">
                <a:avLst/>
              </a:prstGeom>
            </p:spPr>
          </p:pic>
        </p:grpSp>
        <p:grpSp>
          <p:nvGrpSpPr>
            <p:cNvPr id="133" name="Group 132"/>
            <p:cNvGrpSpPr/>
            <p:nvPr/>
          </p:nvGrpSpPr>
          <p:grpSpPr>
            <a:xfrm>
              <a:off x="6970920" y="2385954"/>
              <a:ext cx="1066824" cy="512968"/>
              <a:chOff x="6970920" y="2385954"/>
              <a:chExt cx="1066824" cy="512968"/>
            </a:xfrm>
          </p:grpSpPr>
          <p:sp>
            <p:nvSpPr>
              <p:cNvPr id="111" name="Left-Right Arrow 110"/>
              <p:cNvSpPr/>
              <p:nvPr/>
            </p:nvSpPr>
            <p:spPr>
              <a:xfrm>
                <a:off x="6970920" y="2385954"/>
                <a:ext cx="1066824" cy="512968"/>
              </a:xfrm>
              <a:prstGeom prst="leftRightArrow">
                <a:avLst>
                  <a:gd name="adj1" fmla="val 60203"/>
                  <a:gd name="adj2"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7335144" y="2461556"/>
                <a:ext cx="320040"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sym typeface="Webdings" panose="05030102010509060703" pitchFamily="18" charset="2"/>
                  </a:rPr>
                  <a:t></a:t>
                </a:r>
                <a:endParaRPr lang="en-US" sz="1800" dirty="0">
                  <a:solidFill>
                    <a:schemeClr val="tx1"/>
                  </a:solidFill>
                </a:endParaRPr>
              </a:p>
            </p:txBody>
          </p:sp>
        </p:grpSp>
        <p:grpSp>
          <p:nvGrpSpPr>
            <p:cNvPr id="132" name="Group 131"/>
            <p:cNvGrpSpPr/>
            <p:nvPr/>
          </p:nvGrpSpPr>
          <p:grpSpPr>
            <a:xfrm>
              <a:off x="5828816" y="5041987"/>
              <a:ext cx="1066824" cy="512968"/>
              <a:chOff x="5828816" y="5041987"/>
              <a:chExt cx="1066824" cy="512968"/>
            </a:xfrm>
          </p:grpSpPr>
          <p:sp>
            <p:nvSpPr>
              <p:cNvPr id="117" name="Left-Right Arrow 116"/>
              <p:cNvSpPr/>
              <p:nvPr/>
            </p:nvSpPr>
            <p:spPr>
              <a:xfrm>
                <a:off x="5828816" y="5041987"/>
                <a:ext cx="1066824" cy="512968"/>
              </a:xfrm>
              <a:prstGeom prst="leftRightArrow">
                <a:avLst>
                  <a:gd name="adj1" fmla="val 60203"/>
                  <a:gd name="adj2"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6210528" y="5137665"/>
                <a:ext cx="320040" cy="320040"/>
                <a:chOff x="10770870" y="1929614"/>
                <a:chExt cx="320040" cy="320040"/>
              </a:xfrm>
              <a:noFill/>
            </p:grpSpPr>
            <p:sp>
              <p:nvSpPr>
                <p:cNvPr id="115" name="Rectangle 114"/>
                <p:cNvSpPr/>
                <p:nvPr/>
              </p:nvSpPr>
              <p:spPr>
                <a:xfrm>
                  <a:off x="10770870" y="1929614"/>
                  <a:ext cx="320040" cy="32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p:cNvPicPr>
                  <a:picLocks noChangeAspect="1"/>
                </p:cNvPicPr>
                <p:nvPr/>
              </p:nvPicPr>
              <p:blipFill>
                <a:blip r:embed="rId3"/>
                <a:stretch>
                  <a:fillRect/>
                </a:stretch>
              </p:blipFill>
              <p:spPr>
                <a:xfrm>
                  <a:off x="10873347" y="1973252"/>
                  <a:ext cx="115086" cy="238181"/>
                </a:xfrm>
                <a:prstGeom prst="rect">
                  <a:avLst/>
                </a:prstGeom>
                <a:grpFill/>
                <a:ln>
                  <a:noFill/>
                </a:ln>
              </p:spPr>
            </p:pic>
          </p:grpSp>
        </p:grpSp>
        <p:grpSp>
          <p:nvGrpSpPr>
            <p:cNvPr id="131" name="Group 130"/>
            <p:cNvGrpSpPr/>
            <p:nvPr/>
          </p:nvGrpSpPr>
          <p:grpSpPr>
            <a:xfrm>
              <a:off x="10697268" y="5028735"/>
              <a:ext cx="1066824" cy="512968"/>
              <a:chOff x="10856924" y="5028735"/>
              <a:chExt cx="1066824" cy="512968"/>
            </a:xfrm>
          </p:grpSpPr>
          <p:sp>
            <p:nvSpPr>
              <p:cNvPr id="118" name="Left-Right Arrow 117"/>
              <p:cNvSpPr/>
              <p:nvPr/>
            </p:nvSpPr>
            <p:spPr>
              <a:xfrm>
                <a:off x="10856924" y="5028735"/>
                <a:ext cx="1066824" cy="512968"/>
              </a:xfrm>
              <a:prstGeom prst="leftRightArrow">
                <a:avLst>
                  <a:gd name="adj1" fmla="val 60203"/>
                  <a:gd name="adj2"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11222094" y="5137665"/>
                <a:ext cx="320040" cy="320040"/>
                <a:chOff x="11242162" y="1929614"/>
                <a:chExt cx="320040" cy="320040"/>
              </a:xfrm>
            </p:grpSpPr>
            <p:sp>
              <p:nvSpPr>
                <p:cNvPr id="103" name="Rectangle 102"/>
                <p:cNvSpPr/>
                <p:nvPr/>
              </p:nvSpPr>
              <p:spPr>
                <a:xfrm rot="10800000">
                  <a:off x="11242162" y="1929614"/>
                  <a:ext cx="320040"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dirty="0">
                      <a:solidFill>
                        <a:schemeClr val="tx1"/>
                      </a:solidFill>
                      <a:sym typeface="Webdings" panose="05030102010509060703" pitchFamily="18" charset="2"/>
                    </a:rPr>
                    <a:t></a:t>
                  </a:r>
                  <a:endParaRPr lang="en-US" dirty="0">
                    <a:solidFill>
                      <a:schemeClr val="tx1"/>
                    </a:solidFill>
                  </a:endParaRPr>
                </a:p>
              </p:txBody>
            </p:sp>
            <p:sp>
              <p:nvSpPr>
                <p:cNvPr id="104" name="Isosceles Triangle 103"/>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347685" y="1733332"/>
              <a:ext cx="1180701" cy="1305243"/>
              <a:chOff x="10658873" y="1112729"/>
              <a:chExt cx="1180701" cy="1305243"/>
            </a:xfrm>
          </p:grpSpPr>
          <p:sp>
            <p:nvSpPr>
              <p:cNvPr id="120" name="Cube 119"/>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122" name="Group 121"/>
              <p:cNvGrpSpPr/>
              <p:nvPr/>
            </p:nvGrpSpPr>
            <p:grpSpPr>
              <a:xfrm>
                <a:off x="10770870" y="1431732"/>
                <a:ext cx="320040" cy="320040"/>
                <a:chOff x="10770870" y="1431732"/>
                <a:chExt cx="320040" cy="320040"/>
              </a:xfrm>
            </p:grpSpPr>
            <p:sp>
              <p:nvSpPr>
                <p:cNvPr id="129" name="Rectangle 128"/>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0" name="Picture 129"/>
                <p:cNvPicPr>
                  <a:picLocks noChangeAspect="1"/>
                </p:cNvPicPr>
                <p:nvPr/>
              </p:nvPicPr>
              <p:blipFill>
                <a:blip r:embed="rId4"/>
                <a:stretch>
                  <a:fillRect/>
                </a:stretch>
              </p:blipFill>
              <p:spPr>
                <a:xfrm>
                  <a:off x="10829338" y="1501950"/>
                  <a:ext cx="203105" cy="205005"/>
                </a:xfrm>
                <a:prstGeom prst="rect">
                  <a:avLst/>
                </a:prstGeom>
              </p:spPr>
            </p:pic>
          </p:grpSp>
        </p:grpSp>
        <p:sp>
          <p:nvSpPr>
            <p:cNvPr id="72" name="Shape 124"/>
            <p:cNvSpPr txBox="1"/>
            <p:nvPr/>
          </p:nvSpPr>
          <p:spPr>
            <a:xfrm>
              <a:off x="5952976" y="3522554"/>
              <a:ext cx="2105216" cy="547954"/>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b="1" dirty="0" smtClean="0">
                  <a:solidFill>
                    <a:srgbClr val="0CA86D"/>
                  </a:solidFill>
                </a:rPr>
                <a:t>Each shard reads and writes its own data</a:t>
              </a:r>
              <a:endParaRPr b="1" dirty="0">
                <a:solidFill>
                  <a:srgbClr val="0CA86D"/>
                </a:solidFill>
              </a:endParaRPr>
            </a:p>
          </p:txBody>
        </p:sp>
      </p:grpSp>
    </p:spTree>
    <p:extLst>
      <p:ext uri="{BB962C8B-B14F-4D97-AF65-F5344CB8AC3E}">
        <p14:creationId xmlns:p14="http://schemas.microsoft.com/office/powerpoint/2010/main" val="1829879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Sharding</a:t>
            </a:r>
            <a:r>
              <a:rPr lang="en-US" dirty="0"/>
              <a:t>?</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1" y="1304995"/>
            <a:ext cx="4669454" cy="4840828"/>
          </a:xfrm>
        </p:spPr>
        <p:txBody>
          <a:bodyPr/>
          <a:lstStyle/>
          <a:p>
            <a:pPr lvl="1"/>
            <a:r>
              <a:rPr lang="en-US" dirty="0"/>
              <a:t>For improving the throughput and overall performance of database.</a:t>
            </a:r>
          </a:p>
          <a:p>
            <a:pPr lvl="1"/>
            <a:r>
              <a:rPr lang="en-US" dirty="0"/>
              <a:t>Correct implementation of </a:t>
            </a:r>
            <a:r>
              <a:rPr lang="en-US" dirty="0" err="1"/>
              <a:t>sharding</a:t>
            </a:r>
            <a:r>
              <a:rPr lang="en-US" dirty="0"/>
              <a:t> overrides the setup cost.</a:t>
            </a:r>
          </a:p>
          <a:p>
            <a:pPr lvl="1"/>
            <a:r>
              <a:rPr lang="en-US" dirty="0"/>
              <a:t>Cost-effective and near-linear scalability for high-volume business transaction applications.</a:t>
            </a:r>
          </a:p>
          <a:p>
            <a:pPr lvl="1"/>
            <a:r>
              <a:rPr lang="en-US" dirty="0"/>
              <a:t>Write scalability.</a:t>
            </a:r>
          </a:p>
          <a:p>
            <a:pPr lvl="1"/>
            <a:r>
              <a:rPr lang="en-US" dirty="0"/>
              <a:t>Processing of large datasets.</a:t>
            </a:r>
          </a:p>
          <a:p>
            <a:pPr lvl="1"/>
            <a:endParaRPr lang="en-US" dirty="0"/>
          </a:p>
        </p:txBody>
      </p:sp>
      <p:grpSp>
        <p:nvGrpSpPr>
          <p:cNvPr id="91" name="Group 90"/>
          <p:cNvGrpSpPr/>
          <p:nvPr/>
        </p:nvGrpSpPr>
        <p:grpSpPr>
          <a:xfrm>
            <a:off x="5222369" y="1328640"/>
            <a:ext cx="6795463" cy="4419600"/>
            <a:chOff x="5267813" y="774700"/>
            <a:chExt cx="6795463" cy="4419600"/>
          </a:xfrm>
        </p:grpSpPr>
        <p:sp>
          <p:nvSpPr>
            <p:cNvPr id="90" name="Rounded Rectangle 89"/>
            <p:cNvSpPr/>
            <p:nvPr/>
          </p:nvSpPr>
          <p:spPr>
            <a:xfrm>
              <a:off x="7692568" y="774700"/>
              <a:ext cx="4370708" cy="4419600"/>
            </a:xfrm>
            <a:prstGeom prst="roundRect">
              <a:avLst>
                <a:gd name="adj" fmla="val 2172"/>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SHARDED TABLE IN THREE DATABASES</a:t>
              </a:r>
              <a:endParaRPr lang="en-US" b="1" dirty="0">
                <a:solidFill>
                  <a:schemeClr val="tx1"/>
                </a:solidFill>
              </a:endParaRPr>
            </a:p>
          </p:txBody>
        </p:sp>
        <p:sp>
          <p:nvSpPr>
            <p:cNvPr id="89" name="Rounded Rectangle 88"/>
            <p:cNvSpPr/>
            <p:nvPr/>
          </p:nvSpPr>
          <p:spPr>
            <a:xfrm>
              <a:off x="5267813" y="774700"/>
              <a:ext cx="2209003" cy="4419600"/>
            </a:xfrm>
            <a:prstGeom prst="roundRect">
              <a:avLst>
                <a:gd name="adj" fmla="val 5078"/>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UNSHARDED TABLE IN ONE DATABASE</a:t>
              </a:r>
              <a:endParaRPr lang="en-US" b="1" dirty="0">
                <a:solidFill>
                  <a:schemeClr val="tx1"/>
                </a:solidFill>
              </a:endParaRPr>
            </a:p>
          </p:txBody>
        </p:sp>
        <p:grpSp>
          <p:nvGrpSpPr>
            <p:cNvPr id="83" name="Group 82"/>
            <p:cNvGrpSpPr/>
            <p:nvPr/>
          </p:nvGrpSpPr>
          <p:grpSpPr>
            <a:xfrm>
              <a:off x="5386630" y="2182083"/>
              <a:ext cx="1973768" cy="2860730"/>
              <a:chOff x="911503" y="3533404"/>
              <a:chExt cx="2171145" cy="2860730"/>
            </a:xfrm>
          </p:grpSpPr>
          <p:grpSp>
            <p:nvGrpSpPr>
              <p:cNvPr id="62" name="Group 61"/>
              <p:cNvGrpSpPr/>
              <p:nvPr/>
            </p:nvGrpSpPr>
            <p:grpSpPr>
              <a:xfrm>
                <a:off x="911503" y="3533404"/>
                <a:ext cx="2171145" cy="2860730"/>
                <a:chOff x="683532" y="3658451"/>
                <a:chExt cx="2627086" cy="3307321"/>
              </a:xfrm>
              <a:solidFill>
                <a:schemeClr val="accent6">
                  <a:lumMod val="20000"/>
                  <a:lumOff val="80000"/>
                </a:schemeClr>
              </a:solidFill>
            </p:grpSpPr>
            <p:sp>
              <p:nvSpPr>
                <p:cNvPr id="57" name="Rounded Rectangle 56"/>
                <p:cNvSpPr/>
                <p:nvPr/>
              </p:nvSpPr>
              <p:spPr>
                <a:xfrm>
                  <a:off x="683532" y="3658451"/>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802945" y="4560408"/>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683532" y="4861789"/>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802945" y="5763746"/>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683532" y="6079788"/>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314450" y="3714664"/>
                <a:ext cx="1365250" cy="2554067"/>
                <a:chOff x="1301750" y="3555025"/>
                <a:chExt cx="1365250" cy="2554067"/>
              </a:xfrm>
            </p:grpSpPr>
            <p:sp>
              <p:nvSpPr>
                <p:cNvPr id="6" name="Rounded Rectangle 5"/>
                <p:cNvSpPr/>
                <p:nvPr/>
              </p:nvSpPr>
              <p:spPr>
                <a:xfrm>
                  <a:off x="1301750" y="3555025"/>
                  <a:ext cx="1365250" cy="2554067"/>
                </a:xfrm>
                <a:prstGeom prst="roundRect">
                  <a:avLst>
                    <a:gd name="adj" fmla="val 6762"/>
                  </a:avLst>
                </a:prstGeom>
                <a:solidFill>
                  <a:schemeClr val="bg1">
                    <a:lumMod val="6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01750" y="3814317"/>
                  <a:ext cx="1365250" cy="254975"/>
                </a:xfrm>
                <a:prstGeom prst="roundRect">
                  <a:avLst>
                    <a:gd name="adj" fmla="val 0"/>
                  </a:avLst>
                </a:prstGeom>
                <a:solidFill>
                  <a:srgbClr val="0CA86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01750" y="4069292"/>
                  <a:ext cx="1365250" cy="254975"/>
                </a:xfrm>
                <a:prstGeom prst="roundRect">
                  <a:avLst>
                    <a:gd name="adj" fmla="val 0"/>
                  </a:avLst>
                </a:prstGeom>
                <a:solidFill>
                  <a:srgbClr val="0EC07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301750" y="4324267"/>
                  <a:ext cx="1365250" cy="254975"/>
                </a:xfrm>
                <a:prstGeom prst="roundRect">
                  <a:avLst>
                    <a:gd name="adj" fmla="val 0"/>
                  </a:avLst>
                </a:prstGeom>
                <a:solidFill>
                  <a:schemeClr val="bg2">
                    <a:lumMod val="2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301750" y="4579242"/>
                  <a:ext cx="1365250" cy="254975"/>
                </a:xfrm>
                <a:prstGeom prst="roundRect">
                  <a:avLst>
                    <a:gd name="adj" fmla="val 0"/>
                  </a:avLst>
                </a:prstGeom>
                <a:solidFill>
                  <a:schemeClr val="bg2">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301750" y="4834217"/>
                  <a:ext cx="1365250" cy="254975"/>
                </a:xfrm>
                <a:prstGeom prst="roundRect">
                  <a:avLst>
                    <a:gd name="adj" fmla="val 0"/>
                  </a:avLst>
                </a:prstGeom>
                <a:solidFill>
                  <a:srgbClr val="0EC07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01750" y="5089192"/>
                  <a:ext cx="1365250" cy="254975"/>
                </a:xfrm>
                <a:prstGeom prst="roundRect">
                  <a:avLst>
                    <a:gd name="adj" fmla="val 0"/>
                  </a:avLst>
                </a:prstGeom>
                <a:solidFill>
                  <a:srgbClr val="0CA86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301750" y="5344167"/>
                  <a:ext cx="1365250" cy="254975"/>
                </a:xfrm>
                <a:prstGeom prst="roundRect">
                  <a:avLst>
                    <a:gd name="adj" fmla="val 0"/>
                  </a:avLst>
                </a:prstGeom>
                <a:solidFill>
                  <a:schemeClr val="bg2">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301750" y="5599142"/>
                  <a:ext cx="1365250" cy="254975"/>
                </a:xfrm>
                <a:prstGeom prst="roundRect">
                  <a:avLst>
                    <a:gd name="adj" fmla="val 0"/>
                  </a:avLst>
                </a:prstGeom>
                <a:solidFill>
                  <a:schemeClr val="bg2">
                    <a:lumMod val="2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301750" y="5854117"/>
                  <a:ext cx="1365250" cy="254975"/>
                </a:xfrm>
                <a:prstGeom prst="roundRect">
                  <a:avLst>
                    <a:gd name="adj" fmla="val 0"/>
                  </a:avLst>
                </a:prstGeom>
                <a:solidFill>
                  <a:schemeClr val="bg2">
                    <a:lumMod val="1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62125" y="3814317"/>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24075" y="3814317"/>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47925" y="3814317"/>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9" name="Group 68"/>
            <p:cNvGrpSpPr/>
            <p:nvPr/>
          </p:nvGrpSpPr>
          <p:grpSpPr>
            <a:xfrm>
              <a:off x="9245373" y="3000707"/>
              <a:ext cx="1255631" cy="2042106"/>
              <a:chOff x="683532" y="3658451"/>
              <a:chExt cx="2627086" cy="3307321"/>
            </a:xfrm>
            <a:solidFill>
              <a:schemeClr val="accent6">
                <a:lumMod val="20000"/>
                <a:lumOff val="80000"/>
              </a:schemeClr>
            </a:solidFill>
          </p:grpSpPr>
          <p:sp>
            <p:nvSpPr>
              <p:cNvPr id="70" name="Rounded Rectangle 69"/>
              <p:cNvSpPr/>
              <p:nvPr/>
            </p:nvSpPr>
            <p:spPr>
              <a:xfrm>
                <a:off x="683532" y="3658451"/>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802945" y="4560408"/>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683532" y="4861789"/>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02945" y="5763746"/>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83532" y="6079788"/>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10684376" y="3000707"/>
              <a:ext cx="1255631" cy="2042106"/>
              <a:chOff x="683532" y="3658451"/>
              <a:chExt cx="2627086" cy="3307321"/>
            </a:xfrm>
            <a:solidFill>
              <a:schemeClr val="accent6">
                <a:lumMod val="20000"/>
                <a:lumOff val="80000"/>
              </a:schemeClr>
            </a:solidFill>
          </p:grpSpPr>
          <p:sp>
            <p:nvSpPr>
              <p:cNvPr id="76" name="Rounded Rectangle 75"/>
              <p:cNvSpPr/>
              <p:nvPr/>
            </p:nvSpPr>
            <p:spPr>
              <a:xfrm>
                <a:off x="683532" y="3658451"/>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802945" y="4560408"/>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683532" y="4861789"/>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802945" y="5763746"/>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683532" y="6079788"/>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7811348" y="3000707"/>
              <a:ext cx="1255631" cy="2042106"/>
              <a:chOff x="683532" y="3658451"/>
              <a:chExt cx="2627086" cy="3307321"/>
            </a:xfrm>
            <a:solidFill>
              <a:schemeClr val="accent6">
                <a:lumMod val="20000"/>
                <a:lumOff val="80000"/>
              </a:schemeClr>
            </a:solidFill>
          </p:grpSpPr>
          <p:sp>
            <p:nvSpPr>
              <p:cNvPr id="64" name="Rounded Rectangle 63"/>
              <p:cNvSpPr/>
              <p:nvPr/>
            </p:nvSpPr>
            <p:spPr>
              <a:xfrm>
                <a:off x="683532" y="3658451"/>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802945" y="4560408"/>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683532" y="4861789"/>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802945" y="5763746"/>
                <a:ext cx="2388260" cy="301381"/>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683532" y="6079788"/>
                <a:ext cx="2627086" cy="885984"/>
              </a:xfrm>
              <a:prstGeom prst="roundRect">
                <a:avLst/>
              </a:prstGeom>
              <a:grp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7818595" y="3683362"/>
              <a:ext cx="1241136" cy="1279192"/>
              <a:chOff x="4394923" y="4928085"/>
              <a:chExt cx="1365250" cy="1279192"/>
            </a:xfrm>
          </p:grpSpPr>
          <p:sp>
            <p:nvSpPr>
              <p:cNvPr id="22" name="Rounded Rectangle 21"/>
              <p:cNvSpPr/>
              <p:nvPr/>
            </p:nvSpPr>
            <p:spPr>
              <a:xfrm>
                <a:off x="4394923" y="4928085"/>
                <a:ext cx="1365250" cy="1279192"/>
              </a:xfrm>
              <a:prstGeom prst="roundRect">
                <a:avLst>
                  <a:gd name="adj" fmla="val 6762"/>
                </a:avLst>
              </a:prstGeom>
              <a:solidFill>
                <a:schemeClr val="bg1">
                  <a:lumMod val="6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394923" y="5187376"/>
                <a:ext cx="1365250" cy="254975"/>
              </a:xfrm>
              <a:prstGeom prst="roundRect">
                <a:avLst>
                  <a:gd name="adj" fmla="val 0"/>
                </a:avLst>
              </a:prstGeom>
              <a:gradFill flip="none" rotWithShape="1">
                <a:gsLst>
                  <a:gs pos="0">
                    <a:srgbClr val="0EC07D">
                      <a:shade val="30000"/>
                      <a:satMod val="115000"/>
                    </a:srgbClr>
                  </a:gs>
                  <a:gs pos="50000">
                    <a:srgbClr val="0EC07D">
                      <a:shade val="67500"/>
                      <a:satMod val="115000"/>
                    </a:srgbClr>
                  </a:gs>
                  <a:gs pos="100000">
                    <a:srgbClr val="0EC07D">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394923" y="5442351"/>
                <a:ext cx="1365250" cy="254975"/>
              </a:xfrm>
              <a:prstGeom prst="roundRect">
                <a:avLst>
                  <a:gd name="adj" fmla="val 0"/>
                </a:avLst>
              </a:prstGeom>
              <a:gradFill flip="none" rotWithShape="1">
                <a:gsLst>
                  <a:gs pos="0">
                    <a:srgbClr val="0EC07D">
                      <a:shade val="30000"/>
                      <a:satMod val="115000"/>
                    </a:srgbClr>
                  </a:gs>
                  <a:gs pos="50000">
                    <a:srgbClr val="0EC07D">
                      <a:shade val="67500"/>
                      <a:satMod val="115000"/>
                    </a:srgbClr>
                  </a:gs>
                  <a:gs pos="100000">
                    <a:srgbClr val="0EC07D">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394923" y="5697326"/>
                <a:ext cx="1365250" cy="254975"/>
              </a:xfrm>
              <a:prstGeom prst="roundRect">
                <a:avLst>
                  <a:gd name="adj" fmla="val 0"/>
                </a:avLst>
              </a:prstGeom>
              <a:gradFill flip="none" rotWithShape="1">
                <a:gsLst>
                  <a:gs pos="0">
                    <a:srgbClr val="0EC07D">
                      <a:shade val="30000"/>
                      <a:satMod val="115000"/>
                    </a:srgbClr>
                  </a:gs>
                  <a:gs pos="50000">
                    <a:srgbClr val="0EC07D">
                      <a:shade val="67500"/>
                      <a:satMod val="115000"/>
                    </a:srgbClr>
                  </a:gs>
                  <a:gs pos="100000">
                    <a:srgbClr val="0EC07D">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394923" y="5952301"/>
                <a:ext cx="1365250" cy="254975"/>
              </a:xfrm>
              <a:prstGeom prst="roundRect">
                <a:avLst>
                  <a:gd name="adj" fmla="val 0"/>
                </a:avLst>
              </a:prstGeom>
              <a:gradFill flip="none" rotWithShape="1">
                <a:gsLst>
                  <a:gs pos="0">
                    <a:srgbClr val="0EC07D">
                      <a:shade val="30000"/>
                      <a:satMod val="115000"/>
                    </a:srgbClr>
                  </a:gs>
                  <a:gs pos="50000">
                    <a:srgbClr val="0EC07D">
                      <a:shade val="67500"/>
                      <a:satMod val="115000"/>
                    </a:srgbClr>
                  </a:gs>
                  <a:gs pos="100000">
                    <a:srgbClr val="0EC07D">
                      <a:shade val="100000"/>
                      <a:satMod val="115000"/>
                    </a:srgbClr>
                  </a:gs>
                </a:gsLst>
                <a:lin ang="162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855298" y="5179757"/>
                <a:ext cx="685800" cy="1017143"/>
                <a:chOff x="5416910" y="3973956"/>
                <a:chExt cx="685800" cy="2294775"/>
              </a:xfrm>
            </p:grpSpPr>
            <p:cxnSp>
              <p:nvCxnSpPr>
                <p:cNvPr id="32" name="Straight Connector 31"/>
                <p:cNvCxnSpPr/>
                <p:nvPr/>
              </p:nvCxnSpPr>
              <p:spPr>
                <a:xfrm>
                  <a:off x="54169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7886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1027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Group 36"/>
            <p:cNvGrpSpPr/>
            <p:nvPr/>
          </p:nvGrpSpPr>
          <p:grpSpPr>
            <a:xfrm>
              <a:off x="9252620" y="3683362"/>
              <a:ext cx="1241136" cy="1279192"/>
              <a:chOff x="4394923" y="4928085"/>
              <a:chExt cx="1365250" cy="1279192"/>
            </a:xfrm>
          </p:grpSpPr>
          <p:sp>
            <p:nvSpPr>
              <p:cNvPr id="38" name="Rounded Rectangle 37"/>
              <p:cNvSpPr/>
              <p:nvPr/>
            </p:nvSpPr>
            <p:spPr>
              <a:xfrm>
                <a:off x="4394923" y="4928085"/>
                <a:ext cx="1365250" cy="1279192"/>
              </a:xfrm>
              <a:prstGeom prst="roundRect">
                <a:avLst>
                  <a:gd name="adj" fmla="val 6762"/>
                </a:avLst>
              </a:prstGeom>
              <a:solidFill>
                <a:schemeClr val="bg1">
                  <a:lumMod val="6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394923" y="5187376"/>
                <a:ext cx="1365250" cy="254975"/>
              </a:xfrm>
              <a:prstGeom prst="roundRect">
                <a:avLst>
                  <a:gd name="adj" fmla="val 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394923" y="5442351"/>
                <a:ext cx="1365250" cy="254975"/>
              </a:xfrm>
              <a:prstGeom prst="roundRect">
                <a:avLst>
                  <a:gd name="adj" fmla="val 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394923" y="5697326"/>
                <a:ext cx="1365250" cy="254975"/>
              </a:xfrm>
              <a:prstGeom prst="roundRect">
                <a:avLst>
                  <a:gd name="adj" fmla="val 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4394923" y="5952301"/>
                <a:ext cx="1365250" cy="254975"/>
              </a:xfrm>
              <a:prstGeom prst="roundRect">
                <a:avLst>
                  <a:gd name="adj" fmla="val 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4855298" y="5179757"/>
                <a:ext cx="685800" cy="1017143"/>
                <a:chOff x="5416910" y="3973956"/>
                <a:chExt cx="685800" cy="2294775"/>
              </a:xfrm>
            </p:grpSpPr>
            <p:cxnSp>
              <p:nvCxnSpPr>
                <p:cNvPr id="44" name="Straight Connector 43"/>
                <p:cNvCxnSpPr/>
                <p:nvPr/>
              </p:nvCxnSpPr>
              <p:spPr>
                <a:xfrm>
                  <a:off x="54169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7886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1027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10691623" y="3683362"/>
              <a:ext cx="1241136" cy="1279192"/>
              <a:chOff x="4394923" y="4928085"/>
              <a:chExt cx="1365250" cy="1279192"/>
            </a:xfrm>
          </p:grpSpPr>
          <p:sp>
            <p:nvSpPr>
              <p:cNvPr id="48" name="Rounded Rectangle 47"/>
              <p:cNvSpPr/>
              <p:nvPr/>
            </p:nvSpPr>
            <p:spPr>
              <a:xfrm>
                <a:off x="4394923" y="4928085"/>
                <a:ext cx="1365250" cy="1279192"/>
              </a:xfrm>
              <a:prstGeom prst="roundRect">
                <a:avLst>
                  <a:gd name="adj" fmla="val 6762"/>
                </a:avLst>
              </a:prstGeom>
              <a:solidFill>
                <a:schemeClr val="bg1">
                  <a:lumMod val="6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4394923" y="5187376"/>
                <a:ext cx="1365250" cy="254975"/>
              </a:xfrm>
              <a:prstGeom prst="roundRect">
                <a:avLst>
                  <a:gd name="adj" fmla="val 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4394923" y="5442351"/>
                <a:ext cx="1365250" cy="254975"/>
              </a:xfrm>
              <a:prstGeom prst="roundRect">
                <a:avLst>
                  <a:gd name="adj" fmla="val 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4394923" y="5697326"/>
                <a:ext cx="1365250" cy="254975"/>
              </a:xfrm>
              <a:prstGeom prst="roundRect">
                <a:avLst>
                  <a:gd name="adj" fmla="val 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4394923" y="5952301"/>
                <a:ext cx="1365250" cy="254975"/>
              </a:xfrm>
              <a:prstGeom prst="roundRect">
                <a:avLst>
                  <a:gd name="adj" fmla="val 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4855298" y="5179757"/>
                <a:ext cx="685800" cy="1017143"/>
                <a:chOff x="5416910" y="3973956"/>
                <a:chExt cx="685800" cy="2294775"/>
              </a:xfrm>
            </p:grpSpPr>
            <p:cxnSp>
              <p:nvCxnSpPr>
                <p:cNvPr id="54" name="Straight Connector 53"/>
                <p:cNvCxnSpPr/>
                <p:nvPr/>
              </p:nvCxnSpPr>
              <p:spPr>
                <a:xfrm>
                  <a:off x="54169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7886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102710" y="3973956"/>
                  <a:ext cx="0" cy="229477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85" name="TextBox 84"/>
            <p:cNvSpPr txBox="1"/>
            <p:nvPr/>
          </p:nvSpPr>
          <p:spPr>
            <a:xfrm>
              <a:off x="7992363" y="2582331"/>
              <a:ext cx="893601" cy="338554"/>
            </a:xfrm>
            <a:prstGeom prst="rect">
              <a:avLst/>
            </a:prstGeom>
            <a:noFill/>
          </p:spPr>
          <p:txBody>
            <a:bodyPr wrap="none" rtlCol="0">
              <a:spAutoFit/>
            </a:bodyPr>
            <a:lstStyle/>
            <a:p>
              <a:r>
                <a:rPr lang="en-US" sz="1600" dirty="0" smtClean="0"/>
                <a:t>Server A</a:t>
              </a:r>
              <a:endParaRPr lang="en-US" sz="1600" dirty="0"/>
            </a:p>
          </p:txBody>
        </p:sp>
        <p:sp>
          <p:nvSpPr>
            <p:cNvPr id="86" name="TextBox 85"/>
            <p:cNvSpPr txBox="1"/>
            <p:nvPr/>
          </p:nvSpPr>
          <p:spPr>
            <a:xfrm>
              <a:off x="9426388" y="2582331"/>
              <a:ext cx="893601" cy="338554"/>
            </a:xfrm>
            <a:prstGeom prst="rect">
              <a:avLst/>
            </a:prstGeom>
            <a:noFill/>
          </p:spPr>
          <p:txBody>
            <a:bodyPr wrap="none" rtlCol="0">
              <a:spAutoFit/>
            </a:bodyPr>
            <a:lstStyle/>
            <a:p>
              <a:r>
                <a:rPr lang="en-US" sz="1600" dirty="0" smtClean="0"/>
                <a:t>Server B</a:t>
              </a:r>
              <a:endParaRPr lang="en-US" sz="1600" dirty="0"/>
            </a:p>
          </p:txBody>
        </p:sp>
        <p:sp>
          <p:nvSpPr>
            <p:cNvPr id="87" name="TextBox 86"/>
            <p:cNvSpPr txBox="1"/>
            <p:nvPr/>
          </p:nvSpPr>
          <p:spPr>
            <a:xfrm>
              <a:off x="10844989" y="2582331"/>
              <a:ext cx="934405" cy="338554"/>
            </a:xfrm>
            <a:prstGeom prst="rect">
              <a:avLst/>
            </a:prstGeom>
            <a:noFill/>
          </p:spPr>
          <p:txBody>
            <a:bodyPr wrap="none" rtlCol="0">
              <a:spAutoFit/>
            </a:bodyPr>
            <a:lstStyle/>
            <a:p>
              <a:r>
                <a:rPr lang="en-US" sz="1600" dirty="0" smtClean="0"/>
                <a:t>Server C</a:t>
              </a:r>
              <a:endParaRPr lang="en-US" sz="1600" dirty="0"/>
            </a:p>
          </p:txBody>
        </p:sp>
        <p:sp>
          <p:nvSpPr>
            <p:cNvPr id="88" name="TextBox 87"/>
            <p:cNvSpPr txBox="1"/>
            <p:nvPr/>
          </p:nvSpPr>
          <p:spPr>
            <a:xfrm>
              <a:off x="5968000" y="1734980"/>
              <a:ext cx="717272" cy="338554"/>
            </a:xfrm>
            <a:prstGeom prst="rect">
              <a:avLst/>
            </a:prstGeom>
            <a:noFill/>
          </p:spPr>
          <p:txBody>
            <a:bodyPr wrap="none" rtlCol="0">
              <a:spAutoFit/>
            </a:bodyPr>
            <a:lstStyle/>
            <a:p>
              <a:r>
                <a:rPr lang="en-US" sz="1600" dirty="0" smtClean="0"/>
                <a:t>Server</a:t>
              </a:r>
              <a:endParaRPr lang="en-US" sz="1600" dirty="0"/>
            </a:p>
          </p:txBody>
        </p:sp>
      </p:grpSp>
    </p:spTree>
    <p:extLst>
      <p:ext uri="{BB962C8B-B14F-4D97-AF65-F5344CB8AC3E}">
        <p14:creationId xmlns:p14="http://schemas.microsoft.com/office/powerpoint/2010/main" val="605827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Definitions</a:t>
            </a:r>
            <a:endParaRPr lang="en-US" dirty="0"/>
          </a:p>
        </p:txBody>
      </p:sp>
      <p:sp>
        <p:nvSpPr>
          <p:cNvPr id="3" name="Text Placeholder 2"/>
          <p:cNvSpPr>
            <a:spLocks noGrp="1"/>
          </p:cNvSpPr>
          <p:nvPr>
            <p:ph type="body" sz="quarter" idx="13"/>
          </p:nvPr>
        </p:nvSpPr>
        <p:spPr/>
        <p:txBody>
          <a:bodyPr/>
          <a:lstStyle/>
          <a:p>
            <a:pPr lvl="0"/>
            <a:r>
              <a:rPr lang="en-US" b="1" smtClean="0"/>
              <a:t>Module 3:</a:t>
            </a:r>
            <a:r>
              <a:rPr lang="en-US" smtClean="0"/>
              <a:t> Sharding in NoSQL</a:t>
            </a:r>
            <a:endParaRPr lang="en-US" dirty="0"/>
          </a:p>
        </p:txBody>
      </p:sp>
      <p:sp>
        <p:nvSpPr>
          <p:cNvPr id="4" name="Text Placeholder 3"/>
          <p:cNvSpPr>
            <a:spLocks noGrp="1"/>
          </p:cNvSpPr>
          <p:nvPr>
            <p:ph type="body" sz="quarter" idx="24"/>
          </p:nvPr>
        </p:nvSpPr>
        <p:spPr/>
        <p:txBody>
          <a:bodyPr/>
          <a:lstStyle/>
          <a:p>
            <a:pPr lvl="0"/>
            <a:r>
              <a:rPr lang="en-US" smtClean="0"/>
              <a:t>A few important terminologies need to be understood to gain a fine grip of sharding.</a:t>
            </a:r>
          </a:p>
          <a:p>
            <a:endParaRPr lang="en-US" dirty="0"/>
          </a:p>
        </p:txBody>
      </p:sp>
      <p:grpSp>
        <p:nvGrpSpPr>
          <p:cNvPr id="17" name="Group 16"/>
          <p:cNvGrpSpPr/>
          <p:nvPr/>
        </p:nvGrpSpPr>
        <p:grpSpPr>
          <a:xfrm>
            <a:off x="1816251" y="2468512"/>
            <a:ext cx="8503163" cy="3396070"/>
            <a:chOff x="3253165" y="2707982"/>
            <a:chExt cx="6377241" cy="2547000"/>
          </a:xfrm>
        </p:grpSpPr>
        <p:grpSp>
          <p:nvGrpSpPr>
            <p:cNvPr id="5" name="Shape 178"/>
            <p:cNvGrpSpPr/>
            <p:nvPr/>
          </p:nvGrpSpPr>
          <p:grpSpPr>
            <a:xfrm>
              <a:off x="5163387" y="2707982"/>
              <a:ext cx="2547000" cy="2547000"/>
              <a:chOff x="3203958" y="1258050"/>
              <a:chExt cx="2547000" cy="2547000"/>
            </a:xfrm>
          </p:grpSpPr>
          <p:sp>
            <p:nvSpPr>
              <p:cNvPr id="6" name="Shape 179"/>
              <p:cNvSpPr/>
              <p:nvPr/>
            </p:nvSpPr>
            <p:spPr>
              <a:xfrm rot="2700000">
                <a:off x="4196595" y="1011412"/>
                <a:ext cx="561726" cy="3040276"/>
              </a:xfrm>
              <a:prstGeom prst="roundRect">
                <a:avLst>
                  <a:gd name="adj" fmla="val 50000"/>
                </a:avLst>
              </a:prstGeom>
              <a:gradFill flip="none" rotWithShape="1">
                <a:gsLst>
                  <a:gs pos="0">
                    <a:srgbClr val="10DA8D">
                      <a:shade val="30000"/>
                      <a:satMod val="115000"/>
                    </a:srgbClr>
                  </a:gs>
                  <a:gs pos="50000">
                    <a:srgbClr val="10DA8D">
                      <a:shade val="67500"/>
                      <a:satMod val="115000"/>
                    </a:srgbClr>
                  </a:gs>
                  <a:gs pos="100000">
                    <a:srgbClr val="10DA8D">
                      <a:shade val="100000"/>
                      <a:satMod val="115000"/>
                    </a:srgbClr>
                  </a:gs>
                </a:gsLst>
                <a:lin ang="0" scaled="1"/>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180"/>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tx1"/>
                    </a:solidFill>
                    <a:latin typeface="Roboto"/>
                    <a:ea typeface="Roboto"/>
                    <a:cs typeface="Roboto"/>
                    <a:sym typeface="Roboto"/>
                  </a:rPr>
                  <a:t>2</a:t>
                </a:r>
                <a:endParaRPr sz="2000" b="1" dirty="0">
                  <a:solidFill>
                    <a:schemeClr val="tx1"/>
                  </a:solidFill>
                  <a:latin typeface="Roboto"/>
                  <a:ea typeface="Roboto"/>
                  <a:cs typeface="Roboto"/>
                  <a:sym typeface="Roboto"/>
                </a:endParaRPr>
              </a:p>
            </p:txBody>
          </p:sp>
          <p:sp>
            <p:nvSpPr>
              <p:cNvPr id="8" name="Shape 181"/>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nSpc>
                    <a:spcPct val="115000"/>
                  </a:lnSpc>
                  <a:spcBef>
                    <a:spcPts val="0"/>
                  </a:spcBef>
                  <a:spcAft>
                    <a:spcPts val="0"/>
                  </a:spcAft>
                  <a:buNone/>
                </a:pPr>
                <a:r>
                  <a:rPr lang="en" sz="2000" b="1" dirty="0">
                    <a:solidFill>
                      <a:schemeClr val="tx1"/>
                    </a:solidFill>
                    <a:latin typeface="Roboto"/>
                    <a:ea typeface="Roboto"/>
                    <a:cs typeface="Roboto"/>
                    <a:sym typeface="Roboto"/>
                  </a:rPr>
                  <a:t>Logical shard</a:t>
                </a:r>
                <a:endParaRPr sz="1100" b="1" dirty="0">
                  <a:solidFill>
                    <a:schemeClr val="tx1"/>
                  </a:solidFill>
                  <a:latin typeface="Roboto"/>
                  <a:ea typeface="Roboto"/>
                  <a:cs typeface="Roboto"/>
                  <a:sym typeface="Roboto"/>
                </a:endParaRPr>
              </a:p>
            </p:txBody>
          </p:sp>
        </p:grpSp>
        <p:grpSp>
          <p:nvGrpSpPr>
            <p:cNvPr id="9" name="Shape 182"/>
            <p:cNvGrpSpPr/>
            <p:nvPr/>
          </p:nvGrpSpPr>
          <p:grpSpPr>
            <a:xfrm>
              <a:off x="7083406" y="2707982"/>
              <a:ext cx="2547000" cy="2547000"/>
              <a:chOff x="5123977" y="1258050"/>
              <a:chExt cx="2547000" cy="2547000"/>
            </a:xfrm>
          </p:grpSpPr>
          <p:sp>
            <p:nvSpPr>
              <p:cNvPr id="10" name="Shape 183"/>
              <p:cNvSpPr/>
              <p:nvPr/>
            </p:nvSpPr>
            <p:spPr>
              <a:xfrm rot="2700000">
                <a:off x="6116614" y="1011412"/>
                <a:ext cx="561726" cy="3040276"/>
              </a:xfrm>
              <a:prstGeom prst="roundRect">
                <a:avLst>
                  <a:gd name="adj" fmla="val 50000"/>
                </a:avLst>
              </a:prstGeom>
              <a:gradFill flip="none" rotWithShape="1">
                <a:gsLst>
                  <a:gs pos="0">
                    <a:srgbClr val="29EFA4">
                      <a:shade val="30000"/>
                      <a:satMod val="115000"/>
                    </a:srgbClr>
                  </a:gs>
                  <a:gs pos="50000">
                    <a:srgbClr val="29EFA4">
                      <a:shade val="67500"/>
                      <a:satMod val="115000"/>
                    </a:srgbClr>
                  </a:gs>
                  <a:gs pos="100000">
                    <a:srgbClr val="29EFA4">
                      <a:shade val="100000"/>
                      <a:satMod val="115000"/>
                    </a:srgbClr>
                  </a:gs>
                </a:gsLst>
                <a:lin ang="0" scaled="1"/>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84"/>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tx1"/>
                    </a:solidFill>
                    <a:latin typeface="Roboto"/>
                    <a:ea typeface="Roboto"/>
                    <a:cs typeface="Roboto"/>
                    <a:sym typeface="Roboto"/>
                  </a:rPr>
                  <a:t>3</a:t>
                </a:r>
                <a:endParaRPr sz="2000" b="1" dirty="0">
                  <a:solidFill>
                    <a:schemeClr val="tx1"/>
                  </a:solidFill>
                  <a:latin typeface="Roboto"/>
                  <a:ea typeface="Roboto"/>
                  <a:cs typeface="Roboto"/>
                  <a:sym typeface="Roboto"/>
                </a:endParaRPr>
              </a:p>
            </p:txBody>
          </p:sp>
          <p:sp>
            <p:nvSpPr>
              <p:cNvPr id="12" name="Shape 18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nSpc>
                    <a:spcPct val="115000"/>
                  </a:lnSpc>
                  <a:spcBef>
                    <a:spcPts val="0"/>
                  </a:spcBef>
                  <a:spcAft>
                    <a:spcPts val="0"/>
                  </a:spcAft>
                  <a:buNone/>
                </a:pPr>
                <a:r>
                  <a:rPr lang="en" sz="2000" b="1" dirty="0">
                    <a:solidFill>
                      <a:schemeClr val="tx1"/>
                    </a:solidFill>
                    <a:latin typeface="Roboto"/>
                    <a:ea typeface="Roboto"/>
                    <a:cs typeface="Roboto"/>
                    <a:sym typeface="Roboto"/>
                  </a:rPr>
                  <a:t>Physical shard</a:t>
                </a:r>
                <a:endParaRPr sz="1100" b="1" dirty="0">
                  <a:solidFill>
                    <a:schemeClr val="tx1"/>
                  </a:solidFill>
                  <a:latin typeface="Roboto"/>
                  <a:ea typeface="Roboto"/>
                  <a:cs typeface="Roboto"/>
                  <a:sym typeface="Roboto"/>
                </a:endParaRPr>
              </a:p>
            </p:txBody>
          </p:sp>
        </p:grpSp>
        <p:grpSp>
          <p:nvGrpSpPr>
            <p:cNvPr id="13" name="Shape 186"/>
            <p:cNvGrpSpPr/>
            <p:nvPr/>
          </p:nvGrpSpPr>
          <p:grpSpPr>
            <a:xfrm>
              <a:off x="3253165" y="2707982"/>
              <a:ext cx="2547000" cy="2547000"/>
              <a:chOff x="1293736" y="1258050"/>
              <a:chExt cx="2547000" cy="2547000"/>
            </a:xfrm>
          </p:grpSpPr>
          <p:sp>
            <p:nvSpPr>
              <p:cNvPr id="14" name="Shape 187"/>
              <p:cNvSpPr/>
              <p:nvPr/>
            </p:nvSpPr>
            <p:spPr>
              <a:xfrm rot="2700000">
                <a:off x="2286374" y="1011412"/>
                <a:ext cx="561726" cy="3040276"/>
              </a:xfrm>
              <a:prstGeom prst="roundRect">
                <a:avLst>
                  <a:gd name="adj" fmla="val 50000"/>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0" scaled="1"/>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88"/>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tx1"/>
                    </a:solidFill>
                    <a:latin typeface="Roboto"/>
                    <a:ea typeface="Roboto"/>
                    <a:cs typeface="Roboto"/>
                    <a:sym typeface="Roboto"/>
                  </a:rPr>
                  <a:t>1</a:t>
                </a:r>
                <a:endParaRPr sz="2000" b="1" dirty="0">
                  <a:solidFill>
                    <a:schemeClr val="tx1"/>
                  </a:solidFill>
                  <a:latin typeface="Roboto"/>
                  <a:ea typeface="Roboto"/>
                  <a:cs typeface="Roboto"/>
                  <a:sym typeface="Roboto"/>
                </a:endParaRPr>
              </a:p>
            </p:txBody>
          </p:sp>
          <p:sp>
            <p:nvSpPr>
              <p:cNvPr id="16" name="Shape 189"/>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Clr>
                    <a:srgbClr val="000000"/>
                  </a:buClr>
                  <a:buSzPts val="1100"/>
                  <a:buFont typeface="Arial"/>
                  <a:buNone/>
                </a:pPr>
                <a:r>
                  <a:rPr lang="en" sz="2000" b="1" dirty="0">
                    <a:solidFill>
                      <a:schemeClr val="tx1"/>
                    </a:solidFill>
                    <a:latin typeface="Roboto"/>
                    <a:ea typeface="Roboto"/>
                    <a:cs typeface="Roboto"/>
                    <a:sym typeface="Roboto"/>
                  </a:rPr>
                  <a:t>Shard or partition key</a:t>
                </a:r>
                <a:endParaRPr sz="1100" b="1" dirty="0">
                  <a:solidFill>
                    <a:schemeClr val="tx1"/>
                  </a:solidFill>
                  <a:latin typeface="Roboto"/>
                  <a:ea typeface="Roboto"/>
                  <a:cs typeface="Roboto"/>
                  <a:sym typeface="Roboto"/>
                </a:endParaRPr>
              </a:p>
            </p:txBody>
          </p:sp>
        </p:grpSp>
      </p:grpSp>
    </p:spTree>
    <p:extLst>
      <p:ext uri="{BB962C8B-B14F-4D97-AF65-F5344CB8AC3E}">
        <p14:creationId xmlns:p14="http://schemas.microsoft.com/office/powerpoint/2010/main" val="117858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3"/>
          </p:nvPr>
        </p:nvSpPr>
        <p:spPr/>
        <p:txBody>
          <a:bodyPr/>
          <a:lstStyle/>
          <a:p>
            <a:pPr lvl="0"/>
            <a:r>
              <a:rPr lang="en-US" b="1" smtClean="0"/>
              <a:t>Module 3:</a:t>
            </a:r>
            <a:r>
              <a:rPr lang="en-US" smtClean="0"/>
              <a:t> Sharding in NoSQL</a:t>
            </a:r>
            <a:endParaRPr lang="en-US" dirty="0"/>
          </a:p>
        </p:txBody>
      </p:sp>
      <p:sp>
        <p:nvSpPr>
          <p:cNvPr id="4" name="Text Placeholder 3"/>
          <p:cNvSpPr>
            <a:spLocks noGrp="1"/>
          </p:cNvSpPr>
          <p:nvPr>
            <p:ph type="body" sz="quarter" idx="24"/>
          </p:nvPr>
        </p:nvSpPr>
        <p:spPr>
          <a:xfrm>
            <a:off x="514350" y="1304995"/>
            <a:ext cx="5010150" cy="4840828"/>
          </a:xfrm>
        </p:spPr>
        <p:txBody>
          <a:bodyPr/>
          <a:lstStyle/>
          <a:p>
            <a:pPr lvl="1">
              <a:lnSpc>
                <a:spcPct val="100000"/>
              </a:lnSpc>
            </a:pPr>
            <a:r>
              <a:rPr lang="en-US" dirty="0" smtClean="0"/>
              <a:t>A data store is divided into horizontal partitions or shards.</a:t>
            </a:r>
          </a:p>
          <a:p>
            <a:pPr lvl="1">
              <a:lnSpc>
                <a:spcPct val="100000"/>
              </a:lnSpc>
            </a:pPr>
            <a:r>
              <a:rPr lang="en-US" dirty="0" smtClean="0"/>
              <a:t>A shard is a data store in its own way, running on a server, acting as a storage node. </a:t>
            </a:r>
          </a:p>
          <a:p>
            <a:pPr lvl="1">
              <a:lnSpc>
                <a:spcPct val="100000"/>
              </a:lnSpc>
            </a:pPr>
            <a:r>
              <a:rPr lang="en-US" dirty="0" err="1" smtClean="0"/>
              <a:t>Sharding</a:t>
            </a:r>
            <a:r>
              <a:rPr lang="en-US" dirty="0" smtClean="0"/>
              <a:t> physically organizes data. During data retrieval, </a:t>
            </a:r>
            <a:r>
              <a:rPr lang="en-US" dirty="0" err="1" smtClean="0"/>
              <a:t>sharding</a:t>
            </a:r>
            <a:r>
              <a:rPr lang="en-US" dirty="0" smtClean="0"/>
              <a:t> logic directs the application to the appropriate shard.</a:t>
            </a:r>
          </a:p>
          <a:p>
            <a:pPr lvl="1">
              <a:lnSpc>
                <a:spcPct val="100000"/>
              </a:lnSpc>
            </a:pPr>
            <a:r>
              <a:rPr lang="en-US" dirty="0" err="1" smtClean="0"/>
              <a:t>Sharding</a:t>
            </a:r>
            <a:r>
              <a:rPr lang="en-US" dirty="0" smtClean="0"/>
              <a:t> logic - either part of the data access code in the application or implemented by the data storage system if it supports </a:t>
            </a:r>
            <a:r>
              <a:rPr lang="en-US" dirty="0" err="1" smtClean="0"/>
              <a:t>sharding</a:t>
            </a:r>
            <a:r>
              <a:rPr lang="en-US" dirty="0" smtClean="0"/>
              <a:t>.</a:t>
            </a:r>
          </a:p>
          <a:p>
            <a:pPr lvl="1">
              <a:lnSpc>
                <a:spcPct val="100000"/>
              </a:lnSpc>
            </a:pPr>
            <a:endParaRPr lang="en-US" dirty="0" smtClean="0"/>
          </a:p>
          <a:p>
            <a:pPr lvl="1">
              <a:lnSpc>
                <a:spcPct val="100000"/>
              </a:lnSpc>
            </a:pPr>
            <a:endParaRPr lang="en-US"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2404" t="44426" r="68609" b="38772"/>
          <a:stretch/>
        </p:blipFill>
        <p:spPr>
          <a:xfrm>
            <a:off x="7188200" y="2755900"/>
            <a:ext cx="3302000" cy="3390900"/>
          </a:xfrm>
          <a:prstGeom prst="rect">
            <a:avLst/>
          </a:prstGeom>
        </p:spPr>
      </p:pic>
      <p:grpSp>
        <p:nvGrpSpPr>
          <p:cNvPr id="20" name="Group 19"/>
          <p:cNvGrpSpPr/>
          <p:nvPr/>
        </p:nvGrpSpPr>
        <p:grpSpPr>
          <a:xfrm>
            <a:off x="6172200" y="612631"/>
            <a:ext cx="5715000" cy="5407169"/>
            <a:chOff x="6172200" y="612631"/>
            <a:chExt cx="5715000" cy="5407169"/>
          </a:xfrm>
        </p:grpSpPr>
        <p:sp>
          <p:nvSpPr>
            <p:cNvPr id="14" name="Freeform 13"/>
            <p:cNvSpPr/>
            <p:nvPr/>
          </p:nvSpPr>
          <p:spPr>
            <a:xfrm>
              <a:off x="10227801" y="2353387"/>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0CA8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855" tIns="249855" rIns="249855" bIns="249855" numCol="1" spcCol="1270" anchor="ctr" anchorCtr="0">
              <a:noAutofit/>
            </a:bodyPr>
            <a:lstStyle/>
            <a:p>
              <a:pPr lvl="0" algn="ctr" defTabSz="933450">
                <a:lnSpc>
                  <a:spcPct val="90000"/>
                </a:lnSpc>
                <a:spcBef>
                  <a:spcPct val="0"/>
                </a:spcBef>
                <a:spcAft>
                  <a:spcPct val="35000"/>
                </a:spcAft>
              </a:pPr>
              <a:r>
                <a:rPr lang="en-US" sz="2100" kern="1200" dirty="0" smtClean="0"/>
                <a:t>Hash Strategy</a:t>
              </a:r>
              <a:endParaRPr lang="en-US" sz="2100" kern="1200" dirty="0"/>
            </a:p>
          </p:txBody>
        </p:sp>
        <p:sp>
          <p:nvSpPr>
            <p:cNvPr id="15" name="Freeform 14"/>
            <p:cNvSpPr/>
            <p:nvPr/>
          </p:nvSpPr>
          <p:spPr>
            <a:xfrm>
              <a:off x="6383799" y="2353387"/>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0CA8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855" tIns="249855" rIns="249855" bIns="249855" numCol="1" spcCol="1270" anchor="ctr" anchorCtr="0">
              <a:noAutofit/>
            </a:bodyPr>
            <a:lstStyle/>
            <a:p>
              <a:pPr lvl="0" algn="ctr" defTabSz="933450">
                <a:lnSpc>
                  <a:spcPct val="90000"/>
                </a:lnSpc>
                <a:spcBef>
                  <a:spcPct val="0"/>
                </a:spcBef>
                <a:spcAft>
                  <a:spcPct val="35000"/>
                </a:spcAft>
              </a:pPr>
              <a:r>
                <a:rPr lang="en-US" sz="2100" kern="1200" dirty="0" smtClean="0"/>
                <a:t>Range Strategy</a:t>
              </a:r>
              <a:endParaRPr lang="en-US" sz="2100" kern="1200" dirty="0"/>
            </a:p>
          </p:txBody>
        </p:sp>
        <p:sp>
          <p:nvSpPr>
            <p:cNvPr id="16" name="Freeform 15"/>
            <p:cNvSpPr/>
            <p:nvPr/>
          </p:nvSpPr>
          <p:spPr>
            <a:xfrm>
              <a:off x="8339463" y="1205421"/>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0CA8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855" tIns="249855" rIns="249855" bIns="249855" numCol="1" spcCol="1270" anchor="ctr" anchorCtr="0">
              <a:noAutofit/>
            </a:bodyPr>
            <a:lstStyle/>
            <a:p>
              <a:pPr lvl="0" algn="ctr" defTabSz="933450">
                <a:lnSpc>
                  <a:spcPct val="90000"/>
                </a:lnSpc>
                <a:spcBef>
                  <a:spcPct val="0"/>
                </a:spcBef>
                <a:spcAft>
                  <a:spcPct val="35000"/>
                </a:spcAft>
              </a:pPr>
              <a:r>
                <a:rPr lang="en-US" sz="2100" kern="1200" dirty="0" smtClean="0"/>
                <a:t>Lookup Strategy</a:t>
              </a:r>
              <a:endParaRPr lang="en-US" sz="2100" kern="1200" dirty="0"/>
            </a:p>
          </p:txBody>
        </p:sp>
        <p:sp>
          <p:nvSpPr>
            <p:cNvPr id="19" name="Rounded Rectangle 18"/>
            <p:cNvSpPr/>
            <p:nvPr/>
          </p:nvSpPr>
          <p:spPr>
            <a:xfrm>
              <a:off x="6172200" y="612631"/>
              <a:ext cx="5715000" cy="5407169"/>
            </a:xfrm>
            <a:prstGeom prst="roundRect">
              <a:avLst>
                <a:gd name="adj" fmla="val 2664"/>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defTabSz="1111250">
                <a:lnSpc>
                  <a:spcPct val="90000"/>
                </a:lnSpc>
                <a:spcBef>
                  <a:spcPct val="0"/>
                </a:spcBef>
                <a:spcAft>
                  <a:spcPct val="35000"/>
                </a:spcAft>
              </a:pPr>
              <a:r>
                <a:rPr lang="en-US" sz="2400" b="1" kern="1200">
                  <a:solidFill>
                    <a:schemeClr val="tx1"/>
                  </a:solidFill>
                </a:rPr>
                <a:t>Major Strategies for Sharding</a:t>
              </a:r>
              <a:endParaRPr lang="en-US" sz="2400" b="1" kern="1200" dirty="0">
                <a:solidFill>
                  <a:schemeClr val="tx1"/>
                </a:solidFill>
              </a:endParaRPr>
            </a:p>
          </p:txBody>
        </p:sp>
      </p:grpSp>
    </p:spTree>
    <p:extLst>
      <p:ext uri="{BB962C8B-B14F-4D97-AF65-F5344CB8AC3E}">
        <p14:creationId xmlns:p14="http://schemas.microsoft.com/office/powerpoint/2010/main" val="3055397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02"/>
          <p:cNvPicPr preferRelativeResize="0"/>
          <p:nvPr/>
        </p:nvPicPr>
        <p:blipFill>
          <a:blip r:embed="rId3"/>
          <a:stretch>
            <a:fillRect/>
          </a:stretch>
        </p:blipFill>
        <p:spPr>
          <a:xfrm>
            <a:off x="1178713" y="633245"/>
            <a:ext cx="9609449" cy="5716390"/>
          </a:xfrm>
          <a:prstGeom prst="rect">
            <a:avLst/>
          </a:prstGeom>
          <a:noFill/>
          <a:ln>
            <a:noFill/>
          </a:ln>
        </p:spPr>
      </p:pic>
      <p:sp>
        <p:nvSpPr>
          <p:cNvPr id="2" name="Title 1"/>
          <p:cNvSpPr>
            <a:spLocks noGrp="1"/>
          </p:cNvSpPr>
          <p:nvPr>
            <p:ph type="title"/>
          </p:nvPr>
        </p:nvSpPr>
        <p:spPr/>
        <p:txBody>
          <a:bodyPr/>
          <a:lstStyle/>
          <a:p>
            <a:r>
              <a:rPr lang="en-US" dirty="0"/>
              <a:t>The Lookup Strategy</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spTree>
    <p:extLst>
      <p:ext uri="{BB962C8B-B14F-4D97-AF65-F5344CB8AC3E}">
        <p14:creationId xmlns:p14="http://schemas.microsoft.com/office/powerpoint/2010/main" val="204181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08"/>
          <p:cNvPicPr preferRelativeResize="0"/>
          <p:nvPr/>
        </p:nvPicPr>
        <p:blipFill>
          <a:blip r:embed="rId3"/>
          <a:stretch>
            <a:fillRect/>
          </a:stretch>
        </p:blipFill>
        <p:spPr>
          <a:xfrm>
            <a:off x="1835287" y="751077"/>
            <a:ext cx="8498712" cy="5596713"/>
          </a:xfrm>
          <a:prstGeom prst="rect">
            <a:avLst/>
          </a:prstGeom>
          <a:noFill/>
          <a:ln>
            <a:noFill/>
          </a:ln>
        </p:spPr>
      </p:pic>
      <p:sp>
        <p:nvSpPr>
          <p:cNvPr id="2" name="Title 1"/>
          <p:cNvSpPr>
            <a:spLocks noGrp="1"/>
          </p:cNvSpPr>
          <p:nvPr>
            <p:ph type="title"/>
          </p:nvPr>
        </p:nvSpPr>
        <p:spPr/>
        <p:txBody>
          <a:bodyPr/>
          <a:lstStyle/>
          <a:p>
            <a:r>
              <a:rPr lang="en-US" dirty="0"/>
              <a:t>The Range Strategy</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spTree>
    <p:extLst>
      <p:ext uri="{BB962C8B-B14F-4D97-AF65-F5344CB8AC3E}">
        <p14:creationId xmlns:p14="http://schemas.microsoft.com/office/powerpoint/2010/main" val="3004754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14"/>
          <p:cNvPicPr preferRelativeResize="0"/>
          <p:nvPr/>
        </p:nvPicPr>
        <p:blipFill>
          <a:blip r:embed="rId3"/>
          <a:stretch>
            <a:fillRect/>
          </a:stretch>
        </p:blipFill>
        <p:spPr>
          <a:xfrm>
            <a:off x="1424358" y="830591"/>
            <a:ext cx="9840757" cy="5530452"/>
          </a:xfrm>
          <a:prstGeom prst="rect">
            <a:avLst/>
          </a:prstGeom>
          <a:noFill/>
          <a:ln>
            <a:noFill/>
          </a:ln>
        </p:spPr>
      </p:pic>
      <p:sp>
        <p:nvSpPr>
          <p:cNvPr id="2" name="Title 1"/>
          <p:cNvSpPr>
            <a:spLocks noGrp="1"/>
          </p:cNvSpPr>
          <p:nvPr>
            <p:ph type="title"/>
          </p:nvPr>
        </p:nvSpPr>
        <p:spPr/>
        <p:txBody>
          <a:bodyPr/>
          <a:lstStyle/>
          <a:p>
            <a:r>
              <a:rPr lang="en" dirty="0"/>
              <a:t>The Hash Strategy</a:t>
            </a:r>
            <a:endParaRPr lang="en-US" dirty="0"/>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spTree>
    <p:extLst>
      <p:ext uri="{BB962C8B-B14F-4D97-AF65-F5344CB8AC3E}">
        <p14:creationId xmlns:p14="http://schemas.microsoft.com/office/powerpoint/2010/main" val="93505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1CEBDEF-EAEE-4883-B1B7-A8CA14B0F3AA}"/>
              </a:ext>
            </a:extLst>
          </p:cNvPr>
          <p:cNvSpPr>
            <a:spLocks noGrp="1"/>
          </p:cNvSpPr>
          <p:nvPr>
            <p:ph type="title"/>
          </p:nvPr>
        </p:nvSpPr>
        <p:spPr/>
        <p:txBody>
          <a:bodyPr/>
          <a:lstStyle/>
          <a:p>
            <a:r>
              <a:rPr lang="en-IN"/>
              <a:t>Module Learning Objectives</a:t>
            </a:r>
            <a:endParaRPr lang="en-IN" dirty="0"/>
          </a:p>
        </p:txBody>
      </p:sp>
      <p:sp>
        <p:nvSpPr>
          <p:cNvPr id="12" name="Text Placeholder 11">
            <a:extLst>
              <a:ext uri="{FF2B5EF4-FFF2-40B4-BE49-F238E27FC236}">
                <a16:creationId xmlns:a16="http://schemas.microsoft.com/office/drawing/2014/main" id="{6A54B649-F5A9-4D1F-B5B6-856197DCDE76}"/>
              </a:ext>
            </a:extLst>
          </p:cNvPr>
          <p:cNvSpPr>
            <a:spLocks noGrp="1"/>
          </p:cNvSpPr>
          <p:nvPr>
            <p:ph type="body" sz="quarter" idx="13"/>
          </p:nvPr>
        </p:nvSpPr>
        <p:spPr/>
        <p:txBody>
          <a:bodyPr/>
          <a:lstStyle/>
          <a:p>
            <a:pPr lvl="0"/>
            <a:r>
              <a:rPr lang="en-US" b="1" dirty="0"/>
              <a:t>Module </a:t>
            </a:r>
            <a:r>
              <a:rPr lang="en-US" b="1" dirty="0" smtClean="0"/>
              <a:t>3:</a:t>
            </a:r>
            <a:r>
              <a:rPr lang="en-US" dirty="0"/>
              <a:t> </a:t>
            </a:r>
            <a:r>
              <a:rPr lang="en-US" dirty="0" err="1"/>
              <a:t>Sharding</a:t>
            </a:r>
            <a:r>
              <a:rPr lang="en-US" dirty="0"/>
              <a:t> in NoSQL</a:t>
            </a:r>
          </a:p>
        </p:txBody>
      </p:sp>
      <p:sp>
        <p:nvSpPr>
          <p:cNvPr id="13" name="Text Placeholder 12">
            <a:extLst>
              <a:ext uri="{FF2B5EF4-FFF2-40B4-BE49-F238E27FC236}">
                <a16:creationId xmlns:a16="http://schemas.microsoft.com/office/drawing/2014/main" id="{DF51EBD0-1BDE-443E-8BE7-5DF43F67B97B}"/>
              </a:ext>
            </a:extLst>
          </p:cNvPr>
          <p:cNvSpPr>
            <a:spLocks noGrp="1"/>
          </p:cNvSpPr>
          <p:nvPr>
            <p:ph type="body" sz="quarter" idx="24"/>
          </p:nvPr>
        </p:nvSpPr>
        <p:spPr>
          <a:xfrm>
            <a:off x="514350" y="1304995"/>
            <a:ext cx="6875495" cy="4840828"/>
          </a:xfrm>
        </p:spPr>
        <p:txBody>
          <a:bodyPr/>
          <a:lstStyle/>
          <a:p>
            <a:r>
              <a:rPr lang="en-US" dirty="0"/>
              <a:t>At the end of this module, you will be able to:</a:t>
            </a:r>
          </a:p>
          <a:p>
            <a:pPr lvl="1"/>
            <a:r>
              <a:rPr lang="en-US" dirty="0"/>
              <a:t>Understand the concept of Database Scaling.</a:t>
            </a:r>
          </a:p>
          <a:p>
            <a:pPr lvl="1"/>
            <a:r>
              <a:rPr lang="en-US" dirty="0"/>
              <a:t>Enumerate the different types of Database Distribution Models.</a:t>
            </a:r>
          </a:p>
          <a:p>
            <a:pPr lvl="1"/>
            <a:r>
              <a:rPr lang="en-US" dirty="0"/>
              <a:t>Understand Database replication and its types.</a:t>
            </a:r>
          </a:p>
          <a:p>
            <a:pPr lvl="1"/>
            <a:r>
              <a:rPr lang="en-US" dirty="0"/>
              <a:t>Define Database </a:t>
            </a:r>
            <a:r>
              <a:rPr lang="en-US" dirty="0" err="1"/>
              <a:t>Sharding</a:t>
            </a:r>
            <a:r>
              <a:rPr lang="en-US" dirty="0"/>
              <a:t> and understand the need for </a:t>
            </a:r>
            <a:r>
              <a:rPr lang="en-US" dirty="0" err="1"/>
              <a:t>sharding</a:t>
            </a:r>
            <a:r>
              <a:rPr lang="en-US" dirty="0"/>
              <a:t>.</a:t>
            </a:r>
          </a:p>
          <a:p>
            <a:pPr lvl="1"/>
            <a:r>
              <a:rPr lang="en-US" dirty="0"/>
              <a:t>Understand the way </a:t>
            </a:r>
            <a:r>
              <a:rPr lang="en-US" dirty="0" err="1"/>
              <a:t>Sharding</a:t>
            </a:r>
            <a:r>
              <a:rPr lang="en-US" dirty="0"/>
              <a:t> works and the different approaches to </a:t>
            </a:r>
            <a:r>
              <a:rPr lang="en-US" dirty="0" err="1"/>
              <a:t>sharding</a:t>
            </a:r>
            <a:r>
              <a:rPr lang="en-US" dirty="0"/>
              <a:t>.</a:t>
            </a:r>
          </a:p>
          <a:p>
            <a:pPr lvl="1"/>
            <a:r>
              <a:rPr lang="en-US" dirty="0"/>
              <a:t>Enumerate the applications and challenges of </a:t>
            </a:r>
            <a:r>
              <a:rPr lang="en-US" dirty="0" err="1"/>
              <a:t>Sharding</a:t>
            </a:r>
            <a:r>
              <a:rPr lang="en-US" dirty="0"/>
              <a:t>.</a:t>
            </a:r>
          </a:p>
          <a:p>
            <a:pPr lvl="1"/>
            <a:r>
              <a:rPr lang="en-US" dirty="0"/>
              <a:t>Understand how scaling of NoSQL databases is done with </a:t>
            </a:r>
            <a:r>
              <a:rPr lang="en-US" dirty="0" err="1"/>
              <a:t>Sharding</a:t>
            </a:r>
            <a:r>
              <a:rPr lang="en-US" dirty="0"/>
              <a:t>.</a:t>
            </a:r>
          </a:p>
          <a:p>
            <a:pPr lvl="1"/>
            <a:r>
              <a:rPr lang="en-US" dirty="0"/>
              <a:t>Enumerate the different approaches of </a:t>
            </a:r>
            <a:r>
              <a:rPr lang="en-US" dirty="0" err="1"/>
              <a:t>Sharding</a:t>
            </a:r>
            <a:r>
              <a:rPr lang="en-US" dirty="0"/>
              <a:t> in NoSQL Databases.</a:t>
            </a:r>
          </a:p>
        </p:txBody>
      </p:sp>
      <p:pic>
        <p:nvPicPr>
          <p:cNvPr id="2" name="Picture 1">
            <a:extLst>
              <a:ext uri="{FF2B5EF4-FFF2-40B4-BE49-F238E27FC236}">
                <a16:creationId xmlns:a16="http://schemas.microsoft.com/office/drawing/2014/main" id="{71B936D1-0957-4038-AD1C-9B3E58791E2F}"/>
              </a:ext>
            </a:extLst>
          </p:cNvPr>
          <p:cNvPicPr>
            <a:picLocks noChangeAspect="1"/>
          </p:cNvPicPr>
          <p:nvPr/>
        </p:nvPicPr>
        <p:blipFill>
          <a:blip r:embed="rId4"/>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b="10407"/>
          <a:stretch/>
        </p:blipFill>
        <p:spPr>
          <a:xfrm>
            <a:off x="2728685" y="1499791"/>
            <a:ext cx="7228114" cy="5050300"/>
          </a:xfrm>
          <a:prstGeom prst="rect">
            <a:avLst/>
          </a:prstGeom>
        </p:spPr>
      </p:pic>
    </p:spTree>
    <p:extLst>
      <p:ext uri="{BB962C8B-B14F-4D97-AF65-F5344CB8AC3E}">
        <p14:creationId xmlns:p14="http://schemas.microsoft.com/office/powerpoint/2010/main" val="138930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to Shard?</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0"/>
            <a:r>
              <a:rPr lang="en-US" dirty="0" smtClean="0"/>
              <a:t>Applications where </a:t>
            </a:r>
            <a:r>
              <a:rPr lang="en-US" dirty="0" err="1" smtClean="0"/>
              <a:t>Sharding</a:t>
            </a:r>
            <a:r>
              <a:rPr lang="en-US" dirty="0" smtClean="0"/>
              <a:t> is considered appropriate:</a:t>
            </a:r>
          </a:p>
          <a:p>
            <a:pPr lvl="0"/>
            <a:r>
              <a:rPr lang="en-US" dirty="0" smtClean="0"/>
              <a:t>High-transaction database applications.</a:t>
            </a:r>
          </a:p>
          <a:p>
            <a:pPr lvl="0"/>
            <a:r>
              <a:rPr lang="en-US" dirty="0" smtClean="0"/>
              <a:t>Mixed workload database usage</a:t>
            </a:r>
          </a:p>
          <a:p>
            <a:pPr lvl="1"/>
            <a:r>
              <a:rPr lang="en-US" dirty="0" smtClean="0"/>
              <a:t>Frequent reads, including complex queries and joins</a:t>
            </a:r>
          </a:p>
          <a:p>
            <a:pPr lvl="1"/>
            <a:r>
              <a:rPr lang="en-US" dirty="0" smtClean="0"/>
              <a:t>Write-intensive transactions (CRUD statements, including INSERT, UPDATE, DELETE)</a:t>
            </a:r>
          </a:p>
          <a:p>
            <a:pPr lvl="1"/>
            <a:r>
              <a:rPr lang="en-US" dirty="0" smtClean="0"/>
              <a:t>Contention for common tables and/or rows</a:t>
            </a:r>
          </a:p>
          <a:p>
            <a:pPr lvl="0"/>
            <a:r>
              <a:rPr lang="en-US" dirty="0" smtClean="0"/>
              <a:t>General Business Reporting</a:t>
            </a:r>
          </a:p>
          <a:p>
            <a:pPr lvl="1"/>
            <a:r>
              <a:rPr lang="en-US" dirty="0" smtClean="0"/>
              <a:t>Typical “repeating segment” report generation</a:t>
            </a:r>
          </a:p>
          <a:p>
            <a:pPr lvl="1"/>
            <a:r>
              <a:rPr lang="en-US" dirty="0" smtClean="0"/>
              <a:t>Some data analysis (mixed with other workloads)</a:t>
            </a:r>
          </a:p>
          <a:p>
            <a:pPr lvl="0"/>
            <a:endParaRPr lang="en-US" dirty="0" smtClean="0"/>
          </a:p>
          <a:p>
            <a:endParaRPr lang="en-US" dirty="0"/>
          </a:p>
        </p:txBody>
      </p:sp>
    </p:spTree>
    <p:extLst>
      <p:ext uri="{BB962C8B-B14F-4D97-AF65-F5344CB8AC3E}">
        <p14:creationId xmlns:p14="http://schemas.microsoft.com/office/powerpoint/2010/main" val="4098268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Challenges</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dirty="0" smtClean="0"/>
              <a:t> </a:t>
            </a:r>
            <a:endParaRPr lang="en-US" dirty="0"/>
          </a:p>
        </p:txBody>
      </p:sp>
      <p:grpSp>
        <p:nvGrpSpPr>
          <p:cNvPr id="116" name="Shape 435">
            <a:extLst>
              <a:ext uri="{FF2B5EF4-FFF2-40B4-BE49-F238E27FC236}">
                <a16:creationId xmlns:a16="http://schemas.microsoft.com/office/drawing/2014/main" id="{5E0A69AD-1907-438E-9B37-02CD6AD57E63}"/>
              </a:ext>
            </a:extLst>
          </p:cNvPr>
          <p:cNvGrpSpPr/>
          <p:nvPr/>
        </p:nvGrpSpPr>
        <p:grpSpPr>
          <a:xfrm>
            <a:off x="-6734" y="3883960"/>
            <a:ext cx="12198734" cy="126791"/>
            <a:chOff x="1751419" y="4036682"/>
            <a:chExt cx="11276587" cy="50961"/>
          </a:xfrm>
        </p:grpSpPr>
        <p:sp>
          <p:nvSpPr>
            <p:cNvPr id="117"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rgbClr val="93A3B5"/>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18"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rgbClr val="65E9B8"/>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19"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rgbClr val="44546A"/>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20"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rgbClr val="1CC083"/>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21"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rgbClr val="1CC083"/>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22"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rgbClr val="93A3B5"/>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sp>
          <p:nvSpPr>
            <p:cNvPr id="183" name="Shape 438">
              <a:extLst>
                <a:ext uri="{FF2B5EF4-FFF2-40B4-BE49-F238E27FC236}">
                  <a16:creationId xmlns:a16="http://schemas.microsoft.com/office/drawing/2014/main" id="{2624578F-9C0A-4BDF-9E6A-545586E024BC}"/>
                </a:ext>
              </a:extLst>
            </p:cNvPr>
            <p:cNvSpPr/>
            <p:nvPr/>
          </p:nvSpPr>
          <p:spPr>
            <a:xfrm>
              <a:off x="11682234" y="4036682"/>
              <a:ext cx="1345772" cy="50961"/>
            </a:xfrm>
            <a:prstGeom prst="rect">
              <a:avLst/>
            </a:prstGeom>
            <a:solidFill>
              <a:srgbClr val="1CC083"/>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ea typeface="Roboto"/>
                <a:cs typeface="Roboto"/>
                <a:sym typeface="Roboto"/>
              </a:endParaRPr>
            </a:p>
          </p:txBody>
        </p:sp>
      </p:grpSp>
      <p:grpSp>
        <p:nvGrpSpPr>
          <p:cNvPr id="123" name="Shape 447">
            <a:extLst>
              <a:ext uri="{FF2B5EF4-FFF2-40B4-BE49-F238E27FC236}">
                <a16:creationId xmlns:a16="http://schemas.microsoft.com/office/drawing/2014/main" id="{982CD0AA-0428-49EA-B371-50442EC9E6B1}"/>
              </a:ext>
            </a:extLst>
          </p:cNvPr>
          <p:cNvGrpSpPr/>
          <p:nvPr/>
        </p:nvGrpSpPr>
        <p:grpSpPr>
          <a:xfrm>
            <a:off x="741221" y="1788036"/>
            <a:ext cx="1304470" cy="2431269"/>
            <a:chOff x="1217471" y="1893408"/>
            <a:chExt cx="1304470" cy="2431269"/>
          </a:xfrm>
        </p:grpSpPr>
        <p:grpSp>
          <p:nvGrpSpPr>
            <p:cNvPr id="124"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129"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131"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132"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sp>
            <p:nvSpPr>
              <p:cNvPr id="130"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grpSp>
          <p:nvGrpSpPr>
            <p:cNvPr id="125"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26"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27"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28"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grpSp>
        <p:nvGrpSpPr>
          <p:cNvPr id="133" name="Shape 457">
            <a:extLst>
              <a:ext uri="{FF2B5EF4-FFF2-40B4-BE49-F238E27FC236}">
                <a16:creationId xmlns:a16="http://schemas.microsoft.com/office/drawing/2014/main" id="{D5C411AE-DC64-466D-BDAC-8DB05F9205C0}"/>
              </a:ext>
            </a:extLst>
          </p:cNvPr>
          <p:cNvGrpSpPr/>
          <p:nvPr/>
        </p:nvGrpSpPr>
        <p:grpSpPr>
          <a:xfrm>
            <a:off x="4479001" y="1735566"/>
            <a:ext cx="1304470" cy="2483739"/>
            <a:chOff x="3326504" y="1893408"/>
            <a:chExt cx="1304470" cy="2483739"/>
          </a:xfrm>
        </p:grpSpPr>
        <p:grpSp>
          <p:nvGrpSpPr>
            <p:cNvPr id="134"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139"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141"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142"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sp>
            <p:nvSpPr>
              <p:cNvPr id="140"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grpSp>
          <p:nvGrpSpPr>
            <p:cNvPr id="135"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136"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37"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38"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grpSp>
        <p:nvGrpSpPr>
          <p:cNvPr id="153" name="Shape 477">
            <a:extLst>
              <a:ext uri="{FF2B5EF4-FFF2-40B4-BE49-F238E27FC236}">
                <a16:creationId xmlns:a16="http://schemas.microsoft.com/office/drawing/2014/main" id="{D261EBB7-D683-4AFF-8EA7-5B0902E38C3F}"/>
              </a:ext>
            </a:extLst>
          </p:cNvPr>
          <p:cNvGrpSpPr/>
          <p:nvPr/>
        </p:nvGrpSpPr>
        <p:grpSpPr>
          <a:xfrm>
            <a:off x="6347891" y="1784715"/>
            <a:ext cx="1304470" cy="2434590"/>
            <a:chOff x="7521759" y="1890087"/>
            <a:chExt cx="1304470" cy="2434590"/>
          </a:xfrm>
        </p:grpSpPr>
        <p:grpSp>
          <p:nvGrpSpPr>
            <p:cNvPr id="154"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159"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161"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162"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sp>
            <p:nvSpPr>
              <p:cNvPr id="160"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grpSp>
          <p:nvGrpSpPr>
            <p:cNvPr id="155"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156"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57"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58"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grpSp>
        <p:nvGrpSpPr>
          <p:cNvPr id="163" name="Shape 487">
            <a:extLst>
              <a:ext uri="{FF2B5EF4-FFF2-40B4-BE49-F238E27FC236}">
                <a16:creationId xmlns:a16="http://schemas.microsoft.com/office/drawing/2014/main" id="{0080E6C3-C699-4B27-84AB-D0ACE300B973}"/>
              </a:ext>
            </a:extLst>
          </p:cNvPr>
          <p:cNvGrpSpPr/>
          <p:nvPr/>
        </p:nvGrpSpPr>
        <p:grpSpPr>
          <a:xfrm>
            <a:off x="8216781" y="1783598"/>
            <a:ext cx="1304470" cy="2435707"/>
            <a:chOff x="9646841" y="1888970"/>
            <a:chExt cx="1304470" cy="2435707"/>
          </a:xfrm>
        </p:grpSpPr>
        <p:grpSp>
          <p:nvGrpSpPr>
            <p:cNvPr id="164"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169"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171"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172"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sp>
            <p:nvSpPr>
              <p:cNvPr id="170"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grpSp>
          <p:nvGrpSpPr>
            <p:cNvPr id="165"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166"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67"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68"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sp>
        <p:nvSpPr>
          <p:cNvPr id="174" name="Text Placeholder 62">
            <a:extLst>
              <a:ext uri="{FF2B5EF4-FFF2-40B4-BE49-F238E27FC236}">
                <a16:creationId xmlns:a16="http://schemas.microsoft.com/office/drawing/2014/main" id="{A8536DC1-A46F-465B-9A37-0990CBE87D62}"/>
              </a:ext>
            </a:extLst>
          </p:cNvPr>
          <p:cNvSpPr txBox="1">
            <a:spLocks/>
          </p:cNvSpPr>
          <p:nvPr/>
        </p:nvSpPr>
        <p:spPr>
          <a:xfrm>
            <a:off x="526932" y="4599837"/>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Reliability</a:t>
            </a:r>
          </a:p>
        </p:txBody>
      </p:sp>
      <p:sp>
        <p:nvSpPr>
          <p:cNvPr id="176" name="Text Placeholder 62">
            <a:extLst>
              <a:ext uri="{FF2B5EF4-FFF2-40B4-BE49-F238E27FC236}">
                <a16:creationId xmlns:a16="http://schemas.microsoft.com/office/drawing/2014/main" id="{7EBE6AAA-37A5-42B6-8B8B-A44DFF247B23}"/>
              </a:ext>
            </a:extLst>
          </p:cNvPr>
          <p:cNvSpPr txBox="1">
            <a:spLocks/>
          </p:cNvSpPr>
          <p:nvPr/>
        </p:nvSpPr>
        <p:spPr>
          <a:xfrm>
            <a:off x="2386424" y="4565885"/>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Distributed queries</a:t>
            </a:r>
          </a:p>
        </p:txBody>
      </p:sp>
      <p:sp>
        <p:nvSpPr>
          <p:cNvPr id="178" name="Text Placeholder 62">
            <a:extLst>
              <a:ext uri="{FF2B5EF4-FFF2-40B4-BE49-F238E27FC236}">
                <a16:creationId xmlns:a16="http://schemas.microsoft.com/office/drawing/2014/main" id="{53D9D129-E2ED-4FA0-8906-E7C25CB5EF54}"/>
              </a:ext>
            </a:extLst>
          </p:cNvPr>
          <p:cNvSpPr txBox="1">
            <a:spLocks/>
          </p:cNvSpPr>
          <p:nvPr/>
        </p:nvSpPr>
        <p:spPr>
          <a:xfrm>
            <a:off x="4268406" y="4565885"/>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Avoidance of cross-shard joins</a:t>
            </a:r>
          </a:p>
        </p:txBody>
      </p:sp>
      <p:sp>
        <p:nvSpPr>
          <p:cNvPr id="180" name="Text Placeholder 62">
            <a:extLst>
              <a:ext uri="{FF2B5EF4-FFF2-40B4-BE49-F238E27FC236}">
                <a16:creationId xmlns:a16="http://schemas.microsoft.com/office/drawing/2014/main" id="{D76665DF-2B18-4340-AD73-D5AFA208B0B7}"/>
              </a:ext>
            </a:extLst>
          </p:cNvPr>
          <p:cNvSpPr txBox="1">
            <a:spLocks/>
          </p:cNvSpPr>
          <p:nvPr/>
        </p:nvSpPr>
        <p:spPr>
          <a:xfrm>
            <a:off x="6127276" y="4565885"/>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Auto-increment key management</a:t>
            </a:r>
          </a:p>
        </p:txBody>
      </p:sp>
      <p:sp>
        <p:nvSpPr>
          <p:cNvPr id="182" name="Text Placeholder 62">
            <a:extLst>
              <a:ext uri="{FF2B5EF4-FFF2-40B4-BE49-F238E27FC236}">
                <a16:creationId xmlns:a16="http://schemas.microsoft.com/office/drawing/2014/main" id="{0854FF77-1078-43A2-B302-E29B4C6D8DAE}"/>
              </a:ext>
            </a:extLst>
          </p:cNvPr>
          <p:cNvSpPr txBox="1">
            <a:spLocks/>
          </p:cNvSpPr>
          <p:nvPr/>
        </p:nvSpPr>
        <p:spPr>
          <a:xfrm>
            <a:off x="8002490" y="4565885"/>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Support for multiple shard schemes</a:t>
            </a:r>
          </a:p>
        </p:txBody>
      </p:sp>
      <p:grpSp>
        <p:nvGrpSpPr>
          <p:cNvPr id="214" name="Group 213"/>
          <p:cNvGrpSpPr/>
          <p:nvPr/>
        </p:nvGrpSpPr>
        <p:grpSpPr>
          <a:xfrm>
            <a:off x="10085669" y="1792930"/>
            <a:ext cx="1304470" cy="2426375"/>
            <a:chOff x="10066619" y="1775787"/>
            <a:chExt cx="1304470" cy="2426375"/>
          </a:xfrm>
        </p:grpSpPr>
        <p:grpSp>
          <p:nvGrpSpPr>
            <p:cNvPr id="184" name="Shape 467">
              <a:extLst>
                <a:ext uri="{FF2B5EF4-FFF2-40B4-BE49-F238E27FC236}">
                  <a16:creationId xmlns:a16="http://schemas.microsoft.com/office/drawing/2014/main" id="{0D7161DF-0AAD-4596-A994-DDA0ACA22488}"/>
                </a:ext>
              </a:extLst>
            </p:cNvPr>
            <p:cNvGrpSpPr/>
            <p:nvPr/>
          </p:nvGrpSpPr>
          <p:grpSpPr>
            <a:xfrm>
              <a:off x="10066619" y="1775787"/>
              <a:ext cx="1304470" cy="2426375"/>
              <a:chOff x="5452152" y="1890087"/>
              <a:chExt cx="1304470" cy="2426375"/>
            </a:xfrm>
          </p:grpSpPr>
          <p:grpSp>
            <p:nvGrpSpPr>
              <p:cNvPr id="190"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192"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193"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grpSp>
            <p:nvGrpSpPr>
              <p:cNvPr id="186"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187"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88"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189"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sp>
          <p:nvSpPr>
            <p:cNvPr id="206" name="Shape 874">
              <a:extLst>
                <a:ext uri="{FF2B5EF4-FFF2-40B4-BE49-F238E27FC236}">
                  <a16:creationId xmlns:a16="http://schemas.microsoft.com/office/drawing/2014/main" id="{B8AA30A5-EA50-4E92-8C5E-558405F4C0C2}"/>
                </a:ext>
              </a:extLst>
            </p:cNvPr>
            <p:cNvSpPr/>
            <p:nvPr/>
          </p:nvSpPr>
          <p:spPr>
            <a:xfrm>
              <a:off x="10579360" y="3769591"/>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sp>
        <p:nvSpPr>
          <p:cNvPr id="215" name="Text Placeholder 62">
            <a:extLst>
              <a:ext uri="{FF2B5EF4-FFF2-40B4-BE49-F238E27FC236}">
                <a16:creationId xmlns:a16="http://schemas.microsoft.com/office/drawing/2014/main" id="{0854FF77-1078-43A2-B302-E29B4C6D8DAE}"/>
              </a:ext>
            </a:extLst>
          </p:cNvPr>
          <p:cNvSpPr txBox="1">
            <a:spLocks/>
          </p:cNvSpPr>
          <p:nvPr/>
        </p:nvSpPr>
        <p:spPr>
          <a:xfrm>
            <a:off x="9863626" y="4565885"/>
            <a:ext cx="1733047" cy="362766"/>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sz="1600" dirty="0">
                <a:solidFill>
                  <a:srgbClr val="000000"/>
                </a:solidFill>
              </a:rPr>
              <a:t>Determination of optimum method for </a:t>
            </a:r>
            <a:r>
              <a:rPr lang="en-US" sz="1600" dirty="0" err="1">
                <a:solidFill>
                  <a:srgbClr val="000000"/>
                </a:solidFill>
              </a:rPr>
              <a:t>sharding</a:t>
            </a:r>
            <a:r>
              <a:rPr lang="en-US" sz="1600" dirty="0">
                <a:solidFill>
                  <a:srgbClr val="000000"/>
                </a:solidFill>
              </a:rPr>
              <a:t> the data </a:t>
            </a:r>
          </a:p>
        </p:txBody>
      </p:sp>
      <p:grpSp>
        <p:nvGrpSpPr>
          <p:cNvPr id="216" name="Shape 467">
            <a:extLst>
              <a:ext uri="{FF2B5EF4-FFF2-40B4-BE49-F238E27FC236}">
                <a16:creationId xmlns:a16="http://schemas.microsoft.com/office/drawing/2014/main" id="{0D7161DF-0AAD-4596-A994-DDA0ACA22488}"/>
              </a:ext>
            </a:extLst>
          </p:cNvPr>
          <p:cNvGrpSpPr/>
          <p:nvPr/>
        </p:nvGrpSpPr>
        <p:grpSpPr>
          <a:xfrm>
            <a:off x="2610111" y="1792930"/>
            <a:ext cx="1304470" cy="2426375"/>
            <a:chOff x="5452152" y="1890087"/>
            <a:chExt cx="1304470" cy="2426375"/>
          </a:xfrm>
        </p:grpSpPr>
        <p:grpSp>
          <p:nvGrpSpPr>
            <p:cNvPr id="21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22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22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sp>
              <p:nvSpPr>
                <p:cNvPr id="22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ea typeface="Calibri"/>
                    <a:cs typeface="Calibri"/>
                    <a:sym typeface="Calibri"/>
                  </a:endParaRPr>
                </a:p>
              </p:txBody>
            </p:sp>
          </p:grpSp>
          <p:sp>
            <p:nvSpPr>
              <p:cNvPr id="22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ea typeface="Source Sans Pro Light"/>
                  <a:cs typeface="Source Sans Pro Light"/>
                  <a:sym typeface="Source Sans Pro Light"/>
                </a:endParaRPr>
              </a:p>
            </p:txBody>
          </p:sp>
        </p:grpSp>
        <p:grpSp>
          <p:nvGrpSpPr>
            <p:cNvPr id="21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21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22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sp>
            <p:nvSpPr>
              <p:cNvPr id="22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a typeface="Calibri"/>
                  <a:cs typeface="Calibri"/>
                  <a:sym typeface="Calibri"/>
                </a:endParaRPr>
              </a:p>
            </p:txBody>
          </p:sp>
        </p:grpSp>
      </p:grpSp>
    </p:spTree>
    <p:extLst>
      <p:ext uri="{BB962C8B-B14F-4D97-AF65-F5344CB8AC3E}">
        <p14:creationId xmlns:p14="http://schemas.microsoft.com/office/powerpoint/2010/main" val="2851313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Sharding and Replication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0"/>
            <a:r>
              <a:rPr lang="en-US" dirty="0" smtClean="0"/>
              <a:t>Replication and </a:t>
            </a:r>
            <a:r>
              <a:rPr lang="en-US" dirty="0" err="1" smtClean="0"/>
              <a:t>sharding</a:t>
            </a:r>
            <a:r>
              <a:rPr lang="en-US" dirty="0" smtClean="0"/>
              <a:t> are the strategies that can be combined.</a:t>
            </a:r>
            <a:endParaRPr lang="en-US" dirty="0"/>
          </a:p>
        </p:txBody>
      </p:sp>
      <p:grpSp>
        <p:nvGrpSpPr>
          <p:cNvPr id="329" name="Group 328"/>
          <p:cNvGrpSpPr/>
          <p:nvPr/>
        </p:nvGrpSpPr>
        <p:grpSpPr>
          <a:xfrm>
            <a:off x="271583" y="1858912"/>
            <a:ext cx="5714669" cy="4484738"/>
            <a:chOff x="462083" y="1858912"/>
            <a:chExt cx="5043367" cy="4484738"/>
          </a:xfrm>
        </p:grpSpPr>
        <p:sp>
          <p:nvSpPr>
            <p:cNvPr id="327" name="Rounded Rectangle 326"/>
            <p:cNvSpPr/>
            <p:nvPr/>
          </p:nvSpPr>
          <p:spPr>
            <a:xfrm>
              <a:off x="462083" y="1858912"/>
              <a:ext cx="5043367" cy="4484738"/>
            </a:xfrm>
            <a:prstGeom prst="roundRect">
              <a:avLst>
                <a:gd name="adj" fmla="val 3791"/>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Using master slave replication together with </a:t>
              </a:r>
              <a:r>
                <a:rPr lang="en-US" sz="1600" b="1" dirty="0" err="1">
                  <a:solidFill>
                    <a:schemeClr val="tx1"/>
                  </a:solidFill>
                </a:rPr>
                <a:t>sharding</a:t>
              </a:r>
              <a:endParaRPr lang="en-US" sz="1600" b="1" dirty="0">
                <a:solidFill>
                  <a:schemeClr val="tx1"/>
                </a:solidFill>
              </a:endParaRPr>
            </a:p>
          </p:txBody>
        </p:sp>
        <p:grpSp>
          <p:nvGrpSpPr>
            <p:cNvPr id="3" name="Group 2"/>
            <p:cNvGrpSpPr/>
            <p:nvPr/>
          </p:nvGrpSpPr>
          <p:grpSpPr>
            <a:xfrm>
              <a:off x="650608" y="2810383"/>
              <a:ext cx="1180701" cy="1305243"/>
              <a:chOff x="514350" y="2078607"/>
              <a:chExt cx="1180701" cy="1305243"/>
            </a:xfrm>
          </p:grpSpPr>
          <p:sp>
            <p:nvSpPr>
              <p:cNvPr id="49" name="Cube 48"/>
              <p:cNvSpPr/>
              <p:nvPr/>
            </p:nvSpPr>
            <p:spPr>
              <a:xfrm>
                <a:off x="514350"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626347" y="2397610"/>
                <a:ext cx="320040" cy="320040"/>
                <a:chOff x="10770870" y="1431732"/>
                <a:chExt cx="320040" cy="320040"/>
              </a:xfrm>
            </p:grpSpPr>
            <p:sp>
              <p:nvSpPr>
                <p:cNvPr id="58" name="Rectangle 57"/>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9" name="Picture 58"/>
                <p:cNvPicPr>
                  <a:picLocks noChangeAspect="1"/>
                </p:cNvPicPr>
                <p:nvPr/>
              </p:nvPicPr>
              <p:blipFill>
                <a:blip r:embed="rId3"/>
                <a:stretch>
                  <a:fillRect/>
                </a:stretch>
              </p:blipFill>
              <p:spPr>
                <a:xfrm>
                  <a:off x="10829338" y="1501950"/>
                  <a:ext cx="203105" cy="205005"/>
                </a:xfrm>
                <a:prstGeom prst="rect">
                  <a:avLst/>
                </a:prstGeom>
              </p:spPr>
            </p:pic>
          </p:grpSp>
          <p:grpSp>
            <p:nvGrpSpPr>
              <p:cNvPr id="53" name="Group 52"/>
              <p:cNvGrpSpPr/>
              <p:nvPr/>
            </p:nvGrpSpPr>
            <p:grpSpPr>
              <a:xfrm>
                <a:off x="626347" y="2895492"/>
                <a:ext cx="320040" cy="320040"/>
                <a:chOff x="10770870" y="1929614"/>
                <a:chExt cx="320040" cy="320040"/>
              </a:xfrm>
            </p:grpSpPr>
            <p:sp>
              <p:nvSpPr>
                <p:cNvPr id="54" name="Rectangle 53"/>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5" name="Group 4"/>
            <p:cNvGrpSpPr/>
            <p:nvPr/>
          </p:nvGrpSpPr>
          <p:grpSpPr>
            <a:xfrm>
              <a:off x="2363294" y="2810383"/>
              <a:ext cx="1180701" cy="1305243"/>
              <a:chOff x="2227036" y="2078607"/>
              <a:chExt cx="1180701" cy="1305243"/>
            </a:xfrm>
          </p:grpSpPr>
          <p:sp>
            <p:nvSpPr>
              <p:cNvPr id="133" name="Cube 132"/>
              <p:cNvSpPr/>
              <p:nvPr/>
            </p:nvSpPr>
            <p:spPr>
              <a:xfrm>
                <a:off x="2227036"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2339033" y="2397610"/>
                <a:ext cx="320040" cy="320040"/>
                <a:chOff x="10770870" y="1431732"/>
                <a:chExt cx="320040" cy="320040"/>
              </a:xfrm>
            </p:grpSpPr>
            <p:sp>
              <p:nvSpPr>
                <p:cNvPr id="142" name="Rectangle 141"/>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43" name="Picture 142"/>
                <p:cNvPicPr>
                  <a:picLocks noChangeAspect="1"/>
                </p:cNvPicPr>
                <p:nvPr/>
              </p:nvPicPr>
              <p:blipFill>
                <a:blip r:embed="rId3"/>
                <a:stretch>
                  <a:fillRect/>
                </a:stretch>
              </p:blipFill>
              <p:spPr>
                <a:xfrm>
                  <a:off x="10829338" y="1501950"/>
                  <a:ext cx="203105" cy="205005"/>
                </a:xfrm>
                <a:prstGeom prst="rect">
                  <a:avLst/>
                </a:prstGeom>
              </p:spPr>
            </p:pic>
          </p:grpSp>
          <p:grpSp>
            <p:nvGrpSpPr>
              <p:cNvPr id="136" name="Group 135"/>
              <p:cNvGrpSpPr/>
              <p:nvPr/>
            </p:nvGrpSpPr>
            <p:grpSpPr>
              <a:xfrm>
                <a:off x="2333413" y="2895492"/>
                <a:ext cx="320040" cy="320040"/>
                <a:chOff x="11242162" y="1929614"/>
                <a:chExt cx="320040" cy="320040"/>
              </a:xfrm>
            </p:grpSpPr>
            <p:sp>
              <p:nvSpPr>
                <p:cNvPr id="140" name="Rectangle 139"/>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141" name="Isosceles Triangle 140"/>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p:cNvGrpSpPr/>
            <p:nvPr/>
          </p:nvGrpSpPr>
          <p:grpSpPr>
            <a:xfrm>
              <a:off x="4075980" y="2810383"/>
              <a:ext cx="1180701" cy="1305243"/>
              <a:chOff x="3939722" y="2078607"/>
              <a:chExt cx="1180701" cy="1305243"/>
            </a:xfrm>
          </p:grpSpPr>
          <p:sp>
            <p:nvSpPr>
              <p:cNvPr id="145" name="Cube 144"/>
              <p:cNvSpPr/>
              <p:nvPr/>
            </p:nvSpPr>
            <p:spPr>
              <a:xfrm>
                <a:off x="3939722"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p:cNvGrpSpPr/>
              <p:nvPr/>
            </p:nvGrpSpPr>
            <p:grpSpPr>
              <a:xfrm>
                <a:off x="4077472" y="2397610"/>
                <a:ext cx="320040" cy="320040"/>
                <a:chOff x="11242162" y="1929614"/>
                <a:chExt cx="320040" cy="320040"/>
              </a:xfrm>
            </p:grpSpPr>
            <p:sp>
              <p:nvSpPr>
                <p:cNvPr id="152" name="Rectangle 151"/>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153" name="Isosceles Triangle 152"/>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0" name="Group 269"/>
            <p:cNvGrpSpPr/>
            <p:nvPr/>
          </p:nvGrpSpPr>
          <p:grpSpPr>
            <a:xfrm>
              <a:off x="650608" y="4329264"/>
              <a:ext cx="1180701" cy="1305243"/>
              <a:chOff x="514350" y="3795574"/>
              <a:chExt cx="1180701" cy="1305243"/>
            </a:xfrm>
          </p:grpSpPr>
          <p:sp>
            <p:nvSpPr>
              <p:cNvPr id="193" name="Cube 192"/>
              <p:cNvSpPr/>
              <p:nvPr/>
            </p:nvSpPr>
            <p:spPr>
              <a:xfrm>
                <a:off x="514350" y="3795574"/>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639463" y="4114577"/>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197" name="Group 196"/>
              <p:cNvGrpSpPr/>
              <p:nvPr/>
            </p:nvGrpSpPr>
            <p:grpSpPr>
              <a:xfrm>
                <a:off x="626347" y="4612459"/>
                <a:ext cx="320040" cy="320040"/>
                <a:chOff x="10770870" y="1929614"/>
                <a:chExt cx="320040" cy="320040"/>
              </a:xfrm>
            </p:grpSpPr>
            <p:sp>
              <p:nvSpPr>
                <p:cNvPr id="198" name="Rectangle 197"/>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198"/>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269" name="Group 268"/>
            <p:cNvGrpSpPr/>
            <p:nvPr/>
          </p:nvGrpSpPr>
          <p:grpSpPr>
            <a:xfrm>
              <a:off x="2363294" y="4329264"/>
              <a:ext cx="1180701" cy="1305243"/>
              <a:chOff x="2227036" y="3795574"/>
              <a:chExt cx="1180701" cy="1305243"/>
            </a:xfrm>
          </p:grpSpPr>
          <p:sp>
            <p:nvSpPr>
              <p:cNvPr id="205" name="Cube 204"/>
              <p:cNvSpPr/>
              <p:nvPr/>
            </p:nvSpPr>
            <p:spPr>
              <a:xfrm>
                <a:off x="2227036" y="3795574"/>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2333412" y="4656097"/>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207" name="Group 206"/>
              <p:cNvGrpSpPr/>
              <p:nvPr/>
            </p:nvGrpSpPr>
            <p:grpSpPr>
              <a:xfrm>
                <a:off x="2339033" y="4114577"/>
                <a:ext cx="320040" cy="320040"/>
                <a:chOff x="10770870" y="1431732"/>
                <a:chExt cx="320040" cy="320040"/>
              </a:xfrm>
            </p:grpSpPr>
            <p:sp>
              <p:nvSpPr>
                <p:cNvPr id="214" name="Rectangle 213"/>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5" name="Picture 214"/>
                <p:cNvPicPr>
                  <a:picLocks noChangeAspect="1"/>
                </p:cNvPicPr>
                <p:nvPr/>
              </p:nvPicPr>
              <p:blipFill>
                <a:blip r:embed="rId3"/>
                <a:stretch>
                  <a:fillRect/>
                </a:stretch>
              </p:blipFill>
              <p:spPr>
                <a:xfrm>
                  <a:off x="10829338" y="1501950"/>
                  <a:ext cx="203105" cy="205005"/>
                </a:xfrm>
                <a:prstGeom prst="rect">
                  <a:avLst/>
                </a:prstGeom>
              </p:spPr>
            </p:pic>
          </p:grpSp>
        </p:grpSp>
        <p:grpSp>
          <p:nvGrpSpPr>
            <p:cNvPr id="264" name="Group 263"/>
            <p:cNvGrpSpPr/>
            <p:nvPr/>
          </p:nvGrpSpPr>
          <p:grpSpPr>
            <a:xfrm>
              <a:off x="4075980" y="4329264"/>
              <a:ext cx="1180701" cy="1305243"/>
              <a:chOff x="3939722" y="2078607"/>
              <a:chExt cx="1180701" cy="1305243"/>
            </a:xfrm>
          </p:grpSpPr>
          <p:sp>
            <p:nvSpPr>
              <p:cNvPr id="265" name="Cube 264"/>
              <p:cNvSpPr/>
              <p:nvPr/>
            </p:nvSpPr>
            <p:spPr>
              <a:xfrm>
                <a:off x="3939722"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p:cNvGrpSpPr/>
              <p:nvPr/>
            </p:nvGrpSpPr>
            <p:grpSpPr>
              <a:xfrm>
                <a:off x="4077472" y="2397610"/>
                <a:ext cx="320040" cy="320040"/>
                <a:chOff x="11242162" y="1929614"/>
                <a:chExt cx="320040" cy="320040"/>
              </a:xfrm>
            </p:grpSpPr>
            <p:sp>
              <p:nvSpPr>
                <p:cNvPr id="267" name="Rectangle 266"/>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268" name="Isosceles Triangle 267"/>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71" name="TextBox 270"/>
            <p:cNvSpPr txBox="1"/>
            <p:nvPr/>
          </p:nvSpPr>
          <p:spPr>
            <a:xfrm>
              <a:off x="730322" y="2289747"/>
              <a:ext cx="1100464" cy="307777"/>
            </a:xfrm>
            <a:prstGeom prst="rect">
              <a:avLst/>
            </a:prstGeom>
            <a:noFill/>
          </p:spPr>
          <p:txBody>
            <a:bodyPr wrap="square" rtlCol="0">
              <a:noAutofit/>
            </a:bodyPr>
            <a:lstStyle/>
            <a:p>
              <a:pPr algn="ctr"/>
              <a:r>
                <a:rPr lang="en-US" dirty="0" smtClean="0"/>
                <a:t>Master for two shards</a:t>
              </a:r>
              <a:endParaRPr lang="en-US" dirty="0"/>
            </a:p>
          </p:txBody>
        </p:sp>
        <p:sp>
          <p:nvSpPr>
            <p:cNvPr id="272" name="TextBox 271"/>
            <p:cNvSpPr txBox="1"/>
            <p:nvPr/>
          </p:nvSpPr>
          <p:spPr>
            <a:xfrm>
              <a:off x="2443531" y="2289747"/>
              <a:ext cx="1100464" cy="307777"/>
            </a:xfrm>
            <a:prstGeom prst="rect">
              <a:avLst/>
            </a:prstGeom>
            <a:noFill/>
          </p:spPr>
          <p:txBody>
            <a:bodyPr wrap="square" rtlCol="0">
              <a:noAutofit/>
            </a:bodyPr>
            <a:lstStyle/>
            <a:p>
              <a:pPr algn="ctr"/>
              <a:r>
                <a:rPr lang="en-US" dirty="0" smtClean="0"/>
                <a:t>Slave for two shards </a:t>
              </a:r>
              <a:endParaRPr lang="en-US" dirty="0"/>
            </a:p>
          </p:txBody>
        </p:sp>
        <p:sp>
          <p:nvSpPr>
            <p:cNvPr id="274" name="TextBox 273"/>
            <p:cNvSpPr txBox="1"/>
            <p:nvPr/>
          </p:nvSpPr>
          <p:spPr>
            <a:xfrm>
              <a:off x="4137529" y="2289747"/>
              <a:ext cx="1100464" cy="307777"/>
            </a:xfrm>
            <a:prstGeom prst="rect">
              <a:avLst/>
            </a:prstGeom>
            <a:noFill/>
          </p:spPr>
          <p:txBody>
            <a:bodyPr wrap="square" rtlCol="0">
              <a:noAutofit/>
            </a:bodyPr>
            <a:lstStyle/>
            <a:p>
              <a:pPr algn="ctr"/>
              <a:r>
                <a:rPr lang="en-US" dirty="0" smtClean="0"/>
                <a:t>Master for one shard</a:t>
              </a:r>
              <a:endParaRPr lang="en-US" dirty="0"/>
            </a:p>
          </p:txBody>
        </p:sp>
        <p:sp>
          <p:nvSpPr>
            <p:cNvPr id="275" name="TextBox 274"/>
            <p:cNvSpPr txBox="1"/>
            <p:nvPr/>
          </p:nvSpPr>
          <p:spPr>
            <a:xfrm>
              <a:off x="533475" y="5626884"/>
              <a:ext cx="1494159" cy="307777"/>
            </a:xfrm>
            <a:prstGeom prst="rect">
              <a:avLst/>
            </a:prstGeom>
            <a:noFill/>
          </p:spPr>
          <p:txBody>
            <a:bodyPr wrap="square" rtlCol="0">
              <a:noAutofit/>
            </a:bodyPr>
            <a:lstStyle/>
            <a:p>
              <a:pPr algn="ctr"/>
              <a:r>
                <a:rPr lang="en-US" dirty="0" smtClean="0"/>
                <a:t>Master for one shard and slave for a shard</a:t>
              </a:r>
              <a:endParaRPr lang="en-US" dirty="0"/>
            </a:p>
          </p:txBody>
        </p:sp>
        <p:sp>
          <p:nvSpPr>
            <p:cNvPr id="276" name="TextBox 275"/>
            <p:cNvSpPr txBox="1"/>
            <p:nvPr/>
          </p:nvSpPr>
          <p:spPr>
            <a:xfrm>
              <a:off x="2322147" y="5668859"/>
              <a:ext cx="1100464" cy="307777"/>
            </a:xfrm>
            <a:prstGeom prst="rect">
              <a:avLst/>
            </a:prstGeom>
            <a:noFill/>
          </p:spPr>
          <p:txBody>
            <a:bodyPr wrap="square" rtlCol="0">
              <a:noAutofit/>
            </a:bodyPr>
            <a:lstStyle/>
            <a:p>
              <a:pPr algn="ctr"/>
              <a:r>
                <a:rPr lang="en-US" dirty="0" smtClean="0"/>
                <a:t>Slave for two shards </a:t>
              </a:r>
              <a:endParaRPr lang="en-US" dirty="0"/>
            </a:p>
          </p:txBody>
        </p:sp>
        <p:sp>
          <p:nvSpPr>
            <p:cNvPr id="277" name="TextBox 276"/>
            <p:cNvSpPr txBox="1"/>
            <p:nvPr/>
          </p:nvSpPr>
          <p:spPr>
            <a:xfrm>
              <a:off x="4059713" y="5694256"/>
              <a:ext cx="1100464" cy="307777"/>
            </a:xfrm>
            <a:prstGeom prst="rect">
              <a:avLst/>
            </a:prstGeom>
            <a:noFill/>
          </p:spPr>
          <p:txBody>
            <a:bodyPr wrap="square" rtlCol="0">
              <a:noAutofit/>
            </a:bodyPr>
            <a:lstStyle/>
            <a:p>
              <a:pPr algn="ctr"/>
              <a:r>
                <a:rPr lang="en-US" dirty="0"/>
                <a:t>Slave for </a:t>
              </a:r>
              <a:r>
                <a:rPr lang="en-US" dirty="0" smtClean="0"/>
                <a:t>one shard </a:t>
              </a:r>
              <a:endParaRPr lang="en-US" dirty="0"/>
            </a:p>
          </p:txBody>
        </p:sp>
      </p:grpSp>
      <p:grpSp>
        <p:nvGrpSpPr>
          <p:cNvPr id="330" name="Group 329"/>
          <p:cNvGrpSpPr/>
          <p:nvPr/>
        </p:nvGrpSpPr>
        <p:grpSpPr>
          <a:xfrm>
            <a:off x="6237928" y="1858912"/>
            <a:ext cx="5763572" cy="4484738"/>
            <a:chOff x="6768968" y="1858912"/>
            <a:chExt cx="5043367" cy="4484738"/>
          </a:xfrm>
        </p:grpSpPr>
        <p:sp>
          <p:nvSpPr>
            <p:cNvPr id="328" name="Rounded Rectangle 327"/>
            <p:cNvSpPr/>
            <p:nvPr/>
          </p:nvSpPr>
          <p:spPr>
            <a:xfrm>
              <a:off x="6768968" y="1858912"/>
              <a:ext cx="5043367" cy="4484738"/>
            </a:xfrm>
            <a:prstGeom prst="roundRect">
              <a:avLst>
                <a:gd name="adj" fmla="val 3791"/>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Using peer-to-peer replication together with </a:t>
              </a:r>
              <a:r>
                <a:rPr lang="en-US" sz="1600" b="1" dirty="0" err="1">
                  <a:solidFill>
                    <a:schemeClr val="tx1"/>
                  </a:solidFill>
                </a:rPr>
                <a:t>sharding</a:t>
              </a:r>
              <a:endParaRPr lang="en-US" sz="1600" b="1" dirty="0">
                <a:solidFill>
                  <a:schemeClr val="tx1"/>
                </a:solidFill>
              </a:endParaRPr>
            </a:p>
          </p:txBody>
        </p:sp>
        <p:grpSp>
          <p:nvGrpSpPr>
            <p:cNvPr id="279" name="Group 278"/>
            <p:cNvGrpSpPr/>
            <p:nvPr/>
          </p:nvGrpSpPr>
          <p:grpSpPr>
            <a:xfrm>
              <a:off x="6973207" y="2810383"/>
              <a:ext cx="1180701" cy="1305243"/>
              <a:chOff x="514350" y="2078607"/>
              <a:chExt cx="1180701" cy="1305243"/>
            </a:xfrm>
          </p:grpSpPr>
          <p:sp>
            <p:nvSpPr>
              <p:cNvPr id="280" name="Cube 279"/>
              <p:cNvSpPr/>
              <p:nvPr/>
            </p:nvSpPr>
            <p:spPr>
              <a:xfrm>
                <a:off x="514350"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80"/>
              <p:cNvGrpSpPr/>
              <p:nvPr/>
            </p:nvGrpSpPr>
            <p:grpSpPr>
              <a:xfrm>
                <a:off x="626347" y="2397610"/>
                <a:ext cx="320040" cy="320040"/>
                <a:chOff x="10770870" y="1431732"/>
                <a:chExt cx="320040" cy="320040"/>
              </a:xfrm>
            </p:grpSpPr>
            <p:sp>
              <p:nvSpPr>
                <p:cNvPr id="285" name="Rectangle 284"/>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86" name="Picture 285"/>
                <p:cNvPicPr>
                  <a:picLocks noChangeAspect="1"/>
                </p:cNvPicPr>
                <p:nvPr/>
              </p:nvPicPr>
              <p:blipFill>
                <a:blip r:embed="rId3"/>
                <a:stretch>
                  <a:fillRect/>
                </a:stretch>
              </p:blipFill>
              <p:spPr>
                <a:xfrm>
                  <a:off x="10829338" y="1501950"/>
                  <a:ext cx="203105" cy="205005"/>
                </a:xfrm>
                <a:prstGeom prst="rect">
                  <a:avLst/>
                </a:prstGeom>
              </p:spPr>
            </p:pic>
          </p:grpSp>
          <p:grpSp>
            <p:nvGrpSpPr>
              <p:cNvPr id="282" name="Group 281"/>
              <p:cNvGrpSpPr/>
              <p:nvPr/>
            </p:nvGrpSpPr>
            <p:grpSpPr>
              <a:xfrm>
                <a:off x="626347" y="2895492"/>
                <a:ext cx="320040" cy="320040"/>
                <a:chOff x="10770870" y="1929614"/>
                <a:chExt cx="320040" cy="320040"/>
              </a:xfrm>
            </p:grpSpPr>
            <p:sp>
              <p:nvSpPr>
                <p:cNvPr id="283" name="Rectangle 282"/>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4" name="Picture 283"/>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287" name="Group 286"/>
            <p:cNvGrpSpPr/>
            <p:nvPr/>
          </p:nvGrpSpPr>
          <p:grpSpPr>
            <a:xfrm>
              <a:off x="8685893" y="2810383"/>
              <a:ext cx="1180701" cy="1305243"/>
              <a:chOff x="2227036" y="2078607"/>
              <a:chExt cx="1180701" cy="1305243"/>
            </a:xfrm>
          </p:grpSpPr>
          <p:sp>
            <p:nvSpPr>
              <p:cNvPr id="288" name="Cube 287"/>
              <p:cNvSpPr/>
              <p:nvPr/>
            </p:nvSpPr>
            <p:spPr>
              <a:xfrm>
                <a:off x="2227036"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2339033" y="2397610"/>
                <a:ext cx="320040" cy="320040"/>
                <a:chOff x="10770870" y="1431732"/>
                <a:chExt cx="320040" cy="320040"/>
              </a:xfrm>
            </p:grpSpPr>
            <p:sp>
              <p:nvSpPr>
                <p:cNvPr id="293" name="Rectangle 292"/>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94" name="Picture 293"/>
                <p:cNvPicPr>
                  <a:picLocks noChangeAspect="1"/>
                </p:cNvPicPr>
                <p:nvPr/>
              </p:nvPicPr>
              <p:blipFill>
                <a:blip r:embed="rId3"/>
                <a:stretch>
                  <a:fillRect/>
                </a:stretch>
              </p:blipFill>
              <p:spPr>
                <a:xfrm>
                  <a:off x="10829338" y="1501950"/>
                  <a:ext cx="203105" cy="205005"/>
                </a:xfrm>
                <a:prstGeom prst="rect">
                  <a:avLst/>
                </a:prstGeom>
              </p:spPr>
            </p:pic>
          </p:grpSp>
          <p:grpSp>
            <p:nvGrpSpPr>
              <p:cNvPr id="290" name="Group 289"/>
              <p:cNvGrpSpPr/>
              <p:nvPr/>
            </p:nvGrpSpPr>
            <p:grpSpPr>
              <a:xfrm>
                <a:off x="2333413" y="2895492"/>
                <a:ext cx="320040" cy="320040"/>
                <a:chOff x="11242162" y="1929614"/>
                <a:chExt cx="320040" cy="320040"/>
              </a:xfrm>
            </p:grpSpPr>
            <p:sp>
              <p:nvSpPr>
                <p:cNvPr id="291" name="Rectangle 290"/>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292" name="Isosceles Triangle 291"/>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5" name="Group 294"/>
            <p:cNvGrpSpPr/>
            <p:nvPr/>
          </p:nvGrpSpPr>
          <p:grpSpPr>
            <a:xfrm>
              <a:off x="10398579" y="2810383"/>
              <a:ext cx="1180701" cy="1305243"/>
              <a:chOff x="3939722" y="2078607"/>
              <a:chExt cx="1180701" cy="1305243"/>
            </a:xfrm>
          </p:grpSpPr>
          <p:sp>
            <p:nvSpPr>
              <p:cNvPr id="296" name="Cube 295"/>
              <p:cNvSpPr/>
              <p:nvPr/>
            </p:nvSpPr>
            <p:spPr>
              <a:xfrm>
                <a:off x="3939722"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7" name="Group 296"/>
              <p:cNvGrpSpPr/>
              <p:nvPr/>
            </p:nvGrpSpPr>
            <p:grpSpPr>
              <a:xfrm>
                <a:off x="4077472" y="2397610"/>
                <a:ext cx="320040" cy="320040"/>
                <a:chOff x="11242162" y="1929614"/>
                <a:chExt cx="320040" cy="320040"/>
              </a:xfrm>
            </p:grpSpPr>
            <p:sp>
              <p:nvSpPr>
                <p:cNvPr id="298" name="Rectangle 297"/>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299" name="Isosceles Triangle 298"/>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1" name="Cube 300"/>
            <p:cNvSpPr/>
            <p:nvPr/>
          </p:nvSpPr>
          <p:spPr>
            <a:xfrm>
              <a:off x="6973207" y="4363616"/>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7098320" y="4682619"/>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303" name="Group 302"/>
            <p:cNvGrpSpPr/>
            <p:nvPr/>
          </p:nvGrpSpPr>
          <p:grpSpPr>
            <a:xfrm>
              <a:off x="7085204" y="5180501"/>
              <a:ext cx="320040" cy="320040"/>
              <a:chOff x="10770870" y="1929614"/>
              <a:chExt cx="320040" cy="320040"/>
            </a:xfrm>
          </p:grpSpPr>
          <p:sp>
            <p:nvSpPr>
              <p:cNvPr id="304" name="Rectangle 303"/>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5" name="Picture 304"/>
              <p:cNvPicPr>
                <a:picLocks noChangeAspect="1"/>
              </p:cNvPicPr>
              <p:nvPr/>
            </p:nvPicPr>
            <p:blipFill>
              <a:blip r:embed="rId4"/>
              <a:stretch>
                <a:fillRect/>
              </a:stretch>
            </p:blipFill>
            <p:spPr>
              <a:xfrm>
                <a:off x="10873347" y="1973252"/>
                <a:ext cx="115086" cy="238181"/>
              </a:xfrm>
              <a:prstGeom prst="rect">
                <a:avLst/>
              </a:prstGeom>
            </p:spPr>
          </p:pic>
        </p:grpSp>
        <p:grpSp>
          <p:nvGrpSpPr>
            <p:cNvPr id="306" name="Group 305"/>
            <p:cNvGrpSpPr/>
            <p:nvPr/>
          </p:nvGrpSpPr>
          <p:grpSpPr>
            <a:xfrm>
              <a:off x="8685893" y="4363616"/>
              <a:ext cx="1180701" cy="1305243"/>
              <a:chOff x="2227036" y="3795574"/>
              <a:chExt cx="1180701" cy="1305243"/>
            </a:xfrm>
          </p:grpSpPr>
          <p:sp>
            <p:nvSpPr>
              <p:cNvPr id="307" name="Cube 306"/>
              <p:cNvSpPr/>
              <p:nvPr/>
            </p:nvSpPr>
            <p:spPr>
              <a:xfrm>
                <a:off x="2227036" y="3795574"/>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2333412" y="4656097"/>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309" name="Group 308"/>
              <p:cNvGrpSpPr/>
              <p:nvPr/>
            </p:nvGrpSpPr>
            <p:grpSpPr>
              <a:xfrm>
                <a:off x="2339033" y="4114577"/>
                <a:ext cx="320040" cy="320040"/>
                <a:chOff x="10770870" y="1431732"/>
                <a:chExt cx="320040" cy="320040"/>
              </a:xfrm>
            </p:grpSpPr>
            <p:sp>
              <p:nvSpPr>
                <p:cNvPr id="310" name="Rectangle 309"/>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11" name="Picture 310"/>
                <p:cNvPicPr>
                  <a:picLocks noChangeAspect="1"/>
                </p:cNvPicPr>
                <p:nvPr/>
              </p:nvPicPr>
              <p:blipFill>
                <a:blip r:embed="rId3"/>
                <a:stretch>
                  <a:fillRect/>
                </a:stretch>
              </p:blipFill>
              <p:spPr>
                <a:xfrm>
                  <a:off x="10829338" y="1501950"/>
                  <a:ext cx="203105" cy="205005"/>
                </a:xfrm>
                <a:prstGeom prst="rect">
                  <a:avLst/>
                </a:prstGeom>
              </p:spPr>
            </p:pic>
          </p:grpSp>
        </p:grpSp>
        <p:grpSp>
          <p:nvGrpSpPr>
            <p:cNvPr id="312" name="Group 311"/>
            <p:cNvGrpSpPr/>
            <p:nvPr/>
          </p:nvGrpSpPr>
          <p:grpSpPr>
            <a:xfrm>
              <a:off x="10398579" y="4293451"/>
              <a:ext cx="1180701" cy="1305243"/>
              <a:chOff x="3939722" y="2078607"/>
              <a:chExt cx="1180701" cy="1305243"/>
            </a:xfrm>
          </p:grpSpPr>
          <p:sp>
            <p:nvSpPr>
              <p:cNvPr id="313" name="Cube 312"/>
              <p:cNvSpPr/>
              <p:nvPr/>
            </p:nvSpPr>
            <p:spPr>
              <a:xfrm>
                <a:off x="3939722" y="2078607"/>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313"/>
              <p:cNvGrpSpPr/>
              <p:nvPr/>
            </p:nvGrpSpPr>
            <p:grpSpPr>
              <a:xfrm>
                <a:off x="4077472" y="2397610"/>
                <a:ext cx="320040" cy="320040"/>
                <a:chOff x="11242162" y="1929614"/>
                <a:chExt cx="320040" cy="320040"/>
              </a:xfrm>
            </p:grpSpPr>
            <p:sp>
              <p:nvSpPr>
                <p:cNvPr id="315" name="Rectangle 314"/>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316" name="Isosceles Triangle 315"/>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3" name="Group 322"/>
            <p:cNvGrpSpPr/>
            <p:nvPr/>
          </p:nvGrpSpPr>
          <p:grpSpPr>
            <a:xfrm>
              <a:off x="10539439" y="5180501"/>
              <a:ext cx="320040" cy="320040"/>
              <a:chOff x="10770870" y="1929614"/>
              <a:chExt cx="320040" cy="320040"/>
            </a:xfrm>
          </p:grpSpPr>
          <p:sp>
            <p:nvSpPr>
              <p:cNvPr id="324" name="Rectangle 323"/>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5" name="Picture 324"/>
              <p:cNvPicPr>
                <a:picLocks noChangeAspect="1"/>
              </p:cNvPicPr>
              <p:nvPr/>
            </p:nvPicPr>
            <p:blipFill>
              <a:blip r:embed="rId4"/>
              <a:stretch>
                <a:fillRect/>
              </a:stretch>
            </p:blipFill>
            <p:spPr>
              <a:xfrm>
                <a:off x="10873347" y="1973252"/>
                <a:ext cx="115086" cy="238181"/>
              </a:xfrm>
              <a:prstGeom prst="rect">
                <a:avLst/>
              </a:prstGeom>
            </p:spPr>
          </p:pic>
        </p:grpSp>
      </p:grpSp>
    </p:spTree>
    <p:extLst>
      <p:ext uri="{BB962C8B-B14F-4D97-AF65-F5344CB8AC3E}">
        <p14:creationId xmlns:p14="http://schemas.microsoft.com/office/powerpoint/2010/main" val="1481175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Scaling of NoSQL Databases with Sharding</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5654221" cy="4840828"/>
          </a:xfrm>
        </p:spPr>
        <p:txBody>
          <a:bodyPr/>
          <a:lstStyle/>
          <a:p>
            <a:pPr lvl="1"/>
            <a:r>
              <a:rPr lang="en-US" dirty="0" smtClean="0"/>
              <a:t>Many NoSQL databases offer auto-</a:t>
            </a:r>
            <a:r>
              <a:rPr lang="en-US" dirty="0" err="1" smtClean="0"/>
              <a:t>sharding</a:t>
            </a:r>
            <a:r>
              <a:rPr lang="en-US" dirty="0" smtClean="0"/>
              <a:t>.</a:t>
            </a:r>
          </a:p>
          <a:p>
            <a:pPr lvl="1"/>
            <a:r>
              <a:rPr lang="en-US" dirty="0" smtClean="0"/>
              <a:t>Improves read and write performance.</a:t>
            </a:r>
          </a:p>
          <a:p>
            <a:pPr lvl="1"/>
            <a:r>
              <a:rPr lang="en-US" dirty="0" smtClean="0"/>
              <a:t>Scales read and writes on the different nodes of the same cluster.</a:t>
            </a:r>
          </a:p>
          <a:p>
            <a:pPr lvl="1"/>
            <a:r>
              <a:rPr lang="en-US" dirty="0" smtClean="0"/>
              <a:t>Some databases are intended to be </a:t>
            </a:r>
            <a:r>
              <a:rPr lang="en-US" dirty="0" err="1" smtClean="0"/>
              <a:t>sharded</a:t>
            </a:r>
            <a:r>
              <a:rPr lang="en-US" dirty="0" smtClean="0"/>
              <a:t> at the beginning</a:t>
            </a:r>
          </a:p>
          <a:p>
            <a:pPr lvl="1"/>
            <a:r>
              <a:rPr lang="en-US" dirty="0" smtClean="0"/>
              <a:t>Others start with a single node and then distribute and shard.</a:t>
            </a:r>
          </a:p>
          <a:p>
            <a:pPr lvl="1"/>
            <a:endParaRPr lang="en-US" dirty="0"/>
          </a:p>
        </p:txBody>
      </p:sp>
      <p:grpSp>
        <p:nvGrpSpPr>
          <p:cNvPr id="34" name="Group 33"/>
          <p:cNvGrpSpPr/>
          <p:nvPr/>
        </p:nvGrpSpPr>
        <p:grpSpPr>
          <a:xfrm>
            <a:off x="6316118" y="879331"/>
            <a:ext cx="5536124" cy="5546281"/>
            <a:chOff x="6606403" y="783982"/>
            <a:chExt cx="5536124" cy="5546281"/>
          </a:xfrm>
        </p:grpSpPr>
        <p:sp>
          <p:nvSpPr>
            <p:cNvPr id="3" name="Rounded Rectangle 2"/>
            <p:cNvSpPr/>
            <p:nvPr/>
          </p:nvSpPr>
          <p:spPr>
            <a:xfrm>
              <a:off x="8659680" y="783982"/>
              <a:ext cx="1509486" cy="2227383"/>
            </a:xfrm>
            <a:prstGeom prst="roundRect">
              <a:avLst>
                <a:gd name="adj" fmla="val 7051"/>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t>Collection I</a:t>
              </a:r>
              <a:endParaRPr lang="en-US" sz="1600" b="1" dirty="0"/>
            </a:p>
          </p:txBody>
        </p:sp>
        <p:sp>
          <p:nvSpPr>
            <p:cNvPr id="18" name="Rounded Rectangle 17"/>
            <p:cNvSpPr/>
            <p:nvPr/>
          </p:nvSpPr>
          <p:spPr>
            <a:xfrm>
              <a:off x="8746765" y="1218550"/>
              <a:ext cx="1335314" cy="1550745"/>
            </a:xfrm>
            <a:prstGeom prst="roundRect">
              <a:avLst>
                <a:gd name="adj" fmla="val 6884"/>
              </a:avLst>
            </a:prstGeom>
            <a:solidFill>
              <a:schemeClr val="bg1">
                <a:lumMod val="95000"/>
                <a:alpha val="30000"/>
              </a:schemeClr>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6572" y="1491181"/>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TB</a:t>
              </a:r>
              <a:endParaRPr lang="en-US" dirty="0">
                <a:solidFill>
                  <a:schemeClr val="tx1"/>
                </a:solidFill>
              </a:endParaRPr>
            </a:p>
          </p:txBody>
        </p:sp>
        <p:sp>
          <p:nvSpPr>
            <p:cNvPr id="15" name="Rectangle 14"/>
            <p:cNvSpPr/>
            <p:nvPr/>
          </p:nvSpPr>
          <p:spPr>
            <a:xfrm>
              <a:off x="9080594" y="1587432"/>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TB</a:t>
              </a:r>
              <a:endParaRPr lang="en-US" dirty="0">
                <a:solidFill>
                  <a:schemeClr val="tx1"/>
                </a:solidFill>
              </a:endParaRPr>
            </a:p>
          </p:txBody>
        </p:sp>
        <p:sp>
          <p:nvSpPr>
            <p:cNvPr id="16" name="Rectangle 15"/>
            <p:cNvSpPr/>
            <p:nvPr/>
          </p:nvSpPr>
          <p:spPr>
            <a:xfrm>
              <a:off x="8944616" y="1683683"/>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TB</a:t>
              </a:r>
              <a:endParaRPr lang="en-US" dirty="0">
                <a:solidFill>
                  <a:schemeClr val="tx1"/>
                </a:solidFill>
              </a:endParaRPr>
            </a:p>
          </p:txBody>
        </p:sp>
        <p:sp>
          <p:nvSpPr>
            <p:cNvPr id="17" name="Rectangle 16"/>
            <p:cNvSpPr/>
            <p:nvPr/>
          </p:nvSpPr>
          <p:spPr>
            <a:xfrm>
              <a:off x="8808638" y="1779934"/>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TB</a:t>
              </a:r>
              <a:endParaRPr lang="en-US" dirty="0">
                <a:solidFill>
                  <a:schemeClr val="tx1"/>
                </a:solidFill>
              </a:endParaRPr>
            </a:p>
          </p:txBody>
        </p:sp>
        <p:grpSp>
          <p:nvGrpSpPr>
            <p:cNvPr id="31" name="Group 30"/>
            <p:cNvGrpSpPr/>
            <p:nvPr/>
          </p:nvGrpSpPr>
          <p:grpSpPr>
            <a:xfrm>
              <a:off x="6606403" y="4099696"/>
              <a:ext cx="5536124" cy="2230567"/>
              <a:chOff x="529734" y="4199261"/>
              <a:chExt cx="5536124" cy="2230567"/>
            </a:xfrm>
          </p:grpSpPr>
          <p:sp>
            <p:nvSpPr>
              <p:cNvPr id="9" name="Rounded Rectangle 8"/>
              <p:cNvSpPr/>
              <p:nvPr/>
            </p:nvSpPr>
            <p:spPr>
              <a:xfrm>
                <a:off x="529734" y="4199261"/>
                <a:ext cx="1247509" cy="2230567"/>
              </a:xfrm>
              <a:prstGeom prst="roundRect">
                <a:avLst>
                  <a:gd name="adj" fmla="val 9936"/>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t>Shard A</a:t>
                </a:r>
                <a:endParaRPr lang="en-US" sz="1600" b="1" dirty="0"/>
              </a:p>
            </p:txBody>
          </p:sp>
          <p:sp>
            <p:nvSpPr>
              <p:cNvPr id="10" name="Rounded Rectangle 9"/>
              <p:cNvSpPr/>
              <p:nvPr/>
            </p:nvSpPr>
            <p:spPr>
              <a:xfrm>
                <a:off x="1961200" y="4199261"/>
                <a:ext cx="1247509" cy="2230567"/>
              </a:xfrm>
              <a:prstGeom prst="roundRect">
                <a:avLst>
                  <a:gd name="adj" fmla="val 9936"/>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t>Shard B</a:t>
                </a:r>
                <a:endParaRPr lang="en-US" sz="1600" b="1" dirty="0"/>
              </a:p>
            </p:txBody>
          </p:sp>
          <p:sp>
            <p:nvSpPr>
              <p:cNvPr id="11" name="Rounded Rectangle 10"/>
              <p:cNvSpPr/>
              <p:nvPr/>
            </p:nvSpPr>
            <p:spPr>
              <a:xfrm>
                <a:off x="3392666" y="4199261"/>
                <a:ext cx="1247509" cy="2230567"/>
              </a:xfrm>
              <a:prstGeom prst="roundRect">
                <a:avLst>
                  <a:gd name="adj" fmla="val 9936"/>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t>Shard C</a:t>
                </a:r>
                <a:endParaRPr lang="en-US" sz="1600" b="1" dirty="0"/>
              </a:p>
            </p:txBody>
          </p:sp>
          <p:sp>
            <p:nvSpPr>
              <p:cNvPr id="12" name="Rounded Rectangle 11"/>
              <p:cNvSpPr/>
              <p:nvPr/>
            </p:nvSpPr>
            <p:spPr>
              <a:xfrm>
                <a:off x="4818349" y="4199261"/>
                <a:ext cx="1247509" cy="2230567"/>
              </a:xfrm>
              <a:prstGeom prst="roundRect">
                <a:avLst>
                  <a:gd name="adj" fmla="val 9936"/>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t>Shard D</a:t>
                </a:r>
                <a:endParaRPr lang="en-US" sz="1600" b="1" dirty="0"/>
              </a:p>
            </p:txBody>
          </p:sp>
          <p:sp>
            <p:nvSpPr>
              <p:cNvPr id="5" name="Rounded Rectangle 4"/>
              <p:cNvSpPr/>
              <p:nvPr/>
            </p:nvSpPr>
            <p:spPr>
              <a:xfrm>
                <a:off x="648089" y="5050969"/>
                <a:ext cx="5288253" cy="1181938"/>
              </a:xfrm>
              <a:prstGeom prst="roundRect">
                <a:avLst>
                  <a:gd name="adj" fmla="val 9299"/>
                </a:avLst>
              </a:prstGeom>
              <a:solidFill>
                <a:schemeClr val="bg1">
                  <a:alpha val="30000"/>
                </a:schemeClr>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1708" y="4757706"/>
                <a:ext cx="1148071" cy="307777"/>
              </a:xfrm>
              <a:prstGeom prst="rect">
                <a:avLst/>
              </a:prstGeom>
            </p:spPr>
            <p:txBody>
              <a:bodyPr wrap="none">
                <a:spAutoFit/>
              </a:bodyPr>
              <a:lstStyle/>
              <a:p>
                <a:pPr algn="ctr"/>
                <a:r>
                  <a:rPr lang="en-US" b="1" dirty="0">
                    <a:solidFill>
                      <a:schemeClr val="tx1"/>
                    </a:solidFill>
                  </a:rPr>
                  <a:t>Collection I</a:t>
                </a:r>
              </a:p>
            </p:txBody>
          </p:sp>
          <p:sp>
            <p:nvSpPr>
              <p:cNvPr id="23" name="Rectangle 22"/>
              <p:cNvSpPr/>
              <p:nvPr/>
            </p:nvSpPr>
            <p:spPr>
              <a:xfrm>
                <a:off x="851915" y="5194816"/>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773993" y="5291067"/>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256 GB</a:t>
                </a:r>
                <a:endParaRPr lang="en-US" dirty="0">
                  <a:solidFill>
                    <a:schemeClr val="tx1"/>
                  </a:solidFill>
                </a:endParaRPr>
              </a:p>
            </p:txBody>
          </p:sp>
          <p:sp>
            <p:nvSpPr>
              <p:cNvPr id="25" name="Rectangle 24"/>
              <p:cNvSpPr/>
              <p:nvPr/>
            </p:nvSpPr>
            <p:spPr>
              <a:xfrm>
                <a:off x="2262648" y="5194816"/>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184726" y="5291067"/>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256 GB</a:t>
                </a:r>
                <a:endParaRPr lang="en-US" dirty="0">
                  <a:solidFill>
                    <a:schemeClr val="tx1"/>
                  </a:solidFill>
                </a:endParaRPr>
              </a:p>
            </p:txBody>
          </p:sp>
          <p:sp>
            <p:nvSpPr>
              <p:cNvPr id="27" name="Rectangle 26"/>
              <p:cNvSpPr/>
              <p:nvPr/>
            </p:nvSpPr>
            <p:spPr>
              <a:xfrm>
                <a:off x="3702409" y="5194816"/>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3624487" y="5291067"/>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256 GB</a:t>
                </a:r>
                <a:endParaRPr lang="en-US" dirty="0">
                  <a:solidFill>
                    <a:schemeClr val="tx1"/>
                  </a:solidFill>
                </a:endParaRPr>
              </a:p>
            </p:txBody>
          </p:sp>
          <p:sp>
            <p:nvSpPr>
              <p:cNvPr id="29" name="Rectangle 28"/>
              <p:cNvSpPr/>
              <p:nvPr/>
            </p:nvSpPr>
            <p:spPr>
              <a:xfrm>
                <a:off x="5142170" y="5194816"/>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p:cNvSpPr/>
              <p:nvPr/>
            </p:nvSpPr>
            <p:spPr>
              <a:xfrm>
                <a:off x="5064248" y="5291067"/>
                <a:ext cx="667657" cy="812983"/>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256 GB</a:t>
                </a:r>
                <a:endParaRPr lang="en-US" dirty="0">
                  <a:solidFill>
                    <a:schemeClr val="tx1"/>
                  </a:solidFill>
                </a:endParaRPr>
              </a:p>
            </p:txBody>
          </p:sp>
        </p:grpSp>
        <p:sp>
          <p:nvSpPr>
            <p:cNvPr id="32" name="Right Brace 31"/>
            <p:cNvSpPr/>
            <p:nvPr/>
          </p:nvSpPr>
          <p:spPr>
            <a:xfrm rot="16200000">
              <a:off x="9191731" y="1290457"/>
              <a:ext cx="434388" cy="4979404"/>
            </a:xfrm>
            <a:prstGeom prst="rightBrace">
              <a:avLst>
                <a:gd name="adj1" fmla="val 46340"/>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Down Arrow 32"/>
            <p:cNvSpPr/>
            <p:nvPr/>
          </p:nvSpPr>
          <p:spPr>
            <a:xfrm>
              <a:off x="9216572" y="2750539"/>
              <a:ext cx="356326" cy="594525"/>
            </a:xfrm>
            <a:prstGeom prst="down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4946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Algorithmic Sharding</a:t>
            </a:r>
            <a:endParaRPr lang="en-US" dirty="0"/>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1"/>
            <a:r>
              <a:rPr lang="en-US" dirty="0"/>
              <a:t>Client can determine a given partition’s database without any help.</a:t>
            </a:r>
          </a:p>
          <a:p>
            <a:pPr lvl="1"/>
            <a:r>
              <a:rPr lang="en-US" dirty="0"/>
              <a:t>Reads are performed within a single database as long as the partition key is given.</a:t>
            </a:r>
          </a:p>
          <a:p>
            <a:pPr lvl="1"/>
            <a:endParaRPr lang="en-US" dirty="0"/>
          </a:p>
        </p:txBody>
      </p:sp>
      <p:grpSp>
        <p:nvGrpSpPr>
          <p:cNvPr id="18" name="Group 17"/>
          <p:cNvGrpSpPr/>
          <p:nvPr/>
        </p:nvGrpSpPr>
        <p:grpSpPr>
          <a:xfrm>
            <a:off x="1257307" y="2217216"/>
            <a:ext cx="9878087" cy="4211450"/>
            <a:chOff x="1257307" y="2293416"/>
            <a:chExt cx="9878087" cy="4211450"/>
          </a:xfrm>
        </p:grpSpPr>
        <p:sp>
          <p:nvSpPr>
            <p:cNvPr id="11" name="TextBox 10"/>
            <p:cNvSpPr txBox="1"/>
            <p:nvPr/>
          </p:nvSpPr>
          <p:spPr>
            <a:xfrm>
              <a:off x="1257307" y="4339771"/>
              <a:ext cx="9878087" cy="2165095"/>
            </a:xfrm>
            <a:prstGeom prst="roundRect">
              <a:avLst>
                <a:gd name="adj" fmla="val 7466"/>
              </a:avLst>
            </a:prstGeom>
            <a:noFill/>
            <a:ln w="38100">
              <a:solidFill>
                <a:schemeClr val="bg2">
                  <a:lumMod val="75000"/>
                </a:schemeClr>
              </a:solidFill>
            </a:ln>
          </p:spPr>
          <p:txBody>
            <a:bodyPr wrap="square" bIns="0" rtlCol="0" anchor="b">
              <a:noAutofit/>
            </a:bodyPr>
            <a:lstStyle/>
            <a:p>
              <a:pPr algn="ctr"/>
              <a:r>
                <a:rPr lang="en-US" sz="2400" b="1" dirty="0" smtClean="0"/>
                <a:t>Cluster</a:t>
              </a:r>
              <a:endParaRPr lang="en-US" sz="2400" b="1" dirty="0"/>
            </a:p>
          </p:txBody>
        </p:sp>
        <p:sp>
          <p:nvSpPr>
            <p:cNvPr id="6" name="Flowchart: Magnetic Disk 5"/>
            <p:cNvSpPr/>
            <p:nvPr/>
          </p:nvSpPr>
          <p:spPr>
            <a:xfrm>
              <a:off x="1600618" y="5099734"/>
              <a:ext cx="1480457" cy="991906"/>
            </a:xfrm>
            <a:prstGeom prst="flowChartMagneticDisk">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t> 0</a:t>
              </a:r>
              <a:endParaRPr lang="en-US" sz="2400" b="1" dirty="0"/>
            </a:p>
          </p:txBody>
        </p:sp>
        <p:sp>
          <p:nvSpPr>
            <p:cNvPr id="7" name="Flowchart: Magnetic Disk 6"/>
            <p:cNvSpPr/>
            <p:nvPr/>
          </p:nvSpPr>
          <p:spPr>
            <a:xfrm>
              <a:off x="4169647" y="5099734"/>
              <a:ext cx="1480457" cy="991906"/>
            </a:xfrm>
            <a:prstGeom prst="flowChartMagneticDisk">
              <a:avLst/>
            </a:prstGeom>
            <a:gradFill flip="none" rotWithShape="1">
              <a:gsLst>
                <a:gs pos="0">
                  <a:srgbClr val="10DA8D">
                    <a:shade val="30000"/>
                    <a:satMod val="115000"/>
                  </a:srgbClr>
                </a:gs>
                <a:gs pos="50000">
                  <a:srgbClr val="10DA8D">
                    <a:shade val="67500"/>
                    <a:satMod val="115000"/>
                  </a:srgbClr>
                </a:gs>
                <a:gs pos="100000">
                  <a:srgbClr val="10DA8D">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1</a:t>
              </a:r>
              <a:endParaRPr lang="en-US" sz="2400" b="1" dirty="0">
                <a:solidFill>
                  <a:schemeClr val="tx1"/>
                </a:solidFill>
              </a:endParaRPr>
            </a:p>
          </p:txBody>
        </p:sp>
        <p:sp>
          <p:nvSpPr>
            <p:cNvPr id="8" name="Flowchart: Magnetic Disk 7"/>
            <p:cNvSpPr/>
            <p:nvPr/>
          </p:nvSpPr>
          <p:spPr>
            <a:xfrm>
              <a:off x="6738676" y="5099734"/>
              <a:ext cx="1480457" cy="991906"/>
            </a:xfrm>
            <a:prstGeom prst="flowChartMagneticDisk">
              <a:avLst/>
            </a:prstGeom>
            <a:gradFill flip="none" rotWithShape="1">
              <a:gsLst>
                <a:gs pos="0">
                  <a:srgbClr val="29EFA4">
                    <a:shade val="30000"/>
                    <a:satMod val="115000"/>
                  </a:srgbClr>
                </a:gs>
                <a:gs pos="50000">
                  <a:srgbClr val="29EFA4">
                    <a:shade val="67500"/>
                    <a:satMod val="115000"/>
                  </a:srgbClr>
                </a:gs>
                <a:gs pos="100000">
                  <a:srgbClr val="29EFA4">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2</a:t>
              </a:r>
              <a:endParaRPr lang="en-US" sz="2400" b="1" dirty="0">
                <a:solidFill>
                  <a:schemeClr val="tx1"/>
                </a:solidFill>
              </a:endParaRPr>
            </a:p>
          </p:txBody>
        </p:sp>
        <p:sp>
          <p:nvSpPr>
            <p:cNvPr id="9" name="Flowchart: Magnetic Disk 8"/>
            <p:cNvSpPr/>
            <p:nvPr/>
          </p:nvSpPr>
          <p:spPr>
            <a:xfrm>
              <a:off x="9307705" y="5099734"/>
              <a:ext cx="1480457" cy="991906"/>
            </a:xfrm>
            <a:prstGeom prst="flowChartMagneticDisk">
              <a:avLst/>
            </a:prstGeom>
            <a:gradFill flip="none" rotWithShape="1">
              <a:gsLst>
                <a:gs pos="0">
                  <a:srgbClr val="65E9B8">
                    <a:shade val="30000"/>
                    <a:satMod val="115000"/>
                  </a:srgbClr>
                </a:gs>
                <a:gs pos="50000">
                  <a:srgbClr val="65E9B8">
                    <a:shade val="67500"/>
                    <a:satMod val="115000"/>
                  </a:srgbClr>
                </a:gs>
                <a:gs pos="100000">
                  <a:srgbClr val="65E9B8">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3</a:t>
              </a:r>
              <a:endParaRPr lang="en-US" sz="2400" b="1" dirty="0">
                <a:solidFill>
                  <a:schemeClr val="tx1"/>
                </a:solidFill>
              </a:endParaRPr>
            </a:p>
          </p:txBody>
        </p:sp>
        <p:sp>
          <p:nvSpPr>
            <p:cNvPr id="12" name="Freeform 11"/>
            <p:cNvSpPr/>
            <p:nvPr/>
          </p:nvSpPr>
          <p:spPr>
            <a:xfrm>
              <a:off x="2351314" y="3464379"/>
              <a:ext cx="7707086" cy="1529987"/>
            </a:xfrm>
            <a:custGeom>
              <a:avLst/>
              <a:gdLst>
                <a:gd name="connsiteX0" fmla="*/ 0 w 7707086"/>
                <a:gd name="connsiteY0" fmla="*/ 1828800 h 1843314"/>
                <a:gd name="connsiteX1" fmla="*/ 0 w 7707086"/>
                <a:gd name="connsiteY1" fmla="*/ 0 h 1843314"/>
                <a:gd name="connsiteX2" fmla="*/ 7707086 w 7707086"/>
                <a:gd name="connsiteY2" fmla="*/ 0 h 1843314"/>
                <a:gd name="connsiteX3" fmla="*/ 7707086 w 7707086"/>
                <a:gd name="connsiteY3" fmla="*/ 1843314 h 1843314"/>
              </a:gdLst>
              <a:ahLst/>
              <a:cxnLst>
                <a:cxn ang="0">
                  <a:pos x="connsiteX0" y="connsiteY0"/>
                </a:cxn>
                <a:cxn ang="0">
                  <a:pos x="connsiteX1" y="connsiteY1"/>
                </a:cxn>
                <a:cxn ang="0">
                  <a:pos x="connsiteX2" y="connsiteY2"/>
                </a:cxn>
                <a:cxn ang="0">
                  <a:pos x="connsiteX3" y="connsiteY3"/>
                </a:cxn>
              </a:cxnLst>
              <a:rect l="l" t="t" r="r" b="b"/>
              <a:pathLst>
                <a:path w="7707086" h="1843314">
                  <a:moveTo>
                    <a:pt x="0" y="1828800"/>
                  </a:moveTo>
                  <a:lnTo>
                    <a:pt x="0" y="0"/>
                  </a:lnTo>
                  <a:lnTo>
                    <a:pt x="7707086" y="0"/>
                  </a:lnTo>
                  <a:lnTo>
                    <a:pt x="7707086" y="1843314"/>
                  </a:lnTo>
                </a:path>
              </a:pathLst>
            </a:custGeom>
            <a:noFill/>
            <a:ln w="38100">
              <a:solidFill>
                <a:schemeClr val="bg2">
                  <a:lumMod val="2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Flowchart: Decision 9"/>
            <p:cNvSpPr/>
            <p:nvPr/>
          </p:nvSpPr>
          <p:spPr>
            <a:xfrm>
              <a:off x="4896878" y="2740339"/>
              <a:ext cx="2595024" cy="1436914"/>
            </a:xfrm>
            <a:prstGeom prst="flowChartDecisi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Id % 4</a:t>
              </a:r>
              <a:endParaRPr lang="en-US" sz="2400" b="1" dirty="0"/>
            </a:p>
          </p:txBody>
        </p:sp>
        <p:sp>
          <p:nvSpPr>
            <p:cNvPr id="13" name="Freeform 12"/>
            <p:cNvSpPr/>
            <p:nvPr/>
          </p:nvSpPr>
          <p:spPr>
            <a:xfrm>
              <a:off x="4906915" y="4531738"/>
              <a:ext cx="2595884" cy="485402"/>
            </a:xfrm>
            <a:custGeom>
              <a:avLst/>
              <a:gdLst>
                <a:gd name="connsiteX0" fmla="*/ 0 w 7707086"/>
                <a:gd name="connsiteY0" fmla="*/ 1828800 h 1843314"/>
                <a:gd name="connsiteX1" fmla="*/ 0 w 7707086"/>
                <a:gd name="connsiteY1" fmla="*/ 0 h 1843314"/>
                <a:gd name="connsiteX2" fmla="*/ 7707086 w 7707086"/>
                <a:gd name="connsiteY2" fmla="*/ 0 h 1843314"/>
                <a:gd name="connsiteX3" fmla="*/ 7707086 w 7707086"/>
                <a:gd name="connsiteY3" fmla="*/ 1843314 h 1843314"/>
              </a:gdLst>
              <a:ahLst/>
              <a:cxnLst>
                <a:cxn ang="0">
                  <a:pos x="connsiteX0" y="connsiteY0"/>
                </a:cxn>
                <a:cxn ang="0">
                  <a:pos x="connsiteX1" y="connsiteY1"/>
                </a:cxn>
                <a:cxn ang="0">
                  <a:pos x="connsiteX2" y="connsiteY2"/>
                </a:cxn>
                <a:cxn ang="0">
                  <a:pos x="connsiteX3" y="connsiteY3"/>
                </a:cxn>
              </a:cxnLst>
              <a:rect l="l" t="t" r="r" b="b"/>
              <a:pathLst>
                <a:path w="7707086" h="1843314">
                  <a:moveTo>
                    <a:pt x="0" y="1828800"/>
                  </a:moveTo>
                  <a:lnTo>
                    <a:pt x="0" y="0"/>
                  </a:lnTo>
                  <a:lnTo>
                    <a:pt x="7707086" y="0"/>
                  </a:lnTo>
                  <a:lnTo>
                    <a:pt x="7707086" y="1843314"/>
                  </a:lnTo>
                </a:path>
              </a:pathLst>
            </a:custGeom>
            <a:noFill/>
            <a:ln w="38100">
              <a:solidFill>
                <a:schemeClr val="bg2">
                  <a:lumMod val="2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5" name="Straight Arrow Connector 14"/>
            <p:cNvCxnSpPr/>
            <p:nvPr/>
          </p:nvCxnSpPr>
          <p:spPr>
            <a:xfrm>
              <a:off x="6183924" y="2293416"/>
              <a:ext cx="0" cy="417119"/>
            </a:xfrm>
            <a:prstGeom prst="straightConnector1">
              <a:avLst/>
            </a:prstGeom>
            <a:ln w="381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8436" y="3934139"/>
              <a:ext cx="0" cy="58308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0173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Sharding</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4705350" cy="4840828"/>
          </a:xfrm>
        </p:spPr>
        <p:txBody>
          <a:bodyPr/>
          <a:lstStyle/>
          <a:p>
            <a:pPr lvl="1"/>
            <a:r>
              <a:rPr lang="en-US" dirty="0" smtClean="0"/>
              <a:t>An external locator service determines the location of the entries.</a:t>
            </a:r>
          </a:p>
          <a:p>
            <a:pPr lvl="1"/>
            <a:r>
              <a:rPr lang="en-US" dirty="0" smtClean="0"/>
              <a:t>Multiple ways to implement locator.</a:t>
            </a:r>
          </a:p>
          <a:p>
            <a:pPr lvl="1"/>
            <a:r>
              <a:rPr lang="en-US" dirty="0" smtClean="0"/>
              <a:t>Locator service needs to be consulted by the clients first, for read and write operations</a:t>
            </a:r>
          </a:p>
          <a:p>
            <a:pPr lvl="1"/>
            <a:endParaRPr lang="en-US" dirty="0"/>
          </a:p>
        </p:txBody>
      </p:sp>
      <p:grpSp>
        <p:nvGrpSpPr>
          <p:cNvPr id="20" name="Group 19"/>
          <p:cNvGrpSpPr/>
          <p:nvPr/>
        </p:nvGrpSpPr>
        <p:grpSpPr>
          <a:xfrm>
            <a:off x="4738718" y="4360699"/>
            <a:ext cx="7144358" cy="1903263"/>
            <a:chOff x="4152900" y="4781550"/>
            <a:chExt cx="7858794" cy="1647116"/>
          </a:xfrm>
        </p:grpSpPr>
        <p:sp>
          <p:nvSpPr>
            <p:cNvPr id="9" name="TextBox 8"/>
            <p:cNvSpPr txBox="1"/>
            <p:nvPr/>
          </p:nvSpPr>
          <p:spPr>
            <a:xfrm>
              <a:off x="4152900" y="4781550"/>
              <a:ext cx="7858794" cy="1647116"/>
            </a:xfrm>
            <a:prstGeom prst="roundRect">
              <a:avLst>
                <a:gd name="adj" fmla="val 7466"/>
              </a:avLst>
            </a:prstGeom>
            <a:noFill/>
            <a:ln w="38100">
              <a:solidFill>
                <a:schemeClr val="bg2">
                  <a:lumMod val="75000"/>
                </a:schemeClr>
              </a:solidFill>
            </a:ln>
          </p:spPr>
          <p:txBody>
            <a:bodyPr wrap="square" bIns="0" rtlCol="0" anchor="b">
              <a:noAutofit/>
            </a:bodyPr>
            <a:lstStyle/>
            <a:p>
              <a:pPr algn="ctr"/>
              <a:r>
                <a:rPr lang="en-US" sz="2400" b="1" dirty="0" smtClean="0"/>
                <a:t>Cluster</a:t>
              </a:r>
              <a:endParaRPr lang="en-US" sz="2400" b="1" dirty="0"/>
            </a:p>
          </p:txBody>
        </p:sp>
        <p:sp>
          <p:nvSpPr>
            <p:cNvPr id="10" name="Flowchart: Magnetic Disk 9"/>
            <p:cNvSpPr/>
            <p:nvPr/>
          </p:nvSpPr>
          <p:spPr>
            <a:xfrm>
              <a:off x="4517285" y="5023534"/>
              <a:ext cx="1480457" cy="991906"/>
            </a:xfrm>
            <a:prstGeom prst="flowChartMagneticDisk">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t> 0</a:t>
              </a:r>
              <a:endParaRPr lang="en-US" sz="2400" b="1" dirty="0"/>
            </a:p>
          </p:txBody>
        </p:sp>
        <p:sp>
          <p:nvSpPr>
            <p:cNvPr id="11" name="Flowchart: Magnetic Disk 10"/>
            <p:cNvSpPr/>
            <p:nvPr/>
          </p:nvSpPr>
          <p:spPr>
            <a:xfrm>
              <a:off x="6406192" y="5023534"/>
              <a:ext cx="1480457" cy="991906"/>
            </a:xfrm>
            <a:prstGeom prst="flowChartMagneticDisk">
              <a:avLst/>
            </a:prstGeom>
            <a:gradFill flip="none" rotWithShape="1">
              <a:gsLst>
                <a:gs pos="0">
                  <a:srgbClr val="10DA8D">
                    <a:shade val="30000"/>
                    <a:satMod val="115000"/>
                  </a:srgbClr>
                </a:gs>
                <a:gs pos="50000">
                  <a:srgbClr val="10DA8D">
                    <a:shade val="67500"/>
                    <a:satMod val="115000"/>
                  </a:srgbClr>
                </a:gs>
                <a:gs pos="100000">
                  <a:srgbClr val="10DA8D">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1</a:t>
              </a:r>
              <a:endParaRPr lang="en-US" sz="2400" b="1" dirty="0">
                <a:solidFill>
                  <a:schemeClr val="tx1"/>
                </a:solidFill>
              </a:endParaRPr>
            </a:p>
          </p:txBody>
        </p:sp>
        <p:sp>
          <p:nvSpPr>
            <p:cNvPr id="12" name="Flowchart: Magnetic Disk 11"/>
            <p:cNvSpPr/>
            <p:nvPr/>
          </p:nvSpPr>
          <p:spPr>
            <a:xfrm>
              <a:off x="8295099" y="5023534"/>
              <a:ext cx="1480457" cy="991906"/>
            </a:xfrm>
            <a:prstGeom prst="flowChartMagneticDisk">
              <a:avLst/>
            </a:prstGeom>
            <a:gradFill flip="none" rotWithShape="1">
              <a:gsLst>
                <a:gs pos="0">
                  <a:srgbClr val="29EFA4">
                    <a:shade val="30000"/>
                    <a:satMod val="115000"/>
                  </a:srgbClr>
                </a:gs>
                <a:gs pos="50000">
                  <a:srgbClr val="29EFA4">
                    <a:shade val="67500"/>
                    <a:satMod val="115000"/>
                  </a:srgbClr>
                </a:gs>
                <a:gs pos="100000">
                  <a:srgbClr val="29EFA4">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2</a:t>
              </a:r>
              <a:endParaRPr lang="en-US" sz="2400" b="1" dirty="0">
                <a:solidFill>
                  <a:schemeClr val="tx1"/>
                </a:solidFill>
              </a:endParaRPr>
            </a:p>
          </p:txBody>
        </p:sp>
        <p:sp>
          <p:nvSpPr>
            <p:cNvPr id="13" name="Flowchart: Magnetic Disk 12"/>
            <p:cNvSpPr/>
            <p:nvPr/>
          </p:nvSpPr>
          <p:spPr>
            <a:xfrm>
              <a:off x="10184005" y="5023534"/>
              <a:ext cx="1480457" cy="991906"/>
            </a:xfrm>
            <a:prstGeom prst="flowChartMagneticDisk">
              <a:avLst/>
            </a:prstGeom>
            <a:gradFill flip="none" rotWithShape="1">
              <a:gsLst>
                <a:gs pos="0">
                  <a:srgbClr val="65E9B8">
                    <a:shade val="30000"/>
                    <a:satMod val="115000"/>
                  </a:srgbClr>
                </a:gs>
                <a:gs pos="50000">
                  <a:srgbClr val="65E9B8">
                    <a:shade val="67500"/>
                    <a:satMod val="115000"/>
                  </a:srgbClr>
                </a:gs>
                <a:gs pos="100000">
                  <a:srgbClr val="65E9B8">
                    <a:shade val="100000"/>
                    <a:satMod val="115000"/>
                  </a:srgbClr>
                </a:gs>
              </a:gsLst>
              <a:lin ang="16200000" scaled="1"/>
              <a:tileRect/>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2400" b="1" dirty="0" smtClean="0">
                  <a:solidFill>
                    <a:schemeClr val="tx1"/>
                  </a:solidFill>
                </a:rPr>
                <a:t>3</a:t>
              </a:r>
              <a:endParaRPr lang="en-US" sz="2400" b="1" dirty="0">
                <a:solidFill>
                  <a:schemeClr val="tx1"/>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3111248659"/>
              </p:ext>
            </p:extLst>
          </p:nvPr>
        </p:nvGraphicFramePr>
        <p:xfrm>
          <a:off x="5836181" y="1367399"/>
          <a:ext cx="2698220" cy="2680656"/>
        </p:xfrm>
        <a:graphic>
          <a:graphicData uri="http://schemas.openxmlformats.org/drawingml/2006/table">
            <a:tbl>
              <a:tblPr firstRow="1" bandRow="1">
                <a:tableStyleId>{93296810-A885-4BE3-A3E7-6D5BEEA58F35}</a:tableStyleId>
              </a:tblPr>
              <a:tblGrid>
                <a:gridCol w="1349110">
                  <a:extLst>
                    <a:ext uri="{9D8B030D-6E8A-4147-A177-3AD203B41FA5}">
                      <a16:colId xmlns:a16="http://schemas.microsoft.com/office/drawing/2014/main" val="20000"/>
                    </a:ext>
                  </a:extLst>
                </a:gridCol>
                <a:gridCol w="1349110">
                  <a:extLst>
                    <a:ext uri="{9D8B030D-6E8A-4147-A177-3AD203B41FA5}">
                      <a16:colId xmlns:a16="http://schemas.microsoft.com/office/drawing/2014/main" val="20001"/>
                    </a:ext>
                  </a:extLst>
                </a:gridCol>
              </a:tblGrid>
              <a:tr h="446776">
                <a:tc>
                  <a:txBody>
                    <a:bodyPr/>
                    <a:lstStyle/>
                    <a:p>
                      <a:pPr algn="ctr"/>
                      <a:r>
                        <a:rPr lang="en-US" sz="1800" dirty="0" smtClean="0"/>
                        <a:t>Range</a:t>
                      </a:r>
                      <a:endParaRPr lang="en-US" sz="1800" dirty="0"/>
                    </a:p>
                  </a:txBody>
                  <a:tcPr anchor="ctr">
                    <a:solidFill>
                      <a:srgbClr val="0CA86D"/>
                    </a:solidFill>
                  </a:tcPr>
                </a:tc>
                <a:tc>
                  <a:txBody>
                    <a:bodyPr/>
                    <a:lstStyle/>
                    <a:p>
                      <a:pPr algn="ctr"/>
                      <a:r>
                        <a:rPr lang="en-US" sz="1800" dirty="0" smtClean="0"/>
                        <a:t>DB</a:t>
                      </a:r>
                      <a:endParaRPr lang="en-US" sz="1800" dirty="0"/>
                    </a:p>
                  </a:txBody>
                  <a:tcPr anchor="ctr">
                    <a:solidFill>
                      <a:srgbClr val="0CA86D"/>
                    </a:solidFill>
                  </a:tcPr>
                </a:tc>
                <a:extLst>
                  <a:ext uri="{0D108BD9-81ED-4DB2-BD59-A6C34878D82A}">
                    <a16:rowId xmlns:a16="http://schemas.microsoft.com/office/drawing/2014/main" val="10000"/>
                  </a:ext>
                </a:extLst>
              </a:tr>
              <a:tr h="446776">
                <a:tc>
                  <a:txBody>
                    <a:bodyPr/>
                    <a:lstStyle/>
                    <a:p>
                      <a:pPr algn="ctr"/>
                      <a:r>
                        <a:rPr lang="en-US" sz="1800" dirty="0" smtClean="0"/>
                        <a:t>(-</a:t>
                      </a:r>
                      <a:r>
                        <a:rPr lang="en-US" sz="1800" dirty="0" smtClean="0">
                          <a:sym typeface="Symbol" panose="05050102010706020507" pitchFamily="18" charset="2"/>
                        </a:rPr>
                        <a:t></a:t>
                      </a:r>
                      <a:r>
                        <a:rPr lang="en-US" sz="1800" dirty="0" smtClean="0"/>
                        <a:t>, 10)</a:t>
                      </a:r>
                      <a:endParaRPr lang="en-US" sz="1800" dirty="0"/>
                    </a:p>
                  </a:txBody>
                  <a:tcPr anchor="ctr"/>
                </a:tc>
                <a:tc>
                  <a:txBody>
                    <a:bodyPr/>
                    <a:lstStyle/>
                    <a:p>
                      <a:pPr algn="ctr"/>
                      <a:r>
                        <a:rPr lang="en-US" sz="1800" dirty="0" smtClean="0"/>
                        <a:t>0</a:t>
                      </a:r>
                      <a:endParaRPr lang="en-US" sz="1800" dirty="0"/>
                    </a:p>
                  </a:txBody>
                  <a:tcPr anchor="ctr"/>
                </a:tc>
                <a:extLst>
                  <a:ext uri="{0D108BD9-81ED-4DB2-BD59-A6C34878D82A}">
                    <a16:rowId xmlns:a16="http://schemas.microsoft.com/office/drawing/2014/main" val="10001"/>
                  </a:ext>
                </a:extLst>
              </a:tr>
              <a:tr h="446776">
                <a:tc>
                  <a:txBody>
                    <a:bodyPr/>
                    <a:lstStyle/>
                    <a:p>
                      <a:pPr algn="ctr"/>
                      <a:r>
                        <a:rPr lang="en-US" sz="1800" dirty="0" smtClean="0"/>
                        <a:t>[10,</a:t>
                      </a:r>
                      <a:r>
                        <a:rPr lang="en-US" sz="1800" baseline="0" dirty="0" smtClean="0"/>
                        <a:t> 30)</a:t>
                      </a:r>
                      <a:endParaRPr lang="en-US" sz="1800" dirty="0"/>
                    </a:p>
                  </a:txBody>
                  <a:tcPr anchor="ctr"/>
                </a:tc>
                <a:tc>
                  <a:txBody>
                    <a:bodyPr/>
                    <a:lstStyle/>
                    <a:p>
                      <a:pPr algn="ctr"/>
                      <a:r>
                        <a:rPr lang="en-US" sz="1800" dirty="0" smtClean="0"/>
                        <a:t>1</a:t>
                      </a:r>
                      <a:endParaRPr lang="en-US" sz="1800" dirty="0"/>
                    </a:p>
                  </a:txBody>
                  <a:tcPr anchor="ctr"/>
                </a:tc>
                <a:extLst>
                  <a:ext uri="{0D108BD9-81ED-4DB2-BD59-A6C34878D82A}">
                    <a16:rowId xmlns:a16="http://schemas.microsoft.com/office/drawing/2014/main" val="10002"/>
                  </a:ext>
                </a:extLst>
              </a:tr>
              <a:tr h="446776">
                <a:tc>
                  <a:txBody>
                    <a:bodyPr/>
                    <a:lstStyle/>
                    <a:p>
                      <a:pPr algn="ctr"/>
                      <a:r>
                        <a:rPr lang="en-US" sz="1800" dirty="0" smtClean="0"/>
                        <a:t>[30, 50)</a:t>
                      </a:r>
                      <a:endParaRPr lang="en-US" sz="1800" dirty="0"/>
                    </a:p>
                  </a:txBody>
                  <a:tcPr anchor="ctr"/>
                </a:tc>
                <a:tc>
                  <a:txBody>
                    <a:bodyPr/>
                    <a:lstStyle/>
                    <a:p>
                      <a:pPr algn="ctr"/>
                      <a:r>
                        <a:rPr lang="en-US" sz="1800" dirty="0" smtClean="0"/>
                        <a:t>2</a:t>
                      </a:r>
                      <a:endParaRPr lang="en-US" sz="1800" dirty="0"/>
                    </a:p>
                  </a:txBody>
                  <a:tcPr anchor="ctr"/>
                </a:tc>
                <a:extLst>
                  <a:ext uri="{0D108BD9-81ED-4DB2-BD59-A6C34878D82A}">
                    <a16:rowId xmlns:a16="http://schemas.microsoft.com/office/drawing/2014/main" val="10003"/>
                  </a:ext>
                </a:extLst>
              </a:tr>
              <a:tr h="446776">
                <a:tc>
                  <a:txBody>
                    <a:bodyPr/>
                    <a:lstStyle/>
                    <a:p>
                      <a:pPr algn="ctr"/>
                      <a:r>
                        <a:rPr lang="en-US" sz="1800" dirty="0" smtClean="0"/>
                        <a:t>[50, 90)</a:t>
                      </a:r>
                      <a:endParaRPr lang="en-US" sz="1800" dirty="0"/>
                    </a:p>
                  </a:txBody>
                  <a:tcPr anchor="ctr"/>
                </a:tc>
                <a:tc>
                  <a:txBody>
                    <a:bodyPr/>
                    <a:lstStyle/>
                    <a:p>
                      <a:pPr algn="ctr"/>
                      <a:r>
                        <a:rPr lang="en-US" sz="1800" dirty="0" smtClean="0"/>
                        <a:t>0</a:t>
                      </a:r>
                      <a:endParaRPr lang="en-US" sz="1800" dirty="0"/>
                    </a:p>
                  </a:txBody>
                  <a:tcPr anchor="ctr"/>
                </a:tc>
                <a:extLst>
                  <a:ext uri="{0D108BD9-81ED-4DB2-BD59-A6C34878D82A}">
                    <a16:rowId xmlns:a16="http://schemas.microsoft.com/office/drawing/2014/main" val="10004"/>
                  </a:ext>
                </a:extLst>
              </a:tr>
              <a:tr h="446776">
                <a:tc>
                  <a:txBody>
                    <a:bodyPr/>
                    <a:lstStyle/>
                    <a:p>
                      <a:pPr algn="ctr"/>
                      <a:r>
                        <a:rPr lang="en-US" sz="1800" dirty="0" smtClean="0"/>
                        <a:t>{90, </a:t>
                      </a:r>
                      <a:r>
                        <a:rPr lang="en-US" sz="1800" dirty="0" smtClean="0">
                          <a:sym typeface="Symbol" panose="05050102010706020507" pitchFamily="18" charset="2"/>
                        </a:rPr>
                        <a:t></a:t>
                      </a:r>
                      <a:r>
                        <a:rPr lang="en-US" sz="1800" dirty="0" smtClean="0"/>
                        <a:t>)</a:t>
                      </a:r>
                      <a:endParaRPr lang="en-US" sz="1800" dirty="0"/>
                    </a:p>
                  </a:txBody>
                  <a:tcPr anchor="ctr"/>
                </a:tc>
                <a:tc>
                  <a:txBody>
                    <a:bodyPr/>
                    <a:lstStyle/>
                    <a:p>
                      <a:pPr algn="ctr"/>
                      <a:r>
                        <a:rPr lang="en-US" sz="1800" dirty="0" smtClean="0"/>
                        <a:t>3</a:t>
                      </a:r>
                      <a:endParaRPr lang="en-US" sz="1800" dirty="0"/>
                    </a:p>
                  </a:txBody>
                  <a:tcPr anchor="ctr"/>
                </a:tc>
                <a:extLst>
                  <a:ext uri="{0D108BD9-81ED-4DB2-BD59-A6C34878D82A}">
                    <a16:rowId xmlns:a16="http://schemas.microsoft.com/office/drawing/2014/main" val="10005"/>
                  </a:ext>
                </a:extLst>
              </a:tr>
            </a:tbl>
          </a:graphicData>
        </a:graphic>
      </p:graphicFrame>
      <p:sp>
        <p:nvSpPr>
          <p:cNvPr id="5" name="Freeform 4"/>
          <p:cNvSpPr/>
          <p:nvPr/>
        </p:nvSpPr>
        <p:spPr>
          <a:xfrm>
            <a:off x="8561799" y="1123950"/>
            <a:ext cx="745856" cy="1390650"/>
          </a:xfrm>
          <a:custGeom>
            <a:avLst/>
            <a:gdLst>
              <a:gd name="connsiteX0" fmla="*/ 1028700 w 1028700"/>
              <a:gd name="connsiteY0" fmla="*/ 0 h 1390650"/>
              <a:gd name="connsiteX1" fmla="*/ 1028700 w 1028700"/>
              <a:gd name="connsiteY1" fmla="*/ 1390650 h 1390650"/>
              <a:gd name="connsiteX2" fmla="*/ 0 w 1028700"/>
              <a:gd name="connsiteY2" fmla="*/ 1390650 h 1390650"/>
            </a:gdLst>
            <a:ahLst/>
            <a:cxnLst>
              <a:cxn ang="0">
                <a:pos x="connsiteX0" y="connsiteY0"/>
              </a:cxn>
              <a:cxn ang="0">
                <a:pos x="connsiteX1" y="connsiteY1"/>
              </a:cxn>
              <a:cxn ang="0">
                <a:pos x="connsiteX2" y="connsiteY2"/>
              </a:cxn>
            </a:cxnLst>
            <a:rect l="l" t="t" r="r" b="b"/>
            <a:pathLst>
              <a:path w="1028700" h="1390650">
                <a:moveTo>
                  <a:pt x="1028700" y="0"/>
                </a:moveTo>
                <a:lnTo>
                  <a:pt x="1028700" y="1390650"/>
                </a:lnTo>
                <a:lnTo>
                  <a:pt x="0" y="1390650"/>
                </a:lnTo>
              </a:path>
            </a:pathLst>
          </a:custGeom>
          <a:noFill/>
          <a:ln w="38100">
            <a:solidFill>
              <a:schemeClr val="bg2">
                <a:lumMod val="2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8504649" y="2971800"/>
            <a:ext cx="787292" cy="1310799"/>
          </a:xfrm>
          <a:custGeom>
            <a:avLst/>
            <a:gdLst>
              <a:gd name="connsiteX0" fmla="*/ 0 w 1085850"/>
              <a:gd name="connsiteY0" fmla="*/ 0 h 1657350"/>
              <a:gd name="connsiteX1" fmla="*/ 1085850 w 1085850"/>
              <a:gd name="connsiteY1" fmla="*/ 0 h 1657350"/>
              <a:gd name="connsiteX2" fmla="*/ 1085850 w 1085850"/>
              <a:gd name="connsiteY2" fmla="*/ 1657350 h 1657350"/>
            </a:gdLst>
            <a:ahLst/>
            <a:cxnLst>
              <a:cxn ang="0">
                <a:pos x="connsiteX0" y="connsiteY0"/>
              </a:cxn>
              <a:cxn ang="0">
                <a:pos x="connsiteX1" y="connsiteY1"/>
              </a:cxn>
              <a:cxn ang="0">
                <a:pos x="connsiteX2" y="connsiteY2"/>
              </a:cxn>
            </a:cxnLst>
            <a:rect l="l" t="t" r="r" b="b"/>
            <a:pathLst>
              <a:path w="1085850" h="1657350">
                <a:moveTo>
                  <a:pt x="0" y="0"/>
                </a:moveTo>
                <a:lnTo>
                  <a:pt x="1085850" y="0"/>
                </a:lnTo>
                <a:lnTo>
                  <a:pt x="1085850" y="1657350"/>
                </a:lnTo>
              </a:path>
            </a:pathLst>
          </a:custGeom>
          <a:noFill/>
          <a:ln w="38100">
            <a:solidFill>
              <a:schemeClr val="bg2">
                <a:lumMod val="2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486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Groups</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10953750" cy="4840828"/>
          </a:xfrm>
        </p:spPr>
        <p:txBody>
          <a:bodyPr/>
          <a:lstStyle/>
          <a:p>
            <a:pPr lvl="1"/>
            <a:r>
              <a:rPr lang="en-US" dirty="0" smtClean="0"/>
              <a:t>Store related entities in the same partition to provide additional capabilities within a single partition.</a:t>
            </a:r>
          </a:p>
          <a:p>
            <a:pPr lvl="1"/>
            <a:r>
              <a:rPr lang="en-US" dirty="0" smtClean="0"/>
              <a:t>Most commonly used in relational databases.</a:t>
            </a:r>
          </a:p>
          <a:p>
            <a:pPr lvl="1"/>
            <a:r>
              <a:rPr lang="en-US" dirty="0" smtClean="0"/>
              <a:t>Partitioning by user offers scalability while retaining flexibility</a:t>
            </a:r>
          </a:p>
          <a:p>
            <a:pPr lvl="1"/>
            <a:endParaRPr lang="en-US" dirty="0"/>
          </a:p>
        </p:txBody>
      </p:sp>
      <p:sp>
        <p:nvSpPr>
          <p:cNvPr id="5" name="Can 4"/>
          <p:cNvSpPr/>
          <p:nvPr/>
        </p:nvSpPr>
        <p:spPr>
          <a:xfrm>
            <a:off x="1825784" y="2806236"/>
            <a:ext cx="3779453" cy="3123444"/>
          </a:xfrm>
          <a:prstGeom prst="can">
            <a:avLst>
              <a:gd name="adj" fmla="val 17400"/>
            </a:avLst>
          </a:prstGeom>
          <a:solidFill>
            <a:srgbClr val="0CA86D"/>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87697871"/>
              </p:ext>
            </p:extLst>
          </p:nvPr>
        </p:nvGraphicFramePr>
        <p:xfrm>
          <a:off x="2018922" y="3936916"/>
          <a:ext cx="1457628" cy="109728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Users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6669460"/>
              </p:ext>
            </p:extLst>
          </p:nvPr>
        </p:nvGraphicFramePr>
        <p:xfrm>
          <a:off x="3990295" y="3509266"/>
          <a:ext cx="1457628" cy="109728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Comments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46732733"/>
              </p:ext>
            </p:extLst>
          </p:nvPr>
        </p:nvGraphicFramePr>
        <p:xfrm>
          <a:off x="3990295" y="4961877"/>
          <a:ext cx="1457628" cy="73152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Posts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2" name="Freeform 11"/>
          <p:cNvSpPr/>
          <p:nvPr/>
        </p:nvSpPr>
        <p:spPr>
          <a:xfrm>
            <a:off x="3487966" y="4210714"/>
            <a:ext cx="493485" cy="333829"/>
          </a:xfrm>
          <a:custGeom>
            <a:avLst/>
            <a:gdLst>
              <a:gd name="connsiteX0" fmla="*/ 0 w 493485"/>
              <a:gd name="connsiteY0" fmla="*/ 333829 h 333829"/>
              <a:gd name="connsiteX1" fmla="*/ 493485 w 493485"/>
              <a:gd name="connsiteY1" fmla="*/ 0 h 333829"/>
            </a:gdLst>
            <a:ahLst/>
            <a:cxnLst>
              <a:cxn ang="0">
                <a:pos x="connsiteX0" y="connsiteY0"/>
              </a:cxn>
              <a:cxn ang="0">
                <a:pos x="connsiteX1" y="connsiteY1"/>
              </a:cxn>
            </a:cxnLst>
            <a:rect l="l" t="t" r="r" b="b"/>
            <a:pathLst>
              <a:path w="493485" h="333829">
                <a:moveTo>
                  <a:pt x="0" y="333829"/>
                </a:moveTo>
                <a:lnTo>
                  <a:pt x="493485" y="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473451" y="4849343"/>
            <a:ext cx="508000" cy="290285"/>
          </a:xfrm>
          <a:custGeom>
            <a:avLst/>
            <a:gdLst>
              <a:gd name="connsiteX0" fmla="*/ 0 w 508000"/>
              <a:gd name="connsiteY0" fmla="*/ 0 h 290285"/>
              <a:gd name="connsiteX1" fmla="*/ 508000 w 508000"/>
              <a:gd name="connsiteY1" fmla="*/ 290285 h 290285"/>
            </a:gdLst>
            <a:ahLst/>
            <a:cxnLst>
              <a:cxn ang="0">
                <a:pos x="connsiteX0" y="connsiteY0"/>
              </a:cxn>
              <a:cxn ang="0">
                <a:pos x="connsiteX1" y="connsiteY1"/>
              </a:cxn>
            </a:cxnLst>
            <a:rect l="l" t="t" r="r" b="b"/>
            <a:pathLst>
              <a:path w="508000" h="290285">
                <a:moveTo>
                  <a:pt x="0" y="0"/>
                </a:moveTo>
                <a:lnTo>
                  <a:pt x="508000" y="290285"/>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6818699" y="2806236"/>
            <a:ext cx="3779453" cy="3123444"/>
          </a:xfrm>
          <a:prstGeom prst="can">
            <a:avLst>
              <a:gd name="adj" fmla="val 17400"/>
            </a:avLst>
          </a:prstGeom>
          <a:solidFill>
            <a:schemeClr val="bg2">
              <a:lumMod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083737451"/>
              </p:ext>
            </p:extLst>
          </p:nvPr>
        </p:nvGraphicFramePr>
        <p:xfrm>
          <a:off x="7011837" y="3936916"/>
          <a:ext cx="1457628" cy="109728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Users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5632289"/>
              </p:ext>
            </p:extLst>
          </p:nvPr>
        </p:nvGraphicFramePr>
        <p:xfrm>
          <a:off x="8983210" y="3509266"/>
          <a:ext cx="1457628" cy="109728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Comments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60323985"/>
              </p:ext>
            </p:extLst>
          </p:nvPr>
        </p:nvGraphicFramePr>
        <p:xfrm>
          <a:off x="8983210" y="4961877"/>
          <a:ext cx="1457628" cy="731520"/>
        </p:xfrm>
        <a:graphic>
          <a:graphicData uri="http://schemas.openxmlformats.org/drawingml/2006/table">
            <a:tbl>
              <a:tblPr firstRow="1" bandRow="1">
                <a:tableStyleId>{5940675A-B579-460E-94D1-54222C63F5DA}</a:tableStyleId>
              </a:tblPr>
              <a:tblGrid>
                <a:gridCol w="485876">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5876">
                  <a:extLst>
                    <a:ext uri="{9D8B030D-6E8A-4147-A177-3AD203B41FA5}">
                      <a16:colId xmlns:a16="http://schemas.microsoft.com/office/drawing/2014/main" val="20002"/>
                    </a:ext>
                  </a:extLst>
                </a:gridCol>
              </a:tblGrid>
              <a:tr h="304340">
                <a:tc gridSpan="3">
                  <a:txBody>
                    <a:bodyPr/>
                    <a:lstStyle/>
                    <a:p>
                      <a:pPr algn="ctr"/>
                      <a:r>
                        <a:rPr lang="en-US" b="1" dirty="0" smtClean="0"/>
                        <a:t>Posts</a:t>
                      </a:r>
                      <a:endParaRPr lang="en-US"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340">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8" name="Freeform 17"/>
          <p:cNvSpPr/>
          <p:nvPr/>
        </p:nvSpPr>
        <p:spPr>
          <a:xfrm>
            <a:off x="8480881" y="4210714"/>
            <a:ext cx="493485" cy="333829"/>
          </a:xfrm>
          <a:custGeom>
            <a:avLst/>
            <a:gdLst>
              <a:gd name="connsiteX0" fmla="*/ 0 w 493485"/>
              <a:gd name="connsiteY0" fmla="*/ 333829 h 333829"/>
              <a:gd name="connsiteX1" fmla="*/ 493485 w 493485"/>
              <a:gd name="connsiteY1" fmla="*/ 0 h 333829"/>
            </a:gdLst>
            <a:ahLst/>
            <a:cxnLst>
              <a:cxn ang="0">
                <a:pos x="connsiteX0" y="connsiteY0"/>
              </a:cxn>
              <a:cxn ang="0">
                <a:pos x="connsiteX1" y="connsiteY1"/>
              </a:cxn>
            </a:cxnLst>
            <a:rect l="l" t="t" r="r" b="b"/>
            <a:pathLst>
              <a:path w="493485" h="333829">
                <a:moveTo>
                  <a:pt x="0" y="333829"/>
                </a:moveTo>
                <a:lnTo>
                  <a:pt x="493485" y="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8466366" y="4849343"/>
            <a:ext cx="508000" cy="290285"/>
          </a:xfrm>
          <a:custGeom>
            <a:avLst/>
            <a:gdLst>
              <a:gd name="connsiteX0" fmla="*/ 0 w 508000"/>
              <a:gd name="connsiteY0" fmla="*/ 0 h 290285"/>
              <a:gd name="connsiteX1" fmla="*/ 508000 w 508000"/>
              <a:gd name="connsiteY1" fmla="*/ 290285 h 290285"/>
            </a:gdLst>
            <a:ahLst/>
            <a:cxnLst>
              <a:cxn ang="0">
                <a:pos x="connsiteX0" y="connsiteY0"/>
              </a:cxn>
              <a:cxn ang="0">
                <a:pos x="connsiteX1" y="connsiteY1"/>
              </a:cxn>
            </a:cxnLst>
            <a:rect l="l" t="t" r="r" b="b"/>
            <a:pathLst>
              <a:path w="508000" h="290285">
                <a:moveTo>
                  <a:pt x="0" y="0"/>
                </a:moveTo>
                <a:lnTo>
                  <a:pt x="508000" y="290285"/>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35110" y="2598057"/>
            <a:ext cx="9109880" cy="3835417"/>
          </a:xfrm>
          <a:prstGeom prst="rect">
            <a:avLst/>
          </a:prstGeom>
          <a:noFill/>
          <a:ln w="38100">
            <a:solidFill>
              <a:schemeClr val="bg2">
                <a:lumMod val="90000"/>
              </a:schemeClr>
            </a:solidFill>
          </a:ln>
        </p:spPr>
        <p:txBody>
          <a:bodyPr wrap="square" rtlCol="0" anchor="b">
            <a:noAutofit/>
          </a:bodyPr>
          <a:lstStyle/>
          <a:p>
            <a:pPr algn="ctr"/>
            <a:r>
              <a:rPr lang="en-US" sz="3200" b="1" dirty="0" smtClean="0"/>
              <a:t>Cluster</a:t>
            </a:r>
            <a:endParaRPr lang="en-US" sz="3200" b="1" dirty="0"/>
          </a:p>
        </p:txBody>
      </p:sp>
    </p:spTree>
    <p:extLst>
      <p:ext uri="{BB962C8B-B14F-4D97-AF65-F5344CB8AC3E}">
        <p14:creationId xmlns:p14="http://schemas.microsoft.com/office/powerpoint/2010/main" val="1249072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01523" y="3380582"/>
            <a:ext cx="8986639" cy="1420091"/>
          </a:xfrm>
          <a:prstGeom prst="roundRect">
            <a:avLst>
              <a:gd name="adj" fmla="val 12277"/>
            </a:avLst>
          </a:prstGeom>
          <a:solidFill>
            <a:srgbClr val="0CA86D">
              <a:alpha val="30000"/>
            </a:srgb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01523" y="4911981"/>
            <a:ext cx="8986639" cy="1290992"/>
          </a:xfrm>
          <a:prstGeom prst="roundRect">
            <a:avLst>
              <a:gd name="adj" fmla="val 12277"/>
            </a:avLst>
          </a:prstGeom>
          <a:solidFill>
            <a:schemeClr val="bg2">
              <a:lumMod val="50000"/>
              <a:alpha val="3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Hierarchical keys and Column-Oriented Databases</a:t>
            </a:r>
          </a:p>
        </p:txBody>
      </p:sp>
      <p:sp>
        <p:nvSpPr>
          <p:cNvPr id="3" name="Text Placeholder 2"/>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1">
              <a:spcAft>
                <a:spcPts val="0"/>
              </a:spcAft>
            </a:pPr>
            <a:r>
              <a:rPr lang="en-US" dirty="0"/>
              <a:t>Hierarchical keys help in implementing data-agnostic </a:t>
            </a:r>
            <a:r>
              <a:rPr lang="en-US" dirty="0" err="1"/>
              <a:t>sharding</a:t>
            </a:r>
            <a:r>
              <a:rPr lang="en-US" dirty="0"/>
              <a:t> mechanisms and efficient storage.</a:t>
            </a:r>
          </a:p>
          <a:p>
            <a:pPr lvl="1">
              <a:spcBef>
                <a:spcPts val="1600"/>
              </a:spcBef>
              <a:spcAft>
                <a:spcPts val="0"/>
              </a:spcAft>
            </a:pPr>
            <a:r>
              <a:rPr lang="en-US" dirty="0"/>
              <a:t>Column-oriented databases can be </a:t>
            </a:r>
            <a:r>
              <a:rPr lang="en-US" dirty="0" err="1"/>
              <a:t>sharded</a:t>
            </a:r>
            <a:r>
              <a:rPr lang="en-US" dirty="0"/>
              <a:t> either algorithmically or dynamically. </a:t>
            </a:r>
          </a:p>
          <a:p>
            <a:pPr lvl="1">
              <a:spcBef>
                <a:spcPts val="1600"/>
              </a:spcBef>
              <a:spcAft>
                <a:spcPts val="1600"/>
              </a:spcAft>
            </a:pPr>
            <a:r>
              <a:rPr lang="en-US" dirty="0"/>
              <a:t>Dynamic </a:t>
            </a:r>
            <a:r>
              <a:rPr lang="en-US" dirty="0" err="1"/>
              <a:t>sharding</a:t>
            </a:r>
            <a:r>
              <a:rPr lang="en-US" dirty="0"/>
              <a:t> is more suitable in column-oriented databases.</a:t>
            </a:r>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32547151"/>
              </p:ext>
            </p:extLst>
          </p:nvPr>
        </p:nvGraphicFramePr>
        <p:xfrm>
          <a:off x="2307042" y="355595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pPr algn="ctr"/>
                      <a:r>
                        <a:rPr lang="en-US" b="1" dirty="0" smtClean="0">
                          <a:solidFill>
                            <a:schemeClr val="tx1"/>
                          </a:solidFill>
                        </a:rPr>
                        <a:t>1</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pPr algn="ctr"/>
                      <a:r>
                        <a:rPr lang="en-US" b="0" dirty="0" smtClean="0">
                          <a:solidFill>
                            <a:schemeClr val="tx1"/>
                          </a:solidFill>
                        </a:rPr>
                        <a:t>a=…</a:t>
                      </a:r>
                      <a:endParaRPr lang="en-US"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b=…</a:t>
                      </a:r>
                      <a:endParaRPr lang="en-US"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c=…</a:t>
                      </a:r>
                      <a:endParaRPr lang="en-US"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d=…</a:t>
                      </a:r>
                      <a:endParaRPr lang="en-US"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b="1" dirty="0" smtClean="0">
                          <a:solidFill>
                            <a:schemeClr val="tx1"/>
                          </a:solidFill>
                        </a:rPr>
                        <a:t>2</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pPr algn="ctr"/>
                      <a:r>
                        <a:rPr lang="en-US" dirty="0" smtClean="0"/>
                        <a:t>x=…</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1" dirty="0" smtClean="0">
                          <a:solidFill>
                            <a:schemeClr val="tx1"/>
                          </a:solidFill>
                        </a:rPr>
                        <a:t>3</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pPr algn="ctr"/>
                      <a:r>
                        <a:rPr lang="en-US" dirty="0" smtClean="0"/>
                        <a:t>y=…</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b=…</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57507209"/>
              </p:ext>
            </p:extLst>
          </p:nvPr>
        </p:nvGraphicFramePr>
        <p:xfrm>
          <a:off x="2326092" y="2873967"/>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65024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Row</a:t>
                      </a:r>
                      <a:endParaRPr lang="en-US" dirty="0">
                        <a:solidFill>
                          <a:schemeClr val="tx1"/>
                        </a:solidFill>
                      </a:endParaRPr>
                    </a:p>
                  </a:txBody>
                  <a:tcPr>
                    <a:solidFill>
                      <a:srgbClr val="0CA86D"/>
                    </a:solidFill>
                  </a:tcPr>
                </a:tc>
                <a:tc>
                  <a:txBody>
                    <a:bodyPr/>
                    <a:lstStyle/>
                    <a:p>
                      <a:pPr algn="ctr"/>
                      <a:r>
                        <a:rPr lang="en-US" dirty="0" smtClean="0">
                          <a:solidFill>
                            <a:schemeClr val="tx1"/>
                          </a:solidFill>
                        </a:rPr>
                        <a:t>columns</a:t>
                      </a:r>
                      <a:endParaRPr lang="en-US" dirty="0">
                        <a:solidFill>
                          <a:schemeClr val="tx1"/>
                        </a:solidFill>
                      </a:endParaRPr>
                    </a:p>
                  </a:txBody>
                  <a:tcPr>
                    <a:solidFill>
                      <a:schemeClr val="bg2">
                        <a:lumMod val="75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66464304"/>
              </p:ext>
            </p:extLst>
          </p:nvPr>
        </p:nvGraphicFramePr>
        <p:xfrm>
          <a:off x="2307042" y="501725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pPr algn="ctr"/>
                      <a:r>
                        <a:rPr lang="en-US" b="1" dirty="0" smtClean="0">
                          <a:solidFill>
                            <a:schemeClr val="tx1"/>
                          </a:solidFill>
                        </a:rPr>
                        <a:t>4</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pPr algn="ctr"/>
                      <a:r>
                        <a:rPr lang="en-US" b="0" dirty="0" smtClean="0">
                          <a:solidFill>
                            <a:schemeClr val="tx1"/>
                          </a:solidFill>
                        </a:rPr>
                        <a:t>d=…</a:t>
                      </a:r>
                      <a:endParaRPr lang="en-US" b="0"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b="1" dirty="0" smtClean="0">
                          <a:solidFill>
                            <a:schemeClr val="tx1"/>
                          </a:solidFill>
                        </a:rPr>
                        <a:t>5</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pPr algn="ctr"/>
                      <a:r>
                        <a:rPr lang="en-US" dirty="0" smtClean="0"/>
                        <a:t>a=…</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c=…</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1" dirty="0" smtClean="0">
                          <a:solidFill>
                            <a:schemeClr val="tx1"/>
                          </a:solidFill>
                        </a:rPr>
                        <a:t>6</a:t>
                      </a:r>
                      <a:endParaRPr lang="en-US" b="1"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A86D"/>
                    </a:solidFill>
                  </a:tcPr>
                </a:tc>
                <a:tc>
                  <a:txBody>
                    <a:bodyPr/>
                    <a:lstStyle/>
                    <a:p>
                      <a:endParaRPr lang="en-US" dirty="0"/>
                    </a:p>
                  </a:txBody>
                  <a:tcP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4215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Group Discussion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r>
              <a:rPr lang="en-US" smtClean="0"/>
              <a:t> </a:t>
            </a:r>
            <a:endParaRPr lang="en-US" dirty="0"/>
          </a:p>
        </p:txBody>
      </p:sp>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b="10407"/>
          <a:stretch/>
        </p:blipFill>
        <p:spPr>
          <a:xfrm>
            <a:off x="2728685" y="1499791"/>
            <a:ext cx="7228114" cy="5050300"/>
          </a:xfrm>
          <a:prstGeom prst="rect">
            <a:avLst/>
          </a:prstGeom>
        </p:spPr>
      </p:pic>
    </p:spTree>
    <p:extLst>
      <p:ext uri="{BB962C8B-B14F-4D97-AF65-F5344CB8AC3E}">
        <p14:creationId xmlns:p14="http://schemas.microsoft.com/office/powerpoint/2010/main" val="1772223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0796-ACBF-46F2-8CCA-37A8B937781B}"/>
              </a:ext>
            </a:extLst>
          </p:cNvPr>
          <p:cNvSpPr>
            <a:spLocks noGrp="1"/>
          </p:cNvSpPr>
          <p:nvPr>
            <p:ph type="title"/>
          </p:nvPr>
        </p:nvSpPr>
        <p:spPr/>
        <p:txBody>
          <a:bodyPr/>
          <a:lstStyle/>
          <a:p>
            <a:r>
              <a:rPr lang="en-US" dirty="0"/>
              <a:t>Module Topics</a:t>
            </a:r>
            <a:endParaRPr lang="en-IN" dirty="0"/>
          </a:p>
        </p:txBody>
      </p:sp>
      <p:sp>
        <p:nvSpPr>
          <p:cNvPr id="3" name="Text Placeholder 2">
            <a:extLst>
              <a:ext uri="{FF2B5EF4-FFF2-40B4-BE49-F238E27FC236}">
                <a16:creationId xmlns:a16="http://schemas.microsoft.com/office/drawing/2014/main" id="{5C2F24B0-D03F-4F63-97BD-04B543140CC9}"/>
              </a:ext>
            </a:extLst>
          </p:cNvPr>
          <p:cNvSpPr>
            <a:spLocks noGrp="1"/>
          </p:cNvSpPr>
          <p:nvPr>
            <p:ph type="body" sz="quarter" idx="13"/>
          </p:nvPr>
        </p:nvSpPr>
        <p:spPr/>
        <p:txBody>
          <a:bodyPr/>
          <a:lstStyle/>
          <a:p>
            <a:pPr lvl="0"/>
            <a:r>
              <a:rPr lang="en-US" b="1" dirty="0"/>
              <a:t>Module 3: </a:t>
            </a:r>
            <a:r>
              <a:rPr lang="en-US" dirty="0" err="1"/>
              <a:t>Sharding</a:t>
            </a:r>
            <a:r>
              <a:rPr lang="en-US" dirty="0"/>
              <a:t> in NoSQL</a:t>
            </a:r>
          </a:p>
        </p:txBody>
      </p:sp>
      <p:sp>
        <p:nvSpPr>
          <p:cNvPr id="18" name="Text Placeholder 17">
            <a:extLst>
              <a:ext uri="{FF2B5EF4-FFF2-40B4-BE49-F238E27FC236}">
                <a16:creationId xmlns:a16="http://schemas.microsoft.com/office/drawing/2014/main" id="{C470DCCE-78DD-4D7D-B69E-FCE59F747C21}"/>
              </a:ext>
            </a:extLst>
          </p:cNvPr>
          <p:cNvSpPr>
            <a:spLocks noGrp="1"/>
          </p:cNvSpPr>
          <p:nvPr>
            <p:ph type="body" sz="quarter" idx="24"/>
          </p:nvPr>
        </p:nvSpPr>
        <p:spPr/>
        <p:txBody>
          <a:bodyPr/>
          <a:lstStyle/>
          <a:p>
            <a:pPr lvl="0"/>
            <a:r>
              <a:rPr lang="en-US" dirty="0">
                <a:sym typeface="Arial"/>
              </a:rPr>
              <a:t>Let us take a quick look at the topics we will cover in this module:</a:t>
            </a:r>
          </a:p>
          <a:p>
            <a:pPr marL="342900" lvl="1" indent="-342900">
              <a:buFont typeface="+mj-lt"/>
              <a:buAutoNum type="arabicPeriod"/>
            </a:pPr>
            <a:r>
              <a:rPr lang="en-US" dirty="0">
                <a:sym typeface="Arial"/>
              </a:rPr>
              <a:t>Introduction to </a:t>
            </a:r>
            <a:r>
              <a:rPr lang="en-US" dirty="0" err="1">
                <a:sym typeface="Arial"/>
              </a:rPr>
              <a:t>Sharding</a:t>
            </a:r>
            <a:r>
              <a:rPr lang="en-US" dirty="0">
                <a:sym typeface="Arial"/>
              </a:rPr>
              <a:t>.</a:t>
            </a:r>
          </a:p>
          <a:p>
            <a:pPr marL="342900" lvl="1" indent="-342900">
              <a:buFont typeface="+mj-lt"/>
              <a:buAutoNum type="arabicPeriod"/>
            </a:pPr>
            <a:r>
              <a:rPr lang="en-US" dirty="0">
                <a:sym typeface="Arial"/>
              </a:rPr>
              <a:t>Scaling using </a:t>
            </a:r>
            <a:r>
              <a:rPr lang="en-US" dirty="0" err="1">
                <a:sym typeface="Arial"/>
              </a:rPr>
              <a:t>Sharding</a:t>
            </a:r>
            <a:r>
              <a:rPr lang="en-US" dirty="0">
                <a:sym typeface="Arial"/>
              </a:rPr>
              <a:t>.</a:t>
            </a:r>
          </a:p>
        </p:txBody>
      </p:sp>
      <p:pic>
        <p:nvPicPr>
          <p:cNvPr id="5" name="Picture 4">
            <a:extLst>
              <a:ext uri="{FF2B5EF4-FFF2-40B4-BE49-F238E27FC236}">
                <a16:creationId xmlns:a16="http://schemas.microsoft.com/office/drawing/2014/main" id="{71B936D1-0957-4038-AD1C-9B3E58791E2F}"/>
              </a:ext>
            </a:extLst>
          </p:cNvPr>
          <p:cNvPicPr>
            <a:picLocks noChangeAspect="1"/>
          </p:cNvPicPr>
          <p:nvPr/>
        </p:nvPicPr>
        <p:blipFill>
          <a:blip r:embed="rId4"/>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190464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A845-E406-4D73-B0FD-B6CA75DB5CAC}"/>
              </a:ext>
            </a:extLst>
          </p:cNvPr>
          <p:cNvSpPr>
            <a:spLocks noGrp="1"/>
          </p:cNvSpPr>
          <p:nvPr>
            <p:ph type="title"/>
          </p:nvPr>
        </p:nvSpPr>
        <p:spPr/>
        <p:txBody>
          <a:bodyPr/>
          <a:lstStyle/>
          <a:p>
            <a:r>
              <a:rPr lang="en-US" dirty="0"/>
              <a:t>In a nutshell, we learnt:</a:t>
            </a:r>
            <a:endParaRPr lang="en-IN" dirty="0"/>
          </a:p>
        </p:txBody>
      </p:sp>
      <p:sp>
        <p:nvSpPr>
          <p:cNvPr id="3" name="Text Placeholder 2">
            <a:extLst>
              <a:ext uri="{FF2B5EF4-FFF2-40B4-BE49-F238E27FC236}">
                <a16:creationId xmlns:a16="http://schemas.microsoft.com/office/drawing/2014/main" id="{548D673D-952A-4790-81A0-B302586FA647}"/>
              </a:ext>
            </a:extLst>
          </p:cNvPr>
          <p:cNvSpPr>
            <a:spLocks noGrp="1"/>
          </p:cNvSpPr>
          <p:nvPr>
            <p:ph type="body" sz="quarter" idx="13"/>
          </p:nvPr>
        </p:nvSpPr>
        <p:spPr/>
        <p:txBody>
          <a:bodyPr/>
          <a:lstStyle/>
          <a:p>
            <a:pPr lvl="0">
              <a:lnSpc>
                <a:spcPct val="90000"/>
              </a:lnSpc>
              <a:spcBef>
                <a:spcPts val="1000"/>
              </a:spcBef>
            </a:pPr>
            <a:r>
              <a:rPr lang="en-US" b="1"/>
              <a:t>Module 3:</a:t>
            </a:r>
            <a:r>
              <a:rPr lang="en-US"/>
              <a:t> Sharding in NoSQL</a:t>
            </a:r>
            <a:endParaRPr lang="en-US" dirty="0"/>
          </a:p>
        </p:txBody>
      </p:sp>
      <p:sp>
        <p:nvSpPr>
          <p:cNvPr id="4" name="Text Placeholder 3">
            <a:extLst>
              <a:ext uri="{FF2B5EF4-FFF2-40B4-BE49-F238E27FC236}">
                <a16:creationId xmlns:a16="http://schemas.microsoft.com/office/drawing/2014/main" id="{BFEB3B60-23F1-4568-8061-07C596B89DC9}"/>
              </a:ext>
            </a:extLst>
          </p:cNvPr>
          <p:cNvSpPr>
            <a:spLocks noGrp="1"/>
          </p:cNvSpPr>
          <p:nvPr>
            <p:ph type="body" sz="quarter" idx="24"/>
          </p:nvPr>
        </p:nvSpPr>
        <p:spPr/>
        <p:txBody>
          <a:bodyPr/>
          <a:lstStyle/>
          <a:p>
            <a:pPr marL="342900" indent="-342900">
              <a:lnSpc>
                <a:spcPct val="90000"/>
              </a:lnSpc>
              <a:spcAft>
                <a:spcPts val="838"/>
              </a:spcAft>
              <a:buFont typeface="+mj-lt"/>
              <a:buAutoNum type="arabicPeriod"/>
            </a:pPr>
            <a:r>
              <a:rPr lang="en-US" dirty="0"/>
              <a:t>Different approaches to database scaling</a:t>
            </a:r>
          </a:p>
          <a:p>
            <a:pPr marL="342900" indent="-342900">
              <a:lnSpc>
                <a:spcPct val="90000"/>
              </a:lnSpc>
              <a:spcAft>
                <a:spcPts val="838"/>
              </a:spcAft>
              <a:buFont typeface="+mj-lt"/>
              <a:buAutoNum type="arabicPeriod"/>
            </a:pPr>
            <a:r>
              <a:rPr lang="en-US" dirty="0"/>
              <a:t>Types of data distribution and the models</a:t>
            </a:r>
          </a:p>
          <a:p>
            <a:pPr marL="342900" indent="-342900">
              <a:lnSpc>
                <a:spcPct val="90000"/>
              </a:lnSpc>
              <a:spcAft>
                <a:spcPts val="838"/>
              </a:spcAft>
              <a:buFont typeface="+mj-lt"/>
              <a:buAutoNum type="arabicPeriod"/>
            </a:pPr>
            <a:r>
              <a:rPr lang="en-US" dirty="0"/>
              <a:t>How database replication is done and the types of replication</a:t>
            </a:r>
          </a:p>
          <a:p>
            <a:pPr marL="342900" indent="-342900">
              <a:lnSpc>
                <a:spcPct val="90000"/>
              </a:lnSpc>
              <a:spcAft>
                <a:spcPts val="838"/>
              </a:spcAft>
              <a:buFont typeface="+mj-lt"/>
              <a:buAutoNum type="arabicPeriod"/>
            </a:pPr>
            <a:r>
              <a:rPr lang="en-US" dirty="0"/>
              <a:t>Introduction to </a:t>
            </a:r>
            <a:r>
              <a:rPr lang="en-US" dirty="0" err="1"/>
              <a:t>sharding</a:t>
            </a:r>
            <a:r>
              <a:rPr lang="en-US" dirty="0"/>
              <a:t> and the concepts associated with it</a:t>
            </a:r>
          </a:p>
          <a:p>
            <a:pPr marL="342900" indent="-342900">
              <a:lnSpc>
                <a:spcPct val="90000"/>
              </a:lnSpc>
              <a:spcAft>
                <a:spcPts val="838"/>
              </a:spcAft>
              <a:buFont typeface="+mj-lt"/>
              <a:buAutoNum type="arabicPeriod"/>
            </a:pPr>
            <a:r>
              <a:rPr lang="en-US" dirty="0"/>
              <a:t>How </a:t>
            </a:r>
            <a:r>
              <a:rPr lang="en-US" dirty="0" err="1"/>
              <a:t>sharding</a:t>
            </a:r>
            <a:r>
              <a:rPr lang="en-US" dirty="0"/>
              <a:t> is done and what are the different strategies of </a:t>
            </a:r>
            <a:r>
              <a:rPr lang="en-US" dirty="0" err="1"/>
              <a:t>sharding</a:t>
            </a:r>
            <a:endParaRPr lang="en-US" dirty="0"/>
          </a:p>
          <a:p>
            <a:pPr marL="342900" indent="-342900">
              <a:lnSpc>
                <a:spcPct val="90000"/>
              </a:lnSpc>
              <a:spcAft>
                <a:spcPts val="838"/>
              </a:spcAft>
              <a:buFont typeface="+mj-lt"/>
              <a:buAutoNum type="arabicPeriod"/>
            </a:pPr>
            <a:r>
              <a:rPr lang="en-US" dirty="0"/>
              <a:t>Understand the applications and challenges of </a:t>
            </a:r>
            <a:r>
              <a:rPr lang="en-US" dirty="0" err="1"/>
              <a:t>sharding</a:t>
            </a:r>
            <a:endParaRPr lang="en-US" dirty="0"/>
          </a:p>
          <a:p>
            <a:pPr marL="342900" indent="-342900">
              <a:lnSpc>
                <a:spcPct val="90000"/>
              </a:lnSpc>
              <a:spcAft>
                <a:spcPts val="838"/>
              </a:spcAft>
              <a:buFont typeface="+mj-lt"/>
              <a:buAutoNum type="arabicPeriod"/>
            </a:pPr>
            <a:r>
              <a:rPr lang="en-US" dirty="0"/>
              <a:t>How scaling of NoSQL databases is done with the help of </a:t>
            </a:r>
            <a:r>
              <a:rPr lang="en-US" dirty="0" err="1"/>
              <a:t>sharding</a:t>
            </a:r>
            <a:endParaRPr lang="en-US" dirty="0"/>
          </a:p>
          <a:p>
            <a:pPr marL="342900" indent="-342900">
              <a:lnSpc>
                <a:spcPct val="90000"/>
              </a:lnSpc>
              <a:spcAft>
                <a:spcPts val="838"/>
              </a:spcAft>
              <a:buFont typeface="+mj-lt"/>
              <a:buAutoNum type="arabicPeriod"/>
            </a:pPr>
            <a:r>
              <a:rPr lang="en-US" dirty="0"/>
              <a:t>The different approaches to </a:t>
            </a:r>
            <a:r>
              <a:rPr lang="en-US" dirty="0" err="1"/>
              <a:t>sharding</a:t>
            </a:r>
            <a:r>
              <a:rPr lang="en-US" dirty="0"/>
              <a:t> in NoSQL databases. </a:t>
            </a:r>
          </a:p>
        </p:txBody>
      </p:sp>
      <p:pic>
        <p:nvPicPr>
          <p:cNvPr id="6" name="Picture 5">
            <a:extLst>
              <a:ext uri="{FF2B5EF4-FFF2-40B4-BE49-F238E27FC236}">
                <a16:creationId xmlns:a16="http://schemas.microsoft.com/office/drawing/2014/main" id="{21C712A5-36F3-41AE-A768-5919378AE783}"/>
              </a:ext>
            </a:extLst>
          </p:cNvPr>
          <p:cNvPicPr>
            <a:picLocks noChangeAspect="1"/>
          </p:cNvPicPr>
          <p:nvPr/>
        </p:nvPicPr>
        <p:blipFill>
          <a:blip r:embed="rId4"/>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553576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7C3B0D-37CD-4787-8F2F-2A26CAEA8312}"/>
              </a:ext>
            </a:extLst>
          </p:cNvPr>
          <p:cNvSpPr>
            <a:spLocks noGrp="1"/>
          </p:cNvSpPr>
          <p:nvPr>
            <p:ph type="body" sz="quarter" idx="10"/>
          </p:nvPr>
        </p:nvSpPr>
        <p:spPr/>
        <p:txBody>
          <a:bodyPr/>
          <a:lstStyle/>
          <a:p>
            <a:r>
              <a:rPr lang="en-IN" sz="1600" b="1" dirty="0"/>
              <a:t> Next Module </a:t>
            </a:r>
            <a:r>
              <a:rPr lang="en-IN" sz="1600" b="1" dirty="0" smtClean="0"/>
              <a:t>4: </a:t>
            </a:r>
            <a:r>
              <a:rPr lang="en" sz="1600" dirty="0"/>
              <a:t>Distributed File System</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53-DF8D-4BEE-8340-A131FB1B3D76}"/>
              </a:ext>
            </a:extLst>
          </p:cNvPr>
          <p:cNvSpPr>
            <a:spLocks noGrp="1"/>
          </p:cNvSpPr>
          <p:nvPr>
            <p:ph type="title"/>
          </p:nvPr>
        </p:nvSpPr>
        <p:spPr/>
        <p:txBody>
          <a:bodyPr/>
          <a:lstStyle/>
          <a:p>
            <a:r>
              <a:rPr lang="en-US" smtClean="0"/>
              <a:t>Managing Database for Availability and Performance</a:t>
            </a:r>
            <a:endParaRPr lang="en-US" dirty="0"/>
          </a:p>
        </p:txBody>
      </p:sp>
      <p:sp>
        <p:nvSpPr>
          <p:cNvPr id="3" name="Text Placeholder 2">
            <a:extLst>
              <a:ext uri="{FF2B5EF4-FFF2-40B4-BE49-F238E27FC236}">
                <a16:creationId xmlns:a16="http://schemas.microsoft.com/office/drawing/2014/main" id="{8C0CDD08-8315-4A50-8956-473C3B0B4F18}"/>
              </a:ext>
            </a:extLst>
          </p:cNvPr>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a:extLst>
              <a:ext uri="{FF2B5EF4-FFF2-40B4-BE49-F238E27FC236}">
                <a16:creationId xmlns:a16="http://schemas.microsoft.com/office/drawing/2014/main" id="{2D5BD326-AA03-48A5-8D18-E19A5267ADB9}"/>
              </a:ext>
            </a:extLst>
          </p:cNvPr>
          <p:cNvSpPr>
            <a:spLocks noGrp="1"/>
          </p:cNvSpPr>
          <p:nvPr>
            <p:ph type="body" sz="quarter" idx="24"/>
          </p:nvPr>
        </p:nvSpPr>
        <p:spPr>
          <a:xfrm>
            <a:off x="514350" y="1304995"/>
            <a:ext cx="5114065" cy="4840828"/>
          </a:xfrm>
        </p:spPr>
        <p:txBody>
          <a:bodyPr/>
          <a:lstStyle/>
          <a:p>
            <a:pPr lvl="1"/>
            <a:r>
              <a:rPr lang="en-US" dirty="0" smtClean="0"/>
              <a:t>Ability of NoSQL databases to run on a large cluster.</a:t>
            </a:r>
          </a:p>
          <a:p>
            <a:pPr lvl="1"/>
            <a:r>
              <a:rPr lang="en-US" dirty="0" smtClean="0"/>
              <a:t>With increase in data volumes, ‘scaling up’ becomes difficult. How to ensure database availability?</a:t>
            </a:r>
          </a:p>
          <a:p>
            <a:pPr lvl="1"/>
            <a:r>
              <a:rPr lang="en-US" dirty="0" smtClean="0"/>
              <a:t>‘Scale out’ - run the database on a cluster of servers.</a:t>
            </a:r>
          </a:p>
          <a:p>
            <a:pPr lvl="1"/>
            <a:r>
              <a:rPr lang="en-US" dirty="0" smtClean="0"/>
              <a:t>Based on the distribution model, large volumes of data can be handled.</a:t>
            </a:r>
            <a:endParaRPr lang="en-US" dirty="0"/>
          </a:p>
        </p:txBody>
      </p:sp>
      <p:grpSp>
        <p:nvGrpSpPr>
          <p:cNvPr id="6" name="Group 5"/>
          <p:cNvGrpSpPr/>
          <p:nvPr/>
        </p:nvGrpSpPr>
        <p:grpSpPr>
          <a:xfrm>
            <a:off x="6019800" y="1391480"/>
            <a:ext cx="5905500" cy="4966252"/>
            <a:chOff x="6019800" y="1510748"/>
            <a:chExt cx="5905500" cy="4966252"/>
          </a:xfrm>
        </p:grpSpPr>
        <p:sp>
          <p:nvSpPr>
            <p:cNvPr id="5" name="Flowchart: Magnetic Disk 4"/>
            <p:cNvSpPr/>
            <p:nvPr/>
          </p:nvSpPr>
          <p:spPr>
            <a:xfrm>
              <a:off x="7787542" y="2633861"/>
              <a:ext cx="1129553" cy="793377"/>
            </a:xfrm>
            <a:prstGeom prst="flowChartMagneticDisk">
              <a:avLst/>
            </a:prstGeom>
            <a:solidFill>
              <a:srgbClr val="0EC07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t> Node 3</a:t>
              </a:r>
              <a:endParaRPr lang="en-US" sz="1600" b="1" dirty="0"/>
            </a:p>
          </p:txBody>
        </p:sp>
        <p:sp>
          <p:nvSpPr>
            <p:cNvPr id="7" name="Flowchart: Magnetic Disk 6"/>
            <p:cNvSpPr/>
            <p:nvPr/>
          </p:nvSpPr>
          <p:spPr>
            <a:xfrm>
              <a:off x="6248947" y="4029089"/>
              <a:ext cx="1129553" cy="793377"/>
            </a:xfrm>
            <a:prstGeom prst="flowChartMagneticDisk">
              <a:avLst/>
            </a:prstGeom>
            <a:solidFill>
              <a:srgbClr val="0EC07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t> Node 1</a:t>
              </a:r>
              <a:endParaRPr lang="en-US" sz="1600" b="1" dirty="0"/>
            </a:p>
          </p:txBody>
        </p:sp>
        <p:sp>
          <p:nvSpPr>
            <p:cNvPr id="8" name="Flowchart: Magnetic Disk 7"/>
            <p:cNvSpPr/>
            <p:nvPr/>
          </p:nvSpPr>
          <p:spPr>
            <a:xfrm>
              <a:off x="9478099" y="4029088"/>
              <a:ext cx="1129553" cy="761810"/>
            </a:xfrm>
            <a:prstGeom prst="flowChartMagneticDisk">
              <a:avLst/>
            </a:prstGeom>
            <a:solidFill>
              <a:srgbClr val="0EC07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t> Node 2</a:t>
              </a:r>
              <a:endParaRPr lang="en-US" sz="1600" b="1" dirty="0"/>
            </a:p>
          </p:txBody>
        </p:sp>
        <p:sp>
          <p:nvSpPr>
            <p:cNvPr id="11" name="Rounded Rectangle 10"/>
            <p:cNvSpPr/>
            <p:nvPr/>
          </p:nvSpPr>
          <p:spPr>
            <a:xfrm>
              <a:off x="6181712" y="5626060"/>
              <a:ext cx="1241065" cy="653716"/>
            </a:xfrm>
            <a:prstGeom prst="roundRect">
              <a:avLst/>
            </a:prstGeom>
            <a:solidFill>
              <a:srgbClr val="0EC07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Client 1</a:t>
              </a:r>
              <a:endParaRPr lang="en-US" sz="1600" b="1" dirty="0"/>
            </a:p>
          </p:txBody>
        </p:sp>
        <p:sp>
          <p:nvSpPr>
            <p:cNvPr id="12" name="Rounded Rectangle 11"/>
            <p:cNvSpPr/>
            <p:nvPr/>
          </p:nvSpPr>
          <p:spPr>
            <a:xfrm>
              <a:off x="9442787" y="5626060"/>
              <a:ext cx="1241065" cy="653716"/>
            </a:xfrm>
            <a:prstGeom prst="roundRect">
              <a:avLst/>
            </a:prstGeom>
            <a:solidFill>
              <a:srgbClr val="0EC07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Client 2</a:t>
              </a:r>
              <a:endParaRPr lang="en-US" sz="1600" b="1" dirty="0"/>
            </a:p>
          </p:txBody>
        </p:sp>
        <p:sp>
          <p:nvSpPr>
            <p:cNvPr id="13" name="Rounded Rectangle 12"/>
            <p:cNvSpPr/>
            <p:nvPr/>
          </p:nvSpPr>
          <p:spPr>
            <a:xfrm>
              <a:off x="9207819" y="2175221"/>
              <a:ext cx="2462754" cy="1034064"/>
            </a:xfrm>
            <a:prstGeom prst="round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Writes are fully parallel and is not blocked by Node communication</a:t>
              </a:r>
              <a:endParaRPr lang="en-US" sz="1600" dirty="0">
                <a:solidFill>
                  <a:schemeClr val="tx1"/>
                </a:solidFill>
              </a:endParaRPr>
            </a:p>
          </p:txBody>
        </p:sp>
        <p:cxnSp>
          <p:nvCxnSpPr>
            <p:cNvPr id="14" name="Straight Arrow Connector 13"/>
            <p:cNvCxnSpPr>
              <a:stCxn id="12" idx="0"/>
              <a:endCxn id="8" idx="3"/>
            </p:cNvCxnSpPr>
            <p:nvPr/>
          </p:nvCxnSpPr>
          <p:spPr>
            <a:xfrm flipH="1" flipV="1">
              <a:off x="10042876" y="4790898"/>
              <a:ext cx="20444" cy="835162"/>
            </a:xfrm>
            <a:prstGeom prst="straightConnector1">
              <a:avLst/>
            </a:prstGeom>
            <a:ln w="25400">
              <a:solidFill>
                <a:schemeClr val="bg2">
                  <a:lumMod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a:endCxn id="7" idx="4"/>
            </p:cNvCxnSpPr>
            <p:nvPr/>
          </p:nvCxnSpPr>
          <p:spPr>
            <a:xfrm flipH="1" flipV="1">
              <a:off x="7378500" y="4425778"/>
              <a:ext cx="2684820" cy="1200282"/>
            </a:xfrm>
            <a:prstGeom prst="straightConnector1">
              <a:avLst/>
            </a:prstGeom>
            <a:ln w="25400">
              <a:solidFill>
                <a:schemeClr val="bg2">
                  <a:lumMod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a:endCxn id="7" idx="3"/>
            </p:cNvCxnSpPr>
            <p:nvPr/>
          </p:nvCxnSpPr>
          <p:spPr>
            <a:xfrm flipV="1">
              <a:off x="6802245" y="4822466"/>
              <a:ext cx="11479" cy="803594"/>
            </a:xfrm>
            <a:prstGeom prst="straightConnector1">
              <a:avLst/>
            </a:prstGeom>
            <a:ln w="25400">
              <a:solidFill>
                <a:schemeClr val="bg2">
                  <a:lumMod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7" idx="1"/>
            </p:cNvCxnSpPr>
            <p:nvPr/>
          </p:nvCxnSpPr>
          <p:spPr>
            <a:xfrm flipH="1">
              <a:off x="6813724" y="3030550"/>
              <a:ext cx="973818" cy="998539"/>
            </a:xfrm>
            <a:prstGeom prst="straightConnector1">
              <a:avLst/>
            </a:prstGeom>
            <a:ln w="25400">
              <a:solidFill>
                <a:schemeClr val="bg2">
                  <a:lumMod val="2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a:endCxn id="8" idx="1"/>
            </p:cNvCxnSpPr>
            <p:nvPr/>
          </p:nvCxnSpPr>
          <p:spPr>
            <a:xfrm>
              <a:off x="8917095" y="3030550"/>
              <a:ext cx="1125781" cy="998538"/>
            </a:xfrm>
            <a:prstGeom prst="straightConnector1">
              <a:avLst/>
            </a:prstGeom>
            <a:ln w="25400">
              <a:solidFill>
                <a:schemeClr val="bg2">
                  <a:lumMod val="2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5" idx="3"/>
            </p:cNvCxnSpPr>
            <p:nvPr/>
          </p:nvCxnSpPr>
          <p:spPr>
            <a:xfrm flipH="1" flipV="1">
              <a:off x="8352319" y="3427238"/>
              <a:ext cx="1711001" cy="2198822"/>
            </a:xfrm>
            <a:prstGeom prst="straightConnector1">
              <a:avLst/>
            </a:prstGeom>
            <a:ln w="25400">
              <a:solidFill>
                <a:schemeClr val="bg2">
                  <a:lumMod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78500" y="4315864"/>
              <a:ext cx="2099599" cy="15785"/>
            </a:xfrm>
            <a:prstGeom prst="straightConnector1">
              <a:avLst/>
            </a:prstGeom>
            <a:ln w="25400">
              <a:solidFill>
                <a:schemeClr val="bg2">
                  <a:lumMod val="2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019800" y="1510748"/>
              <a:ext cx="5905500" cy="4966252"/>
            </a:xfrm>
            <a:prstGeom prst="roundRect">
              <a:avLst>
                <a:gd name="adj" fmla="val 2916"/>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NoSQL</a:t>
              </a:r>
              <a:endParaRPr lang="en-US" sz="2400" b="1" dirty="0">
                <a:solidFill>
                  <a:schemeClr val="tx1"/>
                </a:solidFill>
              </a:endParaRPr>
            </a:p>
          </p:txBody>
        </p:sp>
        <p:sp>
          <p:nvSpPr>
            <p:cNvPr id="37" name="Rounded Rectangle 36"/>
            <p:cNvSpPr/>
            <p:nvPr/>
          </p:nvSpPr>
          <p:spPr>
            <a:xfrm>
              <a:off x="6922775" y="4907467"/>
              <a:ext cx="1581505" cy="76648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Read Entity 1</a:t>
              </a:r>
              <a:endParaRPr lang="en-US" sz="1600" dirty="0">
                <a:solidFill>
                  <a:schemeClr val="tx1"/>
                </a:solidFill>
              </a:endParaRPr>
            </a:p>
          </p:txBody>
        </p:sp>
        <p:sp>
          <p:nvSpPr>
            <p:cNvPr id="38" name="Rounded Rectangle 37"/>
            <p:cNvSpPr/>
            <p:nvPr/>
          </p:nvSpPr>
          <p:spPr>
            <a:xfrm>
              <a:off x="10099516" y="4878572"/>
              <a:ext cx="1797363" cy="76648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Write 20 Entities</a:t>
              </a:r>
              <a:endParaRPr lang="en-US" sz="1600" dirty="0">
                <a:solidFill>
                  <a:schemeClr val="tx1"/>
                </a:solidFill>
              </a:endParaRPr>
            </a:p>
          </p:txBody>
        </p:sp>
      </p:grpSp>
    </p:spTree>
    <p:custDataLst>
      <p:tags r:id="rId1"/>
    </p:custDataLst>
    <p:extLst>
      <p:ext uri="{BB962C8B-B14F-4D97-AF65-F5344CB8AC3E}">
        <p14:creationId xmlns:p14="http://schemas.microsoft.com/office/powerpoint/2010/main" val="227727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53-DF8D-4BEE-8340-A131FB1B3D76}"/>
              </a:ext>
            </a:extLst>
          </p:cNvPr>
          <p:cNvSpPr>
            <a:spLocks noGrp="1"/>
          </p:cNvSpPr>
          <p:nvPr>
            <p:ph type="title"/>
          </p:nvPr>
        </p:nvSpPr>
        <p:spPr/>
        <p:txBody>
          <a:bodyPr/>
          <a:lstStyle/>
          <a:p>
            <a:r>
              <a:rPr lang="en-US" dirty="0"/>
              <a:t>Database Scaling</a:t>
            </a:r>
          </a:p>
        </p:txBody>
      </p:sp>
      <p:sp>
        <p:nvSpPr>
          <p:cNvPr id="3" name="Text Placeholder 2">
            <a:extLst>
              <a:ext uri="{FF2B5EF4-FFF2-40B4-BE49-F238E27FC236}">
                <a16:creationId xmlns:a16="http://schemas.microsoft.com/office/drawing/2014/main" id="{8C0CDD08-8315-4A50-8956-473C3B0B4F18}"/>
              </a:ext>
            </a:extLst>
          </p:cNvPr>
          <p:cNvSpPr>
            <a:spLocks noGrp="1"/>
          </p:cNvSpPr>
          <p:nvPr>
            <p:ph type="body" sz="quarter" idx="13"/>
          </p:nvPr>
        </p:nvSpPr>
        <p:spPr/>
        <p:txBody>
          <a:bodyPr/>
          <a:lstStyle/>
          <a:p>
            <a:pPr lvl="0"/>
            <a:r>
              <a:rPr lang="en-US" b="1"/>
              <a:t>Module 3:</a:t>
            </a:r>
            <a:r>
              <a:rPr lang="en-US"/>
              <a:t> Sharding in NoSQL</a:t>
            </a:r>
            <a:endParaRPr lang="en-US" dirty="0"/>
          </a:p>
        </p:txBody>
      </p:sp>
      <p:sp>
        <p:nvSpPr>
          <p:cNvPr id="11" name="Text Placeholder 10"/>
          <p:cNvSpPr>
            <a:spLocks noGrp="1"/>
          </p:cNvSpPr>
          <p:nvPr>
            <p:ph type="body" sz="quarter" idx="24"/>
          </p:nvPr>
        </p:nvSpPr>
        <p:spPr/>
        <p:txBody>
          <a:bodyPr/>
          <a:lstStyle/>
          <a:p>
            <a:pPr lvl="0">
              <a:spcAft>
                <a:spcPts val="0"/>
              </a:spcAft>
            </a:pPr>
            <a:r>
              <a:rPr lang="en-US" dirty="0"/>
              <a:t>Two major strategies for increasing the amount of work a database can do:</a:t>
            </a:r>
          </a:p>
          <a:p>
            <a:pPr lvl="0">
              <a:spcBef>
                <a:spcPts val="1600"/>
              </a:spcBef>
              <a:spcAft>
                <a:spcPts val="1600"/>
              </a:spcAft>
            </a:pPr>
            <a:endParaRPr lang="en-US" dirty="0"/>
          </a:p>
        </p:txBody>
      </p:sp>
      <p:grpSp>
        <p:nvGrpSpPr>
          <p:cNvPr id="12" name="Group 11"/>
          <p:cNvGrpSpPr/>
          <p:nvPr/>
        </p:nvGrpSpPr>
        <p:grpSpPr>
          <a:xfrm>
            <a:off x="514349" y="2327616"/>
            <a:ext cx="4696261" cy="3333595"/>
            <a:chOff x="514350" y="2327617"/>
            <a:chExt cx="4289334" cy="3044742"/>
          </a:xfrm>
        </p:grpSpPr>
        <p:sp>
          <p:nvSpPr>
            <p:cNvPr id="4" name="Rounded Rectangle 3"/>
            <p:cNvSpPr/>
            <p:nvPr/>
          </p:nvSpPr>
          <p:spPr>
            <a:xfrm>
              <a:off x="514350" y="3379341"/>
              <a:ext cx="1919232" cy="941294"/>
            </a:xfrm>
            <a:prstGeom prst="roundRect">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t>
              </a:r>
            </a:p>
            <a:p>
              <a:pPr algn="ctr"/>
              <a:r>
                <a:rPr lang="en-US" dirty="0" smtClean="0"/>
                <a:t>scaling</a:t>
              </a:r>
              <a:endParaRPr lang="en-US" dirty="0"/>
            </a:p>
          </p:txBody>
        </p:sp>
        <p:sp>
          <p:nvSpPr>
            <p:cNvPr id="5" name="Freeform 4"/>
            <p:cNvSpPr/>
            <p:nvPr/>
          </p:nvSpPr>
          <p:spPr>
            <a:xfrm>
              <a:off x="2635624" y="2783541"/>
              <a:ext cx="295835" cy="2138082"/>
            </a:xfrm>
            <a:custGeom>
              <a:avLst/>
              <a:gdLst>
                <a:gd name="connsiteX0" fmla="*/ 242047 w 295835"/>
                <a:gd name="connsiteY0" fmla="*/ 0 h 2138082"/>
                <a:gd name="connsiteX1" fmla="*/ 295835 w 295835"/>
                <a:gd name="connsiteY1" fmla="*/ 0 h 2138082"/>
                <a:gd name="connsiteX2" fmla="*/ 0 w 295835"/>
                <a:gd name="connsiteY2" fmla="*/ 0 h 2138082"/>
                <a:gd name="connsiteX3" fmla="*/ 0 w 295835"/>
                <a:gd name="connsiteY3" fmla="*/ 2138082 h 2138082"/>
                <a:gd name="connsiteX4" fmla="*/ 268941 w 295835"/>
                <a:gd name="connsiteY4" fmla="*/ 2138082 h 2138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35" h="2138082">
                  <a:moveTo>
                    <a:pt x="242047" y="0"/>
                  </a:moveTo>
                  <a:lnTo>
                    <a:pt x="295835" y="0"/>
                  </a:lnTo>
                  <a:lnTo>
                    <a:pt x="0" y="0"/>
                  </a:lnTo>
                  <a:lnTo>
                    <a:pt x="0" y="2138082"/>
                  </a:lnTo>
                  <a:lnTo>
                    <a:pt x="268941" y="2138082"/>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20471" y="3845859"/>
              <a:ext cx="201706" cy="0"/>
            </a:xfrm>
            <a:custGeom>
              <a:avLst/>
              <a:gdLst>
                <a:gd name="connsiteX0" fmla="*/ 0 w 201706"/>
                <a:gd name="connsiteY0" fmla="*/ 0 h 0"/>
                <a:gd name="connsiteX1" fmla="*/ 201706 w 201706"/>
                <a:gd name="connsiteY1" fmla="*/ 0 h 0"/>
              </a:gdLst>
              <a:ahLst/>
              <a:cxnLst>
                <a:cxn ang="0">
                  <a:pos x="connsiteX0" y="connsiteY0"/>
                </a:cxn>
                <a:cxn ang="0">
                  <a:pos x="connsiteX1" y="connsiteY1"/>
                </a:cxn>
              </a:cxnLst>
              <a:rect l="l" t="t" r="r" b="b"/>
              <a:pathLst>
                <a:path w="201706">
                  <a:moveTo>
                    <a:pt x="0" y="0"/>
                  </a:moveTo>
                  <a:lnTo>
                    <a:pt x="201706" y="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84452" y="2327617"/>
              <a:ext cx="1919232" cy="941294"/>
            </a:xfrm>
            <a:prstGeom prst="roundRect">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Scaling-up</a:t>
              </a:r>
            </a:p>
            <a:p>
              <a:pPr algn="ctr"/>
              <a:r>
                <a:rPr lang="en-US" dirty="0" smtClean="0"/>
                <a:t>(Vertical scaling)</a:t>
              </a:r>
              <a:endParaRPr lang="en-US" dirty="0"/>
            </a:p>
          </p:txBody>
        </p:sp>
        <p:sp>
          <p:nvSpPr>
            <p:cNvPr id="9" name="Rounded Rectangle 8"/>
            <p:cNvSpPr/>
            <p:nvPr/>
          </p:nvSpPr>
          <p:spPr>
            <a:xfrm>
              <a:off x="2884452" y="4431065"/>
              <a:ext cx="1919232" cy="941294"/>
            </a:xfrm>
            <a:prstGeom prst="roundRect">
              <a:avLst/>
            </a:prstGeom>
            <a:gradFill flip="none" rotWithShape="1">
              <a:gsLst>
                <a:gs pos="0">
                  <a:srgbClr val="0CA86D">
                    <a:shade val="30000"/>
                    <a:satMod val="115000"/>
                  </a:srgbClr>
                </a:gs>
                <a:gs pos="50000">
                  <a:srgbClr val="0CA86D">
                    <a:shade val="67500"/>
                    <a:satMod val="115000"/>
                  </a:srgbClr>
                </a:gs>
                <a:gs pos="100000">
                  <a:srgbClr val="0CA86D">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Scaling-out</a:t>
              </a:r>
            </a:p>
            <a:p>
              <a:pPr algn="ctr"/>
              <a:r>
                <a:rPr lang="en-US" dirty="0" smtClean="0"/>
                <a:t>(Horizontal scaling)</a:t>
              </a:r>
              <a:endParaRPr lang="en-US" dirty="0"/>
            </a:p>
          </p:txBody>
        </p:sp>
      </p:grpSp>
      <p:grpSp>
        <p:nvGrpSpPr>
          <p:cNvPr id="152" name="Group 151"/>
          <p:cNvGrpSpPr/>
          <p:nvPr/>
        </p:nvGrpSpPr>
        <p:grpSpPr>
          <a:xfrm>
            <a:off x="5627127" y="1899297"/>
            <a:ext cx="6246625" cy="4426104"/>
            <a:chOff x="6248261" y="1885806"/>
            <a:chExt cx="5764780" cy="4084688"/>
          </a:xfrm>
        </p:grpSpPr>
        <p:sp>
          <p:nvSpPr>
            <p:cNvPr id="151" name="Rounded Rectangle 150"/>
            <p:cNvSpPr/>
            <p:nvPr/>
          </p:nvSpPr>
          <p:spPr>
            <a:xfrm>
              <a:off x="6248261" y="1885806"/>
              <a:ext cx="5764780" cy="4084688"/>
            </a:xfrm>
            <a:prstGeom prst="roundRect">
              <a:avLst>
                <a:gd name="adj" fmla="val 2861"/>
              </a:avLst>
            </a:prstGeom>
            <a:solidFill>
              <a:srgbClr val="0CA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t>Scale-Out: The Future of Database</a:t>
              </a:r>
            </a:p>
          </p:txBody>
        </p:sp>
        <p:sp>
          <p:nvSpPr>
            <p:cNvPr id="147" name="Rounded Rectangle 146"/>
            <p:cNvSpPr/>
            <p:nvPr/>
          </p:nvSpPr>
          <p:spPr>
            <a:xfrm>
              <a:off x="9528417" y="2395236"/>
              <a:ext cx="2366682" cy="3467682"/>
            </a:xfrm>
            <a:prstGeom prst="roundRect">
              <a:avLst>
                <a:gd name="adj" fmla="val 473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Scale Out</a:t>
              </a:r>
            </a:p>
            <a:p>
              <a:pPr algn="ctr"/>
              <a:r>
                <a:rPr lang="en-US" dirty="0">
                  <a:solidFill>
                    <a:schemeClr val="tx1"/>
                  </a:solidFill>
                </a:rPr>
                <a:t>(More small servers)</a:t>
              </a:r>
            </a:p>
          </p:txBody>
        </p:sp>
        <p:sp>
          <p:nvSpPr>
            <p:cNvPr id="146" name="Rounded Rectangle 145"/>
            <p:cNvSpPr/>
            <p:nvPr/>
          </p:nvSpPr>
          <p:spPr>
            <a:xfrm>
              <a:off x="6359125" y="2395237"/>
              <a:ext cx="2366682" cy="3467682"/>
            </a:xfrm>
            <a:prstGeom prst="roundRect">
              <a:avLst>
                <a:gd name="adj" fmla="val 473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Scale Up</a:t>
              </a:r>
            </a:p>
            <a:p>
              <a:pPr algn="ctr"/>
              <a:r>
                <a:rPr lang="en-US" dirty="0">
                  <a:solidFill>
                    <a:schemeClr val="tx1"/>
                  </a:solidFill>
                </a:rPr>
                <a:t>(Increase server size)</a:t>
              </a:r>
            </a:p>
          </p:txBody>
        </p:sp>
        <p:pic>
          <p:nvPicPr>
            <p:cNvPr id="138" name="Picture 137"/>
            <p:cNvPicPr>
              <a:picLocks noChangeAspect="1"/>
            </p:cNvPicPr>
            <p:nvPr/>
          </p:nvPicPr>
          <p:blipFill>
            <a:blip r:embed="rId4"/>
            <a:stretch>
              <a:fillRect/>
            </a:stretch>
          </p:blipFill>
          <p:spPr>
            <a:xfrm>
              <a:off x="7091001" y="3009043"/>
              <a:ext cx="1511551" cy="2623184"/>
            </a:xfrm>
            <a:prstGeom prst="rect">
              <a:avLst/>
            </a:prstGeom>
          </p:spPr>
        </p:pic>
        <p:grpSp>
          <p:nvGrpSpPr>
            <p:cNvPr id="150" name="Group 149"/>
            <p:cNvGrpSpPr/>
            <p:nvPr/>
          </p:nvGrpSpPr>
          <p:grpSpPr>
            <a:xfrm>
              <a:off x="9704670" y="3473471"/>
              <a:ext cx="1826596" cy="1431832"/>
              <a:chOff x="10022181" y="3365894"/>
              <a:chExt cx="1504922" cy="1179678"/>
            </a:xfrm>
          </p:grpSpPr>
          <p:pic>
            <p:nvPicPr>
              <p:cNvPr id="139" name="Picture 138"/>
              <p:cNvPicPr>
                <a:picLocks noChangeAspect="1"/>
              </p:cNvPicPr>
              <p:nvPr/>
            </p:nvPicPr>
            <p:blipFill>
              <a:blip r:embed="rId4"/>
              <a:stretch>
                <a:fillRect/>
              </a:stretch>
            </p:blipFill>
            <p:spPr>
              <a:xfrm>
                <a:off x="11052429" y="3624645"/>
                <a:ext cx="474674" cy="823756"/>
              </a:xfrm>
              <a:prstGeom prst="rect">
                <a:avLst/>
              </a:prstGeom>
            </p:spPr>
          </p:pic>
          <p:pic>
            <p:nvPicPr>
              <p:cNvPr id="140" name="Picture 139"/>
              <p:cNvPicPr>
                <a:picLocks noChangeAspect="1"/>
              </p:cNvPicPr>
              <p:nvPr/>
            </p:nvPicPr>
            <p:blipFill>
              <a:blip r:embed="rId4"/>
              <a:stretch>
                <a:fillRect/>
              </a:stretch>
            </p:blipFill>
            <p:spPr>
              <a:xfrm>
                <a:off x="10730995" y="3552671"/>
                <a:ext cx="533406" cy="925682"/>
              </a:xfrm>
              <a:prstGeom prst="rect">
                <a:avLst/>
              </a:prstGeom>
            </p:spPr>
          </p:pic>
          <p:pic>
            <p:nvPicPr>
              <p:cNvPr id="141" name="Picture 140"/>
              <p:cNvPicPr>
                <a:picLocks noChangeAspect="1"/>
              </p:cNvPicPr>
              <p:nvPr/>
            </p:nvPicPr>
            <p:blipFill>
              <a:blip r:embed="rId4"/>
              <a:stretch>
                <a:fillRect/>
              </a:stretch>
            </p:blipFill>
            <p:spPr>
              <a:xfrm>
                <a:off x="10392304" y="3467387"/>
                <a:ext cx="609288" cy="1057375"/>
              </a:xfrm>
              <a:prstGeom prst="rect">
                <a:avLst/>
              </a:prstGeom>
            </p:spPr>
          </p:pic>
          <p:pic>
            <p:nvPicPr>
              <p:cNvPr id="142" name="Picture 141"/>
              <p:cNvPicPr>
                <a:picLocks noChangeAspect="1"/>
              </p:cNvPicPr>
              <p:nvPr/>
            </p:nvPicPr>
            <p:blipFill>
              <a:blip r:embed="rId4"/>
              <a:stretch>
                <a:fillRect/>
              </a:stretch>
            </p:blipFill>
            <p:spPr>
              <a:xfrm>
                <a:off x="10022181" y="3365894"/>
                <a:ext cx="679763" cy="1179678"/>
              </a:xfrm>
              <a:prstGeom prst="rect">
                <a:avLst/>
              </a:prstGeom>
            </p:spPr>
          </p:pic>
        </p:grpSp>
        <p:sp>
          <p:nvSpPr>
            <p:cNvPr id="148" name="Rounded Rectangle 147"/>
            <p:cNvSpPr/>
            <p:nvPr/>
          </p:nvSpPr>
          <p:spPr>
            <a:xfrm>
              <a:off x="8740284" y="2395236"/>
              <a:ext cx="783869" cy="3467682"/>
            </a:xfrm>
            <a:prstGeom prst="roundRect">
              <a:avLst>
                <a:gd name="adj" fmla="val 14237"/>
              </a:avLst>
            </a:prstGeom>
            <a:solidFill>
              <a:schemeClr val="bg2">
                <a:lumMod val="25000"/>
              </a:schemeClr>
            </a:solidFill>
          </p:spPr>
          <p:txBody>
            <a:bodyPr wrap="none" anchor="ctr">
              <a:noAutofit/>
            </a:bodyPr>
            <a:lstStyle/>
            <a:p>
              <a:pPr algn="ctr"/>
              <a:r>
                <a:rPr lang="en-US" sz="2800" b="1" kern="1200" dirty="0" smtClean="0">
                  <a:solidFill>
                    <a:schemeClr val="bg1"/>
                  </a:solidFill>
                  <a:ea typeface="Source Sans Pro"/>
                  <a:cs typeface="Arial" panose="020B0604020202020204" pitchFamily="34" charset="0"/>
                </a:rPr>
                <a:t>vs.</a:t>
              </a:r>
              <a:endParaRPr lang="en-US" dirty="0">
                <a:solidFill>
                  <a:schemeClr val="bg1"/>
                </a:solidFill>
              </a:endParaRPr>
            </a:p>
          </p:txBody>
        </p:sp>
        <p:sp>
          <p:nvSpPr>
            <p:cNvPr id="149" name="Rectangle 148"/>
            <p:cNvSpPr/>
            <p:nvPr/>
          </p:nvSpPr>
          <p:spPr>
            <a:xfrm>
              <a:off x="6311348" y="3502616"/>
              <a:ext cx="869149" cy="1569660"/>
            </a:xfrm>
            <a:prstGeom prst="rect">
              <a:avLst/>
            </a:prstGeom>
          </p:spPr>
          <p:txBody>
            <a:bodyPr wrap="none">
              <a:spAutoFit/>
            </a:bodyPr>
            <a:lstStyle/>
            <a:p>
              <a:r>
                <a:rPr lang="en-US" sz="9600" b="1" kern="1200" dirty="0" smtClean="0">
                  <a:ln w="12700">
                    <a:solidFill>
                      <a:schemeClr val="bg1"/>
                    </a:solidFill>
                  </a:ln>
                  <a:solidFill>
                    <a:schemeClr val="bg2">
                      <a:lumMod val="25000"/>
                    </a:schemeClr>
                  </a:solidFill>
                  <a:effectLst>
                    <a:outerShdw blurRad="63500" sx="102000" sy="102000" algn="ctr" rotWithShape="0">
                      <a:prstClr val="black">
                        <a:alpha val="40000"/>
                      </a:prstClr>
                    </a:outerShdw>
                  </a:effectLst>
                  <a:ea typeface="Source Sans Pro"/>
                  <a:cs typeface="Arial" panose="020B0604020202020204" pitchFamily="34" charset="0"/>
                </a:rPr>
                <a:t>$</a:t>
              </a:r>
              <a:endParaRPr lang="en-US" sz="6000" dirty="0">
                <a:ln w="12700">
                  <a:solidFill>
                    <a:schemeClr val="bg1"/>
                  </a:solidFill>
                </a:ln>
                <a:solidFill>
                  <a:schemeClr val="bg2">
                    <a:lumMod val="25000"/>
                  </a:schemeClr>
                </a:solidFill>
                <a:effectLst>
                  <a:outerShdw blurRad="63500" sx="102000" sy="102000" algn="ctr" rotWithShape="0">
                    <a:prstClr val="black">
                      <a:alpha val="40000"/>
                    </a:prstClr>
                  </a:outerShdw>
                </a:effectLst>
              </a:endParaRPr>
            </a:p>
          </p:txBody>
        </p:sp>
      </p:grpSp>
    </p:spTree>
    <p:custDataLst>
      <p:tags r:id="rId1"/>
    </p:custDataLst>
    <p:extLst>
      <p:ext uri="{BB962C8B-B14F-4D97-AF65-F5344CB8AC3E}">
        <p14:creationId xmlns:p14="http://schemas.microsoft.com/office/powerpoint/2010/main" val="185736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Database Distribution Models</a:t>
            </a:r>
            <a:endParaRPr lang="en-US" dirty="0"/>
          </a:p>
        </p:txBody>
      </p:sp>
      <p:sp>
        <p:nvSpPr>
          <p:cNvPr id="6" name="Text Placeholder 5"/>
          <p:cNvSpPr>
            <a:spLocks noGrp="1"/>
          </p:cNvSpPr>
          <p:nvPr>
            <p:ph type="body" sz="quarter" idx="13"/>
          </p:nvPr>
        </p:nvSpPr>
        <p:spPr/>
        <p:txBody>
          <a:bodyPr/>
          <a:lstStyle/>
          <a:p>
            <a:pPr lvl="0"/>
            <a:r>
              <a:rPr lang="en-US" b="1"/>
              <a:t>Module 3:</a:t>
            </a:r>
            <a:r>
              <a:rPr lang="en-US"/>
              <a:t> Sharding in NoSQL</a:t>
            </a:r>
            <a:endParaRPr lang="en-US" dirty="0"/>
          </a:p>
        </p:txBody>
      </p:sp>
      <p:sp>
        <p:nvSpPr>
          <p:cNvPr id="8" name="Text Placeholder 7"/>
          <p:cNvSpPr>
            <a:spLocks noGrp="1"/>
          </p:cNvSpPr>
          <p:nvPr>
            <p:ph type="body" sz="quarter" idx="24"/>
          </p:nvPr>
        </p:nvSpPr>
        <p:spPr/>
        <p:txBody>
          <a:bodyPr/>
          <a:lstStyle/>
          <a:p>
            <a:pPr lvl="0"/>
            <a:r>
              <a:rPr lang="en-US" dirty="0" smtClean="0"/>
              <a:t>The two most common data distribution models</a:t>
            </a:r>
            <a:endParaRPr lang="en-US" dirty="0"/>
          </a:p>
        </p:txBody>
      </p:sp>
      <p:grpSp>
        <p:nvGrpSpPr>
          <p:cNvPr id="38" name="Group 37"/>
          <p:cNvGrpSpPr/>
          <p:nvPr/>
        </p:nvGrpSpPr>
        <p:grpSpPr>
          <a:xfrm>
            <a:off x="4046374" y="1733343"/>
            <a:ext cx="4592962" cy="4592960"/>
            <a:chOff x="4046374" y="1494805"/>
            <a:chExt cx="4592962" cy="4592960"/>
          </a:xfrm>
        </p:grpSpPr>
        <p:sp>
          <p:nvSpPr>
            <p:cNvPr id="32" name="Freeform 31"/>
            <p:cNvSpPr/>
            <p:nvPr/>
          </p:nvSpPr>
          <p:spPr>
            <a:xfrm>
              <a:off x="4046374" y="1494805"/>
              <a:ext cx="4592962" cy="4592960"/>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rgbClr val="0CA86D"/>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3494" tIns="182880" rIns="433493" bIns="1219200" numCol="1" spcCol="1270" anchor="t" anchorCtr="0">
              <a:noAutofit/>
            </a:bodyPr>
            <a:lstStyle/>
            <a:p>
              <a:pPr lvl="0" algn="ctr" defTabSz="2889250">
                <a:lnSpc>
                  <a:spcPct val="90000"/>
                </a:lnSpc>
                <a:spcBef>
                  <a:spcPct val="0"/>
                </a:spcBef>
                <a:spcAft>
                  <a:spcPct val="35000"/>
                </a:spcAft>
              </a:pPr>
              <a:r>
                <a:rPr lang="en-US" sz="3200" b="1" dirty="0">
                  <a:solidFill>
                    <a:schemeClr val="bg1"/>
                  </a:solidFill>
                </a:rPr>
                <a:t>Data </a:t>
              </a:r>
              <a:r>
                <a:rPr lang="en-US" sz="3200" b="1" dirty="0" smtClean="0">
                  <a:solidFill>
                    <a:schemeClr val="bg1"/>
                  </a:solidFill>
                </a:rPr>
                <a:t/>
              </a:r>
              <a:br>
                <a:rPr lang="en-US" sz="3200" b="1" dirty="0" smtClean="0">
                  <a:solidFill>
                    <a:schemeClr val="bg1"/>
                  </a:solidFill>
                </a:rPr>
              </a:br>
              <a:r>
                <a:rPr lang="en-US" sz="3200" b="1" dirty="0" smtClean="0">
                  <a:solidFill>
                    <a:schemeClr val="bg1"/>
                  </a:solidFill>
                </a:rPr>
                <a:t>Distribution </a:t>
              </a:r>
              <a:endParaRPr lang="en-US" sz="3200" b="1" kern="1200" dirty="0">
                <a:solidFill>
                  <a:schemeClr val="bg1"/>
                </a:solidFill>
              </a:endParaRPr>
            </a:p>
          </p:txBody>
        </p:sp>
        <p:sp>
          <p:nvSpPr>
            <p:cNvPr id="33" name="Freeform 32"/>
            <p:cNvSpPr/>
            <p:nvPr/>
          </p:nvSpPr>
          <p:spPr>
            <a:xfrm>
              <a:off x="5996691" y="3023175"/>
              <a:ext cx="2442675" cy="2442674"/>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chemeClr val="bg1">
                <a:alpha val="71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40080" tIns="839893" rIns="0" bIns="623147" numCol="1" spcCol="1270" anchor="ctr" anchorCtr="0">
              <a:noAutofit/>
            </a:bodyPr>
            <a:lstStyle/>
            <a:p>
              <a:pPr lvl="0" algn="ctr" defTabSz="2844800">
                <a:lnSpc>
                  <a:spcPct val="90000"/>
                </a:lnSpc>
                <a:spcBef>
                  <a:spcPct val="0"/>
                </a:spcBef>
                <a:spcAft>
                  <a:spcPct val="35000"/>
                </a:spcAft>
              </a:pPr>
              <a:r>
                <a:rPr lang="en-US" sz="2400" dirty="0" err="1"/>
                <a:t>Sharding</a:t>
              </a:r>
              <a:r>
                <a:rPr lang="en-US" sz="2400" dirty="0"/>
                <a:t> </a:t>
              </a:r>
              <a:endParaRPr lang="en-US" sz="2400" kern="1200" dirty="0"/>
            </a:p>
          </p:txBody>
        </p:sp>
        <p:sp>
          <p:nvSpPr>
            <p:cNvPr id="34" name="Freeform 33"/>
            <p:cNvSpPr/>
            <p:nvPr/>
          </p:nvSpPr>
          <p:spPr>
            <a:xfrm>
              <a:off x="4233894" y="3023175"/>
              <a:ext cx="2442675" cy="2442674"/>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chemeClr val="bg1">
                <a:alpha val="71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839893" rIns="640080" bIns="623147" numCol="1" spcCol="1270" anchor="ctr" anchorCtr="0">
              <a:noAutofit/>
            </a:bodyPr>
            <a:lstStyle/>
            <a:p>
              <a:pPr lvl="0" algn="ctr" defTabSz="2844800">
                <a:lnSpc>
                  <a:spcPct val="90000"/>
                </a:lnSpc>
                <a:spcBef>
                  <a:spcPct val="0"/>
                </a:spcBef>
                <a:spcAft>
                  <a:spcPct val="35000"/>
                </a:spcAft>
              </a:pPr>
              <a:r>
                <a:rPr lang="en-US" sz="2400" dirty="0"/>
                <a:t>Replication </a:t>
              </a:r>
              <a:endParaRPr lang="en-US" sz="2400" kern="1200" dirty="0"/>
            </a:p>
          </p:txBody>
        </p:sp>
        <p:sp>
          <p:nvSpPr>
            <p:cNvPr id="36" name="Down Arrow 35"/>
            <p:cNvSpPr/>
            <p:nvPr/>
          </p:nvSpPr>
          <p:spPr>
            <a:xfrm>
              <a:off x="5254171" y="2616200"/>
              <a:ext cx="275772" cy="2799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7154854" y="2616200"/>
              <a:ext cx="275772" cy="2799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03639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Replication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1"/>
            <a:r>
              <a:rPr lang="en-US" dirty="0" smtClean="0"/>
              <a:t>Process of keeping the database synced.</a:t>
            </a:r>
          </a:p>
          <a:p>
            <a:pPr lvl="1"/>
            <a:r>
              <a:rPr lang="en-US" dirty="0" smtClean="0"/>
              <a:t>Complete the copy of the database on a different server.</a:t>
            </a:r>
          </a:p>
          <a:p>
            <a:pPr lvl="1"/>
            <a:r>
              <a:rPr lang="en-US" dirty="0" smtClean="0"/>
              <a:t>When the primary server fails, the backup server will come online and take the responsibility.</a:t>
            </a:r>
          </a:p>
          <a:p>
            <a:pPr lvl="1"/>
            <a:r>
              <a:rPr lang="en-US" dirty="0" smtClean="0"/>
              <a:t>Reduced downtime compared to fixing failures manually.</a:t>
            </a:r>
          </a:p>
          <a:p>
            <a:pPr lvl="1"/>
            <a:r>
              <a:rPr lang="en-US" dirty="0" smtClean="0"/>
              <a:t>System automatically detects failures and activate backup machine.</a:t>
            </a:r>
          </a:p>
          <a:p>
            <a:pPr lvl="1"/>
            <a:endParaRPr lang="en-US" dirty="0" smtClean="0"/>
          </a:p>
          <a:p>
            <a:pPr lvl="1"/>
            <a:endParaRPr lang="en-US" dirty="0"/>
          </a:p>
        </p:txBody>
      </p:sp>
      <p:grpSp>
        <p:nvGrpSpPr>
          <p:cNvPr id="24" name="Group 23"/>
          <p:cNvGrpSpPr/>
          <p:nvPr/>
        </p:nvGrpSpPr>
        <p:grpSpPr>
          <a:xfrm>
            <a:off x="1716896" y="3365500"/>
            <a:ext cx="8250209" cy="2971800"/>
            <a:chOff x="1716896" y="3365500"/>
            <a:chExt cx="8250209" cy="2971800"/>
          </a:xfrm>
        </p:grpSpPr>
        <p:sp>
          <p:nvSpPr>
            <p:cNvPr id="22" name="Rounded Rectangle 21"/>
            <p:cNvSpPr/>
            <p:nvPr/>
          </p:nvSpPr>
          <p:spPr>
            <a:xfrm>
              <a:off x="1716896" y="3365500"/>
              <a:ext cx="8250209" cy="2971800"/>
            </a:xfrm>
            <a:prstGeom prst="roundRect">
              <a:avLst>
                <a:gd name="adj" fmla="val 3846"/>
              </a:avLst>
            </a:prstGeom>
            <a:solidFill>
              <a:schemeClr val="bg1"/>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272451" y="3950837"/>
              <a:ext cx="1398788" cy="2194986"/>
              <a:chOff x="1249450" y="3489890"/>
              <a:chExt cx="1692534" cy="2655933"/>
            </a:xfrm>
          </p:grpSpPr>
          <p:sp>
            <p:nvSpPr>
              <p:cNvPr id="3" name="Flowchart: Magnetic Disk 2"/>
              <p:cNvSpPr/>
              <p:nvPr/>
            </p:nvSpPr>
            <p:spPr>
              <a:xfrm>
                <a:off x="1249450" y="5011825"/>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1249450" y="4263809"/>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249450" y="3519565"/>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5539" y="3489890"/>
                <a:ext cx="1680356" cy="456087"/>
              </a:xfrm>
              <a:prstGeom prst="ellipse">
                <a:avLst/>
              </a:prstGeom>
              <a:solidFill>
                <a:srgbClr val="0EC07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025723" y="3950837"/>
              <a:ext cx="1398788" cy="2194986"/>
              <a:chOff x="1249450" y="3489890"/>
              <a:chExt cx="1692534" cy="2655933"/>
            </a:xfrm>
          </p:grpSpPr>
          <p:sp>
            <p:nvSpPr>
              <p:cNvPr id="14" name="Flowchart: Magnetic Disk 13"/>
              <p:cNvSpPr/>
              <p:nvPr/>
            </p:nvSpPr>
            <p:spPr>
              <a:xfrm>
                <a:off x="1249450" y="5011825"/>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1249450" y="4263809"/>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1249450" y="3519565"/>
                <a:ext cx="1692534" cy="1133998"/>
              </a:xfrm>
              <a:prstGeom prst="flowChartMagneticDisk">
                <a:avLst/>
              </a:prstGeom>
              <a:solidFill>
                <a:srgbClr val="0CA86D"/>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55539" y="3489890"/>
                <a:ext cx="1680356" cy="456087"/>
              </a:xfrm>
              <a:prstGeom prst="ellipse">
                <a:avLst/>
              </a:prstGeom>
              <a:solidFill>
                <a:srgbClr val="0EC07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7583" y="4021488"/>
              <a:ext cx="2671908" cy="1943529"/>
              <a:chOff x="4517583" y="4021488"/>
              <a:chExt cx="2671908" cy="1943529"/>
            </a:xfrm>
          </p:grpSpPr>
          <p:sp>
            <p:nvSpPr>
              <p:cNvPr id="18" name="Left Arrow 17"/>
              <p:cNvSpPr/>
              <p:nvPr/>
            </p:nvSpPr>
            <p:spPr>
              <a:xfrm>
                <a:off x="4547891" y="4021488"/>
                <a:ext cx="2641600" cy="1037545"/>
              </a:xfrm>
              <a:prstGeom prst="leftArrow">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endParaRPr lang="en-US" b="1" dirty="0">
                  <a:solidFill>
                    <a:schemeClr val="tx1"/>
                  </a:solidFill>
                </a:endParaRPr>
              </a:p>
            </p:txBody>
          </p:sp>
          <p:sp>
            <p:nvSpPr>
              <p:cNvPr id="19" name="Right Arrow 18"/>
              <p:cNvSpPr/>
              <p:nvPr/>
            </p:nvSpPr>
            <p:spPr>
              <a:xfrm>
                <a:off x="4517583" y="4881233"/>
                <a:ext cx="2671908" cy="1083784"/>
              </a:xfrm>
              <a:prstGeom prst="rightArrow">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REPLICATION</a:t>
                </a:r>
                <a:endParaRPr lang="en-US" b="1" dirty="0">
                  <a:solidFill>
                    <a:schemeClr val="tx1"/>
                  </a:solidFill>
                </a:endParaRPr>
              </a:p>
            </p:txBody>
          </p:sp>
        </p:grpSp>
        <p:sp>
          <p:nvSpPr>
            <p:cNvPr id="20" name="Rectangle 19"/>
            <p:cNvSpPr/>
            <p:nvPr/>
          </p:nvSpPr>
          <p:spPr>
            <a:xfrm>
              <a:off x="2238311" y="3490841"/>
              <a:ext cx="1467068" cy="369332"/>
            </a:xfrm>
            <a:prstGeom prst="rect">
              <a:avLst/>
            </a:prstGeom>
          </p:spPr>
          <p:txBody>
            <a:bodyPr wrap="none">
              <a:spAutoFit/>
            </a:bodyPr>
            <a:lstStyle/>
            <a:p>
              <a:pPr algn="ctr"/>
              <a:r>
                <a:rPr lang="en-US" sz="1800" b="1" dirty="0" smtClean="0"/>
                <a:t>DATABASE</a:t>
              </a:r>
              <a:endParaRPr lang="en-US" sz="1800" b="1" dirty="0"/>
            </a:p>
          </p:txBody>
        </p:sp>
        <p:sp>
          <p:nvSpPr>
            <p:cNvPr id="21" name="Rectangle 20"/>
            <p:cNvSpPr/>
            <p:nvPr/>
          </p:nvSpPr>
          <p:spPr>
            <a:xfrm>
              <a:off x="7952411" y="3490841"/>
              <a:ext cx="1467068" cy="369332"/>
            </a:xfrm>
            <a:prstGeom prst="rect">
              <a:avLst/>
            </a:prstGeom>
          </p:spPr>
          <p:txBody>
            <a:bodyPr wrap="none">
              <a:spAutoFit/>
            </a:bodyPr>
            <a:lstStyle/>
            <a:p>
              <a:pPr algn="ctr"/>
              <a:r>
                <a:rPr lang="en-US" sz="1800" b="1" dirty="0" smtClean="0"/>
                <a:t>DATABASE</a:t>
              </a:r>
              <a:endParaRPr lang="en-US" sz="1800" b="1" dirty="0"/>
            </a:p>
          </p:txBody>
        </p:sp>
      </p:grpSp>
    </p:spTree>
    <p:extLst>
      <p:ext uri="{BB962C8B-B14F-4D97-AF65-F5344CB8AC3E}">
        <p14:creationId xmlns:p14="http://schemas.microsoft.com/office/powerpoint/2010/main" val="424023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Database Replication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p:txBody>
          <a:bodyPr/>
          <a:lstStyle/>
          <a:p>
            <a:pPr lvl="0"/>
            <a:r>
              <a:rPr lang="en-US" dirty="0" smtClean="0"/>
              <a:t>Database Replication can be broadly classified into two types</a:t>
            </a:r>
          </a:p>
          <a:p>
            <a:endParaRPr lang="en-US" dirty="0"/>
          </a:p>
        </p:txBody>
      </p:sp>
      <p:grpSp>
        <p:nvGrpSpPr>
          <p:cNvPr id="22" name="Group 21"/>
          <p:cNvGrpSpPr/>
          <p:nvPr/>
        </p:nvGrpSpPr>
        <p:grpSpPr>
          <a:xfrm>
            <a:off x="2645687" y="2194165"/>
            <a:ext cx="7250246" cy="3461328"/>
            <a:chOff x="2645687" y="2194165"/>
            <a:chExt cx="7250246" cy="3461328"/>
          </a:xfrm>
        </p:grpSpPr>
        <p:sp>
          <p:nvSpPr>
            <p:cNvPr id="10" name="Rounded Rectangle 9"/>
            <p:cNvSpPr/>
            <p:nvPr/>
          </p:nvSpPr>
          <p:spPr>
            <a:xfrm>
              <a:off x="7363701" y="2978200"/>
              <a:ext cx="2310152" cy="2677293"/>
            </a:xfrm>
            <a:prstGeom prst="roundRect">
              <a:avLst>
                <a:gd name="adj" fmla="val 8636"/>
              </a:avLst>
            </a:prstGeom>
            <a:solidFill>
              <a:schemeClr val="bg2">
                <a:lumMod val="25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lIns="0" rIns="0" bIns="457200" rtlCol="0" anchor="b"/>
            <a:lstStyle/>
            <a:p>
              <a:pPr algn="ctr"/>
              <a:r>
                <a:rPr lang="en-US" sz="2400" b="1" dirty="0" smtClean="0"/>
                <a:t>Peer-to-Peer Replication</a:t>
              </a:r>
              <a:endParaRPr lang="en-US" sz="2400" b="1" dirty="0"/>
            </a:p>
          </p:txBody>
        </p:sp>
        <p:sp>
          <p:nvSpPr>
            <p:cNvPr id="21" name="Rounded Rectangle 20"/>
            <p:cNvSpPr/>
            <p:nvPr/>
          </p:nvSpPr>
          <p:spPr>
            <a:xfrm>
              <a:off x="7497853" y="3316580"/>
              <a:ext cx="2014330" cy="2156567"/>
            </a:xfrm>
            <a:prstGeom prst="roundRect">
              <a:avLst>
                <a:gd name="adj" fmla="val 4226"/>
              </a:avLst>
            </a:prstGeom>
            <a:noFill/>
            <a:ln w="38100">
              <a:solidFill>
                <a:schemeClr val="bg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902751" y="2978200"/>
              <a:ext cx="2310152" cy="2677293"/>
            </a:xfrm>
            <a:prstGeom prst="roundRect">
              <a:avLst>
                <a:gd name="adj" fmla="val 8636"/>
              </a:avLst>
            </a:prstGeom>
            <a:solidFill>
              <a:schemeClr val="bg2">
                <a:lumMod val="25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lIns="0" rIns="0" bIns="457200" rtlCol="0" anchor="b"/>
            <a:lstStyle/>
            <a:p>
              <a:pPr algn="ctr"/>
              <a:r>
                <a:rPr lang="en-US" sz="2400" b="1" dirty="0" smtClean="0"/>
                <a:t>Master-Slave Replication</a:t>
              </a:r>
              <a:endParaRPr lang="en-US" sz="2400" b="1" dirty="0"/>
            </a:p>
          </p:txBody>
        </p:sp>
        <p:sp>
          <p:nvSpPr>
            <p:cNvPr id="20" name="Rounded Rectangle 19"/>
            <p:cNvSpPr/>
            <p:nvPr/>
          </p:nvSpPr>
          <p:spPr>
            <a:xfrm>
              <a:off x="3048000" y="3316580"/>
              <a:ext cx="2014330" cy="2156567"/>
            </a:xfrm>
            <a:prstGeom prst="roundRect">
              <a:avLst>
                <a:gd name="adj" fmla="val 4226"/>
              </a:avLst>
            </a:prstGeom>
            <a:noFill/>
            <a:ln w="38100">
              <a:solidFill>
                <a:schemeClr val="bg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645687" y="2194165"/>
              <a:ext cx="7250246" cy="1373875"/>
            </a:xfrm>
            <a:prstGeom prst="roundRect">
              <a:avLst/>
            </a:prstGeom>
            <a:solidFill>
              <a:srgbClr val="0CA86D"/>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pc="500" dirty="0" smtClean="0">
                  <a:solidFill>
                    <a:schemeClr val="tx1"/>
                  </a:solidFill>
                </a:rPr>
                <a:t>Database Replication</a:t>
              </a:r>
              <a:endParaRPr lang="en-US" sz="4000" b="1" spc="500" dirty="0">
                <a:solidFill>
                  <a:schemeClr val="tx1"/>
                </a:solidFill>
              </a:endParaRPr>
            </a:p>
          </p:txBody>
        </p:sp>
        <p:sp>
          <p:nvSpPr>
            <p:cNvPr id="6" name="Down Arrow 5"/>
            <p:cNvSpPr/>
            <p:nvPr/>
          </p:nvSpPr>
          <p:spPr>
            <a:xfrm>
              <a:off x="3795458" y="3308347"/>
              <a:ext cx="524735" cy="667308"/>
            </a:xfrm>
            <a:prstGeom prst="downArrow">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8256408" y="3307055"/>
              <a:ext cx="524735" cy="667308"/>
            </a:xfrm>
            <a:prstGeom prst="downArrow">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49217" y="2398643"/>
              <a:ext cx="6824636" cy="909704"/>
            </a:xfrm>
            <a:prstGeom prst="round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8001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Master-Slave Replication</a:t>
            </a:r>
            <a:endParaRPr lang="en-US" dirty="0"/>
          </a:p>
        </p:txBody>
      </p:sp>
      <p:sp>
        <p:nvSpPr>
          <p:cNvPr id="7" name="Text Placeholder 6"/>
          <p:cNvSpPr>
            <a:spLocks noGrp="1"/>
          </p:cNvSpPr>
          <p:nvPr>
            <p:ph type="body" sz="quarter" idx="13"/>
          </p:nvPr>
        </p:nvSpPr>
        <p:spPr/>
        <p:txBody>
          <a:bodyPr/>
          <a:lstStyle/>
          <a:p>
            <a:pPr lvl="0"/>
            <a:r>
              <a:rPr lang="en-US" b="1"/>
              <a:t>Module 3:</a:t>
            </a:r>
            <a:r>
              <a:rPr lang="en-US"/>
              <a:t> Sharding in NoSQL</a:t>
            </a:r>
            <a:endParaRPr lang="en-US" dirty="0"/>
          </a:p>
        </p:txBody>
      </p:sp>
      <p:sp>
        <p:nvSpPr>
          <p:cNvPr id="4" name="Text Placeholder 3"/>
          <p:cNvSpPr>
            <a:spLocks noGrp="1"/>
          </p:cNvSpPr>
          <p:nvPr>
            <p:ph type="body" sz="quarter" idx="24"/>
          </p:nvPr>
        </p:nvSpPr>
        <p:spPr>
          <a:xfrm>
            <a:off x="514350" y="1304995"/>
            <a:ext cx="4707687" cy="4840828"/>
          </a:xfrm>
        </p:spPr>
        <p:txBody>
          <a:bodyPr/>
          <a:lstStyle/>
          <a:p>
            <a:pPr lvl="1"/>
            <a:r>
              <a:rPr lang="en-US" dirty="0" smtClean="0"/>
              <a:t>One master or primary node and others  are slaves.</a:t>
            </a:r>
          </a:p>
          <a:p>
            <a:pPr lvl="1"/>
            <a:r>
              <a:rPr lang="en-US" dirty="0" smtClean="0"/>
              <a:t>Master is the primary source of data and designed to process updates and send to slaves.</a:t>
            </a:r>
          </a:p>
          <a:p>
            <a:pPr lvl="1"/>
            <a:r>
              <a:rPr lang="en-US" dirty="0" smtClean="0"/>
              <a:t>Slaves are used for read operations</a:t>
            </a:r>
          </a:p>
          <a:p>
            <a:pPr lvl="1"/>
            <a:r>
              <a:rPr lang="en-US" dirty="0" smtClean="0"/>
              <a:t>Used for read-intensive datasets.</a:t>
            </a:r>
          </a:p>
          <a:p>
            <a:pPr lvl="1"/>
            <a:r>
              <a:rPr lang="en-US" dirty="0" smtClean="0"/>
              <a:t>Horizontal scaling possible by adding more slaves.</a:t>
            </a:r>
          </a:p>
          <a:p>
            <a:pPr lvl="1"/>
            <a:endParaRPr lang="en-US" dirty="0" smtClean="0"/>
          </a:p>
          <a:p>
            <a:pPr lvl="1"/>
            <a:endParaRPr lang="en-US" dirty="0"/>
          </a:p>
        </p:txBody>
      </p:sp>
      <p:grpSp>
        <p:nvGrpSpPr>
          <p:cNvPr id="73" name="Group 72"/>
          <p:cNvGrpSpPr/>
          <p:nvPr/>
        </p:nvGrpSpPr>
        <p:grpSpPr>
          <a:xfrm>
            <a:off x="5622523" y="917431"/>
            <a:ext cx="6365102" cy="5521325"/>
            <a:chOff x="5813023" y="273050"/>
            <a:chExt cx="6365102" cy="5521325"/>
          </a:xfrm>
        </p:grpSpPr>
        <p:sp>
          <p:nvSpPr>
            <p:cNvPr id="72" name="Rounded Rectangle 71"/>
            <p:cNvSpPr/>
            <p:nvPr/>
          </p:nvSpPr>
          <p:spPr>
            <a:xfrm>
              <a:off x="5813023" y="273050"/>
              <a:ext cx="6365102" cy="5521325"/>
            </a:xfrm>
            <a:prstGeom prst="roundRect">
              <a:avLst>
                <a:gd name="adj" fmla="val 3118"/>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800" b="1">
                  <a:solidFill>
                    <a:schemeClr val="tx1"/>
                  </a:solidFill>
                </a:rPr>
                <a:t>DATA REPLICATION FROM MASTER TO SLAVES</a:t>
              </a:r>
              <a:endParaRPr lang="en-US" sz="1800" b="1" dirty="0">
                <a:solidFill>
                  <a:schemeClr val="tx1"/>
                </a:solidFill>
              </a:endParaRPr>
            </a:p>
          </p:txBody>
        </p:sp>
        <p:sp>
          <p:nvSpPr>
            <p:cNvPr id="69" name="Freeform 68"/>
            <p:cNvSpPr/>
            <p:nvPr/>
          </p:nvSpPr>
          <p:spPr>
            <a:xfrm>
              <a:off x="7699513" y="4819643"/>
              <a:ext cx="1709530" cy="727986"/>
            </a:xfrm>
            <a:custGeom>
              <a:avLst/>
              <a:gdLst>
                <a:gd name="connsiteX0" fmla="*/ 0 w 1709530"/>
                <a:gd name="connsiteY0" fmla="*/ 0 h 662609"/>
                <a:gd name="connsiteX1" fmla="*/ 808383 w 1709530"/>
                <a:gd name="connsiteY1" fmla="*/ 662609 h 662609"/>
                <a:gd name="connsiteX2" fmla="*/ 1709530 w 1709530"/>
                <a:gd name="connsiteY2" fmla="*/ 26504 h 662609"/>
              </a:gdLst>
              <a:ahLst/>
              <a:cxnLst>
                <a:cxn ang="0">
                  <a:pos x="connsiteX0" y="connsiteY0"/>
                </a:cxn>
                <a:cxn ang="0">
                  <a:pos x="connsiteX1" y="connsiteY1"/>
                </a:cxn>
                <a:cxn ang="0">
                  <a:pos x="connsiteX2" y="connsiteY2"/>
                </a:cxn>
              </a:cxnLst>
              <a:rect l="l" t="t" r="r" b="b"/>
              <a:pathLst>
                <a:path w="1709530" h="662609">
                  <a:moveTo>
                    <a:pt x="0" y="0"/>
                  </a:moveTo>
                  <a:lnTo>
                    <a:pt x="808383" y="662609"/>
                  </a:lnTo>
                  <a:lnTo>
                    <a:pt x="1709530" y="26504"/>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8182373" y="993631"/>
              <a:ext cx="1180701" cy="1305243"/>
              <a:chOff x="10658873" y="1112729"/>
              <a:chExt cx="1180701" cy="1305243"/>
            </a:xfrm>
          </p:grpSpPr>
          <p:sp>
            <p:nvSpPr>
              <p:cNvPr id="3" name="Cube 2"/>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24" name="Group 23"/>
              <p:cNvGrpSpPr/>
              <p:nvPr/>
            </p:nvGrpSpPr>
            <p:grpSpPr>
              <a:xfrm>
                <a:off x="10770870" y="1431732"/>
                <a:ext cx="320040" cy="320040"/>
                <a:chOff x="10770870" y="1431732"/>
                <a:chExt cx="320040" cy="320040"/>
              </a:xfrm>
            </p:grpSpPr>
            <p:sp>
              <p:nvSpPr>
                <p:cNvPr id="5" name="Rectangle 4"/>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9" name="Picture 18"/>
                <p:cNvPicPr>
                  <a:picLocks noChangeAspect="1"/>
                </p:cNvPicPr>
                <p:nvPr/>
              </p:nvPicPr>
              <p:blipFill>
                <a:blip r:embed="rId3"/>
                <a:stretch>
                  <a:fillRect/>
                </a:stretch>
              </p:blipFill>
              <p:spPr>
                <a:xfrm>
                  <a:off x="10829338" y="1501950"/>
                  <a:ext cx="203105" cy="205005"/>
                </a:xfrm>
                <a:prstGeom prst="rect">
                  <a:avLst/>
                </a:prstGeom>
              </p:spPr>
            </p:pic>
          </p:grpSp>
          <p:grpSp>
            <p:nvGrpSpPr>
              <p:cNvPr id="23" name="Group 22"/>
              <p:cNvGrpSpPr/>
              <p:nvPr/>
            </p:nvGrpSpPr>
            <p:grpSpPr>
              <a:xfrm>
                <a:off x="11242162" y="1929614"/>
                <a:ext cx="320040" cy="320040"/>
                <a:chOff x="11242162" y="1929614"/>
                <a:chExt cx="320040" cy="320040"/>
              </a:xfrm>
            </p:grpSpPr>
            <p:sp>
              <p:nvSpPr>
                <p:cNvPr id="14" name="Rectangle 13"/>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22" name="Isosceles Triangle 21"/>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0770870" y="1929614"/>
                <a:ext cx="320040" cy="320040"/>
                <a:chOff x="10770870" y="1929614"/>
                <a:chExt cx="320040" cy="320040"/>
              </a:xfrm>
            </p:grpSpPr>
            <p:sp>
              <p:nvSpPr>
                <p:cNvPr id="11" name="Rectangle 10"/>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31" name="Group 30"/>
            <p:cNvGrpSpPr/>
            <p:nvPr/>
          </p:nvGrpSpPr>
          <p:grpSpPr>
            <a:xfrm>
              <a:off x="6869461" y="3593817"/>
              <a:ext cx="1180701" cy="1305243"/>
              <a:chOff x="10658873" y="1112729"/>
              <a:chExt cx="1180701" cy="1305243"/>
            </a:xfrm>
          </p:grpSpPr>
          <p:sp>
            <p:nvSpPr>
              <p:cNvPr id="32" name="Cube 31"/>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34" name="Group 33"/>
              <p:cNvGrpSpPr/>
              <p:nvPr/>
            </p:nvGrpSpPr>
            <p:grpSpPr>
              <a:xfrm>
                <a:off x="10770870" y="1431732"/>
                <a:ext cx="320040" cy="320040"/>
                <a:chOff x="10770870" y="1431732"/>
                <a:chExt cx="320040" cy="320040"/>
              </a:xfrm>
            </p:grpSpPr>
            <p:sp>
              <p:nvSpPr>
                <p:cNvPr id="41" name="Rectangle 40"/>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2" name="Picture 41"/>
                <p:cNvPicPr>
                  <a:picLocks noChangeAspect="1"/>
                </p:cNvPicPr>
                <p:nvPr/>
              </p:nvPicPr>
              <p:blipFill>
                <a:blip r:embed="rId3"/>
                <a:stretch>
                  <a:fillRect/>
                </a:stretch>
              </p:blipFill>
              <p:spPr>
                <a:xfrm>
                  <a:off x="10829338" y="1501950"/>
                  <a:ext cx="203105" cy="205005"/>
                </a:xfrm>
                <a:prstGeom prst="rect">
                  <a:avLst/>
                </a:prstGeom>
              </p:spPr>
            </p:pic>
          </p:grpSp>
          <p:grpSp>
            <p:nvGrpSpPr>
              <p:cNvPr id="35" name="Group 34"/>
              <p:cNvGrpSpPr/>
              <p:nvPr/>
            </p:nvGrpSpPr>
            <p:grpSpPr>
              <a:xfrm>
                <a:off x="11242162" y="1929614"/>
                <a:ext cx="320040" cy="320040"/>
                <a:chOff x="11242162" y="1929614"/>
                <a:chExt cx="320040" cy="320040"/>
              </a:xfrm>
            </p:grpSpPr>
            <p:sp>
              <p:nvSpPr>
                <p:cNvPr id="39" name="Rectangle 38"/>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40" name="Isosceles Triangle 39"/>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10770870" y="1929614"/>
                <a:ext cx="320040" cy="320040"/>
                <a:chOff x="10770870" y="1929614"/>
                <a:chExt cx="320040" cy="320040"/>
              </a:xfrm>
            </p:grpSpPr>
            <p:sp>
              <p:nvSpPr>
                <p:cNvPr id="37" name="Rectangle 36"/>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4"/>
                <a:stretch>
                  <a:fillRect/>
                </a:stretch>
              </p:blipFill>
              <p:spPr>
                <a:xfrm>
                  <a:off x="10873347" y="1973252"/>
                  <a:ext cx="115086" cy="238181"/>
                </a:xfrm>
                <a:prstGeom prst="rect">
                  <a:avLst/>
                </a:prstGeom>
              </p:spPr>
            </p:pic>
          </p:grpSp>
        </p:grpSp>
        <p:grpSp>
          <p:nvGrpSpPr>
            <p:cNvPr id="43" name="Group 42"/>
            <p:cNvGrpSpPr/>
            <p:nvPr/>
          </p:nvGrpSpPr>
          <p:grpSpPr>
            <a:xfrm>
              <a:off x="9363074" y="3682717"/>
              <a:ext cx="1180701" cy="1305243"/>
              <a:chOff x="10658873" y="1112729"/>
              <a:chExt cx="1180701" cy="1305243"/>
            </a:xfrm>
          </p:grpSpPr>
          <p:sp>
            <p:nvSpPr>
              <p:cNvPr id="44" name="Cube 43"/>
              <p:cNvSpPr/>
              <p:nvPr/>
            </p:nvSpPr>
            <p:spPr>
              <a:xfrm>
                <a:off x="10658873" y="1112729"/>
                <a:ext cx="1180701" cy="1305243"/>
              </a:xfrm>
              <a:prstGeom prst="cube">
                <a:avLst>
                  <a:gd name="adj" fmla="val 11135"/>
                </a:avLst>
              </a:prstGeom>
              <a:solidFill>
                <a:srgbClr val="0CA86D"/>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1242162"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Webdings" panose="05030102010509060703" pitchFamily="18" charset="2"/>
                  </a:rPr>
                  <a:t></a:t>
                </a:r>
                <a:endParaRPr lang="en-US" dirty="0">
                  <a:solidFill>
                    <a:schemeClr val="tx1"/>
                  </a:solidFill>
                </a:endParaRPr>
              </a:p>
            </p:txBody>
          </p:sp>
          <p:grpSp>
            <p:nvGrpSpPr>
              <p:cNvPr id="46" name="Group 45"/>
              <p:cNvGrpSpPr/>
              <p:nvPr/>
            </p:nvGrpSpPr>
            <p:grpSpPr>
              <a:xfrm>
                <a:off x="10770870" y="1431732"/>
                <a:ext cx="320040" cy="320040"/>
                <a:chOff x="10770870" y="1431732"/>
                <a:chExt cx="320040" cy="320040"/>
              </a:xfrm>
            </p:grpSpPr>
            <p:sp>
              <p:nvSpPr>
                <p:cNvPr id="53" name="Rectangle 52"/>
                <p:cNvSpPr/>
                <p:nvPr/>
              </p:nvSpPr>
              <p:spPr>
                <a:xfrm>
                  <a:off x="10770870" y="1431732"/>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4" name="Picture 53"/>
                <p:cNvPicPr>
                  <a:picLocks noChangeAspect="1"/>
                </p:cNvPicPr>
                <p:nvPr/>
              </p:nvPicPr>
              <p:blipFill>
                <a:blip r:embed="rId3"/>
                <a:stretch>
                  <a:fillRect/>
                </a:stretch>
              </p:blipFill>
              <p:spPr>
                <a:xfrm>
                  <a:off x="10829338" y="1501950"/>
                  <a:ext cx="203105" cy="205005"/>
                </a:xfrm>
                <a:prstGeom prst="rect">
                  <a:avLst/>
                </a:prstGeom>
              </p:spPr>
            </p:pic>
          </p:grpSp>
          <p:grpSp>
            <p:nvGrpSpPr>
              <p:cNvPr id="47" name="Group 46"/>
              <p:cNvGrpSpPr/>
              <p:nvPr/>
            </p:nvGrpSpPr>
            <p:grpSpPr>
              <a:xfrm>
                <a:off x="11242162" y="1929614"/>
                <a:ext cx="320040" cy="320040"/>
                <a:chOff x="11242162" y="1929614"/>
                <a:chExt cx="320040" cy="320040"/>
              </a:xfrm>
            </p:grpSpPr>
            <p:sp>
              <p:nvSpPr>
                <p:cNvPr id="51" name="Rectangle 50"/>
                <p:cNvSpPr/>
                <p:nvPr/>
              </p:nvSpPr>
              <p:spPr>
                <a:xfrm rot="10800000">
                  <a:off x="11242162"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a:solidFill>
                        <a:schemeClr val="tx1"/>
                      </a:solidFill>
                      <a:sym typeface="Webdings" panose="05030102010509060703" pitchFamily="18" charset="2"/>
                    </a:rPr>
                    <a:t></a:t>
                  </a:r>
                  <a:endParaRPr lang="en-US" dirty="0">
                    <a:solidFill>
                      <a:schemeClr val="tx1"/>
                    </a:solidFill>
                  </a:endParaRPr>
                </a:p>
              </p:txBody>
            </p:sp>
            <p:sp>
              <p:nvSpPr>
                <p:cNvPr id="52" name="Isosceles Triangle 51"/>
                <p:cNvSpPr/>
                <p:nvPr/>
              </p:nvSpPr>
              <p:spPr>
                <a:xfrm>
                  <a:off x="11371755" y="2050906"/>
                  <a:ext cx="60852" cy="1225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10770870" y="1929614"/>
                <a:ext cx="320040" cy="320040"/>
                <a:chOff x="10770870" y="1929614"/>
                <a:chExt cx="320040" cy="320040"/>
              </a:xfrm>
            </p:grpSpPr>
            <p:sp>
              <p:nvSpPr>
                <p:cNvPr id="49" name="Rectangle 48"/>
                <p:cNvSpPr/>
                <p:nvPr/>
              </p:nvSpPr>
              <p:spPr>
                <a:xfrm>
                  <a:off x="10770870" y="1929614"/>
                  <a:ext cx="32004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4"/>
                <a:stretch>
                  <a:fillRect/>
                </a:stretch>
              </p:blipFill>
              <p:spPr>
                <a:xfrm>
                  <a:off x="10873347" y="1973252"/>
                  <a:ext cx="115086" cy="238181"/>
                </a:xfrm>
                <a:prstGeom prst="rect">
                  <a:avLst/>
                </a:prstGeom>
              </p:spPr>
            </p:pic>
          </p:grpSp>
        </p:grpSp>
        <p:sp>
          <p:nvSpPr>
            <p:cNvPr id="61" name="Right Arrow 60"/>
            <p:cNvSpPr/>
            <p:nvPr/>
          </p:nvSpPr>
          <p:spPr>
            <a:xfrm>
              <a:off x="7008018" y="1154864"/>
              <a:ext cx="903585" cy="49788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9497259" y="1486720"/>
              <a:ext cx="578697" cy="49788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10723563" y="4278361"/>
              <a:ext cx="578697" cy="49788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6152625" y="4278361"/>
              <a:ext cx="578697" cy="49788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7765774" y="2531165"/>
              <a:ext cx="2133600" cy="556592"/>
            </a:xfrm>
            <a:custGeom>
              <a:avLst/>
              <a:gdLst>
                <a:gd name="connsiteX0" fmla="*/ 0 w 2133600"/>
                <a:gd name="connsiteY0" fmla="*/ 0 h 556592"/>
                <a:gd name="connsiteX1" fmla="*/ 424069 w 2133600"/>
                <a:gd name="connsiteY1" fmla="*/ 556592 h 556592"/>
                <a:gd name="connsiteX2" fmla="*/ 2133600 w 2133600"/>
                <a:gd name="connsiteY2" fmla="*/ 331305 h 556592"/>
              </a:gdLst>
              <a:ahLst/>
              <a:cxnLst>
                <a:cxn ang="0">
                  <a:pos x="connsiteX0" y="connsiteY0"/>
                </a:cxn>
                <a:cxn ang="0">
                  <a:pos x="connsiteX1" y="connsiteY1"/>
                </a:cxn>
                <a:cxn ang="0">
                  <a:pos x="connsiteX2" y="connsiteY2"/>
                </a:cxn>
              </a:cxnLst>
              <a:rect l="l" t="t" r="r" b="b"/>
              <a:pathLst>
                <a:path w="2133600" h="556592">
                  <a:moveTo>
                    <a:pt x="0" y="0"/>
                  </a:moveTo>
                  <a:lnTo>
                    <a:pt x="424069" y="556592"/>
                  </a:lnTo>
                  <a:lnTo>
                    <a:pt x="2133600" y="33130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6771861" y="1537252"/>
              <a:ext cx="357809" cy="384313"/>
            </a:xfrm>
            <a:custGeom>
              <a:avLst/>
              <a:gdLst>
                <a:gd name="connsiteX0" fmla="*/ 357809 w 357809"/>
                <a:gd name="connsiteY0" fmla="*/ 0 h 384313"/>
                <a:gd name="connsiteX1" fmla="*/ 0 w 357809"/>
                <a:gd name="connsiteY1" fmla="*/ 384313 h 384313"/>
              </a:gdLst>
              <a:ahLst/>
              <a:cxnLst>
                <a:cxn ang="0">
                  <a:pos x="connsiteX0" y="connsiteY0"/>
                </a:cxn>
                <a:cxn ang="0">
                  <a:pos x="connsiteX1" y="connsiteY1"/>
                </a:cxn>
              </a:cxnLst>
              <a:rect l="l" t="t" r="r" b="b"/>
              <a:pathLst>
                <a:path w="357809" h="384313">
                  <a:moveTo>
                    <a:pt x="357809" y="0"/>
                  </a:moveTo>
                  <a:lnTo>
                    <a:pt x="0" y="384313"/>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9369287" y="1126435"/>
              <a:ext cx="768626" cy="251791"/>
            </a:xfrm>
            <a:custGeom>
              <a:avLst/>
              <a:gdLst>
                <a:gd name="connsiteX0" fmla="*/ 0 w 768626"/>
                <a:gd name="connsiteY0" fmla="*/ 251791 h 251791"/>
                <a:gd name="connsiteX1" fmla="*/ 768626 w 768626"/>
                <a:gd name="connsiteY1" fmla="*/ 0 h 251791"/>
              </a:gdLst>
              <a:ahLst/>
              <a:cxnLst>
                <a:cxn ang="0">
                  <a:pos x="connsiteX0" y="connsiteY0"/>
                </a:cxn>
                <a:cxn ang="0">
                  <a:pos x="connsiteX1" y="connsiteY1"/>
                </a:cxn>
              </a:cxnLst>
              <a:rect l="l" t="t" r="r" b="b"/>
              <a:pathLst>
                <a:path w="768626" h="251791">
                  <a:moveTo>
                    <a:pt x="0" y="251791"/>
                  </a:moveTo>
                  <a:lnTo>
                    <a:pt x="768626"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9992139" y="1921565"/>
              <a:ext cx="914400" cy="2438400"/>
            </a:xfrm>
            <a:custGeom>
              <a:avLst/>
              <a:gdLst>
                <a:gd name="connsiteX0" fmla="*/ 0 w 914400"/>
                <a:gd name="connsiteY0" fmla="*/ 0 h 2438400"/>
                <a:gd name="connsiteX1" fmla="*/ 742122 w 914400"/>
                <a:gd name="connsiteY1" fmla="*/ 821635 h 2438400"/>
                <a:gd name="connsiteX2" fmla="*/ 914400 w 914400"/>
                <a:gd name="connsiteY2" fmla="*/ 2438400 h 2438400"/>
              </a:gdLst>
              <a:ahLst/>
              <a:cxnLst>
                <a:cxn ang="0">
                  <a:pos x="connsiteX0" y="connsiteY0"/>
                </a:cxn>
                <a:cxn ang="0">
                  <a:pos x="connsiteX1" y="connsiteY1"/>
                </a:cxn>
                <a:cxn ang="0">
                  <a:pos x="connsiteX2" y="connsiteY2"/>
                </a:cxn>
              </a:cxnLst>
              <a:rect l="l" t="t" r="r" b="b"/>
              <a:pathLst>
                <a:path w="914400" h="2438400">
                  <a:moveTo>
                    <a:pt x="0" y="0"/>
                  </a:moveTo>
                  <a:lnTo>
                    <a:pt x="742122" y="821635"/>
                  </a:lnTo>
                  <a:lnTo>
                    <a:pt x="914400" y="243840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7368209" y="2067339"/>
              <a:ext cx="728869" cy="1458746"/>
            </a:xfrm>
            <a:custGeom>
              <a:avLst/>
              <a:gdLst>
                <a:gd name="connsiteX0" fmla="*/ 728869 w 728869"/>
                <a:gd name="connsiteY0" fmla="*/ 0 h 1311965"/>
                <a:gd name="connsiteX1" fmla="*/ 159026 w 728869"/>
                <a:gd name="connsiteY1" fmla="*/ 424070 h 1311965"/>
                <a:gd name="connsiteX2" fmla="*/ 0 w 728869"/>
                <a:gd name="connsiteY2" fmla="*/ 1311965 h 1311965"/>
              </a:gdLst>
              <a:ahLst/>
              <a:cxnLst>
                <a:cxn ang="0">
                  <a:pos x="connsiteX0" y="connsiteY0"/>
                </a:cxn>
                <a:cxn ang="0">
                  <a:pos x="connsiteX1" y="connsiteY1"/>
                </a:cxn>
                <a:cxn ang="0">
                  <a:pos x="connsiteX2" y="connsiteY2"/>
                </a:cxn>
              </a:cxnLst>
              <a:rect l="l" t="t" r="r" b="b"/>
              <a:pathLst>
                <a:path w="728869" h="1311965">
                  <a:moveTo>
                    <a:pt x="728869" y="0"/>
                  </a:moveTo>
                  <a:cubicBezTo>
                    <a:pt x="504686" y="102704"/>
                    <a:pt x="280504" y="205409"/>
                    <a:pt x="159026" y="424070"/>
                  </a:cubicBezTo>
                  <a:cubicBezTo>
                    <a:pt x="37548" y="642731"/>
                    <a:pt x="18774" y="977348"/>
                    <a:pt x="0" y="1311965"/>
                  </a:cubicBezTo>
                </a:path>
              </a:pathLst>
            </a:custGeom>
            <a:noFill/>
            <a:ln w="60325">
              <a:solidFill>
                <a:schemeClr val="bg2">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flipH="1">
              <a:off x="9397200" y="2067339"/>
              <a:ext cx="728869" cy="1458746"/>
            </a:xfrm>
            <a:custGeom>
              <a:avLst/>
              <a:gdLst>
                <a:gd name="connsiteX0" fmla="*/ 728869 w 728869"/>
                <a:gd name="connsiteY0" fmla="*/ 0 h 1311965"/>
                <a:gd name="connsiteX1" fmla="*/ 159026 w 728869"/>
                <a:gd name="connsiteY1" fmla="*/ 424070 h 1311965"/>
                <a:gd name="connsiteX2" fmla="*/ 0 w 728869"/>
                <a:gd name="connsiteY2" fmla="*/ 1311965 h 1311965"/>
              </a:gdLst>
              <a:ahLst/>
              <a:cxnLst>
                <a:cxn ang="0">
                  <a:pos x="connsiteX0" y="connsiteY0"/>
                </a:cxn>
                <a:cxn ang="0">
                  <a:pos x="connsiteX1" y="connsiteY1"/>
                </a:cxn>
                <a:cxn ang="0">
                  <a:pos x="connsiteX2" y="connsiteY2"/>
                </a:cxn>
              </a:cxnLst>
              <a:rect l="l" t="t" r="r" b="b"/>
              <a:pathLst>
                <a:path w="728869" h="1311965">
                  <a:moveTo>
                    <a:pt x="728869" y="0"/>
                  </a:moveTo>
                  <a:cubicBezTo>
                    <a:pt x="504686" y="102704"/>
                    <a:pt x="280504" y="205409"/>
                    <a:pt x="159026" y="424070"/>
                  </a:cubicBezTo>
                  <a:cubicBezTo>
                    <a:pt x="37548" y="642731"/>
                    <a:pt x="18774" y="977348"/>
                    <a:pt x="0" y="1311965"/>
                  </a:cubicBezTo>
                </a:path>
              </a:pathLst>
            </a:custGeom>
            <a:noFill/>
            <a:ln w="60325">
              <a:solidFill>
                <a:schemeClr val="bg2">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hape 124"/>
            <p:cNvSpPr txBox="1"/>
            <p:nvPr/>
          </p:nvSpPr>
          <p:spPr>
            <a:xfrm>
              <a:off x="10153357" y="902701"/>
              <a:ext cx="903329" cy="375217"/>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smtClean="0">
                  <a:solidFill>
                    <a:srgbClr val="0CA86D"/>
                  </a:solidFill>
                </a:rPr>
                <a:t>Master</a:t>
              </a:r>
              <a:endParaRPr b="1" dirty="0">
                <a:solidFill>
                  <a:srgbClr val="0CA86D"/>
                </a:solidFill>
              </a:endParaRPr>
            </a:p>
          </p:txBody>
        </p:sp>
        <p:sp>
          <p:nvSpPr>
            <p:cNvPr id="56" name="Shape 124"/>
            <p:cNvSpPr txBox="1"/>
            <p:nvPr/>
          </p:nvSpPr>
          <p:spPr>
            <a:xfrm>
              <a:off x="10216543" y="2331639"/>
              <a:ext cx="1961582" cy="596658"/>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smtClean="0">
                  <a:solidFill>
                    <a:srgbClr val="0CA86D"/>
                  </a:solidFill>
                </a:rPr>
                <a:t>Reads can be done from master or slave</a:t>
              </a:r>
              <a:endParaRPr b="1" dirty="0">
                <a:solidFill>
                  <a:srgbClr val="0CA86D"/>
                </a:solidFill>
              </a:endParaRPr>
            </a:p>
          </p:txBody>
        </p:sp>
        <p:sp>
          <p:nvSpPr>
            <p:cNvPr id="58" name="Shape 124"/>
            <p:cNvSpPr txBox="1"/>
            <p:nvPr/>
          </p:nvSpPr>
          <p:spPr>
            <a:xfrm>
              <a:off x="8124176" y="2774018"/>
              <a:ext cx="1056920" cy="764313"/>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b="1" dirty="0" smtClean="0">
                  <a:solidFill>
                    <a:srgbClr val="0CA86D"/>
                  </a:solidFill>
                </a:rPr>
                <a:t>C</a:t>
              </a:r>
              <a:r>
                <a:rPr lang="en" b="1" dirty="0" smtClean="0">
                  <a:solidFill>
                    <a:srgbClr val="0CA86D"/>
                  </a:solidFill>
                </a:rPr>
                <a:t>hange propogate to slaves</a:t>
              </a:r>
              <a:endParaRPr b="1" dirty="0">
                <a:solidFill>
                  <a:srgbClr val="0CA86D"/>
                </a:solidFill>
              </a:endParaRPr>
            </a:p>
          </p:txBody>
        </p:sp>
        <p:sp>
          <p:nvSpPr>
            <p:cNvPr id="59" name="Shape 124"/>
            <p:cNvSpPr txBox="1"/>
            <p:nvPr/>
          </p:nvSpPr>
          <p:spPr>
            <a:xfrm>
              <a:off x="5867741" y="1810516"/>
              <a:ext cx="1724377" cy="536418"/>
            </a:xfrm>
            <a:prstGeom prst="rect">
              <a:avLst/>
            </a:prstGeom>
            <a:solidFill>
              <a:schemeClr val="bg1"/>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b="1" dirty="0" smtClean="0">
                  <a:solidFill>
                    <a:srgbClr val="0CA86D"/>
                  </a:solidFill>
                </a:rPr>
                <a:t>All updates are made to the master</a:t>
              </a:r>
              <a:endParaRPr b="1" dirty="0">
                <a:solidFill>
                  <a:srgbClr val="0CA86D"/>
                </a:solidFill>
              </a:endParaRPr>
            </a:p>
          </p:txBody>
        </p:sp>
        <p:sp>
          <p:nvSpPr>
            <p:cNvPr id="60" name="Shape 124"/>
            <p:cNvSpPr txBox="1"/>
            <p:nvPr/>
          </p:nvSpPr>
          <p:spPr>
            <a:xfrm>
              <a:off x="8097078" y="5270216"/>
              <a:ext cx="803066" cy="310096"/>
            </a:xfrm>
            <a:prstGeom prst="rect">
              <a:avLst/>
            </a:prstGeom>
            <a:solidFill>
              <a:schemeClr val="bg1"/>
            </a:solid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b="1" dirty="0" smtClean="0">
                  <a:solidFill>
                    <a:srgbClr val="0CA86D"/>
                  </a:solidFill>
                </a:rPr>
                <a:t>Slaves</a:t>
              </a:r>
              <a:endParaRPr b="1" dirty="0">
                <a:solidFill>
                  <a:srgbClr val="0CA86D"/>
                </a:solidFill>
              </a:endParaRPr>
            </a:p>
          </p:txBody>
        </p:sp>
      </p:grpSp>
    </p:spTree>
    <p:extLst>
      <p:ext uri="{BB962C8B-B14F-4D97-AF65-F5344CB8AC3E}">
        <p14:creationId xmlns:p14="http://schemas.microsoft.com/office/powerpoint/2010/main" val="391077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8174</Words>
  <Application>Microsoft Office PowerPoint</Application>
  <PresentationFormat>Widescreen</PresentationFormat>
  <Paragraphs>703</Paragraphs>
  <Slides>31</Slides>
  <Notes>30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Source Sans Pro Light</vt:lpstr>
      <vt:lpstr>Open Sans</vt:lpstr>
      <vt:lpstr>Roboto</vt:lpstr>
      <vt:lpstr>Arial</vt:lpstr>
      <vt:lpstr>Webdings</vt:lpstr>
      <vt:lpstr>Wingdings 3</vt:lpstr>
      <vt:lpstr>Symbol</vt:lpstr>
      <vt:lpstr>Source Sans Pro</vt:lpstr>
      <vt:lpstr>MS PGothic</vt:lpstr>
      <vt:lpstr>Calibri</vt:lpstr>
      <vt:lpstr>Office Theme</vt:lpstr>
      <vt:lpstr>Custom Design</vt:lpstr>
      <vt:lpstr>PowerPoint Presentation</vt:lpstr>
      <vt:lpstr>Module Learning Objectives</vt:lpstr>
      <vt:lpstr>Module Topics</vt:lpstr>
      <vt:lpstr>Managing Database for Availability and Performance</vt:lpstr>
      <vt:lpstr>Database Scaling</vt:lpstr>
      <vt:lpstr>Database Distribution Models</vt:lpstr>
      <vt:lpstr>Database Replication</vt:lpstr>
      <vt:lpstr>Types of Database Replication</vt:lpstr>
      <vt:lpstr>Master-Slave Replication</vt:lpstr>
      <vt:lpstr>Advantages and Disadvantages of Master-Slave Replication</vt:lpstr>
      <vt:lpstr>Peer-to-Peer Replication</vt:lpstr>
      <vt:lpstr>Advantages and Disadvantages of Peer-to-Peer Replication</vt:lpstr>
      <vt:lpstr>Introduction to Sharding</vt:lpstr>
      <vt:lpstr>Why Sharding?</vt:lpstr>
      <vt:lpstr>Some Definitions</vt:lpstr>
      <vt:lpstr>How it works?</vt:lpstr>
      <vt:lpstr>The Lookup Strategy</vt:lpstr>
      <vt:lpstr>The Range Strategy</vt:lpstr>
      <vt:lpstr>The Hash Strategy</vt:lpstr>
      <vt:lpstr>Group Discussion</vt:lpstr>
      <vt:lpstr>When to Shard?</vt:lpstr>
      <vt:lpstr>Sharding Challenges</vt:lpstr>
      <vt:lpstr>Combining Sharding and Replication</vt:lpstr>
      <vt:lpstr>Scaling of NoSQL Databases with Sharding</vt:lpstr>
      <vt:lpstr>Algorithmic Sharding</vt:lpstr>
      <vt:lpstr>Dynamic Sharding</vt:lpstr>
      <vt:lpstr>Entity Groups</vt:lpstr>
      <vt:lpstr>Hierarchical keys and Column-Oriented Databases</vt:lpstr>
      <vt:lpstr>Group Discussion</vt:lpstr>
      <vt:lpstr>In a nutshell, we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Ambika Aggarwal</cp:lastModifiedBy>
  <cp:revision>265</cp:revision>
  <dcterms:modified xsi:type="dcterms:W3CDTF">2018-10-02T10:29:09Z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