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2192000" cy="6858000"/>
  <p:notesSz cx="6858000" cy="9144000"/>
  <p:embeddedFontLst>
    <p:embeddedFont>
      <p:font typeface="Wingdings 3" panose="05040102010807070707" pitchFamily="18" charset="2"/>
      <p:regular r:id="rId42"/>
    </p:embeddedFont>
    <p:embeddedFont>
      <p:font typeface="Calibri" panose="020F0502020204030204" pitchFamily="34" charset="0"/>
      <p:regular r:id="rId43"/>
      <p:bold r:id="rId44"/>
      <p:italic r:id="rId45"/>
      <p:boldItalic r:id="rId46"/>
    </p:embeddedFont>
    <p:embeddedFont>
      <p:font typeface="Roboto" panose="02000000000000000000" pitchFamily="2" charset="0"/>
      <p:regular r:id="rId47"/>
      <p:bold r:id="rId48"/>
      <p:italic r:id="rId49"/>
      <p:boldItalic r:id="rId50"/>
    </p:embeddedFont>
    <p:embeddedFont>
      <p:font typeface="Source Sans Pro Light" panose="020B0403030403020204" pitchFamily="34" charset="0"/>
      <p:regular r:id="rId51"/>
      <p:italic r:id="rId52"/>
    </p:embeddedFont>
    <p:embeddedFont>
      <p:font typeface="Source Sans Pro" panose="020B0503030403020204" pitchFamily="34" charset="0"/>
      <p:regular r:id="rId53"/>
      <p:bold r:id="rId54"/>
      <p:italic r:id="rId55"/>
      <p:boldItalic r:id="rId56"/>
    </p:embeddedFont>
    <p:embeddedFont>
      <p:font typeface="Open Sans" panose="020B0606030504020204"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aGopalan Varad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07" autoAdjust="0"/>
  </p:normalViewPr>
  <p:slideViewPr>
    <p:cSldViewPr snapToGrid="0">
      <p:cViewPr varScale="1">
        <p:scale>
          <a:sx n="66" d="100"/>
          <a:sy n="66" d="100"/>
        </p:scale>
        <p:origin x="130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3.xml"/><Relationship Id="rId61"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607061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0" name="Shape 73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lnSpc>
                <a:spcPct val="115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Welcome the participants and give them an overview of the module. Tell them that they will learn about the ‘Development Automation’ in this module.</a:t>
            </a: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You will learn about the ‘Development Automation’ in this module. </a:t>
            </a:r>
            <a:endParaRPr sz="1200" b="0" i="0" u="none" strike="noStrike" cap="none">
              <a:solidFill>
                <a:schemeClr val="dk1"/>
              </a:solidFill>
              <a:latin typeface="Calibri"/>
              <a:ea typeface="Calibri"/>
              <a:cs typeface="Calibri"/>
              <a:sym typeface="Calibri"/>
            </a:endParaRPr>
          </a:p>
        </p:txBody>
      </p:sp>
      <p:sp>
        <p:nvSpPr>
          <p:cNvPr id="731" name="Shape 73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7953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Shape 8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3" name="Shape 85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Describe the purpose of a web server and how it is used by students every day. Help them to understand the common HTTP status codes and the reasons for them.</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 web server is nothing but a software that continuously listens for the request from a user through the client called as browsers. Some commonly used browsers are Chrome, Firefox, Safari, Opera, Internet Explorer, etc., and some of the Web servers you might know are Apache, Nginx, Tomcat, etc. A status code is just a three digit integer that is present in the response provided by the web server for the request made by the client. These status codes indicate whether the request is processed without errors, with client-side errors or with server-side errors.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1xx: Informational</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2xx: Success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3xx: Redirection</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4xx: Client Error</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5xx: Server Error</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 IT administrator may often need to check the web server for these kinds of errors and report the summary to their executives for planning the development requirements. Again this is a work that can be automated. A web server usually writes the access logs to the file and those logs will have information such as the status code, client IP, HTTP Method, Path, etc.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The program to automate needs the location of this log file and hence pass it through the arguments.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Then it should fetch the logs that are newer than 24 hours and filter the status codes from the logs.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Once it gets the status codes, it just needs to aggregate their counts and write to a file.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By using the mail function available in the Linux ‘mailutils’ package, we can read the summary from the file and send it as an email to any desired email IDs.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To make the program run every day, just schedule it in the cron and it takes care of the rest.</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54" name="Shape 85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6616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Shape 8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9" name="Shape 86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potential causes of a web server failure and its consequences.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 web server is meant to be running all the time s so that it can listen for connections made by the browsers and respond back with appropriate content. It can be down due to a variety of reasons. Some of them include, but not limited to, out of memory exception, too many requests in the queue, etc. It is very necessary to ensure that the web server is running all the time and it is almost impossible for any human to continuously sit and monitor.</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Let us write a program that will check every minute whether the web server is listening for inbound connections at the HTTP port.</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To do this, our program needs to know the web server port. So get the port of the web server as an input from the user.</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To check the listening ports of a Linux machine, it is quite common to use the ‘netstat’ utility that is natively available. This utility prints the listening ports of the operating system.</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Search this output for a text pointing to port 80. If anything is found, then we can assume that the web server is running. If nothing is found, it is better to write to the server log and restart the web server. This would generally make the server available again in most of the cases.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Depending on the criticality of the web application, you can also send an email to any number of persons indicating that the server is down.</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Finally, schedule this to the cron to run every minute. In this way, an attempt to restart the web server will be made at least within 60 seconds of time.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70" name="Shape 87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04351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Shape 8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5" name="Shape 88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the delegation of permissions and privileges from Junior Operations engineer to the Senior architect of the company.</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Ask the participants to list the permissions required for each role in a typical organization. List down the answers given by them and analyse if the participants has covered most of the answers or not. </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with the steps of solutions.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Not all the people will have the same level of permissions in an organization. The people in the senior role will have the maximum permissions than a new beginner obviously to avoid any fatal mistakes. Think what would happen if a fresher unknowingly deletes all the core files of a production server. The consequence is too much to deal with. The best way is to block access to the core files using Linux file system permissions.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But, what if he attempts to shutdown the server? Here, we need to monitor and decide whether to allow the user’s command to execute or not. This can be done with the help of the bash, which is the default terminal on most of the Linux distributions.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The program should have the root user permissions so that it can access the .bashrc file of all the users in the system. So if the script is not run as a root user, throw the error prompting for superuser permissions.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Then check whether the file that has the commands to be blocked from the users exists and if not, exit the program saying the error information.</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The list of users and their home directories can be gathered from the /etc/passwd file of the OS.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Add the validate commands function and the trap directive to the .bashrc file present in the home folder of all users.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So for every command, the validate commands function will be called. Now, read the forbidden commands file inside this function and check whether the input command matches any pattern in there.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If matched, then you can show an error message to the user and exit the program without further executing the user’s command. If needed, you can add the email functionality to the function so that every forbidden attempt can send the alert in an email.</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86" name="Shape 88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2323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1" name="Shape 90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to the participants about the possible failures when the operating system is out of storage space. </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As we saw in the scenario 2, the operating system can run out of space and this could end in failure of everything. In Linux, everything is a file and we will dive into this in the next module. Files need some space allocated in the hard disk. So if the hard disk is full, no space can be allocated to files that will end in complete paralysis. To avoid this situation, the disk space should be checked and action should be taken before it reaches the critical stage. Let us program a script to do this task.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So our program needs to know, which hard disk or storage device should be monitored. It also needs the threshold limit beyond, which it should alert. Give them those as inputs.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To be more robust, validate the given inputs. Whether the given storage really exists and the threshold is greater than the maximum size of the hard disk. If it is, then show the appropriate errors and exit.</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Then check whether the disk usage is greater than the given threshold limit and if it is, then we can optionally send an email or just write it the log file.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To do this regularly and frequently, schedule it to the cron to get executed every minute.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02" name="Shape 90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6182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Shape 9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8" name="Shape 91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safe deleting of files (also referred to as soft deleting) and help them understand its benefits.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It is absolutely possible to delete an important file accidentally even for a very experienced person. It is better to have a stage between having the file and deleting the file. A place where our deleted files sit for a limited period of time. Windows operating systems have the recycle bin for this functionality whereas the some Linux distributions don’t have. So What! Let us create one.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Set the temporary directory for deleted files, the path of the binary that actually deletes the file and the path of the binary that copies the file.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We need the files or folders to be deleted as inputs. So check if inputs are given and if not throw an error requesting the instances.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We also accept some options for our program that allows us to permanently delete the file without moving to recycle bin.</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Use the getopts will enable us to parse options and then create the recycle bin directory if it doesn’t exist in the specified path.</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Now copy the file or folder that we attempted to delete using the script to the recycle bin and then delete the actual file using the rm tool.</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In case,</a:t>
            </a:r>
            <a:r>
              <a:rPr lang="en-US" sz="1200" b="0" i="0" u="none" strike="noStrike" cap="none">
                <a:solidFill>
                  <a:srgbClr val="0000FF"/>
                </a:solidFill>
                <a:latin typeface="Calibri"/>
                <a:ea typeface="Calibri"/>
                <a:cs typeface="Calibri"/>
                <a:sym typeface="Calibri"/>
              </a:rPr>
              <a:t> if ‘f’, indicating force,</a:t>
            </a:r>
            <a:r>
              <a:rPr lang="en-US" sz="1200" b="0" i="0" u="none" strike="noStrike" cap="none">
                <a:solidFill>
                  <a:schemeClr val="dk1"/>
                </a:solidFill>
                <a:latin typeface="Calibri"/>
                <a:ea typeface="Calibri"/>
                <a:cs typeface="Calibri"/>
                <a:sym typeface="Calibri"/>
              </a:rPr>
              <a:t> is given in the arguments, then instead of the previous step, delete the file directly.</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If preferred, set this script as an alias to rm tool in your .bashrc file and you have your own version of recycle bin ready.</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19" name="Shape 91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0598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to the participants the methods to restore the soft-deleted files and the complications involved in it.</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 the previous slide, we saw how to send the deleted files to the recycle bin. Now let us explore the ways to restore them back. </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Set the location of the recycle bin, current working directory to store the restored file and the path of the rm and cp tools.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If the recycle bin doesn’t exist at all, then it means no files are there in the recycle bin. So boldly throw an error saying the recycle bin is empty.</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If no arguments are given, then let us list the deleted files in the recycle bin.</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In case if any pattern is provided in the arguments to our program, search for files matching them with their name, date, time and size. If multiple files are found for the same pattern, then ask the user to pick a version that he needs.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Finally, move the chosen file from the recycle bin to the current directory if there are no conflicts.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Thus, we can safely delete and restore the files from the recycle bin.</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In order to make the recycle bin really temporary, just add the rm tool to the cron scheduler to delete all the files in the recycle bin.</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3547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Shape 9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2" name="Shape 95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Demonstrate the participants how any existing native utilities can be wrapped with a script and their actions can be logged. Also, illustrate the various possibilities that open up.</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N</a:t>
            </a:r>
            <a:r>
              <a:rPr lang="en-US" sz="1200" b="1" i="0" u="none" strike="noStrike" cap="none">
                <a:solidFill>
                  <a:schemeClr val="dk1"/>
                </a:solidFill>
                <a:latin typeface="Calibri"/>
                <a:ea typeface="Calibri"/>
                <a:cs typeface="Calibri"/>
                <a:sym typeface="Calibri"/>
              </a:rPr>
              <a:t>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Any program in Linux can be wrapped by some other program as their own with any modifications. Let us write the program that will abstract the native rm tool and will log all the delete actions made by us through the program.</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Set the location to store the delete logs and fetch the files to delete from the input arguments of the program.</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Since users may not know how our program works, let us show them the usage instructions if no arguments were given.</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If the files to delete are given in the arguments, then send the timestamp, username and the file path to the log file that we initialized previously.</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What if some files should be deleted without making an entry in the log? Simple! Check if the option ‘-s’ is passed to the program and if yes, skip the logging part and delete the file.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Add this to the .bashrc as an alias to rm tool and that’s it.</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53" name="Shape 95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0881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Shape 9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9" name="Shape 96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Illustrate the various types of files that an IT administrator has to work with and refer often under the Linux server environment.</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One of the common things to deal with is a bunch of configuration files for various software and daemons running on the operating system. To refer and check the configuration quickly across multiple files, an Administrator needs to open and view all of them one by one and that takes a lot of effort and time. To ease this task, we will pick all the files at once, read their contents, provided some useful data such as the number of lines, characters and size along with the line numbers for all lines in all files. Get all the files passed as an input through arguments and iterate over each file. So with built-in Linux utilities such as wc, ls, we can get the filename, line count, character count and file owner of the files.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70" name="Shape 97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33087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Shape 9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6" name="Shape 98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process and the need of encrypting the files and elaborate how the recursive encryption saves effort and time.</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Encryption is just a process of making our files unreadable by adding or removing multiple characters so that it doesn’t resemble the actual file in any way. We pass a  password to encrypt so that the password will be set along with the encrypted file in an unreadable form. Later the same password is absolutely mandatory to decrypt the file to its original form. ‘gpg’ is a native utility in Linux to encrypt and decrypt files.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Our program needs the file or folder paths to encrypt. So get it as an input and if none were given, throw an error. Likewise, read the password to encrypt from the user.</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Now resolve all the files and the folders to a list of the absolute file path and iterate over them.</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In each iteration, call the gpg utility with the file path and pass the password to encrypt.</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Once everything is done, show a success message to the user and exit.</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87" name="Shape 98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1083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Shape 10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3" name="Shape 100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process of decryption and help them understand how this can be used to safeguard the files on the server.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To decrypt the files that we encrypted in our previous slide, fetch path of the files or folders from the arguments and get the password to decrypt as well.</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Resolve all the files and folders to a list of absolute paths and filter the files that have the .gpg extension.</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Loop through all the gpg files and use the gpg utility to decrypt the files. Remember gpg decrypt will directly print the contents to the output instead of writing to a file.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So redirect the output to the gpg file’s path but without the .gpg extension.</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Now let us remove all the gpg files that got encrypted and that is it.</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Print the success message to the user and exit the program.</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04" name="Shape 100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266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Shape 7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Shape 73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module objectives to the participants. </a:t>
            </a:r>
            <a:r>
              <a:rPr lang="en-US"/>
              <a:t>Tell the participants that they learnt about the basics of software delivery automation in the previous module and they will now learn how to automate some of the routine development tasks, that would otherwise consume more time, if done manually. Tell them that they will learn about automating the scenarios that developers and administrators come across on a daily basis.</a:t>
            </a:r>
            <a:endParaRPr sz="12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Tell them at the end of this module, they will be able to: </a:t>
            </a:r>
            <a:endParaRPr/>
          </a:p>
          <a:p>
            <a:pPr marL="457200" marR="0" lvl="0" indent="-298450" algn="l" rtl="0">
              <a:lnSpc>
                <a:spcPct val="115000"/>
              </a:lnSpc>
              <a:spcBef>
                <a:spcPts val="0"/>
              </a:spcBef>
              <a:spcAft>
                <a:spcPts val="0"/>
              </a:spcAft>
              <a:buClr>
                <a:srgbClr val="000000"/>
              </a:buClr>
              <a:buSzPts val="1100"/>
              <a:buFont typeface="Calibri"/>
              <a:buChar char="●"/>
            </a:pPr>
            <a:r>
              <a:rPr lang="en-US"/>
              <a:t>Identify</a:t>
            </a:r>
            <a:r>
              <a:rPr lang="en-US" sz="1200" b="0" i="0" u="none" strike="noStrike" cap="none">
                <a:solidFill>
                  <a:schemeClr val="dk1"/>
                </a:solidFill>
                <a:latin typeface="Calibri"/>
                <a:ea typeface="Calibri"/>
                <a:cs typeface="Calibri"/>
                <a:sym typeface="Calibri"/>
              </a:rPr>
              <a:t> the types of </a:t>
            </a:r>
            <a:r>
              <a:rPr lang="en-US"/>
              <a:t>routine tasks</a:t>
            </a:r>
            <a:r>
              <a:rPr lang="en-US" sz="1200" b="0" i="0" u="none" strike="noStrike" cap="none">
                <a:solidFill>
                  <a:schemeClr val="dk1"/>
                </a:solidFill>
                <a:latin typeface="Calibri"/>
                <a:ea typeface="Calibri"/>
                <a:cs typeface="Calibri"/>
                <a:sym typeface="Calibri"/>
              </a:rPr>
              <a:t> that can be automated.</a:t>
            </a:r>
            <a:endParaRPr/>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Predict where errors can occur and how to prevent them using automation.</a:t>
            </a:r>
            <a:endParaRPr/>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Find the right approach to create a program to automate tasks.</a:t>
            </a:r>
            <a:endParaRPr/>
          </a:p>
          <a:p>
            <a:pPr marL="0" marR="0" lvl="0" indent="0" algn="l" rtl="0">
              <a:spcBef>
                <a:spcPts val="1600"/>
              </a:spcBef>
              <a:spcAft>
                <a:spcPts val="0"/>
              </a:spcAft>
              <a:buClr>
                <a:schemeClr val="dk1"/>
              </a:buClr>
              <a:buSzPts val="11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You will be informed about the module objectives.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After completing this module, you will be able </a:t>
            </a:r>
            <a:r>
              <a:rPr lang="en-US"/>
              <a:t>understand</a:t>
            </a:r>
            <a:r>
              <a:rPr lang="en-US" sz="1200" b="0" i="0" u="none" strike="noStrike" cap="none">
                <a:solidFill>
                  <a:schemeClr val="dk1"/>
                </a:solidFill>
                <a:latin typeface="Calibri"/>
                <a:ea typeface="Calibri"/>
                <a:cs typeface="Calibri"/>
                <a:sym typeface="Calibri"/>
              </a:rPr>
              <a:t> various ways to automate</a:t>
            </a:r>
            <a:r>
              <a:rPr lang="en-US"/>
              <a:t> </a:t>
            </a:r>
            <a:r>
              <a:rPr lang="en-US" sz="1200" b="0" i="0" u="none" strike="noStrike" cap="none">
                <a:solidFill>
                  <a:schemeClr val="dk1"/>
                </a:solidFill>
                <a:latin typeface="Calibri"/>
                <a:ea typeface="Calibri"/>
                <a:cs typeface="Calibri"/>
                <a:sym typeface="Calibri"/>
              </a:rPr>
              <a:t>different kind of day-to-day tasks</a:t>
            </a:r>
            <a:r>
              <a:rPr lang="en-US"/>
              <a:t>. You will also find out a solid </a:t>
            </a:r>
            <a:r>
              <a:rPr lang="en-US" sz="1200" b="0" i="0" u="none" strike="noStrike" cap="none">
                <a:solidFill>
                  <a:schemeClr val="dk1"/>
                </a:solidFill>
                <a:latin typeface="Calibri"/>
                <a:ea typeface="Calibri"/>
                <a:cs typeface="Calibri"/>
                <a:sym typeface="Calibri"/>
              </a:rPr>
              <a:t>approach to automating the scenarios.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739" name="Shape 73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1627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Shape 1019"/>
          <p:cNvSpPr txBox="1">
            <a:spLocks noGrp="1"/>
          </p:cNvSpPr>
          <p:nvPr>
            <p:ph type="body" idx="1"/>
          </p:nvPr>
        </p:nvSpPr>
        <p:spPr>
          <a:xfrm>
            <a:off x="685800" y="4400550"/>
            <a:ext cx="5486399"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20" name="Shape 10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9089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Shape 10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6" name="Shape 103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requirements where a bulk amount of files should be downloaded from the internet and point the difficulties in manually accomplishing those tasks.</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Then, explain the scenario and instruct them with the steps of solutions.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In some places, for example, when </a:t>
            </a:r>
            <a:r>
              <a:rPr lang="en-US" sz="1200" b="0" i="0" u="none" strike="noStrike" cap="none" dirty="0" smtClean="0">
                <a:solidFill>
                  <a:schemeClr val="dk1"/>
                </a:solidFill>
                <a:latin typeface="Calibri"/>
                <a:ea typeface="Calibri"/>
                <a:cs typeface="Calibri"/>
                <a:sym typeface="Calibri"/>
              </a:rPr>
              <a:t>an </a:t>
            </a:r>
            <a:r>
              <a:rPr lang="en-US" sz="1200" b="0" i="0" u="none" strike="noStrike" cap="none" dirty="0">
                <a:solidFill>
                  <a:schemeClr val="dk1"/>
                </a:solidFill>
                <a:latin typeface="Calibri"/>
                <a:ea typeface="Calibri"/>
                <a:cs typeface="Calibri"/>
                <a:sym typeface="Calibri"/>
              </a:rPr>
              <a:t>operating system is installed newly on a machine, it won’t have any additional software that is required.</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So we need to download all of them again and again if we haven’t taken any backups of it. Think of getting the security patches for the servers and software required in production setup. It will be tedious to download one by one.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Write the program that optionally gets the download directory else uses the default directory in the home directory and gets the file from which the list of download URLs will be retrieved. We can just loop over each line from the file containing download URLs and using a built-in utility named </a:t>
            </a:r>
            <a:r>
              <a:rPr lang="en-US" sz="1200" b="0" i="0" u="none" strike="noStrike" cap="none" dirty="0" err="1">
                <a:solidFill>
                  <a:schemeClr val="dk1"/>
                </a:solidFill>
                <a:latin typeface="Calibri"/>
                <a:ea typeface="Calibri"/>
                <a:cs typeface="Calibri"/>
                <a:sym typeface="Calibri"/>
              </a:rPr>
              <a:t>wget</a:t>
            </a:r>
            <a:r>
              <a:rPr lang="en-US" sz="1200" b="0" i="0" u="none" strike="noStrike" cap="none" dirty="0">
                <a:solidFill>
                  <a:schemeClr val="dk1"/>
                </a:solidFill>
                <a:latin typeface="Calibri"/>
                <a:ea typeface="Calibri"/>
                <a:cs typeface="Calibri"/>
                <a:sym typeface="Calibri"/>
              </a:rPr>
              <a:t>, it is far easier to download the files by passing in the given download URL.</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37" name="Shape 103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2257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Shape 10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3" name="Shape 105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Describe the industries using LAMP stack as their base and explain the various places where this setup can be used.</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Apache, MySQL and PHP on Linux popularly so-called LAMP stack is just a couple of softwares capable of running a full-fledged application on their own.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Apache is a web server that handles the HTTP connections made through the browsers by users. MySQL is a Database server that allows to store, retrieve and query data from it. PHP is a general-purpose programming language extensively used for web development. So we have one of them in each kind and that’s more than enough for running complete applications. Wordpress, Drupal, Magento are web applications written in PHP and highly compatible with MySQL as the Data backend.</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Apt-get is a Linux utility that allows installing various softwares just by running it with the name of the software. It exactly knows the location of the software we request using the apt-list. That’s why we update the list at the beginning itself. Apache itself runs as a Linux user so that it can make use of Linux Filesystem permissions. So, we explicitly allow the access to files on the www directory by transferring the ownership of the directory to the www-data user. Thus, on restarting the server, we have a complete environment ready to deploy any suitable applications.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54" name="Shape 105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8852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Shape 10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0" name="Shape 107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Describe the conventions used in IP and help the participants understand the difference between public and private IPs.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 private IP is an IP address that is used within the Local network it is connected with. This IP can be used for all sort of communications within the Intranet. i.e. the connection has never reached to the internet. A public IP is an IP address assigned automatically to the router which can be publicly accessed from anywhere around the globe. It is unique and can be assigned only to one adapter at a time. Companies and Hosting providers usually buy a bulk amount of Public IPs from ARIN or RIR for their hosting needs. IT administrators check their IPs often to ping and verify their connectivity across machines. Though the commands to find them are short, they will output much data about the interfaces in which the IP address should be searched.</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To keep this precise, let us write a program that fetches both the IP of the given network interface.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Using the native ip utility, the number attached network interfaces can be listed along with their private IPs. By piping the output to another utility named ‘sed’, we can easily fetch the Private IP alone.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Method to retrieve the public IP is somewhat different than the methods to get private IP. Because the machine itself doesn’t know its public IP since the public IP is attached to the router, not directly to the machine.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So in this case, the servers outside the network can help us identify our public IP. We need a mirror to see our self would be the best analogy to use here.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http://ifconfig.co is one of the public sites that provide the public IP from which we are accessing that site. By simply doing a curl on that site, we can get our public IP.</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By displaying both, the IT administrator can easily get exactly what he needs.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71" name="Shape 107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4299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Shape 10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7" name="Shape 108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1. B. With the help of ‘find’ command, the folder / file names can be acquired.</a:t>
            </a: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1" i="0" u="none" strike="noStrike" cap="none">
              <a:solidFill>
                <a:schemeClr val="dk1"/>
              </a:solidFill>
              <a:latin typeface="Calibri"/>
              <a:ea typeface="Calibri"/>
              <a:cs typeface="Calibri"/>
              <a:sym typeface="Calibri"/>
            </a:endParaRPr>
          </a:p>
        </p:txBody>
      </p:sp>
      <p:sp>
        <p:nvSpPr>
          <p:cNvPr id="1088" name="Shape 108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564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Shape 10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5" name="Shape 109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2. C. Display the list of disk usages and the available disk spaces.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96" name="Shape 109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5931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Shape 11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3" name="Shape 110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Elaborate the scenario of IT audit or some severe malfunction in the server due to some activities.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In an organization, several people from multiple teams will be working on the same server doing their day-to-day work such as deploy new software releases, updating security patches, gathering the analytics, doing the proof of concepts, etc. What if some important file is missing and you are asked to find any activities made to that file. You need to log all the actions somewhere. Writing a wrapper for each action is almost impossible as well as unfeasible.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That is where bash comes in a most elegant way. Bash logs all the commands executed on it and stores the log on the .bash_history located in the home directory of the current user.  The reverse search (CTRL-R) makes use of this to automatically populate the commands from your history.</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Let us write a program that allows us to query on this history of all users. Thus we do not need to manually look into each and every file through thousands of lines of history.</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To access the .bash_history of other users, you need to have a super user (root user) permissions. If the user executing the program doesn’t have these permissions, show them an error and exit the program.</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Now get the list of .bash_history files by fetching the list of users from the password file of the Linux. With the help of grep utility, you can provide a pattern and only the commands that can match the pattern can be retrieved.</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Properly format the received output with their usernames and the line number of the files.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One drawback is that bash history doesn’t have any timestamps of the executed command. But it allows us to define the log format. So by adding date-time format to the environment variable, bash will log the executed commands along with their timestamps.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By asking a program to search for the pattern, there will be no way to miss anything.</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04" name="Shape 110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688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Shape 11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0" name="Shape 112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possibilities of various human errors that can occur on doing these kinds of tedious work.</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Imagine replacing a text with some other text across hundred files with around ten replacements in each file. How long would it take? What is the probability of making errors though we just copy and paste the text? You might be familiar with search and replace on Word or Excel. But it can’t do this operation across files. Is there any utility that allows us to accomplish this? Maybe not natively in Linux.</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Why do we need to this kind of an operation anyways? If you have your public IP hardcoded in all your configuration files, and if the IP changes, then you need to update all the files with the new IP. It can be a hostname, username, password or just any plain text. Let us create a program that gets a list of files from the arguments as input. Prompt the user to provide the text to search for and the text to replace with.</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Before executing the operations, validate whether the given file path exists.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Iterate over each file and use the sed utility to search and replace the given text and write to the file using the ‘-i’ (in-place) option available in sed.</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Thus the search and replace operation is carried out across all files.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21" name="Shape 112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1793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Shape 11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8" name="Shape 113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importance of validating the user input and help them understand how this process makes the script more robust and secure.</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r>
              <a:rPr lang="en-US" sz="1200" b="0"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It is very important to verify and validate the input provided by the user. Say you have written a script that modifies some core configuration files of networking and if the user provides some random text instead of an IP, then it may even completely disable the connectivity of your system. To prevent such sort of errors, it is mandatory to validate the provided inputs. Design for failure and nothing will fail.</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Let us write a sample program that reads an input from the user. </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If the input is empty, throw an error saying that the given text is invalid.</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Now using the sed utility, just replace all the characters other than text and numbers and check whether the given text is equal to the modified text.</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If both are not the same, we can determine that the given text is invalid.</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Likewise, any different kind of text validations can be done using sed along with regular expressions.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39" name="Shape 113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9521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Shape 1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6" name="Shape 115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Elaborate the number of files and folders a typical IT administrator should deal with in an enterprise application and provide the ways to manage those files and folders with ease.</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Starting from configuring a web server to deploying a complex application, there will be thousands of files involved and it is very difficult to locate them exactly unless we have any utility to help. Luckily the ‘find’ utility help us filter the files based on the criteria we give. Yet it is not that much user-friendly.</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Let us create a wrapper script that uses the ‘find’ utility as its core, but provides a nice interface to read the inputs from users.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Get the directory to search for files from the argument and the name, timestamp, size, owner and permissions of the file as inputs.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Based on the given arguments construct the filter options that will be passed to the find as arguments.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Once the filter options are constructed, run the find command with these options and show the list of matched files that are returned by the ‘find’ utility.</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If the find utility is not able to find any matches, it returns with a non zero exit code and by identifying that show an appropriate error message to the user.</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57" name="Shape 115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750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7" name="Shape 74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Inform the participants about the topics that they will be learning in this module.</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Reiterate the topics:</a:t>
            </a:r>
            <a:endParaRPr/>
          </a:p>
          <a:p>
            <a:pPr marL="457200" marR="0" lvl="0" indent="-298450" algn="l" rtl="0">
              <a:lnSpc>
                <a:spcPct val="115000"/>
              </a:lnSpc>
              <a:spcBef>
                <a:spcPts val="0"/>
              </a:spcBef>
              <a:spcAft>
                <a:spcPts val="0"/>
              </a:spcAft>
              <a:buClr>
                <a:srgbClr val="000000"/>
              </a:buClr>
              <a:buSzPts val="1100"/>
              <a:buFont typeface="Calibri"/>
              <a:buChar char="●"/>
            </a:pPr>
            <a:r>
              <a:rPr lang="en-US"/>
              <a:t>Advantages of Automation.</a:t>
            </a:r>
            <a:endParaRPr/>
          </a:p>
          <a:p>
            <a:pPr marL="457200" marR="0" lvl="0" indent="-298450" algn="l" rtl="0">
              <a:lnSpc>
                <a:spcPct val="115000"/>
              </a:lnSpc>
              <a:spcBef>
                <a:spcPts val="0"/>
              </a:spcBef>
              <a:spcAft>
                <a:spcPts val="0"/>
              </a:spcAft>
              <a:buClr>
                <a:srgbClr val="000000"/>
              </a:buClr>
              <a:buSzPts val="1100"/>
              <a:buFont typeface="Calibri"/>
              <a:buChar char="●"/>
            </a:pPr>
            <a:r>
              <a:rPr lang="en-US"/>
              <a:t>Scenarios where automation saves Time and Effort.</a:t>
            </a:r>
            <a:endParaRPr/>
          </a:p>
          <a:p>
            <a:pPr marL="457200" marR="0" lvl="0" indent="-298450" algn="l" rtl="0">
              <a:lnSpc>
                <a:spcPct val="115000"/>
              </a:lnSpc>
              <a:spcBef>
                <a:spcPts val="0"/>
              </a:spcBef>
              <a:spcAft>
                <a:spcPts val="0"/>
              </a:spcAft>
              <a:buClr>
                <a:srgbClr val="000000"/>
              </a:buClr>
              <a:buSzPts val="1100"/>
              <a:buFont typeface="Calibri"/>
              <a:buChar char="●"/>
            </a:pPr>
            <a:r>
              <a:rPr lang="en-US"/>
              <a:t>Scenarios where Automation Prevents Errors.</a:t>
            </a:r>
            <a:endParaRPr sz="1200" b="1" i="0" u="none" strike="noStrike" cap="none">
              <a:solidFill>
                <a:schemeClr val="dk1"/>
              </a:solidFill>
              <a:latin typeface="Calibri"/>
              <a:ea typeface="Calibri"/>
              <a:cs typeface="Calibri"/>
              <a:sym typeface="Calibri"/>
            </a:endParaRPr>
          </a:p>
          <a:p>
            <a:pPr marL="0" marR="0" lvl="0" indent="0" algn="l" rtl="0">
              <a:spcBef>
                <a:spcPts val="160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You will learn about the following topics in this module:</a:t>
            </a:r>
            <a:endParaRPr/>
          </a:p>
          <a:p>
            <a:pPr marL="457200" marR="0" lvl="0" indent="-298450" algn="l" rtl="0">
              <a:lnSpc>
                <a:spcPct val="115000"/>
              </a:lnSpc>
              <a:spcBef>
                <a:spcPts val="0"/>
              </a:spcBef>
              <a:spcAft>
                <a:spcPts val="0"/>
              </a:spcAft>
              <a:buClr>
                <a:schemeClr val="dk1"/>
              </a:buClr>
              <a:buSzPts val="1100"/>
              <a:buFont typeface="Calibri"/>
              <a:buChar char="●"/>
            </a:pPr>
            <a:r>
              <a:rPr lang="en-US"/>
              <a:t>Advantages of Automation.</a:t>
            </a:r>
            <a:endParaRPr/>
          </a:p>
          <a:p>
            <a:pPr marL="457200" marR="0" lvl="0" indent="-298450" algn="l" rtl="0">
              <a:lnSpc>
                <a:spcPct val="115000"/>
              </a:lnSpc>
              <a:spcBef>
                <a:spcPts val="0"/>
              </a:spcBef>
              <a:spcAft>
                <a:spcPts val="0"/>
              </a:spcAft>
              <a:buClr>
                <a:schemeClr val="dk1"/>
              </a:buClr>
              <a:buSzPts val="1100"/>
              <a:buFont typeface="Calibri"/>
              <a:buChar char="●"/>
            </a:pPr>
            <a:r>
              <a:rPr lang="en-US"/>
              <a:t>Scenarios where automation saves Time and Effort.</a:t>
            </a:r>
            <a:endParaRPr/>
          </a:p>
          <a:p>
            <a:pPr marL="457200" marR="0" lvl="0" indent="-298450" algn="l" rtl="0">
              <a:lnSpc>
                <a:spcPct val="115000"/>
              </a:lnSpc>
              <a:spcBef>
                <a:spcPts val="0"/>
              </a:spcBef>
              <a:spcAft>
                <a:spcPts val="0"/>
              </a:spcAft>
              <a:buClr>
                <a:schemeClr val="dk1"/>
              </a:buClr>
              <a:buSzPts val="1100"/>
              <a:buFont typeface="Calibri"/>
              <a:buChar char="●"/>
            </a:pPr>
            <a:r>
              <a:rPr lang="en-US"/>
              <a:t>Scenarios where Automation Prevents Errors.</a:t>
            </a:r>
            <a:endParaRPr/>
          </a:p>
        </p:txBody>
      </p:sp>
      <p:sp>
        <p:nvSpPr>
          <p:cNvPr id="748" name="Shape 74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69977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Shape 11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4" name="Shape 117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general concepts of time zone and how the time zones are calculated in Linux.</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Time zone has equal importance to other configurations. Linux generally has a separate directory allocated for holding different time zone files. It is usually located at “/usr/share/zoneinfo” directory. </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Set this directory and use it for fetching the list of timezones.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Sometimes it can be different for some Linux distributions. In that case, show an error saying that timezone directory is not found.</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To list the available time zones, let the user run the program with the ‘list’ argument. If no arguments were given, then show the date and time of the UTC time zone.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If any time zone arguments are provided, check whether they exist in the time zone directory and if yes, show the time in that time else throw an appropriate error response.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75" name="Shape 117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8652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Shape 11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2" name="Shape 119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Describe the scenarios wherever retrieving the files based on the modified time will be helpful, such as getting the log latest log files or the oldest files from the web server log directory.</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This script might get very handy in places where you need to quickly locate the latest or oldest files.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Initially specify the maximum number of files to display which can be overwritten with the user’s value from arguments if any.</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By looping through given arguments to map the options with their appropriate functionalities. For example, recursively including files, hidden files, etc.,</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The ‘find’ utility will be used with the constructed query filters from the options to fetch the required files.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Once the file list is generated, more details about them can be acquired using the ls command.</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93" name="Shape 119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2611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Shape 12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0" name="Shape 121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situations where creating dummy files will be helpful in simulating some production scenarios.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‘dd’ is a GNU utility available in Linux operating systems to perform file level and block level operations. This program can help in truncating log files which are pretty much very large in size. We may require only a part of it.</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Get the size that the file should have and the path of the file as inputs from the arguments.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If the given number of arguments is not equal to two, show an error message and exit the program.</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By using the necessary arguments, dd utility can help in truncating or extending the file to exactly match the specified size.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If the file size is greater than the specified size, then additional data will be trimmed. If the file size is lesser than the specified size, then null characters will be appended till the file reaches that size.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11" name="Shape 121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4168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Shape 12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9" name="Shape 122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4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Illustrate the places where the administrators will be required to compare the one file with another file.</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Then, explain the scenario and instruct them on the steps of solutions. </a:t>
            </a:r>
            <a:endParaRPr sz="1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4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1" i="0" u="none" strike="noStrike" cap="none">
                <a:solidFill>
                  <a:schemeClr val="dk1"/>
                </a:solidFill>
                <a:latin typeface="Calibri"/>
                <a:ea typeface="Calibri"/>
                <a:cs typeface="Calibri"/>
                <a:sym typeface="Calibri"/>
              </a:rPr>
              <a:t>Notes to the Participant:</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For example, if an administrator has changed a configuration file and wants to double check whether all the planned changes have done, he usually needs to compare the new file with old one. In another case, he may be required to compare the file with some other file on a different server. The built-in diff tool will be helpful in doing this. But it is not that great since it doesn’t provide any color indications. So it is difficult to understand the differences by simply looking at the given different symbols.</a:t>
            </a:r>
            <a:endParaRPr/>
          </a:p>
          <a:p>
            <a:pPr marL="0" marR="0" lvl="0" indent="0" algn="l" rtl="0">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Let us write a program that adds colours to the output of the diff tool which will vastly improve the accessibility of using this.</a:t>
            </a:r>
            <a:endParaRPr/>
          </a:p>
          <a:p>
            <a:pPr marL="457200" marR="0" lvl="0" indent="-317500" algn="l" rtl="0">
              <a:spcBef>
                <a:spcPts val="0"/>
              </a:spcBef>
              <a:spcAft>
                <a:spcPts val="0"/>
              </a:spcAft>
              <a:buClr>
                <a:schemeClr val="dk1"/>
              </a:buClr>
              <a:buSzPts val="1400"/>
              <a:buFont typeface="Calibri"/>
              <a:buChar char="●"/>
            </a:pPr>
            <a:r>
              <a:rPr lang="en-US" sz="1400" b="0" i="0" u="none" strike="noStrike" cap="none">
                <a:solidFill>
                  <a:schemeClr val="dk1"/>
                </a:solidFill>
                <a:latin typeface="Calibri"/>
                <a:ea typeface="Calibri"/>
                <a:cs typeface="Calibri"/>
                <a:sym typeface="Calibri"/>
              </a:rPr>
              <a:t>Get the path of the two files that need to be compared. Initialize the colors for the various differences.</a:t>
            </a:r>
            <a:endParaRPr/>
          </a:p>
          <a:p>
            <a:pPr marL="457200" marR="0" lvl="0" indent="-317500" algn="l" rtl="0">
              <a:spcBef>
                <a:spcPts val="0"/>
              </a:spcBef>
              <a:spcAft>
                <a:spcPts val="0"/>
              </a:spcAft>
              <a:buClr>
                <a:schemeClr val="dk1"/>
              </a:buClr>
              <a:buSzPts val="1400"/>
              <a:buFont typeface="Calibri"/>
              <a:buChar char="●"/>
            </a:pPr>
            <a:r>
              <a:rPr lang="en-US" sz="1400" b="0" i="0" u="none" strike="noStrike" cap="none">
                <a:solidFill>
                  <a:schemeClr val="dk1"/>
                </a:solidFill>
                <a:latin typeface="Calibri"/>
                <a:ea typeface="Calibri"/>
                <a:cs typeface="Calibri"/>
                <a:sym typeface="Calibri"/>
              </a:rPr>
              <a:t>Run the diff utility with the following arguments - 'N' argument treats absent files as empty, 'a' treats all files as text, 'r' to be recursive and 'u' to use plus/minus characters instead of angle brackets.</a:t>
            </a:r>
            <a:endParaRPr/>
          </a:p>
          <a:p>
            <a:pPr marL="457200" marR="0" lvl="0" indent="-317500" algn="l" rtl="0">
              <a:spcBef>
                <a:spcPts val="0"/>
              </a:spcBef>
              <a:spcAft>
                <a:spcPts val="0"/>
              </a:spcAft>
              <a:buClr>
                <a:schemeClr val="dk1"/>
              </a:buClr>
              <a:buSzPts val="1400"/>
              <a:buFont typeface="Calibri"/>
              <a:buChar char="●"/>
            </a:pPr>
            <a:r>
              <a:rPr lang="en-US" sz="1400" b="0" i="0" u="none" strike="noStrike" cap="none">
                <a:solidFill>
                  <a:schemeClr val="dk1"/>
                </a:solidFill>
                <a:latin typeface="Calibri"/>
                <a:ea typeface="Calibri"/>
                <a:cs typeface="Calibri"/>
                <a:sym typeface="Calibri"/>
              </a:rPr>
              <a:t>Next, choose a colour for the text by finding its pattern. Then prefix the content with ANSI colour and suffix with ANSI Reset colour.</a:t>
            </a:r>
            <a:endParaRPr/>
          </a:p>
          <a:p>
            <a:pPr marL="914400" marR="0" lvl="1" indent="-317500" algn="l" rtl="0">
              <a:spcBef>
                <a:spcPts val="0"/>
              </a:spcBef>
              <a:spcAft>
                <a:spcPts val="0"/>
              </a:spcAft>
              <a:buClr>
                <a:schemeClr val="dk1"/>
              </a:buClr>
              <a:buSzPts val="1400"/>
              <a:buFont typeface="Courier New"/>
              <a:buChar char="o"/>
            </a:pPr>
            <a:r>
              <a:rPr lang="en-US" sz="1400" b="0" i="0" u="none" strike="noStrike" cap="none">
                <a:solidFill>
                  <a:schemeClr val="dk1"/>
                </a:solidFill>
                <a:latin typeface="Calibri"/>
                <a:ea typeface="Calibri"/>
                <a:cs typeface="Calibri"/>
                <a:sym typeface="Calibri"/>
              </a:rPr>
              <a:t>    Changed content - Blue  -   ***CONTENT**** (or) ---CONTENT---- (or) @CONTENT (or) !CONTENT</a:t>
            </a:r>
            <a:endParaRPr/>
          </a:p>
          <a:p>
            <a:pPr marL="914400" marR="0" lvl="1" indent="-317500" algn="l" rtl="0">
              <a:spcBef>
                <a:spcPts val="0"/>
              </a:spcBef>
              <a:spcAft>
                <a:spcPts val="0"/>
              </a:spcAft>
              <a:buClr>
                <a:schemeClr val="dk1"/>
              </a:buClr>
              <a:buSzPts val="1400"/>
              <a:buFont typeface="Courier New"/>
              <a:buChar char="o"/>
            </a:pPr>
            <a:r>
              <a:rPr lang="en-US" sz="1400" b="0" i="0" u="none" strike="noStrike" cap="none">
                <a:solidFill>
                  <a:schemeClr val="dk1"/>
                </a:solidFill>
                <a:latin typeface="Calibri"/>
                <a:ea typeface="Calibri"/>
                <a:cs typeface="Calibri"/>
                <a:sym typeface="Calibri"/>
              </a:rPr>
              <a:t>    Removed content - Red -   &lt;CONTENT (or) -CONTENT</a:t>
            </a:r>
            <a:endParaRPr/>
          </a:p>
          <a:p>
            <a:pPr marL="914400" marR="0" lvl="1" indent="-317500" algn="l" rtl="0">
              <a:spcBef>
                <a:spcPts val="0"/>
              </a:spcBef>
              <a:spcAft>
                <a:spcPts val="0"/>
              </a:spcAft>
              <a:buClr>
                <a:schemeClr val="dk1"/>
              </a:buClr>
              <a:buSzPts val="1400"/>
              <a:buFont typeface="Courier New"/>
              <a:buChar char="o"/>
            </a:pPr>
            <a:r>
              <a:rPr lang="en-US" sz="1400" b="0" i="0" u="none" strike="noStrike" cap="none">
                <a:solidFill>
                  <a:schemeClr val="dk1"/>
                </a:solidFill>
                <a:latin typeface="Calibri"/>
                <a:ea typeface="Calibri"/>
                <a:cs typeface="Calibri"/>
                <a:sym typeface="Calibri"/>
              </a:rPr>
              <a:t>    Added content  -   Green -   &gt;CONTENT (or) +CONTENT</a:t>
            </a:r>
            <a:endParaRPr/>
          </a:p>
          <a:p>
            <a:pPr marL="914400" marR="0" lvl="1" indent="-317500" algn="l" rtl="0">
              <a:spcBef>
                <a:spcPts val="0"/>
              </a:spcBef>
              <a:spcAft>
                <a:spcPts val="0"/>
              </a:spcAft>
              <a:buClr>
                <a:schemeClr val="dk1"/>
              </a:buClr>
              <a:buSzPts val="1400"/>
              <a:buFont typeface="Courier New"/>
              <a:buChar char="o"/>
            </a:pPr>
            <a:r>
              <a:rPr lang="en-US" sz="1400" b="0" i="0" u="none" strike="noStrike" cap="none">
                <a:solidFill>
                  <a:schemeClr val="dk1"/>
                </a:solidFill>
                <a:latin typeface="Calibri"/>
                <a:ea typeface="Calibri"/>
                <a:cs typeface="Calibri"/>
                <a:sym typeface="Calibri"/>
              </a:rPr>
              <a:t>    Files -  White BG -   Only in FILENAME (or) Index FILENAME (or) diff FILENAME</a:t>
            </a:r>
            <a:endParaRPr/>
          </a:p>
          <a:p>
            <a:pPr marL="0" marR="0" lvl="0" indent="0" algn="l" rtl="0">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30" name="Shape 123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02162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Shape 12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8" name="Shape 124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scenarios where the given text may </a:t>
            </a:r>
            <a:r>
              <a:rPr lang="en-US" sz="1200" b="0" i="0" u="none" strike="noStrike" cap="none" dirty="0" smtClean="0">
                <a:solidFill>
                  <a:schemeClr val="dk1"/>
                </a:solidFill>
                <a:latin typeface="Calibri"/>
                <a:ea typeface="Calibri"/>
                <a:cs typeface="Calibri"/>
                <a:sym typeface="Calibri"/>
              </a:rPr>
              <a:t>be required </a:t>
            </a:r>
            <a:r>
              <a:rPr lang="en-US" sz="1200" b="0" i="0" u="none" strike="noStrike" cap="none" dirty="0">
                <a:solidFill>
                  <a:schemeClr val="dk1"/>
                </a:solidFill>
                <a:latin typeface="Calibri"/>
                <a:ea typeface="Calibri"/>
                <a:cs typeface="Calibri"/>
                <a:sym typeface="Calibri"/>
              </a:rPr>
              <a:t>to transform to some other case such as transforming the hostname to small since it is more relevant.</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Then, explain the scenario and instruct them with the steps of solutions.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There will be places where you may </a:t>
            </a:r>
            <a:r>
              <a:rPr lang="en-US" sz="1200" b="0" i="0" u="none" strike="noStrike" cap="none" dirty="0" smtClean="0">
                <a:solidFill>
                  <a:schemeClr val="dk1"/>
                </a:solidFill>
                <a:latin typeface="Calibri"/>
                <a:ea typeface="Calibri"/>
                <a:cs typeface="Calibri"/>
                <a:sym typeface="Calibri"/>
              </a:rPr>
              <a:t>be required </a:t>
            </a:r>
            <a:r>
              <a:rPr lang="en-US" sz="1200" b="0" i="0" u="none" strike="noStrike" cap="none" dirty="0">
                <a:solidFill>
                  <a:schemeClr val="dk1"/>
                </a:solidFill>
                <a:latin typeface="Calibri"/>
                <a:ea typeface="Calibri"/>
                <a:cs typeface="Calibri"/>
                <a:sym typeface="Calibri"/>
              </a:rPr>
              <a:t>to transform the case of the given text. It may be to validate/map the input such as Y or y can be used to indicate yes in the confirmation prompt. Or to check whether it matches any other particular text or just to match the strings case insensitive.</a:t>
            </a:r>
            <a:endParaRPr dirty="0"/>
          </a:p>
          <a:p>
            <a:pPr marL="457200" marR="0" lvl="0" indent="-317500" algn="l" rtl="0">
              <a:spcBef>
                <a:spcPts val="0"/>
              </a:spcBef>
              <a:spcAft>
                <a:spcPts val="0"/>
              </a:spcAft>
              <a:buClr>
                <a:schemeClr val="dk1"/>
              </a:buClr>
              <a:buSzPts val="1400"/>
              <a:buFont typeface="Calibri"/>
              <a:buChar char="●"/>
            </a:pPr>
            <a:r>
              <a:rPr lang="en-US" sz="1200" b="0" i="0" u="none" strike="noStrike" cap="none" dirty="0">
                <a:solidFill>
                  <a:schemeClr val="dk1"/>
                </a:solidFill>
                <a:latin typeface="Calibri"/>
                <a:ea typeface="Calibri"/>
                <a:cs typeface="Calibri"/>
                <a:sym typeface="Calibri"/>
              </a:rPr>
              <a:t>Read the text to transform from the input and if none is given, exit the program by throwing an error message.</a:t>
            </a:r>
            <a:endParaRPr dirty="0"/>
          </a:p>
          <a:p>
            <a:pPr marL="457200" marR="0" lvl="0" indent="-317500" algn="l" rtl="0">
              <a:spcBef>
                <a:spcPts val="0"/>
              </a:spcBef>
              <a:spcAft>
                <a:spcPts val="0"/>
              </a:spcAft>
              <a:buClr>
                <a:schemeClr val="dk1"/>
              </a:buClr>
              <a:buSzPts val="1400"/>
              <a:buFont typeface="Calibri"/>
              <a:buChar char="●"/>
            </a:pPr>
            <a:r>
              <a:rPr lang="en-US" sz="1200" b="0" i="0" u="none" strike="noStrike" cap="none" dirty="0">
                <a:solidFill>
                  <a:schemeClr val="dk1"/>
                </a:solidFill>
                <a:latin typeface="Calibri"/>
                <a:ea typeface="Calibri"/>
                <a:cs typeface="Calibri"/>
                <a:sym typeface="Calibri"/>
              </a:rPr>
              <a:t>‘</a:t>
            </a:r>
            <a:r>
              <a:rPr lang="en-US" sz="1200" b="0" i="0" u="none" strike="noStrike" cap="none" dirty="0" err="1">
                <a:solidFill>
                  <a:schemeClr val="dk1"/>
                </a:solidFill>
                <a:latin typeface="Calibri"/>
                <a:ea typeface="Calibri"/>
                <a:cs typeface="Calibri"/>
                <a:sym typeface="Calibri"/>
              </a:rPr>
              <a:t>awk</a:t>
            </a:r>
            <a:r>
              <a:rPr lang="en-US" sz="1200" b="0" i="0" u="none" strike="noStrike" cap="none" dirty="0">
                <a:solidFill>
                  <a:schemeClr val="dk1"/>
                </a:solidFill>
                <a:latin typeface="Calibri"/>
                <a:ea typeface="Calibri"/>
                <a:cs typeface="Calibri"/>
                <a:sym typeface="Calibri"/>
              </a:rPr>
              <a:t>’ is a native tool with lot of text formatting options in Linux operating systems.</a:t>
            </a:r>
            <a:endParaRPr dirty="0"/>
          </a:p>
          <a:p>
            <a:pPr marL="457200" marR="0" lvl="0" indent="-317500" algn="l" rtl="0">
              <a:spcBef>
                <a:spcPts val="0"/>
              </a:spcBef>
              <a:spcAft>
                <a:spcPts val="0"/>
              </a:spcAft>
              <a:buClr>
                <a:schemeClr val="dk1"/>
              </a:buClr>
              <a:buSzPts val="1400"/>
              <a:buFont typeface="Calibri"/>
              <a:buChar char="●"/>
            </a:pPr>
            <a:r>
              <a:rPr lang="en-US" sz="1200" b="0" i="0" u="none" strike="noStrike" cap="none" dirty="0">
                <a:solidFill>
                  <a:schemeClr val="dk1"/>
                </a:solidFill>
                <a:latin typeface="Calibri"/>
                <a:ea typeface="Calibri"/>
                <a:cs typeface="Calibri"/>
                <a:sym typeface="Calibri"/>
              </a:rPr>
              <a:t>It has functions to transform the given text to lower case and to upper case as well.</a:t>
            </a:r>
            <a:endParaRPr dirty="0"/>
          </a:p>
          <a:p>
            <a:pPr marL="457200" marR="0" lvl="0" indent="-317500" algn="l" rtl="0">
              <a:spcBef>
                <a:spcPts val="0"/>
              </a:spcBef>
              <a:spcAft>
                <a:spcPts val="0"/>
              </a:spcAft>
              <a:buClr>
                <a:schemeClr val="dk1"/>
              </a:buClr>
              <a:buSzPts val="1400"/>
              <a:buFont typeface="Calibri"/>
              <a:buChar char="●"/>
            </a:pPr>
            <a:r>
              <a:rPr lang="en-US" sz="1200" b="0" i="0" u="none" strike="noStrike" cap="none" dirty="0">
                <a:solidFill>
                  <a:schemeClr val="dk1"/>
                </a:solidFill>
                <a:latin typeface="Calibri"/>
                <a:ea typeface="Calibri"/>
                <a:cs typeface="Calibri"/>
                <a:sym typeface="Calibri"/>
              </a:rPr>
              <a:t>By passing the given text to these functions in </a:t>
            </a:r>
            <a:r>
              <a:rPr lang="en-US" sz="1200" b="0" i="0" u="none" strike="noStrike" cap="none" dirty="0" err="1">
                <a:solidFill>
                  <a:schemeClr val="dk1"/>
                </a:solidFill>
                <a:latin typeface="Calibri"/>
                <a:ea typeface="Calibri"/>
                <a:cs typeface="Calibri"/>
                <a:sym typeface="Calibri"/>
              </a:rPr>
              <a:t>awk</a:t>
            </a:r>
            <a:r>
              <a:rPr lang="en-US" sz="1200" b="0" i="0" u="none" strike="noStrike" cap="none" dirty="0">
                <a:solidFill>
                  <a:schemeClr val="dk1"/>
                </a:solidFill>
                <a:latin typeface="Calibri"/>
                <a:ea typeface="Calibri"/>
                <a:cs typeface="Calibri"/>
                <a:sym typeface="Calibri"/>
              </a:rPr>
              <a:t>, the given text can be transformed to the required case.</a:t>
            </a:r>
            <a:endParaRPr dirty="0"/>
          </a:p>
          <a:p>
            <a:pPr marL="457200" marR="0" lvl="0" indent="-317500" algn="l" rtl="0">
              <a:spcBef>
                <a:spcPts val="0"/>
              </a:spcBef>
              <a:spcAft>
                <a:spcPts val="0"/>
              </a:spcAft>
              <a:buClr>
                <a:schemeClr val="dk1"/>
              </a:buClr>
              <a:buSzPts val="1400"/>
              <a:buFont typeface="Calibri"/>
              <a:buChar char="●"/>
            </a:pPr>
            <a:r>
              <a:rPr lang="en-US" sz="1200" b="0" i="0" u="none" strike="noStrike" cap="none" dirty="0">
                <a:solidFill>
                  <a:schemeClr val="dk1"/>
                </a:solidFill>
                <a:latin typeface="Calibri"/>
                <a:ea typeface="Calibri"/>
                <a:cs typeface="Calibri"/>
                <a:sym typeface="Calibri"/>
              </a:rPr>
              <a:t>It is also possible to combine these functions to make the first letter to upper case while the remaining letter to lower case characters.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249" name="Shape 124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223051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Shape 1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8" name="Shape 126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Answer: </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1. D. Allows disk level and block level operations of the file system.</a:t>
            </a:r>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69" name="Shape 126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7065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Shape 12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6" name="Shape 127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Answer:</a:t>
            </a:r>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2. C: </a:t>
            </a:r>
            <a:r>
              <a:rPr lang="en-US" sz="2000" b="0" i="0" u="none" strike="noStrike" cap="none">
                <a:solidFill>
                  <a:schemeClr val="dk2"/>
                </a:solidFill>
                <a:latin typeface="Calibri"/>
                <a:ea typeface="Calibri"/>
                <a:cs typeface="Calibri"/>
                <a:sym typeface="Calibri"/>
              </a:rPr>
              <a:t>.</a:t>
            </a:r>
            <a:r>
              <a:rPr lang="en-US" sz="1200" b="0" i="0" u="none" strike="noStrike" cap="none">
                <a:solidFill>
                  <a:schemeClr val="dk1"/>
                </a:solidFill>
                <a:latin typeface="Calibri"/>
                <a:ea typeface="Calibri"/>
                <a:cs typeface="Calibri"/>
                <a:sym typeface="Calibri"/>
              </a:rPr>
              <a:t>bash_history</a:t>
            </a:r>
            <a:endParaRPr sz="12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p:txBody>
      </p:sp>
      <p:sp>
        <p:nvSpPr>
          <p:cNvPr id="1277" name="Shape 127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728393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Shape 12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4" name="Shape 128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lnSpc>
                <a:spcPct val="115000"/>
              </a:lnSpc>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Say:</a:t>
            </a:r>
            <a:r>
              <a:rPr lang="en-US" sz="1200" b="0" i="0" u="none" strike="noStrike" cap="none">
                <a:solidFill>
                  <a:schemeClr val="dk1"/>
                </a:solidFill>
                <a:latin typeface="Calibri"/>
                <a:ea typeface="Calibri"/>
                <a:cs typeface="Calibri"/>
                <a:sym typeface="Calibri"/>
              </a:rPr>
              <a:t> Now, you have reached the end of the module, in this module, you have learned:</a:t>
            </a:r>
            <a:endParaRPr/>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Various scenarios required in IT Operations and have an idea to create an approach to automate the scenario.</a:t>
            </a:r>
            <a:endParaRPr/>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Gathering the inputs required for the program and listing of the outputs that need to be displayed back.</a:t>
            </a:r>
            <a:endParaRPr/>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Validating the given inputs strictly as much as possible so that the program can be more robust and less prone to surprising errors.</a:t>
            </a:r>
            <a:endParaRPr/>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Returning a meaningful message in the error response that will help the users to debug and troubleshoot the program.</a:t>
            </a:r>
            <a:endParaRPr/>
          </a:p>
          <a:p>
            <a:pPr marL="0" marR="0" lvl="0" indent="0" algn="l" rtl="0">
              <a:lnSpc>
                <a:spcPct val="115000"/>
              </a:lnSpc>
              <a:spcBef>
                <a:spcPts val="1600"/>
              </a:spcBef>
              <a:spcAft>
                <a:spcPts val="0"/>
              </a:spcAft>
              <a:buClr>
                <a:srgbClr val="000000"/>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lnSpc>
                <a:spcPct val="115000"/>
              </a:lnSpc>
              <a:spcBef>
                <a:spcPts val="1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Facilitator will summarize the important points discussed in this module. In this module, you have learned:</a:t>
            </a:r>
            <a:endParaRPr/>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Various scenarios required in IT Operations and have an idea to create an approach to automate the scenario.</a:t>
            </a:r>
            <a:endParaRPr/>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Gathering the inputs required for the program and listing of the outputs that need to be displayed back.</a:t>
            </a:r>
            <a:endParaRPr/>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Validating the given inputs strictly as much as possible so that the program can be more robust and less prone to surprising errors.</a:t>
            </a:r>
            <a:endParaRPr/>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Returning a meaningful message in the error response that will help the users to debug and troubleshoot the program.</a:t>
            </a:r>
            <a:endParaRPr/>
          </a:p>
          <a:p>
            <a:pPr marL="0" marR="0" lvl="0" indent="0" algn="l" rtl="0">
              <a:lnSpc>
                <a:spcPct val="115000"/>
              </a:lnSpc>
              <a:spcBef>
                <a:spcPts val="1600"/>
              </a:spcBef>
              <a:spcAft>
                <a:spcPts val="0"/>
              </a:spcAft>
              <a:buClr>
                <a:srgbClr val="000000"/>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85" name="Shape 128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0201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Shape 12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3" name="Shape 129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94" name="Shape 129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4862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6" name="Shape 75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various advantages of the Automation for the  betterment of IT administrators and Enterprises.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Think and recollect how the technologies have evolved over the time. Ask yourself how Industrial Automation helped mankind to grow very quickly and be more productive. Point out the new technologies and match them with the areas where they reduced burden. List down the primary factors of growth in industries and know how these factors have been improvised by automation.</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 typical computer can process more quickly than human thinking. Hence the time consumption to complete the work is much less resulting in a significant cost reduction. Following are some major advantages of Automation:</a:t>
            </a:r>
            <a:endParaRPr/>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Automation is mainly attributed to result in higher production rates, better product quality, improved safety and increased output.</a:t>
            </a:r>
            <a:endParaRPr/>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Greater output and increased productivity are achieved by reducing the tedious works given to the IT administrators. Instead, those works are automated by using finely tested programs that can be completely relied upon.</a:t>
            </a:r>
            <a:endParaRPr/>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Unlike humans, the program written is capable of doing the actions specified for any period of time continuously whereas humans are susceptible to distraction, automation will provide enhanced quality of work.</a:t>
            </a:r>
            <a:endParaRPr/>
          </a:p>
          <a:p>
            <a:pPr marL="0" marR="0" lvl="0" indent="0" algn="l" rtl="0">
              <a:spcBef>
                <a:spcPts val="1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757" name="Shape 75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6605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6" name="Shape 76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4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Explain the students about the day to day work done by a typical IT administrator and help them visualize the difficulties faced by them.</a:t>
            </a:r>
            <a:endParaRPr/>
          </a:p>
          <a:p>
            <a:pPr marL="0" marR="0" lvl="0" indent="0" algn="l" rtl="0">
              <a:spcBef>
                <a:spcPts val="0"/>
              </a:spcBef>
              <a:spcAft>
                <a:spcPts val="0"/>
              </a:spcAft>
              <a:buClr>
                <a:schemeClr val="dk1"/>
              </a:buClr>
              <a:buSzPts val="1100"/>
              <a:buFont typeface="Arial"/>
              <a:buNone/>
            </a:pPr>
            <a:r>
              <a:rPr lang="en-US" sz="1400" b="1" i="0" u="none" strike="noStrike" cap="none">
                <a:solidFill>
                  <a:schemeClr val="dk1"/>
                </a:solidFill>
                <a:latin typeface="Calibri"/>
                <a:ea typeface="Calibri"/>
                <a:cs typeface="Calibri"/>
                <a:sym typeface="Calibri"/>
              </a:rPr>
              <a:t>Do:</a:t>
            </a:r>
            <a:r>
              <a:rPr lang="en-US" sz="1400" b="0" i="0" u="none" strike="noStrike" cap="none">
                <a:solidFill>
                  <a:schemeClr val="dk1"/>
                </a:solidFill>
                <a:latin typeface="Calibri"/>
                <a:ea typeface="Calibri"/>
                <a:cs typeface="Calibri"/>
                <a:sym typeface="Calibri"/>
              </a:rPr>
              <a:t> Read out the following content. </a:t>
            </a:r>
            <a:endParaRPr/>
          </a:p>
          <a:p>
            <a:pPr marL="457200" marR="0" lvl="0" indent="-317500" algn="l" rtl="0">
              <a:lnSpc>
                <a:spcPct val="115000"/>
              </a:lnSpc>
              <a:spcBef>
                <a:spcPts val="0"/>
              </a:spcBef>
              <a:spcAft>
                <a:spcPts val="0"/>
              </a:spcAft>
              <a:buClr>
                <a:srgbClr val="000000"/>
              </a:buClr>
              <a:buSzPts val="1400"/>
              <a:buFont typeface="Calibri"/>
              <a:buChar char="●"/>
            </a:pPr>
            <a:r>
              <a:rPr lang="en-US" sz="1400" b="0" i="0" u="none" strike="noStrike" cap="none">
                <a:solidFill>
                  <a:schemeClr val="dk1"/>
                </a:solidFill>
                <a:latin typeface="Calibri"/>
                <a:ea typeface="Calibri"/>
                <a:cs typeface="Calibri"/>
                <a:sym typeface="Calibri"/>
              </a:rPr>
              <a:t>We will go through the various kind of scenarios that will be of great help to IT administrators in automating their day to day tasks.</a:t>
            </a:r>
            <a:endParaRPr/>
          </a:p>
          <a:p>
            <a:pPr marL="457200" marR="0" lvl="0" indent="-317500" algn="l" rtl="0">
              <a:lnSpc>
                <a:spcPct val="115000"/>
              </a:lnSpc>
              <a:spcBef>
                <a:spcPts val="0"/>
              </a:spcBef>
              <a:spcAft>
                <a:spcPts val="0"/>
              </a:spcAft>
              <a:buClr>
                <a:srgbClr val="000000"/>
              </a:buClr>
              <a:buSzPts val="1400"/>
              <a:buFont typeface="Calibri"/>
              <a:buChar char="●"/>
            </a:pPr>
            <a:r>
              <a:rPr lang="en-US" sz="1400" b="0" i="0" u="none" strike="noStrike" cap="none">
                <a:solidFill>
                  <a:schemeClr val="dk1"/>
                </a:solidFill>
                <a:latin typeface="Calibri"/>
                <a:ea typeface="Calibri"/>
                <a:cs typeface="Calibri"/>
                <a:sym typeface="Calibri"/>
              </a:rPr>
              <a:t>For each scenario we discuss, let us find a programmatic approach and list down the steps to solve them.</a:t>
            </a:r>
            <a:endParaRPr/>
          </a:p>
          <a:p>
            <a:pPr marL="457200" marR="0" lvl="0" indent="-317500" algn="l" rtl="0">
              <a:lnSpc>
                <a:spcPct val="115000"/>
              </a:lnSpc>
              <a:spcBef>
                <a:spcPts val="0"/>
              </a:spcBef>
              <a:spcAft>
                <a:spcPts val="0"/>
              </a:spcAft>
              <a:buClr>
                <a:srgbClr val="000000"/>
              </a:buClr>
              <a:buSzPts val="1400"/>
              <a:buFont typeface="Calibri"/>
              <a:buChar char="●"/>
            </a:pPr>
            <a:r>
              <a:rPr lang="en-US" sz="1400" b="0" i="0" u="none" strike="noStrike" cap="none">
                <a:solidFill>
                  <a:schemeClr val="dk1"/>
                </a:solidFill>
                <a:latin typeface="Calibri"/>
                <a:ea typeface="Calibri"/>
                <a:cs typeface="Calibri"/>
                <a:sym typeface="Calibri"/>
              </a:rPr>
              <a:t>The scenarios are classified into two broad categories based on the primary benefit acquired by them.</a:t>
            </a:r>
            <a:endParaRPr/>
          </a:p>
          <a:p>
            <a:pPr marL="457200" marR="0" lvl="0" indent="-317500" algn="l" rtl="0">
              <a:lnSpc>
                <a:spcPct val="115000"/>
              </a:lnSpc>
              <a:spcBef>
                <a:spcPts val="0"/>
              </a:spcBef>
              <a:spcAft>
                <a:spcPts val="0"/>
              </a:spcAft>
              <a:buClr>
                <a:srgbClr val="000000"/>
              </a:buClr>
              <a:buSzPts val="1400"/>
              <a:buFont typeface="Calibri"/>
              <a:buChar char="●"/>
            </a:pPr>
            <a:r>
              <a:rPr lang="en-US" sz="1400" b="0" i="0" u="none" strike="noStrike" cap="none">
                <a:solidFill>
                  <a:schemeClr val="dk1"/>
                </a:solidFill>
                <a:latin typeface="Calibri"/>
                <a:ea typeface="Calibri"/>
                <a:cs typeface="Calibri"/>
                <a:sym typeface="Calibri"/>
              </a:rPr>
              <a:t>Scenarios that save time and effort:</a:t>
            </a:r>
            <a:endParaRPr/>
          </a:p>
          <a:p>
            <a:pPr marL="914400" marR="0" lvl="1" indent="-317500" algn="l" rtl="0">
              <a:lnSpc>
                <a:spcPct val="115000"/>
              </a:lnSpc>
              <a:spcBef>
                <a:spcPts val="0"/>
              </a:spcBef>
              <a:spcAft>
                <a:spcPts val="0"/>
              </a:spcAft>
              <a:buClr>
                <a:srgbClr val="000000"/>
              </a:buClr>
              <a:buSzPts val="1400"/>
              <a:buFont typeface="Courier New"/>
              <a:buChar char="o"/>
            </a:pPr>
            <a:r>
              <a:rPr lang="en-US" sz="1400" b="0" i="0" u="none" strike="noStrike" cap="none">
                <a:solidFill>
                  <a:schemeClr val="dk1"/>
                </a:solidFill>
                <a:latin typeface="Calibri"/>
                <a:ea typeface="Calibri"/>
                <a:cs typeface="Calibri"/>
                <a:sym typeface="Calibri"/>
              </a:rPr>
              <a:t>In some situations, the same set of work should be done on multiple servers or multiple times on the same server. This category will walk through the scenarios of this kind.</a:t>
            </a:r>
            <a:endParaRPr/>
          </a:p>
          <a:p>
            <a:pPr marL="457200" marR="0" lvl="0" indent="-317500" algn="l" rtl="0">
              <a:lnSpc>
                <a:spcPct val="115000"/>
              </a:lnSpc>
              <a:spcBef>
                <a:spcPts val="0"/>
              </a:spcBef>
              <a:spcAft>
                <a:spcPts val="0"/>
              </a:spcAft>
              <a:buClr>
                <a:srgbClr val="000000"/>
              </a:buClr>
              <a:buSzPts val="1400"/>
              <a:buFont typeface="Calibri"/>
              <a:buChar char="●"/>
            </a:pPr>
            <a:r>
              <a:rPr lang="en-US" sz="1400" b="0" i="0" u="none" strike="noStrike" cap="none">
                <a:solidFill>
                  <a:schemeClr val="dk1"/>
                </a:solidFill>
                <a:latin typeface="Calibri"/>
                <a:ea typeface="Calibri"/>
                <a:cs typeface="Calibri"/>
                <a:sym typeface="Calibri"/>
              </a:rPr>
              <a:t>Scenarios that prevent errors:</a:t>
            </a:r>
            <a:endParaRPr/>
          </a:p>
          <a:p>
            <a:pPr marL="914400" marR="0" lvl="1" indent="-317500" algn="l" rtl="0">
              <a:lnSpc>
                <a:spcPct val="115000"/>
              </a:lnSpc>
              <a:spcBef>
                <a:spcPts val="0"/>
              </a:spcBef>
              <a:spcAft>
                <a:spcPts val="0"/>
              </a:spcAft>
              <a:buClr>
                <a:srgbClr val="000000"/>
              </a:buClr>
              <a:buSzPts val="1400"/>
              <a:buFont typeface="Courier New"/>
              <a:buChar char="o"/>
            </a:pPr>
            <a:r>
              <a:rPr lang="en-US" sz="1400" b="0" i="0" u="none" strike="noStrike" cap="none">
                <a:solidFill>
                  <a:schemeClr val="dk1"/>
                </a:solidFill>
                <a:latin typeface="Calibri"/>
                <a:ea typeface="Calibri"/>
                <a:cs typeface="Calibri"/>
                <a:sym typeface="Calibri"/>
              </a:rPr>
              <a:t>Think of searching for a  list of words in hundreds of files having thousands of lines. One cannot completely rely on a human to do this without any errors where the program is absolutely capable of doing this within seconds with hundred percent reliability.</a:t>
            </a:r>
            <a:endParaRPr/>
          </a:p>
          <a:p>
            <a:pPr marL="0" marR="0" lvl="0" indent="0" algn="l" rtl="0">
              <a:spcBef>
                <a:spcPts val="1600"/>
              </a:spcBef>
              <a:spcAft>
                <a:spcPts val="0"/>
              </a:spcAft>
              <a:buClr>
                <a:schemeClr val="dk1"/>
              </a:buClr>
              <a:buSzPts val="1100"/>
              <a:buFont typeface="Arial"/>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Gather various requirements in IT operations and list those requirements one by one.</a:t>
            </a:r>
            <a:endParaRPr/>
          </a:p>
          <a:p>
            <a:pPr marL="0" marR="0" lvl="0" indent="0" algn="l" rtl="0">
              <a:spcBef>
                <a:spcPts val="0"/>
              </a:spcBef>
              <a:spcAft>
                <a:spcPts val="0"/>
              </a:spcAft>
              <a:buClr>
                <a:schemeClr val="dk1"/>
              </a:buClr>
              <a:buSzPts val="1100"/>
              <a:buFont typeface="Arial"/>
              <a:buNone/>
            </a:pPr>
            <a:r>
              <a:rPr lang="en-US" sz="1400" b="0" i="0" u="none" strike="noStrike" cap="none">
                <a:solidFill>
                  <a:schemeClr val="dk1"/>
                </a:solidFill>
                <a:latin typeface="Calibri"/>
                <a:ea typeface="Calibri"/>
                <a:cs typeface="Calibri"/>
                <a:sym typeface="Calibri"/>
              </a:rPr>
              <a:t>Imagine and try to figure out the steps to automate each requirement.</a:t>
            </a:r>
            <a:endParaRPr/>
          </a:p>
          <a:p>
            <a:pPr marL="0" marR="0" lvl="0" indent="0" algn="l" rtl="0">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Identify the most significant benefit in automating every one of them and place them under the appropriate category.</a:t>
            </a:r>
            <a:endParaRPr/>
          </a:p>
          <a:p>
            <a:pPr marL="0" marR="0" lvl="0" indent="0" algn="l" rtl="0">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7" name="Shape 76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82137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Shape 7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8" name="Shape 79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to the participants about what sort of logs will be there, why it is necessary to keep them and how to maintain them efficiently.</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 following Scenario explains how to archive the logs.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For archiving the logs and to backup them, you first need to know where the log files are located and the extension of the log files. Get this as an input from the user.</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To safeguard them to a backup directory, get the location of the backup directory from the user.</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In order to make archives, a lot of compression tools and algorithms are available. Instead of reinventing the wheel, let us use some existing tools that are available in most of the Linux Operating System. Some of them are tar, 7zip, unzip, WinRAR, etc. These binaries will help us turn our fat log files to slim archives that will take much lesser space.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Finally, once the archives are created, move them to our backup location and deleted the unnecessary log files.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If we need log files back, then we can extract from the archive files we have.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799" name="Shape 79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047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Shape 8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0" name="Shape 81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to the participants about what sort of logs will be there, why it is necessary to keep them and how to maintain them efficiently.</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 following Scenario explains how to archive the logs.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For archiving the logs and to backup them, you first need to know where the log files are located and the extension of the log files. Get this as an input from the user.</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To safeguard them to a backup directory, get the location of the backup directory from the user.</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In order to make archives, a lot of compression tools and algorithms are available. Instead of reinventing the wheel, let us use some existing tools that are available in most of the Linux Operating System. Some of them are tar, 7zip, unzip, WinRAR, etc. These binaries will help us turn our fat log files to slim archives that will take much lesser space.</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Finally, once the archives are created, move them to our backup location and deleted the unnecessary log files.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If we need log files back, then we can extract from the archive files we have.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11" name="Shape 81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6216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Shape 8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6" name="Shape 82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Elaborate the size of log files produced in a typical enterprise and help the participants to understand the infrastructure difficulties faced by the IT administrators to maintain these log files even though they are archived.</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Most of the enterprises will have a log retention policy. Especially, some healthcare industries and banking sectors should retain the log for a period of minimum 5 years. The logs generated on a single day can be Gigabytes or even Terabytes in size. So soon the companies would run out of space to store these logs. In order to make them more efficient, the logs older than the retention period must be deleted so that the space will be optimally utilized. So we need a person here who just deletes the log of terabytes in size and thousands in number every day. What if he deletes the wrong files and forgets to delete the files that should be deleted. There are more possibilities of these faults unless they are automated.</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Let’s create a program that will automatically find the archived log files that are older than a specified time period. The program should collect the list of older log archives and should delete them all.</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The program needs to know the location of the directory containing the archives. And it needs the date &amp; time beyond which the files will be considered as old and marked for deletion.</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Then let the program get all the files in the given directory and filter the files that are older than the given timestamp. Once it has the list, it can delete all the files in the list.</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To continue the same process everyday, just add it to the task scheduler named ‘cron’ in Linux that would just execute the program for you exactly at the time you specify it.</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Thus it saves the cost, effort and time of human resources and provides a very high reliability.</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27" name="Shape 82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83436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Shape 8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7" name="Shape 83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Emphasize the importance of the Database management systems and the value of the data it has. Make participants understand the importance of taking regular backups of the data from RDBMS.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Then, explain the scenario and instruct them on the steps of solutions. </a:t>
            </a:r>
            <a:endParaRPr/>
          </a:p>
          <a:p>
            <a:pPr marL="0" marR="0" lvl="0" indent="0" algn="l" rtl="0">
              <a:spcBef>
                <a:spcPts val="0"/>
              </a:spcBef>
              <a:spcAft>
                <a:spcPts val="0"/>
              </a:spcAft>
              <a:buClr>
                <a:schemeClr val="dk1"/>
              </a:buClr>
              <a:buSzPts val="11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Generally, companies having tons and tons of data will store all of them in databases, such as MySQL, MS SQL, PostgreSQL or OracleDB. Some of them will use NoSQL DBs like MongoDB, Cassandra, etc. These database management systems store the data efficiently within them and will be of great help to retrieve, write and query on the data it has. The applications will fetch the data from the DBs and will properly format it to be human-friendly.</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Since the data resides in a single place, it can be a single point of failure. If the infrastructure fails, the data is lost forever. Think of a hard disk failure you have then, how can you retrieve it back and how quickly you can repair it. In reality, it is completely intolerable from enterprises perspective. Millions of customers will be lost if the site is down for an hour. To make this system more secure, it is always better to have redundant data that will quickly help us to make everything immediately work.</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To dump the data of MySQL, you need the location of the server in the form of  IP, the username and the password to connect to it. You may also need the particular database to backup from the server. Let us read these configuration settings from a file so that our program will be simple to debug and switch environments.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Read the location of the configuration file and also get the directory in which the dumped backup data should be kept.</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As we need our program to be more robust, verify the configuration file and the backup directory.</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Then using the backup utility for MySQL named ‘mysqldump’ get all the data from DB and write the output to the file and move the file to the backup location.</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Remember that retrieving such amount of data will affect the DB performance and this should be done during non-peak hours.</a:t>
            </a:r>
            <a:endParaRPr/>
          </a:p>
          <a:p>
            <a:pPr marL="457200" marR="0" lvl="0" indent="-317500" algn="l" rtl="0">
              <a:spcBef>
                <a:spcPts val="0"/>
              </a:spcBef>
              <a:spcAft>
                <a:spcPts val="0"/>
              </a:spcAft>
              <a:buClr>
                <a:schemeClr val="dk1"/>
              </a:buClr>
              <a:buSzPts val="1400"/>
              <a:buFont typeface="Calibri"/>
              <a:buChar char="●"/>
            </a:pPr>
            <a:r>
              <a:rPr lang="en-US" sz="1200" b="0" i="0" u="none" strike="noStrike" cap="none">
                <a:solidFill>
                  <a:schemeClr val="dk1"/>
                </a:solidFill>
                <a:latin typeface="Calibri"/>
                <a:ea typeface="Calibri"/>
                <a:cs typeface="Calibri"/>
                <a:sym typeface="Calibri"/>
              </a:rPr>
              <a:t>So schedule this on the cron to do the same for the interval at which you need to backup the DB.</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38" name="Shape 83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1189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3133" y="5307"/>
            <a:ext cx="12185706" cy="6847385"/>
          </a:xfrm>
          <a:prstGeom prst="rect">
            <a:avLst/>
          </a:prstGeom>
          <a:noFill/>
          <a:ln>
            <a:noFill/>
          </a:ln>
        </p:spPr>
      </p:pic>
      <p:sp>
        <p:nvSpPr>
          <p:cNvPr id="16" name="Shape 16"/>
          <p:cNvSpPr/>
          <p:nvPr/>
        </p:nvSpPr>
        <p:spPr>
          <a:xfrm>
            <a:off x="5835191" y="2955576"/>
            <a:ext cx="5519318"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a:p>
        </p:txBody>
      </p:sp>
      <p:sp>
        <p:nvSpPr>
          <p:cNvPr id="17" name="Shape 17"/>
          <p:cNvSpPr txBox="1">
            <a:spLocks noGrp="1"/>
          </p:cNvSpPr>
          <p:nvPr>
            <p:ph type="body" idx="1"/>
          </p:nvPr>
        </p:nvSpPr>
        <p:spPr>
          <a:xfrm>
            <a:off x="4528969" y="719340"/>
            <a:ext cx="6833704" cy="1398560"/>
          </a:xfrm>
          <a:prstGeom prst="rect">
            <a:avLst/>
          </a:prstGeom>
          <a:noFill/>
          <a:ln>
            <a:noFill/>
          </a:ln>
        </p:spPr>
        <p:txBody>
          <a:bodyPr spcFirstLastPara="1" wrap="square" lIns="91425" tIns="45700" rIns="91425" bIns="45700" anchor="ctr" anchorCtr="0"/>
          <a:lstStyle>
            <a:lvl1pPr marL="457200" marR="0" lvl="0" indent="-228600" algn="r" rtl="0">
              <a:lnSpc>
                <a:spcPct val="111111"/>
              </a:lnSpc>
              <a:spcBef>
                <a:spcPts val="0"/>
              </a:spcBef>
              <a:spcAft>
                <a:spcPts val="0"/>
              </a:spcAft>
              <a:buClr>
                <a:srgbClr val="000000"/>
              </a:buClr>
              <a:buSzPts val="5400"/>
              <a:buFont typeface="Arial"/>
              <a:buNone/>
              <a:defRPr sz="5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p:nvPr/>
        </p:nvSpPr>
        <p:spPr>
          <a:xfrm>
            <a:off x="10021944" y="380786"/>
            <a:ext cx="161996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a:solidFill>
                  <a:srgbClr val="7F7F7F"/>
                </a:solidFill>
                <a:latin typeface="Arial"/>
                <a:ea typeface="Arial"/>
                <a:cs typeface="Arial"/>
                <a:sym typeface="Arial"/>
              </a:rPr>
              <a:t>Semester </a:t>
            </a:r>
            <a:r>
              <a:rPr lang="en-US" sz="1600" b="1" i="0" u="none" strike="noStrike" cap="none">
                <a:solidFill>
                  <a:srgbClr val="000000"/>
                </a:solidFill>
                <a:latin typeface="Arial"/>
                <a:ea typeface="Arial"/>
                <a:cs typeface="Arial"/>
                <a:sym typeface="Arial"/>
              </a:rPr>
              <a:t>03</a:t>
            </a:r>
            <a:endParaRPr/>
          </a:p>
        </p:txBody>
      </p:sp>
      <p:sp>
        <p:nvSpPr>
          <p:cNvPr id="19" name="Shape 19"/>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p:nvPr/>
        </p:nvSpPr>
        <p:spPr>
          <a:xfrm>
            <a:off x="11429926" y="380786"/>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2" name="Shape 22"/>
          <p:cNvSpPr txBox="1"/>
          <p:nvPr/>
        </p:nvSpPr>
        <p:spPr>
          <a:xfrm>
            <a:off x="10116901" y="1983451"/>
            <a:ext cx="13131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Module # </a:t>
            </a:r>
            <a:r>
              <a:rPr lang="en-US" sz="1600" b="1" i="0" u="none" strike="noStrike" cap="none">
                <a:solidFill>
                  <a:srgbClr val="000000"/>
                </a:solidFill>
                <a:latin typeface="Arial"/>
                <a:ea typeface="Arial"/>
                <a:cs typeface="Arial"/>
                <a:sym typeface="Arial"/>
              </a:rPr>
              <a:t>02</a:t>
            </a:r>
            <a:endParaRPr sz="1600" b="1" i="0" u="none" strike="noStrike" cap="none">
              <a:solidFill>
                <a:srgbClr val="000000"/>
              </a:solidFill>
              <a:latin typeface="Arial"/>
              <a:ea typeface="Arial"/>
              <a:cs typeface="Arial"/>
              <a:sym typeface="Arial"/>
            </a:endParaRPr>
          </a:p>
        </p:txBody>
      </p:sp>
      <p:sp>
        <p:nvSpPr>
          <p:cNvPr id="23" name="Shape 23"/>
          <p:cNvSpPr/>
          <p:nvPr/>
        </p:nvSpPr>
        <p:spPr>
          <a:xfrm>
            <a:off x="11429926" y="1648617"/>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5" name="Shape 25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56" name="Shape 256"/>
          <p:cNvGrpSpPr/>
          <p:nvPr/>
        </p:nvGrpSpPr>
        <p:grpSpPr>
          <a:xfrm>
            <a:off x="1398771" y="1953702"/>
            <a:ext cx="1620994" cy="2603950"/>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0"/>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6" name="Shape 276"/>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09" y="5129363"/>
            <a:ext cx="3658029"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Shape 280"/>
          <p:cNvSpPr txBox="1">
            <a:spLocks noGrp="1"/>
          </p:cNvSpPr>
          <p:nvPr>
            <p:ph type="body" idx="3"/>
          </p:nvPr>
        </p:nvSpPr>
        <p:spPr>
          <a:xfrm>
            <a:off x="443342" y="4670026"/>
            <a:ext cx="3644936"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81" name="Shape 281"/>
          <p:cNvGrpSpPr/>
          <p:nvPr/>
        </p:nvGrpSpPr>
        <p:grpSpPr>
          <a:xfrm>
            <a:off x="9228128" y="1953702"/>
            <a:ext cx="1620994" cy="2603950"/>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4"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 name="Shape 292"/>
          <p:cNvSpPr txBox="1">
            <a:spLocks noGrp="1"/>
          </p:cNvSpPr>
          <p:nvPr>
            <p:ph type="body" idx="5"/>
          </p:nvPr>
        </p:nvSpPr>
        <p:spPr>
          <a:xfrm>
            <a:off x="4376387" y="4670026"/>
            <a:ext cx="3713315"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 name="Shape 293"/>
          <p:cNvSpPr txBox="1">
            <a:spLocks noGrp="1"/>
          </p:cNvSpPr>
          <p:nvPr>
            <p:ph type="body" idx="6"/>
          </p:nvPr>
        </p:nvSpPr>
        <p:spPr>
          <a:xfrm>
            <a:off x="8267578" y="5129363"/>
            <a:ext cx="3610195"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 name="Shape 294"/>
          <p:cNvSpPr txBox="1">
            <a:spLocks noGrp="1"/>
          </p:cNvSpPr>
          <p:nvPr>
            <p:ph type="body" idx="7"/>
          </p:nvPr>
        </p:nvSpPr>
        <p:spPr>
          <a:xfrm>
            <a:off x="8277634" y="4670026"/>
            <a:ext cx="3597273"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7" name="Shape 29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98" name="Shape 298"/>
          <p:cNvGrpSpPr/>
          <p:nvPr/>
        </p:nvGrpSpPr>
        <p:grpSpPr>
          <a:xfrm>
            <a:off x="0" y="5025802"/>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05" name="Shape 305"/>
          <p:cNvGrpSpPr/>
          <p:nvPr/>
        </p:nvGrpSpPr>
        <p:grpSpPr>
          <a:xfrm>
            <a:off x="1217471" y="2920934"/>
            <a:ext cx="1304470"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5" name="Shape 315"/>
          <p:cNvGrpSpPr/>
          <p:nvPr/>
        </p:nvGrpSpPr>
        <p:grpSpPr>
          <a:xfrm>
            <a:off x="3286748" y="2920934"/>
            <a:ext cx="1304470"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5" name="Shape 325"/>
          <p:cNvGrpSpPr/>
          <p:nvPr/>
        </p:nvGrpSpPr>
        <p:grpSpPr>
          <a:xfrm>
            <a:off x="5362701" y="2917613"/>
            <a:ext cx="1304470"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5" name="Shape 335"/>
          <p:cNvGrpSpPr/>
          <p:nvPr/>
        </p:nvGrpSpPr>
        <p:grpSpPr>
          <a:xfrm>
            <a:off x="7695802" y="2917613"/>
            <a:ext cx="1304470" cy="2434590"/>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45" name="Shape 345"/>
          <p:cNvGrpSpPr/>
          <p:nvPr/>
        </p:nvGrpSpPr>
        <p:grpSpPr>
          <a:xfrm>
            <a:off x="10039725" y="2881865"/>
            <a:ext cx="1304470"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2"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6" name="Shape 356"/>
          <p:cNvSpPr txBox="1">
            <a:spLocks noGrp="1"/>
          </p:cNvSpPr>
          <p:nvPr>
            <p:ph type="body" idx="3"/>
          </p:nvPr>
        </p:nvSpPr>
        <p:spPr>
          <a:xfrm>
            <a:off x="3081061" y="5721632"/>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7" name="Shape 357"/>
          <p:cNvSpPr txBox="1">
            <a:spLocks noGrp="1"/>
          </p:cNvSpPr>
          <p:nvPr>
            <p:ph type="body" idx="4"/>
          </p:nvPr>
        </p:nvSpPr>
        <p:spPr>
          <a:xfrm>
            <a:off x="5293281"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8" name="Shape 358"/>
          <p:cNvSpPr txBox="1">
            <a:spLocks noGrp="1"/>
          </p:cNvSpPr>
          <p:nvPr>
            <p:ph type="body" idx="5"/>
          </p:nvPr>
        </p:nvSpPr>
        <p:spPr>
          <a:xfrm>
            <a:off x="7412699"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9" name="Shape 359"/>
          <p:cNvSpPr txBox="1">
            <a:spLocks noGrp="1"/>
          </p:cNvSpPr>
          <p:nvPr>
            <p:ph type="body" idx="6"/>
          </p:nvPr>
        </p:nvSpPr>
        <p:spPr>
          <a:xfrm>
            <a:off x="9532117" y="5707711"/>
            <a:ext cx="1899629"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0" name="Shape 360"/>
          <p:cNvSpPr txBox="1">
            <a:spLocks noGrp="1"/>
          </p:cNvSpPr>
          <p:nvPr>
            <p:ph type="body" idx="7"/>
          </p:nvPr>
        </p:nvSpPr>
        <p:spPr>
          <a:xfrm>
            <a:off x="514350" y="1304995"/>
            <a:ext cx="10273812" cy="14532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3" name="Shape 36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64" name="Shape 364"/>
          <p:cNvGrpSpPr/>
          <p:nvPr/>
        </p:nvGrpSpPr>
        <p:grpSpPr>
          <a:xfrm>
            <a:off x="0" y="3998260"/>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0"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1" name="Shape 381"/>
          <p:cNvGrpSpPr/>
          <p:nvPr/>
        </p:nvGrpSpPr>
        <p:grpSpPr>
          <a:xfrm>
            <a:off x="3286748" y="1893408"/>
            <a:ext cx="1304470"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1" name="Shape 391"/>
          <p:cNvGrpSpPr/>
          <p:nvPr/>
        </p:nvGrpSpPr>
        <p:grpSpPr>
          <a:xfrm>
            <a:off x="5362701" y="1890087"/>
            <a:ext cx="1304470"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1" name="Shape 401"/>
          <p:cNvGrpSpPr/>
          <p:nvPr/>
        </p:nvGrpSpPr>
        <p:grpSpPr>
          <a:xfrm>
            <a:off x="7392552" y="1890087"/>
            <a:ext cx="1304470" cy="2434590"/>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11" name="Shape 411"/>
          <p:cNvGrpSpPr/>
          <p:nvPr/>
        </p:nvGrpSpPr>
        <p:grpSpPr>
          <a:xfrm>
            <a:off x="9507695" y="1888970"/>
            <a:ext cx="1304470"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Shape 422"/>
          <p:cNvSpPr txBox="1">
            <a:spLocks noGrp="1"/>
          </p:cNvSpPr>
          <p:nvPr>
            <p:ph type="body" idx="3"/>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Shape 423"/>
          <p:cNvSpPr txBox="1">
            <a:spLocks noGrp="1"/>
          </p:cNvSpPr>
          <p:nvPr>
            <p:ph type="body" idx="4"/>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4" name="Shape 424"/>
          <p:cNvSpPr txBox="1">
            <a:spLocks noGrp="1"/>
          </p:cNvSpPr>
          <p:nvPr>
            <p:ph type="body" idx="5"/>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5" name="Shape 425"/>
          <p:cNvSpPr txBox="1">
            <a:spLocks noGrp="1"/>
          </p:cNvSpPr>
          <p:nvPr>
            <p:ph type="body" idx="6"/>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6" name="Shape 426"/>
          <p:cNvSpPr txBox="1">
            <a:spLocks noGrp="1"/>
          </p:cNvSpPr>
          <p:nvPr>
            <p:ph type="body" idx="7"/>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7" name="Shape 427"/>
          <p:cNvSpPr txBox="1">
            <a:spLocks noGrp="1"/>
          </p:cNvSpPr>
          <p:nvPr>
            <p:ph type="body" idx="8"/>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8" name="Shape 428"/>
          <p:cNvSpPr txBox="1">
            <a:spLocks noGrp="1"/>
          </p:cNvSpPr>
          <p:nvPr>
            <p:ph type="body" idx="9"/>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9" name="Shape 429"/>
          <p:cNvSpPr txBox="1">
            <a:spLocks noGrp="1"/>
          </p:cNvSpPr>
          <p:nvPr>
            <p:ph type="body" idx="13"/>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0" name="Shape 430"/>
          <p:cNvSpPr txBox="1">
            <a:spLocks noGrp="1"/>
          </p:cNvSpPr>
          <p:nvPr>
            <p:ph type="body" idx="14"/>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3" name="Shape 43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4" name="Shape 434"/>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Shape 442"/>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Shape 443"/>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662131" y="4762328"/>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5" name="Shape 445"/>
          <p:cNvSpPr/>
          <p:nvPr/>
        </p:nvSpPr>
        <p:spPr>
          <a:xfrm>
            <a:off x="2947441" y="4756135"/>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6" name="Shape 446"/>
          <p:cNvSpPr/>
          <p:nvPr/>
        </p:nvSpPr>
        <p:spPr>
          <a:xfrm>
            <a:off x="7158061" y="4749373"/>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7" name="Shape 447"/>
          <p:cNvSpPr/>
          <p:nvPr/>
        </p:nvSpPr>
        <p:spPr>
          <a:xfrm>
            <a:off x="9436042" y="4749944"/>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8" name="Shape 448"/>
          <p:cNvSpPr/>
          <p:nvPr/>
        </p:nvSpPr>
        <p:spPr>
          <a:xfrm>
            <a:off x="5052751" y="4749944"/>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Shape 450"/>
          <p:cNvSpPr txBox="1">
            <a:spLocks noGrp="1"/>
          </p:cNvSpPr>
          <p:nvPr>
            <p:ph type="body" idx="3"/>
          </p:nvPr>
        </p:nvSpPr>
        <p:spPr>
          <a:xfrm>
            <a:off x="989700"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Shape 451"/>
          <p:cNvSpPr txBox="1">
            <a:spLocks noGrp="1"/>
          </p:cNvSpPr>
          <p:nvPr>
            <p:ph type="body" idx="4"/>
          </p:nvPr>
        </p:nvSpPr>
        <p:spPr>
          <a:xfrm>
            <a:off x="308069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Shape 452"/>
          <p:cNvSpPr txBox="1">
            <a:spLocks noGrp="1"/>
          </p:cNvSpPr>
          <p:nvPr>
            <p:ph type="body" idx="5"/>
          </p:nvPr>
        </p:nvSpPr>
        <p:spPr>
          <a:xfrm>
            <a:off x="5220008"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Shape 453"/>
          <p:cNvSpPr txBox="1">
            <a:spLocks noGrp="1"/>
          </p:cNvSpPr>
          <p:nvPr>
            <p:ph type="body" idx="6"/>
          </p:nvPr>
        </p:nvSpPr>
        <p:spPr>
          <a:xfrm>
            <a:off x="736681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4" name="Shape 454"/>
          <p:cNvSpPr txBox="1">
            <a:spLocks noGrp="1"/>
          </p:cNvSpPr>
          <p:nvPr>
            <p:ph type="body" idx="7"/>
          </p:nvPr>
        </p:nvSpPr>
        <p:spPr>
          <a:xfrm>
            <a:off x="9485359"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5" name="Shape 455"/>
          <p:cNvSpPr txBox="1">
            <a:spLocks noGrp="1"/>
          </p:cNvSpPr>
          <p:nvPr>
            <p:ph type="body" idx="8"/>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6" name="Shape 456"/>
          <p:cNvSpPr txBox="1">
            <a:spLocks noGrp="1"/>
          </p:cNvSpPr>
          <p:nvPr>
            <p:ph type="body" idx="9"/>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7" name="Shape 457"/>
          <p:cNvSpPr txBox="1">
            <a:spLocks noGrp="1"/>
          </p:cNvSpPr>
          <p:nvPr>
            <p:ph type="body" idx="13"/>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8" name="Shape 458"/>
          <p:cNvSpPr txBox="1">
            <a:spLocks noGrp="1"/>
          </p:cNvSpPr>
          <p:nvPr>
            <p:ph type="body" idx="14"/>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9" name="Shape 459"/>
          <p:cNvSpPr txBox="1">
            <a:spLocks noGrp="1"/>
          </p:cNvSpPr>
          <p:nvPr>
            <p:ph type="body" idx="15"/>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0" name="Shape 460"/>
          <p:cNvSpPr txBox="1">
            <a:spLocks noGrp="1"/>
          </p:cNvSpPr>
          <p:nvPr>
            <p:ph type="body" idx="16"/>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1" name="Shape 461"/>
          <p:cNvSpPr txBox="1">
            <a:spLocks noGrp="1"/>
          </p:cNvSpPr>
          <p:nvPr>
            <p:ph type="body" idx="17"/>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2" name="Shape 462"/>
          <p:cNvSpPr txBox="1">
            <a:spLocks noGrp="1"/>
          </p:cNvSpPr>
          <p:nvPr>
            <p:ph type="body" idx="18"/>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3" name="Shape 463"/>
          <p:cNvSpPr txBox="1">
            <a:spLocks noGrp="1"/>
          </p:cNvSpPr>
          <p:nvPr>
            <p:ph type="body" idx="19"/>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6" name="Shape 4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7" name="Shape 467"/>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Shape 470"/>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Shape 471"/>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Shape 472"/>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Shape 477"/>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8"/>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8"/>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08" y="12490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8" name="Shape 518"/>
          <p:cNvSpPr txBox="1">
            <a:spLocks noGrp="1"/>
          </p:cNvSpPr>
          <p:nvPr>
            <p:ph type="body" idx="3"/>
          </p:nvPr>
        </p:nvSpPr>
        <p:spPr>
          <a:xfrm>
            <a:off x="905609" y="16605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9" name="Shape 519"/>
          <p:cNvSpPr txBox="1">
            <a:spLocks noGrp="1"/>
          </p:cNvSpPr>
          <p:nvPr>
            <p:ph type="body" idx="4"/>
          </p:nvPr>
        </p:nvSpPr>
        <p:spPr>
          <a:xfrm>
            <a:off x="905608" y="25185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0" name="Shape 520"/>
          <p:cNvSpPr txBox="1">
            <a:spLocks noGrp="1"/>
          </p:cNvSpPr>
          <p:nvPr>
            <p:ph type="body" idx="5"/>
          </p:nvPr>
        </p:nvSpPr>
        <p:spPr>
          <a:xfrm>
            <a:off x="905609" y="29300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1" name="Shape 521"/>
          <p:cNvSpPr txBox="1">
            <a:spLocks noGrp="1"/>
          </p:cNvSpPr>
          <p:nvPr>
            <p:ph type="body" idx="6"/>
          </p:nvPr>
        </p:nvSpPr>
        <p:spPr>
          <a:xfrm>
            <a:off x="905608" y="3774421"/>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2" name="Shape 522"/>
          <p:cNvSpPr txBox="1">
            <a:spLocks noGrp="1"/>
          </p:cNvSpPr>
          <p:nvPr>
            <p:ph type="body" idx="7"/>
          </p:nvPr>
        </p:nvSpPr>
        <p:spPr>
          <a:xfrm>
            <a:off x="905609" y="4185967"/>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3" name="Shape 523"/>
          <p:cNvSpPr txBox="1">
            <a:spLocks noGrp="1"/>
          </p:cNvSpPr>
          <p:nvPr>
            <p:ph type="body" idx="8"/>
          </p:nvPr>
        </p:nvSpPr>
        <p:spPr>
          <a:xfrm>
            <a:off x="905608" y="504162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4" name="Shape 524"/>
          <p:cNvSpPr txBox="1">
            <a:spLocks noGrp="1"/>
          </p:cNvSpPr>
          <p:nvPr>
            <p:ph type="body" idx="9"/>
          </p:nvPr>
        </p:nvSpPr>
        <p:spPr>
          <a:xfrm>
            <a:off x="905609" y="545316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25" name="Shape 525"/>
          <p:cNvGrpSpPr/>
          <p:nvPr/>
        </p:nvGrpSpPr>
        <p:grpSpPr>
          <a:xfrm>
            <a:off x="7179565" y="2719086"/>
            <a:ext cx="2105024" cy="1658938"/>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8"/>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8"/>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5" y="633245"/>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5" name="Shape 545"/>
          <p:cNvSpPr txBox="1">
            <a:spLocks noGrp="1"/>
          </p:cNvSpPr>
          <p:nvPr>
            <p:ph type="body" idx="1"/>
          </p:nvPr>
        </p:nvSpPr>
        <p:spPr>
          <a:xfrm>
            <a:off x="207963" y="273050"/>
            <a:ext cx="9569083"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6" name="Shape 546"/>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7" name="Shape 547"/>
          <p:cNvGrpSpPr/>
          <p:nvPr/>
        </p:nvGrpSpPr>
        <p:grpSpPr>
          <a:xfrm>
            <a:off x="1760306" y="3744764"/>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8" y="4366073"/>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1" y="3010474"/>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5"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7" y="2775427"/>
            <a:ext cx="2247780" cy="8736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5" name="Shape 565"/>
          <p:cNvSpPr txBox="1">
            <a:spLocks noGrp="1"/>
          </p:cNvSpPr>
          <p:nvPr>
            <p:ph type="body" idx="3"/>
          </p:nvPr>
        </p:nvSpPr>
        <p:spPr>
          <a:xfrm>
            <a:off x="3025297" y="5390259"/>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6" name="Shape 566"/>
          <p:cNvSpPr txBox="1">
            <a:spLocks noGrp="1"/>
          </p:cNvSpPr>
          <p:nvPr>
            <p:ph type="body" idx="4"/>
          </p:nvPr>
        </p:nvSpPr>
        <p:spPr>
          <a:xfrm>
            <a:off x="4721151" y="2149850"/>
            <a:ext cx="2327466" cy="86275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7" name="Shape 567"/>
          <p:cNvSpPr txBox="1">
            <a:spLocks noGrp="1"/>
          </p:cNvSpPr>
          <p:nvPr>
            <p:ph type="body" idx="5"/>
          </p:nvPr>
        </p:nvSpPr>
        <p:spPr>
          <a:xfrm>
            <a:off x="6986775" y="4708150"/>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8" name="Shape 568"/>
          <p:cNvSpPr txBox="1">
            <a:spLocks noGrp="1"/>
          </p:cNvSpPr>
          <p:nvPr>
            <p:ph type="body" idx="6"/>
          </p:nvPr>
        </p:nvSpPr>
        <p:spPr>
          <a:xfrm>
            <a:off x="10694145" y="1955612"/>
            <a:ext cx="1318631" cy="18602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9" name="Shape 569"/>
          <p:cNvSpPr txBox="1">
            <a:spLocks noGrp="1"/>
          </p:cNvSpPr>
          <p:nvPr>
            <p:ph type="body" idx="7"/>
          </p:nvPr>
        </p:nvSpPr>
        <p:spPr>
          <a:xfrm>
            <a:off x="1180758" y="2222957"/>
            <a:ext cx="2247780"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0" name="Shape 570"/>
          <p:cNvSpPr txBox="1">
            <a:spLocks noGrp="1"/>
          </p:cNvSpPr>
          <p:nvPr>
            <p:ph type="body" idx="8"/>
          </p:nvPr>
        </p:nvSpPr>
        <p:spPr>
          <a:xfrm>
            <a:off x="4721151" y="1607631"/>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1" name="Shape 571"/>
          <p:cNvSpPr txBox="1">
            <a:spLocks noGrp="1"/>
          </p:cNvSpPr>
          <p:nvPr>
            <p:ph type="body" idx="9"/>
          </p:nvPr>
        </p:nvSpPr>
        <p:spPr>
          <a:xfrm>
            <a:off x="3025297" y="6180788"/>
            <a:ext cx="2327466" cy="36417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2" name="Shape 572"/>
          <p:cNvSpPr txBox="1">
            <a:spLocks noGrp="1"/>
          </p:cNvSpPr>
          <p:nvPr>
            <p:ph type="body" idx="13"/>
          </p:nvPr>
        </p:nvSpPr>
        <p:spPr>
          <a:xfrm>
            <a:off x="6986775" y="5537050"/>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5" name="Shape 57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76" name="Shape 576"/>
          <p:cNvGrpSpPr/>
          <p:nvPr/>
        </p:nvGrpSpPr>
        <p:grpSpPr>
          <a:xfrm>
            <a:off x="8705339" y="1607951"/>
            <a:ext cx="2504672" cy="2336330"/>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Shape 583"/>
          <p:cNvGrpSpPr/>
          <p:nvPr/>
        </p:nvGrpSpPr>
        <p:grpSpPr>
          <a:xfrm>
            <a:off x="6794670" y="3441706"/>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0"/>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Shape 595"/>
          <p:cNvGrpSpPr/>
          <p:nvPr/>
        </p:nvGrpSpPr>
        <p:grpSpPr>
          <a:xfrm>
            <a:off x="2992894" y="3441706"/>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601" name="Shape 601"/>
          <p:cNvGrpSpPr/>
          <p:nvPr/>
        </p:nvGrpSpPr>
        <p:grpSpPr>
          <a:xfrm>
            <a:off x="1090792" y="1607950"/>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8" name="Shape 608"/>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2"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6"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1" name="Shape 621"/>
          <p:cNvSpPr txBox="1">
            <a:spLocks noGrp="1"/>
          </p:cNvSpPr>
          <p:nvPr>
            <p:ph type="body" idx="3"/>
          </p:nvPr>
        </p:nvSpPr>
        <p:spPr>
          <a:xfrm>
            <a:off x="1575449"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2" name="Shape 622"/>
          <p:cNvSpPr txBox="1">
            <a:spLocks noGrp="1"/>
          </p:cNvSpPr>
          <p:nvPr>
            <p:ph type="body" idx="4"/>
          </p:nvPr>
        </p:nvSpPr>
        <p:spPr>
          <a:xfrm>
            <a:off x="3519528"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3" name="Shape 623"/>
          <p:cNvSpPr txBox="1">
            <a:spLocks noGrp="1"/>
          </p:cNvSpPr>
          <p:nvPr>
            <p:ph type="body" idx="5"/>
          </p:nvPr>
        </p:nvSpPr>
        <p:spPr>
          <a:xfrm>
            <a:off x="3518381"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Shape 624"/>
          <p:cNvSpPr txBox="1">
            <a:spLocks noGrp="1"/>
          </p:cNvSpPr>
          <p:nvPr>
            <p:ph type="body" idx="6"/>
          </p:nvPr>
        </p:nvSpPr>
        <p:spPr>
          <a:xfrm>
            <a:off x="5400162"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5" name="Shape 625"/>
          <p:cNvSpPr txBox="1">
            <a:spLocks noGrp="1"/>
          </p:cNvSpPr>
          <p:nvPr>
            <p:ph type="body" idx="7"/>
          </p:nvPr>
        </p:nvSpPr>
        <p:spPr>
          <a:xfrm>
            <a:off x="5390682"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6" name="Shape 626"/>
          <p:cNvSpPr txBox="1">
            <a:spLocks noGrp="1"/>
          </p:cNvSpPr>
          <p:nvPr>
            <p:ph type="body" idx="8"/>
          </p:nvPr>
        </p:nvSpPr>
        <p:spPr>
          <a:xfrm>
            <a:off x="7308390"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7" name="Shape 627"/>
          <p:cNvSpPr txBox="1">
            <a:spLocks noGrp="1"/>
          </p:cNvSpPr>
          <p:nvPr>
            <p:ph type="body" idx="9"/>
          </p:nvPr>
        </p:nvSpPr>
        <p:spPr>
          <a:xfrm>
            <a:off x="7307243"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8" name="Shape 628"/>
          <p:cNvSpPr txBox="1">
            <a:spLocks noGrp="1"/>
          </p:cNvSpPr>
          <p:nvPr>
            <p:ph type="body" idx="13"/>
          </p:nvPr>
        </p:nvSpPr>
        <p:spPr>
          <a:xfrm>
            <a:off x="9250776"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9" name="Shape 629"/>
          <p:cNvSpPr txBox="1">
            <a:spLocks noGrp="1"/>
          </p:cNvSpPr>
          <p:nvPr>
            <p:ph type="body" idx="14"/>
          </p:nvPr>
        </p:nvSpPr>
        <p:spPr>
          <a:xfrm>
            <a:off x="9241296"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2" name="Shape 63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33" name="Shape 633"/>
          <p:cNvGrpSpPr/>
          <p:nvPr/>
        </p:nvGrpSpPr>
        <p:grpSpPr>
          <a:xfrm>
            <a:off x="6992716" y="1169665"/>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5" name="Shape 645"/>
          <p:cNvGrpSpPr/>
          <p:nvPr/>
        </p:nvGrpSpPr>
        <p:grpSpPr>
          <a:xfrm>
            <a:off x="1044399" y="1419553"/>
            <a:ext cx="699075" cy="699074"/>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0" y="1569374"/>
            <a:ext cx="4030291" cy="364504"/>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9" name="Shape 649"/>
          <p:cNvCxnSpPr/>
          <p:nvPr/>
        </p:nvCxnSpPr>
        <p:spPr>
          <a:xfrm>
            <a:off x="1186962" y="2464026"/>
            <a:ext cx="4909038"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399" y="2791669"/>
            <a:ext cx="699075" cy="699074"/>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0" y="2929171"/>
            <a:ext cx="4045444" cy="33523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4" name="Shape 654"/>
          <p:cNvCxnSpPr/>
          <p:nvPr/>
        </p:nvCxnSpPr>
        <p:spPr>
          <a:xfrm>
            <a:off x="1186962" y="3836142"/>
            <a:ext cx="4909038"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399" y="4089831"/>
            <a:ext cx="699075" cy="699074"/>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2" y="4366292"/>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9" name="Shape 659"/>
          <p:cNvCxnSpPr/>
          <p:nvPr/>
        </p:nvCxnSpPr>
        <p:spPr>
          <a:xfrm>
            <a:off x="1186962" y="5134304"/>
            <a:ext cx="4909038"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399" y="5328616"/>
            <a:ext cx="699075" cy="699074"/>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2" y="5522107"/>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6" name="Shape 6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7" name="Shape 667"/>
          <p:cNvSpPr/>
          <p:nvPr/>
        </p:nvSpPr>
        <p:spPr>
          <a:xfrm>
            <a:off x="610294"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8" name="Shape 668"/>
          <p:cNvSpPr/>
          <p:nvPr/>
        </p:nvSpPr>
        <p:spPr>
          <a:xfrm>
            <a:off x="2087814" y="3266609"/>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0" name="Shape 670"/>
          <p:cNvSpPr/>
          <p:nvPr/>
        </p:nvSpPr>
        <p:spPr>
          <a:xfrm rot="10800000" flipH="1">
            <a:off x="4620556" y="4054130"/>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1" name="Shape 671"/>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a:p>
        </p:txBody>
      </p:sp>
      <p:sp>
        <p:nvSpPr>
          <p:cNvPr id="672" name="Shape 672"/>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a:p>
        </p:txBody>
      </p:sp>
      <p:sp>
        <p:nvSpPr>
          <p:cNvPr id="673" name="Shape 673"/>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a:p>
        </p:txBody>
      </p:sp>
      <p:sp>
        <p:nvSpPr>
          <p:cNvPr id="674" name="Shape 674"/>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6" name="Shape 676"/>
          <p:cNvSpPr/>
          <p:nvPr/>
        </p:nvSpPr>
        <p:spPr>
          <a:xfrm>
            <a:off x="7166547" y="3266609"/>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3" y="4054130"/>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1" y="3551958"/>
            <a:ext cx="2269863" cy="396875"/>
          </a:xfrm>
          <a:prstGeom prst="rect">
            <a:avLst/>
          </a:prstGeom>
          <a:solidFill>
            <a:schemeClr val="accent2"/>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0" name="Shape 680"/>
          <p:cNvSpPr txBox="1">
            <a:spLocks noGrp="1"/>
          </p:cNvSpPr>
          <p:nvPr>
            <p:ph type="body" idx="3"/>
          </p:nvPr>
        </p:nvSpPr>
        <p:spPr>
          <a:xfrm>
            <a:off x="3434369" y="3551958"/>
            <a:ext cx="2269863"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1" name="Shape 681"/>
          <p:cNvSpPr txBox="1">
            <a:spLocks noGrp="1"/>
          </p:cNvSpPr>
          <p:nvPr>
            <p:ph type="body" idx="4"/>
          </p:nvPr>
        </p:nvSpPr>
        <p:spPr>
          <a:xfrm>
            <a:off x="5932984" y="3551958"/>
            <a:ext cx="2384252"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2" name="Shape 682"/>
          <p:cNvSpPr txBox="1">
            <a:spLocks noGrp="1"/>
          </p:cNvSpPr>
          <p:nvPr>
            <p:ph type="body" idx="5"/>
          </p:nvPr>
        </p:nvSpPr>
        <p:spPr>
          <a:xfrm>
            <a:off x="8789087" y="3551958"/>
            <a:ext cx="2384252" cy="396875"/>
          </a:xfrm>
          <a:prstGeom prst="rect">
            <a:avLst/>
          </a:prstGeom>
          <a:solidFill>
            <a:schemeClr val="accent5"/>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3" name="Shape 683"/>
          <p:cNvSpPr txBox="1">
            <a:spLocks noGrp="1"/>
          </p:cNvSpPr>
          <p:nvPr>
            <p:ph type="body" idx="6"/>
          </p:nvPr>
        </p:nvSpPr>
        <p:spPr>
          <a:xfrm>
            <a:off x="861882" y="2095806"/>
            <a:ext cx="2282224"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4" name="Shape 684"/>
          <p:cNvSpPr txBox="1">
            <a:spLocks noGrp="1"/>
          </p:cNvSpPr>
          <p:nvPr>
            <p:ph type="body" idx="7"/>
          </p:nvPr>
        </p:nvSpPr>
        <p:spPr>
          <a:xfrm>
            <a:off x="5932984" y="2095806"/>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5" name="Shape 685"/>
          <p:cNvSpPr txBox="1">
            <a:spLocks noGrp="1"/>
          </p:cNvSpPr>
          <p:nvPr>
            <p:ph type="body" idx="8"/>
          </p:nvPr>
        </p:nvSpPr>
        <p:spPr>
          <a:xfrm>
            <a:off x="3428429"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4" name="Shape 69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5" name="Shape 69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6" name="Shape 69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Shape 2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7" name="Shape 27"/>
          <p:cNvGrpSpPr/>
          <p:nvPr/>
        </p:nvGrpSpPr>
        <p:grpSpPr>
          <a:xfrm flipH="1">
            <a:off x="-1" y="1967241"/>
            <a:ext cx="6132405" cy="3823634"/>
            <a:chOff x="6625864" y="1832110"/>
            <a:chExt cx="6820169" cy="4367731"/>
          </a:xfrm>
        </p:grpSpPr>
        <p:sp>
          <p:nvSpPr>
            <p:cNvPr id="28" name="Shape 28"/>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Shape 29"/>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Shape 30"/>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Shape 31"/>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Shape 32"/>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Shape 33"/>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Shape 34"/>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Shape 35"/>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 name="Shape 36"/>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Shape 37"/>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Shape 38"/>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Shape 39"/>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Shape 40"/>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Shape 41"/>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Shape 42"/>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Shape 43"/>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 name="Shape 44"/>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697"/>
        <p:cNvGrpSpPr/>
        <p:nvPr/>
      </p:nvGrpSpPr>
      <p:grpSpPr>
        <a:xfrm>
          <a:off x="0" y="0"/>
          <a:ext cx="0" cy="0"/>
          <a:chOff x="0" y="0"/>
          <a:chExt cx="0" cy="0"/>
        </a:xfrm>
      </p:grpSpPr>
      <p:sp>
        <p:nvSpPr>
          <p:cNvPr id="698" name="Shape 698"/>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9" name="Shape 69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0" name="Shape 70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1" name="Shape 70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702" name="Shape 702"/>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03" name="Shape 703"/>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04" name="Shape 704"/>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05" name="Shape 705"/>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34290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hone_01">
  <p:cSld name="Phone_01">
    <p:spTree>
      <p:nvGrpSpPr>
        <p:cNvPr id="1" name="Shape 706"/>
        <p:cNvGrpSpPr/>
        <p:nvPr/>
      </p:nvGrpSpPr>
      <p:grpSpPr>
        <a:xfrm>
          <a:off x="0" y="0"/>
          <a:ext cx="0" cy="0"/>
          <a:chOff x="0" y="0"/>
          <a:chExt cx="0" cy="0"/>
        </a:xfrm>
      </p:grpSpPr>
      <p:sp>
        <p:nvSpPr>
          <p:cNvPr id="707" name="Shape 707"/>
          <p:cNvSpPr>
            <a:spLocks noGrp="1"/>
          </p:cNvSpPr>
          <p:nvPr>
            <p:ph type="pic" idx="2"/>
          </p:nvPr>
        </p:nvSpPr>
        <p:spPr>
          <a:xfrm>
            <a:off x="5652253" y="1975483"/>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8" name="Shape 708"/>
          <p:cNvSpPr>
            <a:spLocks noGrp="1"/>
          </p:cNvSpPr>
          <p:nvPr>
            <p:ph type="pic" idx="3"/>
          </p:nvPr>
        </p:nvSpPr>
        <p:spPr>
          <a:xfrm>
            <a:off x="4468896" y="2177860"/>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9" name="Shape 70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0" name="Shape 71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Content+ImageFull">
  <p:cSld name="Title+Content+ImageFull">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3" name="Shape 713"/>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4" name="Shape 714"/>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5" name="Shape 71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16" name="Shape 716"/>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Content+Image">
  <p:cSld name="Title+Content+Image">
    <p:spTree>
      <p:nvGrpSpPr>
        <p:cNvPr id="1" name="Shape 717"/>
        <p:cNvGrpSpPr/>
        <p:nvPr/>
      </p:nvGrpSpPr>
      <p:grpSpPr>
        <a:xfrm>
          <a:off x="0" y="0"/>
          <a:ext cx="0" cy="0"/>
          <a:chOff x="0" y="0"/>
          <a:chExt cx="0" cy="0"/>
        </a:xfrm>
      </p:grpSpPr>
      <p:sp>
        <p:nvSpPr>
          <p:cNvPr id="718" name="Shape 71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9" name="Shape 71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0" name="Shape 72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1" name="Shape 72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22" name="Shape 722"/>
          <p:cNvSpPr>
            <a:spLocks noGrp="1"/>
          </p:cNvSpPr>
          <p:nvPr>
            <p:ph type="pic" idx="3"/>
          </p:nvPr>
        </p:nvSpPr>
        <p:spPr>
          <a:xfrm>
            <a:off x="8354662" y="3279531"/>
            <a:ext cx="3322988" cy="286568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2"/>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5" name="Shape 72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3133" y="5307"/>
            <a:ext cx="12185706" cy="6847385"/>
          </a:xfrm>
          <a:prstGeom prst="rect">
            <a:avLst/>
          </a:prstGeom>
          <a:noFill/>
          <a:ln>
            <a:noFill/>
          </a:ln>
        </p:spPr>
      </p:pic>
      <p:sp>
        <p:nvSpPr>
          <p:cNvPr id="48" name="Shape 48"/>
          <p:cNvSpPr/>
          <p:nvPr/>
        </p:nvSpPr>
        <p:spPr>
          <a:xfrm>
            <a:off x="0" y="1447588"/>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Shape 49"/>
          <p:cNvSpPr/>
          <p:nvPr/>
        </p:nvSpPr>
        <p:spPr>
          <a:xfrm>
            <a:off x="12075283" y="1449583"/>
            <a:ext cx="116718" cy="1489054"/>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0" name="Shape 50"/>
          <p:cNvSpPr txBox="1"/>
          <p:nvPr/>
        </p:nvSpPr>
        <p:spPr>
          <a:xfrm>
            <a:off x="571924" y="1713956"/>
            <a:ext cx="11192183" cy="7078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a:p>
        </p:txBody>
      </p:sp>
      <p:sp>
        <p:nvSpPr>
          <p:cNvPr id="51" name="Shape 51"/>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1450975"/>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body" idx="1"/>
          </p:nvPr>
        </p:nvSpPr>
        <p:spPr>
          <a:xfrm>
            <a:off x="2207738" y="4565682"/>
            <a:ext cx="7375007" cy="8749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body" idx="3"/>
          </p:nvPr>
        </p:nvSpPr>
        <p:spPr>
          <a:xfrm>
            <a:off x="207963" y="6206597"/>
            <a:ext cx="11622793" cy="36512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4"/>
          </p:nvPr>
        </p:nvSpPr>
        <p:spPr>
          <a:xfrm>
            <a:off x="8522430" y="3132903"/>
            <a:ext cx="3308326" cy="457200"/>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body" idx="5"/>
          </p:nvPr>
        </p:nvSpPr>
        <p:spPr>
          <a:xfrm>
            <a:off x="8522429" y="3590102"/>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59" name="Shape 5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Shape 60"/>
          <p:cNvSpPr txBox="1">
            <a:spLocks noGrp="1"/>
          </p:cNvSpPr>
          <p:nvPr>
            <p:ph type="body" idx="6"/>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65" name="Shape 65"/>
          <p:cNvGrpSpPr/>
          <p:nvPr/>
        </p:nvGrpSpPr>
        <p:grpSpPr>
          <a:xfrm>
            <a:off x="638049" y="4989635"/>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73" name="Shape 73"/>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4" name="Shape 74"/>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6" name="Shape 76"/>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7" name="Shape 77"/>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7" name="Shape 87"/>
          <p:cNvGrpSpPr/>
          <p:nvPr/>
        </p:nvGrpSpPr>
        <p:grpSpPr>
          <a:xfrm>
            <a:off x="8806369" y="4754662"/>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84007" y="4735486"/>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96" name="Shape 96"/>
          <p:cNvSpPr txBox="1">
            <a:spLocks noGrp="1"/>
          </p:cNvSpPr>
          <p:nvPr>
            <p:ph type="body" idx="2"/>
          </p:nvPr>
        </p:nvSpPr>
        <p:spPr>
          <a:xfrm>
            <a:off x="32937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Shape 97"/>
          <p:cNvSpPr txBox="1">
            <a:spLocks noGrp="1"/>
          </p:cNvSpPr>
          <p:nvPr>
            <p:ph type="body" idx="3"/>
          </p:nvPr>
        </p:nvSpPr>
        <p:spPr>
          <a:xfrm>
            <a:off x="116493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Shape 98"/>
          <p:cNvSpPr txBox="1">
            <a:spLocks noGrp="1"/>
          </p:cNvSpPr>
          <p:nvPr>
            <p:ph type="body" idx="4"/>
          </p:nvPr>
        </p:nvSpPr>
        <p:spPr>
          <a:xfrm>
            <a:off x="2004882"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 name="Shape 99"/>
          <p:cNvSpPr txBox="1">
            <a:spLocks noGrp="1"/>
          </p:cNvSpPr>
          <p:nvPr>
            <p:ph type="body" idx="5"/>
          </p:nvPr>
        </p:nvSpPr>
        <p:spPr>
          <a:xfrm>
            <a:off x="2840956"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 name="Shape 100"/>
          <p:cNvSpPr txBox="1">
            <a:spLocks noGrp="1"/>
          </p:cNvSpPr>
          <p:nvPr>
            <p:ph type="body" idx="6"/>
          </p:nvPr>
        </p:nvSpPr>
        <p:spPr>
          <a:xfrm>
            <a:off x="3673128"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1" name="Shape 101"/>
          <p:cNvSpPr txBox="1">
            <a:spLocks noGrp="1"/>
          </p:cNvSpPr>
          <p:nvPr>
            <p:ph type="body" idx="7"/>
          </p:nvPr>
        </p:nvSpPr>
        <p:spPr>
          <a:xfrm>
            <a:off x="4505300"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Shape 102"/>
          <p:cNvSpPr txBox="1">
            <a:spLocks noGrp="1"/>
          </p:cNvSpPr>
          <p:nvPr>
            <p:ph type="body" idx="8"/>
          </p:nvPr>
        </p:nvSpPr>
        <p:spPr>
          <a:xfrm>
            <a:off x="6585035"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Shape 103"/>
          <p:cNvSpPr txBox="1">
            <a:spLocks noGrp="1"/>
          </p:cNvSpPr>
          <p:nvPr>
            <p:ph type="body" idx="9"/>
          </p:nvPr>
        </p:nvSpPr>
        <p:spPr>
          <a:xfrm>
            <a:off x="6595091"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Shape 104"/>
          <p:cNvSpPr txBox="1">
            <a:spLocks noGrp="1"/>
          </p:cNvSpPr>
          <p:nvPr>
            <p:ph type="body" idx="13"/>
          </p:nvPr>
        </p:nvSpPr>
        <p:spPr>
          <a:xfrm>
            <a:off x="6585035"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Shape 105"/>
          <p:cNvSpPr txBox="1">
            <a:spLocks noGrp="1"/>
          </p:cNvSpPr>
          <p:nvPr>
            <p:ph type="body" idx="14"/>
          </p:nvPr>
        </p:nvSpPr>
        <p:spPr>
          <a:xfrm>
            <a:off x="6595091"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Shape 106"/>
          <p:cNvSpPr txBox="1">
            <a:spLocks noGrp="1"/>
          </p:cNvSpPr>
          <p:nvPr>
            <p:ph type="body" idx="15"/>
          </p:nvPr>
        </p:nvSpPr>
        <p:spPr>
          <a:xfrm>
            <a:off x="6585035"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Shape 107"/>
          <p:cNvSpPr txBox="1">
            <a:spLocks noGrp="1"/>
          </p:cNvSpPr>
          <p:nvPr>
            <p:ph type="body" idx="16"/>
          </p:nvPr>
        </p:nvSpPr>
        <p:spPr>
          <a:xfrm>
            <a:off x="6595091"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Shape 108"/>
          <p:cNvSpPr txBox="1">
            <a:spLocks noGrp="1"/>
          </p:cNvSpPr>
          <p:nvPr>
            <p:ph type="body" idx="17"/>
          </p:nvPr>
        </p:nvSpPr>
        <p:spPr>
          <a:xfrm>
            <a:off x="9506250"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Shape 109"/>
          <p:cNvSpPr txBox="1">
            <a:spLocks noGrp="1"/>
          </p:cNvSpPr>
          <p:nvPr>
            <p:ph type="body" idx="18"/>
          </p:nvPr>
        </p:nvSpPr>
        <p:spPr>
          <a:xfrm>
            <a:off x="9516306"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Shape 110"/>
          <p:cNvSpPr txBox="1">
            <a:spLocks noGrp="1"/>
          </p:cNvSpPr>
          <p:nvPr>
            <p:ph type="body" idx="19"/>
          </p:nvPr>
        </p:nvSpPr>
        <p:spPr>
          <a:xfrm>
            <a:off x="9506250"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20"/>
          </p:nvPr>
        </p:nvSpPr>
        <p:spPr>
          <a:xfrm>
            <a:off x="9516306"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Shape 112"/>
          <p:cNvSpPr txBox="1">
            <a:spLocks noGrp="1"/>
          </p:cNvSpPr>
          <p:nvPr>
            <p:ph type="body" idx="21"/>
          </p:nvPr>
        </p:nvSpPr>
        <p:spPr>
          <a:xfrm>
            <a:off x="9506250"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Shape 113"/>
          <p:cNvSpPr txBox="1">
            <a:spLocks noGrp="1"/>
          </p:cNvSpPr>
          <p:nvPr>
            <p:ph type="body" idx="22"/>
          </p:nvPr>
        </p:nvSpPr>
        <p:spPr>
          <a:xfrm>
            <a:off x="9516306"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114"/>
        <p:cNvGrpSpPr/>
        <p:nvPr/>
      </p:nvGrpSpPr>
      <p:grpSpPr>
        <a:xfrm>
          <a:off x="0" y="0"/>
          <a:ext cx="0" cy="0"/>
          <a:chOff x="0" y="0"/>
          <a:chExt cx="0" cy="0"/>
        </a:xfrm>
      </p:grpSpPr>
      <p:sp>
        <p:nvSpPr>
          <p:cNvPr id="115" name="Shape 115"/>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 name="Shape 11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7" name="Shape 11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Shape 11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119" name="Shape 119"/>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120" name="Shape 120"/>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1" name="Shape 121"/>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122" name="Shape 122"/>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5" y="633245"/>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5" name="Shape 125"/>
          <p:cNvSpPr txBox="1">
            <a:spLocks noGrp="1"/>
          </p:cNvSpPr>
          <p:nvPr>
            <p:ph type="body" idx="1"/>
          </p:nvPr>
        </p:nvSpPr>
        <p:spPr>
          <a:xfrm>
            <a:off x="207963" y="273050"/>
            <a:ext cx="9753747"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 name="Shape 12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27" name="Shape 127"/>
          <p:cNvSpPr/>
          <p:nvPr/>
        </p:nvSpPr>
        <p:spPr>
          <a:xfrm>
            <a:off x="1230923" y="4198846"/>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Shape 128"/>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Shape 133"/>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Shape 134"/>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Shape 135"/>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0" name="Shape 140"/>
          <p:cNvGrpSpPr/>
          <p:nvPr/>
        </p:nvGrpSpPr>
        <p:grpSpPr>
          <a:xfrm>
            <a:off x="1567506" y="3258829"/>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a:p>
          </p:txBody>
        </p:sp>
      </p:grpSp>
      <p:grpSp>
        <p:nvGrpSpPr>
          <p:cNvPr id="143" name="Shape 143"/>
          <p:cNvGrpSpPr/>
          <p:nvPr/>
        </p:nvGrpSpPr>
        <p:grpSpPr>
          <a:xfrm>
            <a:off x="9976161" y="877117"/>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a:p>
          </p:txBody>
        </p:sp>
      </p:grpSp>
      <p:sp>
        <p:nvSpPr>
          <p:cNvPr id="146" name="Shape 146"/>
          <p:cNvSpPr/>
          <p:nvPr/>
        </p:nvSpPr>
        <p:spPr>
          <a:xfrm>
            <a:off x="1259775"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1230923"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8" name="Shape 148"/>
          <p:cNvSpPr/>
          <p:nvPr/>
        </p:nvSpPr>
        <p:spPr>
          <a:xfrm>
            <a:off x="7965129" y="4808043"/>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9" name="Shape 149"/>
          <p:cNvSpPr/>
          <p:nvPr/>
        </p:nvSpPr>
        <p:spPr>
          <a:xfrm>
            <a:off x="4561947" y="4808564"/>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3" y="1704654"/>
            <a:ext cx="7145673" cy="104754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1" name="Shape 151"/>
          <p:cNvSpPr txBox="1">
            <a:spLocks noGrp="1"/>
          </p:cNvSpPr>
          <p:nvPr>
            <p:ph type="body" idx="3"/>
          </p:nvPr>
        </p:nvSpPr>
        <p:spPr>
          <a:xfrm>
            <a:off x="1429718"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2" name="Shape 152"/>
          <p:cNvSpPr txBox="1">
            <a:spLocks noGrp="1"/>
          </p:cNvSpPr>
          <p:nvPr>
            <p:ph type="body" idx="4"/>
          </p:nvPr>
        </p:nvSpPr>
        <p:spPr>
          <a:xfrm>
            <a:off x="1439774"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3" name="Shape 153"/>
          <p:cNvSpPr txBox="1">
            <a:spLocks noGrp="1"/>
          </p:cNvSpPr>
          <p:nvPr>
            <p:ph type="body" idx="5"/>
          </p:nvPr>
        </p:nvSpPr>
        <p:spPr>
          <a:xfrm>
            <a:off x="4854716"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4" name="Shape 154"/>
          <p:cNvSpPr txBox="1">
            <a:spLocks noGrp="1"/>
          </p:cNvSpPr>
          <p:nvPr>
            <p:ph type="body" idx="6"/>
          </p:nvPr>
        </p:nvSpPr>
        <p:spPr>
          <a:xfrm>
            <a:off x="4864772"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5" name="Shape 155"/>
          <p:cNvSpPr txBox="1">
            <a:spLocks noGrp="1"/>
          </p:cNvSpPr>
          <p:nvPr>
            <p:ph type="body" idx="7"/>
          </p:nvPr>
        </p:nvSpPr>
        <p:spPr>
          <a:xfrm>
            <a:off x="8236082"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6" name="Shape 156"/>
          <p:cNvSpPr txBox="1">
            <a:spLocks noGrp="1"/>
          </p:cNvSpPr>
          <p:nvPr>
            <p:ph type="body" idx="8"/>
          </p:nvPr>
        </p:nvSpPr>
        <p:spPr>
          <a:xfrm>
            <a:off x="8246138"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9" name="Shape 159"/>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60" name="Shape 160"/>
          <p:cNvGrpSpPr/>
          <p:nvPr/>
        </p:nvGrpSpPr>
        <p:grpSpPr>
          <a:xfrm>
            <a:off x="616489" y="1781438"/>
            <a:ext cx="4118606"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0"/>
            <a:ext cx="6100312" cy="89665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Shape 186"/>
          <p:cNvSpPr txBox="1">
            <a:spLocks noGrp="1"/>
          </p:cNvSpPr>
          <p:nvPr>
            <p:ph type="body" idx="3"/>
          </p:nvPr>
        </p:nvSpPr>
        <p:spPr>
          <a:xfrm>
            <a:off x="5389969"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Shape 187"/>
          <p:cNvSpPr txBox="1">
            <a:spLocks noGrp="1"/>
          </p:cNvSpPr>
          <p:nvPr>
            <p:ph type="body" idx="4"/>
          </p:nvPr>
        </p:nvSpPr>
        <p:spPr>
          <a:xfrm>
            <a:off x="5400025"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 name="Shape 188"/>
          <p:cNvSpPr txBox="1">
            <a:spLocks noGrp="1"/>
          </p:cNvSpPr>
          <p:nvPr>
            <p:ph type="body" idx="5"/>
          </p:nvPr>
        </p:nvSpPr>
        <p:spPr>
          <a:xfrm>
            <a:off x="5389969"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 name="Shape 189"/>
          <p:cNvSpPr txBox="1">
            <a:spLocks noGrp="1"/>
          </p:cNvSpPr>
          <p:nvPr>
            <p:ph type="body" idx="6"/>
          </p:nvPr>
        </p:nvSpPr>
        <p:spPr>
          <a:xfrm>
            <a:off x="5400025"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Shape 190"/>
          <p:cNvSpPr txBox="1">
            <a:spLocks noGrp="1"/>
          </p:cNvSpPr>
          <p:nvPr>
            <p:ph type="body" idx="7"/>
          </p:nvPr>
        </p:nvSpPr>
        <p:spPr>
          <a:xfrm>
            <a:off x="5389969"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Shape 191"/>
          <p:cNvSpPr txBox="1">
            <a:spLocks noGrp="1"/>
          </p:cNvSpPr>
          <p:nvPr>
            <p:ph type="body" idx="8"/>
          </p:nvPr>
        </p:nvSpPr>
        <p:spPr>
          <a:xfrm>
            <a:off x="5400025"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 name="Shape 192"/>
          <p:cNvSpPr txBox="1">
            <a:spLocks noGrp="1"/>
          </p:cNvSpPr>
          <p:nvPr>
            <p:ph type="body" idx="9"/>
          </p:nvPr>
        </p:nvSpPr>
        <p:spPr>
          <a:xfrm>
            <a:off x="8908157"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 name="Shape 193"/>
          <p:cNvSpPr txBox="1">
            <a:spLocks noGrp="1"/>
          </p:cNvSpPr>
          <p:nvPr>
            <p:ph type="body" idx="13"/>
          </p:nvPr>
        </p:nvSpPr>
        <p:spPr>
          <a:xfrm>
            <a:off x="8918213"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 name="Shape 194"/>
          <p:cNvSpPr txBox="1">
            <a:spLocks noGrp="1"/>
          </p:cNvSpPr>
          <p:nvPr>
            <p:ph type="body" idx="14"/>
          </p:nvPr>
        </p:nvSpPr>
        <p:spPr>
          <a:xfrm>
            <a:off x="8908157"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 name="Shape 195"/>
          <p:cNvSpPr txBox="1">
            <a:spLocks noGrp="1"/>
          </p:cNvSpPr>
          <p:nvPr>
            <p:ph type="body" idx="15"/>
          </p:nvPr>
        </p:nvSpPr>
        <p:spPr>
          <a:xfrm>
            <a:off x="8918213"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6" name="Shape 196"/>
          <p:cNvSpPr txBox="1">
            <a:spLocks noGrp="1"/>
          </p:cNvSpPr>
          <p:nvPr>
            <p:ph type="body" idx="16"/>
          </p:nvPr>
        </p:nvSpPr>
        <p:spPr>
          <a:xfrm>
            <a:off x="8908157"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 name="Shape 197"/>
          <p:cNvSpPr txBox="1">
            <a:spLocks noGrp="1"/>
          </p:cNvSpPr>
          <p:nvPr>
            <p:ph type="body" idx="17"/>
          </p:nvPr>
        </p:nvSpPr>
        <p:spPr>
          <a:xfrm>
            <a:off x="8918213"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0" name="Shape 20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01" name="Shape 201"/>
          <p:cNvGrpSpPr/>
          <p:nvPr/>
        </p:nvGrpSpPr>
        <p:grpSpPr>
          <a:xfrm>
            <a:off x="2011515" y="1953702"/>
            <a:ext cx="1620994" cy="2603950"/>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Shape 211"/>
          <p:cNvGrpSpPr/>
          <p:nvPr/>
        </p:nvGrpSpPr>
        <p:grpSpPr>
          <a:xfrm>
            <a:off x="4044026" y="1953702"/>
            <a:ext cx="1619441" cy="2603950"/>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0"/>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1" name="Shape 231"/>
          <p:cNvGrpSpPr/>
          <p:nvPr/>
        </p:nvGrpSpPr>
        <p:grpSpPr>
          <a:xfrm>
            <a:off x="8112261" y="1953702"/>
            <a:ext cx="1616845" cy="2603950"/>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Shape 241"/>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5"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6" name="Shape 246"/>
          <p:cNvSpPr txBox="1">
            <a:spLocks noGrp="1"/>
          </p:cNvSpPr>
          <p:nvPr>
            <p:ph type="body" idx="3"/>
          </p:nvPr>
        </p:nvSpPr>
        <p:spPr>
          <a:xfrm>
            <a:off x="2130741"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 name="Shape 247"/>
          <p:cNvSpPr txBox="1">
            <a:spLocks noGrp="1"/>
          </p:cNvSpPr>
          <p:nvPr>
            <p:ph type="body" idx="4"/>
          </p:nvPr>
        </p:nvSpPr>
        <p:spPr>
          <a:xfrm>
            <a:off x="423009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8" name="Shape 248"/>
          <p:cNvSpPr txBox="1">
            <a:spLocks noGrp="1"/>
          </p:cNvSpPr>
          <p:nvPr>
            <p:ph type="body" idx="5"/>
          </p:nvPr>
        </p:nvSpPr>
        <p:spPr>
          <a:xfrm>
            <a:off x="424014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9" name="Shape 249"/>
          <p:cNvSpPr txBox="1">
            <a:spLocks noGrp="1"/>
          </p:cNvSpPr>
          <p:nvPr>
            <p:ph type="body" idx="6"/>
          </p:nvPr>
        </p:nvSpPr>
        <p:spPr>
          <a:xfrm>
            <a:off x="632944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 name="Shape 250"/>
          <p:cNvSpPr txBox="1">
            <a:spLocks noGrp="1"/>
          </p:cNvSpPr>
          <p:nvPr>
            <p:ph type="body" idx="7"/>
          </p:nvPr>
        </p:nvSpPr>
        <p:spPr>
          <a:xfrm>
            <a:off x="633949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 name="Shape 251"/>
          <p:cNvSpPr txBox="1">
            <a:spLocks noGrp="1"/>
          </p:cNvSpPr>
          <p:nvPr>
            <p:ph type="body" idx="8"/>
          </p:nvPr>
        </p:nvSpPr>
        <p:spPr>
          <a:xfrm>
            <a:off x="8374876"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 name="Shape 252"/>
          <p:cNvSpPr txBox="1">
            <a:spLocks noGrp="1"/>
          </p:cNvSpPr>
          <p:nvPr>
            <p:ph type="body" idx="9"/>
          </p:nvPr>
        </p:nvSpPr>
        <p:spPr>
          <a:xfrm>
            <a:off x="8384932"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0">
            <a:alphaModFix/>
          </a:blip>
          <a:srcRect/>
          <a:stretch/>
        </p:blipFill>
        <p:spPr>
          <a:xfrm>
            <a:off x="0" y="0"/>
            <a:ext cx="12191998" cy="6858000"/>
          </a:xfrm>
          <a:prstGeom prst="rect">
            <a:avLst/>
          </a:prstGeom>
          <a:noFill/>
          <a:ln>
            <a:noFill/>
          </a:ln>
        </p:spPr>
      </p:pic>
      <p:sp>
        <p:nvSpPr>
          <p:cNvPr id="11" name="Shape 1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a:solidFill>
                  <a:srgbClr val="7F7F7F"/>
                </a:solidFill>
                <a:latin typeface="Arial"/>
                <a:ea typeface="Arial"/>
                <a:cs typeface="Arial"/>
                <a:sym typeface="Arial"/>
              </a:rPr>
              <a:t>Copyright © 2018, Xebia Group. All rights reserved. This course B.TECH CSE with Specialization in DevOps is licensed to UPES.</a:t>
            </a:r>
            <a:endParaRPr sz="800" b="0" i="0" u="none" strike="noStrike" cap="none">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3" name="Shape 13"/>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9">
            <a:alphaModFix/>
          </a:blip>
          <a:srcRect/>
          <a:stretch/>
        </p:blipFill>
        <p:spPr>
          <a:xfrm>
            <a:off x="0" y="0"/>
            <a:ext cx="12191998" cy="6858000"/>
          </a:xfrm>
          <a:prstGeom prst="rect">
            <a:avLst/>
          </a:prstGeom>
          <a:noFill/>
          <a:ln>
            <a:noFill/>
          </a:ln>
        </p:spPr>
      </p:pic>
      <p:sp>
        <p:nvSpPr>
          <p:cNvPr id="689" name="Shape 689"/>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90" name="Shape 690"/>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a:solidFill>
                  <a:srgbClr val="7F7F7F"/>
                </a:solidFill>
                <a:latin typeface="Arial"/>
                <a:ea typeface="Arial"/>
                <a:cs typeface="Arial"/>
                <a:sym typeface="Arial"/>
              </a:rPr>
              <a:t>Copyright © 2018, Xebia Group. All rights reserved. This course B.TECH CSE with Specialization in DevOps is licensed to UPES.</a:t>
            </a:r>
            <a:endParaRPr sz="800" b="0" i="0" u="none" strike="noStrike" cap="none">
              <a:solidFill>
                <a:srgbClr val="7F7F7F"/>
              </a:solidFill>
              <a:latin typeface="Arial"/>
              <a:ea typeface="Arial"/>
              <a:cs typeface="Arial"/>
              <a:sym typeface="Arial"/>
            </a:endParaRPr>
          </a:p>
        </p:txBody>
      </p:sp>
      <p:sp>
        <p:nvSpPr>
          <p:cNvPr id="691" name="Shape 69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4528969" y="719340"/>
            <a:ext cx="6833704" cy="1398560"/>
          </a:xfrm>
          <a:prstGeom prst="rect">
            <a:avLst/>
          </a:prstGeom>
          <a:noFill/>
          <a:ln>
            <a:noFill/>
          </a:ln>
        </p:spPr>
        <p:txBody>
          <a:bodyPr spcFirstLastPara="1" wrap="square" lIns="91425" tIns="45700" rIns="91425" bIns="45700" anchor="ctr" anchorCtr="0">
            <a:noAutofit/>
          </a:bodyPr>
          <a:lstStyle/>
          <a:p>
            <a:pPr marL="0" marR="0" lvl="0" indent="0" algn="r" rtl="0">
              <a:lnSpc>
                <a:spcPct val="111111"/>
              </a:lnSpc>
              <a:spcBef>
                <a:spcPts val="0"/>
              </a:spcBef>
              <a:spcAft>
                <a:spcPts val="0"/>
              </a:spcAft>
              <a:buClr>
                <a:srgbClr val="000000"/>
              </a:buClr>
              <a:buSzPts val="5400"/>
              <a:buFont typeface="Arial"/>
              <a:buNone/>
            </a:pPr>
            <a:r>
              <a:rPr lang="en-US" sz="5400" b="1" i="0" u="none" strike="noStrike" cap="none">
                <a:solidFill>
                  <a:srgbClr val="000000"/>
                </a:solidFill>
                <a:latin typeface="Arial"/>
                <a:ea typeface="Arial"/>
                <a:cs typeface="Arial"/>
                <a:sym typeface="Arial"/>
              </a:rPr>
              <a:t>DevOps Automation</a:t>
            </a:r>
            <a:endParaRPr sz="5400" b="1" i="0" u="none" strike="noStrike" cap="none">
              <a:solidFill>
                <a:srgbClr val="000000"/>
              </a:solidFill>
              <a:latin typeface="Arial"/>
              <a:ea typeface="Arial"/>
              <a:cs typeface="Arial"/>
              <a:sym typeface="Arial"/>
            </a:endParaRPr>
          </a:p>
        </p:txBody>
      </p:sp>
      <p:sp>
        <p:nvSpPr>
          <p:cNvPr id="734" name="Shape 734"/>
          <p:cNvSpPr txBox="1">
            <a:spLocks noGrp="1"/>
          </p:cNvSpPr>
          <p:nvPr>
            <p:ph type="body" idx="2"/>
          </p:nvPr>
        </p:nvSpPr>
        <p:spPr>
          <a:xfrm>
            <a:off x="4186989" y="2240441"/>
            <a:ext cx="7183848" cy="70406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Advantages of Automation</a:t>
            </a:r>
            <a:endParaRPr/>
          </a:p>
        </p:txBody>
      </p:sp>
      <p:sp>
        <p:nvSpPr>
          <p:cNvPr id="735" name="Shape 735"/>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7F7F7F"/>
              </a:buClr>
              <a:buSzPts val="2200"/>
              <a:buFont typeface="Arial"/>
              <a:buNone/>
            </a:pPr>
            <a:r>
              <a:rPr lang="en-US" sz="2200" b="1" i="0" u="none" strike="noStrike" cap="none" dirty="0">
                <a:solidFill>
                  <a:srgbClr val="7F7F7F"/>
                </a:solidFill>
                <a:latin typeface="Arial"/>
                <a:ea typeface="Arial"/>
                <a:cs typeface="Arial"/>
                <a:sym typeface="Arial"/>
              </a:rPr>
              <a:t>B.TECH CSE with Specialization </a:t>
            </a:r>
            <a:r>
              <a:rPr lang="en-US" sz="2200" b="1" i="0" u="none" strike="noStrike" cap="none" dirty="0" smtClean="0">
                <a:solidFill>
                  <a:srgbClr val="7F7F7F"/>
                </a:solidFill>
                <a:latin typeface="Arial"/>
                <a:ea typeface="Arial"/>
                <a:cs typeface="Arial"/>
                <a:sym typeface="Arial"/>
              </a:rPr>
              <a:t>in DevOps</a:t>
            </a:r>
            <a:endParaRPr sz="2200" b="1" i="0" u="none" strike="noStrike" cap="none" dirty="0">
              <a:solidFill>
                <a:srgbClr val="7F7F7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Shape 856"/>
          <p:cNvSpPr txBox="1">
            <a:spLocks noGrp="1"/>
          </p:cNvSpPr>
          <p:nvPr>
            <p:ph type="title"/>
          </p:nvPr>
        </p:nvSpPr>
        <p:spPr>
          <a:xfrm>
            <a:off x="208634" y="633245"/>
            <a:ext cx="11735715" cy="6717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4 – Email Web Server Summary</a:t>
            </a:r>
            <a:endParaRPr/>
          </a:p>
        </p:txBody>
      </p:sp>
      <p:sp>
        <p:nvSpPr>
          <p:cNvPr id="857" name="Shape 85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a:p>
          <a:p>
            <a:pPr marL="0" marR="0" lvl="0" indent="0" algn="l" rtl="0">
              <a:lnSpc>
                <a:spcPct val="90000"/>
              </a:lnSpc>
              <a:spcBef>
                <a:spcPts val="1000"/>
              </a:spcBef>
              <a:spcAft>
                <a:spcPts val="0"/>
              </a:spcAft>
              <a:buClr>
                <a:srgbClr val="0EC07D"/>
              </a:buClr>
              <a:buSzPts val="1600"/>
              <a:buFont typeface="Arial"/>
              <a:buNone/>
            </a:pPr>
            <a:endParaRPr sz="1600" b="0" i="0" u="none" strike="noStrike" cap="none">
              <a:solidFill>
                <a:srgbClr val="0EC07D"/>
              </a:solidFill>
              <a:latin typeface="Arial"/>
              <a:ea typeface="Arial"/>
              <a:cs typeface="Arial"/>
              <a:sym typeface="Arial"/>
            </a:endParaRPr>
          </a:p>
        </p:txBody>
      </p:sp>
      <p:sp>
        <p:nvSpPr>
          <p:cNvPr id="858" name="Shape 858"/>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9" name="Shape 859"/>
          <p:cNvSpPr txBox="1">
            <a:spLocks noGrp="1"/>
          </p:cNvSpPr>
          <p:nvPr>
            <p:ph type="body" idx="2"/>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860" name="Shape 860"/>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1" name="Shape 861"/>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862" name="Shape 862"/>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863" name="Shape 863"/>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864" name="Shape 864"/>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Read Argument: </a:t>
            </a:r>
            <a:r>
              <a:rPr lang="en-US" sz="1800" b="0" i="0" u="none" strike="noStrike" cap="none">
                <a:solidFill>
                  <a:srgbClr val="000000"/>
                </a:solidFill>
                <a:latin typeface="Arial"/>
                <a:ea typeface="Arial"/>
                <a:cs typeface="Arial"/>
                <a:sym typeface="Arial"/>
              </a:rPr>
              <a:t>Location of Web Server's log files.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Filter the logs that are generated within the last 24 hours.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Iterate through the lines in the log and have a counter to track the count of each response code.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Finally, print the above summary and pipe it to the mail function so that summary can be emailed. If mail function returns a non-zero exit code, then exit the script and write the error message to the logs.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Check:</a:t>
            </a:r>
            <a:r>
              <a:rPr lang="en-US" sz="1800" b="0" i="0" u="none" strike="noStrike" cap="none">
                <a:solidFill>
                  <a:srgbClr val="000000"/>
                </a:solidFill>
                <a:latin typeface="Arial"/>
                <a:ea typeface="Arial"/>
                <a:cs typeface="Arial"/>
                <a:sym typeface="Arial"/>
              </a:rPr>
              <a:t> The script is scheduled in the cron. If not, Add the script to cron such that it gets executed every 24 hours.</a:t>
            </a:r>
            <a:endParaRPr/>
          </a:p>
        </p:txBody>
      </p:sp>
      <p:sp>
        <p:nvSpPr>
          <p:cNvPr id="865" name="Shape 865"/>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 How do I email the summary of the web server requests every day? </a:t>
            </a:r>
            <a:endParaRPr/>
          </a:p>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 Should the summary have the response counts of all the HTTP status codes? </a:t>
            </a:r>
            <a:endParaRPr/>
          </a:p>
        </p:txBody>
      </p:sp>
      <p:cxnSp>
        <p:nvCxnSpPr>
          <p:cNvPr id="866" name="Shape 866"/>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Shape 872"/>
          <p:cNvSpPr txBox="1">
            <a:spLocks noGrp="1"/>
          </p:cNvSpPr>
          <p:nvPr>
            <p:ph type="title"/>
          </p:nvPr>
        </p:nvSpPr>
        <p:spPr>
          <a:xfrm>
            <a:off x="208634" y="633245"/>
            <a:ext cx="11983365" cy="6717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5 – Ensure Web Server is Running</a:t>
            </a:r>
            <a:endParaRPr/>
          </a:p>
        </p:txBody>
      </p:sp>
      <p:sp>
        <p:nvSpPr>
          <p:cNvPr id="873" name="Shape 87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874" name="Shape 874"/>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75" name="Shape 875"/>
          <p:cNvSpPr txBox="1">
            <a:spLocks noGrp="1"/>
          </p:cNvSpPr>
          <p:nvPr>
            <p:ph type="body" idx="2"/>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876" name="Shape 876"/>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7" name="Shape 877"/>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878" name="Shape 878"/>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879" name="Shape 879"/>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880" name="Shape 880"/>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Read Argument</a:t>
            </a:r>
            <a:r>
              <a:rPr lang="en-US" sz="1800" b="0" i="0" u="none" strike="noStrike" cap="none">
                <a:solidFill>
                  <a:srgbClr val="000000"/>
                </a:solidFill>
                <a:latin typeface="Arial"/>
                <a:ea typeface="Arial"/>
                <a:cs typeface="Arial"/>
                <a:sym typeface="Arial"/>
              </a:rPr>
              <a:t>: Web server’s listening port.</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Run: </a:t>
            </a:r>
            <a:r>
              <a:rPr lang="en-US" sz="1800" b="0" i="0" u="none" strike="noStrike" cap="none">
                <a:solidFill>
                  <a:srgbClr val="000000"/>
                </a:solidFill>
                <a:latin typeface="Arial"/>
                <a:ea typeface="Arial"/>
                <a:cs typeface="Arial"/>
                <a:sym typeface="Arial"/>
              </a:rPr>
              <a:t>'netstat' command to find all the listening ports of the server.</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Filter the above list with the web server's list port.</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the filtered list is empty, then write the timestamp to log and restart the web server.</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Check: </a:t>
            </a:r>
            <a:r>
              <a:rPr lang="en-US" sz="1800" b="0" i="0" u="none" strike="noStrike" cap="none">
                <a:solidFill>
                  <a:srgbClr val="000000"/>
                </a:solidFill>
                <a:latin typeface="Arial"/>
                <a:ea typeface="Arial"/>
                <a:cs typeface="Arial"/>
                <a:sym typeface="Arial"/>
              </a:rPr>
              <a:t>The script is scheduled in the cron.</a:t>
            </a:r>
            <a:br>
              <a:rPr lang="en-US" sz="1800" b="0"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False: </a:t>
            </a:r>
            <a:r>
              <a:rPr lang="en-US" sz="1800" b="0" i="0" u="none" strike="noStrike" cap="none">
                <a:solidFill>
                  <a:srgbClr val="000000"/>
                </a:solidFill>
                <a:latin typeface="Arial"/>
                <a:ea typeface="Arial"/>
                <a:cs typeface="Arial"/>
                <a:sym typeface="Arial"/>
              </a:rPr>
              <a:t>Add the script to cron such that it gets executed every minute.</a:t>
            </a:r>
            <a:endParaRPr/>
          </a:p>
          <a:p>
            <a:pPr marL="285750" marR="0" lvl="0" indent="-171450" algn="l" rtl="0">
              <a:lnSpc>
                <a:spcPct val="100000"/>
              </a:lnSpc>
              <a:spcBef>
                <a:spcPts val="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p:txBody>
      </p:sp>
      <p:sp>
        <p:nvSpPr>
          <p:cNvPr id="881" name="Shape 881"/>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Should I continuously monitor and Restart the web server if it is not running? How? </a:t>
            </a:r>
            <a:endParaRPr/>
          </a:p>
        </p:txBody>
      </p:sp>
      <p:cxnSp>
        <p:nvCxnSpPr>
          <p:cNvPr id="882" name="Shape 882"/>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Shape 888"/>
          <p:cNvSpPr txBox="1">
            <a:spLocks noGrp="1"/>
          </p:cNvSpPr>
          <p:nvPr>
            <p:ph type="title"/>
          </p:nvPr>
        </p:nvSpPr>
        <p:spPr>
          <a:xfrm>
            <a:off x="208634" y="633245"/>
            <a:ext cx="11735715" cy="6717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6 – User Command Validation</a:t>
            </a:r>
            <a:endParaRPr/>
          </a:p>
        </p:txBody>
      </p:sp>
      <p:sp>
        <p:nvSpPr>
          <p:cNvPr id="889" name="Shape 88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890" name="Shape 890"/>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91" name="Shape 891"/>
          <p:cNvSpPr txBox="1">
            <a:spLocks noGrp="1"/>
          </p:cNvSpPr>
          <p:nvPr>
            <p:ph type="body" idx="2"/>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892" name="Shape 892"/>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3" name="Shape 893"/>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894" name="Shape 894"/>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895" name="Shape 895"/>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896" name="Shape 896"/>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Check: </a:t>
            </a:r>
            <a:r>
              <a:rPr lang="en-US" sz="1800" b="0" i="0" u="none" strike="noStrike" cap="none">
                <a:solidFill>
                  <a:srgbClr val="000000"/>
                </a:solidFill>
                <a:latin typeface="Arial"/>
                <a:ea typeface="Arial"/>
                <a:cs typeface="Arial"/>
                <a:sym typeface="Arial"/>
              </a:rPr>
              <a:t>Script has sudo permissions so that it can read files belonging to other users.</a:t>
            </a:r>
            <a:br>
              <a:rPr lang="en-US" sz="1800" b="0"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False</a:t>
            </a:r>
            <a:r>
              <a:rPr lang="en-US" sz="1800" b="0" i="0" u="none" strike="noStrike" cap="none">
                <a:solidFill>
                  <a:srgbClr val="000000"/>
                </a:solidFill>
                <a:latin typeface="Arial"/>
                <a:ea typeface="Arial"/>
                <a:cs typeface="Arial"/>
                <a:sym typeface="Arial"/>
              </a:rPr>
              <a:t>: Throw an error saying "Run as root or sudo user"</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Check: </a:t>
            </a:r>
            <a:r>
              <a:rPr lang="en-US" sz="1800" b="0" i="0" u="none" strike="noStrike" cap="none">
                <a:solidFill>
                  <a:srgbClr val="000000"/>
                </a:solidFill>
                <a:latin typeface="Arial"/>
                <a:ea typeface="Arial"/>
                <a:cs typeface="Arial"/>
                <a:sym typeface="Arial"/>
              </a:rPr>
              <a:t>The forbidden commands and their error messages exist in a file /root directory.</a:t>
            </a:r>
            <a:br>
              <a:rPr lang="en-US" sz="1800" b="0"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False: </a:t>
            </a:r>
            <a:r>
              <a:rPr lang="en-US" sz="1800" b="0" i="0" u="none" strike="noStrike" cap="none">
                <a:solidFill>
                  <a:srgbClr val="000000"/>
                </a:solidFill>
                <a:latin typeface="Arial"/>
                <a:ea typeface="Arial"/>
                <a:cs typeface="Arial"/>
                <a:sym typeface="Arial"/>
              </a:rPr>
              <a:t>Show editor to create and edit the file.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Read the list of actual users from the /etc/passwd file.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Add a function to the '.bashrc' file of all users that checks whether the given argument matches any pattern in the forbidden commands file. If the pattern is matched, throw an error showing the provided error message.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Point this to the trap directive of the '.bashrc' file so that this gets called before the users’ command executes.</a:t>
            </a:r>
            <a:endParaRPr/>
          </a:p>
          <a:p>
            <a:pPr marL="285750" marR="0" lvl="0" indent="-171450" algn="l" rtl="0">
              <a:lnSpc>
                <a:spcPct val="100000"/>
              </a:lnSpc>
              <a:spcBef>
                <a:spcPts val="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p:txBody>
      </p:sp>
      <p:sp>
        <p:nvSpPr>
          <p:cNvPr id="897" name="Shape 897"/>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should I allow the users to execute other commands normally whereas the forbidden commands should throw an error? </a:t>
            </a:r>
            <a:endParaRPr/>
          </a:p>
        </p:txBody>
      </p:sp>
      <p:cxnSp>
        <p:nvCxnSpPr>
          <p:cNvPr id="898" name="Shape 898"/>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Shape 904"/>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905" name="Shape 90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7 – Disk Usage Alarm</a:t>
            </a:r>
            <a:endParaRPr/>
          </a:p>
        </p:txBody>
      </p:sp>
      <p:sp>
        <p:nvSpPr>
          <p:cNvPr id="906" name="Shape 90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907" name="Shape 907"/>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08" name="Shape 908"/>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909" name="Shape 909"/>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Shape 910"/>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911" name="Shape 911"/>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912" name="Shape 912"/>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913" name="Shape 913"/>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Read Argument: </a:t>
            </a:r>
            <a:r>
              <a:rPr lang="en-US" sz="1800" b="0" i="0" u="none" strike="noStrike" cap="none">
                <a:solidFill>
                  <a:srgbClr val="000000"/>
                </a:solidFill>
                <a:latin typeface="Arial"/>
                <a:ea typeface="Arial"/>
                <a:cs typeface="Arial"/>
                <a:sym typeface="Arial"/>
              </a:rPr>
              <a:t>The device name for which the disk usage should be monitored.</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Read Argument</a:t>
            </a:r>
            <a:r>
              <a:rPr lang="en-US" sz="1800" b="0" i="0" u="none" strike="noStrike" cap="none">
                <a:solidFill>
                  <a:srgbClr val="000000"/>
                </a:solidFill>
                <a:latin typeface="Arial"/>
                <a:ea typeface="Arial"/>
                <a:cs typeface="Arial"/>
                <a:sym typeface="Arial"/>
              </a:rPr>
              <a:t>: Threshold limit beyond which the users should be alerted.</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Check: </a:t>
            </a:r>
            <a:r>
              <a:rPr lang="en-US" sz="1800" b="0" i="0" u="none" strike="noStrike" cap="none">
                <a:solidFill>
                  <a:srgbClr val="000000"/>
                </a:solidFill>
                <a:latin typeface="Arial"/>
                <a:ea typeface="Arial"/>
                <a:cs typeface="Arial"/>
                <a:sym typeface="Arial"/>
              </a:rPr>
              <a:t>No device exists with the given device name.</a:t>
            </a:r>
            <a:br>
              <a:rPr lang="en-US" sz="1800" b="0"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True: </a:t>
            </a:r>
            <a:r>
              <a:rPr lang="en-US" sz="1800" b="0" i="0" u="none" strike="noStrike" cap="none">
                <a:solidFill>
                  <a:srgbClr val="000000"/>
                </a:solidFill>
                <a:latin typeface="Arial"/>
                <a:ea typeface="Arial"/>
                <a:cs typeface="Arial"/>
                <a:sym typeface="Arial"/>
              </a:rPr>
              <a:t>Throw an error and write to the logs.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Check: </a:t>
            </a:r>
            <a:r>
              <a:rPr lang="en-US" sz="1800" b="0" i="0" u="none" strike="noStrike" cap="none">
                <a:solidFill>
                  <a:srgbClr val="000000"/>
                </a:solidFill>
                <a:latin typeface="Arial"/>
                <a:ea typeface="Arial"/>
                <a:cs typeface="Arial"/>
                <a:sym typeface="Arial"/>
              </a:rPr>
              <a:t>Threshold limit is greater than the maximum size of the Disk.</a:t>
            </a:r>
            <a:br>
              <a:rPr lang="en-US" sz="1800" b="0"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True: </a:t>
            </a:r>
            <a:r>
              <a:rPr lang="en-US" sz="1800" b="0" i="0" u="none" strike="noStrike" cap="none">
                <a:solidFill>
                  <a:srgbClr val="000000"/>
                </a:solidFill>
                <a:latin typeface="Arial"/>
                <a:ea typeface="Arial"/>
                <a:cs typeface="Arial"/>
                <a:sym typeface="Arial"/>
              </a:rPr>
              <a:t>Throw an error and write to the logs.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Run the disk utility command to get the usage of the disk.</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Check: </a:t>
            </a:r>
            <a:r>
              <a:rPr lang="en-US" sz="1800" b="0" i="0" u="none" strike="noStrike" cap="none">
                <a:solidFill>
                  <a:srgbClr val="000000"/>
                </a:solidFill>
                <a:latin typeface="Arial"/>
                <a:ea typeface="Arial"/>
                <a:cs typeface="Arial"/>
                <a:sym typeface="Arial"/>
              </a:rPr>
              <a:t>Disk usage is greater than the Threshold limit.</a:t>
            </a:r>
            <a:br>
              <a:rPr lang="en-US" sz="1800" b="0"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True: </a:t>
            </a:r>
            <a:r>
              <a:rPr lang="en-US" sz="1800" b="0" i="0" u="none" strike="noStrike" cap="none">
                <a:solidFill>
                  <a:srgbClr val="000000"/>
                </a:solidFill>
                <a:latin typeface="Arial"/>
                <a:ea typeface="Arial"/>
                <a:cs typeface="Arial"/>
                <a:sym typeface="Arial"/>
              </a:rPr>
              <a:t>Write to the /etc/motd file so that it will be shown whenever a user logs in.</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Check: </a:t>
            </a:r>
            <a:r>
              <a:rPr lang="en-US" sz="1800" b="0" i="0" u="none" strike="noStrike" cap="none">
                <a:solidFill>
                  <a:srgbClr val="000000"/>
                </a:solidFill>
                <a:latin typeface="Arial"/>
                <a:ea typeface="Arial"/>
                <a:cs typeface="Arial"/>
                <a:sym typeface="Arial"/>
              </a:rPr>
              <a:t>The script is scheduled in the cron.</a:t>
            </a:r>
            <a:br>
              <a:rPr lang="en-US" sz="1800" b="0"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False: </a:t>
            </a:r>
            <a:r>
              <a:rPr lang="en-US" sz="1800" b="0" i="0" u="none" strike="noStrike" cap="none">
                <a:solidFill>
                  <a:srgbClr val="000000"/>
                </a:solidFill>
                <a:latin typeface="Arial"/>
                <a:ea typeface="Arial"/>
                <a:cs typeface="Arial"/>
                <a:sym typeface="Arial"/>
              </a:rPr>
              <a:t>Add the script to cron such that it gets executed every minute.</a:t>
            </a:r>
            <a:endParaRPr/>
          </a:p>
        </p:txBody>
      </p:sp>
      <p:sp>
        <p:nvSpPr>
          <p:cNvPr id="914" name="Shape 914"/>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to monitor the Disk usage and alert if it is beyond the given threshold? </a:t>
            </a:r>
            <a:endParaRPr/>
          </a:p>
        </p:txBody>
      </p:sp>
      <p:cxnSp>
        <p:nvCxnSpPr>
          <p:cNvPr id="915" name="Shape 915"/>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Shape 921"/>
          <p:cNvSpPr txBox="1">
            <a:spLocks noGrp="1"/>
          </p:cNvSpPr>
          <p:nvPr>
            <p:ph type="title"/>
          </p:nvPr>
        </p:nvSpPr>
        <p:spPr>
          <a:xfrm>
            <a:off x="208634" y="633245"/>
            <a:ext cx="11983365" cy="6717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8 – Sending Files to Recycle Bin</a:t>
            </a:r>
            <a:endParaRPr/>
          </a:p>
        </p:txBody>
      </p:sp>
      <p:sp>
        <p:nvSpPr>
          <p:cNvPr id="922" name="Shape 92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923" name="Shape 923"/>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924" name="Shape 924"/>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25" name="Shape 925"/>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926" name="Shape 926"/>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Shape 927"/>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928" name="Shape 928"/>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929" name="Shape 929"/>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930" name="Shape 930"/>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Set the location of the recycle bin directory and the locations of the remove and copy tool.</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there are no arguments given, then throw an error asking to provide the file path as arguments.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Get all the arguments using the getopts function over the while loop. </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Map the arguments with their respective actions using the switch case statement. If 'f' is passed in the argument, delete the files/folders permanently by direct remove command. All the other arguments can be passed on to the remove command.</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Create a recycle bin directory if doesn't exist.</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Copy the files/folders to the recycle bin and prefix the current date to those files.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Provide all other arguments and file paths to the remove utility.</a:t>
            </a:r>
            <a:endParaRPr/>
          </a:p>
        </p:txBody>
      </p:sp>
      <p:sp>
        <p:nvSpPr>
          <p:cNvPr id="931" name="Shape 931"/>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to move the deleted files/folders to the recycle bin? </a:t>
            </a:r>
            <a:endParaRPr/>
          </a:p>
        </p:txBody>
      </p:sp>
      <p:cxnSp>
        <p:nvCxnSpPr>
          <p:cNvPr id="932" name="Shape 932"/>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208634" y="633245"/>
            <a:ext cx="11983365" cy="6717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spc="-50" dirty="0">
                <a:solidFill>
                  <a:schemeClr val="dk2"/>
                </a:solidFill>
                <a:sym typeface="Arial"/>
              </a:rPr>
              <a:t>2. Automation Scenarios: Scenario 9 – Restoring Files from Recycle Bin</a:t>
            </a:r>
            <a:endParaRPr spc="-50" dirty="0"/>
          </a:p>
        </p:txBody>
      </p:sp>
      <p:sp>
        <p:nvSpPr>
          <p:cNvPr id="939" name="Shape 93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940" name="Shape 94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941" name="Shape 941"/>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42" name="Shape 942"/>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943" name="Shape 943"/>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4" name="Shape 944"/>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945" name="Shape 945"/>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946" name="Shape 946"/>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947" name="Shape 947"/>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Arial"/>
                <a:ea typeface="Arial"/>
                <a:cs typeface="Arial"/>
                <a:sym typeface="Arial"/>
              </a:rPr>
              <a:t>Set the location of the recycle bin directory, current directory and the path of the remove and copy tool.</a:t>
            </a:r>
            <a:endParaRPr/>
          </a:p>
          <a:p>
            <a:pPr marL="285750" marR="0" lvl="0" indent="-28575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Arial"/>
                <a:ea typeface="Arial"/>
                <a:cs typeface="Arial"/>
                <a:sym typeface="Arial"/>
              </a:rPr>
              <a:t>Check whether the recycle bin directory exists in the current user's home directory. If not, throw an error.</a:t>
            </a:r>
            <a:endParaRPr/>
          </a:p>
          <a:p>
            <a:pPr marL="285750" marR="0" lvl="0" indent="-28575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Arial"/>
                <a:ea typeface="Arial"/>
                <a:cs typeface="Arial"/>
                <a:sym typeface="Arial"/>
              </a:rPr>
              <a:t>If there are no arguments given, list the files in the recycle bin and exit.</a:t>
            </a:r>
            <a:endParaRPr/>
          </a:p>
          <a:p>
            <a:pPr marL="285750" marR="0" lvl="0" indent="-28575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Arial"/>
                <a:ea typeface="Arial"/>
                <a:cs typeface="Arial"/>
                <a:sym typeface="Arial"/>
              </a:rPr>
              <a:t>If the pattern is provide in the arguments, search files matching that pattern and if nothing is found, throw an error say no match found.</a:t>
            </a:r>
            <a:endParaRPr/>
          </a:p>
          <a:p>
            <a:pPr marL="285750" marR="0" lvl="0" indent="-28575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Arial"/>
                <a:ea typeface="Arial"/>
                <a:cs typeface="Arial"/>
                <a:sym typeface="Arial"/>
              </a:rPr>
              <a:t>If many matches are found, show the date, time, size and name of the file or folder and ask the user to choose a version to export.</a:t>
            </a:r>
            <a:endParaRPr/>
          </a:p>
          <a:p>
            <a:pPr marL="285750" marR="0" lvl="0" indent="-28575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Arial"/>
                <a:ea typeface="Arial"/>
                <a:cs typeface="Arial"/>
                <a:sym typeface="Arial"/>
              </a:rPr>
              <a:t>If zero is entered, exit the application doing nothing. Else check if there is a file/folder with the same name in our current working directory and throw an error if true. </a:t>
            </a:r>
            <a:endParaRPr/>
          </a:p>
          <a:p>
            <a:pPr marL="285750" marR="0" lvl="0" indent="-28575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Arial"/>
                <a:ea typeface="Arial"/>
                <a:cs typeface="Arial"/>
                <a:sym typeface="Arial"/>
              </a:rPr>
              <a:t>If everything above is fine, then move the chosen file from the recycle bin to the current directory and ask the user whether to delete the other versions of the file in the recycle bin. If yes, then delete other versions of the file. Else Retain them.</a:t>
            </a:r>
            <a:endParaRPr/>
          </a:p>
        </p:txBody>
      </p:sp>
      <p:sp>
        <p:nvSpPr>
          <p:cNvPr id="948" name="Shape 948"/>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to restore the deleted files/folders from the recycle bin?</a:t>
            </a:r>
            <a:endParaRPr/>
          </a:p>
        </p:txBody>
      </p:sp>
      <p:cxnSp>
        <p:nvCxnSpPr>
          <p:cNvPr id="949" name="Shape 949"/>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Shape 955"/>
          <p:cNvSpPr txBox="1">
            <a:spLocks noGrp="1"/>
          </p:cNvSpPr>
          <p:nvPr>
            <p:ph type="title"/>
          </p:nvPr>
        </p:nvSpPr>
        <p:spPr>
          <a:xfrm>
            <a:off x="208634" y="633245"/>
            <a:ext cx="11164215"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10 – Logging Delete Actions</a:t>
            </a:r>
            <a:endParaRPr sz="2800" b="1" i="0" u="none" strike="noStrike" cap="none">
              <a:solidFill>
                <a:schemeClr val="dk2"/>
              </a:solidFill>
              <a:latin typeface="Arial"/>
              <a:ea typeface="Arial"/>
              <a:cs typeface="Arial"/>
              <a:sym typeface="Arial"/>
            </a:endParaRPr>
          </a:p>
        </p:txBody>
      </p:sp>
      <p:sp>
        <p:nvSpPr>
          <p:cNvPr id="956" name="Shape 95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957" name="Shape 95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958" name="Shape 958"/>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59" name="Shape 959"/>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960" name="Shape 960"/>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1" name="Shape 961"/>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962" name="Shape 962"/>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963" name="Shape 963"/>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964" name="Shape 964"/>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Set the path of the file to store the delete logs.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Get the list of files/directories to remove from the argument.</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no arguments are given, then show the usage instruction.</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-s is passed in the argument, do not log the delete action.</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Just remove the -s argument and pass the remaining to the remove tool without logging.</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only the path of the files/directories is given in the arguments, add the command entered with arguments prefixed by the date, time and user name to the log file and then delete the file.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To replace the default remove tool, the path to the script can be kept as an alias in the .bashrc file of the users.</a:t>
            </a:r>
            <a:endParaRPr/>
          </a:p>
          <a:p>
            <a:pPr marL="285750" marR="0" lvl="0" indent="-171450" algn="l" rtl="0">
              <a:lnSpc>
                <a:spcPct val="100000"/>
              </a:lnSpc>
              <a:spcBef>
                <a:spcPts val="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p:txBody>
      </p:sp>
      <p:sp>
        <p:nvSpPr>
          <p:cNvPr id="965" name="Shape 965"/>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to Log all the deleted actions? </a:t>
            </a:r>
            <a:endParaRPr/>
          </a:p>
        </p:txBody>
      </p:sp>
      <p:cxnSp>
        <p:nvCxnSpPr>
          <p:cNvPr id="966" name="Shape 966"/>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Shape 97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11 – File Formatter</a:t>
            </a:r>
            <a:endParaRPr sz="2800" b="1" i="0" u="none" strike="noStrike" cap="none">
              <a:solidFill>
                <a:schemeClr val="dk2"/>
              </a:solidFill>
              <a:latin typeface="Arial"/>
              <a:ea typeface="Arial"/>
              <a:cs typeface="Arial"/>
              <a:sym typeface="Arial"/>
            </a:endParaRPr>
          </a:p>
        </p:txBody>
      </p:sp>
      <p:sp>
        <p:nvSpPr>
          <p:cNvPr id="973" name="Shape 97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Advantages of Automation</a:t>
            </a:r>
            <a:endParaRPr sz="1600" b="0" i="0" u="none" strike="noStrike" cap="none" dirty="0">
              <a:solidFill>
                <a:srgbClr val="0EC07D"/>
              </a:solidFill>
              <a:latin typeface="Arial"/>
              <a:ea typeface="Arial"/>
              <a:cs typeface="Arial"/>
              <a:sym typeface="Arial"/>
            </a:endParaRPr>
          </a:p>
        </p:txBody>
      </p:sp>
      <p:sp>
        <p:nvSpPr>
          <p:cNvPr id="974" name="Shape 974"/>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975" name="Shape 975"/>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76" name="Shape 976"/>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977" name="Shape 977"/>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8" name="Shape 978"/>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979" name="Shape 979"/>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980" name="Shape 980"/>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981" name="Shape 981"/>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Read the list of files acquired through arguments in a for loop and iterate over each file.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In each iteration, Get the count of lines and the characters with the help of the default word count (wc) utility available in Linux. </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List (ls) utility can be used to get the owner of the file.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Print the header bar that displays filename, its lines, its characters and the owner of the file.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Set a counter to indicate the line numbers of the file. Loop through each line of the file and prefix the line content with the respective line number for each iteration.</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Do the same for all files and finally show the output through the less utility for better accessibility.</a:t>
            </a:r>
            <a:endParaRPr/>
          </a:p>
          <a:p>
            <a:pPr marL="285750" marR="0" lvl="0" indent="-171450" algn="l" rtl="0">
              <a:lnSpc>
                <a:spcPct val="100000"/>
              </a:lnSpc>
              <a:spcBef>
                <a:spcPts val="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p:txBody>
      </p:sp>
      <p:sp>
        <p:nvSpPr>
          <p:cNvPr id="982" name="Shape 982"/>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to Read and Display all the file inputs with line numbers? </a:t>
            </a:r>
            <a:endParaRPr/>
          </a:p>
        </p:txBody>
      </p:sp>
      <p:cxnSp>
        <p:nvCxnSpPr>
          <p:cNvPr id="983" name="Shape 983"/>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12 – Encrypting Files</a:t>
            </a:r>
            <a:endParaRPr/>
          </a:p>
        </p:txBody>
      </p:sp>
      <p:sp>
        <p:nvSpPr>
          <p:cNvPr id="990" name="Shape 99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Advantages of Automation</a:t>
            </a:r>
            <a:endParaRPr sz="1600" b="0" i="0" u="none" strike="noStrike" cap="none" dirty="0">
              <a:solidFill>
                <a:srgbClr val="0EC07D"/>
              </a:solidFill>
              <a:latin typeface="Arial"/>
              <a:ea typeface="Arial"/>
              <a:cs typeface="Arial"/>
              <a:sym typeface="Arial"/>
            </a:endParaRPr>
          </a:p>
        </p:txBody>
      </p:sp>
      <p:sp>
        <p:nvSpPr>
          <p:cNvPr id="991" name="Shape 99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992" name="Shape 992"/>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93" name="Shape 993"/>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994" name="Shape 994"/>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5" name="Shape 995"/>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996" name="Shape 996"/>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997" name="Shape 997"/>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998" name="Shape 998"/>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no arguments are given, throw an error and exit the program.</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Read the password to use for encrypting the files.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Find the path of the files from the given argument. If a directory is given, get the files recursively under that directory. Throw an error and exit the program if the resolved file is not a suitable file type.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Sort and remove the duplicate entries in the files list.</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Loop through each file and encrypt the file with the builtin 'gpg' utility with the given password.</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the 'gpg' utility exits with a non-zero exit code, throw the error message and end the program. Else delete the original file and show the encrypted file's name to indicate that it is successfully encrypted.</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Finally, print a message to indicate that encryption is completed and exit the program.</a:t>
            </a:r>
            <a:endParaRPr/>
          </a:p>
        </p:txBody>
      </p:sp>
      <p:sp>
        <p:nvSpPr>
          <p:cNvPr id="999" name="Shape 999"/>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to Encrypt the given files or folders recursively?</a:t>
            </a:r>
            <a:endParaRPr/>
          </a:p>
        </p:txBody>
      </p:sp>
      <p:cxnSp>
        <p:nvCxnSpPr>
          <p:cNvPr id="1000" name="Shape 1000"/>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Shape 100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13 – Decrypting Files</a:t>
            </a:r>
            <a:endParaRPr/>
          </a:p>
        </p:txBody>
      </p:sp>
      <p:sp>
        <p:nvSpPr>
          <p:cNvPr id="1007" name="Shape 100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Advantages of Automation</a:t>
            </a:r>
            <a:endParaRPr sz="1600" b="0" i="0" u="none" strike="noStrike" cap="none" dirty="0">
              <a:solidFill>
                <a:srgbClr val="0EC07D"/>
              </a:solidFill>
              <a:latin typeface="Arial"/>
              <a:ea typeface="Arial"/>
              <a:cs typeface="Arial"/>
              <a:sym typeface="Arial"/>
            </a:endParaRPr>
          </a:p>
        </p:txBody>
      </p:sp>
      <p:sp>
        <p:nvSpPr>
          <p:cNvPr id="1008" name="Shape 100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009" name="Shape 1009"/>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0" name="Shape 1010"/>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011" name="Shape 1011"/>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2" name="Shape 1012"/>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1013" name="Shape 1013"/>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1014" name="Shape 1014"/>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1015" name="Shape 1015"/>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Arial"/>
                <a:ea typeface="Arial"/>
                <a:cs typeface="Arial"/>
                <a:sym typeface="Arial"/>
              </a:rPr>
              <a:t>If no arguments are given, throw an error and exit the program.</a:t>
            </a:r>
            <a:endParaRPr/>
          </a:p>
          <a:p>
            <a:pPr marL="285750" marR="0" lvl="0" indent="-28575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Arial"/>
                <a:ea typeface="Arial"/>
                <a:cs typeface="Arial"/>
                <a:sym typeface="Arial"/>
              </a:rPr>
              <a:t>Read the password to use for decrypting the files.</a:t>
            </a:r>
            <a:endParaRPr/>
          </a:p>
          <a:p>
            <a:pPr marL="285750" marR="0" lvl="0" indent="-28575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Arial"/>
                <a:ea typeface="Arial"/>
                <a:cs typeface="Arial"/>
                <a:sym typeface="Arial"/>
              </a:rPr>
              <a:t>Find the path of the files from the given argument. If a directory is given, get the files recursively under that directory. Throw an error and exit the program if the resolved file is not a suitable file type.</a:t>
            </a:r>
            <a:endParaRPr/>
          </a:p>
          <a:p>
            <a:pPr marL="285750" marR="0" lvl="0" indent="-28575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Arial"/>
                <a:ea typeface="Arial"/>
                <a:cs typeface="Arial"/>
                <a:sym typeface="Arial"/>
              </a:rPr>
              <a:t>Sort and remove the duplicate entries in the files list. Filter only the files that end with '.gpg' extension.</a:t>
            </a:r>
            <a:endParaRPr/>
          </a:p>
          <a:p>
            <a:pPr marL="285750" marR="0" lvl="0" indent="-28575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Arial"/>
                <a:ea typeface="Arial"/>
                <a:cs typeface="Arial"/>
                <a:sym typeface="Arial"/>
              </a:rPr>
              <a:t>Loop through each file and decrypt the file with the builtin 'gpg' utility with the given password. This utility prints the decrypted content to the stdout. Hence redirect the stdout to a file with the same name but without '.gpg' extension at the end.</a:t>
            </a:r>
            <a:endParaRPr/>
          </a:p>
          <a:p>
            <a:pPr marL="285750" marR="0" lvl="0" indent="-28575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Arial"/>
                <a:ea typeface="Arial"/>
                <a:cs typeface="Arial"/>
                <a:sym typeface="Arial"/>
              </a:rPr>
              <a:t>If the 'gpg' utility exits with a non-zero exit code, throw the error message and end the program. Else delete the encrypted file and show the decrypted file's name to indicate that it is successfully decrypted.</a:t>
            </a:r>
            <a:endParaRPr/>
          </a:p>
          <a:p>
            <a:pPr marL="285750" marR="0" lvl="0" indent="-28575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Arial"/>
                <a:ea typeface="Arial"/>
                <a:cs typeface="Arial"/>
                <a:sym typeface="Arial"/>
              </a:rPr>
              <a:t>Finally, print a message to indicate that decryption is completed and exit the program.</a:t>
            </a:r>
            <a:endParaRPr/>
          </a:p>
        </p:txBody>
      </p:sp>
      <p:sp>
        <p:nvSpPr>
          <p:cNvPr id="1016" name="Shape 1016"/>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to Decrypt the given files or folders recursively?</a:t>
            </a:r>
            <a:endParaRPr/>
          </a:p>
        </p:txBody>
      </p:sp>
      <p:cxnSp>
        <p:nvCxnSpPr>
          <p:cNvPr id="1017" name="Shape 1017"/>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Learning Objectives</a:t>
            </a:r>
            <a:endParaRPr/>
          </a:p>
        </p:txBody>
      </p:sp>
      <p:sp>
        <p:nvSpPr>
          <p:cNvPr id="742" name="Shape 74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a:p>
        </p:txBody>
      </p:sp>
      <p:sp>
        <p:nvSpPr>
          <p:cNvPr id="743" name="Shape 743"/>
          <p:cNvSpPr txBox="1">
            <a:spLocks noGrp="1"/>
          </p:cNvSpPr>
          <p:nvPr>
            <p:ph type="body" idx="2"/>
          </p:nvPr>
        </p:nvSpPr>
        <p:spPr>
          <a:xfrm>
            <a:off x="514350" y="1304995"/>
            <a:ext cx="6263821"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At the end of the Module you would be able to learn the following</a:t>
            </a:r>
            <a:endParaRPr dirty="0"/>
          </a:p>
          <a:p>
            <a:pPr marL="342900" marR="0" lvl="0" indent="-342900" algn="l" rtl="0">
              <a:lnSpc>
                <a:spcPct val="90000"/>
              </a:lnSpc>
              <a:spcBef>
                <a:spcPts val="838"/>
              </a:spcBef>
              <a:spcAft>
                <a:spcPts val="0"/>
              </a:spcAft>
              <a:buClr>
                <a:schemeClr val="dk1"/>
              </a:buClr>
              <a:buSzPts val="1800"/>
              <a:buFont typeface="Wingdings 3" panose="05040102010807070707" pitchFamily="18" charset="2"/>
              <a:buChar char="*"/>
            </a:pPr>
            <a:r>
              <a:rPr lang="en-US" dirty="0"/>
              <a:t>Identify </a:t>
            </a:r>
            <a:r>
              <a:rPr lang="en-US" sz="1800" b="0" i="0" u="none" strike="noStrike" cap="none" dirty="0">
                <a:solidFill>
                  <a:schemeClr val="dk1"/>
                </a:solidFill>
                <a:latin typeface="Arial"/>
                <a:ea typeface="Arial"/>
                <a:cs typeface="Arial"/>
                <a:sym typeface="Arial"/>
              </a:rPr>
              <a:t>the types of routine tasks that can be automated.</a:t>
            </a:r>
            <a:endParaRPr dirty="0"/>
          </a:p>
          <a:p>
            <a:pPr marL="342900" marR="0" lvl="0" indent="-342900" algn="l" rtl="0">
              <a:lnSpc>
                <a:spcPct val="9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Predict where errors can occur and how to prevent them using automation.</a:t>
            </a:r>
            <a:endParaRPr dirty="0"/>
          </a:p>
          <a:p>
            <a:pPr marL="342900" marR="0" lvl="0" indent="-342900" algn="l" rtl="0">
              <a:lnSpc>
                <a:spcPct val="9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Find the right approach to create a program to automate tasks.</a:t>
            </a:r>
            <a:endParaRPr dirty="0"/>
          </a:p>
        </p:txBody>
      </p:sp>
      <p:pic>
        <p:nvPicPr>
          <p:cNvPr id="744" name="Shape 744"/>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Shape 102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14 – System Information</a:t>
            </a:r>
            <a:endParaRPr/>
          </a:p>
        </p:txBody>
      </p:sp>
      <p:sp>
        <p:nvSpPr>
          <p:cNvPr id="1023" name="Shape 102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Advantages of Automation</a:t>
            </a:r>
            <a:endParaRPr sz="1600" b="0" i="0" u="none" strike="noStrike" cap="none" dirty="0">
              <a:solidFill>
                <a:srgbClr val="0EC07D"/>
              </a:solidFill>
              <a:latin typeface="Arial"/>
              <a:ea typeface="Arial"/>
              <a:cs typeface="Arial"/>
              <a:sym typeface="Arial"/>
            </a:endParaRPr>
          </a:p>
        </p:txBody>
      </p:sp>
      <p:sp>
        <p:nvSpPr>
          <p:cNvPr id="1024" name="Shape 1024"/>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025" name="Shape 1025"/>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6" name="Shape 1026"/>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027" name="Shape 1027"/>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8" name="Shape 1028"/>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1029" name="Shape 1029"/>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1030" name="Shape 1030"/>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1031" name="Shape 1031"/>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650"/>
              <a:buFont typeface="Noto Sans Symbols"/>
              <a:buChar char="⇥"/>
            </a:pPr>
            <a:r>
              <a:rPr lang="en-US" sz="1650" b="0" i="0" u="none" strike="noStrike" cap="none">
                <a:solidFill>
                  <a:srgbClr val="000000"/>
                </a:solidFill>
                <a:latin typeface="Arial"/>
                <a:ea typeface="Arial"/>
                <a:cs typeface="Arial"/>
                <a:sym typeface="Arial"/>
              </a:rPr>
              <a:t>The most often checked status of a computer while troubleshooting is given below.</a:t>
            </a:r>
            <a:endParaRPr/>
          </a:p>
          <a:p>
            <a:pPr marL="285750" marR="0" lvl="0" indent="-285750" algn="l" rtl="0">
              <a:lnSpc>
                <a:spcPct val="100000"/>
              </a:lnSpc>
              <a:spcBef>
                <a:spcPts val="0"/>
              </a:spcBef>
              <a:spcAft>
                <a:spcPts val="0"/>
              </a:spcAft>
              <a:buClr>
                <a:srgbClr val="000000"/>
              </a:buClr>
              <a:buSzPts val="1650"/>
              <a:buFont typeface="Noto Sans Symbols"/>
              <a:buChar char="⇥"/>
            </a:pPr>
            <a:r>
              <a:rPr lang="en-US" sz="1650" b="0" i="0" u="none" strike="noStrike" cap="none">
                <a:solidFill>
                  <a:srgbClr val="000000"/>
                </a:solidFill>
                <a:latin typeface="Arial"/>
                <a:ea typeface="Arial"/>
                <a:cs typeface="Arial"/>
                <a:sym typeface="Arial"/>
              </a:rPr>
              <a:t>date - Prints the current date and time based on the local time zone of the system</a:t>
            </a:r>
            <a:endParaRPr/>
          </a:p>
          <a:p>
            <a:pPr marL="285750" marR="0" lvl="0" indent="-285750" algn="l" rtl="0">
              <a:lnSpc>
                <a:spcPct val="100000"/>
              </a:lnSpc>
              <a:spcBef>
                <a:spcPts val="0"/>
              </a:spcBef>
              <a:spcAft>
                <a:spcPts val="0"/>
              </a:spcAft>
              <a:buClr>
                <a:srgbClr val="000000"/>
              </a:buClr>
              <a:buSzPts val="1650"/>
              <a:buFont typeface="Noto Sans Symbols"/>
              <a:buChar char="⇥"/>
            </a:pPr>
            <a:r>
              <a:rPr lang="en-US" sz="1650" b="0" i="0" u="none" strike="noStrike" cap="none">
                <a:solidFill>
                  <a:srgbClr val="000000"/>
                </a:solidFill>
                <a:latin typeface="Arial"/>
                <a:ea typeface="Arial"/>
                <a:cs typeface="Arial"/>
                <a:sym typeface="Arial"/>
              </a:rPr>
              <a:t>w - A built-in utility to show currently logged in users, their session duration, their IP and their mode of login.</a:t>
            </a:r>
            <a:endParaRPr/>
          </a:p>
          <a:p>
            <a:pPr marL="285750" marR="0" lvl="0" indent="-285750" algn="l" rtl="0">
              <a:lnSpc>
                <a:spcPct val="100000"/>
              </a:lnSpc>
              <a:spcBef>
                <a:spcPts val="0"/>
              </a:spcBef>
              <a:spcAft>
                <a:spcPts val="0"/>
              </a:spcAft>
              <a:buClr>
                <a:srgbClr val="000000"/>
              </a:buClr>
              <a:buSzPts val="1650"/>
              <a:buFont typeface="Noto Sans Symbols"/>
              <a:buChar char="⇥"/>
            </a:pPr>
            <a:r>
              <a:rPr lang="en-US" sz="1650" b="0" i="0" u="none" strike="noStrike" cap="none">
                <a:solidFill>
                  <a:srgbClr val="000000"/>
                </a:solidFill>
                <a:latin typeface="Arial"/>
                <a:ea typeface="Arial"/>
                <a:cs typeface="Arial"/>
                <a:sym typeface="Arial"/>
              </a:rPr>
              <a:t>last - This utility shows the history of logins made. Since we don't need the entire history, only the last 5 logins can be shown.</a:t>
            </a:r>
            <a:endParaRPr/>
          </a:p>
          <a:p>
            <a:pPr marL="285750" marR="0" lvl="0" indent="-285750" algn="l" rtl="0">
              <a:lnSpc>
                <a:spcPct val="100000"/>
              </a:lnSpc>
              <a:spcBef>
                <a:spcPts val="0"/>
              </a:spcBef>
              <a:spcAft>
                <a:spcPts val="0"/>
              </a:spcAft>
              <a:buClr>
                <a:srgbClr val="000000"/>
              </a:buClr>
              <a:buSzPts val="1650"/>
              <a:buFont typeface="Noto Sans Symbols"/>
              <a:buChar char="⇥"/>
            </a:pPr>
            <a:r>
              <a:rPr lang="en-US" sz="1650" b="0" i="0" u="none" strike="noStrike" cap="none">
                <a:solidFill>
                  <a:srgbClr val="000000"/>
                </a:solidFill>
                <a:latin typeface="Arial"/>
                <a:ea typeface="Arial"/>
                <a:cs typeface="Arial"/>
                <a:sym typeface="Arial"/>
              </a:rPr>
              <a:t>df - It prints the list of available disks with their used space, free space, total space, no. of blocks and their mount points.</a:t>
            </a:r>
            <a:endParaRPr/>
          </a:p>
          <a:p>
            <a:pPr marL="285750" marR="0" lvl="0" indent="-285750" algn="l" rtl="0">
              <a:lnSpc>
                <a:spcPct val="100000"/>
              </a:lnSpc>
              <a:spcBef>
                <a:spcPts val="0"/>
              </a:spcBef>
              <a:spcAft>
                <a:spcPts val="0"/>
              </a:spcAft>
              <a:buClr>
                <a:srgbClr val="000000"/>
              </a:buClr>
              <a:buSzPts val="1650"/>
              <a:buFont typeface="Noto Sans Symbols"/>
              <a:buChar char="⇥"/>
            </a:pPr>
            <a:r>
              <a:rPr lang="en-US" sz="1650" b="0" i="0" u="none" strike="noStrike" cap="none">
                <a:solidFill>
                  <a:srgbClr val="000000"/>
                </a:solidFill>
                <a:latin typeface="Arial"/>
                <a:ea typeface="Arial"/>
                <a:cs typeface="Arial"/>
                <a:sym typeface="Arial"/>
              </a:rPr>
              <a:t>free - This tool provides the details about the installed Memory and the allocated Swap Memory.</a:t>
            </a:r>
            <a:endParaRPr/>
          </a:p>
          <a:p>
            <a:pPr marL="285750" marR="0" lvl="0" indent="-285750" algn="l" rtl="0">
              <a:lnSpc>
                <a:spcPct val="100000"/>
              </a:lnSpc>
              <a:spcBef>
                <a:spcPts val="0"/>
              </a:spcBef>
              <a:spcAft>
                <a:spcPts val="0"/>
              </a:spcAft>
              <a:buClr>
                <a:srgbClr val="000000"/>
              </a:buClr>
              <a:buSzPts val="1650"/>
              <a:buFont typeface="Noto Sans Symbols"/>
              <a:buChar char="⇥"/>
            </a:pPr>
            <a:r>
              <a:rPr lang="en-US" sz="1650" b="0" i="0" u="none" strike="noStrike" cap="none">
                <a:solidFill>
                  <a:srgbClr val="000000"/>
                </a:solidFill>
                <a:latin typeface="Arial"/>
                <a:ea typeface="Arial"/>
                <a:cs typeface="Arial"/>
                <a:sym typeface="Arial"/>
              </a:rPr>
              <a:t>top - This helps in displaying the running processes with their memory and CPU consumptions details.</a:t>
            </a:r>
            <a:endParaRPr/>
          </a:p>
          <a:p>
            <a:pPr marL="285750" marR="0" lvl="0" indent="-285750" algn="l" rtl="0">
              <a:lnSpc>
                <a:spcPct val="100000"/>
              </a:lnSpc>
              <a:spcBef>
                <a:spcPts val="0"/>
              </a:spcBef>
              <a:spcAft>
                <a:spcPts val="0"/>
              </a:spcAft>
              <a:buClr>
                <a:srgbClr val="000000"/>
              </a:buClr>
              <a:buSzPts val="1650"/>
              <a:buFont typeface="Noto Sans Symbols"/>
              <a:buChar char="⇥"/>
            </a:pPr>
            <a:r>
              <a:rPr lang="en-US" sz="1650" b="0" i="0" u="none" strike="noStrike" cap="none">
                <a:solidFill>
                  <a:srgbClr val="000000"/>
                </a:solidFill>
                <a:latin typeface="Arial"/>
                <a:ea typeface="Arial"/>
                <a:cs typeface="Arial"/>
                <a:sym typeface="Arial"/>
              </a:rPr>
              <a:t>netstat - This network utility can provide the information of established and listening connections from the current system.</a:t>
            </a:r>
            <a:endParaRPr/>
          </a:p>
          <a:p>
            <a:pPr marL="285750" marR="0" lvl="0" indent="-285750" algn="l" rtl="0">
              <a:lnSpc>
                <a:spcPct val="100000"/>
              </a:lnSpc>
              <a:spcBef>
                <a:spcPts val="0"/>
              </a:spcBef>
              <a:spcAft>
                <a:spcPts val="0"/>
              </a:spcAft>
              <a:buClr>
                <a:srgbClr val="000000"/>
              </a:buClr>
              <a:buSzPts val="1650"/>
              <a:buFont typeface="Noto Sans Symbols"/>
              <a:buChar char="⇥"/>
            </a:pPr>
            <a:r>
              <a:rPr lang="en-US" sz="1650" b="0" i="0" u="none" strike="noStrike" cap="none">
                <a:solidFill>
                  <a:srgbClr val="000000"/>
                </a:solidFill>
                <a:latin typeface="Arial"/>
                <a:ea typeface="Arial"/>
                <a:cs typeface="Arial"/>
                <a:sym typeface="Arial"/>
              </a:rPr>
              <a:t>ss - A very extensive tool to get the statistics of all the sockets in the system.</a:t>
            </a:r>
            <a:endParaRPr/>
          </a:p>
        </p:txBody>
      </p:sp>
      <p:sp>
        <p:nvSpPr>
          <p:cNvPr id="1032" name="Shape 1032"/>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to show the most often required status and information of the system? </a:t>
            </a:r>
            <a:endParaRPr/>
          </a:p>
        </p:txBody>
      </p:sp>
      <p:cxnSp>
        <p:nvCxnSpPr>
          <p:cNvPr id="1033" name="Shape 1033"/>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Shape 1039"/>
          <p:cNvSpPr txBox="1">
            <a:spLocks noGrp="1"/>
          </p:cNvSpPr>
          <p:nvPr>
            <p:ph type="title"/>
          </p:nvPr>
        </p:nvSpPr>
        <p:spPr>
          <a:xfrm>
            <a:off x="208634" y="633245"/>
            <a:ext cx="11983365" cy="6717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15 – Bulk File Downloader</a:t>
            </a:r>
            <a:endParaRPr sz="2800" b="1" i="0" u="none" strike="noStrike" cap="none">
              <a:solidFill>
                <a:schemeClr val="dk2"/>
              </a:solidFill>
              <a:latin typeface="Arial"/>
              <a:ea typeface="Arial"/>
              <a:cs typeface="Arial"/>
              <a:sym typeface="Arial"/>
            </a:endParaRPr>
          </a:p>
        </p:txBody>
      </p:sp>
      <p:sp>
        <p:nvSpPr>
          <p:cNvPr id="1040" name="Shape 104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Advantages of Automation</a:t>
            </a:r>
            <a:endParaRPr sz="1600" b="0" i="0" u="none" strike="noStrike" cap="none" dirty="0">
              <a:solidFill>
                <a:srgbClr val="0EC07D"/>
              </a:solidFill>
              <a:latin typeface="Arial"/>
              <a:ea typeface="Arial"/>
              <a:cs typeface="Arial"/>
              <a:sym typeface="Arial"/>
            </a:endParaRPr>
          </a:p>
        </p:txBody>
      </p:sp>
      <p:sp>
        <p:nvSpPr>
          <p:cNvPr id="1041" name="Shape 104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042" name="Shape 1042"/>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3" name="Shape 1043"/>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044" name="Shape 1044"/>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5" name="Shape 1045"/>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1046" name="Shape 1046"/>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1047" name="Shape 1047"/>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1048" name="Shape 1048"/>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Set the default directory to store downloaded files.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Read the path of the downloads list from the arguments. If it is not provided, throw an error and exit the program.</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a second argument is given, set the given argument as the download directory.</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Check if the download directory exists. If not, create the directory.</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wget - A built-in utility to download the files from a HTTP or HTTPS endpoint.</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Loop through each lines of the download list file and use wget in each iteration to download the file by providing the URL and path to download as inputs.</a:t>
            </a:r>
            <a:endParaRPr/>
          </a:p>
          <a:p>
            <a:pPr marL="285750" marR="0" lvl="0" indent="-171450" algn="l" rtl="0">
              <a:lnSpc>
                <a:spcPct val="100000"/>
              </a:lnSpc>
              <a:spcBef>
                <a:spcPts val="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p:txBody>
      </p:sp>
      <p:sp>
        <p:nvSpPr>
          <p:cNvPr id="1049" name="Shape 1049"/>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to download all the files provided by the list of given URLs? </a:t>
            </a:r>
            <a:endParaRPr/>
          </a:p>
        </p:txBody>
      </p:sp>
      <p:cxnSp>
        <p:nvCxnSpPr>
          <p:cNvPr id="1050" name="Shape 1050"/>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Shape 105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16 – Install LAMP Stack</a:t>
            </a:r>
            <a:endParaRPr sz="2800" b="1" i="0" u="none" strike="noStrike" cap="none">
              <a:solidFill>
                <a:schemeClr val="dk2"/>
              </a:solidFill>
              <a:latin typeface="Arial"/>
              <a:ea typeface="Arial"/>
              <a:cs typeface="Arial"/>
              <a:sym typeface="Arial"/>
            </a:endParaRPr>
          </a:p>
        </p:txBody>
      </p:sp>
      <p:sp>
        <p:nvSpPr>
          <p:cNvPr id="1057" name="Shape 105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Advantages of Automation</a:t>
            </a:r>
            <a:endParaRPr sz="1600" b="0" i="0" u="none" strike="noStrike" cap="none" dirty="0">
              <a:solidFill>
                <a:srgbClr val="0EC07D"/>
              </a:solidFill>
              <a:latin typeface="Arial"/>
              <a:ea typeface="Arial"/>
              <a:cs typeface="Arial"/>
              <a:sym typeface="Arial"/>
            </a:endParaRPr>
          </a:p>
        </p:txBody>
      </p:sp>
      <p:sp>
        <p:nvSpPr>
          <p:cNvPr id="1058" name="Shape 105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059" name="Shape 1059"/>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60" name="Shape 1060"/>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061" name="Shape 1061"/>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2" name="Shape 1062"/>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1063" name="Shape 1063"/>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1064" name="Shape 1064"/>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1065" name="Shape 1065"/>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Arial"/>
                <a:ea typeface="Arial"/>
                <a:cs typeface="Arial"/>
                <a:sym typeface="Arial"/>
              </a:rPr>
              <a:t>Update the Apt packages so that apt tool knows where to get the required softwares.</a:t>
            </a:r>
            <a:endParaRPr/>
          </a:p>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Arial"/>
                <a:ea typeface="Arial"/>
                <a:cs typeface="Arial"/>
                <a:sym typeface="Arial"/>
              </a:rPr>
              <a:t>Pull the latest update and security patches available for your Linux distribution by the 'apt-get upgrade' command.</a:t>
            </a:r>
            <a:endParaRPr/>
          </a:p>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Arial"/>
                <a:ea typeface="Arial"/>
                <a:cs typeface="Arial"/>
                <a:sym typeface="Arial"/>
              </a:rPr>
              <a:t>Running 'apt-get install Apache2' will install the latest stable version of apache web server (2.4.x).</a:t>
            </a:r>
            <a:endParaRPr/>
          </a:p>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Arial"/>
                <a:ea typeface="Arial"/>
                <a:cs typeface="Arial"/>
                <a:sym typeface="Arial"/>
              </a:rPr>
              <a:t>Let us install PHP 7 as the programming language of our choice. Most popular open source software such as Wordpress (Blog), Drupal (CMS) and Magento (E-commerce framework) are written in PHP.</a:t>
            </a:r>
            <a:endParaRPr/>
          </a:p>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Arial"/>
                <a:ea typeface="Arial"/>
                <a:cs typeface="Arial"/>
                <a:sym typeface="Arial"/>
              </a:rPr>
              <a:t>As the data backend, MySQL can be installed. mysql-server listens on port 3306 for incoming connections and mysql-client is capable of initiating a connection to the mysql-server.</a:t>
            </a:r>
            <a:endParaRPr/>
          </a:p>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Arial"/>
                <a:ea typeface="Arial"/>
                <a:cs typeface="Arial"/>
                <a:sym typeface="Arial"/>
              </a:rPr>
              <a:t>To provide appropriate permissions for the executable code, we change the ownership of the /var/www directory so that apache server will have sufficient permissions to read and execute the code located under this directory. For modern web applications, we need the Apache's rewrite module to be turned on.</a:t>
            </a:r>
            <a:endParaRPr/>
          </a:p>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Arial"/>
                <a:ea typeface="Arial"/>
                <a:cs typeface="Arial"/>
                <a:sym typeface="Arial"/>
              </a:rPr>
              <a:t>Finally restart the Apache web server for all the changes to take effect.</a:t>
            </a:r>
            <a:endParaRPr/>
          </a:p>
        </p:txBody>
      </p:sp>
      <p:sp>
        <p:nvSpPr>
          <p:cNvPr id="1066" name="Shape 1066"/>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to install Apache, MySQL, PHP on Linux machine (LAMP stack)? </a:t>
            </a:r>
            <a:endParaRPr/>
          </a:p>
        </p:txBody>
      </p:sp>
      <p:cxnSp>
        <p:nvCxnSpPr>
          <p:cNvPr id="1067" name="Shape 1067"/>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Shape 107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17 – Get NIC’s IPs</a:t>
            </a:r>
            <a:endParaRPr/>
          </a:p>
        </p:txBody>
      </p:sp>
      <p:sp>
        <p:nvSpPr>
          <p:cNvPr id="1074" name="Shape 107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Advantages of Automation</a:t>
            </a:r>
            <a:endParaRPr sz="1600" b="0" i="0" u="none" strike="noStrike" cap="none" dirty="0">
              <a:solidFill>
                <a:srgbClr val="0EC07D"/>
              </a:solidFill>
              <a:latin typeface="Arial"/>
              <a:ea typeface="Arial"/>
              <a:cs typeface="Arial"/>
              <a:sym typeface="Arial"/>
            </a:endParaRPr>
          </a:p>
        </p:txBody>
      </p:sp>
      <p:sp>
        <p:nvSpPr>
          <p:cNvPr id="1075" name="Shape 107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076" name="Shape 1076"/>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77" name="Shape 1077"/>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078" name="Shape 1078"/>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9" name="Shape 1079"/>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1080" name="Shape 1080"/>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1081" name="Shape 1081"/>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1082" name="Shape 1082"/>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Check if NIC name is given in the argument. If not, throw an error and exit the program.</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ip - A built-in tool to get the network related information and modify the network settings of the Linux OS.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the given NIC name doesn't exist, throw an error saying that NIC doesn't exist and exit the program.</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Using the ip tool, get the information of the given NIC and pipe the output to the 'sed' utility to fetch the Private IP address of the interface.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To find the Public IP of the interface, we need some server outside the LAN. Hence the public site http://ifconfig.co can be used to retrieve the Public IP of our system.</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By doing a 'curl --interface eth0 http://ifconfig.co/ip', the Public IP of the eth0 interface will be returned in the stdout and can be used further.</a:t>
            </a:r>
            <a:endParaRPr/>
          </a:p>
        </p:txBody>
      </p:sp>
      <p:sp>
        <p:nvSpPr>
          <p:cNvPr id="1083" name="Shape 1083"/>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to Find Public IP and private IP of the given network interface card? </a:t>
            </a:r>
            <a:endParaRPr/>
          </a:p>
        </p:txBody>
      </p:sp>
      <p:cxnSp>
        <p:nvCxnSpPr>
          <p:cNvPr id="1084" name="Shape 1084"/>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Shape 109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091" name="Shape 1091"/>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Advantages of Automation</a:t>
            </a:r>
            <a:endParaRPr sz="1600" b="0" i="0" u="none" strike="noStrike" cap="none" dirty="0">
              <a:solidFill>
                <a:srgbClr val="0EC07D"/>
              </a:solidFill>
              <a:latin typeface="Arial"/>
              <a:ea typeface="Arial"/>
              <a:cs typeface="Arial"/>
              <a:sym typeface="Arial"/>
            </a:endParaRPr>
          </a:p>
        </p:txBody>
      </p:sp>
      <p:sp>
        <p:nvSpPr>
          <p:cNvPr id="1092" name="Shape 1092"/>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What is the easiest way to get the name of folders or files at a given location recursively in Linux?</a:t>
            </a:r>
            <a:endParaRPr sz="1800" b="0" i="0" u="none" strike="noStrike" cap="none">
              <a:solidFill>
                <a:schemeClr val="dk1"/>
              </a:solidFill>
              <a:latin typeface="Arial"/>
              <a:ea typeface="Arial"/>
              <a:cs typeface="Arial"/>
              <a:sym typeface="Arial"/>
            </a:endParaRPr>
          </a:p>
          <a:p>
            <a:pPr marL="682625"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Configuring the Web Server to list down the directory by providing required permissions.</a:t>
            </a:r>
            <a:endParaRPr/>
          </a:p>
          <a:p>
            <a:pPr marL="682625"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With the help of ‘find’ command, the folder/file names can be acquired.</a:t>
            </a:r>
            <a:endParaRPr/>
          </a:p>
          <a:p>
            <a:pPr marL="682625"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Using the ‘ls’ command coupled with ‘sed’.</a:t>
            </a:r>
            <a:endParaRPr/>
          </a:p>
          <a:p>
            <a:pPr marL="682625"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Doing ‘curl’ on the localhost specifying the path.</a:t>
            </a:r>
            <a:endParaRPr/>
          </a:p>
          <a:p>
            <a:pPr marL="339725"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
            </a:r>
            <a:br>
              <a:rPr lang="en-US" sz="1800" b="1"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Shape 109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099" name="Shape 1099"/>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Advantages of Automation</a:t>
            </a:r>
            <a:endParaRPr sz="1600" b="0" i="0" u="none" strike="noStrike" cap="none" dirty="0">
              <a:solidFill>
                <a:srgbClr val="0EC07D"/>
              </a:solidFill>
              <a:latin typeface="Arial"/>
              <a:ea typeface="Arial"/>
              <a:cs typeface="Arial"/>
              <a:sym typeface="Arial"/>
            </a:endParaRPr>
          </a:p>
        </p:txBody>
      </p:sp>
      <p:sp>
        <p:nvSpPr>
          <p:cNvPr id="1100" name="Shape 1100"/>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startAt="2"/>
            </a:pPr>
            <a:r>
              <a:rPr lang="en-US" sz="1800" b="0" i="0" u="none" strike="noStrike" cap="none">
                <a:solidFill>
                  <a:schemeClr val="dk1"/>
                </a:solidFill>
                <a:latin typeface="Arial"/>
                <a:ea typeface="Arial"/>
                <a:cs typeface="Arial"/>
                <a:sym typeface="Arial"/>
              </a:rPr>
              <a:t>What is the use of ‘df’ command?</a:t>
            </a:r>
            <a:endParaRPr/>
          </a:p>
          <a:p>
            <a:pPr marL="682625"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Show the Memory usage and available memory in the system.</a:t>
            </a:r>
            <a:endParaRPr/>
          </a:p>
          <a:p>
            <a:pPr marL="682625"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List down the running process.</a:t>
            </a:r>
            <a:endParaRPr/>
          </a:p>
          <a:p>
            <a:pPr marL="682625"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Display the list of disk usages and the available disk spaces.</a:t>
            </a:r>
            <a:endParaRPr/>
          </a:p>
          <a:p>
            <a:pPr marL="682625"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Logout from the system.</a:t>
            </a:r>
            <a:endParaRPr/>
          </a:p>
          <a:p>
            <a:pPr marL="682625" marR="0" lvl="0" indent="-22860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339725"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
            </a:r>
            <a:br>
              <a:rPr lang="en-US" sz="1800" b="1"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Shape 1106"/>
          <p:cNvSpPr txBox="1">
            <a:spLocks noGrp="1"/>
          </p:cNvSpPr>
          <p:nvPr>
            <p:ph type="title"/>
          </p:nvPr>
        </p:nvSpPr>
        <p:spPr>
          <a:xfrm>
            <a:off x="208634" y="569745"/>
            <a:ext cx="11821069" cy="492172"/>
          </a:xfrm>
          <a:prstGeom prst="rect">
            <a:avLst/>
          </a:prstGeom>
          <a:noFill/>
          <a:ln>
            <a:noFill/>
          </a:ln>
        </p:spPr>
        <p:txBody>
          <a:bodyPr spcFirstLastPara="1" wrap="square" lIns="91425" tIns="45700" rIns="91425" bIns="45700" anchor="t" anchorCtr="0">
            <a:noAutofit/>
          </a:bodyPr>
          <a:lstStyle/>
          <a:p>
            <a:pPr marL="0" marR="0" lvl="0" indent="0" algn="l" rtl="0">
              <a:lnSpc>
                <a:spcPct val="96428"/>
              </a:lnSpc>
              <a:spcBef>
                <a:spcPts val="0"/>
              </a:spcBef>
              <a:spcAft>
                <a:spcPts val="0"/>
              </a:spcAft>
              <a:buClr>
                <a:schemeClr val="dk2"/>
              </a:buClr>
              <a:buSzPts val="2800"/>
              <a:buFont typeface="Arial"/>
              <a:buNone/>
            </a:pPr>
            <a:r>
              <a:rPr lang="en-US" sz="2400" b="1" i="0" u="none" strike="noStrike" cap="none" dirty="0">
                <a:solidFill>
                  <a:schemeClr val="dk2"/>
                </a:solidFill>
                <a:latin typeface="Arial"/>
                <a:ea typeface="Arial"/>
                <a:cs typeface="Arial"/>
                <a:sym typeface="Arial"/>
              </a:rPr>
              <a:t>3. Scenarios Where Automation Prevents Errors: Scenario 1 – Querying User’s Command History</a:t>
            </a:r>
            <a:endParaRPr sz="2400" b="1" i="0" u="none" strike="noStrike" cap="none" dirty="0">
              <a:solidFill>
                <a:schemeClr val="dk2"/>
              </a:solidFill>
              <a:latin typeface="Arial"/>
              <a:ea typeface="Arial"/>
              <a:cs typeface="Arial"/>
              <a:sym typeface="Arial"/>
            </a:endParaRPr>
          </a:p>
        </p:txBody>
      </p:sp>
      <p:sp>
        <p:nvSpPr>
          <p:cNvPr id="1107" name="Shape 110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Advantages of Automation</a:t>
            </a:r>
            <a:endParaRPr sz="1600" b="0" i="0" u="none" strike="noStrike" cap="none" dirty="0">
              <a:solidFill>
                <a:srgbClr val="0EC07D"/>
              </a:solidFill>
              <a:latin typeface="Arial"/>
              <a:ea typeface="Arial"/>
              <a:cs typeface="Arial"/>
              <a:sym typeface="Arial"/>
            </a:endParaRPr>
          </a:p>
        </p:txBody>
      </p:sp>
      <p:sp>
        <p:nvSpPr>
          <p:cNvPr id="1108" name="Shape 110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109" name="Shape 1109"/>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10" name="Shape 1110"/>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111" name="Shape 1111"/>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2" name="Shape 1112"/>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1113" name="Shape 1113"/>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1114" name="Shape 1114"/>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1115" name="Shape 1115"/>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Read Argument: </a:t>
            </a:r>
            <a:r>
              <a:rPr lang="en-US" sz="1800" b="0" i="0" u="none" strike="noStrike" cap="none">
                <a:solidFill>
                  <a:srgbClr val="000000"/>
                </a:solidFill>
                <a:latin typeface="Arial"/>
                <a:ea typeface="Arial"/>
                <a:cs typeface="Arial"/>
                <a:sym typeface="Arial"/>
              </a:rPr>
              <a:t>Command pattern to search for</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Check: </a:t>
            </a:r>
            <a:r>
              <a:rPr lang="en-US" sz="1800" b="0" i="0" u="none" strike="noStrike" cap="none">
                <a:solidFill>
                  <a:srgbClr val="000000"/>
                </a:solidFill>
                <a:latin typeface="Arial"/>
                <a:ea typeface="Arial"/>
                <a:cs typeface="Arial"/>
                <a:sym typeface="Arial"/>
              </a:rPr>
              <a:t>Script has sudo permissions so that it can read files belonging to other users.</a:t>
            </a:r>
            <a:br>
              <a:rPr lang="en-US" sz="1800" b="0"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False: </a:t>
            </a:r>
            <a:r>
              <a:rPr lang="en-US" sz="1800" b="0" i="0" u="none" strike="noStrike" cap="none">
                <a:solidFill>
                  <a:srgbClr val="000000"/>
                </a:solidFill>
                <a:latin typeface="Arial"/>
                <a:ea typeface="Arial"/>
                <a:cs typeface="Arial"/>
                <a:sym typeface="Arial"/>
              </a:rPr>
              <a:t>Throw an error saying "Run as root or sudo user"</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Get the list of '.bash_history' file of all users.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Search for the text that matches the given pattern in all the files listed above.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Show the username and the line number of the file that matches the pattern</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To get the timestamp of the executed command, set the history time format in the '.bashrc' file of all users.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Now repeat the search and show step to fetch the executed commands with their respective timestamps.</a:t>
            </a:r>
            <a:endParaRPr/>
          </a:p>
          <a:p>
            <a:pPr marL="285750" marR="0" lvl="0" indent="-171450" algn="l" rtl="0">
              <a:lnSpc>
                <a:spcPct val="100000"/>
              </a:lnSpc>
              <a:spcBef>
                <a:spcPts val="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p:txBody>
      </p:sp>
      <p:sp>
        <p:nvSpPr>
          <p:cNvPr id="1116" name="Shape 1116"/>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to fetch commands executed by all users that match the given pattern? </a:t>
            </a:r>
            <a:endParaRPr/>
          </a:p>
        </p:txBody>
      </p:sp>
      <p:cxnSp>
        <p:nvCxnSpPr>
          <p:cNvPr id="1117" name="Shape 1117"/>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Shape 1123"/>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124" name="Shape 1124"/>
          <p:cNvSpPr txBox="1">
            <a:spLocks noGrp="1"/>
          </p:cNvSpPr>
          <p:nvPr>
            <p:ph type="title"/>
          </p:nvPr>
        </p:nvSpPr>
        <p:spPr>
          <a:xfrm>
            <a:off x="208635" y="595145"/>
            <a:ext cx="11389004" cy="492172"/>
          </a:xfrm>
          <a:prstGeom prst="rect">
            <a:avLst/>
          </a:prstGeom>
          <a:noFill/>
          <a:ln>
            <a:noFill/>
          </a:ln>
        </p:spPr>
        <p:txBody>
          <a:bodyPr spcFirstLastPara="1" wrap="square" lIns="91425" tIns="45700" rIns="91425" bIns="45700" anchor="t" anchorCtr="0">
            <a:noAutofit/>
          </a:bodyPr>
          <a:lstStyle/>
          <a:p>
            <a:pPr marL="0" marR="0" lvl="0" indent="0" algn="l" rtl="0">
              <a:lnSpc>
                <a:spcPct val="96428"/>
              </a:lnSpc>
              <a:spcBef>
                <a:spcPts val="0"/>
              </a:spcBef>
              <a:spcAft>
                <a:spcPts val="0"/>
              </a:spcAft>
              <a:buClr>
                <a:schemeClr val="dk2"/>
              </a:buClr>
              <a:buSzPts val="2800"/>
              <a:buFont typeface="Arial"/>
              <a:buNone/>
            </a:pPr>
            <a:r>
              <a:rPr lang="en-US" sz="2400" b="1" i="0" u="none" strike="noStrike" cap="none" dirty="0">
                <a:solidFill>
                  <a:schemeClr val="dk2"/>
                </a:solidFill>
                <a:latin typeface="Arial"/>
                <a:ea typeface="Arial"/>
                <a:cs typeface="Arial"/>
                <a:sym typeface="Arial"/>
              </a:rPr>
              <a:t>3. Scenarios Where Automation Prevents Errors: Scenario 2 – Bulk Search and Replace</a:t>
            </a:r>
            <a:br>
              <a:rPr lang="en-US" sz="2400" b="1" i="0" u="none" strike="noStrike" cap="none" dirty="0">
                <a:solidFill>
                  <a:schemeClr val="dk2"/>
                </a:solidFill>
                <a:latin typeface="Arial"/>
                <a:ea typeface="Arial"/>
                <a:cs typeface="Arial"/>
                <a:sym typeface="Arial"/>
              </a:rPr>
            </a:br>
            <a:endParaRPr sz="2400" b="1" i="0" u="none" strike="noStrike" cap="none" dirty="0">
              <a:solidFill>
                <a:schemeClr val="dk2"/>
              </a:solidFill>
              <a:latin typeface="Arial"/>
              <a:ea typeface="Arial"/>
              <a:cs typeface="Arial"/>
              <a:sym typeface="Arial"/>
            </a:endParaRPr>
          </a:p>
        </p:txBody>
      </p:sp>
      <p:sp>
        <p:nvSpPr>
          <p:cNvPr id="1125" name="Shape 112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Advantages of Automation</a:t>
            </a:r>
            <a:endParaRPr sz="1600" b="0" i="0" u="none" strike="noStrike" cap="none" dirty="0">
              <a:solidFill>
                <a:srgbClr val="0EC07D"/>
              </a:solidFill>
              <a:latin typeface="Arial"/>
              <a:ea typeface="Arial"/>
              <a:cs typeface="Arial"/>
              <a:sym typeface="Arial"/>
            </a:endParaRPr>
          </a:p>
        </p:txBody>
      </p:sp>
      <p:sp>
        <p:nvSpPr>
          <p:cNvPr id="1126" name="Shape 1126"/>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127" name="Shape 1127"/>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28" name="Shape 1128"/>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129" name="Shape 1129"/>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0" name="Shape 1130"/>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1131" name="Shape 1131"/>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1132" name="Shape 1132"/>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1133" name="Shape 1133"/>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Read Argument: </a:t>
            </a:r>
            <a:r>
              <a:rPr lang="en-US" sz="1800" b="0" i="0" u="none" strike="noStrike" cap="none">
                <a:solidFill>
                  <a:srgbClr val="000000"/>
                </a:solidFill>
                <a:latin typeface="Arial"/>
                <a:ea typeface="Arial"/>
                <a:cs typeface="Arial"/>
                <a:sym typeface="Arial"/>
              </a:rPr>
              <a:t>List of files or folders to include for search and replace operation.</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Read Input: </a:t>
            </a:r>
            <a:r>
              <a:rPr lang="en-US" sz="1800" b="0" i="0" u="none" strike="noStrike" cap="none">
                <a:solidFill>
                  <a:srgbClr val="000000"/>
                </a:solidFill>
                <a:latin typeface="Arial"/>
                <a:ea typeface="Arial"/>
                <a:cs typeface="Arial"/>
                <a:sym typeface="Arial"/>
              </a:rPr>
              <a:t>Text to search for.</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Read Input</a:t>
            </a:r>
            <a:r>
              <a:rPr lang="en-US" sz="1800" b="0" i="0" u="none" strike="noStrike" cap="none">
                <a:solidFill>
                  <a:srgbClr val="000000"/>
                </a:solidFill>
                <a:latin typeface="Arial"/>
                <a:ea typeface="Arial"/>
                <a:cs typeface="Arial"/>
                <a:sym typeface="Arial"/>
              </a:rPr>
              <a:t>: Text to replace with.</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Check: </a:t>
            </a:r>
            <a:r>
              <a:rPr lang="en-US" sz="1800" b="0" i="0" u="none" strike="noStrike" cap="none">
                <a:solidFill>
                  <a:srgbClr val="000000"/>
                </a:solidFill>
                <a:latin typeface="Arial"/>
                <a:ea typeface="Arial"/>
                <a:cs typeface="Arial"/>
                <a:sym typeface="Arial"/>
              </a:rPr>
              <a:t>The given file or folder locations are valid.</a:t>
            </a:r>
            <a:br>
              <a:rPr lang="en-US" sz="1800" b="0"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False: </a:t>
            </a:r>
            <a:r>
              <a:rPr lang="en-US" sz="1800" b="0" i="0" u="none" strike="noStrike" cap="none">
                <a:solidFill>
                  <a:srgbClr val="000000"/>
                </a:solidFill>
                <a:latin typeface="Arial"/>
                <a:ea typeface="Arial"/>
                <a:cs typeface="Arial"/>
                <a:sym typeface="Arial"/>
              </a:rPr>
              <a:t>Throw an error and write to the log file.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Loop all the matching files and run the sed replace operation with given inputs.</a:t>
            </a:r>
            <a:endParaRPr/>
          </a:p>
          <a:p>
            <a:pPr marL="285750" marR="0" lvl="0" indent="-171450" algn="l" rtl="0">
              <a:lnSpc>
                <a:spcPct val="100000"/>
              </a:lnSpc>
              <a:spcBef>
                <a:spcPts val="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p:txBody>
      </p:sp>
      <p:sp>
        <p:nvSpPr>
          <p:cNvPr id="1134" name="Shape 1134"/>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do I Search and Replace a given text with a new text across multiple files? </a:t>
            </a:r>
            <a:endParaRPr/>
          </a:p>
        </p:txBody>
      </p:sp>
      <p:cxnSp>
        <p:nvCxnSpPr>
          <p:cNvPr id="1135" name="Shape 1135"/>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1" name="Shape 1141"/>
          <p:cNvSpPr txBox="1">
            <a:spLocks noGrp="1"/>
          </p:cNvSpPr>
          <p:nvPr>
            <p:ph type="title"/>
          </p:nvPr>
        </p:nvSpPr>
        <p:spPr>
          <a:xfrm>
            <a:off x="208635" y="595145"/>
            <a:ext cx="11389004" cy="492172"/>
          </a:xfrm>
          <a:prstGeom prst="rect">
            <a:avLst/>
          </a:prstGeom>
          <a:noFill/>
          <a:ln>
            <a:noFill/>
          </a:ln>
        </p:spPr>
        <p:txBody>
          <a:bodyPr spcFirstLastPara="1" wrap="square" lIns="91425" tIns="45700" rIns="91425" bIns="45700" anchor="t" anchorCtr="0">
            <a:noAutofit/>
          </a:bodyPr>
          <a:lstStyle/>
          <a:p>
            <a:pPr marL="0" marR="0" lvl="0" indent="0" algn="l" rtl="0">
              <a:lnSpc>
                <a:spcPct val="96428"/>
              </a:lnSpc>
              <a:spcBef>
                <a:spcPts val="0"/>
              </a:spcBef>
              <a:spcAft>
                <a:spcPts val="0"/>
              </a:spcAft>
              <a:buClr>
                <a:schemeClr val="dk2"/>
              </a:buClr>
              <a:buSzPts val="2800"/>
              <a:buFont typeface="Arial"/>
              <a:buNone/>
            </a:pPr>
            <a:r>
              <a:rPr lang="en-US" sz="2400" b="1" i="0" u="none" strike="noStrike" cap="none" dirty="0">
                <a:solidFill>
                  <a:schemeClr val="dk2"/>
                </a:solidFill>
                <a:latin typeface="Arial"/>
                <a:ea typeface="Arial"/>
                <a:cs typeface="Arial"/>
                <a:sym typeface="Arial"/>
              </a:rPr>
              <a:t>3. Scenarios Where Automation Prevents Errors: Scenario 3 – Alphanumeric Validator</a:t>
            </a:r>
            <a:br>
              <a:rPr lang="en-US" sz="2400" b="1" i="0" u="none" strike="noStrike" cap="none" dirty="0">
                <a:solidFill>
                  <a:schemeClr val="dk2"/>
                </a:solidFill>
                <a:latin typeface="Arial"/>
                <a:ea typeface="Arial"/>
                <a:cs typeface="Arial"/>
                <a:sym typeface="Arial"/>
              </a:rPr>
            </a:br>
            <a:endParaRPr sz="2400" b="1" i="0" u="none" strike="noStrike" cap="none" dirty="0">
              <a:solidFill>
                <a:schemeClr val="dk2"/>
              </a:solidFill>
              <a:latin typeface="Arial"/>
              <a:ea typeface="Arial"/>
              <a:cs typeface="Arial"/>
              <a:sym typeface="Arial"/>
            </a:endParaRPr>
          </a:p>
        </p:txBody>
      </p:sp>
      <p:sp>
        <p:nvSpPr>
          <p:cNvPr id="1142" name="Shape 114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Advantages of Automation</a:t>
            </a:r>
            <a:endParaRPr sz="1600" b="0" i="0" u="none" strike="noStrike" cap="none" dirty="0">
              <a:solidFill>
                <a:srgbClr val="0EC07D"/>
              </a:solidFill>
              <a:latin typeface="Arial"/>
              <a:ea typeface="Arial"/>
              <a:cs typeface="Arial"/>
              <a:sym typeface="Arial"/>
            </a:endParaRPr>
          </a:p>
        </p:txBody>
      </p:sp>
      <p:sp>
        <p:nvSpPr>
          <p:cNvPr id="1143" name="Shape 1143"/>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144" name="Shape 1144"/>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145" name="Shape 1145"/>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46" name="Shape 1146"/>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147" name="Shape 1147"/>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8" name="Shape 1148"/>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1149" name="Shape 1149"/>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1150" name="Shape 1150"/>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1151" name="Shape 1151"/>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Read Input: </a:t>
            </a:r>
            <a:r>
              <a:rPr lang="en-US" sz="1800" b="0" i="0" u="none" strike="noStrike" cap="none">
                <a:solidFill>
                  <a:srgbClr val="000000"/>
                </a:solidFill>
                <a:latin typeface="Arial"/>
                <a:ea typeface="Arial"/>
                <a:cs typeface="Arial"/>
                <a:sym typeface="Arial"/>
              </a:rPr>
              <a:t>A text input that needs to be validated.</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entered input is empty, throw an error asking to enter any valid text.</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Use the sed utility to replace all the characters except letters and numbers with blank values. Store this modified value in a new variable.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Compare the modified variable with the input. If both are same, then the given input doesn't have any characters other than letters and numbers.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Based on the output from the above condition, show an appropriate message on the terminal.</a:t>
            </a:r>
            <a:endParaRPr/>
          </a:p>
          <a:p>
            <a:pPr marL="285750" marR="0" lvl="0" indent="-171450" algn="l" rtl="0">
              <a:lnSpc>
                <a:spcPct val="100000"/>
              </a:lnSpc>
              <a:spcBef>
                <a:spcPts val="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p:txBody>
      </p:sp>
      <p:sp>
        <p:nvSpPr>
          <p:cNvPr id="1152" name="Shape 1152"/>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I need to check whether the given input is a valid alphanumeric Character.</a:t>
            </a:r>
            <a:endParaRPr/>
          </a:p>
        </p:txBody>
      </p:sp>
      <p:cxnSp>
        <p:nvCxnSpPr>
          <p:cNvPr id="1153" name="Shape 1153"/>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Shape 1159"/>
          <p:cNvSpPr txBox="1">
            <a:spLocks noGrp="1"/>
          </p:cNvSpPr>
          <p:nvPr>
            <p:ph type="title"/>
          </p:nvPr>
        </p:nvSpPr>
        <p:spPr>
          <a:xfrm>
            <a:off x="208634" y="597620"/>
            <a:ext cx="11240415" cy="492172"/>
          </a:xfrm>
          <a:prstGeom prst="rect">
            <a:avLst/>
          </a:prstGeom>
          <a:noFill/>
          <a:ln>
            <a:noFill/>
          </a:ln>
        </p:spPr>
        <p:txBody>
          <a:bodyPr spcFirstLastPara="1" wrap="square" lIns="91425" tIns="45700" rIns="91425" bIns="45700" anchor="t" anchorCtr="0">
            <a:noAutofit/>
          </a:bodyPr>
          <a:lstStyle/>
          <a:p>
            <a:pPr marL="0" marR="0" lvl="0" indent="0" algn="l" rtl="0">
              <a:lnSpc>
                <a:spcPct val="96428"/>
              </a:lnSpc>
              <a:spcBef>
                <a:spcPts val="0"/>
              </a:spcBef>
              <a:spcAft>
                <a:spcPts val="0"/>
              </a:spcAft>
              <a:buClr>
                <a:schemeClr val="dk2"/>
              </a:buClr>
              <a:buSzPts val="2800"/>
              <a:buFont typeface="Arial"/>
              <a:buNone/>
            </a:pPr>
            <a:r>
              <a:rPr lang="en-US" sz="2400" b="1" i="0" u="none" strike="noStrike" cap="none" dirty="0">
                <a:solidFill>
                  <a:schemeClr val="dk2"/>
                </a:solidFill>
                <a:latin typeface="Arial"/>
                <a:ea typeface="Arial"/>
                <a:cs typeface="Arial"/>
                <a:sym typeface="Arial"/>
              </a:rPr>
              <a:t>3. Scenarios Where Automation Prevents Errors: Scenario 4 – File Search Manager</a:t>
            </a:r>
            <a:endParaRPr sz="2400" dirty="0"/>
          </a:p>
        </p:txBody>
      </p:sp>
      <p:sp>
        <p:nvSpPr>
          <p:cNvPr id="1160" name="Shape 116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2</a:t>
            </a:r>
            <a:r>
              <a:rPr lang="en-US" sz="1600" b="0" i="0" u="none" strike="noStrike" cap="none" dirty="0">
                <a:solidFill>
                  <a:srgbClr val="0EC07D"/>
                </a:solidFill>
                <a:latin typeface="Arial"/>
                <a:ea typeface="Arial"/>
                <a:cs typeface="Arial"/>
                <a:sym typeface="Arial"/>
              </a:rPr>
              <a:t>: Advantages of Automation</a:t>
            </a:r>
            <a:endParaRPr sz="1600" b="0" i="0" u="none" strike="noStrike" cap="none" dirty="0">
              <a:solidFill>
                <a:srgbClr val="0EC07D"/>
              </a:solidFill>
              <a:latin typeface="Arial"/>
              <a:ea typeface="Arial"/>
              <a:cs typeface="Arial"/>
              <a:sym typeface="Arial"/>
            </a:endParaRPr>
          </a:p>
        </p:txBody>
      </p:sp>
      <p:sp>
        <p:nvSpPr>
          <p:cNvPr id="1161" name="Shape 116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162" name="Shape 1162"/>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163" name="Shape 1163"/>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4" name="Shape 1164"/>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165" name="Shape 1165"/>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6" name="Shape 1166"/>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1167" name="Shape 1167"/>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1168" name="Shape 1168"/>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1169" name="Shape 1169"/>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Read Argument: </a:t>
            </a:r>
            <a:r>
              <a:rPr lang="en-US" sz="1800" b="0" i="0" u="none" strike="noStrike" cap="none">
                <a:solidFill>
                  <a:srgbClr val="000000"/>
                </a:solidFill>
                <a:latin typeface="Arial"/>
                <a:ea typeface="Arial"/>
                <a:cs typeface="Arial"/>
                <a:sym typeface="Arial"/>
              </a:rPr>
              <a:t>The Directory to search files.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Read Input: </a:t>
            </a:r>
            <a:r>
              <a:rPr lang="en-US" sz="1800" b="0" i="0" u="none" strike="noStrike" cap="none">
                <a:solidFill>
                  <a:srgbClr val="000000"/>
                </a:solidFill>
                <a:latin typeface="Arial"/>
                <a:ea typeface="Arial"/>
                <a:cs typeface="Arial"/>
                <a:sym typeface="Arial"/>
              </a:rPr>
              <a:t>name, timestamp, size, owner, permission.</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Construct the find or locate command based on the given input Arguments.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Run the constructed command and return the list of files matching the given parameters.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no match is found, the find command will automatically return an null value to the stdout.</a:t>
            </a:r>
            <a:endParaRPr/>
          </a:p>
          <a:p>
            <a:pPr marL="285750" marR="0" lvl="0" indent="-171450" algn="l" rtl="0">
              <a:lnSpc>
                <a:spcPct val="100000"/>
              </a:lnSpc>
              <a:spcBef>
                <a:spcPts val="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p:txBody>
      </p:sp>
      <p:sp>
        <p:nvSpPr>
          <p:cNvPr id="1170" name="Shape 1170"/>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to file search manager that allows to find/filter files using timestamp, name, permissions, file ownership, size, etc? </a:t>
            </a:r>
            <a:endParaRPr/>
          </a:p>
        </p:txBody>
      </p:sp>
      <p:cxnSp>
        <p:nvCxnSpPr>
          <p:cNvPr id="1171" name="Shape 1171"/>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Topics</a:t>
            </a:r>
            <a:endParaRPr sz="2800" b="1" i="0" u="none" strike="noStrike" cap="none">
              <a:solidFill>
                <a:schemeClr val="dk2"/>
              </a:solidFill>
              <a:latin typeface="Arial"/>
              <a:ea typeface="Arial"/>
              <a:cs typeface="Arial"/>
              <a:sym typeface="Arial"/>
            </a:endParaRPr>
          </a:p>
        </p:txBody>
      </p:sp>
      <p:sp>
        <p:nvSpPr>
          <p:cNvPr id="751" name="Shape 75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752" name="Shape 752"/>
          <p:cNvSpPr txBox="1">
            <a:spLocks noGrp="1"/>
          </p:cNvSpPr>
          <p:nvPr>
            <p:ph type="body" idx="2"/>
          </p:nvPr>
        </p:nvSpPr>
        <p:spPr>
          <a:xfrm>
            <a:off x="514350" y="1304995"/>
            <a:ext cx="6881061"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Let us take a quick look at the topics we will cover in this module:</a:t>
            </a:r>
            <a:endParaRPr/>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Advantages of Automation.</a:t>
            </a:r>
            <a:endParaRPr/>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Scenarios where automation saves Time and Effort.</a:t>
            </a:r>
            <a:endParaRPr/>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Scenarios where Automation Prevents Errors.</a:t>
            </a:r>
            <a:endParaRPr/>
          </a:p>
        </p:txBody>
      </p:sp>
      <p:pic>
        <p:nvPicPr>
          <p:cNvPr id="753" name="Shape 753"/>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Shape 1177"/>
          <p:cNvSpPr txBox="1">
            <a:spLocks noGrp="1"/>
          </p:cNvSpPr>
          <p:nvPr>
            <p:ph type="title"/>
          </p:nvPr>
        </p:nvSpPr>
        <p:spPr>
          <a:xfrm>
            <a:off x="208635" y="595145"/>
            <a:ext cx="11389004" cy="492172"/>
          </a:xfrm>
          <a:prstGeom prst="rect">
            <a:avLst/>
          </a:prstGeom>
          <a:noFill/>
          <a:ln>
            <a:noFill/>
          </a:ln>
        </p:spPr>
        <p:txBody>
          <a:bodyPr spcFirstLastPara="1" wrap="square" lIns="91425" tIns="45700" rIns="91425" bIns="45700" anchor="t" anchorCtr="0">
            <a:noAutofit/>
          </a:bodyPr>
          <a:lstStyle/>
          <a:p>
            <a:pPr marL="0" marR="0" lvl="0" indent="0" algn="l" rtl="0">
              <a:lnSpc>
                <a:spcPct val="96428"/>
              </a:lnSpc>
              <a:spcBef>
                <a:spcPts val="0"/>
              </a:spcBef>
              <a:spcAft>
                <a:spcPts val="0"/>
              </a:spcAft>
              <a:buClr>
                <a:schemeClr val="dk2"/>
              </a:buClr>
              <a:buSzPts val="2800"/>
              <a:buFont typeface="Arial"/>
              <a:buNone/>
            </a:pPr>
            <a:r>
              <a:rPr lang="en-US" sz="2400" b="1" i="0" u="none" strike="noStrike" cap="none" dirty="0">
                <a:solidFill>
                  <a:schemeClr val="dk2"/>
                </a:solidFill>
                <a:latin typeface="Arial"/>
                <a:ea typeface="Arial"/>
                <a:cs typeface="Arial"/>
                <a:sym typeface="Arial"/>
              </a:rPr>
              <a:t>3. Scenarios Where Automation Prevents Errors: Scenario 5 – </a:t>
            </a:r>
            <a:r>
              <a:rPr lang="en-US" sz="2400" b="1" i="0" u="none" strike="noStrike" cap="none" dirty="0" err="1">
                <a:solidFill>
                  <a:schemeClr val="dk2"/>
                </a:solidFill>
                <a:latin typeface="Arial"/>
                <a:ea typeface="Arial"/>
                <a:cs typeface="Arial"/>
                <a:sym typeface="Arial"/>
              </a:rPr>
              <a:t>Timezone</a:t>
            </a:r>
            <a:r>
              <a:rPr lang="en-US" sz="2400" b="1" i="0" u="none" strike="noStrike" cap="none" dirty="0">
                <a:solidFill>
                  <a:schemeClr val="dk2"/>
                </a:solidFill>
                <a:latin typeface="Arial"/>
                <a:ea typeface="Arial"/>
                <a:cs typeface="Arial"/>
                <a:sym typeface="Arial"/>
              </a:rPr>
              <a:t> Helper</a:t>
            </a:r>
            <a:br>
              <a:rPr lang="en-US" sz="2400" b="1" i="0" u="none" strike="noStrike" cap="none" dirty="0">
                <a:solidFill>
                  <a:schemeClr val="dk2"/>
                </a:solidFill>
                <a:latin typeface="Arial"/>
                <a:ea typeface="Arial"/>
                <a:cs typeface="Arial"/>
                <a:sym typeface="Arial"/>
              </a:rPr>
            </a:br>
            <a:endParaRPr sz="2400" b="1" i="0" u="none" strike="noStrike" cap="none" dirty="0">
              <a:solidFill>
                <a:schemeClr val="dk2"/>
              </a:solidFill>
              <a:latin typeface="Arial"/>
              <a:ea typeface="Arial"/>
              <a:cs typeface="Arial"/>
              <a:sym typeface="Arial"/>
            </a:endParaRPr>
          </a:p>
        </p:txBody>
      </p:sp>
      <p:sp>
        <p:nvSpPr>
          <p:cNvPr id="1178" name="Shape 117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1179" name="Shape 1179"/>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180" name="Shape 1180"/>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181" name="Shape 1181"/>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82" name="Shape 1182"/>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183" name="Shape 1183"/>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4" name="Shape 1184"/>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1185" name="Shape 1185"/>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1186" name="Shape 1186"/>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1187" name="Shape 1187"/>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Set the Linux directory containing the list of files for all the time zones.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the timezone directory is not found at the given location, throw an error saying the directory doesn't exist and exit the program.</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no arguments are given, show the date time, in the UTC format and exit.</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the first argument is "list", then show the list of timezones available on the system.</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For arguments other than "list", consider them as a timezone name and show the date, time for that timezone and exit.</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the given timezone is not found, throw an error and this is automatically done by the date function.</a:t>
            </a:r>
            <a:endParaRPr/>
          </a:p>
          <a:p>
            <a:pPr marL="285750" marR="0" lvl="0" indent="-171450" algn="l" rtl="0">
              <a:lnSpc>
                <a:spcPct val="100000"/>
              </a:lnSpc>
              <a:spcBef>
                <a:spcPts val="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p:txBody>
      </p:sp>
      <p:sp>
        <p:nvSpPr>
          <p:cNvPr id="1188" name="Shape 1188"/>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I need to show the current time in the specified timezone.</a:t>
            </a:r>
            <a:endParaRPr/>
          </a:p>
        </p:txBody>
      </p:sp>
      <p:cxnSp>
        <p:nvCxnSpPr>
          <p:cNvPr id="1189" name="Shape 1189"/>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Shape 1195"/>
          <p:cNvSpPr txBox="1">
            <a:spLocks noGrp="1"/>
          </p:cNvSpPr>
          <p:nvPr>
            <p:ph type="title"/>
          </p:nvPr>
        </p:nvSpPr>
        <p:spPr>
          <a:xfrm>
            <a:off x="208635" y="595145"/>
            <a:ext cx="11389004" cy="492172"/>
          </a:xfrm>
          <a:prstGeom prst="rect">
            <a:avLst/>
          </a:prstGeom>
          <a:noFill/>
          <a:ln>
            <a:noFill/>
          </a:ln>
        </p:spPr>
        <p:txBody>
          <a:bodyPr spcFirstLastPara="1" wrap="square" lIns="91425" tIns="45700" rIns="91425" bIns="45700" anchor="t" anchorCtr="0">
            <a:noAutofit/>
          </a:bodyPr>
          <a:lstStyle/>
          <a:p>
            <a:pPr marL="0" marR="0" lvl="0" indent="0" algn="l" rtl="0">
              <a:lnSpc>
                <a:spcPct val="96428"/>
              </a:lnSpc>
              <a:spcBef>
                <a:spcPts val="0"/>
              </a:spcBef>
              <a:spcAft>
                <a:spcPts val="0"/>
              </a:spcAft>
              <a:buClr>
                <a:schemeClr val="dk2"/>
              </a:buClr>
              <a:buSzPts val="2800"/>
              <a:buFont typeface="Arial"/>
              <a:buNone/>
            </a:pPr>
            <a:r>
              <a:rPr lang="en-US" sz="2400" b="1" i="0" u="none" strike="noStrike" cap="none" dirty="0">
                <a:solidFill>
                  <a:schemeClr val="dk2"/>
                </a:solidFill>
                <a:latin typeface="Arial"/>
                <a:ea typeface="Arial"/>
                <a:cs typeface="Arial"/>
                <a:sym typeface="Arial"/>
              </a:rPr>
              <a:t>3. Scenarios Where Automation Prevents Errors: Scenario 6 – Fetch Latest/Oldest Files</a:t>
            </a:r>
            <a:br>
              <a:rPr lang="en-US" sz="2400" b="1" i="0" u="none" strike="noStrike" cap="none" dirty="0">
                <a:solidFill>
                  <a:schemeClr val="dk2"/>
                </a:solidFill>
                <a:latin typeface="Arial"/>
                <a:ea typeface="Arial"/>
                <a:cs typeface="Arial"/>
                <a:sym typeface="Arial"/>
              </a:rPr>
            </a:br>
            <a:endParaRPr sz="2400" b="1" i="0" u="none" strike="noStrike" cap="none" dirty="0">
              <a:solidFill>
                <a:schemeClr val="dk2"/>
              </a:solidFill>
              <a:latin typeface="Arial"/>
              <a:ea typeface="Arial"/>
              <a:cs typeface="Arial"/>
              <a:sym typeface="Arial"/>
            </a:endParaRPr>
          </a:p>
        </p:txBody>
      </p:sp>
      <p:sp>
        <p:nvSpPr>
          <p:cNvPr id="1196" name="Shape 119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1197" name="Shape 119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198" name="Shape 1198"/>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199" name="Shape 1199"/>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00" name="Shape 1200"/>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201" name="Shape 1201"/>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2" name="Shape 1202"/>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1203" name="Shape 1203"/>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1204" name="Shape 1204"/>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1205" name="Shape 1205"/>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Set the maximum number of files to display.</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Create an infinite while loop with an switch case statement in which the default switch breaks the loop.</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For each iteration, shift the given arguments so that the loop definitely when it is out of arguments.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Add switch case conditions to list files recursively, to list hidden files, to show the oldest modified files, to show the help message and to set the number of files to display dynamically.</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path is not provided in the arguments, list the relative path of the files in the working directory.</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Use the built-in 'find' utility with options constructed in the previous steps to fetch the required files.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Pipe to sort and to limit the number of the files.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By using the tradition 'ls' command with above filtered file list, print the file details with some standard ANSI colors.</a:t>
            </a:r>
            <a:endParaRPr/>
          </a:p>
        </p:txBody>
      </p:sp>
      <p:sp>
        <p:nvSpPr>
          <p:cNvPr id="1206" name="Shape 1206"/>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to show the 10 latest/oldest modified files in the given directory? </a:t>
            </a:r>
            <a:endParaRPr/>
          </a:p>
        </p:txBody>
      </p:sp>
      <p:cxnSp>
        <p:nvCxnSpPr>
          <p:cNvPr id="1207" name="Shape 1207"/>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Shape 1213"/>
          <p:cNvSpPr txBox="1">
            <a:spLocks noGrp="1"/>
          </p:cNvSpPr>
          <p:nvPr>
            <p:ph type="title"/>
          </p:nvPr>
        </p:nvSpPr>
        <p:spPr>
          <a:xfrm>
            <a:off x="208635" y="595145"/>
            <a:ext cx="11183265" cy="492172"/>
          </a:xfrm>
          <a:prstGeom prst="rect">
            <a:avLst/>
          </a:prstGeom>
          <a:noFill/>
          <a:ln>
            <a:noFill/>
          </a:ln>
        </p:spPr>
        <p:txBody>
          <a:bodyPr spcFirstLastPara="1" wrap="square" lIns="91425" tIns="45700" rIns="91425" bIns="45700" anchor="t" anchorCtr="0">
            <a:noAutofit/>
          </a:bodyPr>
          <a:lstStyle/>
          <a:p>
            <a:pPr marL="0" marR="0" lvl="0" indent="0" algn="l" rtl="0">
              <a:lnSpc>
                <a:spcPct val="96428"/>
              </a:lnSpc>
              <a:spcBef>
                <a:spcPts val="0"/>
              </a:spcBef>
              <a:spcAft>
                <a:spcPts val="0"/>
              </a:spcAft>
              <a:buClr>
                <a:schemeClr val="dk2"/>
              </a:buClr>
              <a:buSzPts val="2800"/>
              <a:buFont typeface="Arial"/>
              <a:buNone/>
            </a:pPr>
            <a:r>
              <a:rPr lang="en-US" sz="2400" b="1" i="0" u="none" strike="noStrike" cap="none" dirty="0">
                <a:solidFill>
                  <a:schemeClr val="dk2"/>
                </a:solidFill>
                <a:latin typeface="Arial"/>
                <a:ea typeface="Arial"/>
                <a:cs typeface="Arial"/>
                <a:sym typeface="Arial"/>
              </a:rPr>
              <a:t>3. Scenarios Where Automation Prevents Errors: Scenario 7 – File </a:t>
            </a:r>
            <a:r>
              <a:rPr lang="en-US" sz="2400" b="1" i="0" u="none" strike="noStrike" cap="none" dirty="0" err="1">
                <a:solidFill>
                  <a:schemeClr val="dk2"/>
                </a:solidFill>
                <a:latin typeface="Arial"/>
                <a:ea typeface="Arial"/>
                <a:cs typeface="Arial"/>
                <a:sym typeface="Arial"/>
              </a:rPr>
              <a:t>Truncator</a:t>
            </a:r>
            <a:r>
              <a:rPr lang="en-US" sz="2400" b="1" i="0" u="none" strike="noStrike" cap="none" dirty="0">
                <a:solidFill>
                  <a:schemeClr val="dk2"/>
                </a:solidFill>
                <a:latin typeface="Arial"/>
                <a:ea typeface="Arial"/>
                <a:cs typeface="Arial"/>
                <a:sym typeface="Arial"/>
              </a:rPr>
              <a:t/>
            </a:r>
            <a:br>
              <a:rPr lang="en-US" sz="2400" b="1" i="0" u="none" strike="noStrike" cap="none" dirty="0">
                <a:solidFill>
                  <a:schemeClr val="dk2"/>
                </a:solidFill>
                <a:latin typeface="Arial"/>
                <a:ea typeface="Arial"/>
                <a:cs typeface="Arial"/>
                <a:sym typeface="Arial"/>
              </a:rPr>
            </a:br>
            <a:endParaRPr sz="2400" b="1" i="0" u="none" strike="noStrike" cap="none" dirty="0">
              <a:solidFill>
                <a:schemeClr val="dk2"/>
              </a:solidFill>
              <a:latin typeface="Arial"/>
              <a:ea typeface="Arial"/>
              <a:cs typeface="Arial"/>
              <a:sym typeface="Arial"/>
            </a:endParaRPr>
          </a:p>
        </p:txBody>
      </p:sp>
      <p:sp>
        <p:nvSpPr>
          <p:cNvPr id="1214" name="Shape 121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1215" name="Shape 121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216" name="Shape 1216"/>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217" name="Shape 1217"/>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218" name="Shape 1218"/>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9" name="Shape 1219"/>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220" name="Shape 1220"/>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1" name="Shape 1221"/>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1222" name="Shape 1222"/>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1223" name="Shape 1223"/>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1224" name="Shape 1224"/>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Check if the given number of arguments is equal to two. If not, show the usage message and exit the program.</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Set the first argument to the size variable and the second argument to the path variable.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dd - It is one of the core GNU utility that facilitates a lot of block level and file level operations.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'bs' argument passed to it mentions the number of bytes to take at a time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'seek' argument refers the block to begin with.</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argument reads from a file instead of stdin and 'of' writes to a file instead of stdout.</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Thus by using these parameters, a file can be adjusted to any size either by removing the excess data or by adding null data to the file.</a:t>
            </a:r>
            <a:endParaRPr/>
          </a:p>
        </p:txBody>
      </p:sp>
      <p:sp>
        <p:nvSpPr>
          <p:cNvPr id="1225" name="Shape 1225"/>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do I truncate the given file to the specified size? </a:t>
            </a:r>
            <a:endParaRPr/>
          </a:p>
        </p:txBody>
      </p:sp>
      <p:cxnSp>
        <p:nvCxnSpPr>
          <p:cNvPr id="1226" name="Shape 1226"/>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sp>
        <p:nvSpPr>
          <p:cNvPr id="1232" name="Shape 1232"/>
          <p:cNvSpPr txBox="1">
            <a:spLocks noGrp="1"/>
          </p:cNvSpPr>
          <p:nvPr>
            <p:ph type="title"/>
          </p:nvPr>
        </p:nvSpPr>
        <p:spPr>
          <a:xfrm>
            <a:off x="208634" y="595145"/>
            <a:ext cx="11030865" cy="492172"/>
          </a:xfrm>
          <a:prstGeom prst="rect">
            <a:avLst/>
          </a:prstGeom>
          <a:noFill/>
          <a:ln>
            <a:noFill/>
          </a:ln>
        </p:spPr>
        <p:txBody>
          <a:bodyPr spcFirstLastPara="1" wrap="square" lIns="91425" tIns="45700" rIns="91425" bIns="45700" anchor="t" anchorCtr="0">
            <a:noAutofit/>
          </a:bodyPr>
          <a:lstStyle/>
          <a:p>
            <a:pPr marL="0" marR="0" lvl="0" indent="0" algn="l" rtl="0">
              <a:lnSpc>
                <a:spcPct val="96428"/>
              </a:lnSpc>
              <a:spcBef>
                <a:spcPts val="0"/>
              </a:spcBef>
              <a:spcAft>
                <a:spcPts val="0"/>
              </a:spcAft>
              <a:buClr>
                <a:schemeClr val="dk2"/>
              </a:buClr>
              <a:buSzPts val="2800"/>
              <a:buFont typeface="Arial"/>
              <a:buNone/>
            </a:pPr>
            <a:r>
              <a:rPr lang="en-US" sz="2400" b="1" i="0" u="none" strike="noStrike" cap="none" dirty="0">
                <a:solidFill>
                  <a:schemeClr val="dk2"/>
                </a:solidFill>
                <a:latin typeface="Arial"/>
                <a:ea typeface="Arial"/>
                <a:cs typeface="Arial"/>
                <a:sym typeface="Arial"/>
              </a:rPr>
              <a:t>3. Scenarios Where Automation Prevents Errors: Scenario 8 – Colorful difference Viewer</a:t>
            </a:r>
            <a:br>
              <a:rPr lang="en-US" sz="2400" b="1" i="0" u="none" strike="noStrike" cap="none" dirty="0">
                <a:solidFill>
                  <a:schemeClr val="dk2"/>
                </a:solidFill>
                <a:latin typeface="Arial"/>
                <a:ea typeface="Arial"/>
                <a:cs typeface="Arial"/>
                <a:sym typeface="Arial"/>
              </a:rPr>
            </a:br>
            <a:endParaRPr sz="2400" b="1" i="0" u="none" strike="noStrike" cap="none" dirty="0">
              <a:solidFill>
                <a:schemeClr val="dk2"/>
              </a:solidFill>
              <a:latin typeface="Arial"/>
              <a:ea typeface="Arial"/>
              <a:cs typeface="Arial"/>
              <a:sym typeface="Arial"/>
            </a:endParaRPr>
          </a:p>
        </p:txBody>
      </p:sp>
      <p:sp>
        <p:nvSpPr>
          <p:cNvPr id="1233" name="Shape 123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1234" name="Shape 1234"/>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235" name="Shape 1235"/>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236" name="Shape 1236"/>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237" name="Shape 1237"/>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8" name="Shape 1238"/>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239" name="Shape 1239"/>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0" name="Shape 1240"/>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1241" name="Shape 1241"/>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1242" name="Shape 1242"/>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1243" name="Shape 1243"/>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two arguments are not given to the script, throw an error and exit the program. To show the differences better between two files, let us add colours indicating whether a part is removed, added, modified or left untouched.</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Set colours for all differences such as red colour for removed content, green for new content, blue for modified and white background colour to differentiate file name from its content. Use the builtin 'diff` tool to list down the differences. 'N' argument treats absent files as empty, 'a' treats all files as text, 'r' to be recursive and 'u' to use plus / minus characters instead of angle brackets.</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Now we need to choose a color for the text by finding the pattern it has. Then prefix the content with ANSI color and suffix with ANSI Reset color.</a:t>
            </a:r>
            <a:endParaRPr/>
          </a:p>
          <a:p>
            <a:pPr marL="285750" marR="0" lvl="0" indent="-171450" algn="l" rtl="0">
              <a:lnSpc>
                <a:spcPct val="100000"/>
              </a:lnSpc>
              <a:spcBef>
                <a:spcPts val="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p:txBody>
      </p:sp>
      <p:sp>
        <p:nvSpPr>
          <p:cNvPr id="1244" name="Shape 1244"/>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do I colourize the standard output by traditional diff tool? </a:t>
            </a:r>
            <a:endParaRPr/>
          </a:p>
        </p:txBody>
      </p:sp>
      <p:cxnSp>
        <p:nvCxnSpPr>
          <p:cNvPr id="1245" name="Shape 1245"/>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Shape 1251"/>
          <p:cNvSpPr txBox="1">
            <a:spLocks noGrp="1"/>
          </p:cNvSpPr>
          <p:nvPr>
            <p:ph type="title"/>
          </p:nvPr>
        </p:nvSpPr>
        <p:spPr>
          <a:xfrm>
            <a:off x="208634" y="595145"/>
            <a:ext cx="10992765" cy="492172"/>
          </a:xfrm>
          <a:prstGeom prst="rect">
            <a:avLst/>
          </a:prstGeom>
          <a:noFill/>
          <a:ln>
            <a:noFill/>
          </a:ln>
        </p:spPr>
        <p:txBody>
          <a:bodyPr spcFirstLastPara="1" wrap="square" lIns="91425" tIns="45700" rIns="91425" bIns="45700" anchor="t" anchorCtr="0">
            <a:noAutofit/>
          </a:bodyPr>
          <a:lstStyle/>
          <a:p>
            <a:pPr marL="0" marR="0" lvl="0" indent="0" algn="l" rtl="0">
              <a:lnSpc>
                <a:spcPct val="96428"/>
              </a:lnSpc>
              <a:spcBef>
                <a:spcPts val="0"/>
              </a:spcBef>
              <a:spcAft>
                <a:spcPts val="0"/>
              </a:spcAft>
              <a:buClr>
                <a:schemeClr val="dk2"/>
              </a:buClr>
              <a:buSzPts val="2800"/>
              <a:buFont typeface="Arial"/>
              <a:buNone/>
            </a:pPr>
            <a:r>
              <a:rPr lang="en-US" sz="2400" b="1" i="0" u="none" strike="noStrike" cap="none" dirty="0">
                <a:solidFill>
                  <a:schemeClr val="dk2"/>
                </a:solidFill>
                <a:latin typeface="Arial"/>
                <a:ea typeface="Arial"/>
                <a:cs typeface="Arial"/>
                <a:sym typeface="Arial"/>
              </a:rPr>
              <a:t>3. Scenarios Where Automation Prevents Errors: Scenario 9 – Text Transform</a:t>
            </a:r>
            <a:br>
              <a:rPr lang="en-US" sz="2400" b="1" i="0" u="none" strike="noStrike" cap="none" dirty="0">
                <a:solidFill>
                  <a:schemeClr val="dk2"/>
                </a:solidFill>
                <a:latin typeface="Arial"/>
                <a:ea typeface="Arial"/>
                <a:cs typeface="Arial"/>
                <a:sym typeface="Arial"/>
              </a:rPr>
            </a:br>
            <a:endParaRPr sz="2400" b="1" i="0" u="none" strike="noStrike" cap="none" dirty="0">
              <a:solidFill>
                <a:schemeClr val="dk2"/>
              </a:solidFill>
              <a:latin typeface="Arial"/>
              <a:ea typeface="Arial"/>
              <a:cs typeface="Arial"/>
              <a:sym typeface="Arial"/>
            </a:endParaRPr>
          </a:p>
        </p:txBody>
      </p:sp>
      <p:sp>
        <p:nvSpPr>
          <p:cNvPr id="1252" name="Shape 125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1253" name="Shape 1253"/>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254" name="Shape 1254"/>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255" name="Shape 1255"/>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256" name="Shape 1256"/>
          <p:cNvSpPr txBo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257" name="Shape 1257"/>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58" name="Shape 1258"/>
          <p:cNvSpPr txBox="1"/>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259" name="Shape 1259"/>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0" name="Shape 1260"/>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1261" name="Shape 1261"/>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1262" name="Shape 1262"/>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1263" name="Shape 1263"/>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Read the input from the argument and if none is given, throw an error and exit the program.</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To Transform the entire text to Uppercase, echo the input and pipe the stdout to the 'awk' utility. awk has a 'toupper' function that transforms the given input to Uppercase. </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Similarly there is a 'tolower' function in awk that can transform all the characters to Lowercase.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For transforming the First letter of the sentence to Uppercase and the remaining letters to Lowercase, Use the 'substr' function of awk to splice the first letter and transform it through 'toupper' function and using the same 'substr', get and pass the remaining letters to 'tolower' function.</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To make these methods convenient for use, define them as separate functions that receives the input as arguments.</a:t>
            </a:r>
            <a:endParaRPr/>
          </a:p>
        </p:txBody>
      </p:sp>
      <p:sp>
        <p:nvSpPr>
          <p:cNvPr id="1264" name="Shape 1264"/>
          <p:cNvSpPr/>
          <p:nvPr/>
        </p:nvSpPr>
        <p:spPr>
          <a:xfrm>
            <a:off x="814040" y="1744421"/>
            <a:ext cx="11012198"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to transform the given input text to Uppercase, Lowercase and First letter Uppercase output? </a:t>
            </a:r>
            <a:endParaRPr/>
          </a:p>
        </p:txBody>
      </p:sp>
      <p:cxnSp>
        <p:nvCxnSpPr>
          <p:cNvPr id="1265" name="Shape 1265"/>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Shape 127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272" name="Shape 127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1273" name="Shape 1273"/>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Choose the functionality of the ‘dd’ GNU utility available in Linux operating systems?</a:t>
            </a:r>
            <a:endParaRPr/>
          </a:p>
          <a:p>
            <a:pPr marL="682625"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Remove the old log files from the default log folder.</a:t>
            </a:r>
            <a:endParaRPr/>
          </a:p>
          <a:p>
            <a:pPr marL="682625"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Manage user permissions on a single place.</a:t>
            </a:r>
            <a:endParaRPr/>
          </a:p>
          <a:p>
            <a:pPr marL="682625"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Check the suspicious actions made on the Linux Kernel.</a:t>
            </a:r>
            <a:endParaRPr/>
          </a:p>
          <a:p>
            <a:pPr marL="682625"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Allows disk level and block level operations of the file system.</a:t>
            </a:r>
            <a:endParaRPr/>
          </a:p>
          <a:p>
            <a:pPr marL="339725"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
            </a:r>
            <a:br>
              <a:rPr lang="en-US" sz="1800" b="1"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Shape 127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280" name="Shape 128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1281" name="Shape 1281"/>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Calibri"/>
              <a:buAutoNum type="arabicPeriod" startAt="2"/>
            </a:pPr>
            <a:r>
              <a:rPr lang="en-US" sz="1800" b="0" i="0" u="none" strike="noStrike" cap="none">
                <a:solidFill>
                  <a:schemeClr val="dk1"/>
                </a:solidFill>
                <a:latin typeface="Arial"/>
                <a:ea typeface="Arial"/>
                <a:cs typeface="Arial"/>
                <a:sym typeface="Arial"/>
              </a:rPr>
              <a:t>Which of the following files has the history of commands executed by the users?</a:t>
            </a:r>
            <a:endParaRPr/>
          </a:p>
          <a:p>
            <a:pPr marL="682625"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.bashrc</a:t>
            </a:r>
            <a:endParaRPr sz="1800" b="1" i="0" u="none" strike="noStrike" cap="none">
              <a:solidFill>
                <a:schemeClr val="dk1"/>
              </a:solidFill>
              <a:latin typeface="Arial"/>
              <a:ea typeface="Arial"/>
              <a:cs typeface="Arial"/>
              <a:sym typeface="Arial"/>
            </a:endParaRPr>
          </a:p>
          <a:p>
            <a:pPr marL="682625"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.profile_history</a:t>
            </a:r>
            <a:endParaRPr sz="1800" b="1" i="0" u="none" strike="noStrike" cap="none">
              <a:solidFill>
                <a:schemeClr val="dk1"/>
              </a:solidFill>
              <a:latin typeface="Arial"/>
              <a:ea typeface="Arial"/>
              <a:cs typeface="Arial"/>
              <a:sym typeface="Arial"/>
            </a:endParaRPr>
          </a:p>
          <a:p>
            <a:pPr marL="682625"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.bash_history</a:t>
            </a:r>
            <a:endParaRPr sz="1800" b="1" i="0" u="none" strike="noStrike" cap="none">
              <a:solidFill>
                <a:schemeClr val="dk1"/>
              </a:solidFill>
              <a:latin typeface="Arial"/>
              <a:ea typeface="Arial"/>
              <a:cs typeface="Arial"/>
              <a:sym typeface="Arial"/>
            </a:endParaRPr>
          </a:p>
          <a:p>
            <a:pPr marL="682625"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.profile</a:t>
            </a:r>
            <a:endParaRPr/>
          </a:p>
          <a:p>
            <a:pPr marL="682625" marR="0" lvl="0" indent="-22860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339725"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
            </a:r>
            <a:br>
              <a:rPr lang="en-US" sz="1800" b="1"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Shape 128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In a nutshell, we learnt:</a:t>
            </a:r>
            <a:endParaRPr sz="2800" b="1" i="0" u="none" strike="noStrike" cap="none">
              <a:solidFill>
                <a:schemeClr val="dk2"/>
              </a:solidFill>
              <a:latin typeface="Arial"/>
              <a:ea typeface="Arial"/>
              <a:cs typeface="Arial"/>
              <a:sym typeface="Arial"/>
            </a:endParaRPr>
          </a:p>
        </p:txBody>
      </p:sp>
      <p:sp>
        <p:nvSpPr>
          <p:cNvPr id="1288" name="Shape 128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1289" name="Shape 1289"/>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Various scenarios required in IT Operations and have an idea to create an approach to automate the scenario.</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Gathering the inputs required for the program and listing of the outputs that need to be displayed back.</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Validating the given inputs strictly as much as possible so that the program can be more robust and less prone to surprising errors.</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Returning a meaningful message in the error response that will help the users to debug and troubleshoot the program.</a:t>
            </a:r>
            <a:endParaRPr/>
          </a:p>
          <a:p>
            <a:pPr marL="342900" marR="0" lvl="0" indent="-22860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290" name="Shape 1290"/>
          <p:cNvPicPr preferRelativeResize="0"/>
          <p:nvPr/>
        </p:nvPicPr>
        <p:blipFill rotWithShape="1">
          <a:blip r:embed="rId3">
            <a:alphaModFix/>
          </a:blip>
          <a:srcRect/>
          <a:stretch/>
        </p:blipFill>
        <p:spPr>
          <a:xfrm>
            <a:off x="383986" y="2388341"/>
            <a:ext cx="2408642" cy="24935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Shape 1296"/>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 Next Module 3</a:t>
            </a:r>
            <a:r>
              <a:rPr lang="en-US" sz="1600" b="0" i="0" u="none" strike="noStrike" cap="none">
                <a:solidFill>
                  <a:schemeClr val="dk1"/>
                </a:solidFill>
                <a:latin typeface="Arial"/>
                <a:ea typeface="Arial"/>
                <a:cs typeface="Arial"/>
                <a:sym typeface="Arial"/>
              </a:rPr>
              <a:t>: Interacting with Linux Environment</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 Advantages of Automation</a:t>
            </a:r>
            <a:endParaRPr sz="2800" b="1" i="0" u="none" strike="noStrike" cap="none">
              <a:solidFill>
                <a:schemeClr val="dk2"/>
              </a:solidFill>
              <a:latin typeface="Arial"/>
              <a:ea typeface="Arial"/>
              <a:cs typeface="Arial"/>
              <a:sym typeface="Arial"/>
            </a:endParaRPr>
          </a:p>
        </p:txBody>
      </p:sp>
      <p:sp>
        <p:nvSpPr>
          <p:cNvPr id="760" name="Shape 76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761" name="Shape 76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Advantages of Automation are: </a:t>
            </a:r>
            <a:endParaRPr/>
          </a:p>
        </p:txBody>
      </p:sp>
      <p:sp>
        <p:nvSpPr>
          <p:cNvPr id="762" name="Shape 762"/>
          <p:cNvSpPr/>
          <p:nvPr/>
        </p:nvSpPr>
        <p:spPr>
          <a:xfrm>
            <a:off x="569695" y="1858911"/>
            <a:ext cx="9890149" cy="2912593"/>
          </a:xfrm>
          <a:prstGeom prst="roundRect">
            <a:avLst>
              <a:gd name="adj" fmla="val 7214"/>
            </a:avLst>
          </a:prstGeom>
          <a:solidFill>
            <a:srgbClr val="0EC07D"/>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344488" marR="0" lvl="0" indent="-344488" algn="l" rtl="0">
              <a:lnSpc>
                <a:spcPct val="100000"/>
              </a:lnSpc>
              <a:spcBef>
                <a:spcPts val="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Higher production rates.</a:t>
            </a:r>
            <a:endParaRPr dirty="0"/>
          </a:p>
          <a:p>
            <a:pPr marL="344488" marR="0" lvl="0" indent="-344488"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Better product quality.</a:t>
            </a:r>
            <a:endParaRPr dirty="0"/>
          </a:p>
          <a:p>
            <a:pPr marL="344488" marR="0" lvl="0" indent="-344488"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Improved safety.</a:t>
            </a:r>
            <a:endParaRPr dirty="0"/>
          </a:p>
          <a:p>
            <a:pPr marL="344488" marR="0" lvl="0" indent="-344488"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Greater output and increased productivity.</a:t>
            </a:r>
            <a:endParaRPr dirty="0"/>
          </a:p>
          <a:p>
            <a:pPr marL="344488" marR="0" lvl="0" indent="-344488" algn="l" rtl="0">
              <a:lnSpc>
                <a:spcPct val="100000"/>
              </a:lnSpc>
              <a:spcBef>
                <a:spcPts val="600"/>
              </a:spcBef>
              <a:spcAft>
                <a:spcPts val="60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Enhanced quality of work.</a:t>
            </a:r>
            <a:endParaRPr dirty="0"/>
          </a:p>
        </p:txBody>
      </p:sp>
      <p:sp>
        <p:nvSpPr>
          <p:cNvPr id="763" name="Shape 763"/>
          <p:cNvSpPr/>
          <p:nvPr/>
        </p:nvSpPr>
        <p:spPr>
          <a:xfrm rot="-5400000">
            <a:off x="-531568" y="2951971"/>
            <a:ext cx="2202526" cy="605990"/>
          </a:xfrm>
          <a:prstGeom prst="roundRect">
            <a:avLst>
              <a:gd name="adj" fmla="val 16667"/>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Advantages</a:t>
            </a: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Shape 76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a:t>
            </a:r>
            <a:endParaRPr sz="2800" b="1" i="0" u="none" strike="noStrike" cap="none">
              <a:solidFill>
                <a:schemeClr val="dk2"/>
              </a:solidFill>
              <a:latin typeface="Arial"/>
              <a:ea typeface="Arial"/>
              <a:cs typeface="Arial"/>
              <a:sym typeface="Arial"/>
            </a:endParaRPr>
          </a:p>
        </p:txBody>
      </p:sp>
      <p:sp>
        <p:nvSpPr>
          <p:cNvPr id="770" name="Shape 77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771" name="Shape 771"/>
          <p:cNvSpPr txBox="1">
            <a:spLocks noGrp="1"/>
          </p:cNvSpPr>
          <p:nvPr>
            <p:ph type="body" idx="2"/>
          </p:nvPr>
        </p:nvSpPr>
        <p:spPr>
          <a:xfrm>
            <a:off x="514350" y="1304995"/>
            <a:ext cx="10273812" cy="346039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Automation Scenarios are classified into two broad categories: </a:t>
            </a:r>
            <a:endParaRPr/>
          </a:p>
        </p:txBody>
      </p:sp>
      <p:grpSp>
        <p:nvGrpSpPr>
          <p:cNvPr id="772" name="Shape 772"/>
          <p:cNvGrpSpPr/>
          <p:nvPr/>
        </p:nvGrpSpPr>
        <p:grpSpPr>
          <a:xfrm>
            <a:off x="1752822" y="2161437"/>
            <a:ext cx="1620994" cy="2603950"/>
            <a:chOff x="2011515" y="1953702"/>
            <a:chExt cx="1620994" cy="2603950"/>
          </a:xfrm>
        </p:grpSpPr>
        <p:sp>
          <p:nvSpPr>
            <p:cNvPr id="773" name="Shape 77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4" name="Shape 77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5" name="Shape 77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6" name="Shape 77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7" name="Shape 77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8" name="Shape 77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9" name="Shape 77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0" name="Shape 78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1" name="Shape 78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82" name="Shape 782"/>
          <p:cNvGrpSpPr/>
          <p:nvPr/>
        </p:nvGrpSpPr>
        <p:grpSpPr>
          <a:xfrm>
            <a:off x="7437609" y="2161437"/>
            <a:ext cx="1620896" cy="2603950"/>
            <a:chOff x="6077203" y="1953702"/>
            <a:chExt cx="1620896" cy="2603950"/>
          </a:xfrm>
        </p:grpSpPr>
        <p:sp>
          <p:nvSpPr>
            <p:cNvPr id="783" name="Shape 783"/>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4" name="Shape 784"/>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5" name="Shape 785"/>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6" name="Shape 786"/>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7" name="Shape 787"/>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8" name="Shape 788"/>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9" name="Shape 789"/>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0" name="Shape 790"/>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1" name="Shape 791"/>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92" name="Shape 792"/>
          <p:cNvSpPr/>
          <p:nvPr/>
        </p:nvSpPr>
        <p:spPr>
          <a:xfrm>
            <a:off x="2535064" y="168946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793" name="Shape 793"/>
          <p:cNvSpPr/>
          <p:nvPr/>
        </p:nvSpPr>
        <p:spPr>
          <a:xfrm>
            <a:off x="8190544" y="170948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794" name="Shape 794"/>
          <p:cNvSpPr txBox="1"/>
          <p:nvPr/>
        </p:nvSpPr>
        <p:spPr>
          <a:xfrm>
            <a:off x="1037788" y="4877761"/>
            <a:ext cx="4270194" cy="134699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Scenarios that save time and effort:</a:t>
            </a:r>
            <a:endParaRPr/>
          </a:p>
          <a:p>
            <a:pPr marL="0" marR="0" lvl="0" indent="0" algn="l" rtl="0">
              <a:lnSpc>
                <a:spcPct val="90000"/>
              </a:lnSpc>
              <a:spcBef>
                <a:spcPts val="838"/>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In some situations, the same set of work should be done on multiple servers or multiple times on the same server. This category will walk through scenarios of this kind.</a:t>
            </a:r>
            <a:endParaRPr/>
          </a:p>
        </p:txBody>
      </p:sp>
      <p:sp>
        <p:nvSpPr>
          <p:cNvPr id="795" name="Shape 795"/>
          <p:cNvSpPr txBox="1"/>
          <p:nvPr/>
        </p:nvSpPr>
        <p:spPr>
          <a:xfrm>
            <a:off x="6031597" y="4881344"/>
            <a:ext cx="5810998" cy="170718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Scenarios that prevent errors:</a:t>
            </a:r>
            <a:endParaRPr/>
          </a:p>
          <a:p>
            <a:pPr marL="0" marR="0" lvl="0" indent="0" algn="l" rtl="0">
              <a:lnSpc>
                <a:spcPct val="90000"/>
              </a:lnSpc>
              <a:spcBef>
                <a:spcPts val="838"/>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Think of searching for a list of words in hundreds of files having thousands of lines. One cannot completely rely on a human to do this without any errors whereas a program is absolutely capable of doing this, within seconds with hundred percent reliability.</a:t>
            </a:r>
            <a:endParaRPr/>
          </a:p>
          <a:p>
            <a:pPr marL="0" marR="0" lvl="0" indent="0" algn="l" rtl="0">
              <a:lnSpc>
                <a:spcPct val="90000"/>
              </a:lnSpc>
              <a:spcBef>
                <a:spcPts val="838"/>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p:nvPr/>
        </p:nvSpPr>
        <p:spPr>
          <a:xfrm>
            <a:off x="0" y="1338148"/>
            <a:ext cx="12192000" cy="1363836"/>
          </a:xfrm>
          <a:prstGeom prst="rect">
            <a:avLst/>
          </a:prstGeom>
          <a:solidFill>
            <a:srgbClr val="44546A"/>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2" name="Shape 802"/>
          <p:cNvSpPr/>
          <p:nvPr/>
        </p:nvSpPr>
        <p:spPr>
          <a:xfrm>
            <a:off x="514350" y="3302360"/>
            <a:ext cx="10915650" cy="2922395"/>
          </a:xfrm>
          <a:prstGeom prst="roundRect">
            <a:avLst>
              <a:gd name="adj" fmla="val 0"/>
            </a:avLst>
          </a:prstGeom>
          <a:solidFill>
            <a:srgbClr val="B4EAD2">
              <a:alpha val="80784"/>
            </a:srgbClr>
          </a:solidFill>
          <a:ln w="12700" cap="flat" cmpd="sng">
            <a:solidFill>
              <a:srgbClr val="3A383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For archiving the log and to backup them:</a:t>
            </a:r>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Arial"/>
                <a:ea typeface="Arial"/>
                <a:cs typeface="Arial"/>
                <a:sym typeface="Arial"/>
              </a:rPr>
              <a:t>Read Input: </a:t>
            </a:r>
            <a:r>
              <a:rPr lang="en-US" sz="1800" b="0" i="0" u="none" strike="noStrike" cap="none">
                <a:solidFill>
                  <a:schemeClr val="dk1"/>
                </a:solidFill>
                <a:latin typeface="Arial"/>
                <a:ea typeface="Arial"/>
                <a:cs typeface="Arial"/>
                <a:sym typeface="Arial"/>
              </a:rPr>
              <a:t>Directory under which all log files are located. </a:t>
            </a:r>
            <a:r>
              <a:rPr lang="en-US" sz="1800" b="1" i="1" u="none" strike="noStrike" cap="none">
                <a:solidFill>
                  <a:schemeClr val="dk1"/>
                </a:solidFill>
                <a:latin typeface="Arial"/>
                <a:ea typeface="Arial"/>
                <a:cs typeface="Arial"/>
                <a:sym typeface="Arial"/>
              </a:rPr>
              <a:t>Example: </a:t>
            </a:r>
            <a:r>
              <a:rPr lang="en-US" sz="1800" b="0" i="0" u="none" strike="noStrike" cap="none">
                <a:solidFill>
                  <a:schemeClr val="dk1"/>
                </a:solidFill>
                <a:latin typeface="Arial"/>
                <a:ea typeface="Arial"/>
                <a:cs typeface="Arial"/>
                <a:sym typeface="Arial"/>
              </a:rPr>
              <a:t>/var/log</a:t>
            </a:r>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Arial"/>
                <a:ea typeface="Arial"/>
                <a:cs typeface="Arial"/>
                <a:sym typeface="Arial"/>
              </a:rPr>
              <a:t>Read Input: </a:t>
            </a:r>
            <a:r>
              <a:rPr lang="en-US" sz="1800" b="0" i="0" u="none" strike="noStrike" cap="none">
                <a:solidFill>
                  <a:schemeClr val="dk1"/>
                </a:solidFill>
                <a:latin typeface="Arial"/>
                <a:ea typeface="Arial"/>
                <a:cs typeface="Arial"/>
                <a:sym typeface="Arial"/>
              </a:rPr>
              <a:t>Extension of log files. Example: log</a:t>
            </a:r>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Arial"/>
                <a:ea typeface="Arial"/>
                <a:cs typeface="Arial"/>
                <a:sym typeface="Arial"/>
              </a:rPr>
              <a:t>Read Input: </a:t>
            </a:r>
            <a:r>
              <a:rPr lang="en-US" sz="1800" b="0" i="0" u="none" strike="noStrike" cap="none">
                <a:solidFill>
                  <a:schemeClr val="dk1"/>
                </a:solidFill>
                <a:latin typeface="Arial"/>
                <a:ea typeface="Arial"/>
                <a:cs typeface="Arial"/>
                <a:sym typeface="Arial"/>
              </a:rPr>
              <a:t>Location of the backup directory</a:t>
            </a:r>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Arial"/>
                <a:ea typeface="Arial"/>
                <a:cs typeface="Arial"/>
                <a:sym typeface="Arial"/>
              </a:rPr>
              <a:t>Run: </a:t>
            </a:r>
            <a:r>
              <a:rPr lang="en-US" sz="1800" b="0" i="0" u="none" strike="noStrike" cap="none">
                <a:solidFill>
                  <a:schemeClr val="dk1"/>
                </a:solidFill>
                <a:latin typeface="Arial"/>
                <a:ea typeface="Arial"/>
                <a:cs typeface="Arial"/>
                <a:sym typeface="Arial"/>
              </a:rPr>
              <a:t>Use archiving executables such as 7z or tar to create archives of the logs matching the given input.</a:t>
            </a:r>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Move the created archive files to the backup directory.</a:t>
            </a:r>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Delete the old log files.</a:t>
            </a:r>
            <a:endParaRPr/>
          </a:p>
        </p:txBody>
      </p:sp>
      <p:sp>
        <p:nvSpPr>
          <p:cNvPr id="803" name="Shape 80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1 – Archiving Logs  </a:t>
            </a:r>
            <a:endParaRPr sz="2800" b="1" i="0" u="none" strike="noStrike" cap="none">
              <a:solidFill>
                <a:schemeClr val="dk2"/>
              </a:solidFill>
              <a:latin typeface="Arial"/>
              <a:ea typeface="Arial"/>
              <a:cs typeface="Arial"/>
              <a:sym typeface="Arial"/>
            </a:endParaRPr>
          </a:p>
        </p:txBody>
      </p:sp>
      <p:sp>
        <p:nvSpPr>
          <p:cNvPr id="804" name="Shape 80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805" name="Shape 80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6" name="Shape 806"/>
          <p:cNvSpPr/>
          <p:nvPr/>
        </p:nvSpPr>
        <p:spPr>
          <a:xfrm>
            <a:off x="514350" y="2779140"/>
            <a:ext cx="1702710"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44546A"/>
              </a:buClr>
              <a:buSzPts val="2800"/>
              <a:buFont typeface="Arial"/>
              <a:buNone/>
            </a:pPr>
            <a:r>
              <a:rPr lang="en-US" sz="2800" b="1" i="0" u="none" strike="noStrike" cap="none">
                <a:solidFill>
                  <a:srgbClr val="44546A"/>
                </a:solidFill>
                <a:latin typeface="Arial"/>
                <a:ea typeface="Arial"/>
                <a:cs typeface="Arial"/>
                <a:sym typeface="Arial"/>
              </a:rPr>
              <a:t>Scenario</a:t>
            </a:r>
            <a:endParaRPr sz="1400" b="0" i="0" u="none" strike="noStrike" cap="none">
              <a:solidFill>
                <a:srgbClr val="000000"/>
              </a:solidFill>
              <a:latin typeface="Arial"/>
              <a:ea typeface="Arial"/>
              <a:cs typeface="Arial"/>
              <a:sym typeface="Arial"/>
            </a:endParaRPr>
          </a:p>
        </p:txBody>
      </p:sp>
      <p:sp>
        <p:nvSpPr>
          <p:cNvPr id="807" name="Shape 807"/>
          <p:cNvSpPr/>
          <p:nvPr/>
        </p:nvSpPr>
        <p:spPr>
          <a:xfrm>
            <a:off x="514350" y="1338147"/>
            <a:ext cx="10915650" cy="1362061"/>
          </a:xfrm>
          <a:prstGeom prst="rect">
            <a:avLst/>
          </a:prstGeom>
          <a:solidFill>
            <a:srgbClr val="96E2C0"/>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How do I archive all the matching logs and move the archived files to the backup directory?</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Shape 813"/>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4" name="Shape 81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1 – Archiving Logs  </a:t>
            </a:r>
            <a:endParaRPr sz="2800" b="1" i="0" u="none" strike="noStrike" cap="none">
              <a:solidFill>
                <a:schemeClr val="dk2"/>
              </a:solidFill>
              <a:latin typeface="Arial"/>
              <a:ea typeface="Arial"/>
              <a:cs typeface="Arial"/>
              <a:sym typeface="Arial"/>
            </a:endParaRPr>
          </a:p>
        </p:txBody>
      </p:sp>
      <p:sp>
        <p:nvSpPr>
          <p:cNvPr id="815" name="Shape 81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sz="1600" b="0" i="0" u="none" strike="noStrike" cap="none">
              <a:solidFill>
                <a:srgbClr val="0EC07D"/>
              </a:solidFill>
              <a:latin typeface="Arial"/>
              <a:ea typeface="Arial"/>
              <a:cs typeface="Arial"/>
              <a:sym typeface="Arial"/>
            </a:endParaRPr>
          </a:p>
        </p:txBody>
      </p:sp>
      <p:sp>
        <p:nvSpPr>
          <p:cNvPr id="816" name="Shape 816"/>
          <p:cNvSpPr txBox="1">
            <a:spLocks noGrp="1"/>
          </p:cNvSpPr>
          <p:nvPr>
            <p:ph type="body" idx="2"/>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817" name="Shape 817"/>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8" name="Shape 818"/>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819" name="Shape 819"/>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820" name="Shape 820"/>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821" name="Shape 821"/>
          <p:cNvSpPr/>
          <p:nvPr/>
        </p:nvSpPr>
        <p:spPr>
          <a:xfrm>
            <a:off x="1007386" y="2851136"/>
            <a:ext cx="10482517" cy="3145535"/>
          </a:xfrm>
          <a:prstGeom prst="rect">
            <a:avLst/>
          </a:prstGeom>
          <a:noFill/>
          <a:ln>
            <a:noFill/>
          </a:ln>
        </p:spPr>
        <p:txBody>
          <a:bodyPr spcFirstLastPara="1" wrap="square" lIns="91425" tIns="45700" rIns="91425" bIns="45700" anchor="t" anchorCtr="0">
            <a:noAutofit/>
          </a:bodyPr>
          <a:lstStyle/>
          <a:p>
            <a:pPr marL="344488" marR="0" lvl="0" indent="-344488" algn="l" rtl="0">
              <a:lnSpc>
                <a:spcPct val="100000"/>
              </a:lnSpc>
              <a:spcBef>
                <a:spcPts val="0"/>
              </a:spcBef>
              <a:spcAft>
                <a:spcPts val="0"/>
              </a:spcAft>
              <a:buClr>
                <a:srgbClr val="000000"/>
              </a:buClr>
              <a:buSzPts val="1800"/>
              <a:buFont typeface="Noto Sans Symbols"/>
              <a:buChar char="⇥"/>
            </a:pPr>
            <a:r>
              <a:rPr lang="en-US" sz="1800" b="1" i="0" u="none" strike="noStrike" cap="none" dirty="0">
                <a:solidFill>
                  <a:srgbClr val="000000"/>
                </a:solidFill>
                <a:latin typeface="Arial"/>
                <a:ea typeface="Arial"/>
                <a:cs typeface="Arial"/>
                <a:sym typeface="Arial"/>
              </a:rPr>
              <a:t>Read Input: </a:t>
            </a:r>
            <a:r>
              <a:rPr lang="en-US" sz="1800" b="0" i="0" u="none" strike="noStrike" cap="none" dirty="0">
                <a:solidFill>
                  <a:srgbClr val="000000"/>
                </a:solidFill>
                <a:latin typeface="Arial"/>
                <a:ea typeface="Arial"/>
                <a:cs typeface="Arial"/>
                <a:sym typeface="Arial"/>
              </a:rPr>
              <a:t>Directory under which all log files are located. </a:t>
            </a:r>
            <a:br>
              <a:rPr lang="en-US" sz="1800" b="0" i="0" u="none" strike="noStrike" cap="none" dirty="0">
                <a:solidFill>
                  <a:srgbClr val="000000"/>
                </a:solidFill>
                <a:latin typeface="Arial"/>
                <a:ea typeface="Arial"/>
                <a:cs typeface="Arial"/>
                <a:sym typeface="Arial"/>
              </a:rPr>
            </a:br>
            <a:r>
              <a:rPr lang="en-US" sz="1800" b="1" i="0" u="none" strike="noStrike" cap="none" dirty="0">
                <a:solidFill>
                  <a:srgbClr val="000000"/>
                </a:solidFill>
                <a:latin typeface="Arial"/>
                <a:ea typeface="Arial"/>
                <a:cs typeface="Arial"/>
                <a:sym typeface="Arial"/>
              </a:rPr>
              <a:t>Example: </a:t>
            </a:r>
            <a:r>
              <a:rPr lang="en-US" sz="1800" b="0" i="0" u="none" strike="noStrike" cap="none" dirty="0">
                <a:solidFill>
                  <a:srgbClr val="000000"/>
                </a:solidFill>
                <a:latin typeface="Arial"/>
                <a:ea typeface="Arial"/>
                <a:cs typeface="Arial"/>
                <a:sym typeface="Arial"/>
              </a:rPr>
              <a:t>/</a:t>
            </a:r>
            <a:r>
              <a:rPr lang="en-US" sz="1800" b="0" i="0" u="none" strike="noStrike" cap="none" dirty="0" err="1">
                <a:solidFill>
                  <a:srgbClr val="000000"/>
                </a:solidFill>
                <a:latin typeface="Arial"/>
                <a:ea typeface="Arial"/>
                <a:cs typeface="Arial"/>
                <a:sym typeface="Arial"/>
              </a:rPr>
              <a:t>var</a:t>
            </a:r>
            <a:r>
              <a:rPr lang="en-US" sz="1800" b="0" i="0" u="none" strike="noStrike" cap="none" dirty="0">
                <a:solidFill>
                  <a:srgbClr val="000000"/>
                </a:solidFill>
                <a:latin typeface="Arial"/>
                <a:ea typeface="Arial"/>
                <a:cs typeface="Arial"/>
                <a:sym typeface="Arial"/>
              </a:rPr>
              <a:t>/log</a:t>
            </a:r>
            <a:endParaRPr dirty="0"/>
          </a:p>
          <a:p>
            <a:pPr marL="344488" marR="0" lvl="0" indent="-344488" algn="l" rtl="0">
              <a:lnSpc>
                <a:spcPct val="100000"/>
              </a:lnSpc>
              <a:spcBef>
                <a:spcPts val="0"/>
              </a:spcBef>
              <a:spcAft>
                <a:spcPts val="0"/>
              </a:spcAft>
              <a:buClr>
                <a:srgbClr val="000000"/>
              </a:buClr>
              <a:buSzPts val="1800"/>
              <a:buFont typeface="Noto Sans Symbols"/>
              <a:buChar char="⇥"/>
            </a:pPr>
            <a:r>
              <a:rPr lang="en-US" sz="1800" b="1" i="0" u="none" strike="noStrike" cap="none" dirty="0">
                <a:solidFill>
                  <a:srgbClr val="000000"/>
                </a:solidFill>
                <a:latin typeface="Arial"/>
                <a:ea typeface="Arial"/>
                <a:cs typeface="Arial"/>
                <a:sym typeface="Arial"/>
              </a:rPr>
              <a:t>Read Input: </a:t>
            </a:r>
            <a:r>
              <a:rPr lang="en-US" sz="1800" b="0" i="0" u="none" strike="noStrike" cap="none" dirty="0">
                <a:solidFill>
                  <a:srgbClr val="000000"/>
                </a:solidFill>
                <a:latin typeface="Arial"/>
                <a:ea typeface="Arial"/>
                <a:cs typeface="Arial"/>
                <a:sym typeface="Arial"/>
              </a:rPr>
              <a:t>Extension of the log files. Example: .log</a:t>
            </a:r>
            <a:endParaRPr dirty="0"/>
          </a:p>
          <a:p>
            <a:pPr marL="344488" marR="0" lvl="0" indent="-344488" algn="l" rtl="0">
              <a:lnSpc>
                <a:spcPct val="100000"/>
              </a:lnSpc>
              <a:spcBef>
                <a:spcPts val="0"/>
              </a:spcBef>
              <a:spcAft>
                <a:spcPts val="0"/>
              </a:spcAft>
              <a:buClr>
                <a:srgbClr val="000000"/>
              </a:buClr>
              <a:buSzPts val="1800"/>
              <a:buFont typeface="Noto Sans Symbols"/>
              <a:buChar char="⇥"/>
            </a:pPr>
            <a:r>
              <a:rPr lang="en-US" sz="1800" b="1" i="0" u="none" strike="noStrike" cap="none" dirty="0">
                <a:solidFill>
                  <a:srgbClr val="000000"/>
                </a:solidFill>
                <a:latin typeface="Arial"/>
                <a:ea typeface="Arial"/>
                <a:cs typeface="Arial"/>
                <a:sym typeface="Arial"/>
              </a:rPr>
              <a:t>Read Input: </a:t>
            </a:r>
            <a:r>
              <a:rPr lang="en-US" sz="1800" b="0" i="0" u="none" strike="noStrike" cap="none" dirty="0">
                <a:solidFill>
                  <a:srgbClr val="000000"/>
                </a:solidFill>
                <a:latin typeface="Arial"/>
                <a:ea typeface="Arial"/>
                <a:cs typeface="Arial"/>
                <a:sym typeface="Arial"/>
              </a:rPr>
              <a:t>Location of the backup directory</a:t>
            </a:r>
            <a:endParaRPr dirty="0"/>
          </a:p>
          <a:p>
            <a:pPr marL="344488" marR="0" lvl="0" indent="-344488" algn="l" rtl="0">
              <a:lnSpc>
                <a:spcPct val="100000"/>
              </a:lnSpc>
              <a:spcBef>
                <a:spcPts val="0"/>
              </a:spcBef>
              <a:spcAft>
                <a:spcPts val="0"/>
              </a:spcAft>
              <a:buClr>
                <a:srgbClr val="000000"/>
              </a:buClr>
              <a:buSzPts val="1800"/>
              <a:buFont typeface="Noto Sans Symbols"/>
              <a:buChar char="⇥"/>
            </a:pPr>
            <a:r>
              <a:rPr lang="en-US" sz="1800" b="1" i="0" u="none" strike="noStrike" cap="none" dirty="0">
                <a:solidFill>
                  <a:srgbClr val="000000"/>
                </a:solidFill>
                <a:latin typeface="Arial"/>
                <a:ea typeface="Arial"/>
                <a:cs typeface="Arial"/>
                <a:sym typeface="Arial"/>
              </a:rPr>
              <a:t>Run: </a:t>
            </a:r>
            <a:r>
              <a:rPr lang="en-US" sz="1800" b="0" i="0" u="none" strike="noStrike" cap="none" dirty="0">
                <a:solidFill>
                  <a:srgbClr val="000000"/>
                </a:solidFill>
                <a:latin typeface="Arial"/>
                <a:ea typeface="Arial"/>
                <a:cs typeface="Arial"/>
                <a:sym typeface="Arial"/>
              </a:rPr>
              <a:t>Use archiving executables such as 7z or tar to create archives of the logs matching the given input.</a:t>
            </a:r>
            <a:endParaRPr dirty="0"/>
          </a:p>
          <a:p>
            <a:pPr marL="344488" marR="0" lvl="0" indent="-344488"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Arial"/>
                <a:ea typeface="Arial"/>
                <a:cs typeface="Arial"/>
                <a:sym typeface="Arial"/>
              </a:rPr>
              <a:t>Move the created archive files to the backup directory.</a:t>
            </a:r>
            <a:endParaRPr dirty="0"/>
          </a:p>
          <a:p>
            <a:pPr marL="344488" marR="0" lvl="0" indent="-344488"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Arial"/>
                <a:ea typeface="Arial"/>
                <a:cs typeface="Arial"/>
                <a:sym typeface="Arial"/>
              </a:rPr>
              <a:t>Delete the old log files.</a:t>
            </a:r>
            <a:endParaRPr dirty="0"/>
          </a:p>
        </p:txBody>
      </p:sp>
      <p:sp>
        <p:nvSpPr>
          <p:cNvPr id="822" name="Shape 822"/>
          <p:cNvSpPr/>
          <p:nvPr/>
        </p:nvSpPr>
        <p:spPr>
          <a:xfrm>
            <a:off x="814040" y="1744421"/>
            <a:ext cx="10783600" cy="612429"/>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Archive all the matching logs and move the archived files to the backup directory.</a:t>
            </a:r>
            <a:endParaRPr/>
          </a:p>
        </p:txBody>
      </p:sp>
      <p:cxnSp>
        <p:nvCxnSpPr>
          <p:cNvPr id="823" name="Shape 823"/>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Shape 829"/>
          <p:cNvSpPr txBox="1">
            <a:spLocks noGrp="1"/>
          </p:cNvSpPr>
          <p:nvPr>
            <p:ph type="title"/>
          </p:nvPr>
        </p:nvSpPr>
        <p:spPr>
          <a:xfrm>
            <a:off x="208635" y="633245"/>
            <a:ext cx="1176429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2 – Auto-Discard Old Archives</a:t>
            </a:r>
            <a:endParaRPr sz="2800" b="1" i="0" u="none" strike="noStrike" cap="none">
              <a:solidFill>
                <a:schemeClr val="dk2"/>
              </a:solidFill>
              <a:latin typeface="Arial"/>
              <a:ea typeface="Arial"/>
              <a:cs typeface="Arial"/>
              <a:sym typeface="Arial"/>
            </a:endParaRPr>
          </a:p>
        </p:txBody>
      </p:sp>
      <p:sp>
        <p:nvSpPr>
          <p:cNvPr id="830" name="Shape 83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a:p>
        </p:txBody>
      </p:sp>
      <p:sp>
        <p:nvSpPr>
          <p:cNvPr id="831" name="Shape 831"/>
          <p:cNvSpPr/>
          <p:nvPr/>
        </p:nvSpPr>
        <p:spPr>
          <a:xfrm>
            <a:off x="0" y="1338148"/>
            <a:ext cx="12192000" cy="1363836"/>
          </a:xfrm>
          <a:prstGeom prst="rect">
            <a:avLst/>
          </a:prstGeom>
          <a:solidFill>
            <a:srgbClr val="44546A"/>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2" name="Shape 832"/>
          <p:cNvSpPr/>
          <p:nvPr/>
        </p:nvSpPr>
        <p:spPr>
          <a:xfrm>
            <a:off x="514350" y="3302360"/>
            <a:ext cx="10915650" cy="2922395"/>
          </a:xfrm>
          <a:prstGeom prst="roundRect">
            <a:avLst>
              <a:gd name="adj" fmla="val 0"/>
            </a:avLst>
          </a:prstGeom>
          <a:solidFill>
            <a:srgbClr val="B4EAD2">
              <a:alpha val="80784"/>
            </a:srgbClr>
          </a:solidFill>
          <a:ln w="12700" cap="flat" cmpd="sng">
            <a:solidFill>
              <a:srgbClr val="3A383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To delete old archives:</a:t>
            </a:r>
            <a:endParaRPr dirty="0"/>
          </a:p>
          <a:p>
            <a:pPr marL="344488" marR="0" lvl="0" indent="-344488" algn="l" rtl="0">
              <a:lnSpc>
                <a:spcPct val="100000"/>
              </a:lnSpc>
              <a:spcBef>
                <a:spcPts val="0"/>
              </a:spcBef>
              <a:spcAft>
                <a:spcPts val="0"/>
              </a:spcAft>
              <a:buClr>
                <a:schemeClr val="dk1"/>
              </a:buClr>
              <a:buSzPts val="1800"/>
              <a:buFont typeface="Noto Sans Symbols"/>
              <a:buChar char="⇥"/>
            </a:pPr>
            <a:r>
              <a:rPr lang="en-US" sz="1800" b="1" i="0" u="none" strike="noStrike" cap="none" dirty="0">
                <a:solidFill>
                  <a:schemeClr val="dk1"/>
                </a:solidFill>
                <a:latin typeface="Arial"/>
                <a:ea typeface="Arial"/>
                <a:cs typeface="Arial"/>
                <a:sym typeface="Arial"/>
              </a:rPr>
              <a:t>Read Argument:</a:t>
            </a:r>
            <a:r>
              <a:rPr lang="en-US" sz="1800" b="0" i="0" u="none" strike="noStrike" cap="none" dirty="0">
                <a:solidFill>
                  <a:schemeClr val="dk1"/>
                </a:solidFill>
                <a:latin typeface="Arial"/>
                <a:ea typeface="Arial"/>
                <a:cs typeface="Arial"/>
                <a:sym typeface="Arial"/>
              </a:rPr>
              <a:t> Location of the archived files.</a:t>
            </a:r>
            <a:endParaRPr dirty="0"/>
          </a:p>
          <a:p>
            <a:pPr marL="344488" marR="0" lvl="0" indent="-344488" algn="l" rtl="0">
              <a:lnSpc>
                <a:spcPct val="10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Get the timestamp of all the archived files in the given location.</a:t>
            </a:r>
            <a:endParaRPr dirty="0"/>
          </a:p>
          <a:p>
            <a:pPr marL="344488" marR="0" lvl="0" indent="-344488" algn="l" rtl="0">
              <a:lnSpc>
                <a:spcPct val="100000"/>
              </a:lnSpc>
              <a:spcBef>
                <a:spcPts val="0"/>
              </a:spcBef>
              <a:spcAft>
                <a:spcPts val="0"/>
              </a:spcAft>
              <a:buClr>
                <a:schemeClr val="dk1"/>
              </a:buClr>
              <a:buSzPts val="1800"/>
              <a:buFont typeface="Noto Sans Symbols"/>
              <a:buChar char="⇥"/>
            </a:pPr>
            <a:r>
              <a:rPr lang="en-US" sz="1800" b="1" i="0" u="none" strike="noStrike" cap="none" dirty="0">
                <a:solidFill>
                  <a:schemeClr val="dk1"/>
                </a:solidFill>
                <a:latin typeface="Arial"/>
                <a:ea typeface="Arial"/>
                <a:cs typeface="Arial"/>
                <a:sym typeface="Arial"/>
              </a:rPr>
              <a:t>Check: </a:t>
            </a:r>
            <a:r>
              <a:rPr lang="en-US" sz="1800" b="0" i="0" u="none" strike="noStrike" cap="none" dirty="0">
                <a:solidFill>
                  <a:schemeClr val="dk1"/>
                </a:solidFill>
                <a:latin typeface="Arial"/>
                <a:ea typeface="Arial"/>
                <a:cs typeface="Arial"/>
                <a:sym typeface="Arial"/>
              </a:rPr>
              <a:t>The timestamp of the file is older than two days</a:t>
            </a:r>
            <a:br>
              <a:rPr lang="en-US" sz="1800" b="0"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True: </a:t>
            </a:r>
            <a:r>
              <a:rPr lang="en-US" sz="1800" b="0" i="0" u="none" strike="noStrike" cap="none" dirty="0">
                <a:solidFill>
                  <a:schemeClr val="dk1"/>
                </a:solidFill>
                <a:latin typeface="Arial"/>
                <a:ea typeface="Arial"/>
                <a:cs typeface="Arial"/>
                <a:sym typeface="Arial"/>
              </a:rPr>
              <a:t>Delete the file</a:t>
            </a:r>
            <a:endParaRPr dirty="0"/>
          </a:p>
          <a:p>
            <a:pPr marL="344488" marR="0" lvl="0" indent="-344488" algn="l" rtl="0">
              <a:lnSpc>
                <a:spcPct val="100000"/>
              </a:lnSpc>
              <a:spcBef>
                <a:spcPts val="0"/>
              </a:spcBef>
              <a:spcAft>
                <a:spcPts val="0"/>
              </a:spcAft>
              <a:buClr>
                <a:schemeClr val="dk1"/>
              </a:buClr>
              <a:buSzPts val="1800"/>
              <a:buFont typeface="Noto Sans Symbols"/>
              <a:buChar char="⇥"/>
            </a:pPr>
            <a:r>
              <a:rPr lang="en-US" sz="1800" b="1" i="0" u="none" strike="noStrike" cap="none" dirty="0">
                <a:solidFill>
                  <a:schemeClr val="dk1"/>
                </a:solidFill>
                <a:latin typeface="Arial"/>
                <a:ea typeface="Arial"/>
                <a:cs typeface="Arial"/>
                <a:sym typeface="Arial"/>
              </a:rPr>
              <a:t>Check:</a:t>
            </a:r>
            <a:r>
              <a:rPr lang="en-US" sz="1800" b="0" i="0" u="none" strike="noStrike" cap="none" dirty="0">
                <a:solidFill>
                  <a:schemeClr val="dk1"/>
                </a:solidFill>
                <a:latin typeface="Arial"/>
                <a:ea typeface="Arial"/>
                <a:cs typeface="Arial"/>
                <a:sym typeface="Arial"/>
              </a:rPr>
              <a:t> The script is scheduled in the </a:t>
            </a:r>
            <a:r>
              <a:rPr lang="en-US" sz="1800" b="0" i="0" u="none" strike="noStrike" cap="none" dirty="0" err="1">
                <a:solidFill>
                  <a:schemeClr val="dk1"/>
                </a:solidFill>
                <a:latin typeface="Arial"/>
                <a:ea typeface="Arial"/>
                <a:cs typeface="Arial"/>
                <a:sym typeface="Arial"/>
              </a:rPr>
              <a:t>cron</a:t>
            </a: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False:</a:t>
            </a:r>
            <a:r>
              <a:rPr lang="en-US" sz="1800" b="0" i="0" u="none" strike="noStrike" cap="none" dirty="0">
                <a:solidFill>
                  <a:schemeClr val="dk1"/>
                </a:solidFill>
                <a:latin typeface="Arial"/>
                <a:ea typeface="Arial"/>
                <a:cs typeface="Arial"/>
                <a:sym typeface="Arial"/>
              </a:rPr>
              <a:t> Add the script to </a:t>
            </a:r>
            <a:r>
              <a:rPr lang="en-US" sz="1800" b="0" i="0" u="none" strike="noStrike" cap="none" dirty="0" err="1">
                <a:solidFill>
                  <a:schemeClr val="dk1"/>
                </a:solidFill>
                <a:latin typeface="Arial"/>
                <a:ea typeface="Arial"/>
                <a:cs typeface="Arial"/>
                <a:sym typeface="Arial"/>
              </a:rPr>
              <a:t>cron</a:t>
            </a:r>
            <a:r>
              <a:rPr lang="en-US" sz="1800" b="0" i="0" u="none" strike="noStrike" cap="none" dirty="0">
                <a:solidFill>
                  <a:schemeClr val="dk1"/>
                </a:solidFill>
                <a:latin typeface="Arial"/>
                <a:ea typeface="Arial"/>
                <a:cs typeface="Arial"/>
                <a:sym typeface="Arial"/>
              </a:rPr>
              <a:t> such that it gets executed everyday at 12 AM.</a:t>
            </a:r>
            <a:endParaRPr dirty="0"/>
          </a:p>
        </p:txBody>
      </p:sp>
      <p:sp>
        <p:nvSpPr>
          <p:cNvPr id="833" name="Shape 833"/>
          <p:cNvSpPr/>
          <p:nvPr/>
        </p:nvSpPr>
        <p:spPr>
          <a:xfrm>
            <a:off x="514350" y="2779140"/>
            <a:ext cx="1702710"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44546A"/>
              </a:buClr>
              <a:buSzPts val="2800"/>
              <a:buFont typeface="Arial"/>
              <a:buNone/>
            </a:pPr>
            <a:r>
              <a:rPr lang="en-US" sz="2800" b="1" i="0" u="none" strike="noStrike" cap="none">
                <a:solidFill>
                  <a:srgbClr val="44546A"/>
                </a:solidFill>
                <a:latin typeface="Arial"/>
                <a:ea typeface="Arial"/>
                <a:cs typeface="Arial"/>
                <a:sym typeface="Arial"/>
              </a:rPr>
              <a:t>Scenario</a:t>
            </a:r>
            <a:endParaRPr sz="1400" b="0" i="0" u="none" strike="noStrike" cap="none">
              <a:solidFill>
                <a:srgbClr val="000000"/>
              </a:solidFill>
              <a:latin typeface="Arial"/>
              <a:ea typeface="Arial"/>
              <a:cs typeface="Arial"/>
              <a:sym typeface="Arial"/>
            </a:endParaRPr>
          </a:p>
        </p:txBody>
      </p:sp>
      <p:sp>
        <p:nvSpPr>
          <p:cNvPr id="834" name="Shape 834"/>
          <p:cNvSpPr/>
          <p:nvPr/>
        </p:nvSpPr>
        <p:spPr>
          <a:xfrm>
            <a:off x="514350" y="1338147"/>
            <a:ext cx="10915650" cy="1363836"/>
          </a:xfrm>
          <a:prstGeom prst="rect">
            <a:avLst/>
          </a:prstGeom>
          <a:solidFill>
            <a:srgbClr val="96E2C0"/>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How to Delete archive files that are older than two days automatically?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Shape 840"/>
          <p:cNvSpPr txBox="1">
            <a:spLocks noGrp="1"/>
          </p:cNvSpPr>
          <p:nvPr>
            <p:ph type="title"/>
          </p:nvPr>
        </p:nvSpPr>
        <p:spPr>
          <a:xfrm>
            <a:off x="208634" y="633245"/>
            <a:ext cx="11564265" cy="6717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Automation Scenarios: Scenario 3 – MySQL (RDBMS) Backups</a:t>
            </a:r>
            <a:endParaRPr sz="2800" b="1" i="0" u="none" strike="noStrike" cap="none">
              <a:solidFill>
                <a:schemeClr val="dk2"/>
              </a:solidFill>
              <a:latin typeface="Arial"/>
              <a:ea typeface="Arial"/>
              <a:cs typeface="Arial"/>
              <a:sym typeface="Arial"/>
            </a:endParaRPr>
          </a:p>
        </p:txBody>
      </p:sp>
      <p:sp>
        <p:nvSpPr>
          <p:cNvPr id="841" name="Shape 84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2</a:t>
            </a:r>
            <a:r>
              <a:rPr lang="en-US" sz="1600" b="0" i="0" u="none" strike="noStrike" cap="none">
                <a:solidFill>
                  <a:srgbClr val="0EC07D"/>
                </a:solidFill>
                <a:latin typeface="Arial"/>
                <a:ea typeface="Arial"/>
                <a:cs typeface="Arial"/>
                <a:sym typeface="Arial"/>
              </a:rPr>
              <a:t>: Advantages of Automation</a:t>
            </a:r>
            <a:endParaRPr/>
          </a:p>
          <a:p>
            <a:pPr marL="0" marR="0" lvl="0" indent="0" algn="l" rtl="0">
              <a:lnSpc>
                <a:spcPct val="90000"/>
              </a:lnSpc>
              <a:spcBef>
                <a:spcPts val="1000"/>
              </a:spcBef>
              <a:spcAft>
                <a:spcPts val="0"/>
              </a:spcAft>
              <a:buClr>
                <a:srgbClr val="0EC07D"/>
              </a:buClr>
              <a:buSzPts val="1600"/>
              <a:buFont typeface="Arial"/>
              <a:buNone/>
            </a:pPr>
            <a:endParaRPr sz="1600" b="0" i="0" u="none" strike="noStrike" cap="none">
              <a:solidFill>
                <a:srgbClr val="0EC07D"/>
              </a:solidFill>
              <a:latin typeface="Arial"/>
              <a:ea typeface="Arial"/>
              <a:cs typeface="Arial"/>
              <a:sym typeface="Arial"/>
            </a:endParaRPr>
          </a:p>
        </p:txBody>
      </p:sp>
      <p:sp>
        <p:nvSpPr>
          <p:cNvPr id="842" name="Shape 842"/>
          <p:cNvSpPr/>
          <p:nvPr/>
        </p:nvSpPr>
        <p:spPr>
          <a:xfrm>
            <a:off x="0" y="1338148"/>
            <a:ext cx="12192000" cy="1363836"/>
          </a:xfrm>
          <a:prstGeom prst="rect">
            <a:avLst/>
          </a:prstGeom>
          <a:solidFill>
            <a:srgbClr val="44546A">
              <a:alpha val="62745"/>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43" name="Shape 843"/>
          <p:cNvSpPr txBox="1">
            <a:spLocks noGrp="1"/>
          </p:cNvSpPr>
          <p:nvPr>
            <p:ph type="body" idx="2"/>
          </p:nvPr>
        </p:nvSpPr>
        <p:spPr>
          <a:xfrm>
            <a:off x="45339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844" name="Shape 844"/>
          <p:cNvSpPr/>
          <p:nvPr/>
        </p:nvSpPr>
        <p:spPr>
          <a:xfrm>
            <a:off x="365762" y="1338448"/>
            <a:ext cx="11460478" cy="4840828"/>
          </a:xfrm>
          <a:prstGeom prst="roundRect">
            <a:avLst>
              <a:gd name="adj" fmla="val 0"/>
            </a:avLst>
          </a:prstGeom>
          <a:solidFill>
            <a:srgbClr val="B4EAD2"/>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2377440" marR="0" lvl="1"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5" name="Shape 845"/>
          <p:cNvSpPr/>
          <p:nvPr/>
        </p:nvSpPr>
        <p:spPr>
          <a:xfrm>
            <a:off x="365761" y="1338448"/>
            <a:ext cx="11460478" cy="1363536"/>
          </a:xfrm>
          <a:prstGeom prst="roundRect">
            <a:avLst>
              <a:gd name="adj" fmla="val 2901"/>
            </a:avLst>
          </a:prstGeom>
          <a:solidFill>
            <a:schemeClr val="dk2"/>
          </a:solidFill>
          <a:ln>
            <a:noFill/>
          </a:ln>
        </p:spPr>
        <p:txBody>
          <a:bodyPr spcFirstLastPara="1" wrap="square" lIns="91425" tIns="45700" rIns="91425" bIns="45700" anchor="ctr" anchorCtr="0">
            <a:noAutofit/>
          </a:bodyPr>
          <a:lstStyle/>
          <a:p>
            <a:pPr marL="182880" marR="0" lvl="1" indent="0" algn="l" rtl="0">
              <a:lnSpc>
                <a:spcPct val="100000"/>
              </a:lnSpc>
              <a:spcBef>
                <a:spcPts val="0"/>
              </a:spcBef>
              <a:spcAft>
                <a:spcPts val="0"/>
              </a:spcAft>
              <a:buClr>
                <a:srgbClr val="000000"/>
              </a:buClr>
              <a:buSzPts val="2000"/>
              <a:buFont typeface="Arial"/>
              <a:buNone/>
            </a:pPr>
            <a:endParaRPr sz="2000" b="0" i="1" u="none" strike="noStrike" cap="none">
              <a:solidFill>
                <a:schemeClr val="lt1"/>
              </a:solidFill>
              <a:latin typeface="Arial"/>
              <a:ea typeface="Arial"/>
              <a:cs typeface="Arial"/>
              <a:sym typeface="Arial"/>
            </a:endParaRPr>
          </a:p>
        </p:txBody>
      </p:sp>
      <p:sp>
        <p:nvSpPr>
          <p:cNvPr id="846" name="Shape 846"/>
          <p:cNvSpPr/>
          <p:nvPr/>
        </p:nvSpPr>
        <p:spPr>
          <a:xfrm>
            <a:off x="831084" y="1452424"/>
            <a:ext cx="99257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6E2C0"/>
              </a:buClr>
              <a:buSzPts val="1600"/>
              <a:buFont typeface="Arial"/>
              <a:buNone/>
            </a:pPr>
            <a:r>
              <a:rPr lang="en-US" sz="1600" b="0" i="0" u="none" strike="noStrike" cap="none">
                <a:solidFill>
                  <a:srgbClr val="96E2C0"/>
                </a:solidFill>
                <a:latin typeface="Arial"/>
                <a:ea typeface="Arial"/>
                <a:cs typeface="Arial"/>
                <a:sym typeface="Arial"/>
              </a:rPr>
              <a:t>Scenario</a:t>
            </a:r>
            <a:endParaRPr/>
          </a:p>
        </p:txBody>
      </p:sp>
      <p:sp>
        <p:nvSpPr>
          <p:cNvPr id="847" name="Shape 847"/>
          <p:cNvSpPr/>
          <p:nvPr/>
        </p:nvSpPr>
        <p:spPr>
          <a:xfrm rot="-5400000">
            <a:off x="-1066749" y="4159316"/>
            <a:ext cx="3419016"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none" strike="noStrike" cap="none">
                <a:solidFill>
                  <a:schemeClr val="dk2"/>
                </a:solidFill>
                <a:latin typeface="Arial"/>
                <a:ea typeface="Arial"/>
                <a:cs typeface="Arial"/>
                <a:sym typeface="Arial"/>
              </a:rPr>
              <a:t>Pseudo Code</a:t>
            </a:r>
            <a:endParaRPr/>
          </a:p>
        </p:txBody>
      </p:sp>
      <p:sp>
        <p:nvSpPr>
          <p:cNvPr id="848" name="Shape 848"/>
          <p:cNvSpPr/>
          <p:nvPr/>
        </p:nvSpPr>
        <p:spPr>
          <a:xfrm>
            <a:off x="1115122" y="2892478"/>
            <a:ext cx="10482517" cy="31455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Read Arguments:</a:t>
            </a:r>
            <a:r>
              <a:rPr lang="en-US" sz="1800" b="0" i="0" u="none" strike="noStrike" cap="none">
                <a:solidFill>
                  <a:srgbClr val="000000"/>
                </a:solidFill>
                <a:latin typeface="Arial"/>
                <a:ea typeface="Arial"/>
                <a:cs typeface="Arial"/>
                <a:sym typeface="Arial"/>
              </a:rPr>
              <a:t> Location of the backup directory and the MySQL Credentials file (Credentials file should have a hostname, port, username and password of the database server).</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Check: </a:t>
            </a:r>
            <a:r>
              <a:rPr lang="en-US" sz="1800" b="0" i="0" u="none" strike="noStrike" cap="none">
                <a:solidFill>
                  <a:srgbClr val="000000"/>
                </a:solidFill>
                <a:latin typeface="Arial"/>
                <a:ea typeface="Arial"/>
                <a:cs typeface="Arial"/>
                <a:sym typeface="Arial"/>
              </a:rPr>
              <a:t>The Location of the MySQL Credentials file is valid. If true, read the credentials as local variables, Else throw an error saying credentials not found and write to the log.</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Run: </a:t>
            </a:r>
            <a:r>
              <a:rPr lang="en-US" sz="1800" b="0" i="0" u="none" strike="noStrike" cap="none">
                <a:solidFill>
                  <a:srgbClr val="000000"/>
                </a:solidFill>
                <a:latin typeface="Arial"/>
                <a:ea typeface="Arial"/>
                <a:cs typeface="Arial"/>
                <a:sym typeface="Arial"/>
              </a:rPr>
              <a:t>MySQL Dump command to retrieve all the data from MySQL. If it returns a non-zero exit code, then exit the program and write the error to the log.</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Redirect the stdout returned above to a new file in the backup directory. This file can be used to restore the database.</a:t>
            </a:r>
            <a:endParaRPr/>
          </a:p>
          <a:p>
            <a:pPr marL="285750" marR="0" lvl="0" indent="-2857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Check:</a:t>
            </a:r>
            <a:r>
              <a:rPr lang="en-US" sz="1800" b="0" i="0" u="none" strike="noStrike" cap="none">
                <a:solidFill>
                  <a:srgbClr val="000000"/>
                </a:solidFill>
                <a:latin typeface="Arial"/>
                <a:ea typeface="Arial"/>
                <a:cs typeface="Arial"/>
                <a:sym typeface="Arial"/>
              </a:rPr>
              <a:t> The script is scheduled in the cron. If not, Add the script to cron such that it gets executed every 12 hours.</a:t>
            </a:r>
            <a:endParaRPr/>
          </a:p>
          <a:p>
            <a:pPr marL="0" marR="0" lvl="0" indent="114300" algn="l" rtl="0">
              <a:lnSpc>
                <a:spcPct val="100000"/>
              </a:lnSpc>
              <a:spcBef>
                <a:spcPts val="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p:txBody>
      </p:sp>
      <p:sp>
        <p:nvSpPr>
          <p:cNvPr id="849" name="Shape 849"/>
          <p:cNvSpPr/>
          <p:nvPr/>
        </p:nvSpPr>
        <p:spPr>
          <a:xfrm>
            <a:off x="814040" y="1744421"/>
            <a:ext cx="10783600" cy="924110"/>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chemeClr val="lt1"/>
              </a:buClr>
              <a:buSzPts val="2400"/>
              <a:buFont typeface="Arial"/>
              <a:buNone/>
            </a:pPr>
            <a:r>
              <a:rPr lang="en-US" sz="2400" b="0" i="0" u="none" strike="noStrike" cap="none">
                <a:solidFill>
                  <a:schemeClr val="lt1"/>
                </a:solidFill>
                <a:latin typeface="Arial"/>
                <a:ea typeface="Arial"/>
                <a:cs typeface="Arial"/>
                <a:sym typeface="Arial"/>
              </a:rPr>
              <a:t>How do I take MySQL Backups every 12 hours and keep it safely on the backup directory? </a:t>
            </a:r>
            <a:endParaRPr/>
          </a:p>
        </p:txBody>
      </p:sp>
      <p:cxnSp>
        <p:nvCxnSpPr>
          <p:cNvPr id="850" name="Shape 850"/>
          <p:cNvCxnSpPr/>
          <p:nvPr/>
        </p:nvCxnSpPr>
        <p:spPr>
          <a:xfrm>
            <a:off x="919758" y="2701984"/>
            <a:ext cx="0" cy="3477292"/>
          </a:xfrm>
          <a:prstGeom prst="straightConnector1">
            <a:avLst/>
          </a:prstGeom>
          <a:noFill/>
          <a:ln w="9525" cap="flat" cmpd="sng">
            <a:solidFill>
              <a:srgbClr val="647486"/>
            </a:solidFill>
            <a:prstDash val="solid"/>
            <a:miter lim="800000"/>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12904</Words>
  <Application>Microsoft Office PowerPoint</Application>
  <PresentationFormat>Widescreen</PresentationFormat>
  <Paragraphs>858</Paragraphs>
  <Slides>38</Slides>
  <Notes>38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Wingdings 3</vt:lpstr>
      <vt:lpstr>Calibri</vt:lpstr>
      <vt:lpstr>Roboto</vt:lpstr>
      <vt:lpstr>Courier New</vt:lpstr>
      <vt:lpstr>Source Sans Pro Light</vt:lpstr>
      <vt:lpstr>Source Sans Pro</vt:lpstr>
      <vt:lpstr>Arial</vt:lpstr>
      <vt:lpstr>Open Sans</vt:lpstr>
      <vt:lpstr>Noto Sans Symbols</vt:lpstr>
      <vt:lpstr>Office Theme</vt:lpstr>
      <vt:lpstr>Custom Design</vt:lpstr>
      <vt:lpstr>PowerPoint Presentation</vt:lpstr>
      <vt:lpstr>Module Learning Objectives</vt:lpstr>
      <vt:lpstr>Module Topics</vt:lpstr>
      <vt:lpstr>1. Advantages of Automation</vt:lpstr>
      <vt:lpstr>2. Automation Scenarios</vt:lpstr>
      <vt:lpstr>2. Automation Scenarios: Scenario 1 – Archiving Logs  </vt:lpstr>
      <vt:lpstr>2. Automation Scenarios: Scenario 1 – Archiving Logs  </vt:lpstr>
      <vt:lpstr>2. Automation Scenarios: Scenario 2 – Auto-Discard Old Archives</vt:lpstr>
      <vt:lpstr>2. Automation Scenarios: Scenario 3 – MySQL (RDBMS) Backups</vt:lpstr>
      <vt:lpstr>2. Automation Scenarios: Scenario 4 – Email Web Server Summary</vt:lpstr>
      <vt:lpstr>2. Automation Scenarios: Scenario 5 – Ensure Web Server is Running</vt:lpstr>
      <vt:lpstr>2. Automation Scenarios: Scenario 6 – User Command Validation</vt:lpstr>
      <vt:lpstr>2. Automation Scenarios: Scenario 7 – Disk Usage Alarm</vt:lpstr>
      <vt:lpstr>2. Automation Scenarios: Scenario 8 – Sending Files to Recycle Bin</vt:lpstr>
      <vt:lpstr>2. Automation Scenarios: Scenario 9 – Restoring Files from Recycle Bin</vt:lpstr>
      <vt:lpstr>2. Automation Scenarios: Scenario 10 – Logging Delete Actions</vt:lpstr>
      <vt:lpstr>2. Automation Scenarios: Scenario 11 – File Formatter</vt:lpstr>
      <vt:lpstr>2. Automation Scenarios: Scenario 12 – Encrypting Files</vt:lpstr>
      <vt:lpstr>2. Automation Scenarios: Scenario 13 – Decrypting Files</vt:lpstr>
      <vt:lpstr>2. Automation Scenarios: Scenario 14 – System Information</vt:lpstr>
      <vt:lpstr>2. Automation Scenarios: Scenario 15 – Bulk File Downloader</vt:lpstr>
      <vt:lpstr>2. Automation Scenarios: Scenario 16 – Install LAMP Stack</vt:lpstr>
      <vt:lpstr>2. Automation Scenarios: Scenario 17 – Get NIC’s IPs</vt:lpstr>
      <vt:lpstr>What did you Grasp?</vt:lpstr>
      <vt:lpstr>What did you Grasp?</vt:lpstr>
      <vt:lpstr>3. Scenarios Where Automation Prevents Errors: Scenario 1 – Querying User’s Command History</vt:lpstr>
      <vt:lpstr>3. Scenarios Where Automation Prevents Errors: Scenario 2 – Bulk Search and Replace </vt:lpstr>
      <vt:lpstr>3. Scenarios Where Automation Prevents Errors: Scenario 3 – Alphanumeric Validator </vt:lpstr>
      <vt:lpstr>3. Scenarios Where Automation Prevents Errors: Scenario 4 – File Search Manager</vt:lpstr>
      <vt:lpstr>3. Scenarios Where Automation Prevents Errors: Scenario 5 – Timezone Helper </vt:lpstr>
      <vt:lpstr>3. Scenarios Where Automation Prevents Errors: Scenario 6 – Fetch Latest/Oldest Files </vt:lpstr>
      <vt:lpstr>3. Scenarios Where Automation Prevents Errors: Scenario 7 – File Truncator </vt:lpstr>
      <vt:lpstr>3. Scenarios Where Automation Prevents Errors: Scenario 8 – Colorful difference Viewer </vt:lpstr>
      <vt:lpstr>3. Scenarios Where Automation Prevents Errors: Scenario 9 – Text Transform </vt:lpstr>
      <vt:lpstr>What did you Grasp?</vt:lpstr>
      <vt:lpstr>What did you Grasp?</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Aparna Chugh</cp:lastModifiedBy>
  <cp:revision>3</cp:revision>
  <dcterms:modified xsi:type="dcterms:W3CDTF">2018-07-09T15:11:54Z</dcterms:modified>
</cp:coreProperties>
</file>