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4.xml" ContentType="application/vnd.openxmlformats-officedocument.presentationml.tags+xml"/>
  <Override PartName="/ppt/notesSlides/notesSlide40.xml" ContentType="application/vnd.openxmlformats-officedocument.presentationml.notesSlide+xml"/>
  <Override PartName="/ppt/tags/tag3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44"/>
  </p:notesMasterIdLst>
  <p:handoutMasterIdLst>
    <p:handoutMasterId r:id="rId45"/>
  </p:handoutMasterIdLst>
  <p:sldIdLst>
    <p:sldId id="304" r:id="rId3"/>
    <p:sldId id="288" r:id="rId4"/>
    <p:sldId id="323" r:id="rId5"/>
    <p:sldId id="306" r:id="rId6"/>
    <p:sldId id="346" r:id="rId7"/>
    <p:sldId id="347" r:id="rId8"/>
    <p:sldId id="348" r:id="rId9"/>
    <p:sldId id="349" r:id="rId10"/>
    <p:sldId id="350" r:id="rId11"/>
    <p:sldId id="351" r:id="rId12"/>
    <p:sldId id="352" r:id="rId13"/>
    <p:sldId id="353" r:id="rId14"/>
    <p:sldId id="355" r:id="rId15"/>
    <p:sldId id="356" r:id="rId16"/>
    <p:sldId id="357" r:id="rId17"/>
    <p:sldId id="358" r:id="rId18"/>
    <p:sldId id="359" r:id="rId19"/>
    <p:sldId id="381" r:id="rId20"/>
    <p:sldId id="382" r:id="rId21"/>
    <p:sldId id="360" r:id="rId22"/>
    <p:sldId id="361" r:id="rId23"/>
    <p:sldId id="362" r:id="rId24"/>
    <p:sldId id="363" r:id="rId25"/>
    <p:sldId id="364" r:id="rId26"/>
    <p:sldId id="365" r:id="rId27"/>
    <p:sldId id="383" r:id="rId28"/>
    <p:sldId id="366" r:id="rId29"/>
    <p:sldId id="367" r:id="rId30"/>
    <p:sldId id="368" r:id="rId31"/>
    <p:sldId id="369" r:id="rId32"/>
    <p:sldId id="384" r:id="rId33"/>
    <p:sldId id="385" r:id="rId34"/>
    <p:sldId id="370" r:id="rId35"/>
    <p:sldId id="371" r:id="rId36"/>
    <p:sldId id="372" r:id="rId37"/>
    <p:sldId id="373" r:id="rId38"/>
    <p:sldId id="374" r:id="rId39"/>
    <p:sldId id="386" r:id="rId40"/>
    <p:sldId id="387" r:id="rId41"/>
    <p:sldId id="302" r:id="rId42"/>
    <p:sldId id="305" r:id="rId43"/>
  </p:sldIdLst>
  <p:sldSz cx="12192000" cy="6858000"/>
  <p:notesSz cx="6858000" cy="9144000"/>
  <p:embeddedFontLst>
    <p:embeddedFont>
      <p:font typeface="Source Sans Pro Light" panose="020B0403030403020204" pitchFamily="34" charset="0"/>
      <p:regular r:id="rId46"/>
      <p:italic r:id="rId47"/>
    </p:embeddedFont>
    <p:embeddedFont>
      <p:font typeface="MS PGothic" panose="020B0600070205080204" pitchFamily="34" charset="-128"/>
      <p:regular r:id="rId48"/>
    </p:embeddedFont>
    <p:embeddedFont>
      <p:font typeface="Open Sans" panose="020B0606030504020204" pitchFamily="34" charset="0"/>
      <p:regular r:id="rId49"/>
      <p:bold r:id="rId50"/>
      <p:italic r:id="rId51"/>
      <p:boldItalic r:id="rId52"/>
    </p:embeddedFont>
    <p:embeddedFont>
      <p:font typeface="Roboto" pitchFamily="2" charset="0"/>
      <p:regular r:id="rId53"/>
      <p:bold r:id="rId54"/>
      <p:italic r:id="rId55"/>
      <p:boldItalic r:id="rId56"/>
    </p:embeddedFont>
    <p:embeddedFont>
      <p:font typeface="Source Sans Pro" panose="020B0503030403020204" pitchFamily="34" charset="0"/>
      <p:regular r:id="rId57"/>
      <p:bold r:id="rId58"/>
      <p:italic r:id="rId59"/>
      <p:boldItalic r:id="rId60"/>
    </p:embeddedFont>
    <p:embeddedFont>
      <p:font typeface="Wingdings 3" panose="05040102010807070707" pitchFamily="18" charset="2"/>
      <p:regular r:id="rId61"/>
    </p:embeddedFont>
    <p:embeddedFont>
      <p:font typeface="Calibri" panose="020F0502020204030204" pitchFamily="34" charset="0"/>
      <p:regular r:id="rId62"/>
      <p:bold r:id="rId63"/>
      <p:italic r:id="rId64"/>
      <p:boldItalic r:id="rId65"/>
    </p:embeddedFont>
  </p:embeddedFontLst>
  <p:custDataLst>
    <p:tags r:id="rId6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ED99"/>
    <a:srgbClr val="0EC07D"/>
    <a:srgbClr val="8DF7CF"/>
    <a:srgbClr val="B4EAD2"/>
    <a:srgbClr val="50F2B4"/>
    <a:srgbClr val="34F0A8"/>
    <a:srgbClr val="96E2C0"/>
    <a:srgbClr val="F79D13"/>
    <a:srgbClr val="1CC083"/>
    <a:srgbClr val="D9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31495" autoAdjust="0"/>
  </p:normalViewPr>
  <p:slideViewPr>
    <p:cSldViewPr snapToGrid="0">
      <p:cViewPr varScale="1">
        <p:scale>
          <a:sx n="25" d="100"/>
          <a:sy n="25" d="100"/>
        </p:scale>
        <p:origin x="3192" y="30"/>
      </p:cViewPr>
      <p:guideLst/>
    </p:cSldViewPr>
  </p:slideViewPr>
  <p:notesTextViewPr>
    <p:cViewPr>
      <p:scale>
        <a:sx n="1" d="1"/>
        <a:sy n="1" d="1"/>
      </p:scale>
      <p:origin x="0" y="0"/>
    </p:cViewPr>
  </p:notesText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9.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12-07-2018</a:t>
            </a:fld>
            <a:endParaRPr lang="en-IN"/>
          </a:p>
        </p:txBody>
      </p:sp>
      <p:sp>
        <p:nvSpPr>
          <p:cNvPr id="4" name="Footer Placeholder 3">
            <a:extLst>
              <a:ext uri="{FF2B5EF4-FFF2-40B4-BE49-F238E27FC236}">
                <a16:creationId xmlns:a16="http://schemas.microsoft.com/office/drawing/2014/main" xmlns=""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Font typeface="Arial"/>
              <a:buNone/>
            </a:pPr>
            <a:r>
              <a:rPr lang="en-US" sz="1200" b="1" dirty="0" smtClean="0">
                <a:solidFill>
                  <a:schemeClr val="dk1"/>
                </a:solidFill>
              </a:rPr>
              <a:t>Notes to the Facilitator:</a:t>
            </a:r>
          </a:p>
          <a:p>
            <a:pPr marL="0" lvl="0" indent="0" rtl="0">
              <a:spcBef>
                <a:spcPts val="0"/>
              </a:spcBef>
              <a:spcAft>
                <a:spcPts val="0"/>
              </a:spcAft>
              <a:buClr>
                <a:schemeClr val="dk1"/>
              </a:buClr>
              <a:buFont typeface="Arial"/>
              <a:buNone/>
            </a:pPr>
            <a:r>
              <a:rPr lang="en-US" sz="1200" dirty="0" smtClean="0">
                <a:solidFill>
                  <a:schemeClr val="dk1"/>
                </a:solidFill>
              </a:rPr>
              <a:t>Introduce the module and the module name.</a:t>
            </a:r>
          </a:p>
          <a:p>
            <a:pPr marL="0" lvl="0" indent="0" rtl="0">
              <a:spcBef>
                <a:spcPts val="0"/>
              </a:spcBef>
              <a:spcAft>
                <a:spcPts val="0"/>
              </a:spcAft>
              <a:buClr>
                <a:schemeClr val="dk1"/>
              </a:buClr>
              <a:buFont typeface="Arial"/>
              <a:buNone/>
            </a:pPr>
            <a:endParaRPr lang="en-US" sz="1200" dirty="0" smtClean="0">
              <a:solidFill>
                <a:schemeClr val="dk1"/>
              </a:solidFill>
            </a:endParaRPr>
          </a:p>
          <a:p>
            <a:pPr marL="0" lvl="0" indent="0" rtl="0">
              <a:spcBef>
                <a:spcPts val="0"/>
              </a:spcBef>
              <a:spcAft>
                <a:spcPts val="0"/>
              </a:spcAft>
              <a:buClr>
                <a:schemeClr val="dk1"/>
              </a:buClr>
              <a:buFont typeface="Arial"/>
              <a:buNone/>
            </a:pPr>
            <a:r>
              <a:rPr lang="en-US" sz="1200" b="1" dirty="0" smtClean="0">
                <a:solidFill>
                  <a:schemeClr val="dk1"/>
                </a:solidFill>
              </a:rPr>
              <a:t>Notes to the Participant:</a:t>
            </a:r>
          </a:p>
          <a:p>
            <a:pPr marL="0" lvl="0" indent="0" rtl="0">
              <a:spcBef>
                <a:spcPts val="0"/>
              </a:spcBef>
              <a:spcAft>
                <a:spcPts val="0"/>
              </a:spcAft>
              <a:buClr>
                <a:schemeClr val="dk1"/>
              </a:buClr>
              <a:buFont typeface="Arial"/>
              <a:buNone/>
            </a:pPr>
            <a:r>
              <a:rPr lang="en-US" sz="1200" dirty="0" smtClean="0">
                <a:solidFill>
                  <a:schemeClr val="dk1"/>
                </a:solidFill>
              </a:rPr>
              <a:t>This module is the third module of the course and talks about Interacting with Linux Environment.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420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the next component of file system i.e. ‘Partition’ to the participants with the help of the content given on the slide.</a:t>
            </a:r>
          </a:p>
          <a:p>
            <a:pPr marL="0" lvl="0" indent="0" rtl="0">
              <a:lnSpc>
                <a:spcPct val="115000"/>
              </a:lnSpc>
              <a:spcBef>
                <a:spcPts val="1600"/>
              </a:spcBef>
              <a:spcAft>
                <a:spcPts val="0"/>
              </a:spcAft>
              <a:buClr>
                <a:schemeClr val="dk1"/>
              </a:buClr>
              <a:buSzPts val="1100"/>
              <a:buFont typeface="Arial"/>
              <a:buNone/>
            </a:pPr>
            <a:endParaRPr lang="en-US" b="1" dirty="0" smtClean="0">
              <a:solidFill>
                <a:schemeClr val="dk1"/>
              </a:solidFill>
            </a:endParaRP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The Instructor will explain the following content about ‘Partition’:</a:t>
            </a:r>
          </a:p>
          <a:p>
            <a:pPr marL="171450" lvl="0" indent="-17145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Simple example for the need of partitioning: a user creates a script, a program or a web application that starts filling up the disk. If the disk contains only one big partition, the entire system will stop functioning if the disk is full. If the user stores the data on a separate partition, then only that (data) partition will be affected, while the system partitions and possible other data partitions keep functioning.</a:t>
            </a:r>
          </a:p>
          <a:p>
            <a:pPr marL="171450" lvl="0" indent="-171450">
              <a:spcBef>
                <a:spcPts val="0"/>
              </a:spcBef>
              <a:spcAft>
                <a:spcPts val="0"/>
              </a:spcAft>
              <a:buClr>
                <a:schemeClr val="dk1"/>
              </a:buClr>
              <a:buSzPts val="1100"/>
              <a:buFont typeface="Arial" panose="020B0604020202020204" pitchFamily="34" charset="0"/>
              <a:buChar char="•"/>
            </a:pPr>
            <a:endParaRPr lang="en-US" dirty="0" smtClean="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Most of the Linux systems contain a root partition, one or more data partitions and swap partitions. </a:t>
            </a:r>
          </a:p>
          <a:p>
            <a:pPr marL="171450" lvl="0" indent="-171450">
              <a:spcBef>
                <a:spcPts val="0"/>
              </a:spcBef>
              <a:spcAft>
                <a:spcPts val="0"/>
              </a:spcAft>
              <a:buClr>
                <a:schemeClr val="dk1"/>
              </a:buClr>
              <a:buSzPts val="1100"/>
              <a:buFont typeface="Arial" panose="020B0604020202020204" pitchFamily="34" charset="0"/>
              <a:buChar char="•"/>
            </a:pPr>
            <a:endParaRPr lang="en-US" dirty="0" smtClean="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The standard root partition is about 100-500 MB, has the system configuration files, most basic commands and server programs, system libraries, some temporary space and the home directory of the administrative user. A standard installation requires about 250 MB for the root partition.</a:t>
            </a:r>
          </a:p>
          <a:p>
            <a:pPr marL="171450" lvl="0" indent="-171450">
              <a:spcBef>
                <a:spcPts val="0"/>
              </a:spcBef>
              <a:spcAft>
                <a:spcPts val="0"/>
              </a:spcAft>
              <a:buClr>
                <a:schemeClr val="dk1"/>
              </a:buClr>
              <a:buSzPts val="1100"/>
              <a:buFont typeface="Arial" panose="020B0604020202020204" pitchFamily="34" charset="0"/>
              <a:buChar char="•"/>
            </a:pPr>
            <a:endParaRPr lang="en-US" dirty="0" smtClean="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Swap space is only accessible for the system itself, and is hidden from view during normal operation. Swap ensures, like on normal UNIX systems, that you can keep on working, whatever happens.</a:t>
            </a:r>
          </a:p>
          <a:p>
            <a:pPr marL="171450" lvl="0" indent="-171450">
              <a:spcBef>
                <a:spcPts val="0"/>
              </a:spcBef>
              <a:spcAft>
                <a:spcPts val="0"/>
              </a:spcAft>
              <a:buClr>
                <a:schemeClr val="dk1"/>
              </a:buClr>
              <a:buSzPts val="1100"/>
              <a:buFont typeface="Arial" panose="020B0604020202020204" pitchFamily="34" charset="0"/>
              <a:buChar char="•"/>
            </a:pPr>
            <a:endParaRPr lang="en-US" dirty="0" smtClean="0">
              <a:solidFill>
                <a:schemeClr val="dk1"/>
              </a:solidFill>
            </a:endParaRPr>
          </a:p>
          <a:p>
            <a:pPr marL="171450" lvl="0" indent="-17145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The kernel is on a separate partition as well in many distributions, because it is the most important file of the system. /boot partition, holds the kernel(s) and accompanying data files.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The rest of the hard disk(s) is generally divided in data partitions. All of the non-system critical data resides on one partition, for example while performing a standard workstation installation. When non-critical data is separated on different partitions, it usually happens following a set pattern:</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330200" lvl="0" indent="-171450" rtl="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a partition for user programs (/</a:t>
            </a:r>
            <a:r>
              <a:rPr lang="en-US" dirty="0" err="1" smtClean="0">
                <a:solidFill>
                  <a:schemeClr val="dk1"/>
                </a:solidFill>
              </a:rPr>
              <a:t>usr</a:t>
            </a:r>
            <a:r>
              <a:rPr lang="en-US" dirty="0" smtClean="0">
                <a:solidFill>
                  <a:schemeClr val="dk1"/>
                </a:solidFill>
              </a:rPr>
              <a:t>)</a:t>
            </a:r>
          </a:p>
          <a:p>
            <a:pPr marL="330200" lvl="0" indent="-171450" rtl="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a partition containing the users' personal data (/home)</a:t>
            </a:r>
          </a:p>
          <a:p>
            <a:pPr marL="330200" lvl="0" indent="-171450" rtl="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a partition to store temporary data like print- and mail-queues (/</a:t>
            </a:r>
            <a:r>
              <a:rPr lang="en-US" dirty="0" err="1" smtClean="0">
                <a:solidFill>
                  <a:schemeClr val="dk1"/>
                </a:solidFill>
              </a:rPr>
              <a:t>var</a:t>
            </a:r>
            <a:r>
              <a:rPr lang="en-US" dirty="0" smtClean="0">
                <a:solidFill>
                  <a:schemeClr val="dk1"/>
                </a:solidFill>
              </a:rPr>
              <a:t>)</a:t>
            </a:r>
          </a:p>
          <a:p>
            <a:pPr marL="330200" lvl="0" indent="-171450" rtl="0">
              <a:spcBef>
                <a:spcPts val="0"/>
              </a:spcBef>
              <a:spcAft>
                <a:spcPts val="0"/>
              </a:spcAft>
              <a:buClr>
                <a:schemeClr val="dk1"/>
              </a:buClr>
              <a:buSzPts val="1100"/>
              <a:buFont typeface="Arial" panose="020B0604020202020204" pitchFamily="34" charset="0"/>
              <a:buChar char="•"/>
            </a:pPr>
            <a:r>
              <a:rPr lang="en-US" dirty="0" smtClean="0">
                <a:solidFill>
                  <a:schemeClr val="dk1"/>
                </a:solidFill>
              </a:rPr>
              <a:t>a partition for third party and extra software (/opt)</a:t>
            </a:r>
          </a:p>
          <a:p>
            <a:pPr marL="0" lvl="0" indent="0">
              <a:spcBef>
                <a:spcPts val="0"/>
              </a:spcBef>
              <a:spcAft>
                <a:spcPts val="0"/>
              </a:spcAft>
              <a:buNone/>
            </a:pP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692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the important concepts of file system to the participants. </a:t>
            </a: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dirty="0" smtClean="0">
                <a:solidFill>
                  <a:schemeClr val="dk1"/>
                </a:solidFill>
              </a:rPr>
              <a:t>The instructor will explain some important concepts of the file system. These are: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Every partition has its own file system.</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Each file is represented by an </a:t>
            </a:r>
            <a:r>
              <a:rPr lang="en-US" dirty="0" err="1" smtClean="0">
                <a:solidFill>
                  <a:schemeClr val="dk1"/>
                </a:solidFill>
              </a:rPr>
              <a:t>i</a:t>
            </a:r>
            <a:r>
              <a:rPr lang="en-US" dirty="0" smtClean="0">
                <a:solidFill>
                  <a:schemeClr val="dk1"/>
                </a:solidFill>
              </a:rPr>
              <a:t>-node: a number containing information about the data contained in the file, file owner, and its location on the hard disk.</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Every partition has its own set of </a:t>
            </a:r>
            <a:r>
              <a:rPr lang="en-US" dirty="0" err="1" smtClean="0">
                <a:solidFill>
                  <a:schemeClr val="dk1"/>
                </a:solidFill>
              </a:rPr>
              <a:t>i</a:t>
            </a:r>
            <a:r>
              <a:rPr lang="en-US" dirty="0" smtClean="0">
                <a:solidFill>
                  <a:schemeClr val="dk1"/>
                </a:solidFill>
              </a:rPr>
              <a:t>-nodes; throughout a system with multiple partitions, files with the same </a:t>
            </a:r>
            <a:r>
              <a:rPr lang="en-US" dirty="0" err="1" smtClean="0">
                <a:solidFill>
                  <a:schemeClr val="dk1"/>
                </a:solidFill>
              </a:rPr>
              <a:t>i</a:t>
            </a:r>
            <a:r>
              <a:rPr lang="en-US" dirty="0" smtClean="0">
                <a:solidFill>
                  <a:schemeClr val="dk1"/>
                </a:solidFill>
              </a:rPr>
              <a:t>-node number can exist.</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At the time of hard disk initialization, a fixed number of </a:t>
            </a:r>
            <a:r>
              <a:rPr lang="en-US" dirty="0" err="1" smtClean="0">
                <a:solidFill>
                  <a:schemeClr val="dk1"/>
                </a:solidFill>
              </a:rPr>
              <a:t>i</a:t>
            </a:r>
            <a:r>
              <a:rPr lang="en-US" dirty="0" smtClean="0">
                <a:solidFill>
                  <a:schemeClr val="dk1"/>
                </a:solidFill>
              </a:rPr>
              <a:t>-nodes per partition is created, which is the maximum amount of files, of all types (including directories, special files, links etc.) that can exist at the same time on the partition.</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Usual number - 1 </a:t>
            </a:r>
            <a:r>
              <a:rPr lang="en-US" dirty="0" err="1" smtClean="0">
                <a:solidFill>
                  <a:schemeClr val="dk1"/>
                </a:solidFill>
              </a:rPr>
              <a:t>i</a:t>
            </a:r>
            <a:r>
              <a:rPr lang="en-US" dirty="0" smtClean="0">
                <a:solidFill>
                  <a:schemeClr val="dk1"/>
                </a:solidFill>
              </a:rPr>
              <a:t>-node per 2 to 8 KB of storage.  </a:t>
            </a:r>
          </a:p>
          <a:p>
            <a:pPr marL="0" lvl="0" indent="0">
              <a:spcBef>
                <a:spcPts val="1600"/>
              </a:spcBef>
              <a:spcAft>
                <a:spcPts val="0"/>
              </a:spcAft>
              <a:buClr>
                <a:schemeClr val="dk1"/>
              </a:buClr>
              <a:buSzPts val="1100"/>
              <a:buFont typeface="Arial"/>
              <a:buNone/>
            </a:pPr>
            <a:r>
              <a:rPr lang="en-US" dirty="0" smtClean="0">
                <a:solidFill>
                  <a:schemeClr val="dk1"/>
                </a:solidFill>
              </a:rPr>
              <a:t>When a new file is created, it gets a free </a:t>
            </a:r>
            <a:r>
              <a:rPr lang="en-US" dirty="0" err="1" smtClean="0">
                <a:solidFill>
                  <a:schemeClr val="dk1"/>
                </a:solidFill>
              </a:rPr>
              <a:t>i</a:t>
            </a:r>
            <a:r>
              <a:rPr lang="en-US" dirty="0" smtClean="0">
                <a:solidFill>
                  <a:schemeClr val="dk1"/>
                </a:solidFill>
              </a:rPr>
              <a:t>-node. In that </a:t>
            </a:r>
            <a:r>
              <a:rPr lang="en-US" dirty="0" err="1" smtClean="0">
                <a:solidFill>
                  <a:schemeClr val="dk1"/>
                </a:solidFill>
              </a:rPr>
              <a:t>inode</a:t>
            </a:r>
            <a:r>
              <a:rPr lang="en-US" dirty="0" smtClean="0">
                <a:solidFill>
                  <a:schemeClr val="dk1"/>
                </a:solidFill>
              </a:rPr>
              <a:t> is the following information:</a:t>
            </a:r>
          </a:p>
          <a:p>
            <a:pPr marL="457200" lvl="0" indent="-298450" rtl="0">
              <a:spcBef>
                <a:spcPts val="0"/>
              </a:spcBef>
              <a:spcAft>
                <a:spcPts val="0"/>
              </a:spcAft>
              <a:buClr>
                <a:schemeClr val="dk1"/>
              </a:buClr>
              <a:buSzPts val="1100"/>
              <a:buChar char="●"/>
            </a:pPr>
            <a:r>
              <a:rPr lang="en-US" dirty="0" smtClean="0">
                <a:solidFill>
                  <a:schemeClr val="dk1"/>
                </a:solidFill>
              </a:rPr>
              <a:t>Owner and group owner of the file.</a:t>
            </a:r>
          </a:p>
          <a:p>
            <a:pPr marL="457200" lvl="0" indent="-298450" rtl="0">
              <a:spcBef>
                <a:spcPts val="0"/>
              </a:spcBef>
              <a:spcAft>
                <a:spcPts val="0"/>
              </a:spcAft>
              <a:buClr>
                <a:schemeClr val="dk1"/>
              </a:buClr>
              <a:buSzPts val="1100"/>
              <a:buChar char="●"/>
            </a:pPr>
            <a:r>
              <a:rPr lang="en-US" dirty="0" smtClean="0">
                <a:solidFill>
                  <a:schemeClr val="dk1"/>
                </a:solidFill>
              </a:rPr>
              <a:t>File type (regular, directory)</a:t>
            </a:r>
          </a:p>
          <a:p>
            <a:pPr marL="457200" lvl="0" indent="-298450" rtl="0">
              <a:spcBef>
                <a:spcPts val="0"/>
              </a:spcBef>
              <a:spcAft>
                <a:spcPts val="0"/>
              </a:spcAft>
              <a:buClr>
                <a:schemeClr val="dk1"/>
              </a:buClr>
              <a:buSzPts val="1100"/>
              <a:buChar char="●"/>
            </a:pPr>
            <a:r>
              <a:rPr lang="en-US" dirty="0" smtClean="0">
                <a:solidFill>
                  <a:schemeClr val="dk1"/>
                </a:solidFill>
              </a:rPr>
              <a:t>Permissions on the file </a:t>
            </a:r>
          </a:p>
          <a:p>
            <a:pPr marL="457200" lvl="0" indent="-298450" rtl="0">
              <a:spcBef>
                <a:spcPts val="0"/>
              </a:spcBef>
              <a:spcAft>
                <a:spcPts val="0"/>
              </a:spcAft>
              <a:buClr>
                <a:schemeClr val="dk1"/>
              </a:buClr>
              <a:buSzPts val="1100"/>
              <a:buChar char="●"/>
            </a:pPr>
            <a:r>
              <a:rPr lang="en-US" dirty="0" smtClean="0">
                <a:solidFill>
                  <a:schemeClr val="dk1"/>
                </a:solidFill>
              </a:rPr>
              <a:t>Date and time of creation, last read and change.</a:t>
            </a:r>
          </a:p>
          <a:p>
            <a:pPr marL="457200" lvl="0" indent="-298450" rtl="0">
              <a:spcBef>
                <a:spcPts val="0"/>
              </a:spcBef>
              <a:spcAft>
                <a:spcPts val="0"/>
              </a:spcAft>
              <a:buClr>
                <a:schemeClr val="dk1"/>
              </a:buClr>
              <a:buSzPts val="1100"/>
              <a:buChar char="●"/>
            </a:pPr>
            <a:r>
              <a:rPr lang="en-US" dirty="0" smtClean="0">
                <a:solidFill>
                  <a:schemeClr val="dk1"/>
                </a:solidFill>
              </a:rPr>
              <a:t>Date and time this information has been changed in the </a:t>
            </a:r>
            <a:r>
              <a:rPr lang="en-US" dirty="0" err="1" smtClean="0">
                <a:solidFill>
                  <a:schemeClr val="dk1"/>
                </a:solidFill>
              </a:rPr>
              <a:t>i</a:t>
            </a:r>
            <a:r>
              <a:rPr lang="en-US" dirty="0" smtClean="0">
                <a:solidFill>
                  <a:schemeClr val="dk1"/>
                </a:solidFill>
              </a:rPr>
              <a:t>-node</a:t>
            </a:r>
          </a:p>
          <a:p>
            <a:pPr marL="457200" lvl="0" indent="-298450" rtl="0">
              <a:spcBef>
                <a:spcPts val="0"/>
              </a:spcBef>
              <a:spcAft>
                <a:spcPts val="0"/>
              </a:spcAft>
              <a:buClr>
                <a:schemeClr val="dk1"/>
              </a:buClr>
              <a:buSzPts val="1100"/>
              <a:buChar char="●"/>
            </a:pPr>
            <a:r>
              <a:rPr lang="en-US" dirty="0" smtClean="0">
                <a:solidFill>
                  <a:schemeClr val="dk1"/>
                </a:solidFill>
              </a:rPr>
              <a:t>Number of links to this file (see later in this chapter)</a:t>
            </a:r>
          </a:p>
          <a:p>
            <a:pPr marL="457200" lvl="0" indent="-298450" rtl="0">
              <a:spcBef>
                <a:spcPts val="0"/>
              </a:spcBef>
              <a:spcAft>
                <a:spcPts val="0"/>
              </a:spcAft>
              <a:buClr>
                <a:schemeClr val="dk1"/>
              </a:buClr>
              <a:buSzPts val="1100"/>
              <a:buChar char="●"/>
            </a:pPr>
            <a:r>
              <a:rPr lang="en-US" dirty="0" smtClean="0">
                <a:solidFill>
                  <a:schemeClr val="dk1"/>
                </a:solidFill>
              </a:rPr>
              <a:t>File size</a:t>
            </a:r>
          </a:p>
          <a:p>
            <a:pPr marL="457200" lvl="0" indent="-298450" rtl="0">
              <a:spcBef>
                <a:spcPts val="0"/>
              </a:spcBef>
              <a:spcAft>
                <a:spcPts val="0"/>
              </a:spcAft>
              <a:buClr>
                <a:schemeClr val="dk1"/>
              </a:buClr>
              <a:buSzPts val="1100"/>
              <a:buChar char="●"/>
            </a:pPr>
            <a:r>
              <a:rPr lang="en-US" dirty="0" smtClean="0">
                <a:solidFill>
                  <a:schemeClr val="dk1"/>
                </a:solidFill>
              </a:rPr>
              <a:t>An address defining the actual location of the file data.</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r>
              <a:rPr lang="en-US" dirty="0" smtClean="0">
                <a:solidFill>
                  <a:schemeClr val="dk1"/>
                </a:solidFill>
              </a:rPr>
              <a:t>The only information not included in an </a:t>
            </a:r>
            <a:r>
              <a:rPr lang="en-US" dirty="0" err="1" smtClean="0">
                <a:solidFill>
                  <a:schemeClr val="dk1"/>
                </a:solidFill>
              </a:rPr>
              <a:t>i</a:t>
            </a:r>
            <a:r>
              <a:rPr lang="en-US" dirty="0" smtClean="0">
                <a:solidFill>
                  <a:schemeClr val="dk1"/>
                </a:solidFill>
              </a:rPr>
              <a:t>-node, is the file name and directory. These are stored in the special directory files. By comparing file names and </a:t>
            </a:r>
            <a:r>
              <a:rPr lang="en-US" dirty="0" err="1" smtClean="0">
                <a:solidFill>
                  <a:schemeClr val="dk1"/>
                </a:solidFill>
              </a:rPr>
              <a:t>i</a:t>
            </a:r>
            <a:r>
              <a:rPr lang="en-US" dirty="0" smtClean="0">
                <a:solidFill>
                  <a:schemeClr val="dk1"/>
                </a:solidFill>
              </a:rPr>
              <a:t>-node numbers, the system can make up a tree-structure that the user understands.</a:t>
            </a:r>
            <a:endParaRPr lang="en-US" sz="1400" b="1"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248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sz="1200" b="1" dirty="0" smtClean="0">
                <a:solidFill>
                  <a:schemeClr val="dk1"/>
                </a:solidFill>
              </a:rPr>
              <a:t>Notes to the Facilitator:</a:t>
            </a:r>
          </a:p>
          <a:p>
            <a:pPr marL="0" lvl="0" indent="0" rtl="0">
              <a:lnSpc>
                <a:spcPct val="115000"/>
              </a:lnSpc>
              <a:spcBef>
                <a:spcPts val="0"/>
              </a:spcBef>
              <a:spcAft>
                <a:spcPts val="0"/>
              </a:spcAft>
              <a:buNone/>
            </a:pPr>
            <a:r>
              <a:rPr lang="en-US" sz="1200" dirty="0" smtClean="0">
                <a:solidFill>
                  <a:schemeClr val="dk1"/>
                </a:solidFill>
              </a:rPr>
              <a:t>Briefly explain the following most common types of file systems to the participants:</a:t>
            </a:r>
          </a:p>
          <a:p>
            <a:pPr marL="330200" lvl="0" indent="-171450" rtl="0">
              <a:lnSpc>
                <a:spcPct val="115000"/>
              </a:lnSpc>
              <a:spcBef>
                <a:spcPts val="0"/>
              </a:spcBef>
              <a:spcAft>
                <a:spcPts val="0"/>
              </a:spcAft>
              <a:buSzPts val="1100"/>
              <a:buFont typeface="Arial" panose="020B0604020202020204" pitchFamily="34" charset="0"/>
              <a:buChar char="•"/>
            </a:pPr>
            <a:r>
              <a:rPr lang="en-US" sz="1200" dirty="0" smtClean="0"/>
              <a:t>ext2, ext3, ext4</a:t>
            </a:r>
          </a:p>
          <a:p>
            <a:pPr marL="323850" lvl="0" indent="-171450" rtl="0">
              <a:lnSpc>
                <a:spcPct val="115000"/>
              </a:lnSpc>
              <a:spcBef>
                <a:spcPts val="0"/>
              </a:spcBef>
              <a:spcAft>
                <a:spcPts val="0"/>
              </a:spcAft>
              <a:buSzPts val="1200"/>
              <a:buFont typeface="Arial" panose="020B0604020202020204" pitchFamily="34" charset="0"/>
              <a:buChar char="•"/>
            </a:pPr>
            <a:r>
              <a:rPr lang="en-US" sz="1200" dirty="0" err="1" smtClean="0"/>
              <a:t>jfs</a:t>
            </a:r>
            <a:endParaRPr lang="en-US" sz="1200" dirty="0" smtClean="0"/>
          </a:p>
          <a:p>
            <a:pPr marL="323850" lvl="0" indent="-171450" rtl="0">
              <a:lnSpc>
                <a:spcPct val="115000"/>
              </a:lnSpc>
              <a:spcBef>
                <a:spcPts val="0"/>
              </a:spcBef>
              <a:spcAft>
                <a:spcPts val="0"/>
              </a:spcAft>
              <a:buSzPts val="1200"/>
              <a:buFont typeface="Arial" panose="020B0604020202020204" pitchFamily="34" charset="0"/>
              <a:buChar char="•"/>
            </a:pPr>
            <a:r>
              <a:rPr lang="en-US" sz="1200" dirty="0" err="1" smtClean="0"/>
              <a:t>ReiserFS</a:t>
            </a:r>
            <a:endParaRPr lang="en-US" sz="1200" dirty="0" smtClean="0"/>
          </a:p>
          <a:p>
            <a:pPr marL="323850" lvl="0" indent="-171450" rtl="0">
              <a:lnSpc>
                <a:spcPct val="115000"/>
              </a:lnSpc>
              <a:spcBef>
                <a:spcPts val="0"/>
              </a:spcBef>
              <a:spcAft>
                <a:spcPts val="0"/>
              </a:spcAft>
              <a:buSzPts val="1200"/>
              <a:buFont typeface="Arial" panose="020B0604020202020204" pitchFamily="34" charset="0"/>
              <a:buChar char="•"/>
            </a:pPr>
            <a:r>
              <a:rPr lang="en-US" sz="1200" dirty="0" smtClean="0"/>
              <a:t>XFS</a:t>
            </a:r>
          </a:p>
          <a:p>
            <a:pPr marL="323850" lvl="0" indent="-171450" rtl="0">
              <a:lnSpc>
                <a:spcPct val="115000"/>
              </a:lnSpc>
              <a:spcBef>
                <a:spcPts val="0"/>
              </a:spcBef>
              <a:spcAft>
                <a:spcPts val="0"/>
              </a:spcAft>
              <a:buSzPts val="1200"/>
              <a:buFont typeface="Arial" panose="020B0604020202020204" pitchFamily="34" charset="0"/>
              <a:buChar char="•"/>
            </a:pPr>
            <a:r>
              <a:rPr lang="en-US" sz="1200" dirty="0" err="1" smtClean="0"/>
              <a:t>Btrfs</a:t>
            </a:r>
            <a:endParaRPr lang="en-US" sz="1200" dirty="0" smtClean="0">
              <a:solidFill>
                <a:schemeClr val="dk1"/>
              </a:solidFill>
            </a:endParaRPr>
          </a:p>
          <a:p>
            <a:pPr marL="0" lvl="0" indent="0" rtl="0">
              <a:spcBef>
                <a:spcPts val="0"/>
              </a:spcBef>
              <a:spcAft>
                <a:spcPts val="0"/>
              </a:spcAft>
              <a:buNone/>
            </a:pPr>
            <a:endParaRPr lang="en-US" sz="1200" dirty="0" smtClean="0">
              <a:solidFill>
                <a:schemeClr val="dk1"/>
              </a:solidFill>
            </a:endParaRPr>
          </a:p>
          <a:p>
            <a:pPr marL="0" lvl="0" indent="0" rtl="0">
              <a:lnSpc>
                <a:spcPct val="100000"/>
              </a:lnSpc>
              <a:spcBef>
                <a:spcPts val="0"/>
              </a:spcBef>
              <a:spcAft>
                <a:spcPts val="0"/>
              </a:spcAft>
              <a:buNone/>
            </a:pPr>
            <a:r>
              <a:rPr lang="en-US" sz="1200" b="1" dirty="0" smtClean="0">
                <a:solidFill>
                  <a:schemeClr val="dk1"/>
                </a:solidFill>
              </a:rPr>
              <a:t>Notes to the Participant:</a:t>
            </a:r>
          </a:p>
          <a:p>
            <a:pPr marL="0" lvl="0" indent="0" rtl="0">
              <a:lnSpc>
                <a:spcPct val="100000"/>
              </a:lnSpc>
              <a:spcBef>
                <a:spcPts val="1600"/>
              </a:spcBef>
              <a:spcAft>
                <a:spcPts val="0"/>
              </a:spcAft>
              <a:buNone/>
            </a:pPr>
            <a:r>
              <a:rPr lang="en-US" sz="1200" dirty="0" smtClean="0"/>
              <a:t>You will learn about the most common types of the Linux file system in this slide. </a:t>
            </a:r>
            <a:r>
              <a:rPr lang="en-US" sz="1200" dirty="0" smtClean="0">
                <a:solidFill>
                  <a:schemeClr val="dk1"/>
                </a:solidFill>
              </a:rPr>
              <a:t>The following are most common types of file system in Linux.</a:t>
            </a:r>
          </a:p>
          <a:p>
            <a:pPr marL="0" lvl="0" indent="0" rtl="0">
              <a:spcBef>
                <a:spcPts val="0"/>
              </a:spcBef>
              <a:spcAft>
                <a:spcPts val="0"/>
              </a:spcAft>
              <a:buNone/>
            </a:pPr>
            <a:endParaRPr lang="en-US" sz="1200" b="1" dirty="0" smtClean="0">
              <a:solidFill>
                <a:schemeClr val="dk1"/>
              </a:solidFill>
            </a:endParaRPr>
          </a:p>
          <a:p>
            <a:pPr marL="182880" lvl="0" indent="-182880" rtl="0">
              <a:spcBef>
                <a:spcPts val="0"/>
              </a:spcBef>
              <a:spcAft>
                <a:spcPts val="0"/>
              </a:spcAft>
              <a:buSzPts val="1100"/>
              <a:buFont typeface="Arial" panose="020B0604020202020204" pitchFamily="34" charset="0"/>
              <a:buChar char="•"/>
            </a:pPr>
            <a:r>
              <a:rPr lang="en-US" dirty="0" smtClean="0"/>
              <a:t>ext2, ext3, ext4</a:t>
            </a:r>
          </a:p>
          <a:p>
            <a:pPr marL="182880" lvl="0" indent="0" rtl="0">
              <a:spcBef>
                <a:spcPts val="0"/>
              </a:spcBef>
              <a:spcAft>
                <a:spcPts val="0"/>
              </a:spcAft>
              <a:buNone/>
            </a:pPr>
            <a:r>
              <a:rPr lang="en-US" dirty="0" smtClean="0">
                <a:solidFill>
                  <a:schemeClr val="dk1"/>
                </a:solidFill>
              </a:rPr>
              <a:t>The Progressive versions of the Extended File System (</a:t>
            </a:r>
            <a:r>
              <a:rPr lang="en-US" dirty="0" err="1" smtClean="0">
                <a:solidFill>
                  <a:schemeClr val="dk1"/>
                </a:solidFill>
              </a:rPr>
              <a:t>ext</a:t>
            </a:r>
            <a:r>
              <a:rPr lang="en-US" dirty="0" smtClean="0">
                <a:solidFill>
                  <a:schemeClr val="dk1"/>
                </a:solidFill>
              </a:rPr>
              <a:t>), primarily was developed for MINIX. The second extended version (ext2) was an improved version. Ext3 added performance improvement. Ext4 was a performance improvement besides additional providing additional features.</a:t>
            </a:r>
            <a:endParaRPr lang="en-US" dirty="0" smtClean="0"/>
          </a:p>
          <a:p>
            <a:pPr marL="182880" lvl="0" indent="-182880" rtl="0">
              <a:spcBef>
                <a:spcPts val="0"/>
              </a:spcBef>
              <a:spcAft>
                <a:spcPts val="0"/>
              </a:spcAft>
              <a:buSzPts val="1100"/>
              <a:buFont typeface="Arial" panose="020B0604020202020204" pitchFamily="34" charset="0"/>
              <a:buChar char="•"/>
            </a:pPr>
            <a:r>
              <a:rPr lang="en-US" dirty="0" smtClean="0"/>
              <a:t>JFS</a:t>
            </a:r>
          </a:p>
          <a:p>
            <a:pPr marL="182880" lvl="0" indent="0" rtl="0">
              <a:spcBef>
                <a:spcPts val="0"/>
              </a:spcBef>
              <a:spcAft>
                <a:spcPts val="0"/>
              </a:spcAft>
              <a:buNone/>
            </a:pPr>
            <a:r>
              <a:rPr lang="en-US" dirty="0" smtClean="0"/>
              <a:t>The </a:t>
            </a:r>
            <a:r>
              <a:rPr lang="en-US" dirty="0" err="1" smtClean="0"/>
              <a:t>Journaled</a:t>
            </a:r>
            <a:r>
              <a:rPr lang="en-US" dirty="0" smtClean="0"/>
              <a:t> File System (JFS) was developed by IBM for AIX UNIX which was used as an alternative to system ext. Currently, JFS is used as an alternative to ext4, where stability is required with the use of very few resources, especially when CPU power is limited.</a:t>
            </a:r>
          </a:p>
          <a:p>
            <a:pPr marL="182880" lvl="0" indent="-182880" rtl="0">
              <a:spcBef>
                <a:spcPts val="0"/>
              </a:spcBef>
              <a:spcAft>
                <a:spcPts val="0"/>
              </a:spcAft>
              <a:buSzPts val="1100"/>
              <a:buFont typeface="Arial" panose="020B0604020202020204" pitchFamily="34" charset="0"/>
              <a:buChar char="•"/>
            </a:pPr>
            <a:r>
              <a:rPr lang="en-US" dirty="0" err="1" smtClean="0"/>
              <a:t>ReiserFS</a:t>
            </a:r>
            <a:endParaRPr lang="en-US" dirty="0" smtClean="0"/>
          </a:p>
          <a:p>
            <a:pPr marL="182880" lvl="0" indent="0" rtl="0">
              <a:spcBef>
                <a:spcPts val="0"/>
              </a:spcBef>
              <a:spcAft>
                <a:spcPts val="0"/>
              </a:spcAft>
              <a:buNone/>
            </a:pPr>
            <a:r>
              <a:rPr lang="en-US" dirty="0" err="1" smtClean="0"/>
              <a:t>ReiserFS</a:t>
            </a:r>
            <a:r>
              <a:rPr lang="en-US" dirty="0" smtClean="0"/>
              <a:t> has improved performance and advanced features and was </a:t>
            </a:r>
            <a:r>
              <a:rPr lang="en-US" dirty="0" smtClean="0">
                <a:solidFill>
                  <a:schemeClr val="dk1"/>
                </a:solidFill>
              </a:rPr>
              <a:t>introduced as an alternative to ext3</a:t>
            </a:r>
            <a:r>
              <a:rPr lang="en-US" dirty="0" smtClean="0"/>
              <a:t>. </a:t>
            </a:r>
            <a:r>
              <a:rPr lang="en-US" dirty="0" err="1" smtClean="0"/>
              <a:t>ReiserFS</a:t>
            </a:r>
            <a:r>
              <a:rPr lang="en-US" dirty="0" smtClean="0"/>
              <a:t> supports file System Extension dynamically which was relatively an advanced feature but the file system lacked certain area of performance.</a:t>
            </a:r>
          </a:p>
          <a:p>
            <a:pPr marL="182880" lvl="0" indent="-182880" rtl="0">
              <a:spcBef>
                <a:spcPts val="0"/>
              </a:spcBef>
              <a:spcAft>
                <a:spcPts val="0"/>
              </a:spcAft>
              <a:buSzPts val="1100"/>
              <a:buFont typeface="Arial" panose="020B0604020202020204" pitchFamily="34" charset="0"/>
              <a:buChar char="•"/>
            </a:pPr>
            <a:r>
              <a:rPr lang="en-US" dirty="0" smtClean="0"/>
              <a:t>XFS</a:t>
            </a:r>
          </a:p>
          <a:p>
            <a:pPr marL="182880" lvl="0" indent="0" rtl="0">
              <a:spcBef>
                <a:spcPts val="0"/>
              </a:spcBef>
              <a:spcAft>
                <a:spcPts val="0"/>
              </a:spcAft>
              <a:buSzPts val="1100"/>
              <a:buFont typeface="Arial" panose="020B0604020202020204" pitchFamily="34" charset="0"/>
              <a:buNone/>
            </a:pPr>
            <a:r>
              <a:rPr lang="en-US" dirty="0" smtClean="0"/>
              <a:t>XFS was a high-speed JFS meant for parallel I/O processing. NASA uses this file system for their 300+ TB storage server.</a:t>
            </a:r>
          </a:p>
          <a:p>
            <a:pPr marL="182880" lvl="0" indent="-182880" rtl="0">
              <a:spcBef>
                <a:spcPts val="0"/>
              </a:spcBef>
              <a:spcAft>
                <a:spcPts val="0"/>
              </a:spcAft>
              <a:buSzPts val="1100"/>
              <a:buFont typeface="Arial" panose="020B0604020202020204" pitchFamily="34" charset="0"/>
              <a:buChar char="•"/>
            </a:pPr>
            <a:r>
              <a:rPr lang="en-US" smtClean="0"/>
              <a:t>Btrfs</a:t>
            </a:r>
            <a:endParaRPr lang="en-US" dirty="0" smtClean="0"/>
          </a:p>
          <a:p>
            <a:pPr marL="182880" lvl="0" indent="0" rtl="0">
              <a:spcBef>
                <a:spcPts val="0"/>
              </a:spcBef>
              <a:spcAft>
                <a:spcPts val="0"/>
              </a:spcAft>
              <a:buSzPts val="1100"/>
              <a:buFont typeface="Arial" panose="020B0604020202020204" pitchFamily="34" charset="0"/>
              <a:buNone/>
            </a:pPr>
            <a:r>
              <a:rPr lang="en-US" smtClean="0"/>
              <a:t>B-Tree </a:t>
            </a:r>
            <a:r>
              <a:rPr lang="en-US" dirty="0" smtClean="0"/>
              <a:t>File System (</a:t>
            </a:r>
            <a:r>
              <a:rPr lang="en-US" dirty="0" err="1" smtClean="0"/>
              <a:t>Btrfs</a:t>
            </a:r>
            <a:r>
              <a:rPr lang="en-US" dirty="0" smtClean="0"/>
              <a:t>) works well for fault tolerance, fun administration, repair system, large storage configuration. </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613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200" b="1" dirty="0" smtClean="0">
                <a:solidFill>
                  <a:schemeClr val="dk1"/>
                </a:solidFill>
              </a:rPr>
              <a:t>Notes to the Facilitator:</a:t>
            </a:r>
          </a:p>
          <a:p>
            <a:pPr marL="0" lvl="0" indent="0" rtl="0">
              <a:spcBef>
                <a:spcPts val="0"/>
              </a:spcBef>
              <a:spcAft>
                <a:spcPts val="0"/>
              </a:spcAft>
              <a:buNone/>
            </a:pPr>
            <a:r>
              <a:rPr lang="en-US" sz="1200" dirty="0" smtClean="0">
                <a:solidFill>
                  <a:schemeClr val="dk1"/>
                </a:solidFill>
              </a:rPr>
              <a:t>Explain that there are some Common System Directories. </a:t>
            </a:r>
          </a:p>
          <a:p>
            <a:pPr marL="0" lvl="0" indent="0" rtl="0">
              <a:spcBef>
                <a:spcPts val="0"/>
              </a:spcBef>
              <a:spcAft>
                <a:spcPts val="0"/>
              </a:spcAft>
              <a:buClr>
                <a:schemeClr val="dk1"/>
              </a:buClr>
              <a:buSzPts val="1100"/>
              <a:buFont typeface="Arial"/>
              <a:buNone/>
            </a:pPr>
            <a:r>
              <a:rPr lang="en-US" sz="1200" dirty="0" smtClean="0">
                <a:solidFill>
                  <a:schemeClr val="dk1"/>
                </a:solidFill>
              </a:rPr>
              <a:t/>
            </a:r>
            <a:br>
              <a:rPr lang="en-US" sz="1200" dirty="0" smtClean="0">
                <a:solidFill>
                  <a:schemeClr val="dk1"/>
                </a:solidFill>
              </a:rPr>
            </a:br>
            <a:r>
              <a:rPr lang="en-US" sz="1200" dirty="0" smtClean="0">
                <a:solidFill>
                  <a:schemeClr val="dk1"/>
                </a:solidFill>
              </a:rPr>
              <a:t>Refer the participants to the books for the details on the Common System Directories.</a:t>
            </a:r>
          </a:p>
          <a:p>
            <a:pPr marL="0" lvl="0" indent="0" rtl="0">
              <a:spcBef>
                <a:spcPts val="0"/>
              </a:spcBef>
              <a:spcAft>
                <a:spcPts val="0"/>
              </a:spcAft>
              <a:buClr>
                <a:schemeClr val="dk1"/>
              </a:buClr>
              <a:buSzPts val="1100"/>
              <a:buFont typeface="Arial"/>
              <a:buNone/>
            </a:pPr>
            <a:endParaRPr lang="en-US" sz="1200" dirty="0" smtClean="0">
              <a:solidFill>
                <a:schemeClr val="dk1"/>
              </a:solidFill>
            </a:endParaRPr>
          </a:p>
          <a:p>
            <a:pPr marL="0" lvl="0" indent="0" rtl="0">
              <a:spcBef>
                <a:spcPts val="0"/>
              </a:spcBef>
              <a:spcAft>
                <a:spcPts val="0"/>
              </a:spcAft>
              <a:buNone/>
            </a:pPr>
            <a:r>
              <a:rPr lang="en-US" sz="1200" b="1" dirty="0" smtClean="0">
                <a:solidFill>
                  <a:schemeClr val="dk1"/>
                </a:solidFill>
              </a:rPr>
              <a:t>Notes to the Participant:</a:t>
            </a:r>
            <a:br>
              <a:rPr lang="en-US" sz="1200" b="1" dirty="0" smtClean="0">
                <a:solidFill>
                  <a:schemeClr val="dk1"/>
                </a:solidFill>
              </a:rPr>
            </a:br>
            <a:r>
              <a:rPr lang="en-US" sz="1200" dirty="0" smtClean="0">
                <a:solidFill>
                  <a:schemeClr val="dk1"/>
                </a:solidFill>
              </a:rPr>
              <a:t>Let us look at the description of the directories listed here:</a:t>
            </a:r>
          </a:p>
          <a:p>
            <a:pPr marL="457200" lvl="0" indent="-304800" rtl="0">
              <a:spcBef>
                <a:spcPts val="0"/>
              </a:spcBef>
              <a:spcAft>
                <a:spcPts val="0"/>
              </a:spcAft>
              <a:buClr>
                <a:schemeClr val="dk1"/>
              </a:buClr>
              <a:buSzPts val="1200"/>
              <a:buChar char="●"/>
            </a:pPr>
            <a:r>
              <a:rPr lang="en-US" sz="1200" dirty="0" smtClean="0">
                <a:solidFill>
                  <a:schemeClr val="dk1"/>
                </a:solidFill>
              </a:rPr>
              <a:t>/  - The First directory in Linux File System. It is also known as root directory or main directory. All files and directories are created and managed under this directory.</a:t>
            </a:r>
          </a:p>
          <a:p>
            <a:pPr marL="457200" lvl="0" indent="-304800" rtl="0">
              <a:spcBef>
                <a:spcPts val="0"/>
              </a:spcBef>
              <a:spcAft>
                <a:spcPts val="0"/>
              </a:spcAft>
              <a:buClr>
                <a:schemeClr val="dk1"/>
              </a:buClr>
              <a:buSzPts val="1200"/>
              <a:buChar char="●"/>
            </a:pPr>
            <a:r>
              <a:rPr lang="en-US" sz="1200" dirty="0" smtClean="0">
                <a:solidFill>
                  <a:schemeClr val="dk1"/>
                </a:solidFill>
              </a:rPr>
              <a:t>/home - Default directory for the user data. Whenever we add a new user, Linux automatically creates a home directory matching with the username in this directory. Whenever users login, Linux starts the login session from home directory.</a:t>
            </a:r>
          </a:p>
          <a:p>
            <a:pPr marL="457200" lvl="0" indent="-304800" rtl="0">
              <a:spcBef>
                <a:spcPts val="0"/>
              </a:spcBef>
              <a:spcAft>
                <a:spcPts val="0"/>
              </a:spcAft>
              <a:buClr>
                <a:schemeClr val="dk1"/>
              </a:buClr>
              <a:buSzPts val="1200"/>
              <a:buChar char="●"/>
            </a:pPr>
            <a:r>
              <a:rPr lang="en-US" sz="1200" dirty="0" smtClean="0">
                <a:solidFill>
                  <a:schemeClr val="dk1"/>
                </a:solidFill>
              </a:rPr>
              <a:t>/lib - Shared library files that are required to boot the system.</a:t>
            </a:r>
          </a:p>
          <a:p>
            <a:pPr marL="457200" lvl="0" indent="-304800" rtl="0">
              <a:spcBef>
                <a:spcPts val="0"/>
              </a:spcBef>
              <a:spcAft>
                <a:spcPts val="0"/>
              </a:spcAft>
              <a:buClr>
                <a:schemeClr val="dk1"/>
              </a:buClr>
              <a:buSzPts val="1200"/>
              <a:buChar char="●"/>
            </a:pPr>
            <a:r>
              <a:rPr lang="en-US" sz="1200" dirty="0" smtClean="0">
                <a:solidFill>
                  <a:schemeClr val="dk1"/>
                </a:solidFill>
              </a:rPr>
              <a:t>/root - Home directory for the </a:t>
            </a:r>
            <a:r>
              <a:rPr lang="en-US" sz="1200" smtClean="0">
                <a:solidFill>
                  <a:schemeClr val="dk1"/>
                </a:solidFill>
              </a:rPr>
              <a:t>root user. The </a:t>
            </a:r>
            <a:r>
              <a:rPr lang="en-US" sz="1200" dirty="0" smtClean="0">
                <a:solidFill>
                  <a:schemeClr val="dk1"/>
                </a:solidFill>
              </a:rPr>
              <a:t>Root user is the Super user in Linux. For security reason, Linux creates a separate home directory for the Root user. The Root user account is also created during the installation automatically.</a:t>
            </a:r>
          </a:p>
          <a:p>
            <a:pPr marL="457200" lvl="0" indent="-304800" rtl="0">
              <a:spcBef>
                <a:spcPts val="0"/>
              </a:spcBef>
              <a:spcAft>
                <a:spcPts val="0"/>
              </a:spcAft>
              <a:buClr>
                <a:schemeClr val="dk1"/>
              </a:buClr>
              <a:buSzPts val="1200"/>
              <a:buChar char="●"/>
            </a:pPr>
            <a:r>
              <a:rPr lang="en-US" sz="1200" dirty="0" smtClean="0">
                <a:solidFill>
                  <a:schemeClr val="dk1"/>
                </a:solidFill>
              </a:rPr>
              <a:t>/bin - Standard command files. The Commands stored in this directory are available for all users and usually do not require any special permission to run.</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sbin</a:t>
            </a:r>
            <a:r>
              <a:rPr lang="en-US" sz="1200" dirty="0" smtClean="0">
                <a:solidFill>
                  <a:schemeClr val="dk1"/>
                </a:solidFill>
              </a:rPr>
              <a:t> - The System administration commands files. The Commands stored in this directory are available only to the root user and usually require special privilege to run.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631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sz="1200" b="1" dirty="0" smtClean="0">
                <a:solidFill>
                  <a:schemeClr val="dk1"/>
                </a:solidFill>
              </a:rPr>
              <a:t>Notes to the Facilitator:</a:t>
            </a:r>
          </a:p>
          <a:p>
            <a:pPr marL="0" lvl="0" indent="0" rtl="0">
              <a:spcBef>
                <a:spcPts val="0"/>
              </a:spcBef>
              <a:spcAft>
                <a:spcPts val="0"/>
              </a:spcAft>
              <a:buNone/>
            </a:pPr>
            <a:r>
              <a:rPr lang="en-US" sz="1200" dirty="0" smtClean="0">
                <a:solidFill>
                  <a:schemeClr val="dk1"/>
                </a:solidFill>
              </a:rPr>
              <a:t>Explain that there are some Common System Directories. </a:t>
            </a:r>
          </a:p>
          <a:p>
            <a:pPr marL="0" lvl="0" indent="0" rtl="0">
              <a:spcBef>
                <a:spcPts val="0"/>
              </a:spcBef>
              <a:spcAft>
                <a:spcPts val="0"/>
              </a:spcAft>
              <a:buNone/>
            </a:pPr>
            <a:r>
              <a:rPr lang="en-US" sz="1200" dirty="0" smtClean="0">
                <a:solidFill>
                  <a:schemeClr val="dk1"/>
                </a:solidFill>
              </a:rPr>
              <a:t/>
            </a:r>
            <a:br>
              <a:rPr lang="en-US" sz="1200" dirty="0" smtClean="0">
                <a:solidFill>
                  <a:schemeClr val="dk1"/>
                </a:solidFill>
              </a:rPr>
            </a:br>
            <a:r>
              <a:rPr lang="en-US" sz="1200" dirty="0" smtClean="0">
                <a:solidFill>
                  <a:schemeClr val="dk1"/>
                </a:solidFill>
              </a:rPr>
              <a:t>Refer the participants to the book for details on the Common System Directories.</a:t>
            </a:r>
          </a:p>
          <a:p>
            <a:pPr marL="0" lvl="0" indent="0" rtl="0">
              <a:spcBef>
                <a:spcPts val="0"/>
              </a:spcBef>
              <a:spcAft>
                <a:spcPts val="0"/>
              </a:spcAft>
              <a:buNone/>
            </a:pPr>
            <a:endParaRPr lang="en-US" sz="1200" dirty="0" smtClean="0">
              <a:solidFill>
                <a:schemeClr val="dk1"/>
              </a:solidFill>
            </a:endParaRPr>
          </a:p>
          <a:p>
            <a:pPr marL="0" lvl="0" indent="0" rtl="0">
              <a:spcBef>
                <a:spcPts val="0"/>
              </a:spcBef>
              <a:spcAft>
                <a:spcPts val="0"/>
              </a:spcAft>
              <a:buNone/>
            </a:pPr>
            <a:r>
              <a:rPr lang="en-US" sz="1200" b="1" dirty="0" smtClean="0">
                <a:solidFill>
                  <a:schemeClr val="dk1"/>
                </a:solidFill>
              </a:rPr>
              <a:t>Notes to the Participant:</a:t>
            </a:r>
            <a:br>
              <a:rPr lang="en-US" sz="1200" b="1" dirty="0" smtClean="0">
                <a:solidFill>
                  <a:schemeClr val="dk1"/>
                </a:solidFill>
              </a:rPr>
            </a:br>
            <a:r>
              <a:rPr lang="en-US" sz="1200" dirty="0" smtClean="0">
                <a:solidFill>
                  <a:schemeClr val="dk1"/>
                </a:solidFill>
              </a:rPr>
              <a:t>Let us look at the description of the directories listed here:</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usr</a:t>
            </a:r>
            <a:r>
              <a:rPr lang="en-US" sz="1200" dirty="0" smtClean="0">
                <a:solidFill>
                  <a:schemeClr val="dk1"/>
                </a:solidFill>
              </a:rPr>
              <a:t> - User application software files, third-party software and scripts, document files and libraries for programming languages.</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var</a:t>
            </a:r>
            <a:r>
              <a:rPr lang="en-US" sz="1200" dirty="0" smtClean="0">
                <a:solidFill>
                  <a:schemeClr val="dk1"/>
                </a:solidFill>
              </a:rPr>
              <a:t> - Variable data files such as printing jobs, mailbox etc.</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etc</a:t>
            </a:r>
            <a:r>
              <a:rPr lang="en-US" sz="1200" dirty="0" smtClean="0">
                <a:solidFill>
                  <a:schemeClr val="dk1"/>
                </a:solidFill>
              </a:rPr>
              <a:t> - System configuration files.</a:t>
            </a:r>
          </a:p>
          <a:p>
            <a:pPr marL="457200" lvl="0" indent="-304800" rtl="0">
              <a:spcBef>
                <a:spcPts val="0"/>
              </a:spcBef>
              <a:spcAft>
                <a:spcPts val="0"/>
              </a:spcAft>
              <a:buClr>
                <a:schemeClr val="dk1"/>
              </a:buClr>
              <a:buSzPts val="1200"/>
              <a:buChar char="●"/>
            </a:pPr>
            <a:r>
              <a:rPr lang="en-US" sz="1200" dirty="0" smtClean="0">
                <a:solidFill>
                  <a:schemeClr val="dk1"/>
                </a:solidFill>
              </a:rPr>
              <a:t>/boot - Linux boot loader file.</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mnt</a:t>
            </a:r>
            <a:r>
              <a:rPr lang="en-US" sz="1200" dirty="0" smtClean="0">
                <a:solidFill>
                  <a:schemeClr val="dk1"/>
                </a:solidFill>
              </a:rPr>
              <a:t> - To mount the remote file system and temporary devices such as CD, DVD and USB.</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dev</a:t>
            </a:r>
            <a:r>
              <a:rPr lang="en-US" sz="1200" dirty="0" smtClean="0">
                <a:solidFill>
                  <a:schemeClr val="dk1"/>
                </a:solidFill>
              </a:rPr>
              <a:t> - Device files. Usually, files in this directory are dynamically generated and should be never edited.</a:t>
            </a:r>
          </a:p>
          <a:p>
            <a:pPr marL="457200" lvl="0" indent="-304800" rtl="0">
              <a:spcBef>
                <a:spcPts val="0"/>
              </a:spcBef>
              <a:spcAft>
                <a:spcPts val="0"/>
              </a:spcAft>
              <a:buClr>
                <a:schemeClr val="dk1"/>
              </a:buClr>
              <a:buSzPts val="1200"/>
              <a:buChar char="●"/>
            </a:pPr>
            <a:r>
              <a:rPr lang="en-US" sz="1200" dirty="0" smtClean="0">
                <a:solidFill>
                  <a:schemeClr val="dk1"/>
                </a:solidFill>
              </a:rPr>
              <a:t>/</a:t>
            </a:r>
            <a:r>
              <a:rPr lang="en-US" sz="1200" dirty="0" err="1" smtClean="0">
                <a:solidFill>
                  <a:schemeClr val="dk1"/>
                </a:solidFill>
              </a:rPr>
              <a:t>tmp</a:t>
            </a:r>
            <a:r>
              <a:rPr lang="en-US" sz="1200" dirty="0" smtClean="0">
                <a:solidFill>
                  <a:schemeClr val="dk1"/>
                </a:solidFill>
              </a:rPr>
              <a:t> - Provides a temporary location for applications.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4486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400" b="1" dirty="0" smtClean="0">
                <a:solidFill>
                  <a:schemeClr val="dk1"/>
                </a:solidFill>
              </a:rPr>
              <a:t>Notes to the Facilitator:</a:t>
            </a:r>
            <a:endParaRPr lang="en-US" b="1" dirty="0" smtClean="0"/>
          </a:p>
          <a:p>
            <a:pPr marL="0" lvl="0" indent="0">
              <a:spcBef>
                <a:spcPts val="0"/>
              </a:spcBef>
              <a:spcAft>
                <a:spcPts val="0"/>
              </a:spcAft>
              <a:buNone/>
            </a:pPr>
            <a:r>
              <a:rPr lang="en-US" dirty="0" smtClean="0"/>
              <a:t>Give a quick recap of the system directories in Linux using the diagram.</a:t>
            </a:r>
          </a:p>
          <a:p>
            <a:pPr marL="0" lvl="0" indent="0">
              <a:spcBef>
                <a:spcPts val="0"/>
              </a:spcBef>
              <a:spcAft>
                <a:spcPts val="0"/>
              </a:spcAft>
              <a:buNone/>
            </a:pPr>
            <a:endParaRPr lang="en-US" dirty="0" smtClean="0"/>
          </a:p>
          <a:p>
            <a:pPr marL="0" lvl="0" indent="0" rtl="0">
              <a:spcBef>
                <a:spcPts val="0"/>
              </a:spcBef>
              <a:spcAft>
                <a:spcPts val="0"/>
              </a:spcAft>
              <a:buClr>
                <a:schemeClr val="dk1"/>
              </a:buClr>
              <a:buSzPts val="1100"/>
              <a:buFont typeface="Arial"/>
              <a:buNone/>
            </a:pPr>
            <a:r>
              <a:rPr lang="en-US" sz="1400" b="1" dirty="0" smtClean="0">
                <a:solidFill>
                  <a:schemeClr val="dk1"/>
                </a:solidFill>
              </a:rPr>
              <a:t>Notes to the Participant:</a:t>
            </a:r>
            <a:endParaRPr lang="en-US" b="1" dirty="0" smtClean="0"/>
          </a:p>
          <a:p>
            <a:pPr marL="0" lvl="0" indent="0">
              <a:spcBef>
                <a:spcPts val="0"/>
              </a:spcBef>
              <a:spcAft>
                <a:spcPts val="0"/>
              </a:spcAft>
              <a:buNone/>
            </a:pPr>
            <a:r>
              <a:rPr lang="en-US" dirty="0" smtClean="0"/>
              <a:t>Think of the various directories that you saw in the previous slide.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40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200" b="1" dirty="0" smtClean="0">
                <a:solidFill>
                  <a:schemeClr val="dk1"/>
                </a:solidFill>
              </a:rPr>
              <a:t>Notes to the Facilitator:</a:t>
            </a:r>
          </a:p>
          <a:p>
            <a:pPr marL="0" lvl="0" indent="0" rtl="0">
              <a:spcBef>
                <a:spcPts val="0"/>
              </a:spcBef>
              <a:spcAft>
                <a:spcPts val="0"/>
              </a:spcAft>
              <a:buClr>
                <a:schemeClr val="dk1"/>
              </a:buClr>
              <a:buSzPts val="1100"/>
              <a:buFont typeface="Arial"/>
              <a:buNone/>
            </a:pPr>
            <a:r>
              <a:rPr lang="en-US" sz="1200" dirty="0" smtClean="0">
                <a:solidFill>
                  <a:schemeClr val="dk1"/>
                </a:solidFill>
              </a:rPr>
              <a:t>Explain the next important part of Linux system that is Kernel. </a:t>
            </a:r>
            <a:endParaRPr lang="en-US" sz="1200" dirty="0" smtClean="0"/>
          </a:p>
          <a:p>
            <a:pPr marL="0" lvl="0" indent="0" rtl="0">
              <a:spcBef>
                <a:spcPts val="0"/>
              </a:spcBef>
              <a:spcAft>
                <a:spcPts val="0"/>
              </a:spcAft>
              <a:buClr>
                <a:schemeClr val="dk1"/>
              </a:buClr>
              <a:buSzPts val="1100"/>
              <a:buFont typeface="Arial"/>
              <a:buNone/>
            </a:pPr>
            <a:endParaRPr lang="en-US" sz="1200" dirty="0" smtClean="0">
              <a:solidFill>
                <a:schemeClr val="dk1"/>
              </a:solidFill>
            </a:endParaRPr>
          </a:p>
          <a:p>
            <a:pPr marL="0" lvl="0" indent="0" rtl="0">
              <a:spcBef>
                <a:spcPts val="0"/>
              </a:spcBef>
              <a:spcAft>
                <a:spcPts val="0"/>
              </a:spcAft>
              <a:buNone/>
            </a:pPr>
            <a:r>
              <a:rPr lang="en-US" sz="1200" b="1" dirty="0" smtClean="0">
                <a:solidFill>
                  <a:schemeClr val="dk1"/>
                </a:solidFill>
              </a:rPr>
              <a:t>Notes to the Participant:</a:t>
            </a:r>
          </a:p>
          <a:p>
            <a:pPr marL="0" lvl="0" indent="0" rtl="0">
              <a:spcBef>
                <a:spcPts val="0"/>
              </a:spcBef>
              <a:spcAft>
                <a:spcPts val="0"/>
              </a:spcAft>
              <a:buNone/>
            </a:pPr>
            <a:r>
              <a:rPr lang="en-US" sz="1200" dirty="0" smtClean="0">
                <a:solidFill>
                  <a:schemeClr val="dk1"/>
                </a:solidFill>
              </a:rPr>
              <a:t>The instructor will explain the Kernel. </a:t>
            </a:r>
          </a:p>
          <a:p>
            <a:pPr marL="0" lvl="0" indent="0" rtl="0">
              <a:spcBef>
                <a:spcPts val="0"/>
              </a:spcBef>
              <a:spcAft>
                <a:spcPts val="0"/>
              </a:spcAft>
              <a:buClr>
                <a:schemeClr val="dk1"/>
              </a:buClr>
              <a:buSzPts val="1100"/>
              <a:buFont typeface="Arial"/>
              <a:buNone/>
            </a:pPr>
            <a:r>
              <a:rPr lang="en-US" sz="1200" dirty="0" smtClean="0">
                <a:solidFill>
                  <a:schemeClr val="dk1"/>
                </a:solidFill>
              </a:rPr>
              <a:t>The kernel is a most important component of the system that manages the communication between the underlying hardware and the peripherals. It is important for starting and stopping the processes and daemons at the right times.</a:t>
            </a:r>
            <a:endParaRPr lang="en-US" sz="12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080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the next important component of Linux file system. </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Elaborate the following types of shells: </a:t>
            </a:r>
          </a:p>
          <a:p>
            <a:pPr marL="457200" lvl="0" indent="-298450" rtl="0">
              <a:spcBef>
                <a:spcPts val="0"/>
              </a:spcBef>
              <a:spcAft>
                <a:spcPts val="0"/>
              </a:spcAft>
              <a:buClr>
                <a:schemeClr val="dk1"/>
              </a:buClr>
              <a:buSzPts val="1100"/>
              <a:buChar char="●"/>
            </a:pPr>
            <a:r>
              <a:rPr lang="en-US" b="0" i="1" dirty="0" err="1" smtClean="0">
                <a:solidFill>
                  <a:schemeClr val="dk1"/>
                </a:solidFill>
              </a:rPr>
              <a:t>sh</a:t>
            </a:r>
            <a:r>
              <a:rPr lang="en-US" b="0" i="1" dirty="0" smtClean="0">
                <a:solidFill>
                  <a:schemeClr val="dk1"/>
                </a:solidFill>
              </a:rPr>
              <a:t> or Bourne Shell</a:t>
            </a:r>
            <a:endParaRPr lang="en-US" b="0" dirty="0" smtClean="0">
              <a:solidFill>
                <a:schemeClr val="dk1"/>
              </a:solidFill>
            </a:endParaRPr>
          </a:p>
          <a:p>
            <a:pPr marL="457200" lvl="0" indent="-298450" rtl="0">
              <a:spcBef>
                <a:spcPts val="0"/>
              </a:spcBef>
              <a:spcAft>
                <a:spcPts val="0"/>
              </a:spcAft>
              <a:buClr>
                <a:schemeClr val="dk1"/>
              </a:buClr>
              <a:buSzPts val="1100"/>
              <a:buChar char="●"/>
            </a:pPr>
            <a:r>
              <a:rPr lang="en-US" b="0" i="1" dirty="0" smtClean="0">
                <a:solidFill>
                  <a:schemeClr val="dk1"/>
                </a:solidFill>
              </a:rPr>
              <a:t>bash or Bourne Again Shell</a:t>
            </a:r>
            <a:r>
              <a:rPr lang="en-US" b="0" dirty="0" smtClean="0">
                <a:solidFill>
                  <a:schemeClr val="dk1"/>
                </a:solidFill>
              </a:rPr>
              <a:t> </a:t>
            </a:r>
          </a:p>
          <a:p>
            <a:pPr marL="457200" lvl="0" indent="-298450" rtl="0">
              <a:spcBef>
                <a:spcPts val="0"/>
              </a:spcBef>
              <a:spcAft>
                <a:spcPts val="0"/>
              </a:spcAft>
              <a:buClr>
                <a:schemeClr val="dk1"/>
              </a:buClr>
              <a:buSzPts val="1100"/>
              <a:buChar char="●"/>
            </a:pPr>
            <a:r>
              <a:rPr lang="en-US" b="0" i="1" dirty="0" err="1" smtClean="0">
                <a:solidFill>
                  <a:schemeClr val="dk1"/>
                </a:solidFill>
              </a:rPr>
              <a:t>csh</a:t>
            </a:r>
            <a:r>
              <a:rPr lang="en-US" b="0" i="1" dirty="0" smtClean="0">
                <a:solidFill>
                  <a:schemeClr val="dk1"/>
                </a:solidFill>
              </a:rPr>
              <a:t> or C Shell</a:t>
            </a:r>
            <a:r>
              <a:rPr lang="en-US" b="0" dirty="0" smtClean="0">
                <a:solidFill>
                  <a:schemeClr val="dk1"/>
                </a:solidFill>
              </a:rPr>
              <a:t> </a:t>
            </a:r>
          </a:p>
          <a:p>
            <a:pPr marL="457200" lvl="0" indent="-298450" rtl="0">
              <a:spcBef>
                <a:spcPts val="0"/>
              </a:spcBef>
              <a:spcAft>
                <a:spcPts val="0"/>
              </a:spcAft>
              <a:buClr>
                <a:schemeClr val="dk1"/>
              </a:buClr>
              <a:buSzPts val="1100"/>
              <a:buChar char="●"/>
            </a:pPr>
            <a:r>
              <a:rPr lang="en-US" b="0" i="1" dirty="0" err="1" smtClean="0">
                <a:solidFill>
                  <a:schemeClr val="dk1"/>
                </a:solidFill>
              </a:rPr>
              <a:t>tcsh</a:t>
            </a:r>
            <a:r>
              <a:rPr lang="en-US" b="0" i="1" dirty="0" smtClean="0">
                <a:solidFill>
                  <a:schemeClr val="dk1"/>
                </a:solidFill>
              </a:rPr>
              <a:t> or Turbo C Shell</a:t>
            </a:r>
            <a:endParaRPr lang="en-US" b="0" dirty="0" smtClean="0">
              <a:solidFill>
                <a:schemeClr val="dk1"/>
              </a:solidFill>
            </a:endParaRPr>
          </a:p>
          <a:p>
            <a:pPr marL="457200" lvl="0" indent="-298450" rtl="0">
              <a:spcBef>
                <a:spcPts val="0"/>
              </a:spcBef>
              <a:spcAft>
                <a:spcPts val="0"/>
              </a:spcAft>
              <a:buClr>
                <a:schemeClr val="dk1"/>
              </a:buClr>
              <a:buSzPts val="1100"/>
              <a:buChar char="●"/>
            </a:pPr>
            <a:r>
              <a:rPr lang="en-US" b="0" i="1" dirty="0" err="1" smtClean="0">
                <a:solidFill>
                  <a:schemeClr val="dk1"/>
                </a:solidFill>
              </a:rPr>
              <a:t>ksh</a:t>
            </a:r>
            <a:r>
              <a:rPr lang="en-US" b="0" i="1" dirty="0" smtClean="0">
                <a:solidFill>
                  <a:schemeClr val="dk1"/>
                </a:solidFill>
              </a:rPr>
              <a:t> or the </a:t>
            </a:r>
            <a:r>
              <a:rPr lang="en-US" b="0" i="1" dirty="0" err="1" smtClean="0">
                <a:solidFill>
                  <a:schemeClr val="dk1"/>
                </a:solidFill>
              </a:rPr>
              <a:t>Korn</a:t>
            </a:r>
            <a:r>
              <a:rPr lang="en-US" b="0" i="1" dirty="0" smtClean="0">
                <a:solidFill>
                  <a:schemeClr val="dk1"/>
                </a:solidFill>
              </a:rPr>
              <a:t> shell</a:t>
            </a:r>
            <a:r>
              <a:rPr lang="en-US" b="0" dirty="0" smtClean="0">
                <a:solidFill>
                  <a:schemeClr val="dk1"/>
                </a:solidFill>
              </a:rPr>
              <a:t> </a:t>
            </a:r>
          </a:p>
          <a:p>
            <a:pPr marL="0" lvl="0" indent="0" rtl="0">
              <a:spcBef>
                <a:spcPts val="0"/>
              </a:spcBef>
              <a:spcAft>
                <a:spcPts val="0"/>
              </a:spcAft>
              <a:buNone/>
            </a:pPr>
            <a:endParaRPr lang="en-US" dirty="0" smtClean="0">
              <a:solidFill>
                <a:schemeClr val="dk1"/>
              </a:solidFill>
            </a:endParaRPr>
          </a:p>
          <a:p>
            <a:pPr marL="0" lvl="0" indent="0" rtl="0">
              <a:spcBef>
                <a:spcPts val="0"/>
              </a:spcBef>
              <a:spcAft>
                <a:spcPts val="0"/>
              </a:spcAft>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dirty="0" smtClean="0">
                <a:solidFill>
                  <a:schemeClr val="dk1"/>
                </a:solidFill>
              </a:rPr>
              <a:t>You will learn about the next important component of Unix system that is ‘Shell’.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Shell manages the interactions between the user and the system.</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Allows two-way conversation and is an advanced way of communicating with the system.</a:t>
            </a:r>
          </a:p>
          <a:p>
            <a:pPr marL="0" lvl="0" indent="0">
              <a:spcBef>
                <a:spcPts val="1600"/>
              </a:spcBef>
              <a:spcAft>
                <a:spcPts val="0"/>
              </a:spcAft>
              <a:buClr>
                <a:schemeClr val="dk1"/>
              </a:buClr>
              <a:buSzPts val="1100"/>
              <a:buFont typeface="Arial"/>
              <a:buNone/>
            </a:pPr>
            <a:r>
              <a:rPr lang="en-US" dirty="0" smtClean="0">
                <a:solidFill>
                  <a:schemeClr val="dk1"/>
                </a:solidFill>
              </a:rPr>
              <a:t>There are five types of Shells in Unix system. These are: </a:t>
            </a:r>
          </a:p>
          <a:p>
            <a:pPr marL="457200" lvl="0" indent="-298450" rtl="0">
              <a:spcBef>
                <a:spcPts val="0"/>
              </a:spcBef>
              <a:spcAft>
                <a:spcPts val="0"/>
              </a:spcAft>
              <a:buClr>
                <a:schemeClr val="dk1"/>
              </a:buClr>
              <a:buSzPts val="1100"/>
              <a:buChar char="●"/>
            </a:pPr>
            <a:r>
              <a:rPr lang="en-US" b="1" i="0" dirty="0" err="1" smtClean="0">
                <a:solidFill>
                  <a:schemeClr val="dk1"/>
                </a:solidFill>
              </a:rPr>
              <a:t>sh</a:t>
            </a:r>
            <a:r>
              <a:rPr lang="en-US" b="1" i="0" dirty="0" smtClean="0">
                <a:solidFill>
                  <a:schemeClr val="dk1"/>
                </a:solidFill>
              </a:rPr>
              <a:t> or Bourne Shell</a:t>
            </a:r>
            <a:r>
              <a:rPr lang="en-US" i="0" dirty="0" smtClean="0">
                <a:solidFill>
                  <a:schemeClr val="dk1"/>
                </a:solidFill>
              </a:rPr>
              <a:t>: </a:t>
            </a:r>
            <a:r>
              <a:rPr lang="en-US" dirty="0" smtClean="0">
                <a:solidFill>
                  <a:schemeClr val="dk1"/>
                </a:solidFill>
              </a:rPr>
              <a:t>the original shell still used on UNIX systems and in UNIX related environments. This is the basic shell, a small program with few features. When in POSIX-compatible mode, bash will emulate this shell.</a:t>
            </a:r>
          </a:p>
          <a:p>
            <a:pPr marL="457200" lvl="0" indent="-298450" rtl="0">
              <a:spcBef>
                <a:spcPts val="0"/>
              </a:spcBef>
              <a:spcAft>
                <a:spcPts val="0"/>
              </a:spcAft>
              <a:buClr>
                <a:schemeClr val="dk1"/>
              </a:buClr>
              <a:buSzPts val="1100"/>
              <a:buChar char="●"/>
            </a:pPr>
            <a:r>
              <a:rPr lang="en-US" b="1" i="0" dirty="0" smtClean="0">
                <a:solidFill>
                  <a:schemeClr val="dk1"/>
                </a:solidFill>
              </a:rPr>
              <a:t>bash or Bourne Again Shell</a:t>
            </a:r>
            <a:r>
              <a:rPr lang="en-US" i="0" dirty="0" smtClean="0">
                <a:solidFill>
                  <a:schemeClr val="dk1"/>
                </a:solidFill>
              </a:rPr>
              <a:t>:</a:t>
            </a:r>
            <a:r>
              <a:rPr lang="en-US" dirty="0" smtClean="0">
                <a:solidFill>
                  <a:schemeClr val="dk1"/>
                </a:solidFill>
              </a:rPr>
              <a:t> the standard GNU shell, intuitive and flexible. Probably most advisable for beginning users while being at the same time a powerful tool for the advanced and professional user. On Linux, bash is the standard shell for common users. This shell is a so-called superset of the Bourne shell, a set of add-ons and plug-ins. This means that the Bourne Again Shell is compatible with the Bourne shell: commands that work in </a:t>
            </a:r>
            <a:r>
              <a:rPr lang="en-US" dirty="0" err="1" smtClean="0">
                <a:solidFill>
                  <a:schemeClr val="dk1"/>
                </a:solidFill>
              </a:rPr>
              <a:t>sh</a:t>
            </a:r>
            <a:r>
              <a:rPr lang="en-US" dirty="0" smtClean="0">
                <a:solidFill>
                  <a:schemeClr val="dk1"/>
                </a:solidFill>
              </a:rPr>
              <a:t>, also work in bash. However, the reverse is not always the case. All examples and exercises in this book use bash.</a:t>
            </a:r>
          </a:p>
          <a:p>
            <a:pPr marL="457200" lvl="0" indent="-298450" rtl="0">
              <a:spcBef>
                <a:spcPts val="0"/>
              </a:spcBef>
              <a:spcAft>
                <a:spcPts val="0"/>
              </a:spcAft>
              <a:buClr>
                <a:schemeClr val="dk1"/>
              </a:buClr>
              <a:buSzPts val="1100"/>
              <a:buChar char="●"/>
            </a:pPr>
            <a:r>
              <a:rPr lang="en-US" b="1" i="0" dirty="0" err="1" smtClean="0">
                <a:solidFill>
                  <a:schemeClr val="dk1"/>
                </a:solidFill>
              </a:rPr>
              <a:t>csh</a:t>
            </a:r>
            <a:r>
              <a:rPr lang="en-US" b="1" i="0" dirty="0" smtClean="0">
                <a:solidFill>
                  <a:schemeClr val="dk1"/>
                </a:solidFill>
              </a:rPr>
              <a:t> or C Shell</a:t>
            </a:r>
            <a:r>
              <a:rPr lang="en-US" i="0" dirty="0" smtClean="0">
                <a:solidFill>
                  <a:schemeClr val="dk1"/>
                </a:solidFill>
              </a:rPr>
              <a:t>: </a:t>
            </a:r>
            <a:r>
              <a:rPr lang="en-US" dirty="0" smtClean="0">
                <a:solidFill>
                  <a:schemeClr val="dk1"/>
                </a:solidFill>
              </a:rPr>
              <a:t>the syntax of this shell resembles that of the C programming language. Sometimes asked for by programmers.</a:t>
            </a:r>
            <a:endParaRPr lang="en-US" b="1" i="1" dirty="0" smtClean="0">
              <a:solidFill>
                <a:schemeClr val="dk1"/>
              </a:solidFill>
            </a:endParaRPr>
          </a:p>
          <a:p>
            <a:pPr marL="457200" lvl="0" indent="-298450" rtl="0">
              <a:spcBef>
                <a:spcPts val="0"/>
              </a:spcBef>
              <a:spcAft>
                <a:spcPts val="0"/>
              </a:spcAft>
              <a:buClr>
                <a:schemeClr val="dk1"/>
              </a:buClr>
              <a:buSzPts val="1100"/>
              <a:buChar char="●"/>
            </a:pPr>
            <a:r>
              <a:rPr lang="en-US" b="1" i="0" dirty="0" err="1" smtClean="0">
                <a:solidFill>
                  <a:schemeClr val="dk1"/>
                </a:solidFill>
              </a:rPr>
              <a:t>tcsh</a:t>
            </a:r>
            <a:r>
              <a:rPr lang="en-US" b="1" i="0" dirty="0" smtClean="0">
                <a:solidFill>
                  <a:schemeClr val="dk1"/>
                </a:solidFill>
              </a:rPr>
              <a:t> or Turbo C Shell</a:t>
            </a:r>
            <a:r>
              <a:rPr lang="en-US" i="0" dirty="0" smtClean="0">
                <a:solidFill>
                  <a:schemeClr val="dk1"/>
                </a:solidFill>
              </a:rPr>
              <a:t>: </a:t>
            </a:r>
            <a:r>
              <a:rPr lang="en-US" dirty="0" smtClean="0">
                <a:solidFill>
                  <a:schemeClr val="dk1"/>
                </a:solidFill>
              </a:rPr>
              <a:t>a superset of the common C Shell, enhancing user-friendliness and speed.</a:t>
            </a:r>
          </a:p>
          <a:p>
            <a:pPr marL="457200" lvl="0" indent="-298450" rtl="0">
              <a:spcBef>
                <a:spcPts val="0"/>
              </a:spcBef>
              <a:spcAft>
                <a:spcPts val="0"/>
              </a:spcAft>
              <a:buClr>
                <a:schemeClr val="dk1"/>
              </a:buClr>
              <a:buSzPts val="1100"/>
              <a:buChar char="●"/>
            </a:pPr>
            <a:r>
              <a:rPr lang="en-US" b="1" i="0" dirty="0" err="1" smtClean="0">
                <a:solidFill>
                  <a:schemeClr val="dk1"/>
                </a:solidFill>
              </a:rPr>
              <a:t>ksh</a:t>
            </a:r>
            <a:r>
              <a:rPr lang="en-US" b="1" i="0" dirty="0" smtClean="0">
                <a:solidFill>
                  <a:schemeClr val="dk1"/>
                </a:solidFill>
              </a:rPr>
              <a:t> or the </a:t>
            </a:r>
            <a:r>
              <a:rPr lang="en-US" b="1" i="0" dirty="0" err="1" smtClean="0">
                <a:solidFill>
                  <a:schemeClr val="dk1"/>
                </a:solidFill>
              </a:rPr>
              <a:t>Korn</a:t>
            </a:r>
            <a:r>
              <a:rPr lang="en-US" b="1" i="0" dirty="0" smtClean="0">
                <a:solidFill>
                  <a:schemeClr val="dk1"/>
                </a:solidFill>
              </a:rPr>
              <a:t> shell</a:t>
            </a:r>
            <a:r>
              <a:rPr lang="en-US" i="0" dirty="0" smtClean="0">
                <a:solidFill>
                  <a:schemeClr val="dk1"/>
                </a:solidFill>
              </a:rPr>
              <a:t>: </a:t>
            </a:r>
            <a:r>
              <a:rPr lang="en-US" dirty="0" smtClean="0">
                <a:solidFill>
                  <a:schemeClr val="dk1"/>
                </a:solidFill>
              </a:rPr>
              <a:t>sometimes appreciated by people with a UNIX background. A superset of the Bourne shell; with standard configuration a nightmare for beginning users.</a:t>
            </a: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543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r>
              <a:rPr lang="en-US" dirty="0" smtClean="0">
                <a:solidFill>
                  <a:schemeClr val="dk1"/>
                </a:solidFill>
              </a:rPr>
              <a:t>.Answer:</a:t>
            </a:r>
          </a:p>
          <a:p>
            <a:pPr marL="0" lvl="0" indent="0">
              <a:spcBef>
                <a:spcPts val="0"/>
              </a:spcBef>
              <a:spcAft>
                <a:spcPts val="0"/>
              </a:spcAft>
              <a:buClr>
                <a:schemeClr val="dk1"/>
              </a:buClr>
              <a:buSzPts val="1100"/>
              <a:buFont typeface="Arial"/>
              <a:buNone/>
            </a:pPr>
            <a:r>
              <a:rPr lang="en-US" dirty="0" smtClean="0">
                <a:solidFill>
                  <a:schemeClr val="dk1"/>
                </a:solidFill>
              </a:rPr>
              <a:t>1. D: All of the above. </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0169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None/>
            </a:pPr>
            <a:r>
              <a:rPr lang="en-US" dirty="0" smtClean="0">
                <a:solidFill>
                  <a:schemeClr val="dk1"/>
                </a:solidFill>
              </a:rPr>
              <a:t>Answer:</a:t>
            </a:r>
            <a:r>
              <a:rPr lang="en-US" dirty="0" smtClean="0"/>
              <a:t> </a:t>
            </a:r>
          </a:p>
          <a:p>
            <a:pPr marL="0" lvl="0" indent="0">
              <a:spcBef>
                <a:spcPts val="0"/>
              </a:spcBef>
              <a:spcAft>
                <a:spcPts val="0"/>
              </a:spcAft>
              <a:buNone/>
            </a:pPr>
            <a:r>
              <a:rPr lang="en-US" dirty="0" smtClean="0"/>
              <a:t>2. C. Configuration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A.</a:t>
            </a:r>
            <a:r>
              <a:rPr lang="en-US" dirty="0" smtClean="0">
                <a:solidFill>
                  <a:schemeClr val="dk1"/>
                </a:solidFill>
              </a:rPr>
              <a:t> </a:t>
            </a:r>
            <a:r>
              <a:rPr lang="en-US" dirty="0" smtClean="0"/>
              <a:t>A number containing meta information about the file</a:t>
            </a:r>
          </a:p>
          <a:p>
            <a:pPr marL="0" lvl="0" indent="0">
              <a:spcBef>
                <a:spcPts val="0"/>
              </a:spcBef>
              <a:spcAft>
                <a:spcPts val="0"/>
              </a:spcAft>
              <a:buNone/>
            </a:pP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675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Font typeface="Arial"/>
              <a:buNone/>
            </a:pPr>
            <a:r>
              <a:rPr lang="en-US" sz="1200" b="1" dirty="0" smtClean="0">
                <a:solidFill>
                  <a:schemeClr val="dk1"/>
                </a:solidFill>
              </a:rPr>
              <a:t>Not</a:t>
            </a:r>
            <a:r>
              <a:rPr lang="en-US" sz="1200" b="1" dirty="0" smtClean="0"/>
              <a:t>es to the Facilitator:</a:t>
            </a:r>
          </a:p>
          <a:p>
            <a:pPr marL="0" lvl="0" indent="0" rtl="0">
              <a:spcBef>
                <a:spcPts val="0"/>
              </a:spcBef>
              <a:spcAft>
                <a:spcPts val="0"/>
              </a:spcAft>
              <a:buClr>
                <a:schemeClr val="dk1"/>
              </a:buClr>
              <a:buSzPts val="1100"/>
              <a:buFont typeface="Arial"/>
              <a:buNone/>
            </a:pPr>
            <a:r>
              <a:rPr lang="en-US" dirty="0" smtClean="0">
                <a:solidFill>
                  <a:schemeClr val="dk1"/>
                </a:solidFill>
              </a:rPr>
              <a:t>Explain the module objectives to the participants. </a:t>
            </a:r>
          </a:p>
          <a:p>
            <a:pPr marL="0" lvl="0" indent="0" rtl="0">
              <a:spcBef>
                <a:spcPts val="0"/>
              </a:spcBef>
              <a:spcAft>
                <a:spcPts val="0"/>
              </a:spcAft>
              <a:buClr>
                <a:schemeClr val="dk1"/>
              </a:buClr>
              <a:buSzPts val="1100"/>
              <a:buFont typeface="Arial"/>
              <a:buNone/>
            </a:pPr>
            <a:endParaRPr lang="en-US" dirty="0" smtClean="0">
              <a:solidFill>
                <a:schemeClr val="dk1"/>
              </a:solidFill>
            </a:endParaRPr>
          </a:p>
          <a:p>
            <a:pPr marL="0" lvl="0" indent="0" rtl="0">
              <a:spcBef>
                <a:spcPts val="0"/>
              </a:spcBef>
              <a:spcAft>
                <a:spcPts val="0"/>
              </a:spcAft>
              <a:buClr>
                <a:schemeClr val="dk1"/>
              </a:buClr>
              <a:buSzPts val="1100"/>
              <a:buFont typeface="Arial"/>
              <a:buNone/>
            </a:pPr>
            <a:r>
              <a:rPr lang="en-US" sz="1200" b="1" dirty="0" smtClean="0"/>
              <a:t>Notes to the Participant:</a:t>
            </a:r>
          </a:p>
          <a:p>
            <a:pPr marL="0" lvl="0" indent="0" rtl="0">
              <a:spcBef>
                <a:spcPts val="0"/>
              </a:spcBef>
              <a:spcAft>
                <a:spcPts val="0"/>
              </a:spcAft>
              <a:buClr>
                <a:schemeClr val="dk1"/>
              </a:buClr>
              <a:buSzPts val="1100"/>
              <a:buFont typeface="Arial"/>
              <a:buNone/>
            </a:pPr>
            <a:r>
              <a:rPr lang="en-US" sz="1200" dirty="0" smtClean="0"/>
              <a:t>Instructor will explain you the module objectives. </a:t>
            </a:r>
          </a:p>
          <a:p>
            <a:pPr marL="0" lvl="0" indent="0" rtl="0">
              <a:spcBef>
                <a:spcPts val="0"/>
              </a:spcBef>
              <a:spcAft>
                <a:spcPts val="0"/>
              </a:spcAft>
              <a:buNone/>
            </a:pPr>
            <a:r>
              <a:rPr lang="en-US" sz="1200" dirty="0" smtClean="0"/>
              <a:t>After completing this module, you will be able to:</a:t>
            </a:r>
          </a:p>
          <a:p>
            <a:pPr marL="457200" lvl="0" indent="-304800" rtl="0">
              <a:lnSpc>
                <a:spcPct val="115000"/>
              </a:lnSpc>
              <a:spcBef>
                <a:spcPts val="0"/>
              </a:spcBef>
              <a:spcAft>
                <a:spcPts val="0"/>
              </a:spcAft>
              <a:buClr>
                <a:srgbClr val="000000"/>
              </a:buClr>
              <a:buSzPts val="1200"/>
              <a:buChar char="●"/>
            </a:pPr>
            <a:r>
              <a:rPr lang="en-US" sz="1200" dirty="0" smtClean="0"/>
              <a:t>Explain Linux file system concepts.</a:t>
            </a:r>
          </a:p>
          <a:p>
            <a:pPr marL="457200" lvl="0" indent="-304800" rtl="0">
              <a:lnSpc>
                <a:spcPct val="115000"/>
              </a:lnSpc>
              <a:spcBef>
                <a:spcPts val="0"/>
              </a:spcBef>
              <a:spcAft>
                <a:spcPts val="0"/>
              </a:spcAft>
              <a:buClr>
                <a:srgbClr val="000000"/>
              </a:buClr>
              <a:buSzPts val="1200"/>
              <a:buChar char="●"/>
            </a:pPr>
            <a:r>
              <a:rPr lang="en-US" sz="1200" dirty="0" smtClean="0"/>
              <a:t>Describe how to create users and groups.</a:t>
            </a:r>
          </a:p>
          <a:p>
            <a:pPr marL="457200" lvl="0" indent="-304800" rtl="0">
              <a:lnSpc>
                <a:spcPct val="115000"/>
              </a:lnSpc>
              <a:spcBef>
                <a:spcPts val="0"/>
              </a:spcBef>
              <a:spcAft>
                <a:spcPts val="0"/>
              </a:spcAft>
              <a:buClr>
                <a:srgbClr val="000000"/>
              </a:buClr>
              <a:buSzPts val="1200"/>
              <a:buChar char="●"/>
            </a:pPr>
            <a:r>
              <a:rPr lang="en-US" sz="1200" dirty="0" smtClean="0"/>
              <a:t>Describe how to file permissions.</a:t>
            </a:r>
          </a:p>
          <a:p>
            <a:pPr marL="457200" lvl="0" indent="-304800" rtl="0">
              <a:lnSpc>
                <a:spcPct val="115000"/>
              </a:lnSpc>
              <a:spcBef>
                <a:spcPts val="0"/>
              </a:spcBef>
              <a:spcAft>
                <a:spcPts val="0"/>
              </a:spcAft>
              <a:buClr>
                <a:srgbClr val="000000"/>
              </a:buClr>
              <a:buSzPts val="1200"/>
              <a:buChar char="●"/>
            </a:pPr>
            <a:r>
              <a:rPr lang="en-US" sz="1200" dirty="0" smtClean="0"/>
              <a:t>Explain the basics of Bash.</a:t>
            </a:r>
            <a:endParaRPr 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200" b="1" dirty="0" smtClean="0">
                <a:solidFill>
                  <a:schemeClr val="dk1"/>
                </a:solidFill>
              </a:rPr>
              <a:t>Notes to the Facilitator:</a:t>
            </a:r>
          </a:p>
          <a:p>
            <a:pPr marL="0" lvl="0" indent="0" rtl="0">
              <a:spcBef>
                <a:spcPts val="0"/>
              </a:spcBef>
              <a:spcAft>
                <a:spcPts val="0"/>
              </a:spcAft>
              <a:buClr>
                <a:schemeClr val="dk1"/>
              </a:buClr>
              <a:buSzPts val="1100"/>
              <a:buFont typeface="Arial"/>
              <a:buNone/>
            </a:pPr>
            <a:r>
              <a:rPr lang="en-US" sz="1200" dirty="0" smtClean="0">
                <a:solidFill>
                  <a:schemeClr val="dk1"/>
                </a:solidFill>
              </a:rPr>
              <a:t>Introduce the next topic to the participants. </a:t>
            </a:r>
          </a:p>
          <a:p>
            <a:pPr marL="0" lvl="0" indent="0" rtl="0">
              <a:spcBef>
                <a:spcPts val="0"/>
              </a:spcBef>
              <a:spcAft>
                <a:spcPts val="0"/>
              </a:spcAft>
              <a:buClr>
                <a:schemeClr val="dk1"/>
              </a:buClr>
              <a:buSzPts val="1100"/>
              <a:buFont typeface="Arial"/>
              <a:buNone/>
            </a:pPr>
            <a:r>
              <a:rPr lang="en-US" sz="1200" dirty="0" smtClean="0">
                <a:solidFill>
                  <a:schemeClr val="dk1"/>
                </a:solidFill>
              </a:rPr>
              <a:t>Tell the participants that you will be talking about the ‘User Groups and Permissions’ in this topic. </a:t>
            </a:r>
          </a:p>
          <a:p>
            <a:pPr marL="0" lvl="0" indent="0" rtl="0">
              <a:spcBef>
                <a:spcPts val="0"/>
              </a:spcBef>
              <a:spcAft>
                <a:spcPts val="0"/>
              </a:spcAft>
              <a:buClr>
                <a:schemeClr val="dk1"/>
              </a:buClr>
              <a:buSzPts val="1100"/>
              <a:buFont typeface="Arial"/>
              <a:buNone/>
            </a:pPr>
            <a:endParaRPr lang="en-US" sz="1200" dirty="0" smtClean="0">
              <a:solidFill>
                <a:schemeClr val="dk1"/>
              </a:solidFill>
            </a:endParaRPr>
          </a:p>
          <a:p>
            <a:pPr marL="0" lvl="0" indent="0" rtl="0">
              <a:spcBef>
                <a:spcPts val="0"/>
              </a:spcBef>
              <a:spcAft>
                <a:spcPts val="0"/>
              </a:spcAft>
              <a:buClr>
                <a:schemeClr val="dk1"/>
              </a:buClr>
              <a:buSzPts val="1100"/>
              <a:buFont typeface="Arial"/>
              <a:buNone/>
            </a:pPr>
            <a:r>
              <a:rPr lang="en-US" sz="1200" b="1" dirty="0" smtClean="0">
                <a:solidFill>
                  <a:schemeClr val="dk1"/>
                </a:solidFill>
              </a:rPr>
              <a:t>Notes to the Participant:</a:t>
            </a:r>
          </a:p>
          <a:p>
            <a:pPr marL="0" lvl="0" indent="0" rtl="0">
              <a:spcBef>
                <a:spcPts val="0"/>
              </a:spcBef>
              <a:spcAft>
                <a:spcPts val="0"/>
              </a:spcAft>
              <a:buClr>
                <a:schemeClr val="dk1"/>
              </a:buClr>
              <a:buSzPts val="1100"/>
              <a:buFont typeface="Arial"/>
              <a:buNone/>
            </a:pPr>
            <a:r>
              <a:rPr lang="en-US" sz="1200" dirty="0" smtClean="0">
                <a:solidFill>
                  <a:schemeClr val="dk1"/>
                </a:solidFill>
              </a:rPr>
              <a:t>You will learn about User Groups and Permissions in this topic.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974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the meaning, importance and relevance of user accounts to the participants. </a:t>
            </a: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dirty="0" smtClean="0">
                <a:solidFill>
                  <a:schemeClr val="dk1"/>
                </a:solidFill>
              </a:rPr>
              <a:t>Instructor will explain the following points about user accounts: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The User accounts are important to maintain identification and system security.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The User account is meant for distinguishing between different people who use the system. Each user has a personal account with a separate username and password.</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Each and every file is ‘owned’ by a particular user, who can set access permissions on their files; user accounts are used in user authentication.</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Accounts are helpful in user identification, maintaining system logs, tagging email messages with user names, etc.</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 system administrator uses ‘root’ account to perform maintenance, which can be accessed by ‘switch user’ (‘</a:t>
            </a:r>
            <a:r>
              <a:rPr lang="en-US" dirty="0" err="1" smtClean="0">
                <a:solidFill>
                  <a:schemeClr val="dk1"/>
                </a:solidFill>
              </a:rPr>
              <a:t>su</a:t>
            </a:r>
            <a:r>
              <a:rPr lang="en-US" dirty="0" smtClean="0">
                <a:solidFill>
                  <a:schemeClr val="dk1"/>
                </a:solidFill>
              </a:rPr>
              <a:t>’) command.</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Other accounts in the system are used by system daemons, they access the System files using a specific user ID other than the root or any of the personal accounts.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The System administrator creates and manages accounts for all the real and virtual users in the system.</a:t>
            </a: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0708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Continue explaining the users about their home directory and introduce Groups and /</a:t>
            </a:r>
            <a:r>
              <a:rPr lang="en-US" dirty="0" err="1" smtClean="0">
                <a:solidFill>
                  <a:schemeClr val="dk1"/>
                </a:solidFill>
              </a:rPr>
              <a:t>etc</a:t>
            </a:r>
            <a:r>
              <a:rPr lang="en-US" dirty="0" smtClean="0">
                <a:solidFill>
                  <a:schemeClr val="dk1"/>
                </a:solidFill>
              </a:rPr>
              <a:t>/</a:t>
            </a:r>
            <a:r>
              <a:rPr lang="en-US" dirty="0" err="1" smtClean="0">
                <a:solidFill>
                  <a:schemeClr val="dk1"/>
                </a:solidFill>
              </a:rPr>
              <a:t>passwd</a:t>
            </a:r>
            <a:r>
              <a:rPr lang="en-US" dirty="0" smtClean="0">
                <a:solidFill>
                  <a:schemeClr val="dk1"/>
                </a:solidFill>
              </a:rPr>
              <a:t> file. </a:t>
            </a:r>
          </a:p>
          <a:p>
            <a:pPr marL="0" lvl="0" indent="0" rtl="0">
              <a:lnSpc>
                <a:spcPct val="115000"/>
              </a:lnSpc>
              <a:spcBef>
                <a:spcPts val="0"/>
              </a:spcBef>
              <a:spcAft>
                <a:spcPts val="0"/>
              </a:spcAft>
              <a:buNone/>
            </a:pPr>
            <a:endParaRPr lang="en-US" b="1"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By default, Linux operating systems provide a directory located at /home directory for all the actual users of the system. The virtual users may or may not have a home directory. And Usually, the user’s home directory will be named with the user’s name itself.</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A root user doesn’t have its home directory under the /home, Instead, it is located at /root. The root user has the highest privilege among all the users of the system.</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Other users (users under </a:t>
            </a:r>
            <a:r>
              <a:rPr lang="en-US" dirty="0" err="1" smtClean="0">
                <a:solidFill>
                  <a:schemeClr val="dk1"/>
                </a:solidFill>
              </a:rPr>
              <a:t>sudoers</a:t>
            </a:r>
            <a:r>
              <a:rPr lang="en-US" dirty="0" smtClean="0">
                <a:solidFill>
                  <a:schemeClr val="dk1"/>
                </a:solidFill>
              </a:rPr>
              <a:t> file) can be a root user by using the `</a:t>
            </a:r>
            <a:r>
              <a:rPr lang="en-US" dirty="0" err="1" smtClean="0">
                <a:solidFill>
                  <a:schemeClr val="dk1"/>
                </a:solidFill>
              </a:rPr>
              <a:t>su</a:t>
            </a:r>
            <a:r>
              <a:rPr lang="en-US" dirty="0" smtClean="0">
                <a:solidFill>
                  <a:schemeClr val="dk1"/>
                </a:solidFill>
              </a:rPr>
              <a:t>` command and do the system management tasks. It is not at all recommended to do daily tasks as a root user unless it is required to do so.</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LDAP (Lightweight Active Directory) and SAML(Security Assertion Markup Language) are different protocols used for basic authentication of the users into the system.</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0558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relevance of password file to the participants. </a:t>
            </a:r>
          </a:p>
          <a:p>
            <a:pPr marL="0" lvl="0" indent="0">
              <a:spcBef>
                <a:spcPts val="0"/>
              </a:spcBef>
              <a:spcAft>
                <a:spcPts val="0"/>
              </a:spcAft>
              <a:buClr>
                <a:schemeClr val="dk1"/>
              </a:buClr>
              <a:buSzPts val="1100"/>
              <a:buFont typeface="Arial"/>
              <a:buNone/>
            </a:pPr>
            <a:r>
              <a:rPr lang="en-US" dirty="0" smtClean="0">
                <a:solidFill>
                  <a:schemeClr val="dk1"/>
                </a:solidFill>
              </a:rPr>
              <a:t>Elaborate the following format of </a:t>
            </a:r>
            <a:r>
              <a:rPr lang="en-US" dirty="0" err="1" smtClean="0">
                <a:solidFill>
                  <a:schemeClr val="dk1"/>
                </a:solidFill>
              </a:rPr>
              <a:t>passwd</a:t>
            </a:r>
            <a:r>
              <a:rPr lang="en-US" dirty="0" smtClean="0">
                <a:solidFill>
                  <a:schemeClr val="dk1"/>
                </a:solidFill>
              </a:rPr>
              <a:t> file: </a:t>
            </a:r>
          </a:p>
          <a:p>
            <a:pPr marL="457200" lvl="0" indent="-298450" rtl="0">
              <a:spcBef>
                <a:spcPts val="0"/>
              </a:spcBef>
              <a:spcAft>
                <a:spcPts val="0"/>
              </a:spcAft>
              <a:buClr>
                <a:schemeClr val="dk1"/>
              </a:buClr>
              <a:buSzPts val="1100"/>
              <a:buChar char="●"/>
            </a:pPr>
            <a:r>
              <a:rPr lang="en-US" i="1" dirty="0" smtClean="0">
                <a:solidFill>
                  <a:schemeClr val="dk1"/>
                </a:solidFill>
              </a:rPr>
              <a:t>username </a:t>
            </a:r>
            <a:endParaRPr lang="en-US" dirty="0" smtClean="0">
              <a:solidFill>
                <a:schemeClr val="dk1"/>
              </a:solidFill>
            </a:endParaRPr>
          </a:p>
          <a:p>
            <a:pPr marL="457200" lvl="0" indent="-298450" rtl="0">
              <a:spcBef>
                <a:spcPts val="0"/>
              </a:spcBef>
              <a:spcAft>
                <a:spcPts val="0"/>
              </a:spcAft>
              <a:buClr>
                <a:schemeClr val="dk1"/>
              </a:buClr>
              <a:buSzPts val="1100"/>
              <a:buChar char="●"/>
            </a:pPr>
            <a:r>
              <a:rPr lang="en-US" i="1" dirty="0" smtClean="0">
                <a:solidFill>
                  <a:schemeClr val="dk1"/>
                </a:solidFill>
              </a:rPr>
              <a:t>password </a:t>
            </a:r>
            <a:endParaRPr lang="en-US" dirty="0" smtClean="0">
              <a:solidFill>
                <a:schemeClr val="dk1"/>
              </a:solidFill>
            </a:endParaRPr>
          </a:p>
          <a:p>
            <a:pPr marL="457200" lvl="0" indent="-298450" rtl="0">
              <a:spcBef>
                <a:spcPts val="0"/>
              </a:spcBef>
              <a:spcAft>
                <a:spcPts val="0"/>
              </a:spcAft>
              <a:buClr>
                <a:schemeClr val="dk1"/>
              </a:buClr>
              <a:buSzPts val="1100"/>
              <a:buChar char="●"/>
            </a:pPr>
            <a:r>
              <a:rPr lang="en-US" i="1" dirty="0" err="1" smtClean="0">
                <a:solidFill>
                  <a:schemeClr val="dk1"/>
                </a:solidFill>
              </a:rPr>
              <a:t>uid</a:t>
            </a:r>
            <a:r>
              <a:rPr lang="en-US" dirty="0" smtClean="0">
                <a:solidFill>
                  <a:schemeClr val="dk1"/>
                </a:solidFill>
              </a:rPr>
              <a:t> </a:t>
            </a:r>
          </a:p>
          <a:p>
            <a:pPr marL="457200" lvl="0" indent="-298450" rtl="0">
              <a:spcBef>
                <a:spcPts val="0"/>
              </a:spcBef>
              <a:spcAft>
                <a:spcPts val="0"/>
              </a:spcAft>
              <a:buClr>
                <a:schemeClr val="dk1"/>
              </a:buClr>
              <a:buSzPts val="1100"/>
              <a:buChar char="●"/>
            </a:pPr>
            <a:r>
              <a:rPr lang="en-US" i="1" dirty="0" err="1" smtClean="0">
                <a:solidFill>
                  <a:schemeClr val="dk1"/>
                </a:solidFill>
              </a:rPr>
              <a:t>gid</a:t>
            </a:r>
            <a:r>
              <a:rPr lang="en-US" dirty="0" smtClean="0">
                <a:solidFill>
                  <a:schemeClr val="dk1"/>
                </a:solidFill>
              </a:rPr>
              <a:t> </a:t>
            </a:r>
          </a:p>
          <a:p>
            <a:pPr marL="457200" lvl="0" indent="-298450" rtl="0">
              <a:spcBef>
                <a:spcPts val="0"/>
              </a:spcBef>
              <a:spcAft>
                <a:spcPts val="0"/>
              </a:spcAft>
              <a:buClr>
                <a:schemeClr val="dk1"/>
              </a:buClr>
              <a:buSzPts val="1100"/>
              <a:buChar char="●"/>
            </a:pPr>
            <a:r>
              <a:rPr lang="en-US" i="1" dirty="0" err="1" smtClean="0">
                <a:solidFill>
                  <a:schemeClr val="dk1"/>
                </a:solidFill>
              </a:rPr>
              <a:t>Gecos</a:t>
            </a:r>
            <a:endParaRPr lang="en-US" dirty="0" smtClean="0">
              <a:solidFill>
                <a:schemeClr val="dk1"/>
              </a:solidFill>
            </a:endParaRPr>
          </a:p>
          <a:p>
            <a:pPr marL="457200" lvl="0" indent="-298450" rtl="0">
              <a:spcBef>
                <a:spcPts val="0"/>
              </a:spcBef>
              <a:spcAft>
                <a:spcPts val="0"/>
              </a:spcAft>
              <a:buClr>
                <a:schemeClr val="dk1"/>
              </a:buClr>
              <a:buSzPts val="1100"/>
              <a:buChar char="●"/>
            </a:pPr>
            <a:r>
              <a:rPr lang="en-US" i="1" dirty="0" err="1" smtClean="0">
                <a:solidFill>
                  <a:schemeClr val="dk1"/>
                </a:solidFill>
              </a:rPr>
              <a:t>homedir</a:t>
            </a:r>
            <a:r>
              <a:rPr lang="en-US" dirty="0" smtClean="0">
                <a:solidFill>
                  <a:schemeClr val="dk1"/>
                </a:solidFill>
              </a:rPr>
              <a:t> </a:t>
            </a:r>
          </a:p>
          <a:p>
            <a:pPr marL="457200" lvl="0" indent="-298450" rtl="0">
              <a:spcBef>
                <a:spcPts val="0"/>
              </a:spcBef>
              <a:spcAft>
                <a:spcPts val="0"/>
              </a:spcAft>
              <a:buClr>
                <a:schemeClr val="dk1"/>
              </a:buClr>
              <a:buSzPts val="1100"/>
              <a:buChar char="●"/>
            </a:pPr>
            <a:r>
              <a:rPr lang="en-US" i="1" dirty="0" smtClean="0">
                <a:solidFill>
                  <a:schemeClr val="dk1"/>
                </a:solidFill>
              </a:rPr>
              <a:t>shell</a:t>
            </a:r>
            <a:endParaRPr lang="en-US" dirty="0" smtClean="0">
              <a:solidFill>
                <a:schemeClr val="dk1"/>
              </a:solidFill>
            </a:endParaRPr>
          </a:p>
          <a:p>
            <a:pPr marL="0" lvl="0" indent="0" rtl="0">
              <a:lnSpc>
                <a:spcPct val="115000"/>
              </a:lnSpc>
              <a:spcBef>
                <a:spcPts val="1600"/>
              </a:spcBef>
              <a:spcAft>
                <a:spcPts val="0"/>
              </a:spcAft>
              <a:buClr>
                <a:schemeClr val="dk1"/>
              </a:buClr>
              <a:buSzPts val="1100"/>
              <a:buFont typeface="Arial"/>
              <a:buNone/>
            </a:pPr>
            <a:endParaRPr lang="en-US" b="1" dirty="0" smtClean="0">
              <a:solidFill>
                <a:schemeClr val="dk1"/>
              </a:solidFill>
            </a:endParaRP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dirty="0" smtClean="0">
                <a:solidFill>
                  <a:schemeClr val="dk1"/>
                </a:solidFill>
              </a:rPr>
              <a:t>The instructor will explain about the </a:t>
            </a:r>
            <a:r>
              <a:rPr lang="en-US" dirty="0" err="1" smtClean="0">
                <a:solidFill>
                  <a:schemeClr val="dk1"/>
                </a:solidFill>
              </a:rPr>
              <a:t>passwd</a:t>
            </a:r>
            <a:r>
              <a:rPr lang="en-US" dirty="0" smtClean="0">
                <a:solidFill>
                  <a:schemeClr val="dk1"/>
                </a:solidFill>
              </a:rPr>
              <a:t> file in the Linux system: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Every user account has an entry in the </a:t>
            </a:r>
            <a:r>
              <a:rPr lang="en-US" i="1" dirty="0" smtClean="0">
                <a:solidFill>
                  <a:schemeClr val="dk1"/>
                </a:solidFill>
              </a:rPr>
              <a:t>/</a:t>
            </a:r>
            <a:r>
              <a:rPr lang="en-US" i="1" dirty="0" err="1" smtClean="0">
                <a:solidFill>
                  <a:schemeClr val="dk1"/>
                </a:solidFill>
              </a:rPr>
              <a:t>etc</a:t>
            </a:r>
            <a:r>
              <a:rPr lang="en-US" i="1" dirty="0" smtClean="0">
                <a:solidFill>
                  <a:schemeClr val="dk1"/>
                </a:solidFill>
              </a:rPr>
              <a:t>/</a:t>
            </a:r>
            <a:r>
              <a:rPr lang="en-US" i="1" dirty="0" err="1" smtClean="0">
                <a:solidFill>
                  <a:schemeClr val="dk1"/>
                </a:solidFill>
              </a:rPr>
              <a:t>passwd</a:t>
            </a:r>
            <a:r>
              <a:rPr lang="en-US" dirty="0" smtClean="0">
                <a:solidFill>
                  <a:schemeClr val="dk1"/>
                </a:solidFill>
              </a:rPr>
              <a:t> file, which has the attributes for the account like username, real name, etc.</a:t>
            </a:r>
          </a:p>
          <a:p>
            <a:pPr marL="0" lvl="0" indent="0">
              <a:spcBef>
                <a:spcPts val="1600"/>
              </a:spcBef>
              <a:spcAft>
                <a:spcPts val="0"/>
              </a:spcAft>
              <a:buClr>
                <a:schemeClr val="dk1"/>
              </a:buClr>
              <a:buSzPts val="1100"/>
              <a:buFont typeface="Arial"/>
              <a:buNone/>
            </a:pPr>
            <a:r>
              <a:rPr lang="en-US" dirty="0" smtClean="0">
                <a:solidFill>
                  <a:schemeClr val="dk1"/>
                </a:solidFill>
              </a:rPr>
              <a:t>Each entry in this file is of the following format:  </a:t>
            </a:r>
          </a:p>
          <a:p>
            <a:pPr marL="457200" lvl="0" indent="-298450" rtl="0">
              <a:spcBef>
                <a:spcPts val="0"/>
              </a:spcBef>
              <a:spcAft>
                <a:spcPts val="0"/>
              </a:spcAft>
              <a:buClr>
                <a:schemeClr val="dk1"/>
              </a:buClr>
              <a:buSzPts val="1100"/>
              <a:buChar char="●"/>
            </a:pPr>
            <a:r>
              <a:rPr lang="en-US" b="1" i="0" dirty="0" smtClean="0">
                <a:solidFill>
                  <a:schemeClr val="dk1"/>
                </a:solidFill>
              </a:rPr>
              <a:t>username</a:t>
            </a:r>
            <a:r>
              <a:rPr lang="en-US" b="1" i="1" dirty="0" smtClean="0">
                <a:solidFill>
                  <a:schemeClr val="dk1"/>
                </a:solidFill>
              </a:rPr>
              <a:t> </a:t>
            </a:r>
            <a:r>
              <a:rPr lang="en-US" dirty="0" smtClean="0">
                <a:solidFill>
                  <a:schemeClr val="dk1"/>
                </a:solidFill>
              </a:rPr>
              <a:t>- For personal accounts, username is the name the user logs in with. On most systems it is limited to eight alphanumeric characters.</a:t>
            </a:r>
          </a:p>
          <a:p>
            <a:pPr marL="457200" lvl="0" indent="-298450" rtl="0">
              <a:spcBef>
                <a:spcPts val="0"/>
              </a:spcBef>
              <a:spcAft>
                <a:spcPts val="0"/>
              </a:spcAft>
              <a:buClr>
                <a:schemeClr val="dk1"/>
              </a:buClr>
              <a:buSzPts val="1100"/>
              <a:buChar char="●"/>
            </a:pPr>
            <a:r>
              <a:rPr lang="en-US" b="1" i="0" dirty="0" smtClean="0">
                <a:solidFill>
                  <a:schemeClr val="dk1"/>
                </a:solidFill>
              </a:rPr>
              <a:t>password</a:t>
            </a:r>
            <a:r>
              <a:rPr lang="en-US" b="1" i="1" dirty="0" smtClean="0">
                <a:solidFill>
                  <a:schemeClr val="dk1"/>
                </a:solidFill>
              </a:rPr>
              <a:t> </a:t>
            </a:r>
            <a:r>
              <a:rPr lang="en-US" dirty="0" smtClean="0">
                <a:solidFill>
                  <a:schemeClr val="dk1"/>
                </a:solidFill>
              </a:rPr>
              <a:t>- Account password is set using the </a:t>
            </a:r>
            <a:r>
              <a:rPr lang="en-US" dirty="0" err="1" smtClean="0">
                <a:solidFill>
                  <a:schemeClr val="dk1"/>
                </a:solidFill>
              </a:rPr>
              <a:t>passwd</a:t>
            </a:r>
            <a:r>
              <a:rPr lang="en-US" dirty="0" smtClean="0">
                <a:solidFill>
                  <a:schemeClr val="dk1"/>
                </a:solidFill>
              </a:rPr>
              <a:t> program, which uses a one-way encryption scheme that is difficult (but not impossible) to break. However, that if the first character of the password field is * (an asterisk), the account is "disabled"; the system will not allow logins as this user.</a:t>
            </a:r>
          </a:p>
          <a:p>
            <a:pPr marL="457200" lvl="0" indent="-298450" rtl="0">
              <a:spcBef>
                <a:spcPts val="0"/>
              </a:spcBef>
              <a:spcAft>
                <a:spcPts val="0"/>
              </a:spcAft>
              <a:buClr>
                <a:schemeClr val="dk1"/>
              </a:buClr>
              <a:buSzPts val="1100"/>
              <a:buChar char="●"/>
            </a:pPr>
            <a:r>
              <a:rPr lang="en-US" b="1" i="0" dirty="0" err="1" smtClean="0">
                <a:solidFill>
                  <a:schemeClr val="dk1"/>
                </a:solidFill>
              </a:rPr>
              <a:t>uid</a:t>
            </a:r>
            <a:r>
              <a:rPr lang="en-US" dirty="0" smtClean="0">
                <a:solidFill>
                  <a:schemeClr val="dk1"/>
                </a:solidFill>
              </a:rPr>
              <a:t> - The system uses the </a:t>
            </a:r>
            <a:r>
              <a:rPr lang="en-US" dirty="0" err="1" smtClean="0">
                <a:solidFill>
                  <a:schemeClr val="dk1"/>
                </a:solidFill>
              </a:rPr>
              <a:t>uid</a:t>
            </a:r>
            <a:r>
              <a:rPr lang="en-US" dirty="0" smtClean="0">
                <a:solidFill>
                  <a:schemeClr val="dk1"/>
                </a:solidFill>
              </a:rPr>
              <a:t> field internally when dealing with process and file permissions; both the user ID and the username identify a particular account: the user ID is more important to the system, whereas the username is more convenient for humans.</a:t>
            </a:r>
          </a:p>
          <a:p>
            <a:pPr marL="457200" lvl="0" indent="-298450" rtl="0">
              <a:spcBef>
                <a:spcPts val="0"/>
              </a:spcBef>
              <a:spcAft>
                <a:spcPts val="0"/>
              </a:spcAft>
              <a:buClr>
                <a:schemeClr val="dk1"/>
              </a:buClr>
              <a:buSzPts val="1100"/>
              <a:buChar char="●"/>
            </a:pPr>
            <a:r>
              <a:rPr lang="en-US" b="1" i="0" dirty="0" err="1" smtClean="0">
                <a:solidFill>
                  <a:schemeClr val="dk1"/>
                </a:solidFill>
              </a:rPr>
              <a:t>gid</a:t>
            </a:r>
            <a:r>
              <a:rPr lang="en-US" dirty="0" smtClean="0">
                <a:solidFill>
                  <a:schemeClr val="dk1"/>
                </a:solidFill>
              </a:rPr>
              <a:t> - Group ID is found in the file </a:t>
            </a:r>
            <a:r>
              <a:rPr lang="en-US" i="1" dirty="0" smtClean="0">
                <a:solidFill>
                  <a:schemeClr val="dk1"/>
                </a:solidFill>
              </a:rPr>
              <a:t>/</a:t>
            </a:r>
            <a:r>
              <a:rPr lang="en-US" i="1" dirty="0" err="1" smtClean="0">
                <a:solidFill>
                  <a:schemeClr val="dk1"/>
                </a:solidFill>
              </a:rPr>
              <a:t>etc</a:t>
            </a:r>
            <a:r>
              <a:rPr lang="en-US" i="1" dirty="0" smtClean="0">
                <a:solidFill>
                  <a:schemeClr val="dk1"/>
                </a:solidFill>
              </a:rPr>
              <a:t>/group</a:t>
            </a:r>
            <a:r>
              <a:rPr lang="en-US" dirty="0" smtClean="0">
                <a:solidFill>
                  <a:schemeClr val="dk1"/>
                </a:solidFill>
              </a:rPr>
              <a:t>.</a:t>
            </a:r>
          </a:p>
          <a:p>
            <a:pPr marL="457200" lvl="0" indent="-298450" rtl="0">
              <a:spcBef>
                <a:spcPts val="0"/>
              </a:spcBef>
              <a:spcAft>
                <a:spcPts val="0"/>
              </a:spcAft>
              <a:buClr>
                <a:schemeClr val="dk1"/>
              </a:buClr>
              <a:buSzPts val="1100"/>
              <a:buChar char="●"/>
            </a:pPr>
            <a:r>
              <a:rPr lang="en-US" b="1" i="0" dirty="0" err="1" smtClean="0">
                <a:solidFill>
                  <a:schemeClr val="dk1"/>
                </a:solidFill>
              </a:rPr>
              <a:t>gecos</a:t>
            </a:r>
            <a:r>
              <a:rPr lang="en-US" dirty="0" smtClean="0">
                <a:solidFill>
                  <a:schemeClr val="dk1"/>
                </a:solidFill>
              </a:rPr>
              <a:t> - programs like mail and finger use this information to identify users on the system; </a:t>
            </a:r>
            <a:r>
              <a:rPr lang="en-US" dirty="0" err="1" smtClean="0">
                <a:solidFill>
                  <a:schemeClr val="dk1"/>
                </a:solidFill>
              </a:rPr>
              <a:t>gecos</a:t>
            </a:r>
            <a:r>
              <a:rPr lang="en-US" dirty="0" smtClean="0">
                <a:solidFill>
                  <a:schemeClr val="dk1"/>
                </a:solidFill>
              </a:rPr>
              <a:t> stands for General Electric Comprehensive Operating System. This field was originally added to /</a:t>
            </a:r>
            <a:r>
              <a:rPr lang="en-US" dirty="0" err="1" smtClean="0">
                <a:solidFill>
                  <a:schemeClr val="dk1"/>
                </a:solidFill>
              </a:rPr>
              <a:t>etc</a:t>
            </a:r>
            <a:r>
              <a:rPr lang="en-US" dirty="0" smtClean="0">
                <a:solidFill>
                  <a:schemeClr val="dk1"/>
                </a:solidFill>
              </a:rPr>
              <a:t>/</a:t>
            </a:r>
            <a:r>
              <a:rPr lang="en-US" dirty="0" err="1" smtClean="0">
                <a:solidFill>
                  <a:schemeClr val="dk1"/>
                </a:solidFill>
              </a:rPr>
              <a:t>passwd</a:t>
            </a:r>
            <a:r>
              <a:rPr lang="en-US" dirty="0" smtClean="0">
                <a:solidFill>
                  <a:schemeClr val="dk1"/>
                </a:solidFill>
              </a:rPr>
              <a:t> to provide compatibility with some of its services.</a:t>
            </a:r>
          </a:p>
          <a:p>
            <a:pPr marL="457200" lvl="0" indent="-298450" rtl="0">
              <a:spcBef>
                <a:spcPts val="0"/>
              </a:spcBef>
              <a:spcAft>
                <a:spcPts val="0"/>
              </a:spcAft>
              <a:buClr>
                <a:schemeClr val="dk1"/>
              </a:buClr>
              <a:buSzPts val="1100"/>
              <a:buChar char="●"/>
            </a:pPr>
            <a:r>
              <a:rPr lang="en-US" b="1" i="0" dirty="0" err="1" smtClean="0">
                <a:solidFill>
                  <a:schemeClr val="dk1"/>
                </a:solidFill>
              </a:rPr>
              <a:t>homedir</a:t>
            </a:r>
            <a:r>
              <a:rPr lang="en-US" dirty="0" smtClean="0">
                <a:solidFill>
                  <a:schemeClr val="dk1"/>
                </a:solidFill>
              </a:rPr>
              <a:t> - When the user first logs in, the shell finds its current working directory in the named home directory.</a:t>
            </a:r>
          </a:p>
          <a:p>
            <a:pPr marL="457200" lvl="0" indent="-298450" rtl="0">
              <a:spcBef>
                <a:spcPts val="0"/>
              </a:spcBef>
              <a:spcAft>
                <a:spcPts val="0"/>
              </a:spcAft>
              <a:buClr>
                <a:schemeClr val="dk1"/>
              </a:buClr>
              <a:buSzPts val="1100"/>
              <a:buChar char="●"/>
            </a:pPr>
            <a:r>
              <a:rPr lang="en-US" b="1" i="0" dirty="0" smtClean="0">
                <a:solidFill>
                  <a:schemeClr val="dk1"/>
                </a:solidFill>
              </a:rPr>
              <a:t>shell</a:t>
            </a:r>
            <a:r>
              <a:rPr lang="en-US" dirty="0" smtClean="0">
                <a:solidFill>
                  <a:schemeClr val="dk1"/>
                </a:solidFill>
              </a:rPr>
              <a:t> - in most cases, this is the full pathname of a shell, such as </a:t>
            </a:r>
            <a:r>
              <a:rPr lang="en-US" i="1" dirty="0" smtClean="0">
                <a:solidFill>
                  <a:schemeClr val="dk1"/>
                </a:solidFill>
              </a:rPr>
              <a:t>/bin/bash</a:t>
            </a:r>
            <a:r>
              <a:rPr lang="en-US" dirty="0" smtClean="0">
                <a:solidFill>
                  <a:schemeClr val="dk1"/>
                </a:solidFill>
              </a:rPr>
              <a:t> or </a:t>
            </a:r>
            <a:r>
              <a:rPr lang="en-US" i="1" dirty="0" smtClean="0">
                <a:solidFill>
                  <a:schemeClr val="dk1"/>
                </a:solidFill>
              </a:rPr>
              <a:t>/bin/</a:t>
            </a:r>
            <a:r>
              <a:rPr lang="en-US" i="1" dirty="0" err="1" smtClean="0">
                <a:solidFill>
                  <a:schemeClr val="dk1"/>
                </a:solidFill>
              </a:rPr>
              <a:t>tcsh</a:t>
            </a:r>
            <a:r>
              <a:rPr lang="en-US" dirty="0" smtClean="0">
                <a:solidFill>
                  <a:schemeClr val="dk1"/>
                </a:solidFill>
              </a:rPr>
              <a:t>.</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           Of these username, </a:t>
            </a:r>
            <a:r>
              <a:rPr lang="en-US" dirty="0" err="1" smtClean="0">
                <a:solidFill>
                  <a:schemeClr val="dk1"/>
                </a:solidFill>
              </a:rPr>
              <a:t>uid</a:t>
            </a:r>
            <a:r>
              <a:rPr lang="en-US" dirty="0" smtClean="0">
                <a:solidFill>
                  <a:schemeClr val="dk1"/>
                </a:solidFill>
              </a:rPr>
              <a:t>, </a:t>
            </a:r>
            <a:r>
              <a:rPr lang="en-US" dirty="0" err="1" smtClean="0">
                <a:solidFill>
                  <a:schemeClr val="dk1"/>
                </a:solidFill>
              </a:rPr>
              <a:t>gid</a:t>
            </a:r>
            <a:r>
              <a:rPr lang="en-US" dirty="0" smtClean="0">
                <a:solidFill>
                  <a:schemeClr val="dk1"/>
                </a:solidFill>
              </a:rPr>
              <a:t> and </a:t>
            </a:r>
            <a:r>
              <a:rPr lang="en-US" dirty="0" err="1" smtClean="0">
                <a:solidFill>
                  <a:schemeClr val="dk1"/>
                </a:solidFill>
              </a:rPr>
              <a:t>homedir</a:t>
            </a:r>
            <a:r>
              <a:rPr lang="en-US" dirty="0" smtClean="0">
                <a:solidFill>
                  <a:schemeClr val="dk1"/>
                </a:solidFill>
              </a:rPr>
              <a:t> are the required fields and others are optional.</a:t>
            </a:r>
          </a:p>
          <a:p>
            <a:pPr marL="0" lvl="0" indent="0">
              <a:spcBef>
                <a:spcPts val="0"/>
              </a:spcBef>
              <a:spcAft>
                <a:spcPts val="0"/>
              </a:spcAft>
              <a:buNone/>
            </a:pP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3028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rgbClr val="000000"/>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rgbClr val="000000"/>
              </a:buClr>
              <a:buSzPts val="1100"/>
              <a:buFont typeface="Arial"/>
              <a:buNone/>
            </a:pPr>
            <a:r>
              <a:rPr lang="en-US" dirty="0" smtClean="0">
                <a:solidFill>
                  <a:schemeClr val="dk1"/>
                </a:solidFill>
              </a:rPr>
              <a:t>Explain the command and its syntax, used for creating a user account, setting of password, and removing a user account in Linux. </a:t>
            </a:r>
          </a:p>
          <a:p>
            <a:pPr marL="0" lvl="0" indent="0" rtl="0">
              <a:lnSpc>
                <a:spcPct val="115000"/>
              </a:lnSpc>
              <a:spcBef>
                <a:spcPts val="1600"/>
              </a:spcBef>
              <a:spcAft>
                <a:spcPts val="0"/>
              </a:spcAft>
              <a:buClr>
                <a:srgbClr val="000000"/>
              </a:buClr>
              <a:buSzPts val="1100"/>
              <a:buFont typeface="Arial"/>
              <a:buNone/>
            </a:pPr>
            <a:endParaRPr lang="en-US" b="1" dirty="0" smtClean="0">
              <a:solidFill>
                <a:schemeClr val="dk1"/>
              </a:solidFill>
            </a:endParaRPr>
          </a:p>
          <a:p>
            <a:pPr marL="0" lvl="0" indent="0" rtl="0">
              <a:lnSpc>
                <a:spcPct val="115000"/>
              </a:lnSpc>
              <a:spcBef>
                <a:spcPts val="1600"/>
              </a:spcBef>
              <a:spcAft>
                <a:spcPts val="0"/>
              </a:spcAft>
              <a:buClr>
                <a:srgbClr val="000000"/>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rgbClr val="000000"/>
              </a:buClr>
              <a:buSzPts val="1100"/>
              <a:buFont typeface="Arial"/>
              <a:buNone/>
            </a:pPr>
            <a:r>
              <a:rPr lang="en-US" dirty="0" smtClean="0">
                <a:solidFill>
                  <a:schemeClr val="dk1"/>
                </a:solidFill>
              </a:rPr>
              <a:t>You will learn about the syntax of creating a user account, setting of password and removing a user account.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To create a new user, use the </a:t>
            </a:r>
            <a:r>
              <a:rPr lang="en-US" dirty="0" err="1" smtClean="0">
                <a:solidFill>
                  <a:schemeClr val="dk1"/>
                </a:solidFill>
                <a:latin typeface="Courier New"/>
                <a:ea typeface="Courier New"/>
                <a:cs typeface="Courier New"/>
                <a:sym typeface="Courier New"/>
              </a:rPr>
              <a:t>useradd</a:t>
            </a:r>
            <a:r>
              <a:rPr lang="en-US" dirty="0" smtClean="0">
                <a:solidFill>
                  <a:schemeClr val="dk1"/>
                </a:solidFill>
              </a:rPr>
              <a:t> command, the syntax is </a:t>
            </a:r>
            <a:r>
              <a:rPr lang="en-US" dirty="0" err="1" smtClean="0">
                <a:solidFill>
                  <a:schemeClr val="dk1"/>
                </a:solidFill>
                <a:latin typeface="Courier New"/>
                <a:ea typeface="Courier New"/>
                <a:cs typeface="Courier New"/>
                <a:sym typeface="Courier New"/>
              </a:rPr>
              <a:t>useradd</a:t>
            </a:r>
            <a:r>
              <a:rPr lang="en-US" dirty="0" smtClean="0">
                <a:solidFill>
                  <a:schemeClr val="dk1"/>
                </a:solidFill>
                <a:latin typeface="Courier New"/>
                <a:ea typeface="Courier New"/>
                <a:cs typeface="Courier New"/>
                <a:sym typeface="Courier New"/>
              </a:rPr>
              <a:t> &lt;name&gt;</a:t>
            </a:r>
            <a:r>
              <a:rPr lang="en-US" dirty="0" smtClean="0">
                <a:solidFill>
                  <a:schemeClr val="dk1"/>
                </a:solidFill>
              </a:rPr>
              <a:t>.</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Set a password using the </a:t>
            </a:r>
            <a:r>
              <a:rPr lang="en-US" dirty="0" err="1" smtClean="0">
                <a:solidFill>
                  <a:schemeClr val="dk1"/>
                </a:solidFill>
                <a:latin typeface="Courier New"/>
                <a:ea typeface="Courier New"/>
                <a:cs typeface="Courier New"/>
                <a:sym typeface="Courier New"/>
              </a:rPr>
              <a:t>passwd</a:t>
            </a:r>
            <a:r>
              <a:rPr lang="en-US" dirty="0" smtClean="0">
                <a:solidFill>
                  <a:schemeClr val="dk1"/>
                </a:solidFill>
              </a:rPr>
              <a:t> command, </a:t>
            </a:r>
            <a:r>
              <a:rPr lang="en-US" dirty="0" smtClean="0">
                <a:solidFill>
                  <a:schemeClr val="dk1"/>
                </a:solidFill>
                <a:latin typeface="Courier New"/>
                <a:ea typeface="Courier New"/>
                <a:cs typeface="Courier New"/>
                <a:sym typeface="Courier New"/>
              </a:rPr>
              <a:t>password &lt;username&gt;</a:t>
            </a:r>
            <a:r>
              <a:rPr lang="en-US" dirty="0" smtClean="0">
                <a:solidFill>
                  <a:schemeClr val="dk1"/>
                </a:solidFill>
              </a:rPr>
              <a:t>. User can change the password anytime using the </a:t>
            </a:r>
            <a:r>
              <a:rPr lang="en-US" dirty="0" err="1" smtClean="0">
                <a:solidFill>
                  <a:schemeClr val="dk1"/>
                </a:solidFill>
                <a:latin typeface="Courier New"/>
                <a:ea typeface="Courier New"/>
                <a:cs typeface="Courier New"/>
                <a:sym typeface="Courier New"/>
              </a:rPr>
              <a:t>passwd</a:t>
            </a:r>
            <a:r>
              <a:rPr lang="en-US" dirty="0" smtClean="0">
                <a:solidFill>
                  <a:schemeClr val="dk1"/>
                </a:solidFill>
              </a:rPr>
              <a:t> command.</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To remove a user account, use </a:t>
            </a:r>
            <a:r>
              <a:rPr lang="en-US" dirty="0" err="1" smtClean="0">
                <a:solidFill>
                  <a:schemeClr val="dk1"/>
                </a:solidFill>
                <a:latin typeface="Courier New"/>
                <a:ea typeface="Courier New"/>
                <a:cs typeface="Courier New"/>
                <a:sym typeface="Courier New"/>
              </a:rPr>
              <a:t>userdel</a:t>
            </a:r>
            <a:r>
              <a:rPr lang="en-US" dirty="0" smtClean="0">
                <a:solidFill>
                  <a:schemeClr val="dk1"/>
                </a:solidFill>
                <a:latin typeface="Courier New"/>
                <a:ea typeface="Courier New"/>
                <a:cs typeface="Courier New"/>
                <a:sym typeface="Courier New"/>
              </a:rPr>
              <a:t> &lt;name&gt;</a:t>
            </a:r>
            <a:r>
              <a:rPr lang="en-US" dirty="0" smtClean="0">
                <a:solidFill>
                  <a:schemeClr val="dk1"/>
                </a:solidFill>
              </a:rPr>
              <a:t>.</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To remove user, their home folder and their files, use the command: </a:t>
            </a:r>
            <a:r>
              <a:rPr lang="en-US" dirty="0" err="1" smtClean="0">
                <a:solidFill>
                  <a:schemeClr val="dk1"/>
                </a:solidFill>
                <a:latin typeface="Courier New"/>
                <a:ea typeface="Courier New"/>
                <a:cs typeface="Courier New"/>
                <a:sym typeface="Courier New"/>
              </a:rPr>
              <a:t>userdel</a:t>
            </a:r>
            <a:r>
              <a:rPr lang="en-US" dirty="0" smtClean="0">
                <a:solidFill>
                  <a:schemeClr val="dk1"/>
                </a:solidFill>
                <a:latin typeface="Courier New"/>
                <a:ea typeface="Courier New"/>
                <a:cs typeface="Courier New"/>
                <a:sym typeface="Courier New"/>
              </a:rPr>
              <a:t> -r &lt;name&gt;</a:t>
            </a:r>
            <a:r>
              <a:rPr lang="en-US" dirty="0" smtClean="0">
                <a:solidFill>
                  <a:schemeClr val="dk1"/>
                </a:solidFill>
              </a:rPr>
              <a:t>.</a:t>
            </a: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2964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sz="1200" b="1" dirty="0" smtClean="0">
                <a:solidFill>
                  <a:schemeClr val="dk1"/>
                </a:solidFill>
              </a:rPr>
              <a:t>Notes to the Facilitator:</a:t>
            </a:r>
          </a:p>
          <a:p>
            <a:pPr marL="457200" lvl="0" indent="-304800" rtl="0">
              <a:lnSpc>
                <a:spcPct val="115000"/>
              </a:lnSpc>
              <a:spcBef>
                <a:spcPts val="0"/>
              </a:spcBef>
              <a:spcAft>
                <a:spcPts val="0"/>
              </a:spcAft>
              <a:buClr>
                <a:schemeClr val="dk1"/>
              </a:buClr>
              <a:buSzPts val="1200"/>
              <a:buChar char="●"/>
            </a:pPr>
            <a:r>
              <a:rPr lang="en-US" sz="1200" dirty="0" smtClean="0">
                <a:solidFill>
                  <a:schemeClr val="dk1"/>
                </a:solidFill>
              </a:rPr>
              <a:t>Describe some of the ways in which user accounts can be logically grouped.</a:t>
            </a:r>
          </a:p>
          <a:p>
            <a:pPr marL="457200" lvl="0" indent="-304800" rtl="0">
              <a:lnSpc>
                <a:spcPct val="115000"/>
              </a:lnSpc>
              <a:spcBef>
                <a:spcPts val="0"/>
              </a:spcBef>
              <a:spcAft>
                <a:spcPts val="0"/>
              </a:spcAft>
              <a:buClr>
                <a:schemeClr val="dk1"/>
              </a:buClr>
              <a:buSzPts val="1200"/>
              <a:buChar char="●"/>
            </a:pPr>
            <a:r>
              <a:rPr lang="en-US" sz="1200" dirty="0" smtClean="0">
                <a:solidFill>
                  <a:schemeClr val="dk1"/>
                </a:solidFill>
              </a:rPr>
              <a:t>Discuss the key features of groups.</a:t>
            </a:r>
          </a:p>
          <a:p>
            <a:pPr marL="457200" lvl="0" indent="-304800" rtl="0">
              <a:lnSpc>
                <a:spcPct val="115000"/>
              </a:lnSpc>
              <a:spcBef>
                <a:spcPts val="0"/>
              </a:spcBef>
              <a:spcAft>
                <a:spcPts val="0"/>
              </a:spcAft>
              <a:buClr>
                <a:schemeClr val="dk1"/>
              </a:buClr>
              <a:buSzPts val="1200"/>
              <a:buChar char="●"/>
            </a:pPr>
            <a:r>
              <a:rPr lang="en-US" sz="1200" dirty="0" smtClean="0">
                <a:solidFill>
                  <a:schemeClr val="dk1"/>
                </a:solidFill>
              </a:rPr>
              <a:t>Explain the key words regarding groups.</a:t>
            </a:r>
          </a:p>
          <a:p>
            <a:pPr marL="0" lvl="0" indent="0" rtl="0">
              <a:lnSpc>
                <a:spcPct val="115000"/>
              </a:lnSpc>
              <a:spcBef>
                <a:spcPts val="0"/>
              </a:spcBef>
              <a:spcAft>
                <a:spcPts val="0"/>
              </a:spcAft>
              <a:buNone/>
            </a:pPr>
            <a:endParaRPr lang="en-US" sz="1200"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1200" b="1" dirty="0" smtClean="0">
                <a:solidFill>
                  <a:schemeClr val="dk1"/>
                </a:solidFill>
              </a:rPr>
              <a:t>Notes to the Participant:</a:t>
            </a:r>
          </a:p>
          <a:p>
            <a:pPr marL="0" lvl="0" indent="0" rtl="0">
              <a:lnSpc>
                <a:spcPct val="115000"/>
              </a:lnSpc>
              <a:spcBef>
                <a:spcPts val="1600"/>
              </a:spcBef>
              <a:spcAft>
                <a:spcPts val="0"/>
              </a:spcAft>
              <a:buClr>
                <a:schemeClr val="dk1"/>
              </a:buClr>
              <a:buSzPts val="1100"/>
              <a:buFont typeface="Arial"/>
              <a:buNone/>
            </a:pPr>
            <a:r>
              <a:rPr lang="en-US" sz="1200" dirty="0" smtClean="0">
                <a:solidFill>
                  <a:schemeClr val="dk1"/>
                </a:solidFill>
              </a:rPr>
              <a:t>You will be learning about the Groups on this topic/slide. </a:t>
            </a:r>
          </a:p>
          <a:p>
            <a:pPr marL="0" lvl="0" indent="0" rtl="0">
              <a:lnSpc>
                <a:spcPct val="115000"/>
              </a:lnSpc>
              <a:spcBef>
                <a:spcPts val="0"/>
              </a:spcBef>
              <a:spcAft>
                <a:spcPts val="0"/>
              </a:spcAft>
              <a:buClr>
                <a:schemeClr val="dk1"/>
              </a:buClr>
              <a:buSzPts val="1100"/>
              <a:buFont typeface="Arial"/>
              <a:buNone/>
            </a:pPr>
            <a:r>
              <a:rPr lang="en-US" sz="1200" dirty="0" smtClean="0">
                <a:solidFill>
                  <a:schemeClr val="dk1"/>
                </a:solidFill>
              </a:rPr>
              <a:t>In Linux, a group is a logical grouping of the users to manage and delegate permissions to them collectively. A user can be a member of multiple groups and a group can have multiple different users at the same time.</a:t>
            </a:r>
          </a:p>
          <a:p>
            <a:pPr marL="0" lvl="0" indent="0" rtl="0">
              <a:lnSpc>
                <a:spcPct val="115000"/>
              </a:lnSpc>
              <a:spcBef>
                <a:spcPts val="0"/>
              </a:spcBef>
              <a:spcAft>
                <a:spcPts val="0"/>
              </a:spcAft>
              <a:buClr>
                <a:schemeClr val="dk1"/>
              </a:buClr>
              <a:buSzPts val="1100"/>
              <a:buFont typeface="Arial"/>
              <a:buNone/>
            </a:pPr>
            <a:endParaRPr lang="en-US" sz="1200"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1200" dirty="0" smtClean="0">
                <a:solidFill>
                  <a:schemeClr val="dk1"/>
                </a:solidFill>
              </a:rPr>
              <a:t>All the group entries can be found on the /</a:t>
            </a:r>
            <a:r>
              <a:rPr lang="en-US" sz="1200" dirty="0" err="1" smtClean="0">
                <a:solidFill>
                  <a:schemeClr val="dk1"/>
                </a:solidFill>
              </a:rPr>
              <a:t>etc</a:t>
            </a:r>
            <a:r>
              <a:rPr lang="en-US" sz="1200" dirty="0" smtClean="0">
                <a:solidFill>
                  <a:schemeClr val="dk1"/>
                </a:solidFill>
              </a:rPr>
              <a:t>/group file. Each line of the file have group’s name, a group password to restrict open access to the users, a group id and the members of the group as a comma separated list.</a:t>
            </a:r>
          </a:p>
          <a:p>
            <a:pPr marL="0" lvl="0" indent="0" rtl="0">
              <a:lnSpc>
                <a:spcPct val="115000"/>
              </a:lnSpc>
              <a:spcBef>
                <a:spcPts val="0"/>
              </a:spcBef>
              <a:spcAft>
                <a:spcPts val="0"/>
              </a:spcAft>
              <a:buClr>
                <a:schemeClr val="dk1"/>
              </a:buClr>
              <a:buSzPts val="1100"/>
              <a:buFont typeface="Arial"/>
              <a:buNone/>
            </a:pPr>
            <a:endParaRPr lang="en-US" sz="1200" dirty="0" smtClean="0">
              <a:solidFill>
                <a:schemeClr val="dk1"/>
              </a:solidFill>
            </a:endParaRP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Groups are a way to organize user accounts logically and allow users to share files within their group or groups.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Each and every file has both a user and group owner.</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Like </a:t>
            </a:r>
            <a:r>
              <a:rPr lang="en-US" i="1" dirty="0" smtClean="0">
                <a:solidFill>
                  <a:schemeClr val="dk1"/>
                </a:solidFill>
              </a:rPr>
              <a:t>/</a:t>
            </a:r>
            <a:r>
              <a:rPr lang="en-US" i="1" dirty="0" err="1" smtClean="0">
                <a:solidFill>
                  <a:schemeClr val="dk1"/>
                </a:solidFill>
              </a:rPr>
              <a:t>etc</a:t>
            </a:r>
            <a:r>
              <a:rPr lang="en-US" i="1" dirty="0" smtClean="0">
                <a:solidFill>
                  <a:schemeClr val="dk1"/>
                </a:solidFill>
              </a:rPr>
              <a:t>/</a:t>
            </a:r>
            <a:r>
              <a:rPr lang="en-US" i="1" dirty="0" err="1" smtClean="0">
                <a:solidFill>
                  <a:schemeClr val="dk1"/>
                </a:solidFill>
              </a:rPr>
              <a:t>passwd</a:t>
            </a:r>
            <a:r>
              <a:rPr lang="en-US" i="1" dirty="0" smtClean="0">
                <a:solidFill>
                  <a:schemeClr val="dk1"/>
                </a:solidFill>
              </a:rPr>
              <a:t>,</a:t>
            </a:r>
            <a:r>
              <a:rPr lang="en-US" dirty="0" smtClean="0">
                <a:solidFill>
                  <a:schemeClr val="dk1"/>
                </a:solidFill>
              </a:rPr>
              <a:t> the file </a:t>
            </a:r>
            <a:r>
              <a:rPr lang="en-US" i="1" dirty="0" smtClean="0">
                <a:solidFill>
                  <a:schemeClr val="dk1"/>
                </a:solidFill>
              </a:rPr>
              <a:t>/</a:t>
            </a:r>
            <a:r>
              <a:rPr lang="en-US" i="1" dirty="0" err="1" smtClean="0">
                <a:solidFill>
                  <a:schemeClr val="dk1"/>
                </a:solidFill>
              </a:rPr>
              <a:t>etc</a:t>
            </a:r>
            <a:r>
              <a:rPr lang="en-US" i="1" dirty="0" smtClean="0">
                <a:solidFill>
                  <a:schemeClr val="dk1"/>
                </a:solidFill>
              </a:rPr>
              <a:t>/group</a:t>
            </a:r>
            <a:r>
              <a:rPr lang="en-US" dirty="0" smtClean="0">
                <a:solidFill>
                  <a:schemeClr val="dk1"/>
                </a:solidFill>
              </a:rPr>
              <a:t> has a one-line entry for each group in the system.</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The format is </a:t>
            </a:r>
            <a:r>
              <a:rPr lang="en-US" i="1" dirty="0" err="1" smtClean="0">
                <a:solidFill>
                  <a:schemeClr val="dk1"/>
                </a:solidFill>
              </a:rPr>
              <a:t>groupname:password:gid</a:t>
            </a:r>
            <a:r>
              <a:rPr lang="en-US" i="1" dirty="0" smtClean="0">
                <a:solidFill>
                  <a:schemeClr val="dk1"/>
                </a:solidFill>
              </a:rPr>
              <a:t>: members</a:t>
            </a:r>
            <a:r>
              <a:rPr lang="en-US" dirty="0" smtClean="0">
                <a:solidFill>
                  <a:schemeClr val="dk1"/>
                </a:solidFill>
              </a:rPr>
              <a:t>.</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b="1" dirty="0" err="1" smtClean="0">
                <a:solidFill>
                  <a:schemeClr val="dk1"/>
                </a:solidFill>
              </a:rPr>
              <a:t>groupname</a:t>
            </a:r>
            <a:r>
              <a:rPr lang="en-US" b="1" dirty="0" smtClean="0">
                <a:solidFill>
                  <a:schemeClr val="dk1"/>
                </a:solidFill>
              </a:rPr>
              <a:t> </a:t>
            </a:r>
            <a:r>
              <a:rPr lang="en-US" dirty="0" smtClean="0">
                <a:solidFill>
                  <a:schemeClr val="dk1"/>
                </a:solidFill>
              </a:rPr>
              <a:t>- character string identifying the group; it is the group name printed when using commands such as </a:t>
            </a:r>
            <a:r>
              <a:rPr lang="en-US" i="1" dirty="0" err="1" smtClean="0">
                <a:solidFill>
                  <a:schemeClr val="dk1"/>
                </a:solidFill>
              </a:rPr>
              <a:t>ls</a:t>
            </a:r>
            <a:r>
              <a:rPr lang="en-US" i="1" dirty="0" smtClean="0">
                <a:solidFill>
                  <a:schemeClr val="dk1"/>
                </a:solidFill>
              </a:rPr>
              <a:t> -l</a:t>
            </a:r>
            <a:r>
              <a:rPr lang="en-US" dirty="0" smtClean="0">
                <a:solidFill>
                  <a:schemeClr val="dk1"/>
                </a:solidFill>
              </a:rPr>
              <a:t>.</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b="1" dirty="0" smtClean="0">
                <a:solidFill>
                  <a:schemeClr val="dk1"/>
                </a:solidFill>
              </a:rPr>
              <a:t>password</a:t>
            </a:r>
            <a:r>
              <a:rPr lang="en-US" dirty="0" smtClean="0">
                <a:solidFill>
                  <a:schemeClr val="dk1"/>
                </a:solidFill>
              </a:rPr>
              <a:t> - an optional encrypted password associated with the group, which allows users not in this group to access the group with the </a:t>
            </a:r>
            <a:r>
              <a:rPr lang="en-US" dirty="0" err="1" smtClean="0">
                <a:solidFill>
                  <a:schemeClr val="dk1"/>
                </a:solidFill>
              </a:rPr>
              <a:t>newgrp</a:t>
            </a:r>
            <a:r>
              <a:rPr lang="en-US" dirty="0" smtClean="0">
                <a:solidFill>
                  <a:schemeClr val="dk1"/>
                </a:solidFill>
              </a:rPr>
              <a:t> command.</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b="1" dirty="0" err="1" smtClean="0">
                <a:solidFill>
                  <a:schemeClr val="dk1"/>
                </a:solidFill>
              </a:rPr>
              <a:t>gid</a:t>
            </a:r>
            <a:r>
              <a:rPr lang="en-US" dirty="0" smtClean="0">
                <a:solidFill>
                  <a:schemeClr val="dk1"/>
                </a:solidFill>
              </a:rPr>
              <a:t> - is the group ID used by the system to refer to the group; it is the number used in the </a:t>
            </a:r>
            <a:r>
              <a:rPr lang="en-US" dirty="0" err="1" smtClean="0">
                <a:solidFill>
                  <a:schemeClr val="dk1"/>
                </a:solidFill>
              </a:rPr>
              <a:t>gid</a:t>
            </a:r>
            <a:r>
              <a:rPr lang="en-US" dirty="0" smtClean="0">
                <a:solidFill>
                  <a:schemeClr val="dk1"/>
                </a:solidFill>
              </a:rPr>
              <a:t> field of /</a:t>
            </a:r>
            <a:r>
              <a:rPr lang="en-US" dirty="0" err="1" smtClean="0">
                <a:solidFill>
                  <a:schemeClr val="dk1"/>
                </a:solidFill>
              </a:rPr>
              <a:t>etc</a:t>
            </a:r>
            <a:r>
              <a:rPr lang="en-US" dirty="0" smtClean="0">
                <a:solidFill>
                  <a:schemeClr val="dk1"/>
                </a:solidFill>
              </a:rPr>
              <a:t>/</a:t>
            </a:r>
            <a:r>
              <a:rPr lang="en-US" dirty="0" err="1" smtClean="0">
                <a:solidFill>
                  <a:schemeClr val="dk1"/>
                </a:solidFill>
              </a:rPr>
              <a:t>passwd</a:t>
            </a:r>
            <a:r>
              <a:rPr lang="en-US" dirty="0" smtClean="0">
                <a:solidFill>
                  <a:schemeClr val="dk1"/>
                </a:solidFill>
              </a:rPr>
              <a:t> to specify a user’s default group.</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b="1" dirty="0" smtClean="0">
                <a:solidFill>
                  <a:schemeClr val="dk1"/>
                </a:solidFill>
              </a:rPr>
              <a:t>members</a:t>
            </a:r>
            <a:r>
              <a:rPr lang="en-US" dirty="0" smtClean="0">
                <a:solidFill>
                  <a:schemeClr val="dk1"/>
                </a:solidFill>
              </a:rPr>
              <a:t> - comma-separated list of usernames, identifying those users who are members of this group but who have a different </a:t>
            </a:r>
            <a:r>
              <a:rPr lang="en-US" dirty="0" err="1" smtClean="0">
                <a:solidFill>
                  <a:schemeClr val="dk1"/>
                </a:solidFill>
              </a:rPr>
              <a:t>gid</a:t>
            </a:r>
            <a:r>
              <a:rPr lang="en-US" dirty="0" smtClean="0">
                <a:solidFill>
                  <a:schemeClr val="dk1"/>
                </a:solidFill>
              </a:rPr>
              <a:t> in </a:t>
            </a:r>
            <a:r>
              <a:rPr lang="en-US" i="1" dirty="0" smtClean="0">
                <a:solidFill>
                  <a:schemeClr val="dk1"/>
                </a:solidFill>
              </a:rPr>
              <a:t>/</a:t>
            </a:r>
            <a:r>
              <a:rPr lang="en-US" i="1" dirty="0" err="1" smtClean="0">
                <a:solidFill>
                  <a:schemeClr val="dk1"/>
                </a:solidFill>
              </a:rPr>
              <a:t>etc</a:t>
            </a:r>
            <a:r>
              <a:rPr lang="en-US" i="1" dirty="0" smtClean="0">
                <a:solidFill>
                  <a:schemeClr val="dk1"/>
                </a:solidFill>
              </a:rPr>
              <a:t>/</a:t>
            </a:r>
            <a:r>
              <a:rPr lang="en-US" i="1" dirty="0" err="1" smtClean="0">
                <a:solidFill>
                  <a:schemeClr val="dk1"/>
                </a:solidFill>
              </a:rPr>
              <a:t>passwd</a:t>
            </a:r>
            <a:r>
              <a:rPr lang="en-US" dirty="0" smtClean="0">
                <a:solidFill>
                  <a:schemeClr val="dk1"/>
                </a:solidFill>
              </a:rPr>
              <a:t>.</a:t>
            </a:r>
            <a:endParaRPr lang="en-US" sz="1200" dirty="0" smtClean="0">
              <a:solidFill>
                <a:schemeClr val="dk1"/>
              </a:solidFill>
            </a:endParaRPr>
          </a:p>
          <a:p>
            <a:pPr marL="0" lvl="0" indent="0" rtl="0">
              <a:spcBef>
                <a:spcPts val="1600"/>
              </a:spcBef>
              <a:spcAft>
                <a:spcPts val="0"/>
              </a:spcAft>
              <a:buClr>
                <a:schemeClr val="dk1"/>
              </a:buClr>
              <a:buSzPts val="1100"/>
              <a:buFont typeface="Arial"/>
              <a:buNone/>
            </a:pPr>
            <a:endParaRPr lang="en-US" sz="12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1653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Answers:</a:t>
            </a:r>
          </a:p>
          <a:p>
            <a:pPr marL="0" lvl="0" indent="0">
              <a:spcBef>
                <a:spcPts val="0"/>
              </a:spcBef>
              <a:spcAft>
                <a:spcPts val="0"/>
              </a:spcAft>
              <a:buClr>
                <a:schemeClr val="dk1"/>
              </a:buClr>
              <a:buSzPts val="1100"/>
              <a:buFont typeface="Arial"/>
              <a:buNone/>
            </a:pPr>
            <a:r>
              <a:rPr lang="en-US" dirty="0" smtClean="0">
                <a:solidFill>
                  <a:schemeClr val="dk1"/>
                </a:solidFill>
              </a:rPr>
              <a:t>1. B &amp; C. ‘</a:t>
            </a:r>
            <a:r>
              <a:rPr lang="en-US" dirty="0" err="1" smtClean="0">
                <a:solidFill>
                  <a:schemeClr val="dk1"/>
                </a:solidFill>
              </a:rPr>
              <a:t>useradd</a:t>
            </a:r>
            <a:r>
              <a:rPr lang="en-US" dirty="0" smtClean="0">
                <a:solidFill>
                  <a:schemeClr val="dk1"/>
                </a:solidFill>
              </a:rPr>
              <a:t>’ command is used to create a new user; c. ‘</a:t>
            </a:r>
            <a:r>
              <a:rPr lang="en-US" dirty="0" err="1" smtClean="0">
                <a:solidFill>
                  <a:schemeClr val="dk1"/>
                </a:solidFill>
              </a:rPr>
              <a:t>passwd</a:t>
            </a:r>
            <a:r>
              <a:rPr lang="en-US" dirty="0" smtClean="0">
                <a:solidFill>
                  <a:schemeClr val="dk1"/>
                </a:solidFill>
              </a:rPr>
              <a:t>’ program uses a one-way encryption scheme to secure passwords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8517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Tell the participants that they will discuss ‘File Permission in Linux’ in this topic.</a:t>
            </a:r>
          </a:p>
          <a:p>
            <a:pPr marL="0" lvl="0" indent="0" rtl="0">
              <a:lnSpc>
                <a:spcPct val="115000"/>
              </a:lnSpc>
              <a:spcBef>
                <a:spcPts val="0"/>
              </a:spcBef>
              <a:spcAft>
                <a:spcPts val="0"/>
              </a:spcAft>
              <a:buClr>
                <a:schemeClr val="dk1"/>
              </a:buClr>
              <a:buSzPts val="1100"/>
              <a:buFont typeface="Arial"/>
              <a:buNone/>
            </a:pPr>
            <a:endParaRPr lang="en-US" b="1"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You will now learn about the next topic in this module. This topic discusses the ‘File Permission in Linux’.</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6007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the concepts of file ownership of the user and the group.</a:t>
            </a:r>
          </a:p>
          <a:p>
            <a:pPr marL="0" lvl="0" indent="0" rtl="0">
              <a:lnSpc>
                <a:spcPct val="115000"/>
              </a:lnSpc>
              <a:spcBef>
                <a:spcPts val="0"/>
              </a:spcBef>
              <a:spcAft>
                <a:spcPts val="0"/>
              </a:spcAft>
              <a:buNone/>
            </a:pPr>
            <a:endParaRPr lang="en-US" b="1"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a:t>
            </a:r>
          </a:p>
          <a:p>
            <a:pPr marL="0" lvl="0" indent="0" rtl="0">
              <a:lnSpc>
                <a:spcPct val="115000"/>
              </a:lnSpc>
              <a:spcBef>
                <a:spcPts val="0"/>
              </a:spcBef>
              <a:spcAft>
                <a:spcPts val="0"/>
              </a:spcAft>
              <a:buNone/>
            </a:pPr>
            <a:r>
              <a:rPr lang="en-US" dirty="0" smtClean="0">
                <a:solidFill>
                  <a:schemeClr val="dk1"/>
                </a:solidFill>
              </a:rPr>
              <a:t>All the files in Linux will be owned by a user and a group. The file owners will have complete control to modify the file’s permission though they can’t read the file’s content due to the existing permission of the file.</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3114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400" b="1" dirty="0" smtClean="0">
                <a:solidFill>
                  <a:schemeClr val="dk1"/>
                </a:solidFill>
              </a:rPr>
              <a:t>Notes to the Facilitator:</a:t>
            </a:r>
          </a:p>
          <a:p>
            <a:pPr marL="0" lvl="0" indent="0" rtl="0">
              <a:spcBef>
                <a:spcPts val="0"/>
              </a:spcBef>
              <a:spcAft>
                <a:spcPts val="0"/>
              </a:spcAft>
              <a:buClr>
                <a:schemeClr val="dk1"/>
              </a:buClr>
              <a:buSzPts val="1100"/>
              <a:buFont typeface="Arial"/>
              <a:buNone/>
            </a:pPr>
            <a:r>
              <a:rPr lang="en-US" sz="1400" dirty="0" smtClean="0">
                <a:solidFill>
                  <a:schemeClr val="dk1"/>
                </a:solidFill>
              </a:rPr>
              <a:t>Explain the participants about file permissions and the types and levels of permissions.</a:t>
            </a:r>
          </a:p>
          <a:p>
            <a:pPr marL="0" lvl="0" indent="0" rtl="0">
              <a:spcBef>
                <a:spcPts val="0"/>
              </a:spcBef>
              <a:spcAft>
                <a:spcPts val="0"/>
              </a:spcAft>
              <a:buClr>
                <a:schemeClr val="dk1"/>
              </a:buClr>
              <a:buSzPts val="1100"/>
              <a:buFont typeface="Arial"/>
              <a:buNone/>
            </a:pPr>
            <a:endParaRPr lang="en-US" sz="1400" dirty="0" smtClean="0">
              <a:solidFill>
                <a:schemeClr val="dk1"/>
              </a:solidFill>
            </a:endParaRPr>
          </a:p>
          <a:p>
            <a:pPr marL="0" lvl="0" indent="0">
              <a:spcBef>
                <a:spcPts val="0"/>
              </a:spcBef>
              <a:spcAft>
                <a:spcPts val="0"/>
              </a:spcAft>
              <a:buNone/>
            </a:pPr>
            <a:r>
              <a:rPr lang="en-US" sz="1400" b="1" dirty="0" smtClean="0">
                <a:solidFill>
                  <a:schemeClr val="dk1"/>
                </a:solidFill>
              </a:rPr>
              <a:t>Notes to the Participant:</a:t>
            </a:r>
          </a:p>
          <a:p>
            <a:pPr marL="0" lvl="0" indent="0">
              <a:spcBef>
                <a:spcPts val="0"/>
              </a:spcBef>
              <a:spcAft>
                <a:spcPts val="0"/>
              </a:spcAft>
              <a:buNone/>
            </a:pPr>
            <a:r>
              <a:rPr lang="en-US" dirty="0" smtClean="0"/>
              <a:t>File permissions are nothing but the ways in which someone could use a file. Permissions can be viewed by using the "long list" option (-l) with </a:t>
            </a:r>
            <a:r>
              <a:rPr lang="en-US" i="1" dirty="0" err="1" smtClean="0"/>
              <a:t>ls</a:t>
            </a:r>
            <a:r>
              <a:rPr lang="en-US" dirty="0" smtClean="0"/>
              <a:t>.</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Three types of permissions</a:t>
            </a:r>
            <a:r>
              <a:rPr lang="en-US" dirty="0" smtClean="0"/>
              <a:t>:</a:t>
            </a:r>
          </a:p>
          <a:p>
            <a:pPr marL="0" lvl="0" indent="0">
              <a:spcBef>
                <a:spcPts val="0"/>
              </a:spcBef>
              <a:spcAft>
                <a:spcPts val="0"/>
              </a:spcAft>
              <a:buNone/>
            </a:pPr>
            <a:r>
              <a:rPr lang="en-US" dirty="0" smtClean="0"/>
              <a:t>When each file is created, some default permissions are assigned by the system. For example, both read and write permissions are assigned to the owner, but others will get only read permissions. There are three levels of permissions read, write and execute.</a:t>
            </a:r>
          </a:p>
          <a:p>
            <a:pPr marL="0" lvl="0" indent="0">
              <a:spcBef>
                <a:spcPts val="0"/>
              </a:spcBef>
              <a:spcAft>
                <a:spcPts val="0"/>
              </a:spcAft>
              <a:buNone/>
            </a:pPr>
            <a:endParaRPr lang="en-US" dirty="0" smtClean="0"/>
          </a:p>
          <a:p>
            <a:pPr marL="457200" lvl="0" indent="-298450">
              <a:spcBef>
                <a:spcPts val="0"/>
              </a:spcBef>
              <a:spcAft>
                <a:spcPts val="0"/>
              </a:spcAft>
              <a:buSzPts val="1100"/>
              <a:buChar char="●"/>
            </a:pPr>
            <a:r>
              <a:rPr lang="en-US" dirty="0" smtClean="0"/>
              <a:t>Read (r) refers to the permission to view the file’s contents.</a:t>
            </a:r>
          </a:p>
          <a:p>
            <a:pPr marL="457200" lvl="0" indent="-298450">
              <a:spcBef>
                <a:spcPts val="0"/>
              </a:spcBef>
              <a:spcAft>
                <a:spcPts val="0"/>
              </a:spcAft>
              <a:buSzPts val="1100"/>
              <a:buChar char="●"/>
            </a:pPr>
            <a:r>
              <a:rPr lang="en-US" dirty="0" smtClean="0"/>
              <a:t>Write (w) refers to the permission to add or change the content or delete the file.</a:t>
            </a:r>
          </a:p>
          <a:p>
            <a:pPr marL="457200" lvl="0" indent="-298450">
              <a:spcBef>
                <a:spcPts val="0"/>
              </a:spcBef>
              <a:spcAft>
                <a:spcPts val="0"/>
              </a:spcAft>
              <a:buSzPts val="1100"/>
              <a:buChar char="●"/>
            </a:pPr>
            <a:r>
              <a:rPr lang="en-US" dirty="0" smtClean="0"/>
              <a:t>Execute (e) refers to the permission to the run the file as a program.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Apart from the default permissions, permissions can be assigned or modified. When an executable program is created by a compiler, execute permission is automatically assigned. Permissions are not assigned by default in some cases. When a shell script or a Perl program </a:t>
            </a:r>
            <a:r>
              <a:rPr lang="en-US" smtClean="0"/>
              <a:t>is created, we </a:t>
            </a:r>
            <a:r>
              <a:rPr lang="en-US" dirty="0" smtClean="0"/>
              <a:t>need to assign execute permission ourselves in order to run it.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In case of a Directory, permissions have a different meaning.</a:t>
            </a:r>
          </a:p>
          <a:p>
            <a:pPr marL="457200" lvl="0" indent="-298450">
              <a:spcBef>
                <a:spcPts val="0"/>
              </a:spcBef>
              <a:spcAft>
                <a:spcPts val="0"/>
              </a:spcAft>
              <a:buSzPts val="1100"/>
              <a:buChar char="●"/>
            </a:pPr>
            <a:r>
              <a:rPr lang="en-US" dirty="0" smtClean="0"/>
              <a:t>Read permission means we can list the contents of the directory.</a:t>
            </a:r>
          </a:p>
          <a:p>
            <a:pPr marL="457200" lvl="0" indent="-298450">
              <a:spcBef>
                <a:spcPts val="0"/>
              </a:spcBef>
              <a:spcAft>
                <a:spcPts val="0"/>
              </a:spcAft>
              <a:buSzPts val="1100"/>
              <a:buChar char="●"/>
            </a:pPr>
            <a:r>
              <a:rPr lang="en-US" dirty="0" smtClean="0"/>
              <a:t>Write permission means we can add or remove files in that directory.</a:t>
            </a:r>
          </a:p>
          <a:p>
            <a:pPr marL="457200" lvl="0" indent="-298450">
              <a:spcBef>
                <a:spcPts val="0"/>
              </a:spcBef>
              <a:spcAft>
                <a:spcPts val="0"/>
              </a:spcAft>
              <a:buSzPts val="1100"/>
              <a:buChar char="●"/>
            </a:pPr>
            <a:r>
              <a:rPr lang="en-US" dirty="0" smtClean="0"/>
              <a:t>Execute permission means we can list information about the files in that directory.</a:t>
            </a:r>
          </a:p>
          <a:p>
            <a:pPr marL="0" lvl="0" indent="0">
              <a:spcBef>
                <a:spcPts val="0"/>
              </a:spcBef>
              <a:spcAft>
                <a:spcPts val="0"/>
              </a:spcAft>
              <a:buNone/>
            </a:pPr>
            <a:endParaRPr lang="en-US" dirty="0" smtClean="0"/>
          </a:p>
          <a:p>
            <a:pPr marL="0" lvl="0" indent="0">
              <a:spcBef>
                <a:spcPts val="0"/>
              </a:spcBef>
              <a:spcAft>
                <a:spcPts val="0"/>
              </a:spcAft>
              <a:buNone/>
            </a:pPr>
            <a:r>
              <a:rPr lang="en-US" b="1" i="1" dirty="0" smtClean="0"/>
              <a:t>Three levels of permissions</a:t>
            </a:r>
            <a:endParaRPr lang="en-US" dirty="0" smtClean="0"/>
          </a:p>
          <a:p>
            <a:pPr marL="0" lvl="0" indent="0">
              <a:spcBef>
                <a:spcPts val="0"/>
              </a:spcBef>
              <a:spcAft>
                <a:spcPts val="0"/>
              </a:spcAft>
              <a:buNone/>
            </a:pPr>
            <a:r>
              <a:rPr lang="en-US" dirty="0" smtClean="0"/>
              <a:t>Like there are types, there are different levels of permissions: Owner, Group, Other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owner is the user one who creates the file. Each file has an owner and group. Each user may also belong to a default group, which is assigned to the file the user creates. The reason for having groups is to give a set of users certain permissions.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For example, there’s a set of programmers working on a project. The one who created the source code can retain the write permission to himself, and read permission can be assigned to other programmers in the group. By changing the groups assigned to a file, permissions can be given or denied to any set of users.  </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b="1" i="1" dirty="0" smtClean="0"/>
              <a:t>Changing File Permissions </a:t>
            </a:r>
          </a:p>
          <a:p>
            <a:pPr marL="0" lvl="0" indent="0">
              <a:spcBef>
                <a:spcPts val="0"/>
              </a:spcBef>
              <a:spcAft>
                <a:spcPts val="0"/>
              </a:spcAft>
              <a:buNone/>
            </a:pPr>
            <a:r>
              <a:rPr lang="en-US" dirty="0" smtClean="0"/>
              <a:t>Use the </a:t>
            </a:r>
            <a:r>
              <a:rPr lang="en-US" dirty="0" err="1" smtClean="0">
                <a:latin typeface="Courier New"/>
                <a:ea typeface="Courier New"/>
                <a:cs typeface="Courier New"/>
                <a:sym typeface="Courier New"/>
              </a:rPr>
              <a:t>chmod</a:t>
            </a:r>
            <a:r>
              <a:rPr lang="en-US" dirty="0" smtClean="0">
                <a:latin typeface="Courier New"/>
                <a:ea typeface="Courier New"/>
                <a:cs typeface="Courier New"/>
                <a:sym typeface="Courier New"/>
              </a:rPr>
              <a:t> </a:t>
            </a:r>
            <a:r>
              <a:rPr lang="en-US" dirty="0" smtClean="0"/>
              <a:t>command to change permissions on a file . This command changes the file permission bits of each file according to a given mode, which can be either a symbolic representation of changes to be made or an octal number representing the bit pattern for the new mode bits.</a:t>
            </a:r>
          </a:p>
          <a:p>
            <a:pPr marL="0" lvl="0" indent="0">
              <a:spcBef>
                <a:spcPts val="0"/>
              </a:spcBef>
              <a:spcAft>
                <a:spcPts val="0"/>
              </a:spcAft>
              <a:buNone/>
            </a:pPr>
            <a:endParaRPr lang="en-US" dirty="0" smtClean="0"/>
          </a:p>
          <a:p>
            <a:pPr marL="0" lvl="0" indent="0">
              <a:spcBef>
                <a:spcPts val="0"/>
              </a:spcBef>
              <a:spcAft>
                <a:spcPts val="0"/>
              </a:spcAft>
              <a:buNone/>
            </a:pPr>
            <a:r>
              <a:rPr lang="en-US" b="1" i="1" dirty="0" err="1" smtClean="0"/>
              <a:t>Chmod</a:t>
            </a:r>
            <a:r>
              <a:rPr lang="en-US" b="1" i="1" dirty="0" smtClean="0"/>
              <a:t> in symbolic mode</a:t>
            </a:r>
          </a:p>
          <a:p>
            <a:pPr marL="0" lvl="0" indent="0">
              <a:spcBef>
                <a:spcPts val="0"/>
              </a:spcBef>
              <a:spcAft>
                <a:spcPts val="0"/>
              </a:spcAft>
              <a:buNone/>
            </a:pPr>
            <a:r>
              <a:rPr lang="en-US" dirty="0" smtClean="0"/>
              <a:t>The syntax of the command in symbolic mode is </a:t>
            </a:r>
            <a:r>
              <a:rPr lang="en-US" dirty="0" err="1" smtClean="0"/>
              <a:t>chmod</a:t>
            </a:r>
            <a:r>
              <a:rPr lang="en-US" dirty="0" smtClean="0"/>
              <a:t> [references][operator][modes]: references can be "u" for user, "g" for group, "o" for others and "a" for all three types. The operator can be "+" to add and "-" to remove permissions. In the following example, the owner has been given read, write, and execute permissions, the group and everybody else has no permission.</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778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p>
          <a:p>
            <a:pPr marL="0" lvl="0" indent="0">
              <a:spcBef>
                <a:spcPts val="0"/>
              </a:spcBef>
              <a:spcAft>
                <a:spcPts val="0"/>
              </a:spcAft>
              <a:buNone/>
            </a:pPr>
            <a:r>
              <a:rPr lang="en-US" dirty="0">
                <a:solidFill>
                  <a:schemeClr val="dk1"/>
                </a:solidFill>
              </a:rPr>
              <a:t>Inform the participants about the topics that they will be learning in this module.</a:t>
            </a:r>
          </a:p>
          <a:p>
            <a:pPr marL="0" lvl="0" indent="0">
              <a:spcBef>
                <a:spcPts val="0"/>
              </a:spcBef>
              <a:spcAft>
                <a:spcPts val="0"/>
              </a:spcAft>
              <a:buNone/>
            </a:pPr>
            <a:r>
              <a:rPr lang="en-US" dirty="0">
                <a:solidFill>
                  <a:schemeClr val="dk1"/>
                </a:solidFill>
              </a:rPr>
              <a:t>Reiterate the topics:</a:t>
            </a:r>
          </a:p>
          <a:p>
            <a:pPr marL="457200" lvl="0" indent="-298450" rtl="0">
              <a:lnSpc>
                <a:spcPct val="115000"/>
              </a:lnSpc>
              <a:spcBef>
                <a:spcPts val="0"/>
              </a:spcBef>
              <a:spcAft>
                <a:spcPts val="0"/>
              </a:spcAft>
              <a:buClr>
                <a:srgbClr val="000000"/>
              </a:buClr>
              <a:buSzPts val="1100"/>
              <a:buChar char="●"/>
            </a:pPr>
            <a:r>
              <a:rPr lang="en-US" dirty="0"/>
              <a:t>Development Delivery Pipeline Overview</a:t>
            </a:r>
          </a:p>
          <a:p>
            <a:pPr marL="457200" lvl="0" indent="-298450" rtl="0">
              <a:lnSpc>
                <a:spcPct val="115000"/>
              </a:lnSpc>
              <a:spcBef>
                <a:spcPts val="0"/>
              </a:spcBef>
              <a:spcAft>
                <a:spcPts val="0"/>
              </a:spcAft>
              <a:buClr>
                <a:srgbClr val="000000"/>
              </a:buClr>
              <a:buSzPts val="1100"/>
              <a:buChar char="●"/>
            </a:pPr>
            <a:r>
              <a:rPr lang="en-US" dirty="0"/>
              <a:t>Automating the Build Pipeline</a:t>
            </a:r>
          </a:p>
          <a:p>
            <a:pPr marL="457200" lvl="0" indent="-298450" rtl="0">
              <a:lnSpc>
                <a:spcPct val="115000"/>
              </a:lnSpc>
              <a:spcBef>
                <a:spcPts val="0"/>
              </a:spcBef>
              <a:spcAft>
                <a:spcPts val="0"/>
              </a:spcAft>
              <a:buClr>
                <a:srgbClr val="000000"/>
              </a:buClr>
              <a:buSzPts val="1100"/>
              <a:buChar char="●"/>
            </a:pPr>
            <a:r>
              <a:rPr lang="en-US" dirty="0"/>
              <a:t>RAD (Rapid Application Development)</a:t>
            </a:r>
          </a:p>
          <a:p>
            <a:pPr marL="457200" lvl="0" indent="-298450" rtl="0">
              <a:lnSpc>
                <a:spcPct val="115000"/>
              </a:lnSpc>
              <a:spcBef>
                <a:spcPts val="0"/>
              </a:spcBef>
              <a:spcAft>
                <a:spcPts val="0"/>
              </a:spcAft>
              <a:buClr>
                <a:srgbClr val="000000"/>
              </a:buClr>
              <a:buSzPts val="1100"/>
              <a:buChar char="●"/>
            </a:pPr>
            <a:r>
              <a:rPr lang="en-US" dirty="0"/>
              <a:t>Code Generation</a:t>
            </a:r>
          </a:p>
          <a:p>
            <a:pPr marL="457200" lvl="0" indent="-298450" rtl="0">
              <a:lnSpc>
                <a:spcPct val="115000"/>
              </a:lnSpc>
              <a:spcBef>
                <a:spcPts val="0"/>
              </a:spcBef>
              <a:spcAft>
                <a:spcPts val="0"/>
              </a:spcAft>
              <a:buClr>
                <a:srgbClr val="000000"/>
              </a:buClr>
              <a:buSzPts val="1100"/>
              <a:buChar char="●"/>
            </a:pPr>
            <a:r>
              <a:rPr lang="en-US" dirty="0"/>
              <a:t>MDA/MDD (Model-Driven Architecture/Development)</a:t>
            </a:r>
            <a:endParaRPr lang="en-US" dirty="0">
              <a:solidFill>
                <a:schemeClr val="dk1"/>
              </a:solidFill>
            </a:endParaRPr>
          </a:p>
          <a:p>
            <a:pPr marL="0" lvl="0" indent="0">
              <a:spcBef>
                <a:spcPts val="1600"/>
              </a:spcBef>
              <a:spcAft>
                <a:spcPts val="0"/>
              </a:spcAft>
              <a:buClr>
                <a:schemeClr val="dk1"/>
              </a:buClr>
              <a:buSzPts val="1100"/>
              <a:buFont typeface="Arial"/>
              <a:buNone/>
            </a:pPr>
            <a:endParaRPr lang="en-US" b="1" dirty="0">
              <a:solidFill>
                <a:schemeClr val="dk1"/>
              </a:solidFill>
            </a:endParaRPr>
          </a:p>
          <a:p>
            <a:pPr marL="0" lvl="0" indent="0">
              <a:spcBef>
                <a:spcPts val="1600"/>
              </a:spcBef>
              <a:spcAft>
                <a:spcPts val="0"/>
              </a:spcAft>
              <a:buClr>
                <a:schemeClr val="dk1"/>
              </a:buClr>
              <a:buSzPts val="1100"/>
              <a:buFont typeface="Arial"/>
              <a:buNone/>
            </a:pPr>
            <a:r>
              <a:rPr lang="en-US" b="1" dirty="0">
                <a:solidFill>
                  <a:schemeClr val="dk1"/>
                </a:solidFill>
              </a:rPr>
              <a:t>Notes to the Participants:</a:t>
            </a:r>
          </a:p>
          <a:p>
            <a:pPr marL="0" lvl="0" indent="0">
              <a:spcBef>
                <a:spcPts val="0"/>
              </a:spcBef>
              <a:spcAft>
                <a:spcPts val="0"/>
              </a:spcAft>
              <a:buNone/>
            </a:pPr>
            <a:r>
              <a:rPr lang="en-US" dirty="0"/>
              <a:t>You will learn about the following topics in this module:</a:t>
            </a:r>
          </a:p>
          <a:p>
            <a:pPr marL="457200" lvl="0" indent="-298450" rtl="0">
              <a:lnSpc>
                <a:spcPct val="115000"/>
              </a:lnSpc>
              <a:spcBef>
                <a:spcPts val="0"/>
              </a:spcBef>
              <a:spcAft>
                <a:spcPts val="0"/>
              </a:spcAft>
              <a:buClr>
                <a:schemeClr val="dk1"/>
              </a:buClr>
              <a:buSzPts val="1100"/>
              <a:buChar char="●"/>
            </a:pPr>
            <a:r>
              <a:rPr lang="en-US" dirty="0">
                <a:solidFill>
                  <a:schemeClr val="dk1"/>
                </a:solidFill>
              </a:rPr>
              <a:t>Development Delivery Pipeline Overview</a:t>
            </a:r>
          </a:p>
          <a:p>
            <a:pPr marL="457200" lvl="0" indent="-298450" rtl="0">
              <a:lnSpc>
                <a:spcPct val="115000"/>
              </a:lnSpc>
              <a:spcBef>
                <a:spcPts val="0"/>
              </a:spcBef>
              <a:spcAft>
                <a:spcPts val="0"/>
              </a:spcAft>
              <a:buClr>
                <a:schemeClr val="dk1"/>
              </a:buClr>
              <a:buSzPts val="1100"/>
              <a:buChar char="●"/>
            </a:pPr>
            <a:r>
              <a:rPr lang="en-US" dirty="0">
                <a:solidFill>
                  <a:schemeClr val="dk1"/>
                </a:solidFill>
              </a:rPr>
              <a:t>Automating the Build Pipeline</a:t>
            </a:r>
          </a:p>
          <a:p>
            <a:pPr marL="457200" lvl="0" indent="-298450" rtl="0">
              <a:lnSpc>
                <a:spcPct val="115000"/>
              </a:lnSpc>
              <a:spcBef>
                <a:spcPts val="0"/>
              </a:spcBef>
              <a:spcAft>
                <a:spcPts val="0"/>
              </a:spcAft>
              <a:buClr>
                <a:schemeClr val="dk1"/>
              </a:buClr>
              <a:buSzPts val="1100"/>
              <a:buChar char="●"/>
            </a:pPr>
            <a:r>
              <a:rPr lang="en-US" dirty="0">
                <a:solidFill>
                  <a:schemeClr val="dk1"/>
                </a:solidFill>
              </a:rPr>
              <a:t>RAD (Rapid Application Development)</a:t>
            </a:r>
          </a:p>
          <a:p>
            <a:pPr marL="457200" lvl="0" indent="-298450" rtl="0">
              <a:lnSpc>
                <a:spcPct val="115000"/>
              </a:lnSpc>
              <a:spcBef>
                <a:spcPts val="0"/>
              </a:spcBef>
              <a:spcAft>
                <a:spcPts val="0"/>
              </a:spcAft>
              <a:buClr>
                <a:schemeClr val="dk1"/>
              </a:buClr>
              <a:buSzPts val="1100"/>
              <a:buChar char="●"/>
            </a:pPr>
            <a:r>
              <a:rPr lang="en-US" dirty="0">
                <a:solidFill>
                  <a:schemeClr val="dk1"/>
                </a:solidFill>
              </a:rPr>
              <a:t>Code Generation</a:t>
            </a:r>
          </a:p>
          <a:p>
            <a:pPr marL="457200" lvl="0" indent="-298450" rtl="0">
              <a:lnSpc>
                <a:spcPct val="115000"/>
              </a:lnSpc>
              <a:spcBef>
                <a:spcPts val="0"/>
              </a:spcBef>
              <a:spcAft>
                <a:spcPts val="0"/>
              </a:spcAft>
              <a:buClr>
                <a:schemeClr val="dk1"/>
              </a:buClr>
              <a:buSzPts val="1100"/>
              <a:buChar char="●"/>
            </a:pPr>
            <a:r>
              <a:rPr lang="en-US" dirty="0">
                <a:solidFill>
                  <a:schemeClr val="dk1"/>
                </a:solidFill>
              </a:rPr>
              <a:t>MDA/MDD (Model-Driven Architecture/Development)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1001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Continue explaining the file permissions with the help of the content given on the slide.</a:t>
            </a:r>
          </a:p>
          <a:p>
            <a:pPr marL="0" lvl="0" indent="0" rtl="0">
              <a:lnSpc>
                <a:spcPct val="115000"/>
              </a:lnSpc>
              <a:spcBef>
                <a:spcPts val="0"/>
              </a:spcBef>
              <a:spcAft>
                <a:spcPts val="0"/>
              </a:spcAft>
              <a:buNone/>
            </a:pPr>
            <a:endParaRPr lang="en-US" b="1"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You will be learning about the third level of permissions, that is: </a:t>
            </a:r>
          </a:p>
          <a:p>
            <a:pPr marL="0" lvl="0" indent="0" rtl="0">
              <a:lnSpc>
                <a:spcPct val="115000"/>
              </a:lnSpc>
              <a:spcBef>
                <a:spcPts val="0"/>
              </a:spcBef>
              <a:spcAft>
                <a:spcPts val="0"/>
              </a:spcAft>
              <a:buClr>
                <a:schemeClr val="dk1"/>
              </a:buClr>
              <a:buSzPts val="1100"/>
              <a:buFont typeface="Arial"/>
              <a:buNone/>
            </a:pPr>
            <a:r>
              <a:rPr lang="en-US" b="1" i="1" dirty="0" err="1" smtClean="0">
                <a:solidFill>
                  <a:schemeClr val="dk1"/>
                </a:solidFill>
              </a:rPr>
              <a:t>Chmod</a:t>
            </a:r>
            <a:r>
              <a:rPr lang="en-US" b="1" i="1" dirty="0" smtClean="0">
                <a:solidFill>
                  <a:schemeClr val="dk1"/>
                </a:solidFill>
              </a:rPr>
              <a:t> in numeric mode</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The numeric mode is from one to four octal digits (0-7). The rightmost digit selects permissions for the world, the second digit for other users in the group and the third digit for the owner. The fourth digit is rarely used. The value for each digit is derived by adding up the bits with values 4 (rea- only), 2 (write only), and 1 (execute only). The value zero removes all permission for the particular group, whereas the value 7 turns on all permissions (read, write, and execute) for that group.</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9419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Answer:</a:t>
            </a:r>
          </a:p>
          <a:p>
            <a:pPr marL="0" lvl="0" indent="0">
              <a:spcBef>
                <a:spcPts val="0"/>
              </a:spcBef>
              <a:spcAft>
                <a:spcPts val="0"/>
              </a:spcAft>
              <a:buClr>
                <a:schemeClr val="dk1"/>
              </a:buClr>
              <a:buSzPts val="1100"/>
              <a:buFont typeface="Arial"/>
              <a:buNone/>
            </a:pPr>
            <a:r>
              <a:rPr lang="en-US" dirty="0" smtClean="0">
                <a:solidFill>
                  <a:schemeClr val="dk1"/>
                </a:solidFill>
              </a:rPr>
              <a:t>1. B. False</a:t>
            </a:r>
          </a:p>
          <a:p>
            <a:pPr marL="0" lvl="0" indent="0">
              <a:spcBef>
                <a:spcPts val="0"/>
              </a:spcBef>
              <a:spcAft>
                <a:spcPts val="0"/>
              </a:spcAft>
              <a:buClr>
                <a:schemeClr val="dk1"/>
              </a:buClr>
              <a:buSzPts val="1100"/>
              <a:buFont typeface="Arial"/>
              <a:buNone/>
            </a:pPr>
            <a:r>
              <a:rPr lang="en-US" dirty="0" smtClean="0">
                <a:solidFill>
                  <a:schemeClr val="dk1"/>
                </a:solidFill>
              </a:rPr>
              <a:t>2. </a:t>
            </a:r>
            <a:r>
              <a:rPr lang="en" dirty="0" smtClean="0"/>
              <a:t>C. 745</a:t>
            </a: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5000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Answer:</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dirty="0" smtClean="0">
                <a:solidFill>
                  <a:schemeClr val="dk1"/>
                </a:solidFill>
              </a:rPr>
              <a:t>3. </a:t>
            </a:r>
            <a:r>
              <a:rPr lang="en-US" dirty="0" smtClean="0"/>
              <a:t>D. </a:t>
            </a:r>
            <a:r>
              <a:rPr lang="en-US" dirty="0" smtClean="0">
                <a:solidFill>
                  <a:schemeClr val="dk1"/>
                </a:solidFill>
              </a:rPr>
              <a:t>The </a:t>
            </a:r>
            <a:r>
              <a:rPr lang="en-US" dirty="0" err="1" smtClean="0">
                <a:solidFill>
                  <a:schemeClr val="dk1"/>
                </a:solidFill>
              </a:rPr>
              <a:t>rm</a:t>
            </a:r>
            <a:r>
              <a:rPr lang="en-US" dirty="0" smtClean="0">
                <a:solidFill>
                  <a:schemeClr val="dk1"/>
                </a:solidFill>
              </a:rPr>
              <a:t> command fails because of insufficient permissions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5620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200" b="1" dirty="0" smtClean="0">
                <a:solidFill>
                  <a:schemeClr val="dk1"/>
                </a:solidFill>
              </a:rPr>
              <a:t>Notes to the Facilitator:</a:t>
            </a:r>
          </a:p>
          <a:p>
            <a:pPr marL="457200" lvl="0" indent="-304800" rtl="0">
              <a:spcBef>
                <a:spcPts val="0"/>
              </a:spcBef>
              <a:spcAft>
                <a:spcPts val="0"/>
              </a:spcAft>
              <a:buClr>
                <a:schemeClr val="dk1"/>
              </a:buClr>
              <a:buSzPts val="1200"/>
              <a:buChar char="●"/>
            </a:pPr>
            <a:r>
              <a:rPr lang="en-US" sz="1200" dirty="0" smtClean="0">
                <a:solidFill>
                  <a:schemeClr val="dk1"/>
                </a:solidFill>
              </a:rPr>
              <a:t>Take the participants through this topic on Working with Bash. </a:t>
            </a:r>
          </a:p>
          <a:p>
            <a:pPr marL="457200" lvl="0" indent="-304800" rtl="0">
              <a:spcBef>
                <a:spcPts val="0"/>
              </a:spcBef>
              <a:spcAft>
                <a:spcPts val="0"/>
              </a:spcAft>
              <a:buClr>
                <a:schemeClr val="dk1"/>
              </a:buClr>
              <a:buSzPts val="1200"/>
              <a:buChar char="●"/>
            </a:pPr>
            <a:r>
              <a:rPr lang="en-US" sz="1200" dirty="0" smtClean="0">
                <a:solidFill>
                  <a:schemeClr val="dk1"/>
                </a:solidFill>
              </a:rPr>
              <a:t>Introduce the topic to the participants. </a:t>
            </a:r>
          </a:p>
          <a:p>
            <a:pPr marL="0" lvl="0" indent="0" rtl="0">
              <a:spcBef>
                <a:spcPts val="0"/>
              </a:spcBef>
              <a:spcAft>
                <a:spcPts val="0"/>
              </a:spcAft>
              <a:buClr>
                <a:schemeClr val="dk1"/>
              </a:buClr>
              <a:buSzPts val="1100"/>
              <a:buFont typeface="Arial"/>
              <a:buNone/>
            </a:pPr>
            <a:endParaRPr lang="en-US" sz="1200" dirty="0" smtClean="0">
              <a:solidFill>
                <a:schemeClr val="dk1"/>
              </a:solidFill>
            </a:endParaRPr>
          </a:p>
          <a:p>
            <a:pPr marL="0" lvl="0" indent="0" rtl="0">
              <a:spcBef>
                <a:spcPts val="0"/>
              </a:spcBef>
              <a:spcAft>
                <a:spcPts val="0"/>
              </a:spcAft>
              <a:buClr>
                <a:schemeClr val="dk1"/>
              </a:buClr>
              <a:buSzPts val="1100"/>
              <a:buFont typeface="Arial"/>
              <a:buNone/>
            </a:pPr>
            <a:r>
              <a:rPr lang="en-US" sz="1200" b="1" dirty="0" smtClean="0">
                <a:solidFill>
                  <a:schemeClr val="dk1"/>
                </a:solidFill>
              </a:rPr>
              <a:t>Notes to the Participant:</a:t>
            </a:r>
          </a:p>
          <a:p>
            <a:pPr marL="0" lvl="0" indent="0" rtl="0">
              <a:spcBef>
                <a:spcPts val="0"/>
              </a:spcBef>
              <a:spcAft>
                <a:spcPts val="0"/>
              </a:spcAft>
              <a:buClr>
                <a:schemeClr val="dk1"/>
              </a:buClr>
              <a:buSzPts val="1100"/>
              <a:buFont typeface="Arial"/>
              <a:buNone/>
            </a:pPr>
            <a:r>
              <a:rPr lang="en-US" sz="1200" dirty="0" smtClean="0">
                <a:solidFill>
                  <a:schemeClr val="dk1"/>
                </a:solidFill>
              </a:rPr>
              <a:t>You will learn about Working with Bash in this topic.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9282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Given a brief introduction of Bash in Linux to the participants,</a:t>
            </a: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The instructor will introduce you to the Bash in Linux in this slide.</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Bash is Bourne Again Shell, command language interpreter, for the GNU operating system, is an </a:t>
            </a:r>
            <a:r>
              <a:rPr lang="en-US" dirty="0" err="1" smtClean="0">
                <a:solidFill>
                  <a:schemeClr val="dk1"/>
                </a:solidFill>
              </a:rPr>
              <a:t>sh</a:t>
            </a:r>
            <a:r>
              <a:rPr lang="en-US" dirty="0" smtClean="0">
                <a:solidFill>
                  <a:schemeClr val="dk1"/>
                </a:solidFill>
              </a:rPr>
              <a:t>-compatible shell that incorporates useful features from the </a:t>
            </a:r>
            <a:r>
              <a:rPr lang="en-US" dirty="0" err="1" smtClean="0">
                <a:solidFill>
                  <a:schemeClr val="dk1"/>
                </a:solidFill>
              </a:rPr>
              <a:t>Korn</a:t>
            </a:r>
            <a:r>
              <a:rPr lang="en-US" dirty="0" smtClean="0">
                <a:solidFill>
                  <a:schemeClr val="dk1"/>
                </a:solidFill>
              </a:rPr>
              <a:t> shell (</a:t>
            </a:r>
            <a:r>
              <a:rPr lang="en-US" dirty="0" err="1" smtClean="0">
                <a:solidFill>
                  <a:schemeClr val="dk1"/>
                </a:solidFill>
              </a:rPr>
              <a:t>ksh</a:t>
            </a:r>
            <a:r>
              <a:rPr lang="en-US" dirty="0" smtClean="0">
                <a:solidFill>
                  <a:schemeClr val="dk1"/>
                </a:solidFill>
              </a:rPr>
              <a:t>) and C shell (</a:t>
            </a:r>
            <a:r>
              <a:rPr lang="en-US" dirty="0" err="1" smtClean="0">
                <a:solidFill>
                  <a:schemeClr val="dk1"/>
                </a:solidFill>
              </a:rPr>
              <a:t>csh</a:t>
            </a:r>
            <a:r>
              <a:rPr lang="en-US" dirty="0" smtClean="0">
                <a:solidFill>
                  <a:schemeClr val="dk1"/>
                </a:solidFill>
              </a:rPr>
              <a:t>). </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Bash offers functional improvements over ‘</a:t>
            </a:r>
            <a:r>
              <a:rPr lang="en-US" dirty="0" err="1" smtClean="0">
                <a:solidFill>
                  <a:schemeClr val="dk1"/>
                </a:solidFill>
              </a:rPr>
              <a:t>sh</a:t>
            </a:r>
            <a:r>
              <a:rPr lang="en-US" dirty="0" smtClean="0">
                <a:solidFill>
                  <a:schemeClr val="dk1"/>
                </a:solidFill>
              </a:rPr>
              <a:t>’ for both programming and interactive use. In addition, most </a:t>
            </a:r>
            <a:r>
              <a:rPr lang="en-US" dirty="0" err="1" smtClean="0">
                <a:solidFill>
                  <a:schemeClr val="dk1"/>
                </a:solidFill>
              </a:rPr>
              <a:t>sh</a:t>
            </a:r>
            <a:r>
              <a:rPr lang="en-US" dirty="0" smtClean="0">
                <a:solidFill>
                  <a:schemeClr val="dk1"/>
                </a:solidFill>
              </a:rPr>
              <a:t> scripts can be run by Bash without modification.</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Bash is basically a command processor that typically runs in a text window, allowing the user to type commands that cause actions. It can read commands from a file, called a script. Bash supports:</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dirty="0" smtClean="0">
                <a:solidFill>
                  <a:schemeClr val="dk1"/>
                </a:solidFill>
              </a:rPr>
              <a:t>File name wildcarding</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dirty="0" smtClean="0">
                <a:solidFill>
                  <a:schemeClr val="dk1"/>
                </a:solidFill>
              </a:rPr>
              <a:t>Piping</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dirty="0" smtClean="0">
                <a:solidFill>
                  <a:schemeClr val="dk1"/>
                </a:solidFill>
              </a:rPr>
              <a:t>Hear documents</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dirty="0" smtClean="0">
                <a:solidFill>
                  <a:schemeClr val="dk1"/>
                </a:solidFill>
              </a:rPr>
              <a:t>Command execution</a:t>
            </a:r>
          </a:p>
          <a:p>
            <a:pPr marL="914400" lvl="1" indent="-298450" rtl="0">
              <a:lnSpc>
                <a:spcPct val="115000"/>
              </a:lnSpc>
              <a:spcBef>
                <a:spcPts val="0"/>
              </a:spcBef>
              <a:spcAft>
                <a:spcPts val="0"/>
              </a:spcAft>
              <a:buClr>
                <a:schemeClr val="dk1"/>
              </a:buClr>
              <a:buSzPts val="1100"/>
              <a:buFont typeface="Courier New" panose="02070309020205020404" pitchFamily="49" charset="0"/>
              <a:buChar char="o"/>
            </a:pPr>
            <a:r>
              <a:rPr lang="en-US" dirty="0" smtClean="0">
                <a:solidFill>
                  <a:schemeClr val="dk1"/>
                </a:solidFill>
              </a:rPr>
              <a:t>Variables and control structures for condition testing and iteration</a:t>
            </a:r>
            <a:endParaRPr lang="en-US"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7406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200" b="1" dirty="0" smtClean="0">
                <a:solidFill>
                  <a:schemeClr val="dk1"/>
                </a:solidFill>
              </a:rPr>
              <a:t>Notes to the Facilitator:</a:t>
            </a:r>
          </a:p>
          <a:p>
            <a:pPr marL="457200" lvl="0" indent="-304800" rtl="0">
              <a:spcBef>
                <a:spcPts val="0"/>
              </a:spcBef>
              <a:spcAft>
                <a:spcPts val="0"/>
              </a:spcAft>
              <a:buClr>
                <a:schemeClr val="dk1"/>
              </a:buClr>
              <a:buSzPts val="1200"/>
              <a:buChar char="●"/>
            </a:pPr>
            <a:r>
              <a:rPr lang="en-US" sz="1200" dirty="0" smtClean="0">
                <a:solidFill>
                  <a:schemeClr val="dk1"/>
                </a:solidFill>
              </a:rPr>
              <a:t>Inform the participants about Shell features.</a:t>
            </a:r>
          </a:p>
          <a:p>
            <a:pPr marL="457200" lvl="0" indent="-304800" rtl="0">
              <a:spcBef>
                <a:spcPts val="0"/>
              </a:spcBef>
              <a:spcAft>
                <a:spcPts val="0"/>
              </a:spcAft>
              <a:buClr>
                <a:schemeClr val="dk1"/>
              </a:buClr>
              <a:buSzPts val="1200"/>
              <a:buChar char="●"/>
            </a:pPr>
            <a:r>
              <a:rPr lang="en-US" sz="1200" dirty="0" smtClean="0">
                <a:solidFill>
                  <a:schemeClr val="dk1"/>
                </a:solidFill>
              </a:rPr>
              <a:t>Explain the table given on the slide. </a:t>
            </a:r>
          </a:p>
          <a:p>
            <a:pPr marL="0" lvl="0" indent="0" rtl="0">
              <a:spcBef>
                <a:spcPts val="0"/>
              </a:spcBef>
              <a:spcAft>
                <a:spcPts val="0"/>
              </a:spcAft>
              <a:buClr>
                <a:schemeClr val="dk1"/>
              </a:buClr>
              <a:buSzPts val="1100"/>
              <a:buFont typeface="Arial"/>
              <a:buNone/>
            </a:pPr>
            <a:endParaRPr lang="en-US" sz="1200" dirty="0" smtClean="0">
              <a:solidFill>
                <a:schemeClr val="dk1"/>
              </a:solidFill>
            </a:endParaRPr>
          </a:p>
          <a:p>
            <a:pPr marL="0" lvl="0" indent="0" rtl="0">
              <a:spcBef>
                <a:spcPts val="0"/>
              </a:spcBef>
              <a:spcAft>
                <a:spcPts val="0"/>
              </a:spcAft>
              <a:buClr>
                <a:schemeClr val="dk1"/>
              </a:buClr>
              <a:buSzPts val="1100"/>
              <a:buFont typeface="Arial"/>
              <a:buNone/>
            </a:pPr>
            <a:r>
              <a:rPr lang="en-US" sz="1200" b="1" dirty="0" smtClean="0">
                <a:solidFill>
                  <a:schemeClr val="dk1"/>
                </a:solidFill>
              </a:rPr>
              <a:t>Notes to the Participant:</a:t>
            </a:r>
          </a:p>
          <a:p>
            <a:pPr marL="457200" lvl="0" indent="-304800" rtl="0">
              <a:spcBef>
                <a:spcPts val="0"/>
              </a:spcBef>
              <a:spcAft>
                <a:spcPts val="0"/>
              </a:spcAft>
              <a:buClr>
                <a:schemeClr val="dk1"/>
              </a:buClr>
              <a:buSzPts val="1200"/>
              <a:buChar char="●"/>
            </a:pPr>
            <a:r>
              <a:rPr lang="en-US" sz="1200" dirty="0" smtClean="0">
                <a:solidFill>
                  <a:schemeClr val="dk1"/>
                </a:solidFill>
              </a:rPr>
              <a:t>Make note of the different Shell features. </a:t>
            </a:r>
          </a:p>
          <a:p>
            <a:pPr marL="457200" lvl="0" indent="-304800" rtl="0">
              <a:spcBef>
                <a:spcPts val="0"/>
              </a:spcBef>
              <a:spcAft>
                <a:spcPts val="0"/>
              </a:spcAft>
              <a:buClr>
                <a:schemeClr val="dk1"/>
              </a:buClr>
              <a:buSzPts val="1200"/>
              <a:buChar char="●"/>
            </a:pPr>
            <a:r>
              <a:rPr lang="en-US" sz="1200" dirty="0" smtClean="0">
                <a:solidFill>
                  <a:schemeClr val="dk1"/>
                </a:solidFill>
              </a:rPr>
              <a:t>Understand what each shell feature means.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3546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Tell more commonly used commands to the participants. More commands will be used in the lab. manual.</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You will be learning about Bash Commands in this slide. </a:t>
            </a:r>
          </a:p>
          <a:p>
            <a:pPr marL="457200" lvl="0" indent="-298450">
              <a:spcBef>
                <a:spcPts val="0"/>
              </a:spcBef>
              <a:spcAft>
                <a:spcPts val="0"/>
              </a:spcAft>
              <a:buSzPts val="1100"/>
              <a:buChar char="●"/>
            </a:pPr>
            <a:r>
              <a:rPr lang="en-US" dirty="0" smtClean="0"/>
              <a:t>echo – sends text to </a:t>
            </a:r>
            <a:r>
              <a:rPr lang="en-US" dirty="0" err="1" smtClean="0"/>
              <a:t>stdout</a:t>
            </a:r>
            <a:endParaRPr lang="en-US" dirty="0" smtClean="0"/>
          </a:p>
          <a:p>
            <a:pPr marL="457200" lvl="0" indent="-298450">
              <a:spcBef>
                <a:spcPts val="0"/>
              </a:spcBef>
              <a:spcAft>
                <a:spcPts val="0"/>
              </a:spcAft>
              <a:buSzPts val="1100"/>
              <a:buChar char="●"/>
            </a:pPr>
            <a:r>
              <a:rPr lang="en-US" dirty="0" err="1" smtClean="0"/>
              <a:t>ls</a:t>
            </a:r>
            <a:r>
              <a:rPr lang="en-US" dirty="0" smtClean="0"/>
              <a:t> – lists files and folders in current directory</a:t>
            </a:r>
          </a:p>
          <a:p>
            <a:pPr marL="457200" lvl="0" indent="-298450">
              <a:spcBef>
                <a:spcPts val="0"/>
              </a:spcBef>
              <a:spcAft>
                <a:spcPts val="0"/>
              </a:spcAft>
              <a:buSzPts val="1100"/>
              <a:buChar char="●"/>
            </a:pPr>
            <a:r>
              <a:rPr lang="en-US" dirty="0" err="1" smtClean="0"/>
              <a:t>pwd</a:t>
            </a:r>
            <a:r>
              <a:rPr lang="en-US" dirty="0" smtClean="0"/>
              <a:t> – prints current working directory</a:t>
            </a:r>
          </a:p>
          <a:p>
            <a:pPr marL="457200" lvl="0" indent="-298450">
              <a:spcBef>
                <a:spcPts val="0"/>
              </a:spcBef>
              <a:spcAft>
                <a:spcPts val="0"/>
              </a:spcAft>
              <a:buSzPts val="1100"/>
              <a:buChar char="●"/>
            </a:pPr>
            <a:r>
              <a:rPr lang="en-US" dirty="0" smtClean="0"/>
              <a:t>cd – change directory</a:t>
            </a:r>
          </a:p>
          <a:p>
            <a:pPr marL="457200" lvl="0" indent="-298450">
              <a:spcBef>
                <a:spcPts val="0"/>
              </a:spcBef>
              <a:spcAft>
                <a:spcPts val="0"/>
              </a:spcAft>
              <a:buSzPts val="1100"/>
              <a:buChar char="●"/>
            </a:pPr>
            <a:r>
              <a:rPr lang="en-US" dirty="0" smtClean="0"/>
              <a:t>cat – display whole content of a file</a:t>
            </a:r>
          </a:p>
          <a:p>
            <a:pPr marL="457200" lvl="0" indent="-298450">
              <a:spcBef>
                <a:spcPts val="0"/>
              </a:spcBef>
              <a:spcAft>
                <a:spcPts val="0"/>
              </a:spcAft>
              <a:buSzPts val="1100"/>
              <a:buChar char="●"/>
            </a:pPr>
            <a:r>
              <a:rPr lang="en-US" dirty="0" smtClean="0"/>
              <a:t>head, tail – selectively display the given input</a:t>
            </a:r>
          </a:p>
          <a:p>
            <a:pPr marL="457200" lvl="0" indent="-298450">
              <a:spcBef>
                <a:spcPts val="0"/>
              </a:spcBef>
              <a:spcAft>
                <a:spcPts val="0"/>
              </a:spcAft>
              <a:buSzPts val="1100"/>
              <a:buChar char="●"/>
            </a:pPr>
            <a:r>
              <a:rPr lang="en-US" dirty="0" smtClean="0"/>
              <a:t>vim, </a:t>
            </a:r>
            <a:r>
              <a:rPr lang="en-US" dirty="0" err="1" smtClean="0"/>
              <a:t>nano</a:t>
            </a:r>
            <a:r>
              <a:rPr lang="en-US" dirty="0" smtClean="0"/>
              <a:t> – edit the file’s content</a:t>
            </a:r>
          </a:p>
          <a:p>
            <a:pPr marL="457200" lvl="0" indent="-298450">
              <a:spcBef>
                <a:spcPts val="0"/>
              </a:spcBef>
              <a:spcAft>
                <a:spcPts val="0"/>
              </a:spcAft>
              <a:buSzPts val="1100"/>
              <a:buChar char="●"/>
            </a:pPr>
            <a:r>
              <a:rPr lang="en-US" dirty="0" err="1" smtClean="0"/>
              <a:t>cp</a:t>
            </a:r>
            <a:r>
              <a:rPr lang="en-US" dirty="0" smtClean="0"/>
              <a:t>, mv &amp; </a:t>
            </a:r>
            <a:r>
              <a:rPr lang="en-US" dirty="0" err="1" smtClean="0"/>
              <a:t>rm</a:t>
            </a:r>
            <a:r>
              <a:rPr lang="en-US" dirty="0" smtClean="0"/>
              <a:t> – copy, move and remove the file</a:t>
            </a:r>
          </a:p>
          <a:p>
            <a:pPr marL="457200" lvl="0" indent="-298450">
              <a:spcBef>
                <a:spcPts val="0"/>
              </a:spcBef>
              <a:spcAft>
                <a:spcPts val="0"/>
              </a:spcAft>
              <a:buSzPts val="1100"/>
              <a:buChar char="●"/>
            </a:pPr>
            <a:r>
              <a:rPr lang="en-US" dirty="0" smtClean="0"/>
              <a:t>clear – clears the terminal</a:t>
            </a:r>
          </a:p>
          <a:p>
            <a:pPr marL="457200" lvl="0" indent="-298450">
              <a:spcBef>
                <a:spcPts val="0"/>
              </a:spcBef>
              <a:spcAft>
                <a:spcPts val="0"/>
              </a:spcAft>
              <a:buSzPts val="1100"/>
              <a:buChar char="●"/>
            </a:pPr>
            <a:r>
              <a:rPr lang="en-US" dirty="0" err="1" smtClean="0"/>
              <a:t>mkdir</a:t>
            </a:r>
            <a:r>
              <a:rPr lang="en-US" dirty="0" smtClean="0"/>
              <a:t> – creates new directory</a:t>
            </a:r>
          </a:p>
          <a:p>
            <a:pPr marL="457200" lvl="0" indent="-298450">
              <a:spcBef>
                <a:spcPts val="0"/>
              </a:spcBef>
              <a:spcAft>
                <a:spcPts val="0"/>
              </a:spcAft>
              <a:buSzPts val="1100"/>
              <a:buChar char="●"/>
            </a:pPr>
            <a:r>
              <a:rPr lang="en-US" dirty="0" err="1" smtClean="0"/>
              <a:t>grep</a:t>
            </a:r>
            <a:r>
              <a:rPr lang="en-US" dirty="0" smtClean="0"/>
              <a:t> &amp; find – search files and folders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9627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various uses of the Bash Operators to the participants. </a:t>
            </a:r>
          </a:p>
          <a:p>
            <a:pPr marL="0" lvl="0" indent="0" rtl="0">
              <a:lnSpc>
                <a:spcPct val="115000"/>
              </a:lnSpc>
              <a:spcBef>
                <a:spcPts val="0"/>
              </a:spcBef>
              <a:spcAft>
                <a:spcPts val="0"/>
              </a:spcAft>
              <a:buNone/>
            </a:pPr>
            <a:endParaRPr lang="en-US" b="1"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You will be learning about the Bash Operators in this slide. </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The operators available in Bash are: </a:t>
            </a:r>
          </a:p>
          <a:p>
            <a:pPr marL="457200" lvl="0" indent="-298450" rtl="0">
              <a:lnSpc>
                <a:spcPct val="115000"/>
              </a:lnSpc>
              <a:spcBef>
                <a:spcPts val="0"/>
              </a:spcBef>
              <a:spcAft>
                <a:spcPts val="0"/>
              </a:spcAft>
              <a:buSzPts val="1100"/>
              <a:buChar char="●"/>
            </a:pPr>
            <a:r>
              <a:rPr lang="en-US" sz="1800" b="1" dirty="0" smtClean="0">
                <a:solidFill>
                  <a:schemeClr val="dk1"/>
                </a:solidFill>
              </a:rPr>
              <a:t>&lt; </a:t>
            </a:r>
            <a:r>
              <a:rPr lang="en-US" dirty="0" smtClean="0">
                <a:solidFill>
                  <a:schemeClr val="dk1"/>
                </a:solidFill>
              </a:rPr>
              <a:t>or </a:t>
            </a:r>
            <a:r>
              <a:rPr lang="en-US" sz="1800" b="1" dirty="0" smtClean="0">
                <a:solidFill>
                  <a:schemeClr val="dk1"/>
                </a:solidFill>
              </a:rPr>
              <a:t>&gt;</a:t>
            </a:r>
            <a:r>
              <a:rPr lang="en-US" sz="1800" b="1" dirty="0" smtClean="0">
                <a:solidFill>
                  <a:schemeClr val="dk2"/>
                </a:solidFill>
              </a:rPr>
              <a:t> </a:t>
            </a:r>
            <a:r>
              <a:rPr lang="en-US" dirty="0" smtClean="0">
                <a:solidFill>
                  <a:schemeClr val="dk1"/>
                </a:solidFill>
              </a:rPr>
              <a:t>-  Used to redirect files content to a program or redirect </a:t>
            </a:r>
            <a:r>
              <a:rPr lang="en-US" dirty="0" err="1" smtClean="0">
                <a:solidFill>
                  <a:schemeClr val="dk1"/>
                </a:solidFill>
              </a:rPr>
              <a:t>stdout</a:t>
            </a:r>
            <a:r>
              <a:rPr lang="en-US" dirty="0" smtClean="0">
                <a:solidFill>
                  <a:schemeClr val="dk1"/>
                </a:solidFill>
              </a:rPr>
              <a:t> and/or </a:t>
            </a:r>
            <a:r>
              <a:rPr lang="en-US" dirty="0" err="1" smtClean="0">
                <a:solidFill>
                  <a:schemeClr val="dk1"/>
                </a:solidFill>
              </a:rPr>
              <a:t>stderr</a:t>
            </a:r>
            <a:r>
              <a:rPr lang="en-US" dirty="0" smtClean="0">
                <a:solidFill>
                  <a:schemeClr val="dk1"/>
                </a:solidFill>
              </a:rPr>
              <a:t> to a file</a:t>
            </a:r>
          </a:p>
          <a:p>
            <a:pPr marL="457200" lvl="0" indent="-298450" rtl="0">
              <a:lnSpc>
                <a:spcPct val="115000"/>
              </a:lnSpc>
              <a:spcBef>
                <a:spcPts val="0"/>
              </a:spcBef>
              <a:spcAft>
                <a:spcPts val="0"/>
              </a:spcAft>
              <a:buClr>
                <a:schemeClr val="dk1"/>
              </a:buClr>
              <a:buSzPts val="1100"/>
              <a:buChar char="●"/>
            </a:pPr>
            <a:r>
              <a:rPr lang="en-US" sz="1800" b="1" dirty="0" smtClean="0">
                <a:solidFill>
                  <a:schemeClr val="dk1"/>
                </a:solidFill>
              </a:rPr>
              <a:t>|</a:t>
            </a:r>
            <a:r>
              <a:rPr lang="en-US" dirty="0" smtClean="0">
                <a:solidFill>
                  <a:schemeClr val="dk1"/>
                </a:solidFill>
              </a:rPr>
              <a:t> -  Used to send </a:t>
            </a:r>
            <a:r>
              <a:rPr lang="en-US" dirty="0" err="1" smtClean="0">
                <a:solidFill>
                  <a:schemeClr val="dk1"/>
                </a:solidFill>
              </a:rPr>
              <a:t>stdout</a:t>
            </a:r>
            <a:r>
              <a:rPr lang="en-US" dirty="0" smtClean="0">
                <a:solidFill>
                  <a:schemeClr val="dk1"/>
                </a:solidFill>
              </a:rPr>
              <a:t> of a program to the </a:t>
            </a:r>
            <a:r>
              <a:rPr lang="en-US" dirty="0" err="1" smtClean="0">
                <a:solidFill>
                  <a:schemeClr val="dk1"/>
                </a:solidFill>
              </a:rPr>
              <a:t>stdin</a:t>
            </a:r>
            <a:r>
              <a:rPr lang="en-US" dirty="0" smtClean="0">
                <a:solidFill>
                  <a:schemeClr val="dk1"/>
                </a:solidFill>
              </a:rPr>
              <a:t> of another program</a:t>
            </a:r>
          </a:p>
          <a:p>
            <a:pPr marL="457200" lvl="0" indent="-298450" rtl="0">
              <a:lnSpc>
                <a:spcPct val="115000"/>
              </a:lnSpc>
              <a:spcBef>
                <a:spcPts val="0"/>
              </a:spcBef>
              <a:spcAft>
                <a:spcPts val="0"/>
              </a:spcAft>
              <a:buClr>
                <a:schemeClr val="dk1"/>
              </a:buClr>
              <a:buSzPts val="1100"/>
              <a:buChar char="●"/>
            </a:pPr>
            <a:r>
              <a:rPr lang="en-US" sz="1800" b="1" dirty="0" smtClean="0">
                <a:solidFill>
                  <a:schemeClr val="dk1"/>
                </a:solidFill>
              </a:rPr>
              <a:t>&amp;</a:t>
            </a:r>
            <a:r>
              <a:rPr lang="en-US" dirty="0" smtClean="0">
                <a:solidFill>
                  <a:schemeClr val="dk1"/>
                </a:solidFill>
              </a:rPr>
              <a:t> - Runs program in the background</a:t>
            </a:r>
          </a:p>
          <a:p>
            <a:pPr marL="457200" lvl="0" indent="-298450" rtl="0">
              <a:lnSpc>
                <a:spcPct val="115000"/>
              </a:lnSpc>
              <a:spcBef>
                <a:spcPts val="0"/>
              </a:spcBef>
              <a:spcAft>
                <a:spcPts val="0"/>
              </a:spcAft>
              <a:buClr>
                <a:schemeClr val="dk1"/>
              </a:buClr>
              <a:buSzPts val="1100"/>
              <a:buChar char="●"/>
            </a:pPr>
            <a:r>
              <a:rPr lang="en-US" sz="1800" b="1" dirty="0" smtClean="0">
                <a:solidFill>
                  <a:schemeClr val="dk1"/>
                </a:solidFill>
              </a:rPr>
              <a:t>*</a:t>
            </a:r>
            <a:r>
              <a:rPr lang="en-US" dirty="0" smtClean="0">
                <a:solidFill>
                  <a:schemeClr val="dk1"/>
                </a:solidFill>
              </a:rPr>
              <a:t>, </a:t>
            </a:r>
            <a:r>
              <a:rPr lang="en-US" sz="1800" b="1" dirty="0" smtClean="0">
                <a:solidFill>
                  <a:schemeClr val="dk1"/>
                </a:solidFill>
              </a:rPr>
              <a:t>?</a:t>
            </a:r>
            <a:r>
              <a:rPr lang="en-US" dirty="0" smtClean="0">
                <a:solidFill>
                  <a:schemeClr val="dk1"/>
                </a:solidFill>
              </a:rPr>
              <a:t>, </a:t>
            </a:r>
            <a:r>
              <a:rPr lang="en-US" sz="1800" b="1" dirty="0" smtClean="0">
                <a:solidFill>
                  <a:schemeClr val="dk1"/>
                </a:solidFill>
              </a:rPr>
              <a:t>[ ]</a:t>
            </a:r>
            <a:r>
              <a:rPr lang="en-US" dirty="0" smtClean="0">
                <a:solidFill>
                  <a:schemeClr val="dk1"/>
                </a:solidFill>
              </a:rPr>
              <a:t> – Used to match characters in filenames</a:t>
            </a:r>
          </a:p>
          <a:p>
            <a:pPr marL="457200" lvl="0" indent="-298450" rtl="0">
              <a:lnSpc>
                <a:spcPct val="115000"/>
              </a:lnSpc>
              <a:spcBef>
                <a:spcPts val="0"/>
              </a:spcBef>
              <a:spcAft>
                <a:spcPts val="0"/>
              </a:spcAft>
              <a:buClr>
                <a:schemeClr val="dk1"/>
              </a:buClr>
              <a:buSzPts val="1100"/>
              <a:buChar char="●"/>
            </a:pPr>
            <a:r>
              <a:rPr lang="en-US" sz="1800" b="1" dirty="0" smtClean="0">
                <a:solidFill>
                  <a:schemeClr val="dk1"/>
                </a:solidFill>
              </a:rPr>
              <a:t>( )</a:t>
            </a:r>
            <a:r>
              <a:rPr lang="en-US" b="1" dirty="0" smtClean="0">
                <a:solidFill>
                  <a:schemeClr val="dk1"/>
                </a:solidFill>
              </a:rPr>
              <a:t> </a:t>
            </a:r>
            <a:r>
              <a:rPr lang="en-US" dirty="0" smtClean="0">
                <a:solidFill>
                  <a:schemeClr val="dk1"/>
                </a:solidFill>
              </a:rPr>
              <a:t>– Used to run commands in a Subshell</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02086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r>
              <a:rPr lang="en-US" dirty="0" smtClean="0">
                <a:solidFill>
                  <a:schemeClr val="dk1"/>
                </a:solidFill>
              </a:rPr>
              <a:t>Answer:</a:t>
            </a:r>
          </a:p>
          <a:p>
            <a:pPr marL="0" lvl="0" indent="0">
              <a:spcBef>
                <a:spcPts val="0"/>
              </a:spcBef>
              <a:spcAft>
                <a:spcPts val="0"/>
              </a:spcAft>
              <a:buClr>
                <a:schemeClr val="dk1"/>
              </a:buClr>
              <a:buSzPts val="1100"/>
              <a:buFont typeface="Arial"/>
              <a:buNone/>
            </a:pPr>
            <a:r>
              <a:rPr lang="en-US" dirty="0" smtClean="0">
                <a:solidFill>
                  <a:schemeClr val="dk1"/>
                </a:solidFill>
              </a:rPr>
              <a:t>1. A. Bash supports most of the shell scripts without modification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2. B. Removes the specified directory</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0792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 </a:t>
            </a:r>
          </a:p>
          <a:p>
            <a:pPr marL="0" lvl="0" indent="0">
              <a:spcBef>
                <a:spcPts val="0"/>
              </a:spcBef>
              <a:spcAft>
                <a:spcPts val="0"/>
              </a:spcAft>
              <a:buClr>
                <a:schemeClr val="dk1"/>
              </a:buClr>
              <a:buSzPts val="1100"/>
              <a:buFont typeface="Arial"/>
              <a:buNone/>
            </a:pPr>
            <a:r>
              <a:rPr lang="en-US" dirty="0" smtClean="0">
                <a:solidFill>
                  <a:schemeClr val="dk1"/>
                </a:solidFill>
              </a:rPr>
              <a:t>Answer:</a:t>
            </a:r>
          </a:p>
          <a:p>
            <a:pPr marL="0" lvl="0" indent="0">
              <a:spcBef>
                <a:spcPts val="0"/>
              </a:spcBef>
              <a:spcAft>
                <a:spcPts val="0"/>
              </a:spcAft>
              <a:buNone/>
            </a:pPr>
            <a:r>
              <a:rPr lang="en-US" dirty="0" smtClean="0"/>
              <a:t>3. C. Appends the text ‘</a:t>
            </a:r>
            <a:r>
              <a:rPr lang="en-US" dirty="0" err="1" smtClean="0"/>
              <a:t>abc</a:t>
            </a:r>
            <a:r>
              <a:rPr lang="en-US" dirty="0" smtClean="0"/>
              <a:t>’ to the file</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889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Tell the participants that they will discuss Linux File System in this topic.</a:t>
            </a: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Participants:</a:t>
            </a:r>
          </a:p>
          <a:p>
            <a:pPr marL="0" lvl="0" indent="0">
              <a:spcBef>
                <a:spcPts val="0"/>
              </a:spcBef>
              <a:spcAft>
                <a:spcPts val="0"/>
              </a:spcAft>
              <a:buNone/>
            </a:pPr>
            <a:r>
              <a:rPr lang="en-US" dirty="0" smtClean="0">
                <a:solidFill>
                  <a:schemeClr val="dk1"/>
                </a:solidFill>
              </a:rPr>
              <a:t>You will now learn about the next topic in this module. This topic discusses the Linux File System.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6553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None/>
            </a:pPr>
            <a:r>
              <a:rPr lang="en-US" dirty="0" smtClean="0">
                <a:solidFill>
                  <a:schemeClr val="dk1"/>
                </a:solidFill>
              </a:rPr>
              <a:t>Summarize the key content covered in this module. </a:t>
            </a:r>
          </a:p>
          <a:p>
            <a:pPr marL="0" lvl="0" indent="0" rtl="0">
              <a:lnSpc>
                <a:spcPct val="115000"/>
              </a:lnSpc>
              <a:spcBef>
                <a:spcPts val="0"/>
              </a:spcBef>
              <a:spcAft>
                <a:spcPts val="0"/>
              </a:spcAft>
              <a:buNone/>
            </a:pPr>
            <a:endParaRPr lang="en-US" dirty="0" smtClean="0">
              <a:solidFill>
                <a:schemeClr val="dk1"/>
              </a:solidFill>
            </a:endParaRPr>
          </a:p>
          <a:p>
            <a:pPr marL="0" lvl="0" indent="0" rtl="0">
              <a:lnSpc>
                <a:spcPct val="115000"/>
              </a:lnSpc>
              <a:spcBef>
                <a:spcPts val="0"/>
              </a:spcBef>
              <a:spcAft>
                <a:spcPts val="0"/>
              </a:spcAft>
              <a:buNone/>
            </a:pPr>
            <a:r>
              <a:rPr lang="en-US" b="1" dirty="0" smtClean="0">
                <a:solidFill>
                  <a:schemeClr val="dk1"/>
                </a:solidFill>
              </a:rPr>
              <a:t>Notes to the Participants:</a:t>
            </a:r>
          </a:p>
          <a:p>
            <a:pPr marL="0" lvl="0" indent="0" rtl="0">
              <a:lnSpc>
                <a:spcPct val="115000"/>
              </a:lnSpc>
              <a:spcBef>
                <a:spcPts val="1600"/>
              </a:spcBef>
              <a:spcAft>
                <a:spcPts val="0"/>
              </a:spcAft>
              <a:buNone/>
            </a:pPr>
            <a:r>
              <a:rPr lang="en-US" dirty="0" smtClean="0">
                <a:solidFill>
                  <a:schemeClr val="dk1"/>
                </a:solidFill>
              </a:rPr>
              <a:t>Facilitator will summarize the important points discussed in this module. In this module, you have learned:</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Everything in Linux is a file and is stored somewhere in the root or mounted partition formatted with a specific file system.</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All the files will have an </a:t>
            </a:r>
            <a:r>
              <a:rPr lang="en-US" dirty="0" err="1" smtClean="0">
                <a:solidFill>
                  <a:schemeClr val="dk1"/>
                </a:solidFill>
              </a:rPr>
              <a:t>inode</a:t>
            </a:r>
            <a:r>
              <a:rPr lang="en-US" dirty="0" smtClean="0">
                <a:solidFill>
                  <a:schemeClr val="dk1"/>
                </a:solidFill>
              </a:rPr>
              <a:t> that stores the metadata such as name, size, type, location, timestamp, permissions &amp; ownership of the file.</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In Linux, a file can belong to a user and the users under a group. Read, Write and Execute permissions are assigned on three levels i.e. user, group and others.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Bash is the most commonly used shell among the modern Linux Distributions that provides interface for running shell commands as well as scripting.</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The I/O in the terminal is provided by </a:t>
            </a:r>
            <a:r>
              <a:rPr lang="en-US" dirty="0" err="1" smtClean="0">
                <a:solidFill>
                  <a:schemeClr val="dk1"/>
                </a:solidFill>
              </a:rPr>
              <a:t>stdin</a:t>
            </a:r>
            <a:r>
              <a:rPr lang="en-US" dirty="0" smtClean="0">
                <a:solidFill>
                  <a:schemeClr val="dk1"/>
                </a:solidFill>
              </a:rPr>
              <a:t>, </a:t>
            </a:r>
            <a:r>
              <a:rPr lang="en-US" dirty="0" err="1" smtClean="0">
                <a:solidFill>
                  <a:schemeClr val="dk1"/>
                </a:solidFill>
              </a:rPr>
              <a:t>stdout</a:t>
            </a:r>
            <a:r>
              <a:rPr lang="en-US" dirty="0" smtClean="0">
                <a:solidFill>
                  <a:schemeClr val="dk1"/>
                </a:solidFill>
              </a:rPr>
              <a:t> and </a:t>
            </a:r>
            <a:r>
              <a:rPr lang="en-US" dirty="0" err="1" smtClean="0">
                <a:solidFill>
                  <a:schemeClr val="dk1"/>
                </a:solidFill>
              </a:rPr>
              <a:t>stderr</a:t>
            </a:r>
            <a:r>
              <a:rPr lang="en-US" dirty="0" smtClean="0">
                <a:solidFill>
                  <a:schemeClr val="dk1"/>
                </a:solidFill>
              </a:rPr>
              <a:t>. This I/O can be manipulated by Redirection or Piping operators in Bash.</a:t>
            </a:r>
          </a:p>
          <a:p>
            <a:pPr marL="0" lvl="0" indent="0" rtl="0">
              <a:lnSpc>
                <a:spcPct val="115000"/>
              </a:lnSpc>
              <a:spcBef>
                <a:spcPts val="1600"/>
              </a:spcBef>
              <a:spcAft>
                <a:spcPts val="0"/>
              </a:spcAft>
              <a:buNone/>
            </a:pPr>
            <a:endParaRPr lang="en-US" dirty="0" smtClean="0">
              <a:solidFill>
                <a:schemeClr val="dk1"/>
              </a:solidFill>
            </a:endParaRPr>
          </a:p>
          <a:p>
            <a:pPr marL="0" lvl="0" indent="0" rtl="0">
              <a:lnSpc>
                <a:spcPct val="115000"/>
              </a:lnSpc>
              <a:spcBef>
                <a:spcPts val="0"/>
              </a:spcBef>
              <a:spcAft>
                <a:spcPts val="0"/>
              </a:spcAft>
              <a:buNone/>
            </a:pPr>
            <a:endParaRPr lang="en-US" dirty="0" smtClean="0"/>
          </a:p>
          <a:p>
            <a:pPr marL="0" lvl="0" indent="0" rtl="0">
              <a:lnSpc>
                <a:spcPct val="115000"/>
              </a:lnSpc>
              <a:spcBef>
                <a:spcPts val="160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425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6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to  the students how a Linux Operating System is structured as files. Give them more examples with the help of content given on the slide. </a:t>
            </a:r>
          </a:p>
          <a:p>
            <a:pPr marL="0" lvl="0" indent="0" rtl="0">
              <a:lnSpc>
                <a:spcPct val="115000"/>
              </a:lnSpc>
              <a:spcBef>
                <a:spcPts val="0"/>
              </a:spcBef>
              <a:spcAft>
                <a:spcPts val="0"/>
              </a:spcAft>
              <a:buClr>
                <a:schemeClr val="dk1"/>
              </a:buClr>
              <a:buSzPts val="1100"/>
              <a:buFont typeface="Arial"/>
              <a:buNone/>
            </a:pPr>
            <a:endParaRPr lang="en-US"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All of us know what a file is and in fact, the operating system itself is just a group of files. But the surprising part is even the mouse, keyboard and monitor are all files. But not limited to them. The Linux operating system is designed in a way that everything is stored in a file and this provides a greater robustness to manage and administer the operating system and its functions efficiently.</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996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components of Linux system that is The Linux File System (LFS), Shell and Kernel to the participants. </a:t>
            </a: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dirty="0" smtClean="0">
                <a:solidFill>
                  <a:schemeClr val="dk1"/>
                </a:solidFill>
              </a:rPr>
              <a:t>You will be learning the components of Linux system in this slide. </a:t>
            </a:r>
          </a:p>
          <a:p>
            <a:pPr marL="0" lvl="0" indent="0">
              <a:spcBef>
                <a:spcPts val="0"/>
              </a:spcBef>
              <a:spcAft>
                <a:spcPts val="0"/>
              </a:spcAft>
              <a:buClr>
                <a:schemeClr val="dk1"/>
              </a:buClr>
              <a:buSzPts val="1100"/>
              <a:buFont typeface="Arial"/>
              <a:buNone/>
            </a:pPr>
            <a:r>
              <a:rPr lang="en-US" dirty="0" smtClean="0">
                <a:solidFill>
                  <a:schemeClr val="dk1"/>
                </a:solidFill>
              </a:rPr>
              <a:t>A Linux system basically has three major components: </a:t>
            </a:r>
          </a:p>
          <a:p>
            <a:pPr marL="457200" lvl="0" indent="-298450" rtl="0">
              <a:spcBef>
                <a:spcPts val="0"/>
              </a:spcBef>
              <a:spcAft>
                <a:spcPts val="0"/>
              </a:spcAft>
              <a:buClr>
                <a:schemeClr val="dk1"/>
              </a:buClr>
              <a:buSzPts val="1100"/>
              <a:buFont typeface="Arial" panose="020B0604020202020204" pitchFamily="34" charset="0"/>
              <a:buChar char="•"/>
            </a:pPr>
            <a:r>
              <a:rPr lang="en-US" b="1" dirty="0" smtClean="0">
                <a:solidFill>
                  <a:schemeClr val="dk1"/>
                </a:solidFill>
              </a:rPr>
              <a:t>The Linux File System (LFS) -  </a:t>
            </a:r>
            <a:r>
              <a:rPr lang="en-US" dirty="0" smtClean="0">
                <a:solidFill>
                  <a:schemeClr val="dk1"/>
                </a:solidFill>
              </a:rPr>
              <a:t>Organizes the data in a systematic way.</a:t>
            </a:r>
          </a:p>
          <a:p>
            <a:pPr marL="457200" lvl="0" indent="-298450" rtl="0">
              <a:spcBef>
                <a:spcPts val="0"/>
              </a:spcBef>
              <a:spcAft>
                <a:spcPts val="0"/>
              </a:spcAft>
              <a:buClr>
                <a:schemeClr val="dk1"/>
              </a:buClr>
              <a:buSzPts val="1100"/>
              <a:buFont typeface="Arial" panose="020B0604020202020204" pitchFamily="34" charset="0"/>
              <a:buChar char="•"/>
            </a:pPr>
            <a:r>
              <a:rPr lang="en-US" b="1" dirty="0" smtClean="0">
                <a:solidFill>
                  <a:schemeClr val="dk1"/>
                </a:solidFill>
              </a:rPr>
              <a:t>Shell - </a:t>
            </a:r>
            <a:r>
              <a:rPr lang="en-US" dirty="0" smtClean="0">
                <a:solidFill>
                  <a:schemeClr val="dk1"/>
                </a:solidFill>
              </a:rPr>
              <a:t>Provides user interface to run commands.</a:t>
            </a:r>
          </a:p>
          <a:p>
            <a:pPr marL="457200" lvl="0" indent="-298450" rtl="0">
              <a:spcBef>
                <a:spcPts val="0"/>
              </a:spcBef>
              <a:spcAft>
                <a:spcPts val="0"/>
              </a:spcAft>
              <a:buClr>
                <a:schemeClr val="dk1"/>
              </a:buClr>
              <a:buSzPts val="1100"/>
              <a:buFont typeface="Arial" panose="020B0604020202020204" pitchFamily="34" charset="0"/>
              <a:buChar char="•"/>
            </a:pPr>
            <a:r>
              <a:rPr lang="en-US" b="1" dirty="0" smtClean="0">
                <a:solidFill>
                  <a:schemeClr val="dk1"/>
                </a:solidFill>
              </a:rPr>
              <a:t>Kernel - </a:t>
            </a:r>
            <a:r>
              <a:rPr lang="en-US" dirty="0" smtClean="0">
                <a:solidFill>
                  <a:schemeClr val="dk1"/>
                </a:solidFill>
              </a:rPr>
              <a:t>The core program that manages the system hardware  devices.</a:t>
            </a:r>
          </a:p>
          <a:p>
            <a:pPr marL="0" lvl="0" indent="0">
              <a:spcBef>
                <a:spcPts val="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Clr>
                <a:schemeClr val="dk1"/>
              </a:buClr>
              <a:buSzPts val="1100"/>
              <a:buFont typeface="Arial"/>
              <a:buNone/>
            </a:pPr>
            <a:r>
              <a:rPr lang="en-US" dirty="0" smtClean="0">
                <a:solidFill>
                  <a:schemeClr val="dk1"/>
                </a:solidFill>
              </a:rPr>
              <a:t>Collectively LFS, Shell and Kernel provide a way to interact with system and an environment to run commands and manage the data.</a:t>
            </a:r>
          </a:p>
          <a:p>
            <a:pPr marL="0" lvl="0" indent="0">
              <a:spcBef>
                <a:spcPts val="0"/>
              </a:spcBef>
              <a:spcAft>
                <a:spcPts val="0"/>
              </a:spcAft>
              <a:buNone/>
            </a:pP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468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None/>
            </a:pPr>
            <a:r>
              <a:rPr lang="en-US" dirty="0" smtClean="0">
                <a:solidFill>
                  <a:schemeClr val="dk1"/>
                </a:solidFill>
              </a:rPr>
              <a:t>Explain to the students as to how Linux file system is organized.</a:t>
            </a:r>
          </a:p>
          <a:p>
            <a:pPr marL="0" lvl="0" indent="0" rtl="0">
              <a:lnSpc>
                <a:spcPct val="115000"/>
              </a:lnSpc>
              <a:spcBef>
                <a:spcPts val="0"/>
              </a:spcBef>
              <a:spcAft>
                <a:spcPts val="0"/>
              </a:spcAft>
              <a:buClr>
                <a:schemeClr val="dk1"/>
              </a:buClr>
              <a:buSzPts val="1100"/>
              <a:buFont typeface="Arial"/>
              <a:buNone/>
            </a:pPr>
            <a:endParaRPr lang="en-US"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You will be learning about the introduction to the Linux File System in this slide. The important points are:</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The file system provides a way to organize the data in a physical hard disk or logical partition by providing an address to the file and associating the file with a metadata.</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This metadata contains information about the file’s size, author, timestamp and permissions to other users and groups.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All the file systems have their own method of allocating the spaces on your disk and the format of the metadata varies for each of them.</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A Linux Operating system can have one or more partitions mounted on it and each partition can be formatted with any type of </a:t>
            </a:r>
            <a:r>
              <a:rPr lang="en-US" dirty="0" err="1" smtClean="0">
                <a:solidFill>
                  <a:schemeClr val="dk1"/>
                </a:solidFill>
              </a:rPr>
              <a:t>filesystem</a:t>
            </a:r>
            <a:r>
              <a:rPr lang="en-US" dirty="0" smtClean="0">
                <a:solidFill>
                  <a:schemeClr val="dk1"/>
                </a:solidFill>
              </a:rPr>
              <a:t>.</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012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Clr>
                <a:schemeClr val="dk1"/>
              </a:buClr>
              <a:buSzPts val="1100"/>
              <a:buFont typeface="Arial"/>
              <a:buNone/>
            </a:pPr>
            <a:r>
              <a:rPr lang="en-US" sz="1400" b="1" dirty="0" smtClean="0"/>
              <a:t>Notes to the Facilitator:</a:t>
            </a:r>
          </a:p>
          <a:p>
            <a:pPr marL="0" lvl="0" indent="0" rtl="0">
              <a:spcBef>
                <a:spcPts val="0"/>
              </a:spcBef>
              <a:spcAft>
                <a:spcPts val="0"/>
              </a:spcAft>
              <a:buClr>
                <a:schemeClr val="dk1"/>
              </a:buClr>
              <a:buSzPts val="1100"/>
              <a:buFont typeface="Arial"/>
              <a:buNone/>
            </a:pPr>
            <a:r>
              <a:rPr lang="en-US" sz="1400" dirty="0" smtClean="0"/>
              <a:t>Explain the various features of Linux File System. </a:t>
            </a:r>
          </a:p>
          <a:p>
            <a:pPr marL="0" lvl="0" indent="0" rtl="0">
              <a:spcBef>
                <a:spcPts val="0"/>
              </a:spcBef>
              <a:spcAft>
                <a:spcPts val="0"/>
              </a:spcAft>
              <a:buNone/>
            </a:pPr>
            <a:endParaRPr lang="en-US" sz="1400" dirty="0" smtClean="0"/>
          </a:p>
          <a:p>
            <a:pPr marL="0" lvl="0" indent="0">
              <a:spcBef>
                <a:spcPts val="0"/>
              </a:spcBef>
              <a:spcAft>
                <a:spcPts val="0"/>
              </a:spcAft>
              <a:buNone/>
            </a:pPr>
            <a:r>
              <a:rPr lang="en-US" sz="1400" b="1" dirty="0" smtClean="0">
                <a:solidFill>
                  <a:schemeClr val="dk1"/>
                </a:solidFill>
              </a:rPr>
              <a:t>Notes to the Participant:</a:t>
            </a:r>
          </a:p>
          <a:p>
            <a:pPr marL="0" lvl="0" indent="0">
              <a:spcBef>
                <a:spcPts val="0"/>
              </a:spcBef>
              <a:spcAft>
                <a:spcPts val="0"/>
              </a:spcAft>
              <a:buNone/>
            </a:pPr>
            <a:r>
              <a:rPr lang="en-US" sz="1400" dirty="0" smtClean="0">
                <a:solidFill>
                  <a:schemeClr val="dk1"/>
                </a:solidFill>
              </a:rPr>
              <a:t>Instructor will explain the various features of Linux File System. </a:t>
            </a:r>
          </a:p>
          <a:p>
            <a:pPr marL="0" lvl="0" indent="0" rtl="0">
              <a:spcBef>
                <a:spcPts val="0"/>
              </a:spcBef>
              <a:spcAft>
                <a:spcPts val="0"/>
              </a:spcAft>
              <a:buClr>
                <a:schemeClr val="dk1"/>
              </a:buClr>
              <a:buSzPts val="1100"/>
              <a:buFont typeface="Arial"/>
              <a:buNone/>
            </a:pPr>
            <a:r>
              <a:rPr lang="en-US" dirty="0" smtClean="0">
                <a:solidFill>
                  <a:schemeClr val="dk1"/>
                </a:solidFill>
              </a:rPr>
              <a:t>The Linux file system provides space for non-volatile storage of data. The namespace is for naming and organizing the files in the system. Like Unix, everything in Linux is a file. If it’s not a file, it’s a process. Let’s look at the most important concepts of File System now.</a:t>
            </a:r>
            <a:endParaRPr lang="en-US" sz="1400" dirty="0" smtClean="0">
              <a:solidFill>
                <a:schemeClr val="dk1"/>
              </a:solidFill>
            </a:endParaRPr>
          </a:p>
          <a:p>
            <a:pPr marL="0" lvl="0" indent="0">
              <a:spcBef>
                <a:spcPts val="0"/>
              </a:spcBef>
              <a:spcAft>
                <a:spcPts val="0"/>
              </a:spcAft>
              <a:buNone/>
            </a:pPr>
            <a:endParaRPr lang="en-US" sz="1400" b="1" dirty="0" smtClean="0">
              <a:solidFill>
                <a:schemeClr val="dk1"/>
              </a:solidFill>
            </a:endParaRPr>
          </a:p>
          <a:p>
            <a:pPr marL="0" lvl="0" indent="0">
              <a:spcBef>
                <a:spcPts val="0"/>
              </a:spcBef>
              <a:spcAft>
                <a:spcPts val="0"/>
              </a:spcAft>
              <a:buNone/>
            </a:pPr>
            <a:r>
              <a:rPr lang="en-US" b="1" dirty="0" smtClean="0"/>
              <a:t>File system Metadata:</a:t>
            </a:r>
          </a:p>
          <a:p>
            <a:pPr marL="0" lvl="0" indent="0">
              <a:spcBef>
                <a:spcPts val="0"/>
              </a:spcBef>
              <a:spcAft>
                <a:spcPts val="0"/>
              </a:spcAft>
              <a:buNone/>
            </a:pPr>
            <a:r>
              <a:rPr lang="en-US" dirty="0" smtClean="0"/>
              <a:t>Metadata includes:</a:t>
            </a:r>
          </a:p>
          <a:p>
            <a:pPr marL="457200" lvl="0" indent="-298450">
              <a:spcBef>
                <a:spcPts val="0"/>
              </a:spcBef>
              <a:spcAft>
                <a:spcPts val="0"/>
              </a:spcAft>
              <a:buSzPts val="1100"/>
              <a:buChar char="●"/>
            </a:pPr>
            <a:r>
              <a:rPr lang="en-US" dirty="0" smtClean="0"/>
              <a:t>Data structures required to support a hierarchical directory structure</a:t>
            </a:r>
          </a:p>
          <a:p>
            <a:pPr marL="457200" lvl="0" indent="-298450">
              <a:spcBef>
                <a:spcPts val="0"/>
              </a:spcBef>
              <a:spcAft>
                <a:spcPts val="0"/>
              </a:spcAft>
              <a:buSzPts val="1100"/>
              <a:buChar char="●"/>
            </a:pPr>
            <a:r>
              <a:rPr lang="en-US" dirty="0" smtClean="0"/>
              <a:t>Structures to determine which blocks of space on the disk are used and which are available</a:t>
            </a:r>
          </a:p>
          <a:p>
            <a:pPr marL="457200" lvl="0" indent="-298450">
              <a:spcBef>
                <a:spcPts val="0"/>
              </a:spcBef>
              <a:spcAft>
                <a:spcPts val="0"/>
              </a:spcAft>
              <a:buSzPts val="1100"/>
              <a:buChar char="●"/>
            </a:pPr>
            <a:r>
              <a:rPr lang="en-US" dirty="0" smtClean="0"/>
              <a:t>Structures that allow for maintaining the names of the files and directories</a:t>
            </a:r>
          </a:p>
          <a:p>
            <a:pPr marL="457200" lvl="0" indent="-298450">
              <a:spcBef>
                <a:spcPts val="0"/>
              </a:spcBef>
              <a:spcAft>
                <a:spcPts val="0"/>
              </a:spcAft>
              <a:buSzPts val="1100"/>
              <a:buChar char="●"/>
            </a:pPr>
            <a:r>
              <a:rPr lang="en-US" dirty="0" smtClean="0"/>
              <a:t>Information about the files such as their size and times they were created, modified or last accessed</a:t>
            </a:r>
          </a:p>
          <a:p>
            <a:pPr marL="457200" lvl="0" indent="-298450">
              <a:spcBef>
                <a:spcPts val="0"/>
              </a:spcBef>
              <a:spcAft>
                <a:spcPts val="0"/>
              </a:spcAft>
              <a:buSzPts val="1100"/>
              <a:buChar char="●"/>
            </a:pPr>
            <a:r>
              <a:rPr lang="en-US" dirty="0" smtClean="0"/>
              <a:t>Location(s) of the data belonging to the file on the disk. </a:t>
            </a:r>
          </a:p>
          <a:p>
            <a:pPr marL="0" lvl="0" indent="0">
              <a:spcBef>
                <a:spcPts val="0"/>
              </a:spcBef>
              <a:spcAft>
                <a:spcPts val="0"/>
              </a:spcAft>
              <a:buNone/>
            </a:pPr>
            <a:r>
              <a:rPr lang="en-US" dirty="0" smtClean="0"/>
              <a:t>The other metadata is used to store high-level information about the subdivisions of the disk, such as logical volumes and partitions. This higher-level metadata and the structures it represents contain the information describing the </a:t>
            </a:r>
            <a:r>
              <a:rPr lang="en-US" dirty="0" err="1" smtClean="0"/>
              <a:t>filesystem</a:t>
            </a:r>
            <a:r>
              <a:rPr lang="en-US" dirty="0" smtClean="0"/>
              <a:t> stored on the drive or partition but is separate from and independent of the </a:t>
            </a:r>
            <a:r>
              <a:rPr lang="en-US" dirty="0" err="1" smtClean="0"/>
              <a:t>filesystem</a:t>
            </a:r>
            <a:r>
              <a:rPr lang="en-US" dirty="0" smtClean="0"/>
              <a:t> metadata.</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APIs: </a:t>
            </a:r>
            <a:r>
              <a:rPr lang="en-US" dirty="0" smtClean="0"/>
              <a:t>APIs provide for tasks such as creating, moving, and deleting files. It also provides algorithms that determine things like where a file is placed on a </a:t>
            </a:r>
            <a:r>
              <a:rPr lang="en-US" dirty="0" err="1" smtClean="0"/>
              <a:t>filesystem</a:t>
            </a:r>
            <a:r>
              <a:rPr lang="en-US" dirty="0" smtClean="0"/>
              <a:t>. Such algorithms may account for objectives such as speed or minimizing disk fragmentation.</a:t>
            </a:r>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Security model: </a:t>
            </a:r>
            <a:r>
              <a:rPr lang="en-US" dirty="0" smtClean="0"/>
              <a:t>The Linux </a:t>
            </a:r>
            <a:r>
              <a:rPr lang="en-US" dirty="0" err="1" smtClean="0"/>
              <a:t>filesystem</a:t>
            </a:r>
            <a:r>
              <a:rPr lang="en-US" dirty="0" smtClean="0"/>
              <a:t> security model helps to ensure that the users only have access to their own files and not those of others or the operating system itself.</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887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Explain the overview of Linux files to the participants. </a:t>
            </a:r>
          </a:p>
          <a:p>
            <a:pPr marL="0" lvl="0" indent="0" rtl="0">
              <a:lnSpc>
                <a:spcPct val="115000"/>
              </a:lnSpc>
              <a:spcBef>
                <a:spcPts val="160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1600"/>
              </a:spcBef>
              <a:spcAft>
                <a:spcPts val="0"/>
              </a:spcAft>
              <a:buClr>
                <a:schemeClr val="dk1"/>
              </a:buClr>
              <a:buSzPts val="1100"/>
              <a:buFont typeface="Arial"/>
              <a:buNone/>
            </a:pPr>
            <a:r>
              <a:rPr lang="en-US" dirty="0" smtClean="0">
                <a:solidFill>
                  <a:schemeClr val="dk1"/>
                </a:solidFill>
              </a:rPr>
              <a:t>You will be learning about files system in this slide.</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Linux files are the basic unit of data storage, and is stored on a physical storage medium such as disk. The OS identifies files by their names.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Most files are just files containing normal data, i.e., text/images, executable files, input for/output of a program, etc.</a:t>
            </a:r>
          </a:p>
          <a:p>
            <a:pPr marL="457200" lvl="0" indent="-298450" rtl="0">
              <a:lnSpc>
                <a:spcPct val="115000"/>
              </a:lnSpc>
              <a:spcBef>
                <a:spcPts val="0"/>
              </a:spcBef>
              <a:spcAft>
                <a:spcPts val="0"/>
              </a:spcAft>
              <a:buClr>
                <a:schemeClr val="dk1"/>
              </a:buClr>
              <a:buSzPts val="1100"/>
              <a:buChar char="●"/>
            </a:pPr>
            <a:r>
              <a:rPr lang="en-US" b="1" i="0" dirty="0" smtClean="0">
                <a:solidFill>
                  <a:schemeClr val="dk1"/>
                </a:solidFill>
              </a:rPr>
              <a:t>Regular files</a:t>
            </a:r>
            <a:r>
              <a:rPr lang="en-US" i="0" dirty="0" smtClean="0">
                <a:solidFill>
                  <a:schemeClr val="dk1"/>
                </a:solidFill>
              </a:rPr>
              <a:t>: </a:t>
            </a:r>
            <a:r>
              <a:rPr lang="en-US" dirty="0" smtClean="0">
                <a:solidFill>
                  <a:schemeClr val="dk1"/>
                </a:solidFill>
              </a:rPr>
              <a:t>denoted by ‘-’.</a:t>
            </a:r>
          </a:p>
          <a:p>
            <a:pPr marL="457200" lvl="0" indent="-298450" rtl="0">
              <a:spcBef>
                <a:spcPts val="0"/>
              </a:spcBef>
              <a:spcAft>
                <a:spcPts val="0"/>
              </a:spcAft>
              <a:buClr>
                <a:schemeClr val="dk1"/>
              </a:buClr>
              <a:buSzPts val="1100"/>
              <a:buChar char="●"/>
            </a:pPr>
            <a:r>
              <a:rPr lang="en-US" b="1" i="0" dirty="0" smtClean="0">
                <a:solidFill>
                  <a:schemeClr val="dk1"/>
                </a:solidFill>
              </a:rPr>
              <a:t>Directories</a:t>
            </a:r>
            <a:r>
              <a:rPr lang="en-US" i="0" dirty="0" smtClean="0">
                <a:solidFill>
                  <a:schemeClr val="dk1"/>
                </a:solidFill>
              </a:rPr>
              <a:t>: </a:t>
            </a:r>
            <a:r>
              <a:rPr lang="en-US" dirty="0" smtClean="0">
                <a:solidFill>
                  <a:schemeClr val="dk1"/>
                </a:solidFill>
              </a:rPr>
              <a:t>files that are lists of other files. Denoted by ‘d’.</a:t>
            </a:r>
          </a:p>
          <a:p>
            <a:pPr marL="457200" lvl="0" indent="-298450" rtl="0">
              <a:spcBef>
                <a:spcPts val="0"/>
              </a:spcBef>
              <a:spcAft>
                <a:spcPts val="0"/>
              </a:spcAft>
              <a:buClr>
                <a:schemeClr val="dk1"/>
              </a:buClr>
              <a:buSzPts val="1100"/>
              <a:buChar char="●"/>
            </a:pPr>
            <a:r>
              <a:rPr lang="en-US" b="1" i="0" dirty="0" smtClean="0">
                <a:solidFill>
                  <a:schemeClr val="dk1"/>
                </a:solidFill>
              </a:rPr>
              <a:t>Special files</a:t>
            </a:r>
            <a:r>
              <a:rPr lang="en-US" i="0" dirty="0" smtClean="0">
                <a:solidFill>
                  <a:schemeClr val="dk1"/>
                </a:solidFill>
              </a:rPr>
              <a:t>: </a:t>
            </a:r>
            <a:r>
              <a:rPr lang="en-US" dirty="0" smtClean="0">
                <a:solidFill>
                  <a:schemeClr val="dk1"/>
                </a:solidFill>
              </a:rPr>
              <a:t>the mechanism used for input and output. Denoted by ‘c’.</a:t>
            </a:r>
          </a:p>
          <a:p>
            <a:pPr marL="457200" lvl="0" indent="-298450" rtl="0">
              <a:spcBef>
                <a:spcPts val="0"/>
              </a:spcBef>
              <a:spcAft>
                <a:spcPts val="0"/>
              </a:spcAft>
              <a:buClr>
                <a:schemeClr val="dk1"/>
              </a:buClr>
              <a:buSzPts val="1100"/>
              <a:buChar char="●"/>
            </a:pPr>
            <a:r>
              <a:rPr lang="en-US" b="1" i="0" dirty="0" smtClean="0">
                <a:solidFill>
                  <a:schemeClr val="dk1"/>
                </a:solidFill>
              </a:rPr>
              <a:t>Links</a:t>
            </a:r>
            <a:r>
              <a:rPr lang="en-US" i="0" dirty="0" smtClean="0">
                <a:solidFill>
                  <a:schemeClr val="dk1"/>
                </a:solidFill>
              </a:rPr>
              <a:t>: </a:t>
            </a:r>
            <a:r>
              <a:rPr lang="en-US" dirty="0" smtClean="0">
                <a:solidFill>
                  <a:schemeClr val="dk1"/>
                </a:solidFill>
              </a:rPr>
              <a:t>a system to make a file or directory visible in multiple parts of the system's file tree. Denoted by ‘l’. </a:t>
            </a:r>
          </a:p>
          <a:p>
            <a:pPr marL="457200" lvl="0" indent="-298450" rtl="0">
              <a:spcBef>
                <a:spcPts val="0"/>
              </a:spcBef>
              <a:spcAft>
                <a:spcPts val="0"/>
              </a:spcAft>
              <a:buClr>
                <a:schemeClr val="dk1"/>
              </a:buClr>
              <a:buSzPts val="1100"/>
              <a:buChar char="●"/>
            </a:pPr>
            <a:r>
              <a:rPr lang="en-US" b="1" i="0" dirty="0" smtClean="0">
                <a:solidFill>
                  <a:schemeClr val="dk1"/>
                </a:solidFill>
              </a:rPr>
              <a:t>(Domain) sockets</a:t>
            </a:r>
            <a:r>
              <a:rPr lang="en-US" i="0" dirty="0" smtClean="0">
                <a:solidFill>
                  <a:schemeClr val="dk1"/>
                </a:solidFill>
              </a:rPr>
              <a:t>: </a:t>
            </a:r>
            <a:r>
              <a:rPr lang="en-US" dirty="0" smtClean="0">
                <a:solidFill>
                  <a:schemeClr val="dk1"/>
                </a:solidFill>
              </a:rPr>
              <a:t>a special file type, similar to TCP/IP sockets, providing inter-process networking protected by the file system's access control. Denoted by ‘s’.</a:t>
            </a:r>
          </a:p>
          <a:p>
            <a:pPr marL="457200" lvl="0" indent="-298450" rtl="0">
              <a:spcBef>
                <a:spcPts val="0"/>
              </a:spcBef>
              <a:spcAft>
                <a:spcPts val="0"/>
              </a:spcAft>
              <a:buClr>
                <a:schemeClr val="dk1"/>
              </a:buClr>
              <a:buSzPts val="1100"/>
              <a:buChar char="●"/>
            </a:pPr>
            <a:r>
              <a:rPr lang="en-US" b="1" i="0" dirty="0" smtClean="0">
                <a:solidFill>
                  <a:schemeClr val="dk1"/>
                </a:solidFill>
              </a:rPr>
              <a:t>Named pipes</a:t>
            </a:r>
            <a:r>
              <a:rPr lang="en-US" i="0" dirty="0" smtClean="0">
                <a:solidFill>
                  <a:schemeClr val="dk1"/>
                </a:solidFill>
              </a:rPr>
              <a:t>: </a:t>
            </a:r>
            <a:r>
              <a:rPr lang="en-US" dirty="0" smtClean="0">
                <a:solidFill>
                  <a:schemeClr val="dk1"/>
                </a:solidFill>
              </a:rPr>
              <a:t>act more or less like sockets and form a way for processes to communicate with each other, without using network socket semantics. Denoted by ‘p’.</a:t>
            </a:r>
            <a:endParaRPr lang="en-US" sz="1400" b="1" dirty="0" smtClean="0">
              <a:solidFill>
                <a:schemeClr val="dk1"/>
              </a:solidFill>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1183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a16="http://schemas.microsoft.com/office/drawing/2014/main" xmlns="" id="{F356E13F-47F6-40D4-B04D-D680A7FB46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5" name="Rectangle 14">
            <a:extLst>
              <a:ext uri="{FF2B5EF4-FFF2-40B4-BE49-F238E27FC236}">
                <a16:creationId xmlns:a16="http://schemas.microsoft.com/office/drawing/2014/main" xmlns=""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Arial" panose="020B0604020202020204" pitchFamily="34" charset="0"/>
                <a:cs typeface="Arial" panose="020B0604020202020204" pitchFamily="34" charset="0"/>
              </a:rPr>
              <a:t>Copyright © 2018, </a:t>
            </a:r>
            <a:r>
              <a:rPr lang="en-US" sz="900" dirty="0">
                <a:solidFill>
                  <a:schemeClr val="tx1">
                    <a:lumMod val="65000"/>
                    <a:lumOff val="35000"/>
                  </a:schemeClr>
                </a:solidFill>
                <a:latin typeface="Arial" panose="020B0604020202020204" pitchFamily="34" charset="0"/>
                <a:cs typeface="Arial" panose="020B0604020202020204" pitchFamily="34" charset="0"/>
              </a:rPr>
              <a:t>Xebia Group. All rights reserved</a:t>
            </a:r>
            <a:r>
              <a:rPr lang="en-IN" sz="900" dirty="0">
                <a:solidFill>
                  <a:schemeClr val="tx1">
                    <a:lumMod val="65000"/>
                    <a:lumOff val="35000"/>
                  </a:schemeClr>
                </a:solidFill>
                <a:latin typeface="Arial" panose="020B0604020202020204" pitchFamily="34" charset="0"/>
                <a:cs typeface="Arial" panose="020B0604020202020204" pitchFamily="34" charset="0"/>
              </a:rPr>
              <a:t>. This course is licensed to UPES. </a:t>
            </a:r>
            <a:r>
              <a:rPr lang="en-IN" sz="900" b="1" dirty="0">
                <a:solidFill>
                  <a:schemeClr val="tx1">
                    <a:lumMod val="65000"/>
                    <a:lumOff val="35000"/>
                  </a:schemeClr>
                </a:solidFill>
                <a:latin typeface="Arial" panose="020B0604020202020204" pitchFamily="34" charset="0"/>
                <a:cs typeface="Arial" panose="020B0604020202020204" pitchFamily="34" charset="0"/>
              </a:rPr>
              <a:t>release 1.0.0</a:t>
            </a:r>
            <a:r>
              <a:rPr lang="en-IN" sz="900" dirty="0">
                <a:solidFill>
                  <a:schemeClr val="tx1">
                    <a:lumMod val="65000"/>
                    <a:lumOff val="35000"/>
                  </a:schemeClr>
                </a:solidFill>
                <a:latin typeface="Arial" panose="020B0604020202020204" pitchFamily="34" charset="0"/>
                <a:cs typeface="Arial" panose="020B0604020202020204" pitchFamily="34" charset="0"/>
              </a:rPr>
              <a:t> </a:t>
            </a:r>
          </a:p>
        </p:txBody>
      </p:sp>
      <p:sp>
        <p:nvSpPr>
          <p:cNvPr id="6" name="Text Placeholder 4">
            <a:extLst>
              <a:ext uri="{FF2B5EF4-FFF2-40B4-BE49-F238E27FC236}">
                <a16:creationId xmlns:a16="http://schemas.microsoft.com/office/drawing/2014/main" xmlns="" id="{9CCAD1E8-0A7D-4507-9050-6FAC06CE0914}"/>
              </a:ext>
            </a:extLst>
          </p:cNvPr>
          <p:cNvSpPr>
            <a:spLocks noGrp="1"/>
          </p:cNvSpPr>
          <p:nvPr>
            <p:ph type="body" sz="quarter" idx="16" hasCustomPrompt="1"/>
          </p:nvPr>
        </p:nvSpPr>
        <p:spPr>
          <a:xfrm>
            <a:off x="4528969" y="719340"/>
            <a:ext cx="6833704" cy="1398560"/>
          </a:xfrm>
          <a:prstGeom prst="rect">
            <a:avLst/>
          </a:prstGeom>
        </p:spPr>
        <p:txBody>
          <a:bodyPr anchor="ctr"/>
          <a:lstStyle>
            <a:lvl1pPr marL="0" indent="0" algn="r">
              <a:lnSpc>
                <a:spcPts val="6000"/>
              </a:lnSpc>
              <a:buNone/>
              <a:defRPr sz="5400" b="1" baseline="0">
                <a:latin typeface="Arial" panose="020B0604020202020204" pitchFamily="34" charset="0"/>
                <a:cs typeface="Arial" panose="020B0604020202020204" pitchFamily="34" charset="0"/>
              </a:defRPr>
            </a:lvl1pPr>
          </a:lstStyle>
          <a:p>
            <a:r>
              <a:rPr lang="en-IN" dirty="0" err="1"/>
              <a:t>DevOps</a:t>
            </a:r>
            <a:r>
              <a:rPr lang="en-IN" dirty="0"/>
              <a:t> Automation</a:t>
            </a:r>
          </a:p>
        </p:txBody>
      </p:sp>
      <p:sp>
        <p:nvSpPr>
          <p:cNvPr id="8" name="TextBox 7">
            <a:extLst>
              <a:ext uri="{FF2B5EF4-FFF2-40B4-BE49-F238E27FC236}">
                <a16:creationId xmlns:a16="http://schemas.microsoft.com/office/drawing/2014/main" xmlns=""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03</a:t>
            </a:r>
          </a:p>
        </p:txBody>
      </p:sp>
      <p:sp>
        <p:nvSpPr>
          <p:cNvPr id="9" name="Text Placeholder 7">
            <a:extLst>
              <a:ext uri="{FF2B5EF4-FFF2-40B4-BE49-F238E27FC236}">
                <a16:creationId xmlns:a16="http://schemas.microsoft.com/office/drawing/2014/main" xmlns=""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xmlns=""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xmlns=""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6" name="TextBox 15">
            <a:extLst>
              <a:ext uri="{FF2B5EF4-FFF2-40B4-BE49-F238E27FC236}">
                <a16:creationId xmlns:a16="http://schemas.microsoft.com/office/drawing/2014/main" xmlns=""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t>Module # </a:t>
            </a:r>
            <a:r>
              <a:rPr lang="en-US" sz="1600" b="1" dirty="0" smtClean="0"/>
              <a:t>03</a:t>
            </a:r>
            <a:endParaRPr lang="en-IN" sz="1600" b="1" dirty="0"/>
          </a:p>
        </p:txBody>
      </p:sp>
      <p:sp>
        <p:nvSpPr>
          <p:cNvPr id="17" name="Shape 1253">
            <a:extLst>
              <a:ext uri="{FF2B5EF4-FFF2-40B4-BE49-F238E27FC236}">
                <a16:creationId xmlns:a16="http://schemas.microsoft.com/office/drawing/2014/main" xmlns=""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xmlns=""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xmlns=""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xmlns=""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xmlns=""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xmlns=""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xmlns=""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xmlns=""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xmlns=""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xmlns=""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xmlns=""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xmlns=""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xmlns=""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xmlns=""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xmlns=""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xmlns=""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xmlns=""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xmlns=""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xmlns=""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xmlns=""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xmlns=""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xmlns=""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xmlns=""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xmlns=""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xmlns=""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xmlns=""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xmlns=""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xmlns=""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xmlns=""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xmlns=""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xmlns=""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xmlns=""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xmlns=""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xmlns=""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xmlns=""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xmlns=""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xmlns=""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xmlns=""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xmlns=""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xmlns=""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xmlns=""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xmlns=""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xmlns=""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xmlns=""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xmlns=""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xmlns=""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xmlns=""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xmlns=""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xmlns=""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xmlns=""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xmlns=""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xmlns=""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xmlns=""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xmlns=""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xmlns=""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xmlns=""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xmlns=""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xmlns=""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xmlns=""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xmlns=""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xmlns=""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xmlns=""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xmlns=""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xmlns=""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xmlns=""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xmlns=""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xmlns=""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xmlns=""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xmlns=""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xmlns=""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xmlns=""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xmlns=""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xmlns=""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xmlns=""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xmlns=""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xmlns=""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xmlns=""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xmlns=""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xmlns=""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xmlns=""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xmlns=""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xmlns=""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xmlns=""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xmlns=""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xmlns=""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xmlns=""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xmlns=""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xmlns=""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xmlns=""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xmlns=""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xmlns=""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xmlns=""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xmlns=""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xmlns=""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xmlns=""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xmlns=""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xmlns=""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xmlns=""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xmlns=""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xmlns=""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xmlns=""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xmlns=""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xmlns=""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xmlns=""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xmlns=""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xmlns=""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xmlns=""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xmlns=""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xmlns=""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xmlns=""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xmlns=""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xmlns=""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xmlns=""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xmlns=""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xmlns=""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xmlns=""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xmlns=""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xmlns=""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xmlns=""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xmlns=""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xmlns=""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xmlns=""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xmlns=""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xmlns=""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xmlns=""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xmlns=""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xmlns=""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xmlns=""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xmlns=""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xmlns=""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xmlns=""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xmlns=""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xmlns=""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xmlns=""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xmlns=""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xmlns=""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xmlns=""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xmlns=""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xmlns=""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xmlns=""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xmlns=""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xmlns=""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xmlns=""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xmlns=""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xmlns=""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xmlns=""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xmlns=""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xmlns=""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xmlns=""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xmlns=""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xmlns=""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xmlns=""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xmlns=""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xmlns=""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xmlns=""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xmlns=""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xmlns=""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xmlns=""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xmlns=""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xmlns=""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xmlns=""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xmlns=""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xmlns=""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xmlns=""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xmlns=""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xmlns=""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xmlns=""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xmlns=""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xmlns=""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xmlns=""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xmlns=""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xmlns=""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xmlns=""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xmlns=""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xmlns=""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xmlns=""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xmlns=""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xmlns=""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xmlns=""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xmlns=""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xmlns=""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xmlns=""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xmlns=""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xmlns=""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xmlns=""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xmlns=""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xmlns=""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xmlns=""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xmlns=""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xmlns=""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xmlns=""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xmlns=""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xmlns=""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xmlns=""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xmlns=""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xmlns=""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xmlns=""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xmlns=""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xmlns=""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xmlns=""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xmlns=""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xmlns=""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xmlns=""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xmlns=""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xmlns=""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xmlns=""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xmlns=""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xmlns=""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xmlns=""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xmlns=""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xmlns=""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xmlns=""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xmlns=""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xmlns=""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xmlns=""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xmlns=""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xmlns=""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xmlns=""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xmlns=""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xmlns=""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xmlns=""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xmlns=""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xmlns=""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xmlns=""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xmlns=""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xmlns=""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xmlns=""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xmlns=""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xmlns=""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xmlns=""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xmlns=""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xmlns=""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xmlns=""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xmlns=""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a16="http://schemas.microsoft.com/office/drawing/2014/main" xmlns=""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xmlns=""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xmlns=""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xmlns=""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xmlns=""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xmlns=""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xmlns=""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xmlns=""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xmlns=""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xmlns=""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xmlns=""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xmlns=""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xmlns=""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xmlns=""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xmlns=""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xmlns=""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xmlns=""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xmlns=""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xmlns=""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xmlns=""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xmlns=""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xmlns=""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xmlns=""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xmlns=""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xmlns=""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xmlns=""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xmlns=""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xmlns=""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xmlns=""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xmlns=""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xmlns=""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xmlns=""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xmlns=""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xmlns=""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xmlns=""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xmlns=""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xmlns=""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xmlns=""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xmlns=""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xmlns=""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xmlns=""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xmlns=""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xmlns=""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xmlns=""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xmlns=""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xmlns=""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xmlns=""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xmlns=""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xmlns=""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xmlns=""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xmlns=""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xmlns=""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xmlns=""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xmlns=""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xmlns=""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xmlns=""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xmlns=""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xmlns=""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xmlns=""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xmlns=""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xmlns=""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xmlns=""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xmlns=""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xmlns=""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xmlns=""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xmlns=""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xmlns=""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xmlns=""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xmlns=""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xmlns=""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xmlns=""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xmlns=""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xmlns=""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xmlns=""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9" name="Text Placeholder 7">
            <a:extLst>
              <a:ext uri="{FF2B5EF4-FFF2-40B4-BE49-F238E27FC236}">
                <a16:creationId xmlns:a16="http://schemas.microsoft.com/office/drawing/2014/main" xmlns=""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a16="http://schemas.microsoft.com/office/drawing/2014/main" xmlns="" id="{BB814FAB-5C09-4704-BD9D-0FB433D8C1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12" name="Shape 1252">
            <a:extLst>
              <a:ext uri="{FF2B5EF4-FFF2-40B4-BE49-F238E27FC236}">
                <a16:creationId xmlns:a16="http://schemas.microsoft.com/office/drawing/2014/main" xmlns=""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xmlns=""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xmlns=""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xmlns=""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xmlns=""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a16="http://schemas.microsoft.com/office/drawing/2014/main" xmlns=""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a16="http://schemas.microsoft.com/office/drawing/2014/main" xmlns=""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xmlns=""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xmlns=""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xmlns=""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xmlns=""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xmlns=""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xmlns=""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xmlns=""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1023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xmlns=""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xmlns=""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xmlns=""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xmlns=""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xmlns=""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xmlns=""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a16="http://schemas.microsoft.com/office/drawing/2014/main" xmlns=""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a16="http://schemas.microsoft.com/office/drawing/2014/main" xmlns=""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xmlns=""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xmlns=""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xmlns=""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xmlns=""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xmlns=""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xmlns=""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xmlns=""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xmlns=""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xmlns=""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xmlns=""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xmlns=""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xmlns=""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xmlns=""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xmlns=""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xmlns=""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xmlns=""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xmlns=""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xmlns=""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xmlns=""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xmlns=""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xmlns=""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xmlns=""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xmlns=""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xmlns=""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xmlns=""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xmlns=""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xmlns=""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xmlns=""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xmlns=""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xmlns=""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xmlns=""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xmlns=""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xmlns=""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xmlns=""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xmlns=""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xmlns=""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xmlns=""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xmlns=""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xmlns=""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xmlns=""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xmlns=""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xmlns=""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xmlns=""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xmlns=""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xmlns=""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xmlns=""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xmlns=""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xmlns=""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xmlns=""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a16="http://schemas.microsoft.com/office/drawing/2014/main" xmlns=""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xmlns=""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xmlns=""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xmlns=""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xmlns=""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xmlns=""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xmlns=""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xmlns=""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xmlns=""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xmlns=""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xmlns=""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xmlns=""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xmlns=""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xmlns=""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xmlns=""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xmlns=""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xmlns=""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xmlns=""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xmlns=""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xmlns=""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xmlns=""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xmlns=""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xmlns=""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xmlns=""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xmlns=""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xmlns=""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xmlns=""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xmlns=""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xmlns=""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xmlns=""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xmlns=""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xmlns=""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xmlns=""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xmlns=""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xmlns=""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xmlns=""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xmlns=""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xmlns=""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xmlns=""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xmlns=""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xmlns=""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xmlns=""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xmlns=""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xmlns=""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xmlns=""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xmlns=""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xmlns=""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xmlns=""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xmlns=""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xmlns=""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xmlns=""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xmlns=""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xmlns=""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xmlns=""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xmlns=""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xmlns=""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xmlns=""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xmlns=""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xmlns=""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xmlns=""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xmlns=""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xmlns=""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xmlns=""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xmlns=""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xmlns=""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xmlns=""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xmlns=""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xmlns=""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xmlns=""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xmlns=""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xmlns=""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xmlns=""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xmlns=""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xmlns=""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xmlns=""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xmlns=""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xmlns=""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xmlns=""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xmlns=""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xmlns=""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xmlns=""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xmlns=""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xmlns=""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xmlns=""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xmlns=""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xmlns=""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xmlns=""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xmlns=""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xmlns=""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xmlns=""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xmlns=""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xmlns=""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xmlns=""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xmlns=""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xmlns=""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xmlns=""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xmlns=""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xmlns=""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xmlns=""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xmlns=""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xmlns=""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xmlns=""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xmlns=""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xmlns=""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xmlns=""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xmlns=""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xmlns=""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xmlns=""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xmlns=""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xmlns=""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xmlns=""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xmlns=""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xmlns=""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xmlns=""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xmlns=""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xmlns=""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xmlns=""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xmlns=""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xmlns=""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xmlns=""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xmlns=""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xmlns=""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xmlns=""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xmlns=""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xmlns=""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xmlns=""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8" name="Rectangle 14">
            <a:extLst>
              <a:ext uri="{FF2B5EF4-FFF2-40B4-BE49-F238E27FC236}">
                <a16:creationId xmlns:a16="http://schemas.microsoft.com/office/drawing/2014/main" xmlns=""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a:solidFill>
                  <a:schemeClr val="tx1">
                    <a:lumMod val="50000"/>
                    <a:lumOff val="50000"/>
                  </a:schemeClr>
                </a:solidFill>
                <a:latin typeface="Arial" panose="020B0604020202020204" pitchFamily="34" charset="0"/>
                <a:cs typeface="Arial" panose="020B0604020202020204" pitchFamily="34" charset="0"/>
              </a:rPr>
              <a:t>Xebia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9" name="Slide Number Placeholder 5">
            <a:extLst>
              <a:ext uri="{FF2B5EF4-FFF2-40B4-BE49-F238E27FC236}">
                <a16:creationId xmlns:a16="http://schemas.microsoft.com/office/drawing/2014/main" xmlns=""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xmlns=""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Tree>
    <p:custDataLst>
      <p:tags r:id="rId20"/>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50" r:id="rId3"/>
    <p:sldLayoutId id="2147483697" r:id="rId4"/>
    <p:sldLayoutId id="2147483698" r:id="rId5"/>
    <p:sldLayoutId id="2147483702" r:id="rId6"/>
    <p:sldLayoutId id="2147483699" r:id="rId7"/>
    <p:sldLayoutId id="2147483696" r:id="rId8"/>
    <p:sldLayoutId id="2147483693" r:id="rId9"/>
    <p:sldLayoutId id="2147483703" r:id="rId10"/>
    <p:sldLayoutId id="2147483692" r:id="rId11"/>
    <p:sldLayoutId id="2147483704" r:id="rId12"/>
    <p:sldLayoutId id="2147483691" r:id="rId13"/>
    <p:sldLayoutId id="2147483690" r:id="rId14"/>
    <p:sldLayoutId id="2147483688" r:id="rId15"/>
    <p:sldLayoutId id="2147483689" r:id="rId16"/>
    <p:sldLayoutId id="2147483685"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xmlns="" id="{26926FEF-6F1A-470B-96E4-82A6DFA4848C}"/>
              </a:ext>
            </a:extLst>
          </p:cNvPr>
          <p:cNvPicPr preferRelativeResize="0"/>
          <p:nvPr userDrawn="1"/>
        </p:nvPicPr>
        <p:blipFill rotWithShape="1">
          <a:blip r:embed="rId10">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xmlns=""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a16="http://schemas.microsoft.com/office/drawing/2014/main" xmlns=""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err="1">
                <a:solidFill>
                  <a:schemeClr val="tx1">
                    <a:lumMod val="50000"/>
                    <a:lumOff val="50000"/>
                  </a:schemeClr>
                </a:solidFill>
                <a:latin typeface="Arial" panose="020B0604020202020204" pitchFamily="34" charset="0"/>
                <a:cs typeface="Arial" panose="020B0604020202020204" pitchFamily="34" charset="0"/>
              </a:rPr>
              <a:t>Xebia</a:t>
            </a:r>
            <a:r>
              <a:rPr lang="en-US" sz="800" dirty="0">
                <a:solidFill>
                  <a:schemeClr val="tx1">
                    <a:lumMod val="50000"/>
                    <a:lumOff val="50000"/>
                  </a:schemeClr>
                </a:solidFill>
                <a:latin typeface="Arial" panose="020B0604020202020204" pitchFamily="34" charset="0"/>
                <a:cs typeface="Arial" panose="020B0604020202020204" pitchFamily="34" charset="0"/>
              </a:rPr>
              <a:t>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xmlns=""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Tree>
    <p:custDataLst>
      <p:tags r:id="rId9"/>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 id="2147483705" r:id="rId7"/>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1.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8855E4F3-A2CD-4C4C-8DBA-2080B70CED9F}"/>
              </a:ext>
            </a:extLst>
          </p:cNvPr>
          <p:cNvSpPr>
            <a:spLocks noGrp="1"/>
          </p:cNvSpPr>
          <p:nvPr>
            <p:ph type="body" sz="quarter" idx="16"/>
          </p:nvPr>
        </p:nvSpPr>
        <p:spPr/>
        <p:txBody>
          <a:bodyPr/>
          <a:lstStyle/>
          <a:p>
            <a:r>
              <a:rPr lang="en-US" dirty="0" err="1"/>
              <a:t>DevOps</a:t>
            </a:r>
            <a:r>
              <a:rPr lang="en-US" dirty="0"/>
              <a:t> Automation</a:t>
            </a:r>
            <a:endParaRPr lang="en-IN" dirty="0"/>
          </a:p>
        </p:txBody>
      </p:sp>
      <p:sp>
        <p:nvSpPr>
          <p:cNvPr id="13" name="Text Placeholder 12">
            <a:extLst>
              <a:ext uri="{FF2B5EF4-FFF2-40B4-BE49-F238E27FC236}">
                <a16:creationId xmlns:a16="http://schemas.microsoft.com/office/drawing/2014/main" xmlns="" id="{CCFB90FA-5E9D-4796-A56D-88615CFC808E}"/>
              </a:ext>
            </a:extLst>
          </p:cNvPr>
          <p:cNvSpPr>
            <a:spLocks noGrp="1"/>
          </p:cNvSpPr>
          <p:nvPr>
            <p:ph type="body" sz="quarter" idx="15"/>
          </p:nvPr>
        </p:nvSpPr>
        <p:spPr>
          <a:xfrm>
            <a:off x="4186989" y="2240441"/>
            <a:ext cx="7183848" cy="704061"/>
          </a:xfrm>
        </p:spPr>
        <p:txBody>
          <a:bodyPr/>
          <a:lstStyle/>
          <a:p>
            <a:r>
              <a:rPr lang="en-IN" dirty="0"/>
              <a:t>Interacting with Linux Environment</a:t>
            </a:r>
          </a:p>
        </p:txBody>
      </p:sp>
      <p:sp>
        <p:nvSpPr>
          <p:cNvPr id="9" name="Text Placeholder 8">
            <a:extLst>
              <a:ext uri="{FF2B5EF4-FFF2-40B4-BE49-F238E27FC236}">
                <a16:creationId xmlns:a16="http://schemas.microsoft.com/office/drawing/2014/main" xmlns="" id="{CAB38DD8-9CA7-4AEA-AB3A-592041AB4953}"/>
              </a:ext>
            </a:extLst>
          </p:cNvPr>
          <p:cNvSpPr>
            <a:spLocks noGrp="1"/>
          </p:cNvSpPr>
          <p:nvPr>
            <p:ph type="body" sz="quarter" idx="18"/>
          </p:nvPr>
        </p:nvSpPr>
        <p:spPr/>
        <p:txBody>
          <a:bodyPr/>
          <a:lstStyle/>
          <a:p>
            <a:r>
              <a:rPr lang="en-US" dirty="0"/>
              <a:t>B.TECH CSE with Specialization </a:t>
            </a:r>
            <a:r>
              <a:rPr lang="en-US" dirty="0" smtClean="0"/>
              <a:t>in DevOps</a:t>
            </a:r>
            <a:endParaRPr lang="en-US" dirty="0"/>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1.4.2. Partition</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a:xfrm>
            <a:off x="514350" y="1304995"/>
            <a:ext cx="5251450" cy="4840828"/>
          </a:xfrm>
        </p:spPr>
        <p:txBody>
          <a:bodyPr/>
          <a:lstStyle/>
          <a:p>
            <a:pPr lvl="1">
              <a:lnSpc>
                <a:spcPct val="100000"/>
              </a:lnSpc>
            </a:pPr>
            <a:r>
              <a:rPr lang="en-US" dirty="0" smtClean="0"/>
              <a:t>Meant for achieving data security during a disaster. Data will be grouped and separated in each hard disk partition, data in the affected partition will only be lost during the disaster.</a:t>
            </a:r>
          </a:p>
          <a:p>
            <a:pPr lvl="1">
              <a:lnSpc>
                <a:spcPct val="100000"/>
              </a:lnSpc>
            </a:pPr>
            <a:r>
              <a:rPr lang="en-US" dirty="0" smtClean="0"/>
              <a:t>All the partitions are attached to the system by a Mount Point, which defines the location of a particular data set in a file system.</a:t>
            </a:r>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smtClean="0"/>
          </a:p>
          <a:p>
            <a:pPr lvl="1">
              <a:lnSpc>
                <a:spcPct val="100000"/>
              </a:lnSpc>
            </a:pPr>
            <a:endParaRPr lang="en-US" dirty="0"/>
          </a:p>
        </p:txBody>
      </p:sp>
      <p:sp>
        <p:nvSpPr>
          <p:cNvPr id="5" name="Oval 4"/>
          <p:cNvSpPr/>
          <p:nvPr/>
        </p:nvSpPr>
        <p:spPr>
          <a:xfrm>
            <a:off x="6794025" y="2188312"/>
            <a:ext cx="2468880" cy="2468880"/>
          </a:xfrm>
          <a:prstGeom prst="ellipse">
            <a:avLst/>
          </a:prstGeom>
          <a:solidFill>
            <a:srgbClr val="8DF7CF"/>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spcAft>
                <a:spcPts val="1200"/>
              </a:spcAft>
            </a:pPr>
            <a:r>
              <a:rPr lang="en-US"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DATA PARTITION</a:t>
            </a:r>
          </a:p>
          <a:p>
            <a:r>
              <a:rPr lang="en-US" dirty="0" smtClean="0">
                <a:solidFill>
                  <a:schemeClr val="tx1"/>
                </a:solidFill>
                <a:latin typeface="Arial" panose="020B0604020202020204" pitchFamily="34" charset="0"/>
                <a:cs typeface="Arial" panose="020B0604020202020204" pitchFamily="34" charset="0"/>
              </a:rPr>
              <a:t>Normal Linux system data, including the root partition containing all the data to start up and run the system</a:t>
            </a:r>
            <a:endParaRPr lang="en-US" dirty="0">
              <a:solidFill>
                <a:schemeClr val="tx1"/>
              </a:solidFill>
              <a:latin typeface="Arial" panose="020B0604020202020204" pitchFamily="34" charset="0"/>
              <a:cs typeface="Arial" panose="020B0604020202020204" pitchFamily="34" charset="0"/>
            </a:endParaRPr>
          </a:p>
        </p:txBody>
      </p:sp>
      <p:sp>
        <p:nvSpPr>
          <p:cNvPr id="9" name="Oval 8"/>
          <p:cNvSpPr/>
          <p:nvPr/>
        </p:nvSpPr>
        <p:spPr>
          <a:xfrm>
            <a:off x="9499112" y="2188312"/>
            <a:ext cx="2468880" cy="2468880"/>
          </a:xfrm>
          <a:prstGeom prst="ellipse">
            <a:avLst/>
          </a:prstGeom>
          <a:solidFill>
            <a:srgbClr val="8DF7CF"/>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spcAft>
                <a:spcPts val="1200"/>
              </a:spcAft>
            </a:pPr>
            <a:r>
              <a:rPr lang="en-US" dirty="0" smtClean="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SWAP PARTITION</a:t>
            </a:r>
          </a:p>
          <a:p>
            <a:r>
              <a:rPr lang="en-US" dirty="0" smtClean="0">
                <a:solidFill>
                  <a:schemeClr val="tx1"/>
                </a:solidFill>
                <a:latin typeface="Arial" panose="020B0604020202020204" pitchFamily="34" charset="0"/>
                <a:cs typeface="Arial" panose="020B0604020202020204" pitchFamily="34" charset="0"/>
              </a:rPr>
              <a:t>Expansion of the computer’s physical memory, extra memory on hard disk</a:t>
            </a:r>
            <a:endParaRPr lang="en-US" dirty="0">
              <a:solidFill>
                <a:schemeClr val="tx1"/>
              </a:solidFill>
              <a:latin typeface="Arial" panose="020B0604020202020204" pitchFamily="34" charset="0"/>
              <a:cs typeface="Arial" panose="020B0604020202020204" pitchFamily="34" charset="0"/>
            </a:endParaRPr>
          </a:p>
        </p:txBody>
      </p:sp>
      <p:sp>
        <p:nvSpPr>
          <p:cNvPr id="13" name="Oval 12"/>
          <p:cNvSpPr/>
          <p:nvPr/>
        </p:nvSpPr>
        <p:spPr>
          <a:xfrm>
            <a:off x="7829472" y="2164483"/>
            <a:ext cx="367052" cy="155666"/>
          </a:xfrm>
          <a:prstGeom prst="ellipse">
            <a:avLst/>
          </a:prstGeom>
          <a:solidFill>
            <a:schemeClr val="bg1"/>
          </a:solidFill>
          <a:ln w="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527337" y="2164483"/>
            <a:ext cx="367052" cy="155666"/>
          </a:xfrm>
          <a:prstGeom prst="ellipse">
            <a:avLst/>
          </a:prstGeom>
          <a:solidFill>
            <a:schemeClr val="bg1"/>
          </a:solidFill>
          <a:ln w="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8010525" y="1929493"/>
            <a:ext cx="2713038" cy="317231"/>
          </a:xfrm>
          <a:custGeom>
            <a:avLst/>
            <a:gdLst>
              <a:gd name="connsiteX0" fmla="*/ 0 w 8505371"/>
              <a:gd name="connsiteY0" fmla="*/ 464457 h 464457"/>
              <a:gd name="connsiteX1" fmla="*/ 0 w 8505371"/>
              <a:gd name="connsiteY1" fmla="*/ 0 h 464457"/>
              <a:gd name="connsiteX2" fmla="*/ 8505371 w 8505371"/>
              <a:gd name="connsiteY2" fmla="*/ 0 h 464457"/>
              <a:gd name="connsiteX3" fmla="*/ 8505371 w 8505371"/>
              <a:gd name="connsiteY3" fmla="*/ 449942 h 464457"/>
            </a:gdLst>
            <a:ahLst/>
            <a:cxnLst>
              <a:cxn ang="0">
                <a:pos x="connsiteX0" y="connsiteY0"/>
              </a:cxn>
              <a:cxn ang="0">
                <a:pos x="connsiteX1" y="connsiteY1"/>
              </a:cxn>
              <a:cxn ang="0">
                <a:pos x="connsiteX2" y="connsiteY2"/>
              </a:cxn>
              <a:cxn ang="0">
                <a:pos x="connsiteX3" y="connsiteY3"/>
              </a:cxn>
            </a:cxnLst>
            <a:rect l="l" t="t" r="r" b="b"/>
            <a:pathLst>
              <a:path w="8505371" h="464457">
                <a:moveTo>
                  <a:pt x="0" y="464457"/>
                </a:moveTo>
                <a:lnTo>
                  <a:pt x="0" y="0"/>
                </a:lnTo>
                <a:lnTo>
                  <a:pt x="8505371" y="0"/>
                </a:lnTo>
                <a:lnTo>
                  <a:pt x="8505371" y="449942"/>
                </a:lnTo>
              </a:path>
            </a:pathLst>
          </a:custGeom>
          <a:noFill/>
          <a:ln w="76200" cap="rnd">
            <a:solidFill>
              <a:schemeClr val="bg2">
                <a:lumMod val="25000"/>
              </a:schemeClr>
            </a:solidFill>
            <a:round/>
            <a:headEnd type="non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994298" y="1167146"/>
            <a:ext cx="4594640" cy="804076"/>
          </a:xfrm>
          <a:prstGeom prst="roundRect">
            <a:avLst>
              <a:gd name="adj" fmla="val 50000"/>
            </a:avLst>
          </a:prstGeom>
          <a:solidFill>
            <a:srgbClr val="0EC0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Two major types of partition</a:t>
            </a:r>
            <a:endParaRPr lang="en-US" sz="2400" b="1" dirty="0"/>
          </a:p>
        </p:txBody>
      </p:sp>
    </p:spTree>
    <p:extLst>
      <p:ext uri="{BB962C8B-B14F-4D97-AF65-F5344CB8AC3E}">
        <p14:creationId xmlns:p14="http://schemas.microsoft.com/office/powerpoint/2010/main" val="426915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1.4.3. File System - Important Concepts</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a:xfrm>
            <a:off x="514350" y="1304995"/>
            <a:ext cx="10763250" cy="4840828"/>
          </a:xfrm>
        </p:spPr>
        <p:txBody>
          <a:bodyPr/>
          <a:lstStyle/>
          <a:p>
            <a:pPr lvl="1"/>
            <a:r>
              <a:rPr lang="en-US" dirty="0" smtClean="0"/>
              <a:t>Every partition has its own file system.</a:t>
            </a:r>
          </a:p>
          <a:p>
            <a:pPr lvl="1"/>
            <a:r>
              <a:rPr lang="en-US" dirty="0" smtClean="0"/>
              <a:t>Each file is represented by an </a:t>
            </a:r>
            <a:r>
              <a:rPr lang="en-US" dirty="0" err="1" smtClean="0"/>
              <a:t>i</a:t>
            </a:r>
            <a:r>
              <a:rPr lang="en-US" dirty="0" smtClean="0"/>
              <a:t>-node: a number containing information about the Data contained in the file, the file owner, and its location on the hard disk.</a:t>
            </a:r>
          </a:p>
          <a:p>
            <a:pPr lvl="1"/>
            <a:r>
              <a:rPr lang="en-US" dirty="0" smtClean="0"/>
              <a:t>Every partition has its own set of </a:t>
            </a:r>
            <a:r>
              <a:rPr lang="en-US" dirty="0" err="1" smtClean="0"/>
              <a:t>i</a:t>
            </a:r>
            <a:r>
              <a:rPr lang="en-US" dirty="0" smtClean="0"/>
              <a:t>-nodes; throughout a system with multiple partitions, files with the same </a:t>
            </a:r>
            <a:r>
              <a:rPr lang="en-US" dirty="0" err="1" smtClean="0"/>
              <a:t>i</a:t>
            </a:r>
            <a:r>
              <a:rPr lang="en-US" dirty="0" smtClean="0"/>
              <a:t>-node number can exist.</a:t>
            </a:r>
          </a:p>
          <a:p>
            <a:pPr lvl="1"/>
            <a:r>
              <a:rPr lang="en-US" dirty="0" smtClean="0"/>
              <a:t>At the time of hard disk initialization, a fixed number of </a:t>
            </a:r>
            <a:r>
              <a:rPr lang="en-US" dirty="0" err="1" smtClean="0"/>
              <a:t>i</a:t>
            </a:r>
            <a:r>
              <a:rPr lang="en-US" dirty="0" smtClean="0"/>
              <a:t>-nodes per partition is created, which is the maximum amount of files, of all types (including directories, special files, links etc.) that can exist at the same time on the partition.</a:t>
            </a:r>
          </a:p>
          <a:p>
            <a:pPr lvl="1"/>
            <a:r>
              <a:rPr lang="en-US" dirty="0" smtClean="0"/>
              <a:t>Usual number - 1, </a:t>
            </a:r>
            <a:r>
              <a:rPr lang="en-US" dirty="0" err="1" smtClean="0"/>
              <a:t>i</a:t>
            </a:r>
            <a:r>
              <a:rPr lang="en-US" dirty="0" smtClean="0"/>
              <a:t>-node per 2 to 8 KB of storage. </a:t>
            </a:r>
          </a:p>
          <a:p>
            <a:pPr lvl="1"/>
            <a:endParaRPr lang="en-US" dirty="0"/>
          </a:p>
        </p:txBody>
      </p:sp>
      <p:grpSp>
        <p:nvGrpSpPr>
          <p:cNvPr id="52" name="Group 51"/>
          <p:cNvGrpSpPr/>
          <p:nvPr/>
        </p:nvGrpSpPr>
        <p:grpSpPr>
          <a:xfrm>
            <a:off x="1294567" y="4040045"/>
            <a:ext cx="9264995" cy="2577067"/>
            <a:chOff x="1294567" y="4105361"/>
            <a:chExt cx="9264995" cy="2577067"/>
          </a:xfrm>
        </p:grpSpPr>
        <p:sp>
          <p:nvSpPr>
            <p:cNvPr id="18" name="Rectangle 17"/>
            <p:cNvSpPr/>
            <p:nvPr/>
          </p:nvSpPr>
          <p:spPr>
            <a:xfrm>
              <a:off x="1420586" y="4466426"/>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Name</a:t>
              </a:r>
              <a:endParaRPr lang="en-US" sz="1600" b="1" dirty="0">
                <a:solidFill>
                  <a:schemeClr val="tx1"/>
                </a:solidFill>
                <a:latin typeface="Arial" panose="020B0604020202020204" pitchFamily="34" charset="0"/>
                <a:cs typeface="Arial" panose="020B0604020202020204" pitchFamily="34" charset="0"/>
              </a:endParaRPr>
            </a:p>
          </p:txBody>
        </p:sp>
        <p:sp>
          <p:nvSpPr>
            <p:cNvPr id="24" name="Rectangle 23"/>
            <p:cNvSpPr/>
            <p:nvPr/>
          </p:nvSpPr>
          <p:spPr>
            <a:xfrm>
              <a:off x="1294567" y="6061817"/>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File Content</a:t>
              </a:r>
              <a:endParaRPr lang="en-US" sz="1600" b="1"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3656767" y="6061817"/>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File Content</a:t>
              </a:r>
              <a:endParaRPr lang="en-US" sz="1600" b="1" dirty="0">
                <a:solidFill>
                  <a:schemeClr val="tx1"/>
                </a:solidFill>
                <a:latin typeface="Arial" panose="020B0604020202020204" pitchFamily="34" charset="0"/>
                <a:cs typeface="Arial" panose="020B0604020202020204" pitchFamily="34" charset="0"/>
              </a:endParaRPr>
            </a:p>
          </p:txBody>
        </p:sp>
        <p:sp>
          <p:nvSpPr>
            <p:cNvPr id="26" name="Rectangle 25"/>
            <p:cNvSpPr/>
            <p:nvPr/>
          </p:nvSpPr>
          <p:spPr>
            <a:xfrm>
              <a:off x="6018967" y="6061817"/>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Block Addresses</a:t>
              </a:r>
              <a:endParaRPr lang="en-US" sz="1600" b="1" dirty="0">
                <a:solidFill>
                  <a:schemeClr val="tx1"/>
                </a:solidFill>
                <a:latin typeface="Arial" panose="020B0604020202020204" pitchFamily="34" charset="0"/>
                <a:cs typeface="Arial" panose="020B0604020202020204" pitchFamily="34" charset="0"/>
              </a:endParaRPr>
            </a:p>
          </p:txBody>
        </p:sp>
        <p:sp>
          <p:nvSpPr>
            <p:cNvPr id="27" name="Rectangle 26"/>
            <p:cNvSpPr/>
            <p:nvPr/>
          </p:nvSpPr>
          <p:spPr>
            <a:xfrm>
              <a:off x="8677468" y="5870145"/>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File Content</a:t>
              </a:r>
              <a:endParaRPr lang="en-US" sz="1600" b="1"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3312319" y="4466426"/>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Inode</a:t>
              </a:r>
              <a:endParaRPr lang="en-US" sz="1600" b="1" dirty="0">
                <a:solidFill>
                  <a:schemeClr val="tx1"/>
                </a:solidFill>
                <a:latin typeface="Arial" panose="020B0604020202020204" pitchFamily="34" charset="0"/>
                <a:cs typeface="Arial" panose="020B0604020202020204" pitchFamily="34" charset="0"/>
              </a:endParaRPr>
            </a:p>
          </p:txBody>
        </p:sp>
        <p:sp>
          <p:nvSpPr>
            <p:cNvPr id="31" name="Rectangle 30"/>
            <p:cNvSpPr/>
            <p:nvPr/>
          </p:nvSpPr>
          <p:spPr>
            <a:xfrm>
              <a:off x="8677468" y="6363671"/>
              <a:ext cx="1882094" cy="318757"/>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File Content</a:t>
              </a:r>
            </a:p>
          </p:txBody>
        </p:sp>
        <p:sp>
          <p:nvSpPr>
            <p:cNvPr id="37" name="Rectangle 36"/>
            <p:cNvSpPr/>
            <p:nvPr/>
          </p:nvSpPr>
          <p:spPr>
            <a:xfrm>
              <a:off x="1420586" y="4105361"/>
              <a:ext cx="3788511" cy="38569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Directory Entry</a:t>
              </a:r>
              <a:endParaRPr lang="en-US" sz="1600" b="1" dirty="0">
                <a:solidFill>
                  <a:schemeClr val="tx1"/>
                </a:solidFill>
                <a:latin typeface="Arial" panose="020B0604020202020204" pitchFamily="34" charset="0"/>
                <a:cs typeface="Arial" panose="020B0604020202020204" pitchFamily="34" charset="0"/>
              </a:endParaRPr>
            </a:p>
          </p:txBody>
        </p:sp>
        <p:grpSp>
          <p:nvGrpSpPr>
            <p:cNvPr id="39" name="Group 38"/>
            <p:cNvGrpSpPr/>
            <p:nvPr/>
          </p:nvGrpSpPr>
          <p:grpSpPr>
            <a:xfrm>
              <a:off x="3302680" y="4698854"/>
              <a:ext cx="6862483" cy="972328"/>
              <a:chOff x="1942762" y="4437106"/>
              <a:chExt cx="7548731" cy="1176517"/>
            </a:xfrm>
          </p:grpSpPr>
          <p:sp>
            <p:nvSpPr>
              <p:cNvPr id="19" name="Rectangle 18"/>
              <p:cNvSpPr/>
              <p:nvPr/>
            </p:nvSpPr>
            <p:spPr>
              <a:xfrm>
                <a:off x="1942762" y="4842231"/>
                <a:ext cx="1882094"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Accessed Time</a:t>
                </a:r>
                <a:endParaRPr lang="en-US" sz="1600" b="1" dirty="0">
                  <a:solidFill>
                    <a:schemeClr val="tx1"/>
                  </a:solidFill>
                  <a:latin typeface="Arial" panose="020B0604020202020204" pitchFamily="34" charset="0"/>
                  <a:cs typeface="Arial" panose="020B0604020202020204" pitchFamily="34" charset="0"/>
                </a:endParaRPr>
              </a:p>
            </p:txBody>
          </p:sp>
          <p:sp>
            <p:nvSpPr>
              <p:cNvPr id="20" name="Rectangle 19"/>
              <p:cNvSpPr/>
              <p:nvPr/>
            </p:nvSpPr>
            <p:spPr>
              <a:xfrm>
                <a:off x="3820887" y="4842231"/>
                <a:ext cx="1882094"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Size</a:t>
                </a:r>
                <a:endParaRPr lang="en-US" sz="1600" b="1"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5695044" y="4842231"/>
                <a:ext cx="1882094"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UID</a:t>
                </a:r>
                <a:endParaRPr lang="en-US" sz="1600" b="1" dirty="0">
                  <a:solidFill>
                    <a:schemeClr val="tx1"/>
                  </a:solidFill>
                  <a:latin typeface="Arial" panose="020B0604020202020204" pitchFamily="34" charset="0"/>
                  <a:cs typeface="Arial" panose="020B0604020202020204" pitchFamily="34" charset="0"/>
                </a:endParaRPr>
              </a:p>
            </p:txBody>
          </p:sp>
          <p:sp>
            <p:nvSpPr>
              <p:cNvPr id="22" name="Rectangle 21"/>
              <p:cNvSpPr/>
              <p:nvPr/>
            </p:nvSpPr>
            <p:spPr>
              <a:xfrm>
                <a:off x="7577138" y="4842231"/>
                <a:ext cx="1882094"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GID</a:t>
                </a:r>
                <a:endParaRPr lang="en-US" sz="1600" b="1" dirty="0">
                  <a:solidFill>
                    <a:schemeClr val="tx1"/>
                  </a:solidFill>
                  <a:latin typeface="Arial" panose="020B0604020202020204" pitchFamily="34" charset="0"/>
                  <a:cs typeface="Arial" panose="020B0604020202020204" pitchFamily="34" charset="0"/>
                </a:endParaRPr>
              </a:p>
            </p:txBody>
          </p:sp>
          <p:grpSp>
            <p:nvGrpSpPr>
              <p:cNvPr id="36" name="Group 35"/>
              <p:cNvGrpSpPr/>
              <p:nvPr/>
            </p:nvGrpSpPr>
            <p:grpSpPr>
              <a:xfrm>
                <a:off x="1942763" y="5227927"/>
                <a:ext cx="1714837" cy="385696"/>
                <a:chOff x="1942762" y="5227927"/>
                <a:chExt cx="3760219" cy="385696"/>
              </a:xfrm>
            </p:grpSpPr>
            <p:sp>
              <p:nvSpPr>
                <p:cNvPr id="32" name="Rectangle 31"/>
                <p:cNvSpPr/>
                <p:nvPr/>
              </p:nvSpPr>
              <p:spPr>
                <a:xfrm>
                  <a:off x="1942762" y="5227927"/>
                  <a:ext cx="1882094"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Blk</a:t>
                  </a:r>
                  <a:r>
                    <a:rPr lang="en-US" sz="1600" b="1" dirty="0" smtClean="0">
                      <a:solidFill>
                        <a:schemeClr val="tx1"/>
                      </a:solidFill>
                      <a:latin typeface="Arial" panose="020B0604020202020204" pitchFamily="34" charset="0"/>
                      <a:cs typeface="Arial" panose="020B0604020202020204" pitchFamily="34" charset="0"/>
                    </a:rPr>
                    <a:t> 1</a:t>
                  </a:r>
                  <a:endParaRPr lang="en-US" sz="1600" b="1" dirty="0">
                    <a:solidFill>
                      <a:schemeClr val="tx1"/>
                    </a:solidFill>
                    <a:latin typeface="Arial" panose="020B0604020202020204" pitchFamily="34" charset="0"/>
                    <a:cs typeface="Arial" panose="020B0604020202020204" pitchFamily="34" charset="0"/>
                  </a:endParaRPr>
                </a:p>
              </p:txBody>
            </p:sp>
            <p:sp>
              <p:nvSpPr>
                <p:cNvPr id="33" name="Rectangle 32"/>
                <p:cNvSpPr/>
                <p:nvPr/>
              </p:nvSpPr>
              <p:spPr>
                <a:xfrm>
                  <a:off x="3820887" y="5227927"/>
                  <a:ext cx="1882094"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Blk</a:t>
                  </a:r>
                  <a:r>
                    <a:rPr lang="en-US" sz="1600" b="1" dirty="0" smtClean="0">
                      <a:solidFill>
                        <a:schemeClr val="tx1"/>
                      </a:solidFill>
                      <a:latin typeface="Arial" panose="020B0604020202020204" pitchFamily="34" charset="0"/>
                      <a:cs typeface="Arial" panose="020B0604020202020204" pitchFamily="34" charset="0"/>
                    </a:rPr>
                    <a:t> 2</a:t>
                  </a:r>
                  <a:endParaRPr lang="en-US" sz="1600" b="1" dirty="0">
                    <a:solidFill>
                      <a:schemeClr val="tx1"/>
                    </a:solidFill>
                    <a:latin typeface="Arial" panose="020B0604020202020204" pitchFamily="34" charset="0"/>
                    <a:cs typeface="Arial" panose="020B0604020202020204" pitchFamily="34" charset="0"/>
                  </a:endParaRPr>
                </a:p>
              </p:txBody>
            </p:sp>
          </p:grpSp>
          <p:sp>
            <p:nvSpPr>
              <p:cNvPr id="34" name="Rectangle 33"/>
              <p:cNvSpPr/>
              <p:nvPr/>
            </p:nvSpPr>
            <p:spPr>
              <a:xfrm>
                <a:off x="3651761" y="5227927"/>
                <a:ext cx="1557336"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sp>
            <p:nvSpPr>
              <p:cNvPr id="35" name="Rectangle 34"/>
              <p:cNvSpPr/>
              <p:nvPr/>
            </p:nvSpPr>
            <p:spPr>
              <a:xfrm>
                <a:off x="5209097" y="5227927"/>
                <a:ext cx="4250135" cy="385696"/>
              </a:xfrm>
              <a:prstGeom prst="rect">
                <a:avLst/>
              </a:prstGeom>
              <a:solidFill>
                <a:srgbClr val="B4EAD2"/>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Indirect </a:t>
                </a:r>
                <a:r>
                  <a:rPr lang="en-US" sz="1600" b="1" dirty="0" err="1" smtClean="0">
                    <a:solidFill>
                      <a:schemeClr val="tx1"/>
                    </a:solidFill>
                    <a:latin typeface="Arial" panose="020B0604020202020204" pitchFamily="34" charset="0"/>
                    <a:cs typeface="Arial" panose="020B0604020202020204" pitchFamily="34" charset="0"/>
                  </a:rPr>
                  <a:t>Blk</a:t>
                </a:r>
                <a:r>
                  <a:rPr lang="en-US" sz="1600" b="1" dirty="0" smtClean="0">
                    <a:solidFill>
                      <a:schemeClr val="tx1"/>
                    </a:solidFill>
                    <a:latin typeface="Arial" panose="020B0604020202020204" pitchFamily="34" charset="0"/>
                    <a:cs typeface="Arial" panose="020B0604020202020204" pitchFamily="34" charset="0"/>
                  </a:rPr>
                  <a:t> 1</a:t>
                </a:r>
                <a:endParaRPr lang="en-US" sz="1600" b="1" dirty="0">
                  <a:solidFill>
                    <a:schemeClr val="tx1"/>
                  </a:solidFill>
                  <a:latin typeface="Arial" panose="020B0604020202020204" pitchFamily="34" charset="0"/>
                  <a:cs typeface="Arial" panose="020B0604020202020204" pitchFamily="34" charset="0"/>
                </a:endParaRPr>
              </a:p>
            </p:txBody>
          </p:sp>
          <p:sp>
            <p:nvSpPr>
              <p:cNvPr id="38" name="Rectangle 37"/>
              <p:cNvSpPr/>
              <p:nvPr/>
            </p:nvSpPr>
            <p:spPr>
              <a:xfrm>
                <a:off x="1942763" y="4437106"/>
                <a:ext cx="7548730" cy="38569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Inode</a:t>
                </a:r>
                <a:endParaRPr lang="en-US" sz="1600" b="1" dirty="0">
                  <a:solidFill>
                    <a:schemeClr val="tx1"/>
                  </a:solidFill>
                  <a:latin typeface="Arial" panose="020B0604020202020204" pitchFamily="34" charset="0"/>
                  <a:cs typeface="Arial" panose="020B0604020202020204" pitchFamily="34" charset="0"/>
                </a:endParaRPr>
              </a:p>
            </p:txBody>
          </p:sp>
        </p:grpSp>
        <p:cxnSp>
          <p:nvCxnSpPr>
            <p:cNvPr id="41" name="Straight Arrow Connector 40"/>
            <p:cNvCxnSpPr>
              <a:stCxn id="30" idx="2"/>
            </p:cNvCxnSpPr>
            <p:nvPr/>
          </p:nvCxnSpPr>
          <p:spPr>
            <a:xfrm>
              <a:off x="4253366" y="4785183"/>
              <a:ext cx="217034" cy="232428"/>
            </a:xfrm>
            <a:prstGeom prst="straightConnector1">
              <a:avLst/>
            </a:prstGeom>
            <a:ln w="254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5" idx="2"/>
            </p:cNvCxnSpPr>
            <p:nvPr/>
          </p:nvCxnSpPr>
          <p:spPr>
            <a:xfrm flipH="1">
              <a:off x="7721600" y="5671182"/>
              <a:ext cx="482356" cy="332441"/>
            </a:xfrm>
            <a:prstGeom prst="straightConnector1">
              <a:avLst/>
            </a:prstGeom>
            <a:ln w="254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2"/>
              <a:endCxn id="25" idx="0"/>
            </p:cNvCxnSpPr>
            <p:nvPr/>
          </p:nvCxnSpPr>
          <p:spPr>
            <a:xfrm>
              <a:off x="4471477" y="5671182"/>
              <a:ext cx="126337" cy="390635"/>
            </a:xfrm>
            <a:prstGeom prst="straightConnector1">
              <a:avLst/>
            </a:prstGeom>
            <a:ln w="254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352174" y="5671182"/>
              <a:ext cx="960145" cy="332441"/>
            </a:xfrm>
            <a:prstGeom prst="straightConnector1">
              <a:avLst/>
            </a:prstGeom>
            <a:ln w="254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7" idx="1"/>
            </p:cNvCxnSpPr>
            <p:nvPr/>
          </p:nvCxnSpPr>
          <p:spPr>
            <a:xfrm flipV="1">
              <a:off x="7901061" y="6029524"/>
              <a:ext cx="776407" cy="213927"/>
            </a:xfrm>
            <a:prstGeom prst="straightConnector1">
              <a:avLst/>
            </a:prstGeom>
            <a:ln w="254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6" idx="3"/>
              <a:endCxn id="31" idx="1"/>
            </p:cNvCxnSpPr>
            <p:nvPr/>
          </p:nvCxnSpPr>
          <p:spPr>
            <a:xfrm>
              <a:off x="7901061" y="6221196"/>
              <a:ext cx="776407" cy="301854"/>
            </a:xfrm>
            <a:prstGeom prst="straightConnector1">
              <a:avLst/>
            </a:prstGeom>
            <a:ln w="2540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774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1.5 Types of Linux File Systems</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0">
              <a:spcAft>
                <a:spcPts val="0"/>
              </a:spcAft>
            </a:pPr>
            <a:r>
              <a:rPr lang="en-US" dirty="0"/>
              <a:t>Most common types of Linux file systems:</a:t>
            </a:r>
          </a:p>
          <a:p>
            <a:pPr lvl="0">
              <a:spcBef>
                <a:spcPts val="1600"/>
              </a:spcBef>
              <a:spcAft>
                <a:spcPts val="0"/>
              </a:spcAft>
            </a:pPr>
            <a:endParaRPr lang="en-US" dirty="0"/>
          </a:p>
          <a:p>
            <a:pPr lvl="0">
              <a:spcBef>
                <a:spcPts val="1600"/>
              </a:spcBef>
              <a:spcAft>
                <a:spcPts val="1600"/>
              </a:spcAft>
            </a:pPr>
            <a:endParaRPr lang="en-US" dirty="0"/>
          </a:p>
          <a:p>
            <a:endParaRPr lang="en-US" dirty="0"/>
          </a:p>
        </p:txBody>
      </p:sp>
      <p:sp>
        <p:nvSpPr>
          <p:cNvPr id="6" name="Shape 504">
            <a:extLst>
              <a:ext uri="{FF2B5EF4-FFF2-40B4-BE49-F238E27FC236}">
                <a16:creationId xmlns:a16="http://schemas.microsoft.com/office/drawing/2014/main" xmlns="" id="{8EE05E3C-4654-4110-9093-E6E09042D0A6}"/>
              </a:ext>
            </a:extLst>
          </p:cNvPr>
          <p:cNvSpPr/>
          <p:nvPr/>
        </p:nvSpPr>
        <p:spPr>
          <a:xfrm>
            <a:off x="717409" y="373471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algn="ctr"/>
            <a:endParaRPr sz="1800">
              <a:solidFill>
                <a:srgbClr val="FFFFFF"/>
              </a:solidFill>
              <a:latin typeface="Arial" panose="020B0604020202020204" pitchFamily="34" charset="0"/>
              <a:ea typeface="Calibri"/>
              <a:cs typeface="Arial" panose="020B0604020202020204" pitchFamily="34" charset="0"/>
              <a:sym typeface="Calibri"/>
            </a:endParaRPr>
          </a:p>
        </p:txBody>
      </p:sp>
      <p:sp>
        <p:nvSpPr>
          <p:cNvPr id="7" name="Shape 505">
            <a:extLst>
              <a:ext uri="{FF2B5EF4-FFF2-40B4-BE49-F238E27FC236}">
                <a16:creationId xmlns:a16="http://schemas.microsoft.com/office/drawing/2014/main" xmlns="" id="{5C0A20B6-2B44-47B6-9349-03F4794552E6}"/>
              </a:ext>
            </a:extLst>
          </p:cNvPr>
          <p:cNvSpPr/>
          <p:nvPr/>
        </p:nvSpPr>
        <p:spPr>
          <a:xfrm>
            <a:off x="4962403" y="373471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algn="ctr"/>
            <a:endParaRPr sz="1800">
              <a:solidFill>
                <a:srgbClr val="FFFFFF"/>
              </a:solidFill>
              <a:latin typeface="Arial" panose="020B0604020202020204" pitchFamily="34" charset="0"/>
              <a:ea typeface="Calibri"/>
              <a:cs typeface="Arial" panose="020B0604020202020204" pitchFamily="34" charset="0"/>
              <a:sym typeface="Calibri"/>
            </a:endParaRPr>
          </a:p>
        </p:txBody>
      </p:sp>
      <p:sp>
        <p:nvSpPr>
          <p:cNvPr id="8" name="Shape 506">
            <a:extLst>
              <a:ext uri="{FF2B5EF4-FFF2-40B4-BE49-F238E27FC236}">
                <a16:creationId xmlns:a16="http://schemas.microsoft.com/office/drawing/2014/main" xmlns="" id="{57A0FEF5-824D-49BE-8E59-1DE5C094573A}"/>
              </a:ext>
            </a:extLst>
          </p:cNvPr>
          <p:cNvSpPr/>
          <p:nvPr/>
        </p:nvSpPr>
        <p:spPr>
          <a:xfrm rot="10800000" flipH="1">
            <a:off x="2836236" y="254599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algn="ctr"/>
            <a:endParaRPr sz="1800">
              <a:solidFill>
                <a:srgbClr val="FFFFFF"/>
              </a:solidFill>
              <a:latin typeface="Arial" panose="020B0604020202020204" pitchFamily="34" charset="0"/>
              <a:ea typeface="Calibri"/>
              <a:cs typeface="Arial" panose="020B0604020202020204" pitchFamily="34" charset="0"/>
              <a:sym typeface="Calibri"/>
            </a:endParaRPr>
          </a:p>
        </p:txBody>
      </p:sp>
      <p:sp>
        <p:nvSpPr>
          <p:cNvPr id="9" name="Shape 507">
            <a:extLst>
              <a:ext uri="{FF2B5EF4-FFF2-40B4-BE49-F238E27FC236}">
                <a16:creationId xmlns:a16="http://schemas.microsoft.com/office/drawing/2014/main" xmlns="" id="{3D8E97F6-DC32-4C0E-8C7A-528AA2C65974}"/>
              </a:ext>
            </a:extLst>
          </p:cNvPr>
          <p:cNvSpPr/>
          <p:nvPr/>
        </p:nvSpPr>
        <p:spPr>
          <a:xfrm>
            <a:off x="9214733" y="373471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algn="ctr"/>
            <a:endParaRPr sz="1800">
              <a:solidFill>
                <a:srgbClr val="FFFFFF"/>
              </a:solidFill>
              <a:latin typeface="Arial" panose="020B0604020202020204" pitchFamily="34" charset="0"/>
              <a:ea typeface="Calibri"/>
              <a:cs typeface="Arial" panose="020B0604020202020204" pitchFamily="34" charset="0"/>
              <a:sym typeface="Calibri"/>
            </a:endParaRPr>
          </a:p>
        </p:txBody>
      </p:sp>
      <p:sp>
        <p:nvSpPr>
          <p:cNvPr id="10" name="Shape 508">
            <a:extLst>
              <a:ext uri="{FF2B5EF4-FFF2-40B4-BE49-F238E27FC236}">
                <a16:creationId xmlns:a16="http://schemas.microsoft.com/office/drawing/2014/main" xmlns="" id="{E41AB909-76E6-4862-BCC5-C4737584BE83}"/>
              </a:ext>
            </a:extLst>
          </p:cNvPr>
          <p:cNvSpPr/>
          <p:nvPr/>
        </p:nvSpPr>
        <p:spPr>
          <a:xfrm rot="10800000" flipH="1">
            <a:off x="7088568" y="254599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algn="ctr"/>
            <a:endParaRPr sz="1800">
              <a:solidFill>
                <a:srgbClr val="FFFFFF"/>
              </a:solidFill>
              <a:latin typeface="Arial" panose="020B0604020202020204" pitchFamily="34" charset="0"/>
              <a:ea typeface="Calibri"/>
              <a:cs typeface="Arial" panose="020B0604020202020204" pitchFamily="34" charset="0"/>
              <a:sym typeface="Calibri"/>
            </a:endParaRPr>
          </a:p>
        </p:txBody>
      </p:sp>
      <p:sp>
        <p:nvSpPr>
          <p:cNvPr id="11" name="Shape 509">
            <a:extLst>
              <a:ext uri="{FF2B5EF4-FFF2-40B4-BE49-F238E27FC236}">
                <a16:creationId xmlns:a16="http://schemas.microsoft.com/office/drawing/2014/main" xmlns="" id="{776A1405-5F86-43DB-B04E-436D3091499C}"/>
              </a:ext>
            </a:extLst>
          </p:cNvPr>
          <p:cNvSpPr/>
          <p:nvPr/>
        </p:nvSpPr>
        <p:spPr>
          <a:xfrm>
            <a:off x="2836236" y="373471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lIns="91425" tIns="45700" rIns="91425" bIns="45700" anchor="ctr" anchorCtr="0">
            <a:noAutofit/>
          </a:bodyPr>
          <a:lstStyle/>
          <a:p>
            <a:pPr marR="0" lvl="0" algn="ctr" defTabSz="914400" eaLnBrk="1" fontAlgn="auto" latinLnBrk="0" hangingPunct="1">
              <a:lnSpc>
                <a:spcPct val="100000"/>
              </a:lnSpc>
              <a:spcBef>
                <a:spcPts val="0"/>
              </a:spcBef>
              <a:spcAft>
                <a:spcPts val="0"/>
              </a:spcAft>
              <a:buClrTx/>
              <a:buSzTx/>
              <a:tabLst/>
              <a:defRPr/>
            </a:pPr>
            <a:endParaRPr kumimoji="0" sz="1800" b="0" i="0" u="none" strike="noStrike" kern="0" cap="none" spc="0" normalizeH="0" baseline="0" noProof="0" smtClean="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2" name="Shape 510">
            <a:extLst>
              <a:ext uri="{FF2B5EF4-FFF2-40B4-BE49-F238E27FC236}">
                <a16:creationId xmlns:a16="http://schemas.microsoft.com/office/drawing/2014/main" xmlns="" id="{1CCAE1D5-9D2F-466D-9314-851FA75AF91A}"/>
              </a:ext>
            </a:extLst>
          </p:cNvPr>
          <p:cNvSpPr/>
          <p:nvPr/>
        </p:nvSpPr>
        <p:spPr>
          <a:xfrm rot="10800000" flipH="1">
            <a:off x="710070" y="254599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lIns="91425" tIns="45700" rIns="91425" bIns="45700" anchor="ctr" anchorCtr="0">
            <a:noAutofit/>
          </a:bodyPr>
          <a:lstStyle/>
          <a:p>
            <a:pPr marR="0" lvl="0" algn="ctr" defTabSz="914400" eaLnBrk="1" fontAlgn="auto" latinLnBrk="0" hangingPunct="1">
              <a:lnSpc>
                <a:spcPct val="100000"/>
              </a:lnSpc>
              <a:spcBef>
                <a:spcPts val="0"/>
              </a:spcBef>
              <a:spcAft>
                <a:spcPts val="0"/>
              </a:spcAft>
              <a:buClrTx/>
              <a:buSzTx/>
              <a:tabLst/>
              <a:defRPr/>
            </a:pPr>
            <a:endParaRPr kumimoji="0" sz="1800" b="0" i="0" u="none" strike="noStrike" kern="0" cap="none" spc="0" normalizeH="0" baseline="0" noProof="0" smtClean="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3" name="Shape 511">
            <a:extLst>
              <a:ext uri="{FF2B5EF4-FFF2-40B4-BE49-F238E27FC236}">
                <a16:creationId xmlns:a16="http://schemas.microsoft.com/office/drawing/2014/main" xmlns="" id="{18312130-E231-431C-BA1E-6BCDFC3F7DA1}"/>
              </a:ext>
            </a:extLst>
          </p:cNvPr>
          <p:cNvSpPr/>
          <p:nvPr/>
        </p:nvSpPr>
        <p:spPr>
          <a:xfrm>
            <a:off x="7088568" y="373471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lIns="91425" tIns="45700" rIns="91425" bIns="45700" anchor="ctr" anchorCtr="0">
            <a:noAutofit/>
          </a:bodyPr>
          <a:lstStyle/>
          <a:p>
            <a:pPr marR="0" lvl="0" algn="ctr" defTabSz="914400" eaLnBrk="1" fontAlgn="auto" latinLnBrk="0" hangingPunct="1">
              <a:lnSpc>
                <a:spcPct val="100000"/>
              </a:lnSpc>
              <a:spcBef>
                <a:spcPts val="0"/>
              </a:spcBef>
              <a:spcAft>
                <a:spcPts val="0"/>
              </a:spcAft>
              <a:buClrTx/>
              <a:buSzTx/>
              <a:tabLst/>
              <a:defRPr/>
            </a:pPr>
            <a:endParaRPr kumimoji="0" sz="1800" b="0" i="0" u="none" strike="noStrike" kern="0" cap="none" spc="0" normalizeH="0" baseline="0" noProof="0" smtClean="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4" name="Shape 512">
            <a:extLst>
              <a:ext uri="{FF2B5EF4-FFF2-40B4-BE49-F238E27FC236}">
                <a16:creationId xmlns:a16="http://schemas.microsoft.com/office/drawing/2014/main" xmlns="" id="{1C2383B8-88E7-4247-8837-FD669DB5F57B}"/>
              </a:ext>
            </a:extLst>
          </p:cNvPr>
          <p:cNvSpPr/>
          <p:nvPr/>
        </p:nvSpPr>
        <p:spPr>
          <a:xfrm rot="10800000" flipH="1">
            <a:off x="4962403" y="254599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lIns="91425" tIns="45700" rIns="91425" bIns="45700" anchor="ctr" anchorCtr="0">
            <a:noAutofit/>
          </a:bodyPr>
          <a:lstStyle/>
          <a:p>
            <a:pPr marR="0" lvl="0" algn="ctr" defTabSz="914400" eaLnBrk="1" fontAlgn="auto" latinLnBrk="0" hangingPunct="1">
              <a:lnSpc>
                <a:spcPct val="100000"/>
              </a:lnSpc>
              <a:spcBef>
                <a:spcPts val="0"/>
              </a:spcBef>
              <a:spcAft>
                <a:spcPts val="0"/>
              </a:spcAft>
              <a:buClrTx/>
              <a:buSzTx/>
              <a:tabLst/>
              <a:defRPr/>
            </a:pPr>
            <a:endParaRPr kumimoji="0" sz="1800" b="0" i="0" u="none" strike="noStrike" kern="0" cap="none" spc="0" normalizeH="0" baseline="0" noProof="0" smtClean="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5" name="Shape 513">
            <a:extLst>
              <a:ext uri="{FF2B5EF4-FFF2-40B4-BE49-F238E27FC236}">
                <a16:creationId xmlns:a16="http://schemas.microsoft.com/office/drawing/2014/main" xmlns="" id="{4996DBD2-AC34-441E-AD29-DC93DE619547}"/>
              </a:ext>
            </a:extLst>
          </p:cNvPr>
          <p:cNvSpPr/>
          <p:nvPr/>
        </p:nvSpPr>
        <p:spPr>
          <a:xfrm rot="10800000" flipH="1">
            <a:off x="9214733" y="2545999"/>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lIns="91425" tIns="45700" rIns="91425" bIns="45700" anchor="ctr" anchorCtr="0">
            <a:noAutofit/>
          </a:bodyPr>
          <a:lstStyle/>
          <a:p>
            <a:pPr marR="0" lvl="0" algn="ctr" defTabSz="914400" eaLnBrk="1" fontAlgn="auto" latinLnBrk="0" hangingPunct="1">
              <a:lnSpc>
                <a:spcPct val="100000"/>
              </a:lnSpc>
              <a:spcBef>
                <a:spcPts val="0"/>
              </a:spcBef>
              <a:spcAft>
                <a:spcPts val="0"/>
              </a:spcAft>
              <a:buClrTx/>
              <a:buSzTx/>
              <a:tabLst/>
              <a:defRPr/>
            </a:pPr>
            <a:endParaRPr kumimoji="0" sz="1800" b="0" i="0" u="none" strike="noStrike" kern="0" cap="none" spc="0" normalizeH="0" baseline="0" noProof="0" smtClean="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6" name="Text Placeholder 62">
            <a:extLst>
              <a:ext uri="{FF2B5EF4-FFF2-40B4-BE49-F238E27FC236}">
                <a16:creationId xmlns:a16="http://schemas.microsoft.com/office/drawing/2014/main" xmlns="" id="{F670C073-FED8-468D-A35C-D947408AD55A}"/>
              </a:ext>
            </a:extLst>
          </p:cNvPr>
          <p:cNvSpPr txBox="1">
            <a:spLocks/>
          </p:cNvSpPr>
          <p:nvPr/>
        </p:nvSpPr>
        <p:spPr>
          <a:xfrm>
            <a:off x="1055014" y="3494155"/>
            <a:ext cx="1733047" cy="496064"/>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ext2, ext3, ext4</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Text Placeholder 62">
            <a:extLst>
              <a:ext uri="{FF2B5EF4-FFF2-40B4-BE49-F238E27FC236}">
                <a16:creationId xmlns:a16="http://schemas.microsoft.com/office/drawing/2014/main" xmlns="" id="{E4F1942D-2EED-4056-AFA3-5E627EDB967F}"/>
              </a:ext>
            </a:extLst>
          </p:cNvPr>
          <p:cNvSpPr txBox="1">
            <a:spLocks/>
          </p:cNvSpPr>
          <p:nvPr/>
        </p:nvSpPr>
        <p:spPr>
          <a:xfrm>
            <a:off x="3162335" y="3494155"/>
            <a:ext cx="1733047" cy="496064"/>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jfs</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Text Placeholder 62">
            <a:extLst>
              <a:ext uri="{FF2B5EF4-FFF2-40B4-BE49-F238E27FC236}">
                <a16:creationId xmlns:a16="http://schemas.microsoft.com/office/drawing/2014/main" xmlns="" id="{AEFCED38-CF0C-4A44-941E-355DE751699F}"/>
              </a:ext>
            </a:extLst>
          </p:cNvPr>
          <p:cNvSpPr txBox="1">
            <a:spLocks/>
          </p:cNvSpPr>
          <p:nvPr/>
        </p:nvSpPr>
        <p:spPr>
          <a:xfrm>
            <a:off x="5301651" y="3494155"/>
            <a:ext cx="1733047" cy="496064"/>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ReiserFS</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Text Placeholder 62">
            <a:extLst>
              <a:ext uri="{FF2B5EF4-FFF2-40B4-BE49-F238E27FC236}">
                <a16:creationId xmlns:a16="http://schemas.microsoft.com/office/drawing/2014/main" xmlns="" id="{0860E510-A640-48C2-BA0A-62FD823CC5C8}"/>
              </a:ext>
            </a:extLst>
          </p:cNvPr>
          <p:cNvSpPr txBox="1">
            <a:spLocks/>
          </p:cNvSpPr>
          <p:nvPr/>
        </p:nvSpPr>
        <p:spPr>
          <a:xfrm>
            <a:off x="7448455" y="3494155"/>
            <a:ext cx="1733047" cy="496064"/>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XFS</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Text Placeholder 62">
            <a:extLst>
              <a:ext uri="{FF2B5EF4-FFF2-40B4-BE49-F238E27FC236}">
                <a16:creationId xmlns:a16="http://schemas.microsoft.com/office/drawing/2014/main" xmlns="" id="{F8D03D24-614D-4489-BED0-83AA480BF824}"/>
              </a:ext>
            </a:extLst>
          </p:cNvPr>
          <p:cNvSpPr txBox="1">
            <a:spLocks/>
          </p:cNvSpPr>
          <p:nvPr/>
        </p:nvSpPr>
        <p:spPr>
          <a:xfrm>
            <a:off x="9567002" y="3494155"/>
            <a:ext cx="1733047" cy="496064"/>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Btrfs</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98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1.6 Common System Directories</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0"/>
            <a:r>
              <a:rPr lang="en-US" dirty="0">
                <a:solidFill>
                  <a:schemeClr val="dk1"/>
                </a:solidFill>
              </a:rPr>
              <a:t>The following table describes the common  system directories. </a:t>
            </a:r>
            <a:endParaRPr lang="en-US" dirty="0"/>
          </a:p>
          <a:p>
            <a:endParaRPr lang="en-US" dirty="0"/>
          </a:p>
        </p:txBody>
      </p:sp>
      <p:graphicFrame>
        <p:nvGraphicFramePr>
          <p:cNvPr id="5" name="Shape 285"/>
          <p:cNvGraphicFramePr/>
          <p:nvPr>
            <p:extLst>
              <p:ext uri="{D42A27DB-BD31-4B8C-83A1-F6EECF244321}">
                <p14:modId xmlns:p14="http://schemas.microsoft.com/office/powerpoint/2010/main" val="3001317306"/>
              </p:ext>
            </p:extLst>
          </p:nvPr>
        </p:nvGraphicFramePr>
        <p:xfrm>
          <a:off x="822356" y="1773025"/>
          <a:ext cx="10754601" cy="4568708"/>
        </p:xfrm>
        <a:graphic>
          <a:graphicData uri="http://schemas.openxmlformats.org/drawingml/2006/table">
            <a:tbl>
              <a:tblPr>
                <a:noFill/>
              </a:tblPr>
              <a:tblGrid>
                <a:gridCol w="1529474"/>
                <a:gridCol w="9225127"/>
              </a:tblGrid>
              <a:tr h="497035">
                <a:tc>
                  <a:txBody>
                    <a:bodyPr/>
                    <a:lstStyle/>
                    <a:p>
                      <a:pPr marL="0" lvl="0" indent="0">
                        <a:spcBef>
                          <a:spcPts val="0"/>
                        </a:spcBef>
                        <a:spcAft>
                          <a:spcPts val="0"/>
                        </a:spcAft>
                        <a:buNone/>
                      </a:pPr>
                      <a:r>
                        <a:rPr lang="en" sz="2000" b="1" dirty="0">
                          <a:latin typeface="Arial" panose="020B0604020202020204" pitchFamily="34" charset="0"/>
                          <a:cs typeface="Arial" panose="020B0604020202020204" pitchFamily="34" charset="0"/>
                        </a:rPr>
                        <a:t>Directory</a:t>
                      </a:r>
                      <a:endParaRPr sz="2000" b="1" dirty="0">
                        <a:latin typeface="Arial" panose="020B0604020202020204" pitchFamily="34" charset="0"/>
                        <a:cs typeface="Arial" panose="020B0604020202020204" pitchFamily="34" charset="0"/>
                      </a:endParaRPr>
                    </a:p>
                  </a:txBody>
                  <a:tcPr marL="91425" marR="91425" marT="91425" marB="91425">
                    <a:lnR w="19050" cap="flat" cmpd="sng" algn="ctr">
                      <a:solidFill>
                        <a:schemeClr val="bg1"/>
                      </a:solidFill>
                      <a:prstDash val="solid"/>
                      <a:round/>
                      <a:headEnd type="none" w="med" len="med"/>
                      <a:tailEnd type="none" w="med" len="med"/>
                    </a:lnR>
                    <a:solidFill>
                      <a:srgbClr val="0EC07D"/>
                    </a:solidFill>
                  </a:tcPr>
                </a:tc>
                <a:tc>
                  <a:txBody>
                    <a:bodyPr/>
                    <a:lstStyle/>
                    <a:p>
                      <a:pPr marL="0" lvl="0" indent="0">
                        <a:spcBef>
                          <a:spcPts val="0"/>
                        </a:spcBef>
                        <a:spcAft>
                          <a:spcPts val="0"/>
                        </a:spcAft>
                        <a:buNone/>
                      </a:pPr>
                      <a:r>
                        <a:rPr lang="en" sz="2000" b="1" dirty="0">
                          <a:latin typeface="Arial" panose="020B0604020202020204" pitchFamily="34" charset="0"/>
                          <a:cs typeface="Arial" panose="020B0604020202020204" pitchFamily="34" charset="0"/>
                        </a:rPr>
                        <a:t>Description</a:t>
                      </a:r>
                      <a:endParaRPr sz="2000" b="1" dirty="0">
                        <a:latin typeface="Arial" panose="020B0604020202020204" pitchFamily="34" charset="0"/>
                        <a:cs typeface="Arial" panose="020B0604020202020204" pitchFamily="34" charset="0"/>
                      </a:endParaRPr>
                    </a:p>
                  </a:txBody>
                  <a:tcPr marL="91425" marR="91425" marT="91425" marB="91425">
                    <a:lnL w="19050" cap="flat" cmpd="sng" algn="ctr">
                      <a:solidFill>
                        <a:schemeClr val="bg1"/>
                      </a:solidFill>
                      <a:prstDash val="solid"/>
                      <a:round/>
                      <a:headEnd type="none" w="med" len="med"/>
                      <a:tailEnd type="none" w="med" len="med"/>
                    </a:lnL>
                    <a:solidFill>
                      <a:srgbClr val="0EC07D"/>
                    </a:solidFill>
                  </a:tcPr>
                </a:tc>
              </a:tr>
              <a:tr h="596448">
                <a:tc>
                  <a:txBody>
                    <a:bodyPr/>
                    <a:lstStyle/>
                    <a:p>
                      <a:pPr marL="0" lvl="0" indent="0" algn="ctr">
                        <a:spcBef>
                          <a:spcPts val="0"/>
                        </a:spcBef>
                        <a:spcAft>
                          <a:spcPts val="0"/>
                        </a:spcAft>
                        <a:buNone/>
                      </a:pPr>
                      <a:r>
                        <a:rPr lang="en" sz="1500" b="1" dirty="0">
                          <a:latin typeface="Arial" panose="020B0604020202020204" pitchFamily="34" charset="0"/>
                          <a:cs typeface="Arial" panose="020B0604020202020204" pitchFamily="34" charset="0"/>
                        </a:rPr>
                        <a:t>/</a:t>
                      </a:r>
                      <a:endParaRPr sz="1500" b="1" dirty="0">
                        <a:latin typeface="Arial" panose="020B0604020202020204" pitchFamily="34" charset="0"/>
                        <a:cs typeface="Arial" panose="020B0604020202020204" pitchFamily="34" charset="0"/>
                      </a:endParaRPr>
                    </a:p>
                  </a:txBody>
                  <a:tcPr marL="91425" marR="91425" marT="91425" marB="91425" anchor="ctr">
                    <a:lnR w="19050" cap="flat" cmpd="sng" algn="ctr">
                      <a:solidFill>
                        <a:schemeClr val="bg2">
                          <a:lumMod val="90000"/>
                        </a:schemeClr>
                      </a:solidFill>
                      <a:prstDash val="sysDash"/>
                      <a:round/>
                      <a:headEnd type="none" w="med" len="med"/>
                      <a:tailEnd type="none" w="med" len="med"/>
                    </a:lnR>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a:spcBef>
                          <a:spcPts val="0"/>
                        </a:spcBef>
                        <a:spcAft>
                          <a:spcPts val="0"/>
                        </a:spcAft>
                        <a:buNone/>
                      </a:pPr>
                      <a:r>
                        <a:rPr lang="en" sz="1500" dirty="0">
                          <a:latin typeface="Arial" panose="020B0604020202020204" pitchFamily="34" charset="0"/>
                          <a:cs typeface="Arial" panose="020B0604020202020204" pitchFamily="34" charset="0"/>
                        </a:rPr>
                        <a:t>First directory in Linux File System. It is also known as root directory or main directory. All files and directories are created and managed under this directory.</a:t>
                      </a:r>
                      <a:endParaRPr sz="1500" dirty="0">
                        <a:latin typeface="Arial" panose="020B0604020202020204" pitchFamily="34" charset="0"/>
                        <a:cs typeface="Arial" panose="020B0604020202020204" pitchFamily="34" charset="0"/>
                      </a:endParaRPr>
                    </a:p>
                  </a:txBody>
                  <a:tcPr marL="91425" marR="91425" marT="91425" marB="91425" anchor="ctr">
                    <a:lnL w="19050" cap="flat" cmpd="sng" algn="ctr">
                      <a:solidFill>
                        <a:schemeClr val="bg2">
                          <a:lumMod val="90000"/>
                        </a:schemeClr>
                      </a:solidFill>
                      <a:prstDash val="sysDash"/>
                      <a:round/>
                      <a:headEnd type="none" w="med" len="med"/>
                      <a:tailEnd type="none" w="med" len="med"/>
                    </a:lnL>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795275">
                <a:tc>
                  <a:txBody>
                    <a:bodyPr/>
                    <a:lstStyle/>
                    <a:p>
                      <a:pPr marL="0" lvl="0" indent="0" algn="ctr">
                        <a:spcBef>
                          <a:spcPts val="0"/>
                        </a:spcBef>
                        <a:spcAft>
                          <a:spcPts val="0"/>
                        </a:spcAft>
                        <a:buNone/>
                      </a:pPr>
                      <a:r>
                        <a:rPr lang="en" sz="1500" b="1" dirty="0">
                          <a:latin typeface="Arial" panose="020B0604020202020204" pitchFamily="34" charset="0"/>
                          <a:cs typeface="Arial" panose="020B0604020202020204" pitchFamily="34" charset="0"/>
                        </a:rPr>
                        <a:t>/home</a:t>
                      </a:r>
                      <a:endParaRPr sz="1500" b="1" dirty="0">
                        <a:latin typeface="Arial" panose="020B0604020202020204" pitchFamily="34" charset="0"/>
                        <a:cs typeface="Arial" panose="020B0604020202020204" pitchFamily="34" charset="0"/>
                      </a:endParaRPr>
                    </a:p>
                  </a:txBody>
                  <a:tcPr marL="91425" marR="91425" marT="91425" marB="91425" anchor="ctr">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c>
                  <a:txBody>
                    <a:bodyPr/>
                    <a:lstStyle/>
                    <a:p>
                      <a:pPr marL="0" lvl="0" indent="0">
                        <a:spcBef>
                          <a:spcPts val="0"/>
                        </a:spcBef>
                        <a:spcAft>
                          <a:spcPts val="0"/>
                        </a:spcAft>
                        <a:buNone/>
                      </a:pPr>
                      <a:r>
                        <a:rPr lang="en" sz="1500" dirty="0">
                          <a:latin typeface="Arial" panose="020B0604020202020204" pitchFamily="34" charset="0"/>
                          <a:cs typeface="Arial" panose="020B0604020202020204" pitchFamily="34" charset="0"/>
                        </a:rPr>
                        <a:t>Default directory for user data. Whenever we add a new user, Linux automatically creates a home directory matching with the username in this directory. Whenever user login, Linux starts the login session from home directory.</a:t>
                      </a:r>
                      <a:endParaRPr sz="1500" dirty="0">
                        <a:latin typeface="Arial" panose="020B0604020202020204" pitchFamily="34" charset="0"/>
                        <a:cs typeface="Arial" panose="020B0604020202020204" pitchFamily="34" charset="0"/>
                      </a:endParaRPr>
                    </a:p>
                  </a:txBody>
                  <a:tcPr marL="91425" marR="91425" marT="91425" marB="91425" anchor="ctr">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r>
              <a:tr h="414223">
                <a:tc>
                  <a:txBody>
                    <a:bodyPr/>
                    <a:lstStyle/>
                    <a:p>
                      <a:pPr marL="0" lvl="0" indent="0" algn="ctr" rtl="0">
                        <a:spcBef>
                          <a:spcPts val="0"/>
                        </a:spcBef>
                        <a:spcAft>
                          <a:spcPts val="0"/>
                        </a:spcAft>
                        <a:buNone/>
                      </a:pPr>
                      <a:r>
                        <a:rPr lang="en" sz="1500" b="1" dirty="0">
                          <a:latin typeface="Arial" panose="020B0604020202020204" pitchFamily="34" charset="0"/>
                          <a:cs typeface="Arial" panose="020B0604020202020204" pitchFamily="34" charset="0"/>
                        </a:rPr>
                        <a:t>/lib</a:t>
                      </a:r>
                      <a:endParaRPr sz="1500" b="1" dirty="0">
                        <a:latin typeface="Arial" panose="020B0604020202020204" pitchFamily="34" charset="0"/>
                        <a:cs typeface="Arial" panose="020B0604020202020204" pitchFamily="34" charset="0"/>
                      </a:endParaRPr>
                    </a:p>
                  </a:txBody>
                  <a:tcPr marL="91425" marR="91425" marT="91425" marB="91425" anchor="ctr">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Shared library files that are required to boot the system.</a:t>
                      </a:r>
                      <a:endParaRPr sz="1500" dirty="0">
                        <a:latin typeface="Arial" panose="020B0604020202020204" pitchFamily="34" charset="0"/>
                        <a:cs typeface="Arial" panose="020B0604020202020204" pitchFamily="34" charset="0"/>
                      </a:endParaRPr>
                    </a:p>
                  </a:txBody>
                  <a:tcPr marL="91425" marR="91425" marT="91425" marB="91425" anchor="ctr">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795275">
                <a:tc>
                  <a:txBody>
                    <a:bodyPr/>
                    <a:lstStyle/>
                    <a:p>
                      <a:pPr marL="0" lvl="0" indent="0" algn="ctr">
                        <a:spcBef>
                          <a:spcPts val="0"/>
                        </a:spcBef>
                        <a:spcAft>
                          <a:spcPts val="0"/>
                        </a:spcAft>
                        <a:buNone/>
                      </a:pPr>
                      <a:r>
                        <a:rPr lang="en" sz="1500" b="1" dirty="0">
                          <a:latin typeface="Arial" panose="020B0604020202020204" pitchFamily="34" charset="0"/>
                          <a:cs typeface="Arial" panose="020B0604020202020204" pitchFamily="34" charset="0"/>
                        </a:rPr>
                        <a:t>/root</a:t>
                      </a:r>
                      <a:endParaRPr sz="1500" b="1" dirty="0">
                        <a:latin typeface="Arial" panose="020B0604020202020204" pitchFamily="34" charset="0"/>
                        <a:cs typeface="Arial" panose="020B0604020202020204" pitchFamily="34" charset="0"/>
                      </a:endParaRPr>
                    </a:p>
                  </a:txBody>
                  <a:tcPr marL="91425" marR="91425" marT="91425" marB="91425" anchor="ctr">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c>
                  <a:txBody>
                    <a:bodyPr/>
                    <a:lstStyle/>
                    <a:p>
                      <a:pPr marL="0" lvl="0" indent="0">
                        <a:spcBef>
                          <a:spcPts val="0"/>
                        </a:spcBef>
                        <a:spcAft>
                          <a:spcPts val="0"/>
                        </a:spcAft>
                        <a:buNone/>
                      </a:pPr>
                      <a:r>
                        <a:rPr lang="en" sz="1500" dirty="0">
                          <a:latin typeface="Arial" panose="020B0604020202020204" pitchFamily="34" charset="0"/>
                          <a:cs typeface="Arial" panose="020B0604020202020204" pitchFamily="34" charset="0"/>
                        </a:rPr>
                        <a:t>Home directory for root user. Root user is the super user in Linux. For security reason Linux creates a separate home directory for root user. Root user account is also being created during the installation automatically.</a:t>
                      </a:r>
                      <a:endParaRPr sz="1500" dirty="0">
                        <a:latin typeface="Arial" panose="020B0604020202020204" pitchFamily="34" charset="0"/>
                        <a:cs typeface="Arial" panose="020B0604020202020204" pitchFamily="34" charset="0"/>
                      </a:endParaRPr>
                    </a:p>
                  </a:txBody>
                  <a:tcPr marL="91425" marR="91425" marT="91425" marB="91425" anchor="ctr">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r>
              <a:tr h="596448">
                <a:tc>
                  <a:txBody>
                    <a:bodyPr/>
                    <a:lstStyle/>
                    <a:p>
                      <a:pPr marL="0" lvl="0" indent="0" algn="ctr">
                        <a:spcBef>
                          <a:spcPts val="0"/>
                        </a:spcBef>
                        <a:spcAft>
                          <a:spcPts val="0"/>
                        </a:spcAft>
                        <a:buNone/>
                      </a:pPr>
                      <a:r>
                        <a:rPr lang="en" sz="1500" b="1" dirty="0">
                          <a:latin typeface="Arial" panose="020B0604020202020204" pitchFamily="34" charset="0"/>
                          <a:cs typeface="Arial" panose="020B0604020202020204" pitchFamily="34" charset="0"/>
                        </a:rPr>
                        <a:t>/bin</a:t>
                      </a:r>
                      <a:endParaRPr sz="1500" b="1" dirty="0">
                        <a:latin typeface="Arial" panose="020B0604020202020204" pitchFamily="34" charset="0"/>
                        <a:cs typeface="Arial" panose="020B0604020202020204" pitchFamily="34" charset="0"/>
                      </a:endParaRPr>
                    </a:p>
                  </a:txBody>
                  <a:tcPr marL="91425" marR="91425" marT="91425" marB="91425" anchor="ctr">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Standard command files. Commands stored in this directory are available for all users and usually do not require any special permission to run.</a:t>
                      </a:r>
                      <a:endParaRPr sz="1500" dirty="0">
                        <a:latin typeface="Arial" panose="020B0604020202020204" pitchFamily="34" charset="0"/>
                        <a:cs typeface="Arial" panose="020B0604020202020204" pitchFamily="34" charset="0"/>
                      </a:endParaRPr>
                    </a:p>
                  </a:txBody>
                  <a:tcPr marL="91425" marR="91425" marT="91425" marB="91425" anchor="ctr">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596448">
                <a:tc>
                  <a:txBody>
                    <a:bodyPr/>
                    <a:lstStyle/>
                    <a:p>
                      <a:pPr marL="0" lvl="0" indent="0" algn="ctr" rtl="0">
                        <a:spcBef>
                          <a:spcPts val="0"/>
                        </a:spcBef>
                        <a:spcAft>
                          <a:spcPts val="0"/>
                        </a:spcAft>
                        <a:buNone/>
                      </a:pPr>
                      <a:r>
                        <a:rPr lang="en" sz="1500" b="1" dirty="0">
                          <a:latin typeface="Arial" panose="020B0604020202020204" pitchFamily="34" charset="0"/>
                          <a:cs typeface="Arial" panose="020B0604020202020204" pitchFamily="34" charset="0"/>
                        </a:rPr>
                        <a:t>/sbin</a:t>
                      </a:r>
                      <a:endParaRPr sz="1500" b="1" dirty="0">
                        <a:latin typeface="Arial" panose="020B0604020202020204" pitchFamily="34" charset="0"/>
                        <a:cs typeface="Arial" panose="020B0604020202020204" pitchFamily="34" charset="0"/>
                      </a:endParaRPr>
                    </a:p>
                  </a:txBody>
                  <a:tcPr marL="91425" marR="91425" marT="91425" marB="91425" anchor="ctr">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solidFill>
                      <a:schemeClr val="accent6">
                        <a:lumMod val="40000"/>
                        <a:lumOff val="6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System administration commands files. Commands stored in this directory are available only for root user and usually requires special privilege to run.</a:t>
                      </a:r>
                      <a:endParaRPr sz="1500" dirty="0">
                        <a:latin typeface="Arial" panose="020B0604020202020204" pitchFamily="34" charset="0"/>
                        <a:cs typeface="Arial" panose="020B0604020202020204" pitchFamily="34" charset="0"/>
                      </a:endParaRPr>
                    </a:p>
                  </a:txBody>
                  <a:tcPr marL="91425" marR="91425" marT="91425" marB="91425" anchor="ctr">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solidFill>
                      <a:schemeClr val="accent6">
                        <a:lumMod val="40000"/>
                        <a:lumOff val="60000"/>
                      </a:schemeClr>
                    </a:solidFill>
                  </a:tcPr>
                </a:tc>
              </a:tr>
            </a:tbl>
          </a:graphicData>
        </a:graphic>
      </p:graphicFrame>
    </p:spTree>
    <p:extLst>
      <p:ext uri="{BB962C8B-B14F-4D97-AF65-F5344CB8AC3E}">
        <p14:creationId xmlns:p14="http://schemas.microsoft.com/office/powerpoint/2010/main" val="235311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Common System </a:t>
            </a:r>
            <a:r>
              <a:rPr lang="en-US" dirty="0" smtClean="0"/>
              <a:t>Directories (Contd.)</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graphicFrame>
        <p:nvGraphicFramePr>
          <p:cNvPr id="7" name="Shape 285"/>
          <p:cNvGraphicFramePr/>
          <p:nvPr>
            <p:extLst>
              <p:ext uri="{D42A27DB-BD31-4B8C-83A1-F6EECF244321}">
                <p14:modId xmlns:p14="http://schemas.microsoft.com/office/powerpoint/2010/main" val="1198834782"/>
              </p:ext>
            </p:extLst>
          </p:nvPr>
        </p:nvGraphicFramePr>
        <p:xfrm>
          <a:off x="822356" y="1773025"/>
          <a:ext cx="10754601" cy="3741790"/>
        </p:xfrm>
        <a:graphic>
          <a:graphicData uri="http://schemas.openxmlformats.org/drawingml/2006/table">
            <a:tbl>
              <a:tblPr>
                <a:noFill/>
              </a:tblPr>
              <a:tblGrid>
                <a:gridCol w="1529474"/>
                <a:gridCol w="9225127"/>
              </a:tblGrid>
              <a:tr h="497035">
                <a:tc>
                  <a:txBody>
                    <a:bodyPr/>
                    <a:lstStyle/>
                    <a:p>
                      <a:pPr marL="0" lvl="0" indent="0">
                        <a:spcBef>
                          <a:spcPts val="0"/>
                        </a:spcBef>
                        <a:spcAft>
                          <a:spcPts val="0"/>
                        </a:spcAft>
                        <a:buNone/>
                      </a:pPr>
                      <a:r>
                        <a:rPr lang="en" sz="2000" b="1" dirty="0">
                          <a:latin typeface="Arial" panose="020B0604020202020204" pitchFamily="34" charset="0"/>
                          <a:cs typeface="Arial" panose="020B0604020202020204" pitchFamily="34" charset="0"/>
                        </a:rPr>
                        <a:t>Directory</a:t>
                      </a:r>
                      <a:endParaRPr sz="2000" b="1" dirty="0">
                        <a:latin typeface="Arial" panose="020B0604020202020204" pitchFamily="34" charset="0"/>
                        <a:cs typeface="Arial" panose="020B0604020202020204" pitchFamily="34" charset="0"/>
                      </a:endParaRPr>
                    </a:p>
                  </a:txBody>
                  <a:tcPr marL="91425" marR="91425" marT="91425" marB="91425">
                    <a:lnR w="19050" cap="flat" cmpd="sng" algn="ctr">
                      <a:solidFill>
                        <a:schemeClr val="bg1"/>
                      </a:solidFill>
                      <a:prstDash val="solid"/>
                      <a:round/>
                      <a:headEnd type="none" w="med" len="med"/>
                      <a:tailEnd type="none" w="med" len="med"/>
                    </a:lnR>
                    <a:solidFill>
                      <a:srgbClr val="0EC07D"/>
                    </a:solidFill>
                  </a:tcPr>
                </a:tc>
                <a:tc>
                  <a:txBody>
                    <a:bodyPr/>
                    <a:lstStyle/>
                    <a:p>
                      <a:pPr marL="0" lvl="0" indent="0">
                        <a:spcBef>
                          <a:spcPts val="0"/>
                        </a:spcBef>
                        <a:spcAft>
                          <a:spcPts val="0"/>
                        </a:spcAft>
                        <a:buNone/>
                      </a:pPr>
                      <a:r>
                        <a:rPr lang="en" sz="2000" b="1" dirty="0">
                          <a:latin typeface="Arial" panose="020B0604020202020204" pitchFamily="34" charset="0"/>
                          <a:cs typeface="Arial" panose="020B0604020202020204" pitchFamily="34" charset="0"/>
                        </a:rPr>
                        <a:t>Description</a:t>
                      </a:r>
                      <a:endParaRPr sz="2000" b="1" dirty="0">
                        <a:latin typeface="Arial" panose="020B0604020202020204" pitchFamily="34" charset="0"/>
                        <a:cs typeface="Arial" panose="020B0604020202020204" pitchFamily="34" charset="0"/>
                      </a:endParaRPr>
                    </a:p>
                  </a:txBody>
                  <a:tcPr marL="91425" marR="91425" marT="91425" marB="91425">
                    <a:lnL w="19050" cap="flat" cmpd="sng" algn="ctr">
                      <a:solidFill>
                        <a:schemeClr val="bg1"/>
                      </a:solidFill>
                      <a:prstDash val="solid"/>
                      <a:round/>
                      <a:headEnd type="none" w="med" len="med"/>
                      <a:tailEnd type="none" w="med" len="med"/>
                    </a:lnL>
                    <a:solidFill>
                      <a:srgbClr val="0EC07D"/>
                    </a:solidFill>
                  </a:tcPr>
                </a:tc>
              </a:tr>
              <a:tr h="596448">
                <a:tc>
                  <a:txBody>
                    <a:bodyPr/>
                    <a:lstStyle/>
                    <a:p>
                      <a:pPr marL="0" lvl="0" indent="0" algn="ctr" rtl="0">
                        <a:spcBef>
                          <a:spcPts val="0"/>
                        </a:spcBef>
                        <a:spcAft>
                          <a:spcPts val="0"/>
                        </a:spcAft>
                        <a:buNone/>
                      </a:pPr>
                      <a:r>
                        <a:rPr lang="en" sz="1500" dirty="0">
                          <a:latin typeface="Arial" panose="020B0604020202020204" pitchFamily="34" charset="0"/>
                          <a:cs typeface="Arial" panose="020B0604020202020204" pitchFamily="34" charset="0"/>
                        </a:rPr>
                        <a:t>/usr</a:t>
                      </a:r>
                      <a:endParaRPr sz="1500" dirty="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User application software files, third party software and scripts, document files and libraries for programming languages.</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518890">
                <a:tc>
                  <a:txBody>
                    <a:bodyPr/>
                    <a:lstStyle/>
                    <a:p>
                      <a:pPr marL="0" lvl="0" indent="0" algn="ctr" rtl="0">
                        <a:spcBef>
                          <a:spcPts val="0"/>
                        </a:spcBef>
                        <a:spcAft>
                          <a:spcPts val="0"/>
                        </a:spcAft>
                        <a:buNone/>
                      </a:pPr>
                      <a:r>
                        <a:rPr lang="en" sz="1500">
                          <a:latin typeface="Arial" panose="020B0604020202020204" pitchFamily="34" charset="0"/>
                          <a:cs typeface="Arial" panose="020B0604020202020204" pitchFamily="34" charset="0"/>
                        </a:rPr>
                        <a:t>/var</a:t>
                      </a:r>
                      <a:endParaRPr sz="150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Variable data files such as printing jobs, mail box etc.</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r>
              <a:tr h="414223">
                <a:tc>
                  <a:txBody>
                    <a:bodyPr/>
                    <a:lstStyle/>
                    <a:p>
                      <a:pPr marL="0" lvl="0" indent="0" algn="ctr" rtl="0">
                        <a:spcBef>
                          <a:spcPts val="0"/>
                        </a:spcBef>
                        <a:spcAft>
                          <a:spcPts val="0"/>
                        </a:spcAft>
                        <a:buNone/>
                      </a:pPr>
                      <a:r>
                        <a:rPr lang="en" sz="1500">
                          <a:latin typeface="Arial" panose="020B0604020202020204" pitchFamily="34" charset="0"/>
                          <a:cs typeface="Arial" panose="020B0604020202020204" pitchFamily="34" charset="0"/>
                        </a:rPr>
                        <a:t>/etc</a:t>
                      </a:r>
                      <a:endParaRPr sz="150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System configuration files.</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395242">
                <a:tc>
                  <a:txBody>
                    <a:bodyPr/>
                    <a:lstStyle/>
                    <a:p>
                      <a:pPr marL="0" lvl="0" indent="0" algn="ctr" rtl="0">
                        <a:spcBef>
                          <a:spcPts val="0"/>
                        </a:spcBef>
                        <a:spcAft>
                          <a:spcPts val="0"/>
                        </a:spcAft>
                        <a:buNone/>
                      </a:pPr>
                      <a:r>
                        <a:rPr lang="en" sz="1500" dirty="0">
                          <a:latin typeface="Arial" panose="020B0604020202020204" pitchFamily="34" charset="0"/>
                          <a:cs typeface="Arial" panose="020B0604020202020204" pitchFamily="34" charset="0"/>
                        </a:rPr>
                        <a:t>/boot</a:t>
                      </a:r>
                      <a:endParaRPr sz="1500" dirty="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Linux boot loader file.</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r>
              <a:tr h="0">
                <a:tc>
                  <a:txBody>
                    <a:bodyPr/>
                    <a:lstStyle/>
                    <a:p>
                      <a:pPr marL="0" lvl="0" indent="0" algn="ctr" rtl="0">
                        <a:spcBef>
                          <a:spcPts val="0"/>
                        </a:spcBef>
                        <a:spcAft>
                          <a:spcPts val="0"/>
                        </a:spcAft>
                        <a:buNone/>
                      </a:pPr>
                      <a:r>
                        <a:rPr lang="en" sz="1500">
                          <a:latin typeface="Arial" panose="020B0604020202020204" pitchFamily="34" charset="0"/>
                          <a:cs typeface="Arial" panose="020B0604020202020204" pitchFamily="34" charset="0"/>
                        </a:rPr>
                        <a:t>/mnt</a:t>
                      </a:r>
                      <a:endParaRPr sz="150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To mount remote file system and temporary devices such as CD, DVD and USB.</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20000"/>
                        <a:lumOff val="80000"/>
                      </a:schemeClr>
                    </a:solidFill>
                  </a:tcPr>
                </a:tc>
              </a:tr>
              <a:tr h="220042">
                <a:tc>
                  <a:txBody>
                    <a:bodyPr/>
                    <a:lstStyle/>
                    <a:p>
                      <a:pPr marL="0" lvl="0" indent="0" algn="ctr" rtl="0">
                        <a:spcBef>
                          <a:spcPts val="0"/>
                        </a:spcBef>
                        <a:spcAft>
                          <a:spcPts val="0"/>
                        </a:spcAft>
                        <a:buNone/>
                      </a:pPr>
                      <a:r>
                        <a:rPr lang="en" sz="1500" dirty="0">
                          <a:latin typeface="Arial" panose="020B0604020202020204" pitchFamily="34" charset="0"/>
                          <a:cs typeface="Arial" panose="020B0604020202020204" pitchFamily="34" charset="0"/>
                        </a:rPr>
                        <a:t>/dev</a:t>
                      </a:r>
                      <a:endParaRPr sz="1500" dirty="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c>
                  <a:txBody>
                    <a:bodyPr/>
                    <a:lstStyle/>
                    <a:p>
                      <a:pPr marL="0" lvl="0" indent="0" rtl="0">
                        <a:spcBef>
                          <a:spcPts val="0"/>
                        </a:spcBef>
                        <a:spcAft>
                          <a:spcPts val="0"/>
                        </a:spcAft>
                        <a:buNone/>
                      </a:pPr>
                      <a:r>
                        <a:rPr lang="en" sz="1500" dirty="0">
                          <a:latin typeface="Arial" panose="020B0604020202020204" pitchFamily="34" charset="0"/>
                          <a:cs typeface="Arial" panose="020B0604020202020204" pitchFamily="34" charset="0"/>
                        </a:rPr>
                        <a:t>Device files. Usually files in this directory are dynamically generated and should be never edited.</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lnB w="19050" cap="flat" cmpd="sng" algn="ctr">
                      <a:solidFill>
                        <a:schemeClr val="bg2">
                          <a:lumMod val="90000"/>
                        </a:schemeClr>
                      </a:solidFill>
                      <a:prstDash val="sysDash"/>
                      <a:round/>
                      <a:headEnd type="none" w="med" len="med"/>
                      <a:tailEnd type="none" w="med" len="med"/>
                    </a:lnB>
                    <a:solidFill>
                      <a:schemeClr val="accent6">
                        <a:lumMod val="40000"/>
                        <a:lumOff val="60000"/>
                      </a:schemeClr>
                    </a:solidFill>
                  </a:tcPr>
                </a:tc>
              </a:tr>
              <a:tr h="437242">
                <a:tc>
                  <a:txBody>
                    <a:bodyPr/>
                    <a:lstStyle/>
                    <a:p>
                      <a:pPr marL="0" lvl="0" indent="0" algn="ctr" rtl="0">
                        <a:spcBef>
                          <a:spcPts val="0"/>
                        </a:spcBef>
                        <a:spcAft>
                          <a:spcPts val="0"/>
                        </a:spcAft>
                        <a:buNone/>
                      </a:pPr>
                      <a:r>
                        <a:rPr lang="en" sz="1500" dirty="0" smtClean="0">
                          <a:latin typeface="Arial" panose="020B0604020202020204" pitchFamily="34" charset="0"/>
                          <a:cs typeface="Arial" panose="020B0604020202020204" pitchFamily="34" charset="0"/>
                        </a:rPr>
                        <a:t>/tmp</a:t>
                      </a:r>
                      <a:endParaRPr sz="1500" dirty="0">
                        <a:latin typeface="Arial" panose="020B0604020202020204" pitchFamily="34" charset="0"/>
                        <a:cs typeface="Arial" panose="020B0604020202020204" pitchFamily="34" charset="0"/>
                      </a:endParaRPr>
                    </a:p>
                  </a:txBody>
                  <a:tcPr marL="91425" marR="91425" marT="91425" marB="91425">
                    <a:lnR w="19050" cap="flat" cmpd="sng" algn="ctr">
                      <a:solidFill>
                        <a:schemeClr val="bg2">
                          <a:lumMod val="90000"/>
                        </a:schemeClr>
                      </a:solidFill>
                      <a:prstDash val="sysDash"/>
                      <a:round/>
                      <a:headEnd type="none" w="med" len="med"/>
                      <a:tailEnd type="none" w="med" len="med"/>
                    </a:lnR>
                    <a:lnT w="19050" cap="flat" cmpd="sng" algn="ctr">
                      <a:solidFill>
                        <a:schemeClr val="bg2">
                          <a:lumMod val="90000"/>
                        </a:schemeClr>
                      </a:solidFill>
                      <a:prstDash val="sysDash"/>
                      <a:round/>
                      <a:headEnd type="none" w="med" len="med"/>
                      <a:tailEnd type="none" w="med" len="med"/>
                    </a:lnT>
                    <a:solidFill>
                      <a:schemeClr val="accent6">
                        <a:lumMod val="20000"/>
                        <a:lumOff val="80000"/>
                      </a:schemeClr>
                    </a:solidFill>
                  </a:tcPr>
                </a:tc>
                <a:tc>
                  <a:txBody>
                    <a:bodyPr/>
                    <a:lstStyle/>
                    <a:p>
                      <a:pPr marL="0" lvl="0" indent="0" rtl="0">
                        <a:spcBef>
                          <a:spcPts val="0"/>
                        </a:spcBef>
                        <a:spcAft>
                          <a:spcPts val="0"/>
                        </a:spcAft>
                        <a:buNone/>
                      </a:pPr>
                      <a:r>
                        <a:rPr lang="en" sz="1500" dirty="0" smtClean="0">
                          <a:latin typeface="Arial" panose="020B0604020202020204" pitchFamily="34" charset="0"/>
                          <a:cs typeface="Arial" panose="020B0604020202020204" pitchFamily="34" charset="0"/>
                        </a:rPr>
                        <a:t>Provides temporary location for applications.</a:t>
                      </a:r>
                      <a:endParaRPr sz="1500" dirty="0">
                        <a:latin typeface="Arial" panose="020B0604020202020204" pitchFamily="34" charset="0"/>
                        <a:cs typeface="Arial" panose="020B0604020202020204" pitchFamily="34" charset="0"/>
                      </a:endParaRPr>
                    </a:p>
                  </a:txBody>
                  <a:tcPr marL="91425" marR="91425" marT="91425" marB="91425">
                    <a:lnL w="19050" cap="flat" cmpd="sng" algn="ctr">
                      <a:solidFill>
                        <a:schemeClr val="bg2">
                          <a:lumMod val="90000"/>
                        </a:schemeClr>
                      </a:solidFill>
                      <a:prstDash val="sysDash"/>
                      <a:round/>
                      <a:headEnd type="none" w="med" len="med"/>
                      <a:tailEnd type="none" w="med" len="med"/>
                    </a:lnL>
                    <a:lnT w="19050" cap="flat" cmpd="sng" algn="ctr">
                      <a:solidFill>
                        <a:schemeClr val="bg2">
                          <a:lumMod val="90000"/>
                        </a:schemeClr>
                      </a:solidFill>
                      <a:prstDash val="sysDash"/>
                      <a:round/>
                      <a:headEnd type="none" w="med" len="med"/>
                      <a:tailEnd type="none" w="med" len="med"/>
                    </a:lnT>
                    <a:solidFill>
                      <a:schemeClr val="accent6">
                        <a:lumMod val="20000"/>
                        <a:lumOff val="80000"/>
                      </a:schemeClr>
                    </a:solidFill>
                  </a:tcPr>
                </a:tc>
              </a:tr>
            </a:tbl>
          </a:graphicData>
        </a:graphic>
      </p:graphicFrame>
    </p:spTree>
    <p:extLst>
      <p:ext uri="{BB962C8B-B14F-4D97-AF65-F5344CB8AC3E}">
        <p14:creationId xmlns:p14="http://schemas.microsoft.com/office/powerpoint/2010/main" val="2515685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 Linux System Directories - In a Nutshell</a:t>
            </a:r>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grpSp>
        <p:nvGrpSpPr>
          <p:cNvPr id="7" name="Group 6"/>
          <p:cNvGrpSpPr/>
          <p:nvPr/>
        </p:nvGrpSpPr>
        <p:grpSpPr>
          <a:xfrm>
            <a:off x="702129" y="1301465"/>
            <a:ext cx="10352314" cy="4958661"/>
            <a:chOff x="702129" y="1187162"/>
            <a:chExt cx="10352314" cy="4958661"/>
          </a:xfrm>
        </p:grpSpPr>
        <p:sp>
          <p:nvSpPr>
            <p:cNvPr id="6" name="Rounded Rectangle 5"/>
            <p:cNvSpPr/>
            <p:nvPr/>
          </p:nvSpPr>
          <p:spPr>
            <a:xfrm>
              <a:off x="702129" y="1187162"/>
              <a:ext cx="10352314" cy="4958661"/>
            </a:xfrm>
            <a:prstGeom prst="roundRect">
              <a:avLst>
                <a:gd name="adj" fmla="val 4483"/>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hape 299"/>
            <p:cNvPicPr preferRelativeResize="0"/>
            <p:nvPr/>
          </p:nvPicPr>
          <p:blipFill rotWithShape="1">
            <a:blip r:embed="rId3"/>
            <a:srcRect l="1180" t="4923" r="1163"/>
            <a:stretch/>
          </p:blipFill>
          <p:spPr>
            <a:xfrm>
              <a:off x="767440" y="1371599"/>
              <a:ext cx="10140043" cy="4676249"/>
            </a:xfrm>
            <a:prstGeom prst="rect">
              <a:avLst/>
            </a:prstGeom>
            <a:noFill/>
            <a:ln>
              <a:noFill/>
            </a:ln>
          </p:spPr>
        </p:pic>
      </p:grpSp>
    </p:spTree>
    <p:extLst>
      <p:ext uri="{BB962C8B-B14F-4D97-AF65-F5344CB8AC3E}">
        <p14:creationId xmlns:p14="http://schemas.microsoft.com/office/powerpoint/2010/main" val="1476668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1.8 The Kernel</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a:xfrm>
            <a:off x="514349" y="1304995"/>
            <a:ext cx="4874079" cy="4840828"/>
          </a:xfrm>
        </p:spPr>
        <p:txBody>
          <a:bodyPr/>
          <a:lstStyle/>
          <a:p>
            <a:pPr lvl="0">
              <a:lnSpc>
                <a:spcPct val="100000"/>
              </a:lnSpc>
            </a:pPr>
            <a:r>
              <a:rPr lang="en-US" b="1" dirty="0" smtClean="0"/>
              <a:t>Kernel:</a:t>
            </a:r>
          </a:p>
          <a:p>
            <a:pPr lvl="1">
              <a:lnSpc>
                <a:spcPct val="100000"/>
              </a:lnSpc>
            </a:pPr>
            <a:r>
              <a:rPr lang="en-US" dirty="0" smtClean="0"/>
              <a:t>The most important component of the system, that manages the communication between the underlying hardware and the peripherals.</a:t>
            </a:r>
          </a:p>
          <a:p>
            <a:pPr lvl="1">
              <a:lnSpc>
                <a:spcPct val="100000"/>
              </a:lnSpc>
            </a:pPr>
            <a:r>
              <a:rPr lang="en-US" dirty="0" smtClean="0"/>
              <a:t>Is important for starting and stopping the processes and daemons at the right times.</a:t>
            </a:r>
          </a:p>
          <a:p>
            <a:pPr lvl="0">
              <a:lnSpc>
                <a:spcPct val="100000"/>
              </a:lnSpc>
            </a:pPr>
            <a:endParaRPr lang="en-US" dirty="0" smtClean="0"/>
          </a:p>
          <a:p>
            <a:pPr>
              <a:lnSpc>
                <a:spcPct val="100000"/>
              </a:lnSpc>
            </a:pPr>
            <a:endParaRPr lang="en-US" dirty="0"/>
          </a:p>
        </p:txBody>
      </p:sp>
      <p:grpSp>
        <p:nvGrpSpPr>
          <p:cNvPr id="14" name="Group 13"/>
          <p:cNvGrpSpPr/>
          <p:nvPr/>
        </p:nvGrpSpPr>
        <p:grpSpPr>
          <a:xfrm>
            <a:off x="6585719" y="879548"/>
            <a:ext cx="4926061" cy="4926061"/>
            <a:chOff x="6339416" y="1016075"/>
            <a:chExt cx="5418667" cy="5418667"/>
          </a:xfrm>
        </p:grpSpPr>
        <p:sp>
          <p:nvSpPr>
            <p:cNvPr id="6" name="Freeform 5"/>
            <p:cNvSpPr/>
            <p:nvPr/>
          </p:nvSpPr>
          <p:spPr>
            <a:xfrm>
              <a:off x="6339416" y="1016075"/>
              <a:ext cx="5418667" cy="5418667"/>
            </a:xfrm>
            <a:custGeom>
              <a:avLst/>
              <a:gdLst>
                <a:gd name="connsiteX0" fmla="*/ 0 w 5418667"/>
                <a:gd name="connsiteY0" fmla="*/ 2709334 h 5418667"/>
                <a:gd name="connsiteX1" fmla="*/ 2709334 w 5418667"/>
                <a:gd name="connsiteY1" fmla="*/ 0 h 5418667"/>
                <a:gd name="connsiteX2" fmla="*/ 5418668 w 5418667"/>
                <a:gd name="connsiteY2" fmla="*/ 2709334 h 5418667"/>
                <a:gd name="connsiteX3" fmla="*/ 2709334 w 5418667"/>
                <a:gd name="connsiteY3" fmla="*/ 5418668 h 5418667"/>
                <a:gd name="connsiteX4" fmla="*/ 0 w 5418667"/>
                <a:gd name="connsiteY4" fmla="*/ 2709334 h 541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667" h="5418667">
                  <a:moveTo>
                    <a:pt x="0" y="2709334"/>
                  </a:moveTo>
                  <a:cubicBezTo>
                    <a:pt x="0" y="1213010"/>
                    <a:pt x="1213010" y="0"/>
                    <a:pt x="2709334" y="0"/>
                  </a:cubicBezTo>
                  <a:cubicBezTo>
                    <a:pt x="4205658" y="0"/>
                    <a:pt x="5418668" y="1213010"/>
                    <a:pt x="5418668" y="2709334"/>
                  </a:cubicBezTo>
                  <a:cubicBezTo>
                    <a:pt x="5418668" y="4205658"/>
                    <a:pt x="4205658" y="5418668"/>
                    <a:pt x="2709334" y="5418668"/>
                  </a:cubicBezTo>
                  <a:cubicBezTo>
                    <a:pt x="1213010" y="5418668"/>
                    <a:pt x="0" y="4205658"/>
                    <a:pt x="0" y="2709334"/>
                  </a:cubicBezTo>
                  <a:close/>
                </a:path>
              </a:pathLst>
            </a:custGeom>
            <a:solidFill>
              <a:srgbClr val="0EC07D"/>
            </a:solidFill>
            <a:ln w="76200"/>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365760" rIns="0" bIns="0" numCol="1" spcCol="1270" anchor="t" anchorCtr="0">
              <a:noAutofit/>
            </a:bodyPr>
            <a:lstStyle/>
            <a:p>
              <a:pPr lvl="0" algn="ctr" defTabSz="115570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Application</a:t>
              </a:r>
            </a:p>
            <a:p>
              <a:pPr algn="ctr" defTabSz="1155700">
                <a:lnSpc>
                  <a:spcPct val="90000"/>
                </a:lnSpc>
                <a:spcBef>
                  <a:spcPct val="0"/>
                </a:spcBef>
                <a:spcAft>
                  <a:spcPct val="35000"/>
                </a:spcAft>
              </a:pPr>
              <a:r>
                <a:rPr lang="en-US" sz="2000" dirty="0">
                  <a:solidFill>
                    <a:schemeClr val="tx1"/>
                  </a:solidFill>
                  <a:latin typeface="Arial" panose="020B0604020202020204" pitchFamily="34" charset="0"/>
                  <a:cs typeface="Arial" panose="020B0604020202020204" pitchFamily="34" charset="0"/>
                </a:rPr>
                <a:t>user app. </a:t>
              </a:r>
              <a:r>
                <a:rPr lang="en-US" sz="2000" dirty="0" smtClean="0">
                  <a:solidFill>
                    <a:schemeClr val="tx1"/>
                  </a:solidFill>
                  <a:latin typeface="Arial" panose="020B0604020202020204" pitchFamily="34" charset="0"/>
                  <a:cs typeface="Arial" panose="020B0604020202020204" pitchFamily="34" charset="0"/>
                </a:rPr>
                <a:t>daemons</a:t>
              </a:r>
              <a:endParaRPr lang="en-US" sz="2000" dirty="0">
                <a:solidFill>
                  <a:schemeClr val="tx1"/>
                </a:solidFill>
                <a:latin typeface="Arial" panose="020B0604020202020204" pitchFamily="34" charset="0"/>
                <a:cs typeface="Arial" panose="020B0604020202020204" pitchFamily="34" charset="0"/>
              </a:endParaRPr>
            </a:p>
          </p:txBody>
        </p:sp>
        <p:sp>
          <p:nvSpPr>
            <p:cNvPr id="9" name="Freeform 8"/>
            <p:cNvSpPr/>
            <p:nvPr/>
          </p:nvSpPr>
          <p:spPr>
            <a:xfrm>
              <a:off x="7016749" y="2370741"/>
              <a:ext cx="4064000" cy="4064000"/>
            </a:xfrm>
            <a:custGeom>
              <a:avLst/>
              <a:gdLst>
                <a:gd name="connsiteX0" fmla="*/ 0 w 4064000"/>
                <a:gd name="connsiteY0" fmla="*/ 2032000 h 4064000"/>
                <a:gd name="connsiteX1" fmla="*/ 2032000 w 4064000"/>
                <a:gd name="connsiteY1" fmla="*/ 0 h 4064000"/>
                <a:gd name="connsiteX2" fmla="*/ 4064000 w 4064000"/>
                <a:gd name="connsiteY2" fmla="*/ 2032000 h 4064000"/>
                <a:gd name="connsiteX3" fmla="*/ 2032000 w 4064000"/>
                <a:gd name="connsiteY3" fmla="*/ 4064000 h 4064000"/>
                <a:gd name="connsiteX4" fmla="*/ 0 w 4064000"/>
                <a:gd name="connsiteY4" fmla="*/ 2032000 h 40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4064000">
                  <a:moveTo>
                    <a:pt x="0" y="2032000"/>
                  </a:moveTo>
                  <a:cubicBezTo>
                    <a:pt x="0" y="909757"/>
                    <a:pt x="909757" y="0"/>
                    <a:pt x="2032000" y="0"/>
                  </a:cubicBezTo>
                  <a:cubicBezTo>
                    <a:pt x="3154243" y="0"/>
                    <a:pt x="4064000" y="909757"/>
                    <a:pt x="4064000" y="2032000"/>
                  </a:cubicBezTo>
                  <a:cubicBezTo>
                    <a:pt x="4064000" y="3154243"/>
                    <a:pt x="3154243" y="4064000"/>
                    <a:pt x="2032000" y="4064000"/>
                  </a:cubicBezTo>
                  <a:cubicBezTo>
                    <a:pt x="909757" y="4064000"/>
                    <a:pt x="0" y="3154243"/>
                    <a:pt x="0" y="2032000"/>
                  </a:cubicBezTo>
                  <a:close/>
                </a:path>
              </a:pathLst>
            </a:custGeom>
            <a:solidFill>
              <a:srgbClr val="11ED99"/>
            </a:solidFill>
            <a:ln w="76200"/>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365760" rIns="0" bIns="0" numCol="1" spcCol="1270" anchor="t" anchorCtr="0">
              <a:noAutofit/>
            </a:bodyPr>
            <a:lstStyle/>
            <a:p>
              <a:pPr lvl="0" algn="ctr" defTabSz="115570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Shell</a:t>
              </a:r>
            </a:p>
            <a:p>
              <a:pPr algn="ctr" defTabSz="1155700">
                <a:lnSpc>
                  <a:spcPct val="90000"/>
                </a:lnSpc>
                <a:spcBef>
                  <a:spcPct val="0"/>
                </a:spcBef>
                <a:spcAft>
                  <a:spcPct val="35000"/>
                </a:spcAft>
              </a:pPr>
              <a:r>
                <a:rPr lang="en-US" sz="2000" dirty="0">
                  <a:solidFill>
                    <a:schemeClr val="tx1"/>
                  </a:solidFill>
                  <a:latin typeface="Arial" panose="020B0604020202020204" pitchFamily="34" charset="0"/>
                  <a:cs typeface="Arial" panose="020B0604020202020204" pitchFamily="34" charset="0"/>
                </a:rPr>
                <a:t>CLI </a:t>
              </a:r>
              <a:r>
                <a:rPr lang="en-US" sz="2000" dirty="0" smtClean="0">
                  <a:solidFill>
                    <a:schemeClr val="tx1"/>
                  </a:solidFill>
                  <a:latin typeface="Arial" panose="020B0604020202020204" pitchFamily="34" charset="0"/>
                  <a:cs typeface="Arial" panose="020B0604020202020204" pitchFamily="34" charset="0"/>
                </a:rPr>
                <a:t>sequencing</a:t>
              </a:r>
              <a:endParaRPr lang="en-US" sz="2000" b="1" kern="1200" dirty="0">
                <a:solidFill>
                  <a:schemeClr val="tx1"/>
                </a:solidFill>
                <a:latin typeface="Arial" panose="020B0604020202020204" pitchFamily="34" charset="0"/>
                <a:cs typeface="Arial" panose="020B0604020202020204" pitchFamily="34" charset="0"/>
              </a:endParaRPr>
            </a:p>
          </p:txBody>
        </p:sp>
        <p:sp>
          <p:nvSpPr>
            <p:cNvPr id="10" name="Freeform 9"/>
            <p:cNvSpPr/>
            <p:nvPr/>
          </p:nvSpPr>
          <p:spPr>
            <a:xfrm>
              <a:off x="7694083" y="3725408"/>
              <a:ext cx="2709333" cy="2709333"/>
            </a:xfrm>
            <a:custGeom>
              <a:avLst/>
              <a:gdLst>
                <a:gd name="connsiteX0" fmla="*/ 0 w 2709333"/>
                <a:gd name="connsiteY0" fmla="*/ 1354667 h 2709333"/>
                <a:gd name="connsiteX1" fmla="*/ 1354667 w 2709333"/>
                <a:gd name="connsiteY1" fmla="*/ 0 h 2709333"/>
                <a:gd name="connsiteX2" fmla="*/ 2709334 w 2709333"/>
                <a:gd name="connsiteY2" fmla="*/ 1354667 h 2709333"/>
                <a:gd name="connsiteX3" fmla="*/ 1354667 w 2709333"/>
                <a:gd name="connsiteY3" fmla="*/ 2709334 h 2709333"/>
                <a:gd name="connsiteX4" fmla="*/ 0 w 2709333"/>
                <a:gd name="connsiteY4" fmla="*/ 1354667 h 2709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333" h="2709333">
                  <a:moveTo>
                    <a:pt x="0" y="1354667"/>
                  </a:moveTo>
                  <a:cubicBezTo>
                    <a:pt x="0" y="606505"/>
                    <a:pt x="606505" y="0"/>
                    <a:pt x="1354667" y="0"/>
                  </a:cubicBezTo>
                  <a:cubicBezTo>
                    <a:pt x="2102829" y="0"/>
                    <a:pt x="2709334" y="606505"/>
                    <a:pt x="2709334" y="1354667"/>
                  </a:cubicBezTo>
                  <a:cubicBezTo>
                    <a:pt x="2709334" y="2102829"/>
                    <a:pt x="2102829" y="2709334"/>
                    <a:pt x="1354667" y="2709334"/>
                  </a:cubicBezTo>
                  <a:cubicBezTo>
                    <a:pt x="606505" y="2709334"/>
                    <a:pt x="0" y="2102829"/>
                    <a:pt x="0" y="1354667"/>
                  </a:cubicBezTo>
                  <a:close/>
                </a:path>
              </a:pathLst>
            </a:custGeom>
            <a:solidFill>
              <a:srgbClr val="8DF7CF"/>
            </a:solidFill>
            <a:ln w="76200"/>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365760" rIns="0" bIns="0" numCol="1" spcCol="1270" anchor="t" anchorCtr="0">
              <a:noAutofit/>
            </a:bodyPr>
            <a:lstStyle/>
            <a:p>
              <a:pPr lvl="0" algn="ctr" defTabSz="1155700">
                <a:lnSpc>
                  <a:spcPct val="90000"/>
                </a:lnSpc>
                <a:spcBef>
                  <a:spcPct val="0"/>
                </a:spcBef>
                <a:spcAft>
                  <a:spcPct val="35000"/>
                </a:spcAft>
              </a:pPr>
              <a:r>
                <a:rPr lang="en-US" sz="2400" b="1" kern="1200" dirty="0" smtClean="0">
                  <a:solidFill>
                    <a:schemeClr val="tx1"/>
                  </a:solidFill>
                  <a:latin typeface="Arial" panose="020B0604020202020204" pitchFamily="34" charset="0"/>
                  <a:cs typeface="Arial" panose="020B0604020202020204" pitchFamily="34" charset="0"/>
                </a:rPr>
                <a:t>Kernel</a:t>
              </a:r>
              <a:endParaRPr lang="en-US" sz="2800" b="1" kern="1200" dirty="0" smtClean="0">
                <a:solidFill>
                  <a:schemeClr val="tx1"/>
                </a:solidFill>
                <a:latin typeface="Arial" panose="020B0604020202020204" pitchFamily="34" charset="0"/>
                <a:cs typeface="Arial" panose="020B0604020202020204" pitchFamily="34" charset="0"/>
              </a:endParaRPr>
            </a:p>
            <a:p>
              <a:pPr algn="ctr" defTabSz="1155700">
                <a:lnSpc>
                  <a:spcPct val="90000"/>
                </a:lnSpc>
                <a:spcBef>
                  <a:spcPct val="0"/>
                </a:spcBef>
              </a:pPr>
              <a:r>
                <a:rPr lang="en-US" sz="2000" dirty="0">
                  <a:solidFill>
                    <a:schemeClr val="tx1"/>
                  </a:solidFill>
                  <a:latin typeface="Arial" panose="020B0604020202020204" pitchFamily="34" charset="0"/>
                  <a:cs typeface="Arial" panose="020B0604020202020204" pitchFamily="34" charset="0"/>
                </a:rPr>
                <a:t>Hardware </a:t>
              </a:r>
              <a:endParaRPr lang="en-US" sz="2000" dirty="0" smtClean="0">
                <a:solidFill>
                  <a:schemeClr val="tx1"/>
                </a:solidFill>
                <a:latin typeface="Arial" panose="020B0604020202020204" pitchFamily="34" charset="0"/>
                <a:cs typeface="Arial" panose="020B0604020202020204" pitchFamily="34" charset="0"/>
              </a:endParaRPr>
            </a:p>
            <a:p>
              <a:pPr algn="ctr" defTabSz="1155700">
                <a:lnSpc>
                  <a:spcPct val="90000"/>
                </a:lnSpc>
                <a:spcBef>
                  <a:spcPct val="0"/>
                </a:spcBef>
              </a:pPr>
              <a:r>
                <a:rPr lang="en-US" sz="2000" dirty="0" smtClean="0">
                  <a:solidFill>
                    <a:schemeClr val="tx1"/>
                  </a:solidFill>
                  <a:latin typeface="Arial" panose="020B0604020202020204" pitchFamily="34" charset="0"/>
                  <a:cs typeface="Arial" panose="020B0604020202020204" pitchFamily="34" charset="0"/>
                </a:rPr>
                <a:t>Scheduler </a:t>
              </a:r>
            </a:p>
            <a:p>
              <a:pPr algn="ctr" defTabSz="1155700">
                <a:lnSpc>
                  <a:spcPct val="90000"/>
                </a:lnSpc>
                <a:spcBef>
                  <a:spcPct val="0"/>
                </a:spcBef>
              </a:pPr>
              <a:r>
                <a:rPr lang="en-US" sz="2000" dirty="0" smtClean="0">
                  <a:solidFill>
                    <a:schemeClr val="tx1"/>
                  </a:solidFill>
                  <a:latin typeface="Arial" panose="020B0604020202020204" pitchFamily="34" charset="0"/>
                  <a:cs typeface="Arial" panose="020B0604020202020204" pitchFamily="34" charset="0"/>
                </a:rPr>
                <a:t>Memory</a:t>
              </a:r>
              <a:endParaRPr lang="en-US" sz="2000" dirty="0">
                <a:solidFill>
                  <a:schemeClr val="tx1"/>
                </a:solidFill>
                <a:latin typeface="Arial" panose="020B0604020202020204" pitchFamily="34" charset="0"/>
                <a:cs typeface="Arial" panose="020B0604020202020204" pitchFamily="34" charset="0"/>
              </a:endParaRPr>
            </a:p>
            <a:p>
              <a:pPr lvl="0" algn="ctr" defTabSz="1155700">
                <a:lnSpc>
                  <a:spcPct val="90000"/>
                </a:lnSpc>
                <a:spcBef>
                  <a:spcPct val="0"/>
                </a:spcBef>
                <a:spcAft>
                  <a:spcPct val="35000"/>
                </a:spcAft>
              </a:pPr>
              <a:endParaRPr lang="en-US" sz="2800" b="1"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80181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1.9 Shell</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0">
              <a:spcAft>
                <a:spcPts val="0"/>
              </a:spcAft>
            </a:pPr>
            <a:r>
              <a:rPr lang="en-US" dirty="0"/>
              <a:t>Shell manages the interactions between the user and the system .Allows a two-way conversation and is an advanced way of communicating with the system.</a:t>
            </a:r>
          </a:p>
          <a:p>
            <a:pPr lvl="0">
              <a:lnSpc>
                <a:spcPct val="115000"/>
              </a:lnSpc>
              <a:spcBef>
                <a:spcPts val="1600"/>
              </a:spcBef>
              <a:spcAft>
                <a:spcPts val="1600"/>
              </a:spcAft>
            </a:pPr>
            <a:endParaRPr lang="en-US" dirty="0"/>
          </a:p>
          <a:p>
            <a:endParaRPr lang="en-US" dirty="0"/>
          </a:p>
        </p:txBody>
      </p:sp>
      <p:grpSp>
        <p:nvGrpSpPr>
          <p:cNvPr id="6" name="Group 5"/>
          <p:cNvGrpSpPr/>
          <p:nvPr/>
        </p:nvGrpSpPr>
        <p:grpSpPr>
          <a:xfrm>
            <a:off x="3176221" y="2179459"/>
            <a:ext cx="6306457" cy="4206574"/>
            <a:chOff x="3176221" y="1375817"/>
            <a:chExt cx="6306457" cy="3824158"/>
          </a:xfrm>
        </p:grpSpPr>
        <p:sp>
          <p:nvSpPr>
            <p:cNvPr id="7" name="Rounded Rectangle 6"/>
            <p:cNvSpPr/>
            <p:nvPr/>
          </p:nvSpPr>
          <p:spPr>
            <a:xfrm>
              <a:off x="3176221" y="1375817"/>
              <a:ext cx="6306457" cy="3824158"/>
            </a:xfrm>
            <a:prstGeom prst="roundRect">
              <a:avLst>
                <a:gd name="adj" fmla="val 41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1"/>
                  </a:solidFill>
                  <a:latin typeface="Arial" panose="020B0604020202020204" pitchFamily="34" charset="0"/>
                  <a:cs typeface="Arial" panose="020B0604020202020204" pitchFamily="34" charset="0"/>
                </a:rPr>
                <a:t>Shell Types</a:t>
              </a:r>
              <a:endParaRPr lang="en-US" sz="2000" b="1"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3471183" y="1952403"/>
              <a:ext cx="5766932" cy="44805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800" kern="1200" dirty="0" err="1">
                  <a:solidFill>
                    <a:schemeClr val="tx1"/>
                  </a:solidFill>
                  <a:latin typeface="Arial" panose="020B0604020202020204" pitchFamily="34" charset="0"/>
                  <a:cs typeface="Arial" panose="020B0604020202020204" pitchFamily="34" charset="0"/>
                </a:rPr>
                <a:t>sh</a:t>
              </a:r>
              <a:r>
                <a:rPr lang="en-US" sz="1800" kern="1200" dirty="0">
                  <a:solidFill>
                    <a:schemeClr val="tx1"/>
                  </a:solidFill>
                  <a:latin typeface="Arial" panose="020B0604020202020204" pitchFamily="34" charset="0"/>
                  <a:cs typeface="Arial" panose="020B0604020202020204" pitchFamily="34" charset="0"/>
                </a:rPr>
                <a:t> or Bourne Shell</a:t>
              </a:r>
            </a:p>
          </p:txBody>
        </p:sp>
        <p:sp>
          <p:nvSpPr>
            <p:cNvPr id="10" name="Rounded Rectangle 9"/>
            <p:cNvSpPr/>
            <p:nvPr/>
          </p:nvSpPr>
          <p:spPr>
            <a:xfrm>
              <a:off x="3471183" y="2585548"/>
              <a:ext cx="5766932" cy="44805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800" kern="1200" dirty="0">
                  <a:solidFill>
                    <a:schemeClr val="tx1"/>
                  </a:solidFill>
                  <a:latin typeface="Arial" panose="020B0604020202020204" pitchFamily="34" charset="0"/>
                  <a:cs typeface="Arial" panose="020B0604020202020204" pitchFamily="34" charset="0"/>
                </a:rPr>
                <a:t>bash or Bourne Again Shell </a:t>
              </a:r>
            </a:p>
          </p:txBody>
        </p:sp>
        <p:sp>
          <p:nvSpPr>
            <p:cNvPr id="11" name="Rounded Rectangle 10"/>
            <p:cNvSpPr/>
            <p:nvPr/>
          </p:nvSpPr>
          <p:spPr>
            <a:xfrm>
              <a:off x="3471183" y="3218693"/>
              <a:ext cx="5766932" cy="44805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800" kern="1200" dirty="0" err="1">
                  <a:solidFill>
                    <a:schemeClr val="tx1"/>
                  </a:solidFill>
                  <a:latin typeface="Arial" panose="020B0604020202020204" pitchFamily="34" charset="0"/>
                  <a:cs typeface="Arial" panose="020B0604020202020204" pitchFamily="34" charset="0"/>
                </a:rPr>
                <a:t>csh</a:t>
              </a:r>
              <a:r>
                <a:rPr lang="en-US" sz="1800" kern="1200" dirty="0">
                  <a:solidFill>
                    <a:schemeClr val="tx1"/>
                  </a:solidFill>
                  <a:latin typeface="Arial" panose="020B0604020202020204" pitchFamily="34" charset="0"/>
                  <a:cs typeface="Arial" panose="020B0604020202020204" pitchFamily="34" charset="0"/>
                </a:rPr>
                <a:t> or C Shell </a:t>
              </a:r>
            </a:p>
          </p:txBody>
        </p:sp>
        <p:sp>
          <p:nvSpPr>
            <p:cNvPr id="12" name="Rounded Rectangle 11"/>
            <p:cNvSpPr/>
            <p:nvPr/>
          </p:nvSpPr>
          <p:spPr>
            <a:xfrm>
              <a:off x="3471183" y="3851838"/>
              <a:ext cx="5766932" cy="44805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800" kern="1200" dirty="0" err="1">
                  <a:solidFill>
                    <a:schemeClr val="tx1"/>
                  </a:solidFill>
                  <a:latin typeface="Arial" panose="020B0604020202020204" pitchFamily="34" charset="0"/>
                  <a:cs typeface="Arial" panose="020B0604020202020204" pitchFamily="34" charset="0"/>
                </a:rPr>
                <a:t>tcsh</a:t>
              </a:r>
              <a:r>
                <a:rPr lang="en-US" sz="1800" kern="1200" dirty="0">
                  <a:solidFill>
                    <a:schemeClr val="tx1"/>
                  </a:solidFill>
                  <a:latin typeface="Arial" panose="020B0604020202020204" pitchFamily="34" charset="0"/>
                  <a:cs typeface="Arial" panose="020B0604020202020204" pitchFamily="34" charset="0"/>
                </a:rPr>
                <a:t> or Turbo C Shell</a:t>
              </a:r>
            </a:p>
          </p:txBody>
        </p:sp>
        <p:sp>
          <p:nvSpPr>
            <p:cNvPr id="13" name="Rounded Rectangle 12"/>
            <p:cNvSpPr/>
            <p:nvPr/>
          </p:nvSpPr>
          <p:spPr>
            <a:xfrm>
              <a:off x="3471183" y="4484983"/>
              <a:ext cx="5766932" cy="44805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800" kern="1200" dirty="0" err="1">
                  <a:solidFill>
                    <a:schemeClr val="tx1"/>
                  </a:solidFill>
                  <a:latin typeface="Arial" panose="020B0604020202020204" pitchFamily="34" charset="0"/>
                  <a:cs typeface="Arial" panose="020B0604020202020204" pitchFamily="34" charset="0"/>
                </a:rPr>
                <a:t>ksh</a:t>
              </a:r>
              <a:r>
                <a:rPr lang="en-US" sz="1800" kern="1200" dirty="0">
                  <a:solidFill>
                    <a:schemeClr val="tx1"/>
                  </a:solidFill>
                  <a:latin typeface="Arial" panose="020B0604020202020204" pitchFamily="34" charset="0"/>
                  <a:cs typeface="Arial" panose="020B0604020202020204" pitchFamily="34" charset="0"/>
                </a:rPr>
                <a:t> or the </a:t>
              </a:r>
              <a:r>
                <a:rPr lang="en-US" sz="1800" kern="1200" dirty="0" err="1">
                  <a:solidFill>
                    <a:schemeClr val="tx1"/>
                  </a:solidFill>
                  <a:latin typeface="Arial" panose="020B0604020202020204" pitchFamily="34" charset="0"/>
                  <a:cs typeface="Arial" panose="020B0604020202020204" pitchFamily="34" charset="0"/>
                </a:rPr>
                <a:t>Korn</a:t>
              </a:r>
              <a:r>
                <a:rPr lang="en-US" sz="1800" kern="1200" dirty="0">
                  <a:solidFill>
                    <a:schemeClr val="tx1"/>
                  </a:solidFill>
                  <a:latin typeface="Arial" panose="020B0604020202020204" pitchFamily="34" charset="0"/>
                  <a:cs typeface="Arial" panose="020B0604020202020204" pitchFamily="34" charset="0"/>
                </a:rPr>
                <a:t> shell </a:t>
              </a:r>
            </a:p>
          </p:txBody>
        </p:sp>
        <p:grpSp>
          <p:nvGrpSpPr>
            <p:cNvPr id="16" name="Group 15"/>
            <p:cNvGrpSpPr/>
            <p:nvPr/>
          </p:nvGrpSpPr>
          <p:grpSpPr>
            <a:xfrm rot="16200000">
              <a:off x="3315401" y="1952472"/>
              <a:ext cx="448056" cy="448056"/>
              <a:chOff x="2221979" y="1941808"/>
              <a:chExt cx="448056" cy="448056"/>
            </a:xfrm>
          </p:grpSpPr>
          <p:sp>
            <p:nvSpPr>
              <p:cNvPr id="32" name="Oval 31"/>
              <p:cNvSpPr/>
              <p:nvPr/>
            </p:nvSpPr>
            <p:spPr>
              <a:xfrm>
                <a:off x="2221979" y="1941808"/>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Down Arrow 32"/>
              <p:cNvSpPr/>
              <p:nvPr/>
            </p:nvSpPr>
            <p:spPr>
              <a:xfrm>
                <a:off x="2357229" y="2060838"/>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p:cNvGrpSpPr/>
            <p:nvPr/>
          </p:nvGrpSpPr>
          <p:grpSpPr>
            <a:xfrm rot="16200000">
              <a:off x="3315401" y="2584865"/>
              <a:ext cx="448056" cy="448056"/>
              <a:chOff x="2221979" y="2562817"/>
              <a:chExt cx="448056" cy="448056"/>
            </a:xfrm>
          </p:grpSpPr>
          <p:sp>
            <p:nvSpPr>
              <p:cNvPr id="30" name="Oval 29"/>
              <p:cNvSpPr/>
              <p:nvPr/>
            </p:nvSpPr>
            <p:spPr>
              <a:xfrm>
                <a:off x="2221979" y="2562817"/>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Down Arrow 30"/>
              <p:cNvSpPr/>
              <p:nvPr/>
            </p:nvSpPr>
            <p:spPr>
              <a:xfrm>
                <a:off x="2357229" y="2681847"/>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p:cNvGrpSpPr/>
            <p:nvPr/>
          </p:nvGrpSpPr>
          <p:grpSpPr>
            <a:xfrm rot="16200000">
              <a:off x="3315401" y="3217258"/>
              <a:ext cx="448056" cy="448056"/>
              <a:chOff x="2221979" y="3197019"/>
              <a:chExt cx="448056" cy="448056"/>
            </a:xfrm>
          </p:grpSpPr>
          <p:sp>
            <p:nvSpPr>
              <p:cNvPr id="28" name="Oval 27"/>
              <p:cNvSpPr/>
              <p:nvPr/>
            </p:nvSpPr>
            <p:spPr>
              <a:xfrm>
                <a:off x="2221979" y="319701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Down Arrow 28"/>
              <p:cNvSpPr/>
              <p:nvPr/>
            </p:nvSpPr>
            <p:spPr>
              <a:xfrm>
                <a:off x="2357229" y="331604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p:cNvGrpSpPr/>
            <p:nvPr/>
          </p:nvGrpSpPr>
          <p:grpSpPr>
            <a:xfrm rot="16200000">
              <a:off x="3315401" y="3849651"/>
              <a:ext cx="448056" cy="448056"/>
              <a:chOff x="2221979" y="3818520"/>
              <a:chExt cx="448056" cy="448056"/>
            </a:xfrm>
          </p:grpSpPr>
          <p:sp>
            <p:nvSpPr>
              <p:cNvPr id="26" name="Oval 25"/>
              <p:cNvSpPr/>
              <p:nvPr/>
            </p:nvSpPr>
            <p:spPr>
              <a:xfrm>
                <a:off x="2221979" y="3818520"/>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Down Arrow 26"/>
              <p:cNvSpPr/>
              <p:nvPr/>
            </p:nvSpPr>
            <p:spPr>
              <a:xfrm>
                <a:off x="2357229" y="3937550"/>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p:cNvGrpSpPr/>
            <p:nvPr/>
          </p:nvGrpSpPr>
          <p:grpSpPr>
            <a:xfrm rot="16200000">
              <a:off x="3315401" y="4482044"/>
              <a:ext cx="448056" cy="448056"/>
              <a:chOff x="2221979" y="4439529"/>
              <a:chExt cx="448056" cy="448056"/>
            </a:xfrm>
          </p:grpSpPr>
          <p:sp>
            <p:nvSpPr>
              <p:cNvPr id="24" name="Oval 23"/>
              <p:cNvSpPr/>
              <p:nvPr/>
            </p:nvSpPr>
            <p:spPr>
              <a:xfrm>
                <a:off x="2221979" y="443952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Down Arrow 24"/>
              <p:cNvSpPr/>
              <p:nvPr/>
            </p:nvSpPr>
            <p:spPr>
              <a:xfrm>
                <a:off x="2357229" y="455855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999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a:pPr>
            <a:r>
              <a:rPr lang="en-US" dirty="0"/>
              <a:t>Which of the following statement(s) is/are correct in respect to Linux file system? </a:t>
            </a:r>
          </a:p>
          <a:p>
            <a:pPr marL="682625" indent="-342900">
              <a:spcBef>
                <a:spcPts val="1200"/>
              </a:spcBef>
              <a:buAutoNum type="alphaUcParenR"/>
            </a:pPr>
            <a:r>
              <a:rPr lang="en-US" b="1" dirty="0"/>
              <a:t>The File system provides space for non-volatile storage of data.</a:t>
            </a:r>
          </a:p>
          <a:p>
            <a:pPr marL="682625" indent="-342900">
              <a:lnSpc>
                <a:spcPct val="100000"/>
              </a:lnSpc>
              <a:spcBef>
                <a:spcPts val="0"/>
              </a:spcBef>
              <a:buAutoNum type="alphaUcParenR"/>
            </a:pPr>
            <a:r>
              <a:rPr lang="en-US" b="1" dirty="0"/>
              <a:t>All the partitions are attached to the system by a mount point, which defines the location of a particular data set in a file system. </a:t>
            </a:r>
          </a:p>
          <a:p>
            <a:pPr marL="682625" indent="-342900">
              <a:lnSpc>
                <a:spcPct val="100000"/>
              </a:lnSpc>
              <a:spcBef>
                <a:spcPts val="0"/>
              </a:spcBef>
              <a:buAutoNum type="alphaUcParenR"/>
            </a:pPr>
            <a:r>
              <a:rPr lang="en-US" b="1" dirty="0"/>
              <a:t>Every partition has its own file system.</a:t>
            </a:r>
          </a:p>
          <a:p>
            <a:pPr marL="682625" indent="-342900">
              <a:lnSpc>
                <a:spcPct val="100000"/>
              </a:lnSpc>
              <a:spcBef>
                <a:spcPts val="0"/>
              </a:spcBef>
              <a:buAutoNum type="alphaUcParenR"/>
            </a:pPr>
            <a:r>
              <a:rPr lang="en-US" b="1" dirty="0"/>
              <a:t>All of the </a:t>
            </a:r>
            <a:r>
              <a:rPr lang="en-US" b="1" dirty="0" smtClean="0"/>
              <a:t>above.</a:t>
            </a:r>
            <a:endParaRPr lang="en-US" b="1" dirty="0"/>
          </a:p>
          <a:p>
            <a:pPr marL="339725" indent="0">
              <a:lnSpc>
                <a:spcPct val="100000"/>
              </a:lnSpc>
              <a:spcBef>
                <a:spcPts val="0"/>
              </a:spcBef>
              <a:buNone/>
            </a:pPr>
            <a:r>
              <a:rPr lang="en-US" b="1" dirty="0"/>
              <a:t/>
            </a:r>
            <a:br>
              <a:rPr lang="en-US" b="1" dirty="0"/>
            </a:br>
            <a:endParaRPr lang="en-US" dirty="0"/>
          </a:p>
          <a:p>
            <a:endParaRPr lang="en-IN" dirty="0"/>
          </a:p>
        </p:txBody>
      </p:sp>
    </p:spTree>
    <p:extLst>
      <p:ext uri="{BB962C8B-B14F-4D97-AF65-F5344CB8AC3E}">
        <p14:creationId xmlns:p14="http://schemas.microsoft.com/office/powerpoint/2010/main" val="184217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startAt="2"/>
            </a:pPr>
            <a:r>
              <a:rPr lang="en-US" dirty="0"/>
              <a:t>/</a:t>
            </a:r>
            <a:r>
              <a:rPr lang="en-US" dirty="0" err="1"/>
              <a:t>etc</a:t>
            </a:r>
            <a:r>
              <a:rPr lang="en-US" dirty="0"/>
              <a:t> directory is used for storing?</a:t>
            </a:r>
          </a:p>
          <a:p>
            <a:pPr marL="682625" indent="-342900">
              <a:spcBef>
                <a:spcPts val="1200"/>
              </a:spcBef>
              <a:buAutoNum type="alphaUcParenR"/>
            </a:pPr>
            <a:r>
              <a:rPr lang="en-US" b="1" dirty="0"/>
              <a:t>System files</a:t>
            </a:r>
          </a:p>
          <a:p>
            <a:pPr marL="682625" indent="-342900">
              <a:lnSpc>
                <a:spcPct val="100000"/>
              </a:lnSpc>
              <a:spcBef>
                <a:spcPts val="0"/>
              </a:spcBef>
              <a:buAutoNum type="alphaUcParenR"/>
            </a:pPr>
            <a:r>
              <a:rPr lang="en-US" b="1" dirty="0"/>
              <a:t>User files</a:t>
            </a:r>
          </a:p>
          <a:p>
            <a:pPr marL="682625" indent="-342900">
              <a:lnSpc>
                <a:spcPct val="100000"/>
              </a:lnSpc>
              <a:spcBef>
                <a:spcPts val="0"/>
              </a:spcBef>
              <a:buAutoNum type="alphaUcParenR"/>
            </a:pPr>
            <a:r>
              <a:rPr lang="en-US" b="1" dirty="0"/>
              <a:t>Configuration files</a:t>
            </a:r>
          </a:p>
          <a:p>
            <a:pPr marL="682625" indent="-342900">
              <a:lnSpc>
                <a:spcPct val="100000"/>
              </a:lnSpc>
              <a:spcBef>
                <a:spcPts val="0"/>
              </a:spcBef>
              <a:buAutoNum type="alphaUcParenR"/>
            </a:pPr>
            <a:r>
              <a:rPr lang="en-US" b="1" dirty="0"/>
              <a:t>Temporary </a:t>
            </a:r>
            <a:r>
              <a:rPr lang="en-US" b="1" dirty="0" smtClean="0"/>
              <a:t>files</a:t>
            </a:r>
            <a:endParaRPr lang="en-US" b="1" dirty="0"/>
          </a:p>
          <a:p>
            <a:pPr marL="339725" indent="0">
              <a:lnSpc>
                <a:spcPct val="100000"/>
              </a:lnSpc>
              <a:spcBef>
                <a:spcPts val="0"/>
              </a:spcBef>
              <a:buNone/>
            </a:pPr>
            <a:endParaRPr lang="en-US" dirty="0" smtClean="0"/>
          </a:p>
          <a:p>
            <a:pPr marL="342900" indent="-342900">
              <a:spcBef>
                <a:spcPts val="1200"/>
              </a:spcBef>
              <a:buFont typeface="+mj-lt"/>
              <a:buAutoNum type="arabicPeriod" startAt="3"/>
            </a:pPr>
            <a:r>
              <a:rPr lang="en-US" dirty="0"/>
              <a:t>Which of the following options describes an </a:t>
            </a:r>
            <a:r>
              <a:rPr lang="en-US" dirty="0" err="1"/>
              <a:t>inode</a:t>
            </a:r>
            <a:r>
              <a:rPr lang="en-US" dirty="0"/>
              <a:t>?</a:t>
            </a:r>
          </a:p>
          <a:p>
            <a:pPr marL="682625" indent="-342900">
              <a:spcBef>
                <a:spcPts val="1200"/>
              </a:spcBef>
              <a:buAutoNum type="alphaUcParenR"/>
            </a:pPr>
            <a:r>
              <a:rPr lang="en-US" b="1" dirty="0"/>
              <a:t>A number containing meta information about the file.</a:t>
            </a:r>
          </a:p>
          <a:p>
            <a:pPr marL="682625" indent="-342900">
              <a:lnSpc>
                <a:spcPct val="100000"/>
              </a:lnSpc>
              <a:spcBef>
                <a:spcPts val="0"/>
              </a:spcBef>
              <a:buAutoNum type="alphaUcParenR"/>
            </a:pPr>
            <a:r>
              <a:rPr lang="en-US" b="1" dirty="0"/>
              <a:t>A system directory used to store log files.</a:t>
            </a:r>
          </a:p>
          <a:p>
            <a:pPr marL="682625" indent="-342900">
              <a:lnSpc>
                <a:spcPct val="100000"/>
              </a:lnSpc>
              <a:spcBef>
                <a:spcPts val="0"/>
              </a:spcBef>
              <a:buAutoNum type="alphaUcParenR"/>
            </a:pPr>
            <a:r>
              <a:rPr lang="en-US" b="1" dirty="0"/>
              <a:t>A type of file system.</a:t>
            </a:r>
          </a:p>
          <a:p>
            <a:pPr marL="682625" indent="-342900">
              <a:lnSpc>
                <a:spcPct val="100000"/>
              </a:lnSpc>
              <a:spcBef>
                <a:spcPts val="0"/>
              </a:spcBef>
              <a:buAutoNum type="alphaUcParenR"/>
            </a:pPr>
            <a:r>
              <a:rPr lang="en-US" b="1" dirty="0"/>
              <a:t>A shell command.</a:t>
            </a:r>
          </a:p>
          <a:p>
            <a:pPr marL="682625" indent="-342900">
              <a:lnSpc>
                <a:spcPct val="100000"/>
              </a:lnSpc>
              <a:spcBef>
                <a:spcPts val="0"/>
              </a:spcBef>
              <a:buAutoNum type="alphaUcParenR"/>
            </a:pPr>
            <a:endParaRPr lang="en-US" b="1" dirty="0"/>
          </a:p>
          <a:p>
            <a:pPr marL="339725" indent="0">
              <a:lnSpc>
                <a:spcPct val="100000"/>
              </a:lnSpc>
              <a:spcBef>
                <a:spcPts val="0"/>
              </a:spcBef>
              <a:buNone/>
            </a:pPr>
            <a:r>
              <a:rPr lang="en-US" b="1" dirty="0"/>
              <a:t/>
            </a:r>
            <a:br>
              <a:rPr lang="en-US" b="1" dirty="0"/>
            </a:br>
            <a:endParaRPr lang="en-US" dirty="0"/>
          </a:p>
          <a:p>
            <a:endParaRPr lang="en-IN" dirty="0"/>
          </a:p>
          <a:p>
            <a:endParaRPr lang="en-IN" dirty="0"/>
          </a:p>
        </p:txBody>
      </p:sp>
    </p:spTree>
    <p:extLst>
      <p:ext uri="{BB962C8B-B14F-4D97-AF65-F5344CB8AC3E}">
        <p14:creationId xmlns:p14="http://schemas.microsoft.com/office/powerpoint/2010/main" val="397275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IN" dirty="0"/>
              <a:t>Module Learning Objectives</a:t>
            </a:r>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p:txBody>
          <a:bodyPr/>
          <a:lstStyle/>
          <a:p>
            <a:r>
              <a:rPr lang="en-IN" b="1" dirty="0"/>
              <a:t>Module </a:t>
            </a:r>
            <a:r>
              <a:rPr lang="en-IN" b="1" dirty="0" smtClean="0"/>
              <a:t>3</a:t>
            </a:r>
            <a:r>
              <a:rPr lang="en-IN" dirty="0" smtClean="0"/>
              <a:t>: </a:t>
            </a:r>
            <a:r>
              <a:rPr lang="en-IN" dirty="0"/>
              <a:t>Interacting with Linux Environment</a:t>
            </a:r>
          </a:p>
        </p:txBody>
      </p:sp>
      <p:sp>
        <p:nvSpPr>
          <p:cNvPr id="13" name="Text Placeholder 12">
            <a:extLst>
              <a:ext uri="{FF2B5EF4-FFF2-40B4-BE49-F238E27FC236}">
                <a16:creationId xmlns:a16="http://schemas.microsoft.com/office/drawing/2014/main" xmlns="" id="{DF51EBD0-1BDE-443E-8BE7-5DF43F67B97B}"/>
              </a:ext>
            </a:extLst>
          </p:cNvPr>
          <p:cNvSpPr>
            <a:spLocks noGrp="1"/>
          </p:cNvSpPr>
          <p:nvPr>
            <p:ph type="body" sz="quarter" idx="24"/>
          </p:nvPr>
        </p:nvSpPr>
        <p:spPr>
          <a:xfrm>
            <a:off x="514350" y="1304995"/>
            <a:ext cx="6263821" cy="4840828"/>
          </a:xfrm>
        </p:spPr>
        <p:txBody>
          <a:bodyPr/>
          <a:lstStyle/>
          <a:p>
            <a:r>
              <a:rPr lang="en-US" dirty="0"/>
              <a:t>At the end of the Module you would be able to learn the following</a:t>
            </a:r>
          </a:p>
          <a:p>
            <a:pPr marL="342900" indent="-342900">
              <a:buFont typeface="Wingdings 3" panose="05040102010807070707" pitchFamily="18" charset="2"/>
              <a:buChar char="*"/>
            </a:pPr>
            <a:r>
              <a:rPr lang="en-US" dirty="0"/>
              <a:t>Explain Linux file system concepts.</a:t>
            </a:r>
          </a:p>
          <a:p>
            <a:pPr marL="342900" indent="-342900">
              <a:buFont typeface="Wingdings 3" panose="05040102010807070707" pitchFamily="18" charset="2"/>
              <a:buChar char="*"/>
            </a:pPr>
            <a:r>
              <a:rPr lang="en-US" dirty="0"/>
              <a:t>Describe how to create users and groups.</a:t>
            </a:r>
          </a:p>
          <a:p>
            <a:pPr marL="342900" indent="-342900">
              <a:buFont typeface="Wingdings 3" panose="05040102010807070707" pitchFamily="18" charset="2"/>
              <a:buChar char="*"/>
            </a:pPr>
            <a:r>
              <a:rPr lang="en-US" dirty="0"/>
              <a:t>Describe how to file permissions.</a:t>
            </a:r>
          </a:p>
          <a:p>
            <a:pPr marL="342900" indent="-342900">
              <a:buFont typeface="Wingdings 3" panose="05040102010807070707" pitchFamily="18" charset="2"/>
              <a:buChar char="*"/>
            </a:pPr>
            <a:r>
              <a:rPr lang="en-US" dirty="0"/>
              <a:t>Explain the basics of Bash.</a:t>
            </a:r>
          </a:p>
        </p:txBody>
      </p:sp>
      <p:pic>
        <p:nvPicPr>
          <p:cNvPr id="2" name="Picture 1">
            <a:extLst>
              <a:ext uri="{FF2B5EF4-FFF2-40B4-BE49-F238E27FC236}">
                <a16:creationId xmlns:a16="http://schemas.microsoft.com/office/drawing/2014/main" xmlns="" id="{71B936D1-0957-4038-AD1C-9B3E58791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2. User </a:t>
            </a:r>
            <a:r>
              <a:rPr lang="en" dirty="0"/>
              <a:t>Groups and Permissions</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sp>
        <p:nvSpPr>
          <p:cNvPr id="7" name="Rounded Rectangle 6"/>
          <p:cNvSpPr/>
          <p:nvPr/>
        </p:nvSpPr>
        <p:spPr>
          <a:xfrm>
            <a:off x="949782" y="1811934"/>
            <a:ext cx="1574380" cy="10204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b="1" dirty="0" smtClean="0">
                <a:solidFill>
                  <a:schemeClr val="tx1"/>
                </a:solidFill>
              </a:rPr>
              <a:t>User </a:t>
            </a:r>
            <a:endParaRPr lang="en-US" sz="2400" b="1" dirty="0">
              <a:solidFill>
                <a:schemeClr val="tx1"/>
              </a:solidFill>
            </a:endParaRPr>
          </a:p>
        </p:txBody>
      </p:sp>
      <p:sp>
        <p:nvSpPr>
          <p:cNvPr id="8" name="Rounded Rectangle 7"/>
          <p:cNvSpPr/>
          <p:nvPr/>
        </p:nvSpPr>
        <p:spPr>
          <a:xfrm>
            <a:off x="949782" y="3636579"/>
            <a:ext cx="1574380" cy="10204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b="1" dirty="0" smtClean="0">
                <a:solidFill>
                  <a:schemeClr val="tx1"/>
                </a:solidFill>
              </a:rPr>
              <a:t>Group</a:t>
            </a:r>
            <a:endParaRPr lang="en-US" sz="2400" b="1" dirty="0">
              <a:solidFill>
                <a:schemeClr val="tx1"/>
              </a:solidFill>
            </a:endParaRPr>
          </a:p>
        </p:txBody>
      </p:sp>
      <p:sp>
        <p:nvSpPr>
          <p:cNvPr id="9" name="Rounded Rectangle 8"/>
          <p:cNvSpPr/>
          <p:nvPr/>
        </p:nvSpPr>
        <p:spPr>
          <a:xfrm>
            <a:off x="949782" y="5482493"/>
            <a:ext cx="1574380" cy="10204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b="1" dirty="0" smtClean="0">
                <a:solidFill>
                  <a:schemeClr val="tx1"/>
                </a:solidFill>
              </a:rPr>
              <a:t>All</a:t>
            </a:r>
            <a:endParaRPr lang="en-US" sz="2400" b="1" dirty="0">
              <a:solidFill>
                <a:schemeClr val="tx1"/>
              </a:solidFill>
            </a:endParaRPr>
          </a:p>
        </p:txBody>
      </p:sp>
      <p:sp>
        <p:nvSpPr>
          <p:cNvPr id="10" name="TextBox 9"/>
          <p:cNvSpPr txBox="1"/>
          <p:nvPr/>
        </p:nvSpPr>
        <p:spPr>
          <a:xfrm>
            <a:off x="5274141" y="1489043"/>
            <a:ext cx="1168910" cy="1015663"/>
          </a:xfrm>
          <a:prstGeom prst="rect">
            <a:avLst/>
          </a:prstGeom>
          <a:noFill/>
        </p:spPr>
        <p:txBody>
          <a:bodyPr wrap="none" rtlCol="0">
            <a:spAutoFit/>
          </a:bodyPr>
          <a:lstStyle/>
          <a:p>
            <a:r>
              <a:rPr lang="en-US" sz="2000" b="1" dirty="0" smtClean="0"/>
              <a:t>Read</a:t>
            </a:r>
          </a:p>
          <a:p>
            <a:r>
              <a:rPr lang="en-US" sz="2000" b="1" dirty="0" smtClean="0"/>
              <a:t>Write</a:t>
            </a:r>
          </a:p>
          <a:p>
            <a:r>
              <a:rPr lang="en-US" sz="2000" b="1" dirty="0" smtClean="0"/>
              <a:t>Execute</a:t>
            </a:r>
            <a:endParaRPr lang="en-US" sz="2000" b="1" dirty="0"/>
          </a:p>
        </p:txBody>
      </p:sp>
      <p:grpSp>
        <p:nvGrpSpPr>
          <p:cNvPr id="16" name="Group 15"/>
          <p:cNvGrpSpPr/>
          <p:nvPr/>
        </p:nvGrpSpPr>
        <p:grpSpPr>
          <a:xfrm>
            <a:off x="9531429" y="3233554"/>
            <a:ext cx="1989852" cy="1228940"/>
            <a:chOff x="8072154" y="2855889"/>
            <a:chExt cx="1989852" cy="1228940"/>
          </a:xfrm>
        </p:grpSpPr>
        <p:sp>
          <p:nvSpPr>
            <p:cNvPr id="13" name="Round Diagonal Corner Rectangle 12"/>
            <p:cNvSpPr/>
            <p:nvPr/>
          </p:nvSpPr>
          <p:spPr>
            <a:xfrm>
              <a:off x="8072154" y="2855889"/>
              <a:ext cx="1770063" cy="1224622"/>
            </a:xfrm>
            <a:custGeom>
              <a:avLst/>
              <a:gdLst>
                <a:gd name="connsiteX0" fmla="*/ 174897 w 1770063"/>
                <a:gd name="connsiteY0" fmla="*/ 0 h 1049362"/>
                <a:gd name="connsiteX1" fmla="*/ 1770063 w 1770063"/>
                <a:gd name="connsiteY1" fmla="*/ 0 h 1049362"/>
                <a:gd name="connsiteX2" fmla="*/ 1770063 w 1770063"/>
                <a:gd name="connsiteY2" fmla="*/ 0 h 1049362"/>
                <a:gd name="connsiteX3" fmla="*/ 1770063 w 1770063"/>
                <a:gd name="connsiteY3" fmla="*/ 874465 h 1049362"/>
                <a:gd name="connsiteX4" fmla="*/ 1595166 w 1770063"/>
                <a:gd name="connsiteY4" fmla="*/ 1049362 h 1049362"/>
                <a:gd name="connsiteX5" fmla="*/ 0 w 1770063"/>
                <a:gd name="connsiteY5" fmla="*/ 1049362 h 1049362"/>
                <a:gd name="connsiteX6" fmla="*/ 0 w 1770063"/>
                <a:gd name="connsiteY6" fmla="*/ 1049362 h 1049362"/>
                <a:gd name="connsiteX7" fmla="*/ 0 w 1770063"/>
                <a:gd name="connsiteY7" fmla="*/ 174897 h 1049362"/>
                <a:gd name="connsiteX8" fmla="*/ 174897 w 1770063"/>
                <a:gd name="connsiteY8" fmla="*/ 0 h 1049362"/>
                <a:gd name="connsiteX0" fmla="*/ 174897 w 1770063"/>
                <a:gd name="connsiteY0" fmla="*/ 0 h 1232242"/>
                <a:gd name="connsiteX1" fmla="*/ 1770063 w 1770063"/>
                <a:gd name="connsiteY1" fmla="*/ 0 h 1232242"/>
                <a:gd name="connsiteX2" fmla="*/ 1770063 w 1770063"/>
                <a:gd name="connsiteY2" fmla="*/ 0 h 1232242"/>
                <a:gd name="connsiteX3" fmla="*/ 1770063 w 1770063"/>
                <a:gd name="connsiteY3" fmla="*/ 874465 h 1232242"/>
                <a:gd name="connsiteX4" fmla="*/ 1595166 w 1770063"/>
                <a:gd name="connsiteY4" fmla="*/ 1049362 h 1232242"/>
                <a:gd name="connsiteX5" fmla="*/ 0 w 1770063"/>
                <a:gd name="connsiteY5" fmla="*/ 1049362 h 1232242"/>
                <a:gd name="connsiteX6" fmla="*/ 228600 w 1770063"/>
                <a:gd name="connsiteY6" fmla="*/ 1232242 h 1232242"/>
                <a:gd name="connsiteX7" fmla="*/ 0 w 1770063"/>
                <a:gd name="connsiteY7" fmla="*/ 174897 h 1232242"/>
                <a:gd name="connsiteX8" fmla="*/ 174897 w 1770063"/>
                <a:gd name="connsiteY8" fmla="*/ 0 h 1232242"/>
                <a:gd name="connsiteX0" fmla="*/ 174897 w 1770063"/>
                <a:gd name="connsiteY0" fmla="*/ 0 h 1232242"/>
                <a:gd name="connsiteX1" fmla="*/ 1770063 w 1770063"/>
                <a:gd name="connsiteY1" fmla="*/ 0 h 1232242"/>
                <a:gd name="connsiteX2" fmla="*/ 1770063 w 1770063"/>
                <a:gd name="connsiteY2" fmla="*/ 0 h 1232242"/>
                <a:gd name="connsiteX3" fmla="*/ 1770063 w 1770063"/>
                <a:gd name="connsiteY3" fmla="*/ 874465 h 1232242"/>
                <a:gd name="connsiteX4" fmla="*/ 1595166 w 1770063"/>
                <a:gd name="connsiteY4" fmla="*/ 1049362 h 1232242"/>
                <a:gd name="connsiteX5" fmla="*/ 205740 w 1770063"/>
                <a:gd name="connsiteY5" fmla="*/ 1224622 h 1232242"/>
                <a:gd name="connsiteX6" fmla="*/ 228600 w 1770063"/>
                <a:gd name="connsiteY6" fmla="*/ 1232242 h 1232242"/>
                <a:gd name="connsiteX7" fmla="*/ 0 w 1770063"/>
                <a:gd name="connsiteY7" fmla="*/ 174897 h 1232242"/>
                <a:gd name="connsiteX8" fmla="*/ 174897 w 1770063"/>
                <a:gd name="connsiteY8" fmla="*/ 0 h 1232242"/>
                <a:gd name="connsiteX0" fmla="*/ 174897 w 1770063"/>
                <a:gd name="connsiteY0" fmla="*/ 0 h 1224622"/>
                <a:gd name="connsiteX1" fmla="*/ 1770063 w 1770063"/>
                <a:gd name="connsiteY1" fmla="*/ 0 h 1224622"/>
                <a:gd name="connsiteX2" fmla="*/ 1770063 w 1770063"/>
                <a:gd name="connsiteY2" fmla="*/ 0 h 1224622"/>
                <a:gd name="connsiteX3" fmla="*/ 1770063 w 1770063"/>
                <a:gd name="connsiteY3" fmla="*/ 874465 h 1224622"/>
                <a:gd name="connsiteX4" fmla="*/ 1595166 w 1770063"/>
                <a:gd name="connsiteY4" fmla="*/ 1049362 h 1224622"/>
                <a:gd name="connsiteX5" fmla="*/ 205740 w 1770063"/>
                <a:gd name="connsiteY5" fmla="*/ 1224622 h 1224622"/>
                <a:gd name="connsiteX6" fmla="*/ 0 w 1770063"/>
                <a:gd name="connsiteY6" fmla="*/ 174897 h 1224622"/>
                <a:gd name="connsiteX7" fmla="*/ 174897 w 1770063"/>
                <a:gd name="connsiteY7" fmla="*/ 0 h 122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063" h="1224622">
                  <a:moveTo>
                    <a:pt x="174897" y="0"/>
                  </a:moveTo>
                  <a:lnTo>
                    <a:pt x="1770063" y="0"/>
                  </a:lnTo>
                  <a:lnTo>
                    <a:pt x="1770063" y="0"/>
                  </a:lnTo>
                  <a:lnTo>
                    <a:pt x="1770063" y="874465"/>
                  </a:lnTo>
                  <a:cubicBezTo>
                    <a:pt x="1770063" y="971058"/>
                    <a:pt x="1691759" y="1049362"/>
                    <a:pt x="1595166" y="1049362"/>
                  </a:cubicBezTo>
                  <a:lnTo>
                    <a:pt x="205740" y="1224622"/>
                  </a:lnTo>
                  <a:lnTo>
                    <a:pt x="0" y="174897"/>
                  </a:lnTo>
                  <a:cubicBezTo>
                    <a:pt x="0" y="78304"/>
                    <a:pt x="78304" y="0"/>
                    <a:pt x="174897" y="0"/>
                  </a:cubicBezTo>
                  <a:close/>
                </a:path>
              </a:pathLst>
            </a:custGeom>
            <a:solidFill>
              <a:srgbClr val="8DF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8291943" y="3035467"/>
              <a:ext cx="1770063" cy="1049362"/>
            </a:xfrm>
            <a:prstGeom prst="round2Diag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flipV="1">
            <a:off x="2409859" y="1996874"/>
            <a:ext cx="2203660" cy="2"/>
          </a:xfrm>
          <a:prstGeom prst="straightConnector1">
            <a:avLst/>
          </a:prstGeom>
          <a:ln w="38100">
            <a:solidFill>
              <a:schemeClr val="bg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393530" y="3852902"/>
            <a:ext cx="2203660" cy="2"/>
          </a:xfrm>
          <a:prstGeom prst="straightConnector1">
            <a:avLst/>
          </a:prstGeom>
          <a:ln w="38100">
            <a:solidFill>
              <a:schemeClr val="bg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393530" y="5725512"/>
            <a:ext cx="2203660" cy="2"/>
          </a:xfrm>
          <a:prstGeom prst="straightConnector1">
            <a:avLst/>
          </a:prstGeom>
          <a:ln w="38100">
            <a:solidFill>
              <a:schemeClr val="bg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flipH="1">
            <a:off x="6377470" y="1585442"/>
            <a:ext cx="379413" cy="822864"/>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274141" y="3340193"/>
            <a:ext cx="1168910" cy="1015663"/>
          </a:xfrm>
          <a:prstGeom prst="rect">
            <a:avLst/>
          </a:prstGeom>
          <a:noFill/>
        </p:spPr>
        <p:txBody>
          <a:bodyPr wrap="none" rtlCol="0">
            <a:spAutoFit/>
          </a:bodyPr>
          <a:lstStyle/>
          <a:p>
            <a:r>
              <a:rPr lang="en-US" sz="2000" b="1" dirty="0" smtClean="0"/>
              <a:t>Read</a:t>
            </a:r>
          </a:p>
          <a:p>
            <a:r>
              <a:rPr lang="en-US" sz="2000" b="1" dirty="0" smtClean="0"/>
              <a:t>Write</a:t>
            </a:r>
          </a:p>
          <a:p>
            <a:r>
              <a:rPr lang="en-US" sz="2000" b="1" dirty="0" smtClean="0"/>
              <a:t>Execute</a:t>
            </a:r>
            <a:endParaRPr lang="en-US" sz="2000" b="1" dirty="0"/>
          </a:p>
        </p:txBody>
      </p:sp>
      <p:sp>
        <p:nvSpPr>
          <p:cNvPr id="24" name="Left Brace 23"/>
          <p:cNvSpPr/>
          <p:nvPr/>
        </p:nvSpPr>
        <p:spPr>
          <a:xfrm flipH="1">
            <a:off x="6377470" y="3436592"/>
            <a:ext cx="379413" cy="822864"/>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274141" y="5191343"/>
            <a:ext cx="1168910" cy="1015663"/>
          </a:xfrm>
          <a:prstGeom prst="rect">
            <a:avLst/>
          </a:prstGeom>
          <a:noFill/>
        </p:spPr>
        <p:txBody>
          <a:bodyPr wrap="none" rtlCol="0">
            <a:spAutoFit/>
          </a:bodyPr>
          <a:lstStyle/>
          <a:p>
            <a:r>
              <a:rPr lang="en-US" sz="2000" b="1" dirty="0" smtClean="0"/>
              <a:t>Read</a:t>
            </a:r>
          </a:p>
          <a:p>
            <a:r>
              <a:rPr lang="en-US" sz="2000" b="1" dirty="0" smtClean="0"/>
              <a:t>Write</a:t>
            </a:r>
          </a:p>
          <a:p>
            <a:r>
              <a:rPr lang="en-US" sz="2000" b="1" dirty="0" smtClean="0"/>
              <a:t>Execute</a:t>
            </a:r>
            <a:endParaRPr lang="en-US" sz="2000" b="1" dirty="0"/>
          </a:p>
        </p:txBody>
      </p:sp>
      <p:sp>
        <p:nvSpPr>
          <p:cNvPr id="26" name="Left Brace 25"/>
          <p:cNvSpPr/>
          <p:nvPr/>
        </p:nvSpPr>
        <p:spPr>
          <a:xfrm flipH="1">
            <a:off x="6377470" y="5287742"/>
            <a:ext cx="379413" cy="822864"/>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p:cNvCxnSpPr/>
          <p:nvPr/>
        </p:nvCxnSpPr>
        <p:spPr>
          <a:xfrm flipV="1">
            <a:off x="6984236" y="1996874"/>
            <a:ext cx="1280160" cy="2"/>
          </a:xfrm>
          <a:prstGeom prst="straightConnector1">
            <a:avLst/>
          </a:prstGeom>
          <a:ln w="38100">
            <a:solidFill>
              <a:schemeClr val="bg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984236" y="3852902"/>
            <a:ext cx="1280160" cy="2"/>
          </a:xfrm>
          <a:prstGeom prst="straightConnector1">
            <a:avLst/>
          </a:prstGeom>
          <a:ln w="38100">
            <a:solidFill>
              <a:schemeClr val="bg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984236" y="5725512"/>
            <a:ext cx="1280160" cy="2"/>
          </a:xfrm>
          <a:prstGeom prst="straightConnector1">
            <a:avLst/>
          </a:prstGeom>
          <a:ln w="38100">
            <a:solidFill>
              <a:schemeClr val="bg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Left Brace 29"/>
          <p:cNvSpPr/>
          <p:nvPr/>
        </p:nvSpPr>
        <p:spPr>
          <a:xfrm>
            <a:off x="4849372" y="1585442"/>
            <a:ext cx="379413" cy="822864"/>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a:off x="4849372" y="3436592"/>
            <a:ext cx="379413" cy="822864"/>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a:off x="4849372" y="5287742"/>
            <a:ext cx="379413" cy="822864"/>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p:cNvSpPr/>
          <p:nvPr/>
        </p:nvSpPr>
        <p:spPr>
          <a:xfrm flipH="1">
            <a:off x="8326919" y="1560496"/>
            <a:ext cx="984100" cy="4575057"/>
          </a:xfrm>
          <a:prstGeom prst="leftBrace">
            <a:avLst>
              <a:gd name="adj1" fmla="val 54220"/>
              <a:gd name="adj2" fmla="val 50000"/>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9" name="Shape 376">
            <a:extLst>
              <a:ext uri="{FF2B5EF4-FFF2-40B4-BE49-F238E27FC236}">
                <a16:creationId xmlns:a16="http://schemas.microsoft.com/office/drawing/2014/main" xmlns="" id="{44AD7DAC-164A-48A7-9E9D-8A16746590FA}"/>
              </a:ext>
            </a:extLst>
          </p:cNvPr>
          <p:cNvGrpSpPr/>
          <p:nvPr/>
        </p:nvGrpSpPr>
        <p:grpSpPr>
          <a:xfrm>
            <a:off x="1352674" y="1283667"/>
            <a:ext cx="687459" cy="1104329"/>
            <a:chOff x="2011515" y="1953702"/>
            <a:chExt cx="1620994" cy="2603950"/>
          </a:xfrm>
        </p:grpSpPr>
        <p:sp>
          <p:nvSpPr>
            <p:cNvPr id="50"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901"/>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1"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2"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3"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4"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5"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6"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7"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8"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grpSp>
        <p:nvGrpSpPr>
          <p:cNvPr id="59" name="Shape 376">
            <a:extLst>
              <a:ext uri="{FF2B5EF4-FFF2-40B4-BE49-F238E27FC236}">
                <a16:creationId xmlns:a16="http://schemas.microsoft.com/office/drawing/2014/main" xmlns="" id="{44AD7DAC-164A-48A7-9E9D-8A16746590FA}"/>
              </a:ext>
            </a:extLst>
          </p:cNvPr>
          <p:cNvGrpSpPr/>
          <p:nvPr/>
        </p:nvGrpSpPr>
        <p:grpSpPr>
          <a:xfrm>
            <a:off x="1352674" y="3145687"/>
            <a:ext cx="687459" cy="1104329"/>
            <a:chOff x="2011515" y="1953702"/>
            <a:chExt cx="1620994" cy="2603950"/>
          </a:xfrm>
        </p:grpSpPr>
        <p:sp>
          <p:nvSpPr>
            <p:cNvPr id="60"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901"/>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1"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2"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3"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4"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5"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6"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7"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68"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grpSp>
        <p:nvGrpSpPr>
          <p:cNvPr id="69" name="Shape 376">
            <a:extLst>
              <a:ext uri="{FF2B5EF4-FFF2-40B4-BE49-F238E27FC236}">
                <a16:creationId xmlns:a16="http://schemas.microsoft.com/office/drawing/2014/main" xmlns="" id="{44AD7DAC-164A-48A7-9E9D-8A16746590FA}"/>
              </a:ext>
            </a:extLst>
          </p:cNvPr>
          <p:cNvGrpSpPr/>
          <p:nvPr/>
        </p:nvGrpSpPr>
        <p:grpSpPr>
          <a:xfrm>
            <a:off x="1352674" y="4931520"/>
            <a:ext cx="687459" cy="1104329"/>
            <a:chOff x="2011515" y="1953702"/>
            <a:chExt cx="1620994" cy="2603950"/>
          </a:xfrm>
        </p:grpSpPr>
        <p:sp>
          <p:nvSpPr>
            <p:cNvPr id="70"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901"/>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1"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2"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3"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4"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5"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6"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7"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78"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053105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2.1 User Accounts</a:t>
            </a:r>
            <a:endParaRPr lang="en-US" dirty="0"/>
          </a:p>
        </p:txBody>
      </p:sp>
      <p:sp>
        <p:nvSpPr>
          <p:cNvPr id="10" name="Text Placeholder 9"/>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7" name="Text Placeholder 6"/>
          <p:cNvSpPr>
            <a:spLocks noGrp="1"/>
          </p:cNvSpPr>
          <p:nvPr>
            <p:ph type="body" sz="quarter" idx="24"/>
          </p:nvPr>
        </p:nvSpPr>
        <p:spPr/>
        <p:txBody>
          <a:bodyPr/>
          <a:lstStyle/>
          <a:p>
            <a:pPr lvl="1"/>
            <a:r>
              <a:rPr lang="en-US" smtClean="0"/>
              <a:t>Each user in the system has a personal account with a separate username and password.</a:t>
            </a:r>
          </a:p>
          <a:p>
            <a:pPr lvl="1"/>
            <a:r>
              <a:rPr lang="en-US" smtClean="0"/>
              <a:t>There is an ‘owner’ for each and every file, who can set file access permissions.</a:t>
            </a:r>
          </a:p>
          <a:p>
            <a:pPr lvl="1"/>
            <a:r>
              <a:rPr lang="en-US" smtClean="0"/>
              <a:t>‘Root’ account is needed for system maintenance, which can be accessed by ‘switch user’ (‘su’) command.</a:t>
            </a:r>
          </a:p>
          <a:p>
            <a:pPr lvl="1"/>
            <a:r>
              <a:rPr lang="en-US" smtClean="0"/>
              <a:t>Other accounts in the system are used by system daemons, which access system files using a specific user ID other than the root or any of the personal accounts.</a:t>
            </a:r>
          </a:p>
          <a:p>
            <a:pPr lvl="1"/>
            <a:r>
              <a:rPr lang="en-US" smtClean="0"/>
              <a:t>The System administrator creates and manages accounts for all real and virtual users in the system.</a:t>
            </a:r>
          </a:p>
          <a:p>
            <a:pPr lvl="1"/>
            <a:endParaRPr lang="en-US" smtClean="0"/>
          </a:p>
          <a:p>
            <a:pPr lvl="1"/>
            <a:endParaRPr lang="en-US" smtClean="0"/>
          </a:p>
          <a:p>
            <a:pPr lvl="1"/>
            <a:endParaRPr lang="en-US" dirty="0"/>
          </a:p>
        </p:txBody>
      </p:sp>
      <p:pic>
        <p:nvPicPr>
          <p:cNvPr id="6" name="Picture 5">
            <a:extLst>
              <a:ext uri="{FF2B5EF4-FFF2-40B4-BE49-F238E27FC236}">
                <a16:creationId xmlns="" xmlns:a16="http://schemas.microsoft.com/office/drawing/2014/main" id="{52AC9133-1E4B-46C8-A7E4-F9E35A54D1B4}"/>
              </a:ext>
            </a:extLst>
          </p:cNvPr>
          <p:cNvPicPr>
            <a:picLocks noChangeAspect="1"/>
          </p:cNvPicPr>
          <p:nvPr/>
        </p:nvPicPr>
        <p:blipFill rotWithShape="1">
          <a:blip r:embed="rId3"/>
          <a:srcRect l="30854" t="60935"/>
          <a:stretch/>
        </p:blipFill>
        <p:spPr>
          <a:xfrm>
            <a:off x="7772400" y="4049484"/>
            <a:ext cx="3906112" cy="1916687"/>
          </a:xfrm>
          <a:prstGeom prst="rect">
            <a:avLst/>
          </a:prstGeom>
        </p:spPr>
      </p:pic>
    </p:spTree>
    <p:extLst>
      <p:ext uri="{BB962C8B-B14F-4D97-AF65-F5344CB8AC3E}">
        <p14:creationId xmlns:p14="http://schemas.microsoft.com/office/powerpoint/2010/main" val="329221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2.1 User Accounts (Contd.)</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1"/>
            <a:r>
              <a:rPr lang="en-US" dirty="0" smtClean="0"/>
              <a:t>Each user will have a home directory usually located at /home/USERNAME</a:t>
            </a:r>
          </a:p>
          <a:p>
            <a:pPr lvl="1"/>
            <a:r>
              <a:rPr lang="en-US" dirty="0" smtClean="0"/>
              <a:t>Generally other programs will store and read the user’s preferences from the configuration file located in the user’s home directory.</a:t>
            </a:r>
            <a:br>
              <a:rPr lang="en-US" dirty="0" smtClean="0"/>
            </a:br>
            <a:r>
              <a:rPr lang="en-US" dirty="0" smtClean="0"/>
              <a:t>Example: .</a:t>
            </a:r>
            <a:r>
              <a:rPr lang="en-US" dirty="0" err="1" smtClean="0"/>
              <a:t>bashrc</a:t>
            </a:r>
            <a:r>
              <a:rPr lang="en-US" dirty="0" smtClean="0"/>
              <a:t>, .</a:t>
            </a:r>
            <a:r>
              <a:rPr lang="en-US" dirty="0" err="1" smtClean="0"/>
              <a:t>vimrc</a:t>
            </a:r>
            <a:r>
              <a:rPr lang="en-US" dirty="0" smtClean="0"/>
              <a:t>, </a:t>
            </a:r>
            <a:r>
              <a:rPr lang="en-US" dirty="0" err="1" smtClean="0"/>
              <a:t>etc</a:t>
            </a:r>
            <a:endParaRPr lang="en-US" dirty="0" smtClean="0"/>
          </a:p>
          <a:p>
            <a:pPr lvl="1"/>
            <a:r>
              <a:rPr lang="en-US" dirty="0" smtClean="0"/>
              <a:t>A user can be a member of one or more groups at the same time.</a:t>
            </a:r>
          </a:p>
          <a:p>
            <a:pPr lvl="1"/>
            <a:r>
              <a:rPr lang="en-US" dirty="0" smtClean="0"/>
              <a:t>A mapping of user’s id, their home directory and their groups’ id will be maintained by the Linux operating system</a:t>
            </a:r>
          </a:p>
          <a:p>
            <a:pPr lvl="1"/>
            <a:r>
              <a:rPr lang="en-US" dirty="0" smtClean="0"/>
              <a:t>Linux can also integrated with the other identity providing the mechanisms like LDAP, SAML, </a:t>
            </a:r>
            <a:r>
              <a:rPr lang="en-US" dirty="0" err="1" smtClean="0"/>
              <a:t>etc</a:t>
            </a:r>
            <a:endParaRPr lang="en-US" dirty="0" smtClean="0"/>
          </a:p>
          <a:p>
            <a:pPr lvl="1"/>
            <a:endParaRPr lang="en-US" dirty="0"/>
          </a:p>
        </p:txBody>
      </p:sp>
      <p:pic>
        <p:nvPicPr>
          <p:cNvPr id="9" name="Picture 8">
            <a:extLst>
              <a:ext uri="{FF2B5EF4-FFF2-40B4-BE49-F238E27FC236}">
                <a16:creationId xmlns="" xmlns:a16="http://schemas.microsoft.com/office/drawing/2014/main" id="{52AC9133-1E4B-46C8-A7E4-F9E35A54D1B4}"/>
              </a:ext>
            </a:extLst>
          </p:cNvPr>
          <p:cNvPicPr>
            <a:picLocks noChangeAspect="1"/>
          </p:cNvPicPr>
          <p:nvPr/>
        </p:nvPicPr>
        <p:blipFill rotWithShape="1">
          <a:blip r:embed="rId3"/>
          <a:srcRect l="30854" t="60935"/>
          <a:stretch/>
        </p:blipFill>
        <p:spPr>
          <a:xfrm>
            <a:off x="7772400" y="4049484"/>
            <a:ext cx="3906112" cy="1916687"/>
          </a:xfrm>
          <a:prstGeom prst="rect">
            <a:avLst/>
          </a:prstGeom>
        </p:spPr>
      </p:pic>
    </p:spTree>
    <p:extLst>
      <p:ext uri="{BB962C8B-B14F-4D97-AF65-F5344CB8AC3E}">
        <p14:creationId xmlns:p14="http://schemas.microsoft.com/office/powerpoint/2010/main" val="273057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4"/>
          </p:nvPr>
        </p:nvSpPr>
        <p:spPr/>
        <p:txBody>
          <a:bodyPr/>
          <a:lstStyle/>
          <a:p>
            <a:pPr lvl="1"/>
            <a:r>
              <a:rPr lang="en-US" dirty="0" smtClean="0"/>
              <a:t>Every user account has an entry in the /</a:t>
            </a:r>
            <a:r>
              <a:rPr lang="en-US" dirty="0" err="1" smtClean="0"/>
              <a:t>etc</a:t>
            </a:r>
            <a:r>
              <a:rPr lang="en-US" dirty="0" smtClean="0"/>
              <a:t>/</a:t>
            </a:r>
            <a:r>
              <a:rPr lang="en-US" dirty="0" err="1" smtClean="0"/>
              <a:t>passwd</a:t>
            </a:r>
            <a:r>
              <a:rPr lang="en-US" dirty="0" smtClean="0"/>
              <a:t> file, which has the attributes for the account like username, real name, etc.</a:t>
            </a:r>
          </a:p>
          <a:p>
            <a:pPr lvl="1"/>
            <a:r>
              <a:rPr lang="en-US" dirty="0" smtClean="0"/>
              <a:t>Each entry in this file is of the following format: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sz="1050" dirty="0" smtClean="0"/>
          </a:p>
          <a:p>
            <a:pPr lvl="1"/>
            <a:r>
              <a:rPr lang="en-US" dirty="0" smtClean="0"/>
              <a:t>Of these, username, </a:t>
            </a:r>
            <a:r>
              <a:rPr lang="en-US" dirty="0" err="1" smtClean="0"/>
              <a:t>uid</a:t>
            </a:r>
            <a:r>
              <a:rPr lang="en-US" dirty="0" smtClean="0"/>
              <a:t>, </a:t>
            </a:r>
            <a:r>
              <a:rPr lang="en-US" dirty="0" err="1" smtClean="0"/>
              <a:t>gid</a:t>
            </a:r>
            <a:r>
              <a:rPr lang="en-US" dirty="0" smtClean="0"/>
              <a:t> and </a:t>
            </a:r>
            <a:r>
              <a:rPr lang="en-US" dirty="0" err="1" smtClean="0"/>
              <a:t>homedir</a:t>
            </a:r>
            <a:r>
              <a:rPr lang="en-US" dirty="0" smtClean="0"/>
              <a:t> are the required fields and others are optional.</a:t>
            </a:r>
          </a:p>
          <a:p>
            <a:pPr lvl="1"/>
            <a:endParaRPr lang="en-US" dirty="0"/>
          </a:p>
        </p:txBody>
      </p:sp>
      <p:sp>
        <p:nvSpPr>
          <p:cNvPr id="21" name="Freeform 20"/>
          <p:cNvSpPr/>
          <p:nvPr/>
        </p:nvSpPr>
        <p:spPr>
          <a:xfrm>
            <a:off x="2710310" y="2464027"/>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Unique character string identifying the user.</a:t>
            </a:r>
            <a:endParaRPr lang="en-US" kern="1200" dirty="0">
              <a:latin typeface="Arial" panose="020B0604020202020204" pitchFamily="34" charset="0"/>
              <a:cs typeface="Arial" panose="020B0604020202020204" pitchFamily="34" charset="0"/>
            </a:endParaRPr>
          </a:p>
        </p:txBody>
      </p:sp>
      <p:sp>
        <p:nvSpPr>
          <p:cNvPr id="22" name="Rounded Rectangle 21"/>
          <p:cNvSpPr/>
          <p:nvPr/>
        </p:nvSpPr>
        <p:spPr>
          <a:xfrm>
            <a:off x="917058" y="2420045"/>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a:latin typeface="Arial" panose="020B0604020202020204" pitchFamily="34" charset="0"/>
                <a:cs typeface="Arial" panose="020B0604020202020204" pitchFamily="34" charset="0"/>
              </a:rPr>
              <a:t>username </a:t>
            </a:r>
            <a:endParaRPr lang="en-US" sz="1800" kern="1200" dirty="0">
              <a:latin typeface="Arial" panose="020B0604020202020204" pitchFamily="34" charset="0"/>
              <a:cs typeface="Arial" panose="020B0604020202020204" pitchFamily="34" charset="0"/>
            </a:endParaRPr>
          </a:p>
        </p:txBody>
      </p:sp>
      <p:sp>
        <p:nvSpPr>
          <p:cNvPr id="23" name="Freeform 22"/>
          <p:cNvSpPr/>
          <p:nvPr/>
        </p:nvSpPr>
        <p:spPr>
          <a:xfrm>
            <a:off x="2710310" y="2944978"/>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An encrypted representation of the user’s password</a:t>
            </a:r>
            <a:endParaRPr lang="en-US" kern="1200" dirty="0">
              <a:latin typeface="Arial" panose="020B0604020202020204" pitchFamily="34" charset="0"/>
              <a:cs typeface="Arial" panose="020B0604020202020204" pitchFamily="34" charset="0"/>
            </a:endParaRPr>
          </a:p>
        </p:txBody>
      </p:sp>
      <p:sp>
        <p:nvSpPr>
          <p:cNvPr id="24" name="Rounded Rectangle 23"/>
          <p:cNvSpPr/>
          <p:nvPr/>
        </p:nvSpPr>
        <p:spPr>
          <a:xfrm>
            <a:off x="917058" y="2900996"/>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a:latin typeface="Arial" panose="020B0604020202020204" pitchFamily="34" charset="0"/>
                <a:cs typeface="Arial" panose="020B0604020202020204" pitchFamily="34" charset="0"/>
              </a:rPr>
              <a:t>password </a:t>
            </a:r>
            <a:endParaRPr lang="en-US" sz="1800" kern="1200" dirty="0">
              <a:latin typeface="Arial" panose="020B0604020202020204" pitchFamily="34" charset="0"/>
              <a:cs typeface="Arial" panose="020B0604020202020204" pitchFamily="34" charset="0"/>
            </a:endParaRPr>
          </a:p>
        </p:txBody>
      </p:sp>
      <p:sp>
        <p:nvSpPr>
          <p:cNvPr id="25" name="Freeform 24"/>
          <p:cNvSpPr/>
          <p:nvPr/>
        </p:nvSpPr>
        <p:spPr>
          <a:xfrm>
            <a:off x="2710310" y="3425929"/>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User id, a unique integer the system uses to identify an account</a:t>
            </a:r>
            <a:endParaRPr lang="en-US" kern="1200" dirty="0">
              <a:latin typeface="Arial" panose="020B0604020202020204" pitchFamily="34" charset="0"/>
              <a:cs typeface="Arial" panose="020B0604020202020204" pitchFamily="34" charset="0"/>
            </a:endParaRPr>
          </a:p>
        </p:txBody>
      </p:sp>
      <p:sp>
        <p:nvSpPr>
          <p:cNvPr id="26" name="Rounded Rectangle 25"/>
          <p:cNvSpPr/>
          <p:nvPr/>
        </p:nvSpPr>
        <p:spPr>
          <a:xfrm>
            <a:off x="917058" y="3381947"/>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err="1">
                <a:latin typeface="Arial" panose="020B0604020202020204" pitchFamily="34" charset="0"/>
                <a:cs typeface="Arial" panose="020B0604020202020204" pitchFamily="34" charset="0"/>
              </a:rPr>
              <a:t>uid</a:t>
            </a:r>
            <a:r>
              <a:rPr lang="en-US" sz="1800" b="1" kern="1200" dirty="0">
                <a:latin typeface="Arial" panose="020B0604020202020204" pitchFamily="34" charset="0"/>
                <a:cs typeface="Arial" panose="020B0604020202020204" pitchFamily="34" charset="0"/>
              </a:rPr>
              <a:t> </a:t>
            </a:r>
            <a:endParaRPr lang="en-US" sz="1800" kern="1200" dirty="0">
              <a:latin typeface="Arial" panose="020B0604020202020204" pitchFamily="34" charset="0"/>
              <a:cs typeface="Arial" panose="020B0604020202020204" pitchFamily="34" charset="0"/>
            </a:endParaRPr>
          </a:p>
        </p:txBody>
      </p:sp>
      <p:sp>
        <p:nvSpPr>
          <p:cNvPr id="27" name="Freeform 26"/>
          <p:cNvSpPr/>
          <p:nvPr/>
        </p:nvSpPr>
        <p:spPr>
          <a:xfrm>
            <a:off x="2710310" y="3906881"/>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Group id, an integer representing the user’s default group</a:t>
            </a:r>
            <a:endParaRPr lang="en-US" kern="1200" dirty="0">
              <a:latin typeface="Arial" panose="020B0604020202020204" pitchFamily="34" charset="0"/>
              <a:cs typeface="Arial" panose="020B0604020202020204" pitchFamily="34" charset="0"/>
            </a:endParaRPr>
          </a:p>
        </p:txBody>
      </p:sp>
      <p:sp>
        <p:nvSpPr>
          <p:cNvPr id="28" name="Rounded Rectangle 27"/>
          <p:cNvSpPr/>
          <p:nvPr/>
        </p:nvSpPr>
        <p:spPr>
          <a:xfrm>
            <a:off x="917058" y="3862898"/>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err="1">
                <a:latin typeface="Arial" panose="020B0604020202020204" pitchFamily="34" charset="0"/>
                <a:cs typeface="Arial" panose="020B0604020202020204" pitchFamily="34" charset="0"/>
              </a:rPr>
              <a:t>gid</a:t>
            </a:r>
            <a:r>
              <a:rPr lang="en-US" sz="1800" b="1" kern="1200" dirty="0">
                <a:latin typeface="Arial" panose="020B0604020202020204" pitchFamily="34" charset="0"/>
                <a:cs typeface="Arial" panose="020B0604020202020204" pitchFamily="34" charset="0"/>
              </a:rPr>
              <a:t> </a:t>
            </a:r>
            <a:endParaRPr lang="en-US" sz="1800" kern="1200" dirty="0">
              <a:latin typeface="Arial" panose="020B0604020202020204" pitchFamily="34" charset="0"/>
              <a:cs typeface="Arial" panose="020B0604020202020204" pitchFamily="34" charset="0"/>
            </a:endParaRPr>
          </a:p>
        </p:txBody>
      </p:sp>
      <p:sp>
        <p:nvSpPr>
          <p:cNvPr id="29" name="Freeform 28"/>
          <p:cNvSpPr/>
          <p:nvPr/>
        </p:nvSpPr>
        <p:spPr>
          <a:xfrm>
            <a:off x="2710310" y="4387831"/>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Miscellaneous information about the user; user’s real name, optional location information</a:t>
            </a:r>
            <a:endParaRPr lang="en-US" kern="1200" dirty="0">
              <a:latin typeface="Arial" panose="020B0604020202020204" pitchFamily="34" charset="0"/>
              <a:cs typeface="Arial" panose="020B0604020202020204" pitchFamily="34" charset="0"/>
            </a:endParaRPr>
          </a:p>
        </p:txBody>
      </p:sp>
      <p:sp>
        <p:nvSpPr>
          <p:cNvPr id="30" name="Rounded Rectangle 29"/>
          <p:cNvSpPr/>
          <p:nvPr/>
        </p:nvSpPr>
        <p:spPr>
          <a:xfrm>
            <a:off x="917058" y="4343849"/>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err="1">
                <a:latin typeface="Arial" panose="020B0604020202020204" pitchFamily="34" charset="0"/>
                <a:cs typeface="Arial" panose="020B0604020202020204" pitchFamily="34" charset="0"/>
              </a:rPr>
              <a:t>Gecos</a:t>
            </a:r>
            <a:endParaRPr lang="en-US" sz="1800" kern="1200" dirty="0">
              <a:latin typeface="Arial" panose="020B0604020202020204" pitchFamily="34" charset="0"/>
              <a:cs typeface="Arial" panose="020B0604020202020204" pitchFamily="34" charset="0"/>
            </a:endParaRPr>
          </a:p>
        </p:txBody>
      </p:sp>
      <p:sp>
        <p:nvSpPr>
          <p:cNvPr id="31" name="Freeform 30"/>
          <p:cNvSpPr/>
          <p:nvPr/>
        </p:nvSpPr>
        <p:spPr>
          <a:xfrm>
            <a:off x="2710310" y="4868783"/>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User‘s home directory, for the user’s personal use</a:t>
            </a:r>
            <a:endParaRPr lang="en-US" kern="1200" dirty="0">
              <a:latin typeface="Arial" panose="020B0604020202020204" pitchFamily="34" charset="0"/>
              <a:cs typeface="Arial" panose="020B0604020202020204" pitchFamily="34" charset="0"/>
            </a:endParaRPr>
          </a:p>
        </p:txBody>
      </p:sp>
      <p:sp>
        <p:nvSpPr>
          <p:cNvPr id="32" name="Rounded Rectangle 31"/>
          <p:cNvSpPr/>
          <p:nvPr/>
        </p:nvSpPr>
        <p:spPr>
          <a:xfrm>
            <a:off x="917058" y="4824800"/>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err="1">
                <a:latin typeface="Arial" panose="020B0604020202020204" pitchFamily="34" charset="0"/>
                <a:cs typeface="Arial" panose="020B0604020202020204" pitchFamily="34" charset="0"/>
              </a:rPr>
              <a:t>homedir</a:t>
            </a:r>
            <a:r>
              <a:rPr lang="en-US" sz="1800" b="1" kern="1200" dirty="0">
                <a:latin typeface="Arial" panose="020B0604020202020204" pitchFamily="34" charset="0"/>
                <a:cs typeface="Arial" panose="020B0604020202020204" pitchFamily="34" charset="0"/>
              </a:rPr>
              <a:t> </a:t>
            </a:r>
          </a:p>
        </p:txBody>
      </p:sp>
      <p:sp>
        <p:nvSpPr>
          <p:cNvPr id="33" name="Freeform 32"/>
          <p:cNvSpPr/>
          <p:nvPr/>
        </p:nvSpPr>
        <p:spPr>
          <a:xfrm>
            <a:off x="2710310" y="5349732"/>
            <a:ext cx="8013254" cy="370169"/>
          </a:xfrm>
          <a:custGeom>
            <a:avLst/>
            <a:gdLst>
              <a:gd name="connsiteX0" fmla="*/ 95485 w 572899"/>
              <a:gd name="connsiteY0" fmla="*/ 0 h 7213601"/>
              <a:gd name="connsiteX1" fmla="*/ 477414 w 572899"/>
              <a:gd name="connsiteY1" fmla="*/ 0 h 7213601"/>
              <a:gd name="connsiteX2" fmla="*/ 572899 w 572899"/>
              <a:gd name="connsiteY2" fmla="*/ 95485 h 7213601"/>
              <a:gd name="connsiteX3" fmla="*/ 572899 w 572899"/>
              <a:gd name="connsiteY3" fmla="*/ 7213601 h 7213601"/>
              <a:gd name="connsiteX4" fmla="*/ 572899 w 572899"/>
              <a:gd name="connsiteY4" fmla="*/ 7213601 h 7213601"/>
              <a:gd name="connsiteX5" fmla="*/ 0 w 572899"/>
              <a:gd name="connsiteY5" fmla="*/ 7213601 h 7213601"/>
              <a:gd name="connsiteX6" fmla="*/ 0 w 572899"/>
              <a:gd name="connsiteY6" fmla="*/ 7213601 h 7213601"/>
              <a:gd name="connsiteX7" fmla="*/ 0 w 572899"/>
              <a:gd name="connsiteY7" fmla="*/ 95485 h 7213601"/>
              <a:gd name="connsiteX8" fmla="*/ 95485 w 572899"/>
              <a:gd name="connsiteY8" fmla="*/ 0 h 721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bg1">
              <a:alpha val="90000"/>
            </a:schemeClr>
          </a:solidFill>
          <a:ln w="6350">
            <a:solidFill>
              <a:schemeClr val="bg2">
                <a:lumMod val="7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1911" tIns="48921" rIns="69876" bIns="48923" numCol="1" spcCol="1270" anchor="ctr" anchorCtr="0">
            <a:noAutofit/>
          </a:bodyPr>
          <a:lstStyle/>
          <a:p>
            <a:pPr marL="274320" lvl="1" algn="l" defTabSz="488950">
              <a:spcBef>
                <a:spcPct val="0"/>
              </a:spcBef>
              <a:spcAft>
                <a:spcPct val="15000"/>
              </a:spcAft>
            </a:pPr>
            <a:r>
              <a:rPr lang="en-US" kern="1200" dirty="0" smtClean="0">
                <a:latin typeface="Arial" panose="020B0604020202020204" pitchFamily="34" charset="0"/>
                <a:cs typeface="Arial" panose="020B0604020202020204" pitchFamily="34" charset="0"/>
              </a:rPr>
              <a:t>Name of the program to run when the user logs in</a:t>
            </a:r>
            <a:endParaRPr lang="en-US" kern="1200" dirty="0">
              <a:latin typeface="Arial" panose="020B0604020202020204" pitchFamily="34" charset="0"/>
              <a:cs typeface="Arial" panose="020B0604020202020204" pitchFamily="34" charset="0"/>
            </a:endParaRPr>
          </a:p>
        </p:txBody>
      </p:sp>
      <p:sp>
        <p:nvSpPr>
          <p:cNvPr id="34" name="Rounded Rectangle 33"/>
          <p:cNvSpPr/>
          <p:nvPr/>
        </p:nvSpPr>
        <p:spPr>
          <a:xfrm>
            <a:off x="917058" y="5305750"/>
            <a:ext cx="1894144" cy="458130"/>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158" tIns="73058" rIns="111158" bIns="73058" numCol="1" spcCol="1270" anchor="ctr" anchorCtr="0">
            <a:noAutofit/>
          </a:bodyPr>
          <a:lstStyle/>
          <a:p>
            <a:pPr lvl="0" defTabSz="889000">
              <a:spcBef>
                <a:spcPct val="0"/>
              </a:spcBef>
              <a:spcAft>
                <a:spcPct val="35000"/>
              </a:spcAft>
            </a:pPr>
            <a:r>
              <a:rPr lang="en-US" sz="1800" b="1" kern="1200" dirty="0">
                <a:latin typeface="Arial" panose="020B0604020202020204" pitchFamily="34" charset="0"/>
                <a:cs typeface="Arial" panose="020B0604020202020204" pitchFamily="34" charset="0"/>
              </a:rPr>
              <a:t>shell</a:t>
            </a:r>
            <a:endParaRPr lang="en-US" sz="1800" kern="12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 smtClean="0"/>
              <a:t>2.2 The passwd File</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Tree>
    <p:extLst>
      <p:ext uri="{BB962C8B-B14F-4D97-AF65-F5344CB8AC3E}">
        <p14:creationId xmlns:p14="http://schemas.microsoft.com/office/powerpoint/2010/main" val="27553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2.3 Creating User Accounts</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marL="0" lvl="1" indent="0">
              <a:lnSpc>
                <a:spcPct val="100000"/>
              </a:lnSpc>
              <a:buNone/>
            </a:pPr>
            <a:r>
              <a:rPr lang="en-US" dirty="0" smtClean="0"/>
              <a:t> </a:t>
            </a:r>
            <a:endParaRPr lang="en-US" dirty="0"/>
          </a:p>
        </p:txBody>
      </p:sp>
      <p:grpSp>
        <p:nvGrpSpPr>
          <p:cNvPr id="140" name="Shape 435">
            <a:extLst>
              <a:ext uri="{FF2B5EF4-FFF2-40B4-BE49-F238E27FC236}">
                <a16:creationId xmlns:a16="http://schemas.microsoft.com/office/drawing/2014/main" xmlns="" id="{5E0A69AD-1907-438E-9B37-02CD6AD57E63}"/>
              </a:ext>
            </a:extLst>
          </p:cNvPr>
          <p:cNvGrpSpPr/>
          <p:nvPr/>
        </p:nvGrpSpPr>
        <p:grpSpPr>
          <a:xfrm>
            <a:off x="-14840" y="3414285"/>
            <a:ext cx="12192519" cy="126791"/>
            <a:chOff x="1751419" y="4036682"/>
            <a:chExt cx="8056963" cy="50961"/>
          </a:xfrm>
        </p:grpSpPr>
        <p:sp>
          <p:nvSpPr>
            <p:cNvPr id="141" name="Shape 436">
              <a:extLst>
                <a:ext uri="{FF2B5EF4-FFF2-40B4-BE49-F238E27FC236}">
                  <a16:creationId xmlns:a16="http://schemas.microsoft.com/office/drawing/2014/main" xmlns="" id="{E6E87D3E-1AA0-4FF5-BE58-2E0A0458A2AB}"/>
                </a:ext>
              </a:extLst>
            </p:cNvPr>
            <p:cNvSpPr/>
            <p:nvPr/>
          </p:nvSpPr>
          <p:spPr>
            <a:xfrm>
              <a:off x="3040807" y="4036682"/>
              <a:ext cx="1683494" cy="50961"/>
            </a:xfrm>
            <a:prstGeom prst="rect">
              <a:avLst/>
            </a:prstGeom>
            <a:solidFill>
              <a:srgbClr val="96E2C0"/>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latin typeface="Roboto"/>
                <a:ea typeface="Roboto"/>
                <a:cs typeface="Roboto"/>
                <a:sym typeface="Roboto"/>
              </a:endParaRPr>
            </a:p>
          </p:txBody>
        </p:sp>
        <p:sp>
          <p:nvSpPr>
            <p:cNvPr id="142" name="Shape 437">
              <a:extLst>
                <a:ext uri="{FF2B5EF4-FFF2-40B4-BE49-F238E27FC236}">
                  <a16:creationId xmlns:a16="http://schemas.microsoft.com/office/drawing/2014/main" xmlns="" id="{49422034-2726-4B31-B851-64DE97BFE9D7}"/>
                </a:ext>
              </a:extLst>
            </p:cNvPr>
            <p:cNvSpPr/>
            <p:nvPr/>
          </p:nvSpPr>
          <p:spPr>
            <a:xfrm>
              <a:off x="4724303" y="4036682"/>
              <a:ext cx="1715155" cy="50961"/>
            </a:xfrm>
            <a:prstGeom prst="rect">
              <a:avLst/>
            </a:prstGeom>
            <a:solidFill>
              <a:srgbClr val="56687C"/>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latin typeface="Roboto"/>
                <a:ea typeface="Roboto"/>
                <a:cs typeface="Roboto"/>
                <a:sym typeface="Roboto"/>
              </a:endParaRPr>
            </a:p>
          </p:txBody>
        </p:sp>
        <p:sp>
          <p:nvSpPr>
            <p:cNvPr id="143" name="Shape 438">
              <a:extLst>
                <a:ext uri="{FF2B5EF4-FFF2-40B4-BE49-F238E27FC236}">
                  <a16:creationId xmlns:a16="http://schemas.microsoft.com/office/drawing/2014/main" xmlns="" id="{2624578F-9C0A-4BDF-9E6A-545586E024BC}"/>
                </a:ext>
              </a:extLst>
            </p:cNvPr>
            <p:cNvSpPr/>
            <p:nvPr/>
          </p:nvSpPr>
          <p:spPr>
            <a:xfrm>
              <a:off x="6435557" y="4036682"/>
              <a:ext cx="1661571" cy="50961"/>
            </a:xfrm>
            <a:prstGeom prst="rect">
              <a:avLst/>
            </a:prstGeom>
            <a:solidFill>
              <a:srgbClr val="44546A"/>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latin typeface="Roboto"/>
                <a:ea typeface="Roboto"/>
                <a:cs typeface="Roboto"/>
                <a:sym typeface="Roboto"/>
              </a:endParaRPr>
            </a:p>
          </p:txBody>
        </p:sp>
        <p:sp>
          <p:nvSpPr>
            <p:cNvPr id="144" name="Shape 439">
              <a:extLst>
                <a:ext uri="{FF2B5EF4-FFF2-40B4-BE49-F238E27FC236}">
                  <a16:creationId xmlns:a16="http://schemas.microsoft.com/office/drawing/2014/main" xmlns="" id="{9D66A61E-5F6B-4552-9A4A-99FF4EB369AE}"/>
                </a:ext>
              </a:extLst>
            </p:cNvPr>
            <p:cNvSpPr/>
            <p:nvPr/>
          </p:nvSpPr>
          <p:spPr>
            <a:xfrm>
              <a:off x="8087642" y="4036682"/>
              <a:ext cx="1720740" cy="50961"/>
            </a:xfrm>
            <a:prstGeom prst="rect">
              <a:avLst/>
            </a:prstGeom>
            <a:solidFill>
              <a:srgbClr val="1CC083"/>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latin typeface="Roboto"/>
                <a:ea typeface="Roboto"/>
                <a:cs typeface="Roboto"/>
                <a:sym typeface="Roboto"/>
              </a:endParaRPr>
            </a:p>
          </p:txBody>
        </p:sp>
        <p:sp>
          <p:nvSpPr>
            <p:cNvPr id="145" name="Shape 440">
              <a:extLst>
                <a:ext uri="{FF2B5EF4-FFF2-40B4-BE49-F238E27FC236}">
                  <a16:creationId xmlns:a16="http://schemas.microsoft.com/office/drawing/2014/main" xmlns="" id="{AD87DCDF-751E-48B4-86F4-825A02472E64}"/>
                </a:ext>
              </a:extLst>
            </p:cNvPr>
            <p:cNvSpPr/>
            <p:nvPr/>
          </p:nvSpPr>
          <p:spPr>
            <a:xfrm>
              <a:off x="1751419" y="4036682"/>
              <a:ext cx="1289385" cy="50961"/>
            </a:xfrm>
            <a:prstGeom prst="rect">
              <a:avLst/>
            </a:prstGeom>
            <a:solidFill>
              <a:srgbClr val="1CC083"/>
            </a:soli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smtClean="0">
                <a:ln>
                  <a:noFill/>
                </a:ln>
                <a:solidFill>
                  <a:srgbClr val="FFFFFF"/>
                </a:solidFill>
                <a:effectLst/>
                <a:uLnTx/>
                <a:uFillTx/>
                <a:latin typeface="Roboto"/>
                <a:ea typeface="Roboto"/>
                <a:cs typeface="Roboto"/>
                <a:sym typeface="Roboto"/>
              </a:endParaRPr>
            </a:p>
          </p:txBody>
        </p:sp>
      </p:grpSp>
      <p:grpSp>
        <p:nvGrpSpPr>
          <p:cNvPr id="147" name="Shape 447">
            <a:extLst>
              <a:ext uri="{FF2B5EF4-FFF2-40B4-BE49-F238E27FC236}">
                <a16:creationId xmlns:a16="http://schemas.microsoft.com/office/drawing/2014/main" xmlns="" id="{982CD0AA-0428-49EA-B371-50442EC9E6B1}"/>
              </a:ext>
            </a:extLst>
          </p:cNvPr>
          <p:cNvGrpSpPr/>
          <p:nvPr/>
        </p:nvGrpSpPr>
        <p:grpSpPr>
          <a:xfrm>
            <a:off x="1314880" y="1309433"/>
            <a:ext cx="1304470" cy="2431269"/>
            <a:chOff x="1217471" y="1893408"/>
            <a:chExt cx="1304470" cy="2431269"/>
          </a:xfrm>
        </p:grpSpPr>
        <p:grpSp>
          <p:nvGrpSpPr>
            <p:cNvPr id="148" name="Shape 448">
              <a:extLst>
                <a:ext uri="{FF2B5EF4-FFF2-40B4-BE49-F238E27FC236}">
                  <a16:creationId xmlns:a16="http://schemas.microsoft.com/office/drawing/2014/main" xmlns="" id="{D57C75A4-99B1-4A60-A578-0817DA8862EA}"/>
                </a:ext>
              </a:extLst>
            </p:cNvPr>
            <p:cNvGrpSpPr/>
            <p:nvPr/>
          </p:nvGrpSpPr>
          <p:grpSpPr>
            <a:xfrm>
              <a:off x="1217471" y="2766893"/>
              <a:ext cx="1304470" cy="1557784"/>
              <a:chOff x="1217471" y="2766893"/>
              <a:chExt cx="1304470" cy="1557784"/>
            </a:xfrm>
          </p:grpSpPr>
          <p:grpSp>
            <p:nvGrpSpPr>
              <p:cNvPr id="153" name="Shape 449">
                <a:extLst>
                  <a:ext uri="{FF2B5EF4-FFF2-40B4-BE49-F238E27FC236}">
                    <a16:creationId xmlns:a16="http://schemas.microsoft.com/office/drawing/2014/main" xmlns="" id="{6476D60F-04E7-4959-839A-D566BAC6FE28}"/>
                  </a:ext>
                </a:extLst>
              </p:cNvPr>
              <p:cNvGrpSpPr/>
              <p:nvPr/>
            </p:nvGrpSpPr>
            <p:grpSpPr>
              <a:xfrm>
                <a:off x="1217471" y="2766893"/>
                <a:ext cx="1304470" cy="1557784"/>
                <a:chOff x="1199541" y="3267114"/>
                <a:chExt cx="1304470" cy="1557784"/>
              </a:xfrm>
            </p:grpSpPr>
            <p:sp>
              <p:nvSpPr>
                <p:cNvPr id="155" name="Shape 450">
                  <a:extLst>
                    <a:ext uri="{FF2B5EF4-FFF2-40B4-BE49-F238E27FC236}">
                      <a16:creationId xmlns:a16="http://schemas.microsoft.com/office/drawing/2014/main" xmlns="" id="{ABE6ADD7-0E16-4D3E-B8FE-55D9D6B5A429}"/>
                    </a:ext>
                  </a:extLst>
                </p:cNvPr>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56" name="Shape 451">
                  <a:extLst>
                    <a:ext uri="{FF2B5EF4-FFF2-40B4-BE49-F238E27FC236}">
                      <a16:creationId xmlns:a16="http://schemas.microsoft.com/office/drawing/2014/main" xmlns=""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sp>
            <p:nvSpPr>
              <p:cNvPr id="154" name="Shape 452">
                <a:extLst>
                  <a:ext uri="{FF2B5EF4-FFF2-40B4-BE49-F238E27FC236}">
                    <a16:creationId xmlns:a16="http://schemas.microsoft.com/office/drawing/2014/main" xmlns=""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49" name="Shape 453">
              <a:extLst>
                <a:ext uri="{FF2B5EF4-FFF2-40B4-BE49-F238E27FC236}">
                  <a16:creationId xmlns:a16="http://schemas.microsoft.com/office/drawing/2014/main" xmlns="" id="{944ECBFB-14F5-4E6F-9CD3-C1A5BA972593}"/>
                </a:ext>
              </a:extLst>
            </p:cNvPr>
            <p:cNvGrpSpPr/>
            <p:nvPr/>
          </p:nvGrpSpPr>
          <p:grpSpPr>
            <a:xfrm>
              <a:off x="1289951" y="1893408"/>
              <a:ext cx="1136272" cy="1246506"/>
              <a:chOff x="627304" y="1987183"/>
              <a:chExt cx="1594616" cy="1749317"/>
            </a:xfrm>
          </p:grpSpPr>
          <p:sp>
            <p:nvSpPr>
              <p:cNvPr id="150" name="Shape 454">
                <a:extLst>
                  <a:ext uri="{FF2B5EF4-FFF2-40B4-BE49-F238E27FC236}">
                    <a16:creationId xmlns:a16="http://schemas.microsoft.com/office/drawing/2014/main" xmlns=""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51" name="Shape 455">
                <a:extLst>
                  <a:ext uri="{FF2B5EF4-FFF2-40B4-BE49-F238E27FC236}">
                    <a16:creationId xmlns:a16="http://schemas.microsoft.com/office/drawing/2014/main" xmlns=""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52" name="Shape 456">
                <a:extLst>
                  <a:ext uri="{FF2B5EF4-FFF2-40B4-BE49-F238E27FC236}">
                    <a16:creationId xmlns:a16="http://schemas.microsoft.com/office/drawing/2014/main" xmlns=""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grpSp>
      <p:grpSp>
        <p:nvGrpSpPr>
          <p:cNvPr id="157" name="Shape 457">
            <a:extLst>
              <a:ext uri="{FF2B5EF4-FFF2-40B4-BE49-F238E27FC236}">
                <a16:creationId xmlns:a16="http://schemas.microsoft.com/office/drawing/2014/main" xmlns="" id="{D5C411AE-DC64-466D-BDAC-8DB05F9205C0}"/>
              </a:ext>
            </a:extLst>
          </p:cNvPr>
          <p:cNvGrpSpPr/>
          <p:nvPr/>
        </p:nvGrpSpPr>
        <p:grpSpPr>
          <a:xfrm>
            <a:off x="3814179" y="1309433"/>
            <a:ext cx="1304470" cy="2483739"/>
            <a:chOff x="3326504" y="1893408"/>
            <a:chExt cx="1304470" cy="2483739"/>
          </a:xfrm>
        </p:grpSpPr>
        <p:grpSp>
          <p:nvGrpSpPr>
            <p:cNvPr id="158" name="Shape 458">
              <a:extLst>
                <a:ext uri="{FF2B5EF4-FFF2-40B4-BE49-F238E27FC236}">
                  <a16:creationId xmlns:a16="http://schemas.microsoft.com/office/drawing/2014/main" xmlns="" id="{8B312BEF-2CFF-43D7-B08F-A736C6CC8EBE}"/>
                </a:ext>
              </a:extLst>
            </p:cNvPr>
            <p:cNvGrpSpPr/>
            <p:nvPr/>
          </p:nvGrpSpPr>
          <p:grpSpPr>
            <a:xfrm>
              <a:off x="3326504" y="2772528"/>
              <a:ext cx="1304470" cy="1604619"/>
              <a:chOff x="3326504" y="2772528"/>
              <a:chExt cx="1304470" cy="1604619"/>
            </a:xfrm>
          </p:grpSpPr>
          <p:grpSp>
            <p:nvGrpSpPr>
              <p:cNvPr id="163" name="Shape 459">
                <a:extLst>
                  <a:ext uri="{FF2B5EF4-FFF2-40B4-BE49-F238E27FC236}">
                    <a16:creationId xmlns:a16="http://schemas.microsoft.com/office/drawing/2014/main" xmlns="" id="{219FB92E-5EAF-424B-9B83-FD646C0076B2}"/>
                  </a:ext>
                </a:extLst>
              </p:cNvPr>
              <p:cNvGrpSpPr/>
              <p:nvPr/>
            </p:nvGrpSpPr>
            <p:grpSpPr>
              <a:xfrm>
                <a:off x="3326504" y="2772528"/>
                <a:ext cx="1304470" cy="1604619"/>
                <a:chOff x="3269602" y="3277053"/>
                <a:chExt cx="1304470" cy="1593145"/>
              </a:xfrm>
            </p:grpSpPr>
            <p:sp>
              <p:nvSpPr>
                <p:cNvPr id="165" name="Shape 460">
                  <a:extLst>
                    <a:ext uri="{FF2B5EF4-FFF2-40B4-BE49-F238E27FC236}">
                      <a16:creationId xmlns:a16="http://schemas.microsoft.com/office/drawing/2014/main" xmlns="" id="{B218C614-3BC3-48BC-92AB-3E78E40E5EE8}"/>
                    </a:ext>
                  </a:extLst>
                </p:cNvPr>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66" name="Shape 461">
                  <a:extLst>
                    <a:ext uri="{FF2B5EF4-FFF2-40B4-BE49-F238E27FC236}">
                      <a16:creationId xmlns:a16="http://schemas.microsoft.com/office/drawing/2014/main" xmlns=""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sp>
            <p:nvSpPr>
              <p:cNvPr id="164" name="Shape 462">
                <a:extLst>
                  <a:ext uri="{FF2B5EF4-FFF2-40B4-BE49-F238E27FC236}">
                    <a16:creationId xmlns:a16="http://schemas.microsoft.com/office/drawing/2014/main" xmlns=""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59" name="Shape 463">
              <a:extLst>
                <a:ext uri="{FF2B5EF4-FFF2-40B4-BE49-F238E27FC236}">
                  <a16:creationId xmlns:a16="http://schemas.microsoft.com/office/drawing/2014/main" xmlns="" id="{0CFC4DA9-5201-4460-A65C-DF1259107B76}"/>
                </a:ext>
              </a:extLst>
            </p:cNvPr>
            <p:cNvGrpSpPr/>
            <p:nvPr/>
          </p:nvGrpSpPr>
          <p:grpSpPr>
            <a:xfrm>
              <a:off x="3410604" y="1893408"/>
              <a:ext cx="1136272" cy="1246506"/>
              <a:chOff x="627304" y="1987183"/>
              <a:chExt cx="1594616" cy="1749317"/>
            </a:xfrm>
          </p:grpSpPr>
          <p:sp>
            <p:nvSpPr>
              <p:cNvPr id="160" name="Shape 464">
                <a:extLst>
                  <a:ext uri="{FF2B5EF4-FFF2-40B4-BE49-F238E27FC236}">
                    <a16:creationId xmlns:a16="http://schemas.microsoft.com/office/drawing/2014/main" xmlns=""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61" name="Shape 465">
                <a:extLst>
                  <a:ext uri="{FF2B5EF4-FFF2-40B4-BE49-F238E27FC236}">
                    <a16:creationId xmlns:a16="http://schemas.microsoft.com/office/drawing/2014/main" xmlns=""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62" name="Shape 466">
                <a:extLst>
                  <a:ext uri="{FF2B5EF4-FFF2-40B4-BE49-F238E27FC236}">
                    <a16:creationId xmlns:a16="http://schemas.microsoft.com/office/drawing/2014/main" xmlns=""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grpSp>
      <p:grpSp>
        <p:nvGrpSpPr>
          <p:cNvPr id="167" name="Shape 467">
            <a:extLst>
              <a:ext uri="{FF2B5EF4-FFF2-40B4-BE49-F238E27FC236}">
                <a16:creationId xmlns:a16="http://schemas.microsoft.com/office/drawing/2014/main" xmlns="" id="{0D7161DF-0AAD-4596-A994-DDA0ACA22488}"/>
              </a:ext>
            </a:extLst>
          </p:cNvPr>
          <p:cNvGrpSpPr/>
          <p:nvPr/>
        </p:nvGrpSpPr>
        <p:grpSpPr>
          <a:xfrm>
            <a:off x="6313478" y="1306112"/>
            <a:ext cx="1304470" cy="2426375"/>
            <a:chOff x="5452152" y="1890087"/>
            <a:chExt cx="1304470" cy="2426375"/>
          </a:xfrm>
        </p:grpSpPr>
        <p:grpSp>
          <p:nvGrpSpPr>
            <p:cNvPr id="168" name="Shape 468">
              <a:extLst>
                <a:ext uri="{FF2B5EF4-FFF2-40B4-BE49-F238E27FC236}">
                  <a16:creationId xmlns:a16="http://schemas.microsoft.com/office/drawing/2014/main" xmlns="" id="{F973CDE4-E42F-42C5-B4FC-11591B7D5F2D}"/>
                </a:ext>
              </a:extLst>
            </p:cNvPr>
            <p:cNvGrpSpPr/>
            <p:nvPr/>
          </p:nvGrpSpPr>
          <p:grpSpPr>
            <a:xfrm>
              <a:off x="5452152" y="2763572"/>
              <a:ext cx="1304470" cy="1552890"/>
              <a:chOff x="5452152" y="2763572"/>
              <a:chExt cx="1304470" cy="1552890"/>
            </a:xfrm>
          </p:grpSpPr>
          <p:grpSp>
            <p:nvGrpSpPr>
              <p:cNvPr id="173" name="Shape 469">
                <a:extLst>
                  <a:ext uri="{FF2B5EF4-FFF2-40B4-BE49-F238E27FC236}">
                    <a16:creationId xmlns:a16="http://schemas.microsoft.com/office/drawing/2014/main" xmlns="" id="{CB67B603-EAF7-4478-AC18-47787E5517E3}"/>
                  </a:ext>
                </a:extLst>
              </p:cNvPr>
              <p:cNvGrpSpPr/>
              <p:nvPr/>
            </p:nvGrpSpPr>
            <p:grpSpPr>
              <a:xfrm>
                <a:off x="5452152" y="2763572"/>
                <a:ext cx="1304470" cy="1552890"/>
                <a:chOff x="5960996" y="3267114"/>
                <a:chExt cx="1304470" cy="1559509"/>
              </a:xfrm>
            </p:grpSpPr>
            <p:sp>
              <p:nvSpPr>
                <p:cNvPr id="175" name="Shape 470">
                  <a:extLst>
                    <a:ext uri="{FF2B5EF4-FFF2-40B4-BE49-F238E27FC236}">
                      <a16:creationId xmlns:a16="http://schemas.microsoft.com/office/drawing/2014/main" xmlns="" id="{4D128BA8-DDE1-4615-BEA5-5440FADBFE99}"/>
                    </a:ext>
                  </a:extLst>
                </p:cNvPr>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76" name="Shape 471">
                  <a:extLst>
                    <a:ext uri="{FF2B5EF4-FFF2-40B4-BE49-F238E27FC236}">
                      <a16:creationId xmlns:a16="http://schemas.microsoft.com/office/drawing/2014/main" xmlns=""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sp>
            <p:nvSpPr>
              <p:cNvPr id="174" name="Shape 472">
                <a:extLst>
                  <a:ext uri="{FF2B5EF4-FFF2-40B4-BE49-F238E27FC236}">
                    <a16:creationId xmlns:a16="http://schemas.microsoft.com/office/drawing/2014/main" xmlns=""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69" name="Shape 473">
              <a:extLst>
                <a:ext uri="{FF2B5EF4-FFF2-40B4-BE49-F238E27FC236}">
                  <a16:creationId xmlns:a16="http://schemas.microsoft.com/office/drawing/2014/main" xmlns="" id="{D1BB0BF4-7853-4995-BF08-A53684FEA298}"/>
                </a:ext>
              </a:extLst>
            </p:cNvPr>
            <p:cNvGrpSpPr/>
            <p:nvPr/>
          </p:nvGrpSpPr>
          <p:grpSpPr>
            <a:xfrm>
              <a:off x="5556109" y="1890087"/>
              <a:ext cx="1136272" cy="1246506"/>
              <a:chOff x="627304" y="1987183"/>
              <a:chExt cx="1594616" cy="1749317"/>
            </a:xfrm>
          </p:grpSpPr>
          <p:sp>
            <p:nvSpPr>
              <p:cNvPr id="170" name="Shape 474">
                <a:extLst>
                  <a:ext uri="{FF2B5EF4-FFF2-40B4-BE49-F238E27FC236}">
                    <a16:creationId xmlns:a16="http://schemas.microsoft.com/office/drawing/2014/main" xmlns=""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71" name="Shape 475">
                <a:extLst>
                  <a:ext uri="{FF2B5EF4-FFF2-40B4-BE49-F238E27FC236}">
                    <a16:creationId xmlns:a16="http://schemas.microsoft.com/office/drawing/2014/main" xmlns=""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72" name="Shape 476">
                <a:extLst>
                  <a:ext uri="{FF2B5EF4-FFF2-40B4-BE49-F238E27FC236}">
                    <a16:creationId xmlns:a16="http://schemas.microsoft.com/office/drawing/2014/main" xmlns=""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grpSp>
      <p:grpSp>
        <p:nvGrpSpPr>
          <p:cNvPr id="177" name="Shape 477">
            <a:extLst>
              <a:ext uri="{FF2B5EF4-FFF2-40B4-BE49-F238E27FC236}">
                <a16:creationId xmlns:a16="http://schemas.microsoft.com/office/drawing/2014/main" xmlns="" id="{D261EBB7-D683-4AFF-8EA7-5B0902E38C3F}"/>
              </a:ext>
            </a:extLst>
          </p:cNvPr>
          <p:cNvGrpSpPr/>
          <p:nvPr/>
        </p:nvGrpSpPr>
        <p:grpSpPr>
          <a:xfrm>
            <a:off x="8812776" y="1306112"/>
            <a:ext cx="1304470" cy="2434590"/>
            <a:chOff x="7521759" y="1890087"/>
            <a:chExt cx="1304470" cy="2434590"/>
          </a:xfrm>
        </p:grpSpPr>
        <p:grpSp>
          <p:nvGrpSpPr>
            <p:cNvPr id="178" name="Shape 478">
              <a:extLst>
                <a:ext uri="{FF2B5EF4-FFF2-40B4-BE49-F238E27FC236}">
                  <a16:creationId xmlns:a16="http://schemas.microsoft.com/office/drawing/2014/main" xmlns="" id="{159EA3C3-06CD-4411-92E9-0226AD07C562}"/>
                </a:ext>
              </a:extLst>
            </p:cNvPr>
            <p:cNvGrpSpPr/>
            <p:nvPr/>
          </p:nvGrpSpPr>
          <p:grpSpPr>
            <a:xfrm>
              <a:off x="7521759" y="2766893"/>
              <a:ext cx="1304470" cy="1557784"/>
              <a:chOff x="7521759" y="2766893"/>
              <a:chExt cx="1304470" cy="1557784"/>
            </a:xfrm>
          </p:grpSpPr>
          <p:grpSp>
            <p:nvGrpSpPr>
              <p:cNvPr id="183" name="Shape 479">
                <a:extLst>
                  <a:ext uri="{FF2B5EF4-FFF2-40B4-BE49-F238E27FC236}">
                    <a16:creationId xmlns:a16="http://schemas.microsoft.com/office/drawing/2014/main" xmlns="" id="{AE71D7B4-6342-4D83-9A5F-C848830CD505}"/>
                  </a:ext>
                </a:extLst>
              </p:cNvPr>
              <p:cNvGrpSpPr/>
              <p:nvPr/>
            </p:nvGrpSpPr>
            <p:grpSpPr>
              <a:xfrm>
                <a:off x="7521759" y="2766893"/>
                <a:ext cx="1304470" cy="1557784"/>
                <a:chOff x="7980910" y="3267114"/>
                <a:chExt cx="1304470" cy="1557784"/>
              </a:xfrm>
            </p:grpSpPr>
            <p:sp>
              <p:nvSpPr>
                <p:cNvPr id="185" name="Shape 480">
                  <a:extLst>
                    <a:ext uri="{FF2B5EF4-FFF2-40B4-BE49-F238E27FC236}">
                      <a16:creationId xmlns:a16="http://schemas.microsoft.com/office/drawing/2014/main" xmlns="" id="{F81E36A1-4E11-4122-967B-0D6E75E85D35}"/>
                    </a:ext>
                  </a:extLst>
                </p:cNvPr>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86" name="Shape 481">
                  <a:extLst>
                    <a:ext uri="{FF2B5EF4-FFF2-40B4-BE49-F238E27FC236}">
                      <a16:creationId xmlns:a16="http://schemas.microsoft.com/office/drawing/2014/main" xmlns=""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sp>
            <p:nvSpPr>
              <p:cNvPr id="184" name="Shape 482">
                <a:extLst>
                  <a:ext uri="{FF2B5EF4-FFF2-40B4-BE49-F238E27FC236}">
                    <a16:creationId xmlns:a16="http://schemas.microsoft.com/office/drawing/2014/main" xmlns=""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79" name="Shape 483">
              <a:extLst>
                <a:ext uri="{FF2B5EF4-FFF2-40B4-BE49-F238E27FC236}">
                  <a16:creationId xmlns:a16="http://schemas.microsoft.com/office/drawing/2014/main" xmlns="" id="{55BE059F-DA9F-46BF-AF97-0633D3C6C37D}"/>
                </a:ext>
              </a:extLst>
            </p:cNvPr>
            <p:cNvGrpSpPr/>
            <p:nvPr/>
          </p:nvGrpSpPr>
          <p:grpSpPr>
            <a:xfrm>
              <a:off x="7622141" y="1890087"/>
              <a:ext cx="1136272" cy="1246506"/>
              <a:chOff x="627304" y="1987183"/>
              <a:chExt cx="1594616" cy="1749317"/>
            </a:xfrm>
          </p:grpSpPr>
          <p:sp>
            <p:nvSpPr>
              <p:cNvPr id="180" name="Shape 484">
                <a:extLst>
                  <a:ext uri="{FF2B5EF4-FFF2-40B4-BE49-F238E27FC236}">
                    <a16:creationId xmlns:a16="http://schemas.microsoft.com/office/drawing/2014/main" xmlns=""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81" name="Shape 485">
                <a:extLst>
                  <a:ext uri="{FF2B5EF4-FFF2-40B4-BE49-F238E27FC236}">
                    <a16:creationId xmlns:a16="http://schemas.microsoft.com/office/drawing/2014/main" xmlns=""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182" name="Shape 486">
                <a:extLst>
                  <a:ext uri="{FF2B5EF4-FFF2-40B4-BE49-F238E27FC236}">
                    <a16:creationId xmlns:a16="http://schemas.microsoft.com/office/drawing/2014/main" xmlns=""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grpSp>
      <p:sp>
        <p:nvSpPr>
          <p:cNvPr id="197" name="Text Placeholder 5">
            <a:extLst>
              <a:ext uri="{FF2B5EF4-FFF2-40B4-BE49-F238E27FC236}">
                <a16:creationId xmlns:a16="http://schemas.microsoft.com/office/drawing/2014/main" xmlns="" id="{7C13DF08-9E5B-4341-A570-37D30A3A7021}"/>
              </a:ext>
            </a:extLst>
          </p:cNvPr>
          <p:cNvSpPr txBox="1">
            <a:spLocks/>
          </p:cNvSpPr>
          <p:nvPr/>
        </p:nvSpPr>
        <p:spPr>
          <a:xfrm>
            <a:off x="976685" y="3972526"/>
            <a:ext cx="1944669" cy="1085432"/>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defTabSz="914400" rtl="0" eaLnBrk="1" latinLnBrk="0" hangingPunct="1">
              <a:lnSpc>
                <a:spcPct val="90000"/>
              </a:lnSpc>
              <a:spcBef>
                <a:spcPts val="500"/>
              </a:spcBef>
              <a:buFont typeface="Arial" panose="020B0604020202020204" pitchFamily="34" charset="0"/>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a:lnSpc>
                <a:spcPct val="100000"/>
              </a:lnSpc>
              <a:spcBef>
                <a:spcPct val="0"/>
              </a:spcBef>
              <a:spcAft>
                <a:spcPts val="838"/>
              </a:spcAft>
              <a:buNone/>
            </a:pPr>
            <a:r>
              <a:rPr kumimoji="0" lang="en-US" sz="1100" b="0" i="0" u="none" strike="noStrike" kern="120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a:t>
            </a:r>
            <a:r>
              <a:rPr lang="en-US" sz="1400" kern="0" dirty="0">
                <a:solidFill>
                  <a:srgbClr val="000000"/>
                </a:solidFill>
                <a:latin typeface="Arial"/>
                <a:cs typeface="Arial"/>
              </a:rPr>
              <a:t>To create a new user, use the </a:t>
            </a:r>
            <a:r>
              <a:rPr lang="en-US" sz="1400" b="1" kern="0" dirty="0" err="1">
                <a:solidFill>
                  <a:srgbClr val="0EC07D"/>
                </a:solidFill>
                <a:latin typeface="Arial"/>
                <a:cs typeface="Arial"/>
                <a:sym typeface="Courier New"/>
              </a:rPr>
              <a:t>useradd</a:t>
            </a:r>
            <a:r>
              <a:rPr lang="en-US" sz="1400" kern="0" dirty="0">
                <a:solidFill>
                  <a:srgbClr val="0EC07D"/>
                </a:solidFill>
                <a:latin typeface="Arial"/>
                <a:cs typeface="Arial"/>
              </a:rPr>
              <a:t> </a:t>
            </a:r>
            <a:r>
              <a:rPr lang="en-US" sz="1400" kern="0" dirty="0">
                <a:solidFill>
                  <a:srgbClr val="000000"/>
                </a:solidFill>
                <a:latin typeface="Arial"/>
                <a:cs typeface="Arial"/>
              </a:rPr>
              <a:t>command, the syntax is </a:t>
            </a:r>
            <a:r>
              <a:rPr lang="en-US" sz="1400" b="1" kern="0" dirty="0" err="1">
                <a:solidFill>
                  <a:srgbClr val="0EC07D"/>
                </a:solidFill>
                <a:latin typeface="Arial"/>
                <a:cs typeface="Arial"/>
                <a:sym typeface="Courier New"/>
              </a:rPr>
              <a:t>useradd</a:t>
            </a:r>
            <a:r>
              <a:rPr lang="en-US" sz="1400" b="1" kern="0" dirty="0">
                <a:solidFill>
                  <a:srgbClr val="0EC07D"/>
                </a:solidFill>
                <a:latin typeface="Arial"/>
                <a:cs typeface="Arial"/>
                <a:sym typeface="Courier New"/>
              </a:rPr>
              <a:t> &lt;name&gt;</a:t>
            </a:r>
            <a:r>
              <a:rPr lang="en-US" sz="1400" kern="0" dirty="0">
                <a:solidFill>
                  <a:srgbClr val="000000"/>
                </a:solidFill>
                <a:latin typeface="Arial"/>
                <a:cs typeface="Arial"/>
              </a:rPr>
              <a:t>.</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99" name="Text Placeholder 5">
            <a:extLst>
              <a:ext uri="{FF2B5EF4-FFF2-40B4-BE49-F238E27FC236}">
                <a16:creationId xmlns:a16="http://schemas.microsoft.com/office/drawing/2014/main" xmlns="" id="{E25435FA-F64D-4594-A4C0-038B1B93E09B}"/>
              </a:ext>
            </a:extLst>
          </p:cNvPr>
          <p:cNvSpPr txBox="1">
            <a:spLocks/>
          </p:cNvSpPr>
          <p:nvPr/>
        </p:nvSpPr>
        <p:spPr>
          <a:xfrm>
            <a:off x="3381610" y="3972526"/>
            <a:ext cx="2169606" cy="1085432"/>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defTabSz="914400" rtl="0" eaLnBrk="1" latinLnBrk="0" hangingPunct="1">
              <a:lnSpc>
                <a:spcPct val="90000"/>
              </a:lnSpc>
              <a:spcBef>
                <a:spcPts val="500"/>
              </a:spcBef>
              <a:buFont typeface="Arial" panose="020B0604020202020204" pitchFamily="34" charset="0"/>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lnSpc>
                <a:spcPct val="100000"/>
              </a:lnSpc>
              <a:spcBef>
                <a:spcPts val="0"/>
              </a:spcBef>
            </a:pPr>
            <a:r>
              <a:rPr lang="en-US" sz="1400" kern="0" dirty="0">
                <a:solidFill>
                  <a:srgbClr val="000000"/>
                </a:solidFill>
                <a:latin typeface="Arial"/>
                <a:cs typeface="Arial"/>
              </a:rPr>
              <a:t>Set a password using the </a:t>
            </a:r>
            <a:r>
              <a:rPr lang="en-US" sz="1400" b="1" kern="0" dirty="0" err="1">
                <a:solidFill>
                  <a:srgbClr val="0EC07D"/>
                </a:solidFill>
                <a:latin typeface="Arial"/>
                <a:cs typeface="Arial"/>
                <a:sym typeface="Courier New"/>
              </a:rPr>
              <a:t>passwd</a:t>
            </a:r>
            <a:r>
              <a:rPr lang="en-US" sz="1400" kern="0" dirty="0">
                <a:solidFill>
                  <a:srgbClr val="0EC07D"/>
                </a:solidFill>
                <a:latin typeface="Arial"/>
                <a:cs typeface="Arial"/>
              </a:rPr>
              <a:t> </a:t>
            </a:r>
            <a:r>
              <a:rPr lang="en-US" sz="1400" kern="0" dirty="0">
                <a:solidFill>
                  <a:srgbClr val="000000"/>
                </a:solidFill>
                <a:latin typeface="Arial"/>
                <a:cs typeface="Arial"/>
              </a:rPr>
              <a:t>command, </a:t>
            </a:r>
            <a:r>
              <a:rPr lang="en-US" sz="1400" b="1" kern="0" dirty="0">
                <a:solidFill>
                  <a:srgbClr val="0EC07D"/>
                </a:solidFill>
                <a:latin typeface="Arial"/>
                <a:cs typeface="Arial"/>
                <a:sym typeface="Courier New"/>
              </a:rPr>
              <a:t>password &lt;username&gt;</a:t>
            </a:r>
            <a:r>
              <a:rPr lang="en-US" sz="1400" kern="0" dirty="0">
                <a:solidFill>
                  <a:srgbClr val="000000"/>
                </a:solidFill>
                <a:latin typeface="Arial"/>
                <a:cs typeface="Arial"/>
              </a:rPr>
              <a:t>. User can change the password anytime using the </a:t>
            </a:r>
            <a:r>
              <a:rPr lang="en-US" sz="1400" kern="0" dirty="0" err="1">
                <a:solidFill>
                  <a:srgbClr val="000000"/>
                </a:solidFill>
                <a:latin typeface="Arial"/>
                <a:cs typeface="Arial"/>
                <a:sym typeface="Courier New"/>
              </a:rPr>
              <a:t>passwd</a:t>
            </a:r>
            <a:r>
              <a:rPr lang="en-US" sz="1400" kern="0" dirty="0">
                <a:solidFill>
                  <a:srgbClr val="000000"/>
                </a:solidFill>
                <a:latin typeface="Arial"/>
                <a:cs typeface="Arial"/>
              </a:rPr>
              <a:t> command.</a:t>
            </a:r>
          </a:p>
        </p:txBody>
      </p:sp>
      <p:sp>
        <p:nvSpPr>
          <p:cNvPr id="201" name="Text Placeholder 5">
            <a:extLst>
              <a:ext uri="{FF2B5EF4-FFF2-40B4-BE49-F238E27FC236}">
                <a16:creationId xmlns:a16="http://schemas.microsoft.com/office/drawing/2014/main" xmlns="" id="{6DEB27EA-DCA3-4256-96B1-F0DF02C9ACA3}"/>
              </a:ext>
            </a:extLst>
          </p:cNvPr>
          <p:cNvSpPr txBox="1">
            <a:spLocks/>
          </p:cNvSpPr>
          <p:nvPr/>
        </p:nvSpPr>
        <p:spPr>
          <a:xfrm>
            <a:off x="6106820" y="3972526"/>
            <a:ext cx="1906351" cy="1085432"/>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defTabSz="914400" rtl="0" eaLnBrk="1" latinLnBrk="0" hangingPunct="1">
              <a:lnSpc>
                <a:spcPct val="90000"/>
              </a:lnSpc>
              <a:spcBef>
                <a:spcPts val="500"/>
              </a:spcBef>
              <a:buFont typeface="Arial" panose="020B0604020202020204" pitchFamily="34" charset="0"/>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lnSpc>
                <a:spcPct val="100000"/>
              </a:lnSpc>
              <a:spcBef>
                <a:spcPts val="0"/>
              </a:spcBef>
            </a:pPr>
            <a:r>
              <a:rPr lang="en-US" sz="1400" kern="0" dirty="0">
                <a:solidFill>
                  <a:srgbClr val="000000"/>
                </a:solidFill>
                <a:latin typeface="Arial"/>
                <a:cs typeface="Arial"/>
              </a:rPr>
              <a:t>To remove a user account, use </a:t>
            </a:r>
            <a:r>
              <a:rPr lang="en-US" sz="1400" b="1" kern="0" dirty="0" err="1">
                <a:solidFill>
                  <a:srgbClr val="0EC07D"/>
                </a:solidFill>
                <a:latin typeface="Arial"/>
                <a:cs typeface="Arial"/>
                <a:sym typeface="Courier New"/>
              </a:rPr>
              <a:t>userdel</a:t>
            </a:r>
            <a:r>
              <a:rPr lang="en-US" sz="1400" b="1" kern="0" dirty="0">
                <a:solidFill>
                  <a:srgbClr val="0EC07D"/>
                </a:solidFill>
                <a:latin typeface="Arial"/>
                <a:cs typeface="Arial"/>
                <a:sym typeface="Courier New"/>
              </a:rPr>
              <a:t> &lt;name&gt;</a:t>
            </a:r>
            <a:r>
              <a:rPr lang="en-US" sz="1400" kern="0" dirty="0">
                <a:solidFill>
                  <a:srgbClr val="000000"/>
                </a:solidFill>
                <a:latin typeface="Arial"/>
                <a:cs typeface="Arial"/>
              </a:rPr>
              <a:t>.</a:t>
            </a:r>
          </a:p>
        </p:txBody>
      </p:sp>
      <p:sp>
        <p:nvSpPr>
          <p:cNvPr id="203" name="Text Placeholder 5">
            <a:extLst>
              <a:ext uri="{FF2B5EF4-FFF2-40B4-BE49-F238E27FC236}">
                <a16:creationId xmlns:a16="http://schemas.microsoft.com/office/drawing/2014/main" xmlns="" id="{CA81A2FC-8FEB-4E1C-8AB7-4B5F944A4161}"/>
              </a:ext>
            </a:extLst>
          </p:cNvPr>
          <p:cNvSpPr txBox="1">
            <a:spLocks/>
          </p:cNvSpPr>
          <p:nvPr/>
        </p:nvSpPr>
        <p:spPr>
          <a:xfrm>
            <a:off x="8501483" y="3972526"/>
            <a:ext cx="2064306" cy="1085432"/>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defTabSz="914400" rtl="0" eaLnBrk="1" latinLnBrk="0" hangingPunct="1">
              <a:lnSpc>
                <a:spcPct val="90000"/>
              </a:lnSpc>
              <a:spcBef>
                <a:spcPts val="500"/>
              </a:spcBef>
              <a:buFont typeface="Arial" panose="020B0604020202020204" pitchFamily="34" charset="0"/>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lnSpc>
                <a:spcPct val="100000"/>
              </a:lnSpc>
              <a:spcBef>
                <a:spcPts val="0"/>
              </a:spcBef>
            </a:pPr>
            <a:r>
              <a:rPr lang="en-US" sz="1400" kern="0" dirty="0">
                <a:solidFill>
                  <a:srgbClr val="000000"/>
                </a:solidFill>
                <a:latin typeface="Arial"/>
                <a:cs typeface="Arial"/>
              </a:rPr>
              <a:t>To remove user, their home folder and their files, use the command: </a:t>
            </a:r>
            <a:r>
              <a:rPr lang="en-US" sz="1400" b="1" kern="0" dirty="0" err="1">
                <a:solidFill>
                  <a:srgbClr val="0EC07D"/>
                </a:solidFill>
                <a:latin typeface="Arial"/>
                <a:cs typeface="Arial"/>
                <a:sym typeface="Courier New"/>
              </a:rPr>
              <a:t>userdel</a:t>
            </a:r>
            <a:r>
              <a:rPr lang="en-US" sz="1400" b="1" kern="0" dirty="0">
                <a:solidFill>
                  <a:srgbClr val="0EC07D"/>
                </a:solidFill>
                <a:latin typeface="Arial"/>
                <a:cs typeface="Arial"/>
                <a:sym typeface="Courier New"/>
              </a:rPr>
              <a:t> -r &lt;name&gt;</a:t>
            </a:r>
            <a:r>
              <a:rPr lang="en-US" sz="1400" kern="0" dirty="0">
                <a:solidFill>
                  <a:srgbClr val="000000"/>
                </a:solidFill>
                <a:latin typeface="Arial"/>
                <a:cs typeface="Arial"/>
              </a:rPr>
              <a:t>.</a:t>
            </a:r>
          </a:p>
        </p:txBody>
      </p:sp>
    </p:spTree>
    <p:extLst>
      <p:ext uri="{BB962C8B-B14F-4D97-AF65-F5344CB8AC3E}">
        <p14:creationId xmlns:p14="http://schemas.microsoft.com/office/powerpoint/2010/main" val="2553855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2.4 Groups</a:t>
            </a:r>
            <a:endParaRPr lang="en-US" dirty="0"/>
          </a:p>
        </p:txBody>
      </p:sp>
      <p:sp>
        <p:nvSpPr>
          <p:cNvPr id="3" name="Text Placeholder 2"/>
          <p:cNvSpPr>
            <a:spLocks noGrp="1"/>
          </p:cNvSpPr>
          <p:nvPr>
            <p:ph type="body" sz="quarter" idx="13"/>
          </p:nvPr>
        </p:nvSpPr>
        <p:spPr/>
        <p:txBody>
          <a:bodyPr/>
          <a:lstStyle/>
          <a:p>
            <a:pPr lvl="0"/>
            <a:r>
              <a:rPr lang="en-IN" b="1" dirty="0" smtClean="0"/>
              <a:t>Module 3: </a:t>
            </a:r>
            <a:r>
              <a:rPr lang="en-IN" dirty="0" smtClean="0"/>
              <a:t>Interacting with Linux Environment</a:t>
            </a:r>
            <a:endParaRPr lang="en-IN" dirty="0"/>
          </a:p>
        </p:txBody>
      </p:sp>
      <p:sp>
        <p:nvSpPr>
          <p:cNvPr id="4" name="Text Placeholder 3"/>
          <p:cNvSpPr>
            <a:spLocks noGrp="1"/>
          </p:cNvSpPr>
          <p:nvPr>
            <p:ph type="body" sz="quarter" idx="24"/>
          </p:nvPr>
        </p:nvSpPr>
        <p:spPr/>
        <p:txBody>
          <a:bodyPr/>
          <a:lstStyle/>
          <a:p>
            <a:pPr lvl="1"/>
            <a:r>
              <a:rPr lang="en-US" smtClean="0"/>
              <a:t>Groups are a way to organize user accounts logically and allow users to share files within their group or groups.</a:t>
            </a:r>
          </a:p>
          <a:p>
            <a:pPr lvl="1"/>
            <a:r>
              <a:rPr lang="en-US" smtClean="0"/>
              <a:t>Each and every file has both a user and group owner.</a:t>
            </a:r>
          </a:p>
          <a:p>
            <a:pPr lvl="1"/>
            <a:r>
              <a:rPr lang="en-US" smtClean="0"/>
              <a:t>Like /etc/passwd, the file /etc/group has a one-line entry for each group in the system.</a:t>
            </a:r>
          </a:p>
          <a:p>
            <a:pPr lvl="1"/>
            <a:r>
              <a:rPr lang="en-US" smtClean="0"/>
              <a:t>The format is groupname:password:gid:members.</a:t>
            </a:r>
          </a:p>
          <a:p>
            <a:pPr lvl="0"/>
            <a:endParaRPr lang="en-US" smtClean="0"/>
          </a:p>
          <a:p>
            <a:endParaRPr lang="en-US" dirty="0"/>
          </a:p>
        </p:txBody>
      </p:sp>
      <p:grpSp>
        <p:nvGrpSpPr>
          <p:cNvPr id="41" name="Group 40"/>
          <p:cNvGrpSpPr/>
          <p:nvPr/>
        </p:nvGrpSpPr>
        <p:grpSpPr>
          <a:xfrm>
            <a:off x="673354" y="3059686"/>
            <a:ext cx="11028795" cy="3352799"/>
            <a:chOff x="673354" y="2958088"/>
            <a:chExt cx="11028795" cy="3352799"/>
          </a:xfrm>
        </p:grpSpPr>
        <p:sp>
          <p:nvSpPr>
            <p:cNvPr id="10" name="Rounded Rectangle 9"/>
            <p:cNvSpPr/>
            <p:nvPr/>
          </p:nvSpPr>
          <p:spPr>
            <a:xfrm>
              <a:off x="673354" y="2958088"/>
              <a:ext cx="11028795" cy="3352799"/>
            </a:xfrm>
            <a:prstGeom prst="roundRect">
              <a:avLst>
                <a:gd name="adj" fmla="val 1788"/>
              </a:avLst>
            </a:prstGeom>
            <a:solidFill>
              <a:srgbClr val="149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700" dirty="0">
                <a:latin typeface="Arial" panose="020B0604020202020204" pitchFamily="34" charset="0"/>
                <a:cs typeface="Arial" panose="020B0604020202020204" pitchFamily="34" charset="0"/>
              </a:endParaRPr>
            </a:p>
          </p:txBody>
        </p:sp>
        <p:grpSp>
          <p:nvGrpSpPr>
            <p:cNvPr id="11" name="Group 10"/>
            <p:cNvGrpSpPr/>
            <p:nvPr/>
          </p:nvGrpSpPr>
          <p:grpSpPr>
            <a:xfrm>
              <a:off x="761087" y="3103438"/>
              <a:ext cx="10757813" cy="633488"/>
              <a:chOff x="514350" y="1195657"/>
              <a:chExt cx="11461750" cy="375828"/>
            </a:xfrm>
          </p:grpSpPr>
          <p:sp>
            <p:nvSpPr>
              <p:cNvPr id="39" name="Freeform 38"/>
              <p:cNvSpPr/>
              <p:nvPr/>
            </p:nvSpPr>
            <p:spPr>
              <a:xfrm>
                <a:off x="514350" y="1195657"/>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spcBef>
                    <a:spcPct val="0"/>
                  </a:spcBef>
                  <a:spcAft>
                    <a:spcPct val="35000"/>
                  </a:spcAft>
                </a:pPr>
                <a:r>
                  <a:rPr lang="en-US" kern="1200" dirty="0" err="1" smtClean="0">
                    <a:solidFill>
                      <a:schemeClr val="tx1"/>
                    </a:solidFill>
                    <a:latin typeface="Arial" panose="020B0604020202020204" pitchFamily="34" charset="0"/>
                    <a:cs typeface="Arial" panose="020B0604020202020204" pitchFamily="34" charset="0"/>
                  </a:rPr>
                  <a:t>groupname</a:t>
                </a:r>
                <a:r>
                  <a:rPr lang="en-US" kern="1200" dirty="0" smtClean="0">
                    <a:solidFill>
                      <a:schemeClr val="tx1"/>
                    </a:solidFill>
                    <a:latin typeface="Arial" panose="020B0604020202020204" pitchFamily="34" charset="0"/>
                    <a:cs typeface="Arial" panose="020B0604020202020204" pitchFamily="34" charset="0"/>
                  </a:rPr>
                  <a:t> – character string identifying the group; it is the group name printed when using commands such as/s -</a:t>
                </a:r>
                <a:r>
                  <a:rPr lang="en-US" i="1" kern="1200" dirty="0" smtClean="0">
                    <a:solidFill>
                      <a:schemeClr val="tx1"/>
                    </a:solidFill>
                    <a:latin typeface="Arial" panose="020B0604020202020204" pitchFamily="34" charset="0"/>
                    <a:cs typeface="Arial" panose="020B0604020202020204" pitchFamily="34" charset="0"/>
                  </a:rPr>
                  <a:t>I</a:t>
                </a:r>
                <a:r>
                  <a:rPr lang="en-US" kern="1200" dirty="0" smtClean="0">
                    <a:solidFill>
                      <a:schemeClr val="tx1"/>
                    </a:solidFill>
                    <a:latin typeface="Arial" panose="020B0604020202020204" pitchFamily="34" charset="0"/>
                    <a:cs typeface="Arial" panose="020B0604020202020204" pitchFamily="34" charset="0"/>
                  </a:rPr>
                  <a:t>.</a:t>
                </a:r>
                <a:endParaRPr lang="en-US" kern="1200" dirty="0">
                  <a:solidFill>
                    <a:schemeClr val="tx1"/>
                  </a:solidFill>
                  <a:latin typeface="Arial" panose="020B0604020202020204" pitchFamily="34" charset="0"/>
                  <a:cs typeface="Arial" panose="020B0604020202020204" pitchFamily="34" charset="0"/>
                </a:endParaRPr>
              </a:p>
            </p:txBody>
          </p:sp>
          <p:sp>
            <p:nvSpPr>
              <p:cNvPr id="40" name="Rounded Rectangle 39"/>
              <p:cNvSpPr/>
              <p:nvPr/>
            </p:nvSpPr>
            <p:spPr>
              <a:xfrm>
                <a:off x="555691" y="121820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a:t>
                </a:r>
              </a:p>
            </p:txBody>
          </p:sp>
        </p:grpSp>
        <p:grpSp>
          <p:nvGrpSpPr>
            <p:cNvPr id="12" name="Group 11"/>
            <p:cNvGrpSpPr/>
            <p:nvPr/>
          </p:nvGrpSpPr>
          <p:grpSpPr>
            <a:xfrm>
              <a:off x="761087" y="3903638"/>
              <a:ext cx="10757813" cy="633488"/>
              <a:chOff x="514350" y="1637709"/>
              <a:chExt cx="11461750" cy="375828"/>
            </a:xfrm>
          </p:grpSpPr>
          <p:sp>
            <p:nvSpPr>
              <p:cNvPr id="37" name="Freeform 36"/>
              <p:cNvSpPr/>
              <p:nvPr/>
            </p:nvSpPr>
            <p:spPr>
              <a:xfrm>
                <a:off x="514350" y="1637709"/>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p</a:t>
                </a:r>
                <a:r>
                  <a:rPr lang="en-US" kern="1200" dirty="0" smtClean="0">
                    <a:solidFill>
                      <a:schemeClr val="tx1"/>
                    </a:solidFill>
                    <a:latin typeface="Arial" panose="020B0604020202020204" pitchFamily="34" charset="0"/>
                    <a:cs typeface="Arial" panose="020B0604020202020204" pitchFamily="34" charset="0"/>
                  </a:rPr>
                  <a:t>assword – an optional encrypted password associated with the group, which allows users not in this group to access the group with the </a:t>
                </a:r>
                <a:r>
                  <a:rPr lang="en-US" kern="1200" dirty="0" err="1" smtClean="0">
                    <a:solidFill>
                      <a:schemeClr val="tx1"/>
                    </a:solidFill>
                    <a:latin typeface="Arial" panose="020B0604020202020204" pitchFamily="34" charset="0"/>
                    <a:cs typeface="Arial" panose="020B0604020202020204" pitchFamily="34" charset="0"/>
                  </a:rPr>
                  <a:t>newgrp</a:t>
                </a:r>
                <a:r>
                  <a:rPr lang="en-US" kern="1200" dirty="0" smtClean="0">
                    <a:solidFill>
                      <a:schemeClr val="tx1"/>
                    </a:solidFill>
                    <a:latin typeface="Arial" panose="020B0604020202020204" pitchFamily="34" charset="0"/>
                    <a:cs typeface="Arial" panose="020B0604020202020204" pitchFamily="34" charset="0"/>
                  </a:rPr>
                  <a:t> command.</a:t>
                </a:r>
                <a:endParaRPr lang="en-US" kern="1200" dirty="0">
                  <a:solidFill>
                    <a:schemeClr val="tx1"/>
                  </a:solidFill>
                  <a:latin typeface="Arial" panose="020B0604020202020204" pitchFamily="34" charset="0"/>
                  <a:cs typeface="Arial" panose="020B0604020202020204" pitchFamily="34" charset="0"/>
                </a:endParaRPr>
              </a:p>
            </p:txBody>
          </p:sp>
          <p:sp>
            <p:nvSpPr>
              <p:cNvPr id="38" name="Rounded Rectangle 37"/>
              <p:cNvSpPr/>
              <p:nvPr/>
            </p:nvSpPr>
            <p:spPr>
              <a:xfrm>
                <a:off x="555691" y="1660259"/>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2</a:t>
                </a:r>
              </a:p>
            </p:txBody>
          </p:sp>
        </p:grpSp>
        <p:grpSp>
          <p:nvGrpSpPr>
            <p:cNvPr id="13" name="Group 12"/>
            <p:cNvGrpSpPr/>
            <p:nvPr/>
          </p:nvGrpSpPr>
          <p:grpSpPr>
            <a:xfrm>
              <a:off x="761087" y="4703838"/>
              <a:ext cx="10757813" cy="633488"/>
              <a:chOff x="514350" y="2079762"/>
              <a:chExt cx="11461750" cy="375828"/>
            </a:xfrm>
          </p:grpSpPr>
          <p:sp>
            <p:nvSpPr>
              <p:cNvPr id="35" name="Freeform 34"/>
              <p:cNvSpPr/>
              <p:nvPr/>
            </p:nvSpPr>
            <p:spPr>
              <a:xfrm>
                <a:off x="514350" y="2079762"/>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spcBef>
                    <a:spcPct val="0"/>
                  </a:spcBef>
                  <a:spcAft>
                    <a:spcPct val="35000"/>
                  </a:spcAft>
                </a:pPr>
                <a:r>
                  <a:rPr lang="en-US" kern="1200" dirty="0" err="1" smtClean="0">
                    <a:solidFill>
                      <a:schemeClr val="tx1"/>
                    </a:solidFill>
                    <a:latin typeface="Arial" panose="020B0604020202020204" pitchFamily="34" charset="0"/>
                    <a:cs typeface="Arial" panose="020B0604020202020204" pitchFamily="34" charset="0"/>
                  </a:rPr>
                  <a:t>gid</a:t>
                </a:r>
                <a:r>
                  <a:rPr lang="en-US" kern="1200" dirty="0" smtClean="0">
                    <a:solidFill>
                      <a:schemeClr val="tx1"/>
                    </a:solidFill>
                    <a:latin typeface="Arial" panose="020B0604020202020204" pitchFamily="34" charset="0"/>
                    <a:cs typeface="Arial" panose="020B0604020202020204" pitchFamily="34" charset="0"/>
                  </a:rPr>
                  <a:t> – is the group ID used by the system to refer to the group; it is the number used in the </a:t>
                </a:r>
                <a:r>
                  <a:rPr lang="en-US" kern="1200" dirty="0" err="1" smtClean="0">
                    <a:solidFill>
                      <a:schemeClr val="tx1"/>
                    </a:solidFill>
                    <a:latin typeface="Arial" panose="020B0604020202020204" pitchFamily="34" charset="0"/>
                    <a:cs typeface="Arial" panose="020B0604020202020204" pitchFamily="34" charset="0"/>
                  </a:rPr>
                  <a:t>gid</a:t>
                </a:r>
                <a:r>
                  <a:rPr lang="en-US" kern="1200" dirty="0" smtClean="0">
                    <a:solidFill>
                      <a:schemeClr val="tx1"/>
                    </a:solidFill>
                    <a:latin typeface="Arial" panose="020B0604020202020204" pitchFamily="34" charset="0"/>
                    <a:cs typeface="Arial" panose="020B0604020202020204" pitchFamily="34" charset="0"/>
                  </a:rPr>
                  <a:t> field of /</a:t>
                </a:r>
                <a:r>
                  <a:rPr lang="en-US" kern="1200" dirty="0" err="1" smtClean="0">
                    <a:solidFill>
                      <a:schemeClr val="tx1"/>
                    </a:solidFill>
                    <a:latin typeface="Arial" panose="020B0604020202020204" pitchFamily="34" charset="0"/>
                    <a:cs typeface="Arial" panose="020B0604020202020204" pitchFamily="34" charset="0"/>
                  </a:rPr>
                  <a:t>etc</a:t>
                </a:r>
                <a:r>
                  <a:rPr lang="en-US" kern="1200" dirty="0" smtClean="0">
                    <a:solidFill>
                      <a:schemeClr val="tx1"/>
                    </a:solidFill>
                    <a:latin typeface="Arial" panose="020B0604020202020204" pitchFamily="34" charset="0"/>
                    <a:cs typeface="Arial" panose="020B0604020202020204" pitchFamily="34" charset="0"/>
                  </a:rPr>
                  <a:t>/</a:t>
                </a:r>
                <a:r>
                  <a:rPr lang="en-US" kern="1200" dirty="0" err="1" smtClean="0">
                    <a:solidFill>
                      <a:schemeClr val="tx1"/>
                    </a:solidFill>
                    <a:latin typeface="Arial" panose="020B0604020202020204" pitchFamily="34" charset="0"/>
                    <a:cs typeface="Arial" panose="020B0604020202020204" pitchFamily="34" charset="0"/>
                  </a:rPr>
                  <a:t>passwd</a:t>
                </a:r>
                <a:r>
                  <a:rPr lang="en-US" kern="1200" dirty="0" smtClean="0">
                    <a:solidFill>
                      <a:schemeClr val="tx1"/>
                    </a:solidFill>
                    <a:latin typeface="Arial" panose="020B0604020202020204" pitchFamily="34" charset="0"/>
                    <a:cs typeface="Arial" panose="020B0604020202020204" pitchFamily="34" charset="0"/>
                  </a:rPr>
                  <a:t> to specify a user’s default group.</a:t>
                </a:r>
                <a:endParaRPr lang="en-US" kern="1200" dirty="0">
                  <a:solidFill>
                    <a:schemeClr val="tx1"/>
                  </a:solidFill>
                  <a:latin typeface="Arial" panose="020B0604020202020204" pitchFamily="34" charset="0"/>
                  <a:cs typeface="Arial" panose="020B0604020202020204" pitchFamily="34" charset="0"/>
                </a:endParaRPr>
              </a:p>
            </p:txBody>
          </p:sp>
          <p:sp>
            <p:nvSpPr>
              <p:cNvPr id="36" name="Rounded Rectangle 35"/>
              <p:cNvSpPr/>
              <p:nvPr/>
            </p:nvSpPr>
            <p:spPr>
              <a:xfrm>
                <a:off x="555691" y="210231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3</a:t>
                </a:r>
              </a:p>
            </p:txBody>
          </p:sp>
        </p:grpSp>
        <p:grpSp>
          <p:nvGrpSpPr>
            <p:cNvPr id="14" name="Group 13"/>
            <p:cNvGrpSpPr/>
            <p:nvPr/>
          </p:nvGrpSpPr>
          <p:grpSpPr>
            <a:xfrm>
              <a:off x="761087" y="5504039"/>
              <a:ext cx="10757813" cy="633488"/>
              <a:chOff x="514350" y="2509114"/>
              <a:chExt cx="11461750" cy="375828"/>
            </a:xfrm>
          </p:grpSpPr>
          <p:sp>
            <p:nvSpPr>
              <p:cNvPr id="33" name="Freeform 32"/>
              <p:cNvSpPr/>
              <p:nvPr/>
            </p:nvSpPr>
            <p:spPr>
              <a:xfrm>
                <a:off x="514350" y="2509114"/>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m</a:t>
                </a:r>
                <a:r>
                  <a:rPr lang="en-US" kern="1200" dirty="0" smtClean="0">
                    <a:solidFill>
                      <a:schemeClr val="tx1"/>
                    </a:solidFill>
                    <a:latin typeface="Arial" panose="020B0604020202020204" pitchFamily="34" charset="0"/>
                    <a:cs typeface="Arial" panose="020B0604020202020204" pitchFamily="34" charset="0"/>
                  </a:rPr>
                  <a:t>embers – comma-separated list of usernames, identifying those users who are members of tis group but who have a different </a:t>
                </a:r>
                <a:r>
                  <a:rPr lang="en-US" kern="1200" dirty="0" err="1" smtClean="0">
                    <a:solidFill>
                      <a:schemeClr val="tx1"/>
                    </a:solidFill>
                    <a:latin typeface="Arial" panose="020B0604020202020204" pitchFamily="34" charset="0"/>
                    <a:cs typeface="Arial" panose="020B0604020202020204" pitchFamily="34" charset="0"/>
                  </a:rPr>
                  <a:t>gid</a:t>
                </a:r>
                <a:r>
                  <a:rPr lang="en-US" kern="1200" dirty="0" smtClean="0">
                    <a:solidFill>
                      <a:schemeClr val="tx1"/>
                    </a:solidFill>
                    <a:latin typeface="Arial" panose="020B0604020202020204" pitchFamily="34" charset="0"/>
                    <a:cs typeface="Arial" panose="020B0604020202020204" pitchFamily="34" charset="0"/>
                  </a:rPr>
                  <a:t> in </a:t>
                </a:r>
                <a:r>
                  <a:rPr lang="en-US" i="1" kern="1200" dirty="0" smtClean="0">
                    <a:solidFill>
                      <a:schemeClr val="tx1"/>
                    </a:solidFill>
                    <a:latin typeface="Arial" panose="020B0604020202020204" pitchFamily="34" charset="0"/>
                    <a:cs typeface="Arial" panose="020B0604020202020204" pitchFamily="34" charset="0"/>
                  </a:rPr>
                  <a:t>/</a:t>
                </a:r>
                <a:r>
                  <a:rPr lang="en-US" i="1" kern="1200" dirty="0" err="1" smtClean="0">
                    <a:solidFill>
                      <a:schemeClr val="tx1"/>
                    </a:solidFill>
                    <a:latin typeface="Arial" panose="020B0604020202020204" pitchFamily="34" charset="0"/>
                    <a:cs typeface="Arial" panose="020B0604020202020204" pitchFamily="34" charset="0"/>
                  </a:rPr>
                  <a:t>etc</a:t>
                </a:r>
                <a:r>
                  <a:rPr lang="en-US" i="1" kern="1200" dirty="0" smtClean="0">
                    <a:solidFill>
                      <a:schemeClr val="tx1"/>
                    </a:solidFill>
                    <a:latin typeface="Arial" panose="020B0604020202020204" pitchFamily="34" charset="0"/>
                    <a:cs typeface="Arial" panose="020B0604020202020204" pitchFamily="34" charset="0"/>
                  </a:rPr>
                  <a:t>/</a:t>
                </a:r>
                <a:r>
                  <a:rPr lang="en-US" i="1" kern="1200" dirty="0" err="1" smtClean="0">
                    <a:solidFill>
                      <a:schemeClr val="tx1"/>
                    </a:solidFill>
                    <a:latin typeface="Arial" panose="020B0604020202020204" pitchFamily="34" charset="0"/>
                    <a:cs typeface="Arial" panose="020B0604020202020204" pitchFamily="34" charset="0"/>
                  </a:rPr>
                  <a:t>passwd</a:t>
                </a:r>
                <a:r>
                  <a:rPr lang="en-US" kern="1200" dirty="0" smtClean="0">
                    <a:solidFill>
                      <a:schemeClr val="tx1"/>
                    </a:solidFill>
                    <a:latin typeface="Arial" panose="020B0604020202020204" pitchFamily="34" charset="0"/>
                    <a:cs typeface="Arial" panose="020B0604020202020204" pitchFamily="34" charset="0"/>
                  </a:rPr>
                  <a:t>.</a:t>
                </a:r>
                <a:endParaRPr lang="en-US" kern="1200" dirty="0">
                  <a:solidFill>
                    <a:schemeClr val="tx1"/>
                  </a:solidFill>
                  <a:latin typeface="Arial" panose="020B0604020202020204" pitchFamily="34" charset="0"/>
                  <a:cs typeface="Arial" panose="020B0604020202020204" pitchFamily="34" charset="0"/>
                </a:endParaRPr>
              </a:p>
            </p:txBody>
          </p:sp>
          <p:sp>
            <p:nvSpPr>
              <p:cNvPr id="34" name="Rounded Rectangle 33"/>
              <p:cNvSpPr/>
              <p:nvPr/>
            </p:nvSpPr>
            <p:spPr>
              <a:xfrm>
                <a:off x="555691" y="253166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4</a:t>
                </a:r>
              </a:p>
            </p:txBody>
          </p:sp>
        </p:grpSp>
      </p:grpSp>
    </p:spTree>
    <p:extLst>
      <p:ext uri="{BB962C8B-B14F-4D97-AF65-F5344CB8AC3E}">
        <p14:creationId xmlns:p14="http://schemas.microsoft.com/office/powerpoint/2010/main" val="3709478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a:pPr>
            <a:r>
              <a:rPr lang="en-US" dirty="0"/>
              <a:t>Which of the following is/are correct with respect to Linux user administration?</a:t>
            </a:r>
          </a:p>
          <a:p>
            <a:pPr marL="682625" indent="-342900">
              <a:spcBef>
                <a:spcPts val="1200"/>
              </a:spcBef>
              <a:buAutoNum type="alphaUcParenR"/>
            </a:pPr>
            <a:r>
              <a:rPr lang="en-US" b="1" dirty="0"/>
              <a:t>System administrator uses personal account to perform maintenance</a:t>
            </a:r>
          </a:p>
          <a:p>
            <a:pPr marL="682625" indent="-342900">
              <a:lnSpc>
                <a:spcPct val="100000"/>
              </a:lnSpc>
              <a:spcBef>
                <a:spcPts val="0"/>
              </a:spcBef>
              <a:buAutoNum type="alphaUcParenR"/>
            </a:pPr>
            <a:r>
              <a:rPr lang="en-US" b="1" dirty="0"/>
              <a:t>‘</a:t>
            </a:r>
            <a:r>
              <a:rPr lang="en-US" b="1" dirty="0" err="1"/>
              <a:t>useradd</a:t>
            </a:r>
            <a:r>
              <a:rPr lang="en-US" b="1" dirty="0"/>
              <a:t>’ command is used to create a new user</a:t>
            </a:r>
          </a:p>
          <a:p>
            <a:pPr marL="682625" indent="-342900">
              <a:lnSpc>
                <a:spcPct val="100000"/>
              </a:lnSpc>
              <a:spcBef>
                <a:spcPts val="0"/>
              </a:spcBef>
              <a:buAutoNum type="alphaUcParenR"/>
            </a:pPr>
            <a:r>
              <a:rPr lang="en-US" b="1" dirty="0"/>
              <a:t>‘</a:t>
            </a:r>
            <a:r>
              <a:rPr lang="en-US" b="1" dirty="0" err="1"/>
              <a:t>passwd</a:t>
            </a:r>
            <a:r>
              <a:rPr lang="en-US" b="1" dirty="0"/>
              <a:t>’ program uses a one-way encryption scheme to secure passwords</a:t>
            </a:r>
          </a:p>
          <a:p>
            <a:pPr marL="682625" indent="-342900">
              <a:lnSpc>
                <a:spcPct val="100000"/>
              </a:lnSpc>
              <a:spcBef>
                <a:spcPts val="0"/>
              </a:spcBef>
              <a:buAutoNum type="alphaUcParenR"/>
            </a:pPr>
            <a:r>
              <a:rPr lang="en-US" b="1" dirty="0"/>
              <a:t>Shell is the required field in </a:t>
            </a:r>
            <a:r>
              <a:rPr lang="en-US" b="1" dirty="0" err="1"/>
              <a:t>passwd</a:t>
            </a:r>
            <a:r>
              <a:rPr lang="en-US" b="1" dirty="0"/>
              <a:t> </a:t>
            </a:r>
            <a:r>
              <a:rPr lang="en-US" b="1" dirty="0" smtClean="0"/>
              <a:t>file</a:t>
            </a:r>
            <a:endParaRPr lang="en-US" b="1" dirty="0"/>
          </a:p>
          <a:p>
            <a:pPr marL="339725" indent="0">
              <a:lnSpc>
                <a:spcPct val="100000"/>
              </a:lnSpc>
              <a:spcBef>
                <a:spcPts val="0"/>
              </a:spcBef>
              <a:buNone/>
            </a:pPr>
            <a:r>
              <a:rPr lang="en-US" b="1" dirty="0"/>
              <a:t/>
            </a:r>
            <a:br>
              <a:rPr lang="en-US" b="1" dirty="0"/>
            </a:br>
            <a:endParaRPr lang="en-US" dirty="0"/>
          </a:p>
          <a:p>
            <a:endParaRPr lang="en-IN" dirty="0"/>
          </a:p>
        </p:txBody>
      </p:sp>
    </p:spTree>
    <p:extLst>
      <p:ext uri="{BB962C8B-B14F-4D97-AF65-F5344CB8AC3E}">
        <p14:creationId xmlns:p14="http://schemas.microsoft.com/office/powerpoint/2010/main" val="230089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1172307" y="1957754"/>
            <a:ext cx="9615855" cy="3118339"/>
          </a:xfrm>
          <a:prstGeom prst="roundRect">
            <a:avLst>
              <a:gd name="adj" fmla="val 5765"/>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 smtClean="0"/>
              <a:t>3. File Permissions</a:t>
            </a:r>
            <a:endParaRPr lang="en-US" dirty="0"/>
          </a:p>
        </p:txBody>
      </p:sp>
      <p:sp>
        <p:nvSpPr>
          <p:cNvPr id="6" name="Text Placeholder 5"/>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7" name="Text Placeholder 6"/>
          <p:cNvSpPr>
            <a:spLocks noGrp="1"/>
          </p:cNvSpPr>
          <p:nvPr>
            <p:ph type="body" sz="quarter" idx="24"/>
          </p:nvPr>
        </p:nvSpPr>
        <p:spPr/>
        <p:txBody>
          <a:bodyPr/>
          <a:lstStyle/>
          <a:p>
            <a:r>
              <a:rPr lang="en-US" dirty="0" smtClean="0"/>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97128989"/>
              </p:ext>
            </p:extLst>
          </p:nvPr>
        </p:nvGraphicFramePr>
        <p:xfrm>
          <a:off x="2289908" y="3194796"/>
          <a:ext cx="8127999" cy="810030"/>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810030">
                <a:tc>
                  <a:txBody>
                    <a:bodyPr/>
                    <a:lstStyle/>
                    <a:p>
                      <a:pPr algn="ctr"/>
                      <a:r>
                        <a:rPr lang="en-US" sz="3600" b="0" dirty="0" smtClean="0">
                          <a:solidFill>
                            <a:schemeClr val="tx1"/>
                          </a:solidFill>
                        </a:rPr>
                        <a:t>r</a:t>
                      </a:r>
                      <a:endParaRPr lang="en-US" sz="3600" b="0" dirty="0">
                        <a:solidFill>
                          <a:schemeClr val="tx1"/>
                        </a:solidFill>
                      </a:endParaRPr>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chemeClr val="bg1"/>
                    </a:solidFill>
                  </a:tcPr>
                </a:tc>
                <a:tc>
                  <a:txBody>
                    <a:bodyPr/>
                    <a:lstStyle/>
                    <a:p>
                      <a:pPr algn="ctr"/>
                      <a:r>
                        <a:rPr lang="en-US" sz="3600" b="0" dirty="0" smtClean="0">
                          <a:solidFill>
                            <a:schemeClr val="tx1"/>
                          </a:solidFill>
                        </a:rPr>
                        <a:t>w</a:t>
                      </a:r>
                      <a:endParaRPr lang="en-US" sz="3600" b="0" dirty="0">
                        <a:solidFill>
                          <a:schemeClr val="tx1"/>
                        </a:solidFill>
                      </a:endParaRPr>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chemeClr val="bg1"/>
                    </a:solidFill>
                  </a:tcPr>
                </a:tc>
                <a:tc>
                  <a:txBody>
                    <a:bodyPr/>
                    <a:lstStyle/>
                    <a:p>
                      <a:pPr algn="ctr"/>
                      <a:r>
                        <a:rPr lang="en-US" sz="3600" b="0" dirty="0" smtClean="0">
                          <a:solidFill>
                            <a:schemeClr val="tx1"/>
                          </a:solidFill>
                        </a:rPr>
                        <a:t>x</a:t>
                      </a:r>
                      <a:endParaRPr lang="en-US" sz="3600" b="0" dirty="0">
                        <a:solidFill>
                          <a:schemeClr val="tx1"/>
                        </a:solidFill>
                      </a:endParaRPr>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chemeClr val="bg1"/>
                    </a:solidFill>
                  </a:tcPr>
                </a:tc>
                <a:tc>
                  <a:txBody>
                    <a:bodyPr/>
                    <a:lstStyle/>
                    <a:p>
                      <a:pPr algn="ctr"/>
                      <a:r>
                        <a:rPr lang="en-US" sz="3600" b="0" dirty="0" smtClean="0">
                          <a:solidFill>
                            <a:schemeClr val="tx1"/>
                          </a:solidFill>
                        </a:rPr>
                        <a:t>r</a:t>
                      </a:r>
                      <a:endParaRPr lang="en-US" sz="3600" b="0" dirty="0">
                        <a:solidFill>
                          <a:schemeClr val="tx1"/>
                        </a:solidFill>
                      </a:endParaRPr>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chemeClr val="bg1"/>
                    </a:solidFill>
                  </a:tcPr>
                </a:tc>
                <a:tc>
                  <a:txBody>
                    <a:bodyPr/>
                    <a:lstStyle/>
                    <a:p>
                      <a:pPr algn="ctr"/>
                      <a:r>
                        <a:rPr lang="en-US" sz="3600" b="0" dirty="0" smtClean="0">
                          <a:solidFill>
                            <a:schemeClr val="tx1"/>
                          </a:solidFill>
                        </a:rPr>
                        <a:t>w</a:t>
                      </a:r>
                      <a:endParaRPr lang="en-US" sz="3600" b="0" dirty="0">
                        <a:solidFill>
                          <a:schemeClr val="tx1"/>
                        </a:solidFill>
                      </a:endParaRPr>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chemeClr val="bg1"/>
                    </a:solidFill>
                  </a:tcPr>
                </a:tc>
                <a:tc>
                  <a:txBody>
                    <a:bodyPr/>
                    <a:lstStyle/>
                    <a:p>
                      <a:pPr algn="ctr"/>
                      <a:r>
                        <a:rPr lang="en-US" sz="3600" b="0" dirty="0" smtClean="0">
                          <a:solidFill>
                            <a:schemeClr val="tx1"/>
                          </a:solidFill>
                        </a:rPr>
                        <a:t>x</a:t>
                      </a:r>
                      <a:endParaRPr lang="en-US" sz="3600" b="0" dirty="0">
                        <a:solidFill>
                          <a:schemeClr val="tx1"/>
                        </a:solidFill>
                      </a:endParaRPr>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chemeClr val="bg1"/>
                    </a:solidFill>
                  </a:tcPr>
                </a:tc>
                <a:tc>
                  <a:txBody>
                    <a:bodyPr/>
                    <a:lstStyle/>
                    <a:p>
                      <a:pPr algn="ctr"/>
                      <a:r>
                        <a:rPr lang="en-US" sz="3600" b="0" dirty="0" smtClean="0"/>
                        <a:t>r</a:t>
                      </a:r>
                      <a:endParaRPr lang="en-US" sz="3600" b="0" dirty="0"/>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rgbClr val="0EC07D"/>
                    </a:solidFill>
                  </a:tcPr>
                </a:tc>
                <a:tc>
                  <a:txBody>
                    <a:bodyPr/>
                    <a:lstStyle/>
                    <a:p>
                      <a:pPr algn="ctr"/>
                      <a:r>
                        <a:rPr lang="en-US" sz="3600" b="0" dirty="0" smtClean="0"/>
                        <a:t>w</a:t>
                      </a:r>
                      <a:endParaRPr lang="en-US" sz="3600" b="0" dirty="0"/>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rgbClr val="0EC07D"/>
                    </a:solidFill>
                  </a:tcPr>
                </a:tc>
                <a:tc>
                  <a:txBody>
                    <a:bodyPr/>
                    <a:lstStyle/>
                    <a:p>
                      <a:pPr algn="ctr"/>
                      <a:r>
                        <a:rPr lang="en-US" sz="3600" b="0" dirty="0" smtClean="0"/>
                        <a:t>x</a:t>
                      </a:r>
                      <a:endParaRPr lang="en-US" sz="3600" b="0" dirty="0"/>
                    </a:p>
                  </a:txBody>
                  <a:tcPr anchor="ctr">
                    <a:lnL w="19050" cap="flat" cmpd="sng" algn="ctr">
                      <a:solidFill>
                        <a:schemeClr val="bg2">
                          <a:lumMod val="25000"/>
                        </a:schemeClr>
                      </a:solidFill>
                      <a:prstDash val="solid"/>
                      <a:round/>
                      <a:headEnd type="none" w="med" len="med"/>
                      <a:tailEnd type="none" w="med" len="med"/>
                    </a:lnL>
                    <a:lnR w="19050" cap="flat" cmpd="sng" algn="ctr">
                      <a:solidFill>
                        <a:schemeClr val="bg2">
                          <a:lumMod val="25000"/>
                        </a:schemeClr>
                      </a:solidFill>
                      <a:prstDash val="solid"/>
                      <a:round/>
                      <a:headEnd type="none" w="med" len="med"/>
                      <a:tailEnd type="none" w="med" len="med"/>
                    </a:lnR>
                    <a:lnT w="19050" cap="flat" cmpd="sng" algn="ctr">
                      <a:solidFill>
                        <a:schemeClr val="bg2">
                          <a:lumMod val="25000"/>
                        </a:schemeClr>
                      </a:solidFill>
                      <a:prstDash val="solid"/>
                      <a:round/>
                      <a:headEnd type="none" w="med" len="med"/>
                      <a:tailEnd type="none" w="med" len="med"/>
                    </a:lnT>
                    <a:lnB w="19050" cap="flat" cmpd="sng" algn="ctr">
                      <a:solidFill>
                        <a:schemeClr val="bg2">
                          <a:lumMod val="25000"/>
                        </a:schemeClr>
                      </a:solidFill>
                      <a:prstDash val="solid"/>
                      <a:round/>
                      <a:headEnd type="none" w="med" len="med"/>
                      <a:tailEnd type="none" w="med" len="med"/>
                    </a:lnB>
                    <a:solidFill>
                      <a:srgbClr val="0EC07D"/>
                    </a:solidFill>
                  </a:tcPr>
                </a:tc>
              </a:tr>
            </a:tbl>
          </a:graphicData>
        </a:graphic>
      </p:graphicFrame>
      <p:sp>
        <p:nvSpPr>
          <p:cNvPr id="4" name="TextBox 3"/>
          <p:cNvSpPr txBox="1"/>
          <p:nvPr/>
        </p:nvSpPr>
        <p:spPr>
          <a:xfrm>
            <a:off x="3162179" y="2159362"/>
            <a:ext cx="761747" cy="369332"/>
          </a:xfrm>
          <a:prstGeom prst="rect">
            <a:avLst/>
          </a:prstGeom>
          <a:noFill/>
        </p:spPr>
        <p:txBody>
          <a:bodyPr wrap="none" rtlCol="0">
            <a:spAutoFit/>
          </a:bodyPr>
          <a:lstStyle/>
          <a:p>
            <a:r>
              <a:rPr lang="en-US" sz="1800" b="1" dirty="0" smtClean="0"/>
              <a:t>Write</a:t>
            </a:r>
            <a:endParaRPr lang="en-US" sz="1800" b="1" dirty="0"/>
          </a:p>
        </p:txBody>
      </p:sp>
      <p:sp>
        <p:nvSpPr>
          <p:cNvPr id="9" name="TextBox 8"/>
          <p:cNvSpPr txBox="1"/>
          <p:nvPr/>
        </p:nvSpPr>
        <p:spPr>
          <a:xfrm>
            <a:off x="2104411" y="2282432"/>
            <a:ext cx="748923" cy="369332"/>
          </a:xfrm>
          <a:prstGeom prst="rect">
            <a:avLst/>
          </a:prstGeom>
          <a:noFill/>
        </p:spPr>
        <p:txBody>
          <a:bodyPr wrap="none" rtlCol="0">
            <a:spAutoFit/>
          </a:bodyPr>
          <a:lstStyle/>
          <a:p>
            <a:r>
              <a:rPr lang="en-US" sz="1800" b="1" dirty="0" smtClean="0"/>
              <a:t>Read</a:t>
            </a:r>
            <a:endParaRPr lang="en-US" sz="1800" b="1" dirty="0"/>
          </a:p>
        </p:txBody>
      </p:sp>
      <p:sp>
        <p:nvSpPr>
          <p:cNvPr id="10" name="TextBox 9"/>
          <p:cNvSpPr txBox="1"/>
          <p:nvPr/>
        </p:nvSpPr>
        <p:spPr>
          <a:xfrm>
            <a:off x="4169213" y="2128543"/>
            <a:ext cx="1069524" cy="369332"/>
          </a:xfrm>
          <a:prstGeom prst="rect">
            <a:avLst/>
          </a:prstGeom>
          <a:noFill/>
        </p:spPr>
        <p:txBody>
          <a:bodyPr wrap="none" rtlCol="0">
            <a:spAutoFit/>
          </a:bodyPr>
          <a:lstStyle/>
          <a:p>
            <a:r>
              <a:rPr lang="en-US" sz="1800" b="1" dirty="0" smtClean="0"/>
              <a:t>Execute</a:t>
            </a:r>
            <a:endParaRPr lang="en-US" sz="1800" b="1" dirty="0"/>
          </a:p>
        </p:txBody>
      </p:sp>
      <p:sp>
        <p:nvSpPr>
          <p:cNvPr id="11" name="TextBox 10"/>
          <p:cNvSpPr txBox="1"/>
          <p:nvPr/>
        </p:nvSpPr>
        <p:spPr>
          <a:xfrm>
            <a:off x="1552657" y="3420233"/>
            <a:ext cx="697627" cy="369332"/>
          </a:xfrm>
          <a:prstGeom prst="rect">
            <a:avLst/>
          </a:prstGeom>
          <a:noFill/>
        </p:spPr>
        <p:txBody>
          <a:bodyPr wrap="none" rtlCol="0">
            <a:spAutoFit/>
          </a:bodyPr>
          <a:lstStyle/>
          <a:p>
            <a:r>
              <a:rPr lang="en-US" sz="1800" b="1" dirty="0" smtClean="0"/>
              <a:t>-or d</a:t>
            </a:r>
            <a:endParaRPr lang="en-US" sz="1800" b="1" dirty="0"/>
          </a:p>
        </p:txBody>
      </p:sp>
      <p:sp>
        <p:nvSpPr>
          <p:cNvPr id="12" name="TextBox 11"/>
          <p:cNvSpPr txBox="1"/>
          <p:nvPr/>
        </p:nvSpPr>
        <p:spPr>
          <a:xfrm>
            <a:off x="1490300" y="4461505"/>
            <a:ext cx="1184940" cy="369332"/>
          </a:xfrm>
          <a:prstGeom prst="rect">
            <a:avLst/>
          </a:prstGeom>
          <a:noFill/>
        </p:spPr>
        <p:txBody>
          <a:bodyPr wrap="none" rtlCol="0">
            <a:spAutoFit/>
          </a:bodyPr>
          <a:lstStyle/>
          <a:p>
            <a:r>
              <a:rPr lang="en-US" sz="1800" b="1" dirty="0" smtClean="0"/>
              <a:t>File Type</a:t>
            </a:r>
            <a:endParaRPr lang="en-US" sz="1800" b="1" dirty="0"/>
          </a:p>
        </p:txBody>
      </p:sp>
      <p:sp>
        <p:nvSpPr>
          <p:cNvPr id="13" name="TextBox 12"/>
          <p:cNvSpPr txBox="1"/>
          <p:nvPr/>
        </p:nvSpPr>
        <p:spPr>
          <a:xfrm>
            <a:off x="3147636" y="4446131"/>
            <a:ext cx="966931" cy="369332"/>
          </a:xfrm>
          <a:prstGeom prst="rect">
            <a:avLst/>
          </a:prstGeom>
          <a:noFill/>
        </p:spPr>
        <p:txBody>
          <a:bodyPr wrap="none" rtlCol="0">
            <a:spAutoFit/>
          </a:bodyPr>
          <a:lstStyle/>
          <a:p>
            <a:pPr algn="ctr"/>
            <a:r>
              <a:rPr lang="en-US" sz="1800" b="1" dirty="0" smtClean="0"/>
              <a:t>Owner </a:t>
            </a:r>
            <a:endParaRPr lang="en-US" sz="1800" b="1" dirty="0"/>
          </a:p>
        </p:txBody>
      </p:sp>
      <p:sp>
        <p:nvSpPr>
          <p:cNvPr id="14" name="TextBox 13"/>
          <p:cNvSpPr txBox="1"/>
          <p:nvPr/>
        </p:nvSpPr>
        <p:spPr>
          <a:xfrm>
            <a:off x="6014672" y="4446130"/>
            <a:ext cx="877163" cy="369332"/>
          </a:xfrm>
          <a:prstGeom prst="rect">
            <a:avLst/>
          </a:prstGeom>
          <a:noFill/>
        </p:spPr>
        <p:txBody>
          <a:bodyPr wrap="none" rtlCol="0">
            <a:spAutoFit/>
          </a:bodyPr>
          <a:lstStyle/>
          <a:p>
            <a:r>
              <a:rPr lang="en-US" sz="1800" b="1" dirty="0" smtClean="0"/>
              <a:t>Group</a:t>
            </a:r>
            <a:endParaRPr lang="en-US" sz="1800" b="1" dirty="0"/>
          </a:p>
        </p:txBody>
      </p:sp>
      <p:sp>
        <p:nvSpPr>
          <p:cNvPr id="15" name="TextBox 14"/>
          <p:cNvSpPr txBox="1"/>
          <p:nvPr/>
        </p:nvSpPr>
        <p:spPr>
          <a:xfrm>
            <a:off x="8469516" y="4438459"/>
            <a:ext cx="1505540" cy="369332"/>
          </a:xfrm>
          <a:prstGeom prst="rect">
            <a:avLst/>
          </a:prstGeom>
          <a:noFill/>
        </p:spPr>
        <p:txBody>
          <a:bodyPr wrap="none" rtlCol="0">
            <a:spAutoFit/>
          </a:bodyPr>
          <a:lstStyle/>
          <a:p>
            <a:r>
              <a:rPr lang="en-US" sz="1800" b="1" dirty="0" smtClean="0"/>
              <a:t>Other Users</a:t>
            </a:r>
            <a:endParaRPr lang="en-US" sz="1800" b="1" dirty="0"/>
          </a:p>
        </p:txBody>
      </p:sp>
      <p:cxnSp>
        <p:nvCxnSpPr>
          <p:cNvPr id="16" name="Straight Connector 15"/>
          <p:cNvCxnSpPr>
            <a:endCxn id="9" idx="2"/>
          </p:cNvCxnSpPr>
          <p:nvPr/>
        </p:nvCxnSpPr>
        <p:spPr>
          <a:xfrm flipH="1" flipV="1">
            <a:off x="2478873" y="2651764"/>
            <a:ext cx="85124" cy="671942"/>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3477851" y="2590209"/>
            <a:ext cx="153250" cy="733495"/>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583724" y="2590209"/>
            <a:ext cx="1628" cy="733495"/>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855664" y="3729827"/>
            <a:ext cx="153250" cy="733495"/>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16200000">
            <a:off x="3450519" y="2908730"/>
            <a:ext cx="377348" cy="2683573"/>
          </a:xfrm>
          <a:prstGeom prst="leftBrace">
            <a:avLst>
              <a:gd name="adj1" fmla="val 146935"/>
              <a:gd name="adj2" fmla="val 50000"/>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6143350" y="2908731"/>
            <a:ext cx="377348" cy="2683573"/>
          </a:xfrm>
          <a:prstGeom prst="leftBrace">
            <a:avLst>
              <a:gd name="adj1" fmla="val 146935"/>
              <a:gd name="adj2" fmla="val 50000"/>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16200000">
            <a:off x="8860979" y="2908731"/>
            <a:ext cx="377348" cy="2683573"/>
          </a:xfrm>
          <a:prstGeom prst="leftBrace">
            <a:avLst>
              <a:gd name="adj1" fmla="val 146935"/>
              <a:gd name="adj2" fmla="val 50000"/>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6690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File Ownership</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1">
              <a:lnSpc>
                <a:spcPct val="100000"/>
              </a:lnSpc>
            </a:pPr>
            <a:r>
              <a:rPr lang="en-US" dirty="0" smtClean="0"/>
              <a:t>Each and every file belongs to a user and a group.</a:t>
            </a:r>
          </a:p>
          <a:p>
            <a:pPr lvl="1">
              <a:lnSpc>
                <a:spcPct val="100000"/>
              </a:lnSpc>
            </a:pPr>
            <a:r>
              <a:rPr lang="en-US" dirty="0" smtClean="0"/>
              <a:t>The file’s owner and any users under the file’s group can change the file’s permission even if the file has no permissions.</a:t>
            </a:r>
          </a:p>
          <a:p>
            <a:pPr lvl="1">
              <a:lnSpc>
                <a:spcPct val="100000"/>
              </a:lnSpc>
            </a:pPr>
            <a:r>
              <a:rPr lang="en-US" dirty="0" smtClean="0"/>
              <a:t>The file’s user and the group can be simply found by long listing the file or the directory in which the file is located.</a:t>
            </a:r>
            <a:br>
              <a:rPr lang="en-US" dirty="0" smtClean="0"/>
            </a:br>
            <a:r>
              <a:rPr lang="en-US" dirty="0" smtClean="0"/>
              <a:t>Example: </a:t>
            </a:r>
            <a:r>
              <a:rPr lang="en-US" dirty="0" err="1" smtClean="0"/>
              <a:t>ls</a:t>
            </a:r>
            <a:r>
              <a:rPr lang="en-US" dirty="0" smtClean="0"/>
              <a:t> –l will return</a:t>
            </a:r>
          </a:p>
          <a:p>
            <a:pPr lvl="1">
              <a:lnSpc>
                <a:spcPct val="100000"/>
              </a:lnSpc>
            </a:pPr>
            <a:endParaRPr lang="en-US" dirty="0" smtClean="0"/>
          </a:p>
          <a:p>
            <a:pPr lvl="1">
              <a:lnSpc>
                <a:spcPct val="100000"/>
              </a:lnSpc>
            </a:pPr>
            <a:endParaRPr lang="en-US" dirty="0"/>
          </a:p>
        </p:txBody>
      </p:sp>
      <p:pic>
        <p:nvPicPr>
          <p:cNvPr id="8" name="Shape 390"/>
          <p:cNvPicPr preferRelativeResize="0"/>
          <p:nvPr/>
        </p:nvPicPr>
        <p:blipFill>
          <a:blip r:embed="rId3"/>
          <a:stretch>
            <a:fillRect/>
          </a:stretch>
        </p:blipFill>
        <p:spPr>
          <a:xfrm>
            <a:off x="1216077" y="4147079"/>
            <a:ext cx="9240952" cy="682829"/>
          </a:xfrm>
          <a:prstGeom prst="rect">
            <a:avLst/>
          </a:prstGeom>
          <a:noFill/>
          <a:ln>
            <a:noFill/>
          </a:ln>
        </p:spPr>
      </p:pic>
    </p:spTree>
    <p:extLst>
      <p:ext uri="{BB962C8B-B14F-4D97-AF65-F5344CB8AC3E}">
        <p14:creationId xmlns:p14="http://schemas.microsoft.com/office/powerpoint/2010/main" val="250297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3.2 File Permissions</a:t>
            </a:r>
            <a:endParaRPr lang="en-US" dirty="0"/>
          </a:p>
        </p:txBody>
      </p:sp>
      <p:sp>
        <p:nvSpPr>
          <p:cNvPr id="6" name="Text Placeholder 5"/>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7" name="Text Placeholder 6"/>
          <p:cNvSpPr>
            <a:spLocks noGrp="1"/>
          </p:cNvSpPr>
          <p:nvPr>
            <p:ph type="body" sz="quarter" idx="24"/>
          </p:nvPr>
        </p:nvSpPr>
        <p:spPr/>
        <p:txBody>
          <a:bodyPr/>
          <a:lstStyle/>
          <a:p>
            <a:pPr lvl="0"/>
            <a:r>
              <a:rPr lang="en-US" dirty="0"/>
              <a:t>In a Multi-user environment, many users run programs and share data. The file  permissions are the ones that protect users, their data and the core system files. </a:t>
            </a:r>
          </a:p>
          <a:p>
            <a:endParaRPr lang="en-US" dirty="0"/>
          </a:p>
        </p:txBody>
      </p:sp>
      <p:grpSp>
        <p:nvGrpSpPr>
          <p:cNvPr id="4" name="Group 3"/>
          <p:cNvGrpSpPr/>
          <p:nvPr/>
        </p:nvGrpSpPr>
        <p:grpSpPr>
          <a:xfrm>
            <a:off x="2312418" y="2056326"/>
            <a:ext cx="1217877" cy="2100896"/>
            <a:chOff x="2110859" y="1481729"/>
            <a:chExt cx="1620994" cy="3075923"/>
          </a:xfrm>
        </p:grpSpPr>
        <p:grpSp>
          <p:nvGrpSpPr>
            <p:cNvPr id="36" name="Shape 376">
              <a:extLst>
                <a:ext uri="{FF2B5EF4-FFF2-40B4-BE49-F238E27FC236}">
                  <a16:creationId xmlns:a16="http://schemas.microsoft.com/office/drawing/2014/main" xmlns="" id="{44AD7DAC-164A-48A7-9E9D-8A16746590FA}"/>
                </a:ext>
              </a:extLst>
            </p:cNvPr>
            <p:cNvGrpSpPr/>
            <p:nvPr/>
          </p:nvGrpSpPr>
          <p:grpSpPr>
            <a:xfrm>
              <a:off x="2110859" y="1953702"/>
              <a:ext cx="1620994" cy="2603950"/>
              <a:chOff x="2011515" y="1953702"/>
              <a:chExt cx="1620994" cy="2603950"/>
            </a:xfrm>
          </p:grpSpPr>
          <p:sp>
            <p:nvSpPr>
              <p:cNvPr id="37" name="Shape 377">
                <a:extLst>
                  <a:ext uri="{FF2B5EF4-FFF2-40B4-BE49-F238E27FC236}">
                    <a16:creationId xmlns:a16="http://schemas.microsoft.com/office/drawing/2014/main" xmlns=""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901"/>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38" name="Shape 378">
                <a:extLst>
                  <a:ext uri="{FF2B5EF4-FFF2-40B4-BE49-F238E27FC236}">
                    <a16:creationId xmlns:a16="http://schemas.microsoft.com/office/drawing/2014/main" xmlns=""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39" name="Shape 379">
                <a:extLst>
                  <a:ext uri="{FF2B5EF4-FFF2-40B4-BE49-F238E27FC236}">
                    <a16:creationId xmlns:a16="http://schemas.microsoft.com/office/drawing/2014/main" xmlns=""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0" name="Shape 380">
                <a:extLst>
                  <a:ext uri="{FF2B5EF4-FFF2-40B4-BE49-F238E27FC236}">
                    <a16:creationId xmlns:a16="http://schemas.microsoft.com/office/drawing/2014/main" xmlns=""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1" name="Shape 381">
                <a:extLst>
                  <a:ext uri="{FF2B5EF4-FFF2-40B4-BE49-F238E27FC236}">
                    <a16:creationId xmlns:a16="http://schemas.microsoft.com/office/drawing/2014/main" xmlns=""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2" name="Shape 382">
                <a:extLst>
                  <a:ext uri="{FF2B5EF4-FFF2-40B4-BE49-F238E27FC236}">
                    <a16:creationId xmlns:a16="http://schemas.microsoft.com/office/drawing/2014/main" xmlns=""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3" name="Shape 383">
                <a:extLst>
                  <a:ext uri="{FF2B5EF4-FFF2-40B4-BE49-F238E27FC236}">
                    <a16:creationId xmlns:a16="http://schemas.microsoft.com/office/drawing/2014/main" xmlns=""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4" name="Shape 384">
                <a:extLst>
                  <a:ext uri="{FF2B5EF4-FFF2-40B4-BE49-F238E27FC236}">
                    <a16:creationId xmlns:a16="http://schemas.microsoft.com/office/drawing/2014/main" xmlns=""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5" name="Shape 385">
                <a:extLst>
                  <a:ext uri="{FF2B5EF4-FFF2-40B4-BE49-F238E27FC236}">
                    <a16:creationId xmlns:a16="http://schemas.microsoft.com/office/drawing/2014/main" xmlns=""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sp>
          <p:nvSpPr>
            <p:cNvPr id="56" name="Shape 418">
              <a:extLst>
                <a:ext uri="{FF2B5EF4-FFF2-40B4-BE49-F238E27FC236}">
                  <a16:creationId xmlns:a16="http://schemas.microsoft.com/office/drawing/2014/main" xmlns="" id="{077C2B2B-2872-4E9D-A77C-943BCABD6326}"/>
                </a:ext>
              </a:extLst>
            </p:cNvPr>
            <p:cNvSpPr/>
            <p:nvPr/>
          </p:nvSpPr>
          <p:spPr>
            <a:xfrm>
              <a:off x="2893101"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sp>
        <p:nvSpPr>
          <p:cNvPr id="58" name="Text Placeholder 5">
            <a:extLst>
              <a:ext uri="{FF2B5EF4-FFF2-40B4-BE49-F238E27FC236}">
                <a16:creationId xmlns:a16="http://schemas.microsoft.com/office/drawing/2014/main" xmlns="" id="{7798667E-C0EA-429F-A3B0-03650D08E7BC}"/>
              </a:ext>
            </a:extLst>
          </p:cNvPr>
          <p:cNvSpPr txBox="1">
            <a:spLocks/>
          </p:cNvSpPr>
          <p:nvPr/>
        </p:nvSpPr>
        <p:spPr>
          <a:xfrm>
            <a:off x="971895" y="4563311"/>
            <a:ext cx="4023832" cy="1085432"/>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defTabSz="914400" rtl="0" eaLnBrk="1" latinLnBrk="0" hangingPunct="1">
              <a:lnSpc>
                <a:spcPct val="90000"/>
              </a:lnSpc>
              <a:spcBef>
                <a:spcPts val="500"/>
              </a:spcBef>
              <a:buFont typeface="Arial" panose="020B0604020202020204" pitchFamily="34" charset="0"/>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spcBef>
                <a:spcPct val="0"/>
              </a:spcBef>
              <a:spcAft>
                <a:spcPts val="838"/>
              </a:spcAft>
              <a:buFont typeface="Wingdings 3" panose="05040102010807070707" pitchFamily="18" charset="2"/>
              <a:buChar char="*"/>
            </a:pPr>
            <a:r>
              <a:rPr lang="en-US" dirty="0">
                <a:solidFill>
                  <a:srgbClr val="000000"/>
                </a:solidFill>
              </a:rPr>
              <a:t>Read permission - permission to read the file’s contents - r</a:t>
            </a:r>
          </a:p>
          <a:p>
            <a:pPr lvl="0" algn="l">
              <a:spcBef>
                <a:spcPct val="0"/>
              </a:spcBef>
              <a:spcAft>
                <a:spcPts val="838"/>
              </a:spcAft>
              <a:buFont typeface="Wingdings 3" panose="05040102010807070707" pitchFamily="18" charset="2"/>
              <a:buChar char="*"/>
            </a:pPr>
            <a:r>
              <a:rPr lang="en-US" dirty="0">
                <a:solidFill>
                  <a:srgbClr val="000000"/>
                </a:solidFill>
              </a:rPr>
              <a:t>Write permission - permission to change or delete the file - w</a:t>
            </a:r>
          </a:p>
          <a:p>
            <a:pPr lvl="0" algn="l">
              <a:spcBef>
                <a:spcPct val="0"/>
              </a:spcBef>
              <a:spcAft>
                <a:spcPts val="838"/>
              </a:spcAft>
              <a:buFont typeface="Wingdings 3" panose="05040102010807070707" pitchFamily="18" charset="2"/>
              <a:buChar char="*"/>
            </a:pPr>
            <a:r>
              <a:rPr lang="en-US" dirty="0">
                <a:solidFill>
                  <a:srgbClr val="000000"/>
                </a:solidFill>
              </a:rPr>
              <a:t>Execute permission - permission to run the file as a program - x</a:t>
            </a:r>
          </a:p>
          <a:p>
            <a:pPr lvl="0" algn="l">
              <a:spcBef>
                <a:spcPct val="0"/>
              </a:spcBef>
              <a:spcAft>
                <a:spcPts val="838"/>
              </a:spcAft>
              <a:buFont typeface="Wingdings 3" panose="05040102010807070707" pitchFamily="18" charset="2"/>
              <a:buChar char="*"/>
            </a:pPr>
            <a:endParaRPr lang="en-US" dirty="0">
              <a:solidFill>
                <a:srgbClr val="000000"/>
              </a:solidFill>
            </a:endParaRPr>
          </a:p>
        </p:txBody>
      </p:sp>
      <p:sp>
        <p:nvSpPr>
          <p:cNvPr id="59" name="Text Placeholder 62">
            <a:extLst>
              <a:ext uri="{FF2B5EF4-FFF2-40B4-BE49-F238E27FC236}">
                <a16:creationId xmlns:a16="http://schemas.microsoft.com/office/drawing/2014/main" xmlns="" id="{7ABF4D94-5D4F-4A70-9F64-FB003DCC3E99}"/>
              </a:ext>
            </a:extLst>
          </p:cNvPr>
          <p:cNvSpPr txBox="1">
            <a:spLocks/>
          </p:cNvSpPr>
          <p:nvPr/>
        </p:nvSpPr>
        <p:spPr>
          <a:xfrm>
            <a:off x="1155430" y="4234600"/>
            <a:ext cx="3644936" cy="372727"/>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1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solidFill>
                  <a:srgbClr val="000000"/>
                </a:solidFill>
                <a:latin typeface="Arial"/>
              </a:rPr>
              <a:t>Three types of permissions</a:t>
            </a:r>
          </a:p>
        </p:txBody>
      </p:sp>
      <p:sp>
        <p:nvSpPr>
          <p:cNvPr id="60" name="Text Placeholder 5">
            <a:extLst>
              <a:ext uri="{FF2B5EF4-FFF2-40B4-BE49-F238E27FC236}">
                <a16:creationId xmlns:a16="http://schemas.microsoft.com/office/drawing/2014/main" xmlns="" id="{6641BB11-C3FE-497C-94F2-DB785B07B507}"/>
              </a:ext>
            </a:extLst>
          </p:cNvPr>
          <p:cNvSpPr txBox="1">
            <a:spLocks/>
          </p:cNvSpPr>
          <p:nvPr/>
        </p:nvSpPr>
        <p:spPr>
          <a:xfrm>
            <a:off x="6595748" y="4563311"/>
            <a:ext cx="4199288" cy="1085432"/>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defTabSz="914400" rtl="0" eaLnBrk="1" latinLnBrk="0" hangingPunct="1">
              <a:lnSpc>
                <a:spcPct val="90000"/>
              </a:lnSpc>
              <a:spcBef>
                <a:spcPts val="500"/>
              </a:spcBef>
              <a:buFont typeface="Arial" panose="020B0604020202020204" pitchFamily="34" charset="0"/>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marL="11430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3pPr>
            <a:lvl4pPr marL="1600200" indent="-228600" algn="ctr" defTabSz="914400" rtl="0" eaLnBrk="1" latinLnBrk="0" hangingPunct="1">
              <a:lnSpc>
                <a:spcPct val="90000"/>
              </a:lnSpc>
              <a:spcBef>
                <a:spcPts val="500"/>
              </a:spcBef>
              <a:buFont typeface="Arial" panose="020B0604020202020204" pitchFamily="34" charset="0"/>
              <a:buChar char="•"/>
              <a:defRPr lang="en-US" sz="1050" kern="1200" dirty="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spcBef>
                <a:spcPct val="0"/>
              </a:spcBef>
              <a:spcAft>
                <a:spcPts val="838"/>
              </a:spcAft>
              <a:buFont typeface="Wingdings 3" panose="05040102010807070707" pitchFamily="18" charset="2"/>
              <a:buChar char="*"/>
            </a:pPr>
            <a:r>
              <a:rPr lang="en-US" dirty="0">
                <a:solidFill>
                  <a:srgbClr val="000000"/>
                </a:solidFill>
              </a:rPr>
              <a:t>Owner – Permission for the files owner</a:t>
            </a:r>
          </a:p>
          <a:p>
            <a:pPr lvl="0" algn="l">
              <a:spcBef>
                <a:spcPct val="0"/>
              </a:spcBef>
              <a:spcAft>
                <a:spcPts val="838"/>
              </a:spcAft>
              <a:buFont typeface="Wingdings 3" panose="05040102010807070707" pitchFamily="18" charset="2"/>
              <a:buChar char="*"/>
            </a:pPr>
            <a:r>
              <a:rPr lang="en-US" dirty="0">
                <a:solidFill>
                  <a:srgbClr val="000000"/>
                </a:solidFill>
              </a:rPr>
              <a:t>Group – Permission for group of users</a:t>
            </a:r>
          </a:p>
          <a:p>
            <a:pPr lvl="0" algn="l">
              <a:spcBef>
                <a:spcPct val="0"/>
              </a:spcBef>
              <a:spcAft>
                <a:spcPts val="838"/>
              </a:spcAft>
              <a:buFont typeface="Wingdings 3" panose="05040102010807070707" pitchFamily="18" charset="2"/>
              <a:buChar char="*"/>
            </a:pPr>
            <a:r>
              <a:rPr lang="en-US" dirty="0">
                <a:solidFill>
                  <a:srgbClr val="000000"/>
                </a:solidFill>
              </a:rPr>
              <a:t>Other – Permission for anyone in the system</a:t>
            </a:r>
          </a:p>
          <a:p>
            <a:pPr lvl="0" algn="l">
              <a:spcBef>
                <a:spcPct val="0"/>
              </a:spcBef>
              <a:spcAft>
                <a:spcPts val="838"/>
              </a:spcAft>
              <a:buFont typeface="Wingdings 3" panose="05040102010807070707" pitchFamily="18" charset="2"/>
              <a:buChar char="*"/>
            </a:pPr>
            <a:endParaRPr lang="en-US" dirty="0">
              <a:solidFill>
                <a:srgbClr val="000000"/>
              </a:solidFill>
            </a:endParaRPr>
          </a:p>
        </p:txBody>
      </p:sp>
      <p:grpSp>
        <p:nvGrpSpPr>
          <p:cNvPr id="5" name="Group 4"/>
          <p:cNvGrpSpPr/>
          <p:nvPr/>
        </p:nvGrpSpPr>
        <p:grpSpPr>
          <a:xfrm>
            <a:off x="7891427" y="2069755"/>
            <a:ext cx="1217803" cy="2107895"/>
            <a:chOff x="7763558" y="1720898"/>
            <a:chExt cx="1473541" cy="2805608"/>
          </a:xfrm>
        </p:grpSpPr>
        <p:grpSp>
          <p:nvGrpSpPr>
            <p:cNvPr id="46" name="Shape 396">
              <a:extLst>
                <a:ext uri="{FF2B5EF4-FFF2-40B4-BE49-F238E27FC236}">
                  <a16:creationId xmlns:a16="http://schemas.microsoft.com/office/drawing/2014/main" xmlns="" id="{3616E63B-D7A1-4281-ACCE-48F4DEE39864}"/>
                </a:ext>
              </a:extLst>
            </p:cNvPr>
            <p:cNvGrpSpPr/>
            <p:nvPr/>
          </p:nvGrpSpPr>
          <p:grpSpPr>
            <a:xfrm>
              <a:off x="7763558" y="2159279"/>
              <a:ext cx="1473541" cy="2367227"/>
              <a:chOff x="6077203" y="1953702"/>
              <a:chExt cx="1620895" cy="2603950"/>
            </a:xfrm>
          </p:grpSpPr>
          <p:sp>
            <p:nvSpPr>
              <p:cNvPr id="47" name="Shape 397">
                <a:extLst>
                  <a:ext uri="{FF2B5EF4-FFF2-40B4-BE49-F238E27FC236}">
                    <a16:creationId xmlns:a16="http://schemas.microsoft.com/office/drawing/2014/main" xmlns=""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901"/>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8" name="Shape 398">
                <a:extLst>
                  <a:ext uri="{FF2B5EF4-FFF2-40B4-BE49-F238E27FC236}">
                    <a16:creationId xmlns:a16="http://schemas.microsoft.com/office/drawing/2014/main" xmlns=""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49" name="Shape 399">
                <a:extLst>
                  <a:ext uri="{FF2B5EF4-FFF2-40B4-BE49-F238E27FC236}">
                    <a16:creationId xmlns:a16="http://schemas.microsoft.com/office/drawing/2014/main" xmlns=""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0" name="Shape 400">
                <a:extLst>
                  <a:ext uri="{FF2B5EF4-FFF2-40B4-BE49-F238E27FC236}">
                    <a16:creationId xmlns:a16="http://schemas.microsoft.com/office/drawing/2014/main" xmlns=""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1" name="Shape 401">
                <a:extLst>
                  <a:ext uri="{FF2B5EF4-FFF2-40B4-BE49-F238E27FC236}">
                    <a16:creationId xmlns:a16="http://schemas.microsoft.com/office/drawing/2014/main" xmlns=""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2" name="Shape 402">
                <a:extLst>
                  <a:ext uri="{FF2B5EF4-FFF2-40B4-BE49-F238E27FC236}">
                    <a16:creationId xmlns:a16="http://schemas.microsoft.com/office/drawing/2014/main" xmlns=""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705"/>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3" name="Shape 403">
                <a:extLst>
                  <a:ext uri="{FF2B5EF4-FFF2-40B4-BE49-F238E27FC236}">
                    <a16:creationId xmlns:a16="http://schemas.microsoft.com/office/drawing/2014/main" xmlns=""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4" name="Shape 404">
                <a:extLst>
                  <a:ext uri="{FF2B5EF4-FFF2-40B4-BE49-F238E27FC236}">
                    <a16:creationId xmlns:a16="http://schemas.microsoft.com/office/drawing/2014/main" xmlns=""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sp>
            <p:nvSpPr>
              <p:cNvPr id="55" name="Shape 405">
                <a:extLst>
                  <a:ext uri="{FF2B5EF4-FFF2-40B4-BE49-F238E27FC236}">
                    <a16:creationId xmlns:a16="http://schemas.microsoft.com/office/drawing/2014/main" xmlns=""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803"/>
                </a:srgbClr>
              </a:solidFill>
              <a:ln>
                <a:noFill/>
              </a:ln>
            </p:spPr>
            <p:txBody>
              <a:bodyPr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latin typeface="Calibri"/>
                  <a:ea typeface="Calibri"/>
                  <a:cs typeface="Calibri"/>
                  <a:sym typeface="Calibri"/>
                </a:endParaRPr>
              </a:p>
            </p:txBody>
          </p:sp>
        </p:grpSp>
        <p:sp>
          <p:nvSpPr>
            <p:cNvPr id="57" name="Shape 424">
              <a:extLst>
                <a:ext uri="{FF2B5EF4-FFF2-40B4-BE49-F238E27FC236}">
                  <a16:creationId xmlns:a16="http://schemas.microsoft.com/office/drawing/2014/main" xmlns="" id="{9441B20A-598C-43E5-9756-4C6008E0AD06}"/>
                </a:ext>
              </a:extLst>
            </p:cNvPr>
            <p:cNvSpPr/>
            <p:nvPr/>
          </p:nvSpPr>
          <p:spPr>
            <a:xfrm>
              <a:off x="8445287" y="1720898"/>
              <a:ext cx="253934" cy="253934"/>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sp>
        <p:nvSpPr>
          <p:cNvPr id="61" name="Text Placeholder 62">
            <a:extLst>
              <a:ext uri="{FF2B5EF4-FFF2-40B4-BE49-F238E27FC236}">
                <a16:creationId xmlns:a16="http://schemas.microsoft.com/office/drawing/2014/main" xmlns="" id="{6C18C617-A825-4445-8979-5C690B4301D2}"/>
              </a:ext>
            </a:extLst>
          </p:cNvPr>
          <p:cNvSpPr txBox="1">
            <a:spLocks/>
          </p:cNvSpPr>
          <p:nvPr/>
        </p:nvSpPr>
        <p:spPr>
          <a:xfrm>
            <a:off x="6943548" y="4145732"/>
            <a:ext cx="3375741" cy="338843"/>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Char char="•"/>
              <a:defRPr sz="1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dirty="0">
                <a:solidFill>
                  <a:srgbClr val="000000"/>
                </a:solidFill>
                <a:latin typeface="Arial"/>
              </a:rPr>
              <a:t>Three levels of permissions</a:t>
            </a:r>
          </a:p>
        </p:txBody>
      </p:sp>
    </p:spTree>
    <p:extLst>
      <p:ext uri="{BB962C8B-B14F-4D97-AF65-F5344CB8AC3E}">
        <p14:creationId xmlns:p14="http://schemas.microsoft.com/office/powerpoint/2010/main" val="306520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E1CEBDEF-EAEE-4883-B1B7-A8CA14B0F3AA}"/>
              </a:ext>
            </a:extLst>
          </p:cNvPr>
          <p:cNvSpPr>
            <a:spLocks noGrp="1"/>
          </p:cNvSpPr>
          <p:nvPr>
            <p:ph type="title"/>
          </p:nvPr>
        </p:nvSpPr>
        <p:spPr/>
        <p:txBody>
          <a:bodyPr/>
          <a:lstStyle/>
          <a:p>
            <a:r>
              <a:rPr lang="en-IN"/>
              <a:t>Module </a:t>
            </a:r>
            <a:r>
              <a:rPr lang="en-IN" smtClean="0"/>
              <a:t>Topics</a:t>
            </a:r>
            <a:endParaRPr lang="en-IN" dirty="0"/>
          </a:p>
        </p:txBody>
      </p:sp>
      <p:sp>
        <p:nvSpPr>
          <p:cNvPr id="12" name="Text Placeholder 11">
            <a:extLst>
              <a:ext uri="{FF2B5EF4-FFF2-40B4-BE49-F238E27FC236}">
                <a16:creationId xmlns:a16="http://schemas.microsoft.com/office/drawing/2014/main" xmlns="" id="{6A54B649-F5A9-4D1F-B5B6-856197DCDE7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13" name="Text Placeholder 12">
            <a:extLst>
              <a:ext uri="{FF2B5EF4-FFF2-40B4-BE49-F238E27FC236}">
                <a16:creationId xmlns:a16="http://schemas.microsoft.com/office/drawing/2014/main" xmlns="" id="{DF51EBD0-1BDE-443E-8BE7-5DF43F67B97B}"/>
              </a:ext>
            </a:extLst>
          </p:cNvPr>
          <p:cNvSpPr>
            <a:spLocks noGrp="1"/>
          </p:cNvSpPr>
          <p:nvPr>
            <p:ph type="body" sz="quarter" idx="24"/>
          </p:nvPr>
        </p:nvSpPr>
        <p:spPr>
          <a:xfrm>
            <a:off x="514350" y="1304995"/>
            <a:ext cx="6881061" cy="4840828"/>
          </a:xfrm>
        </p:spPr>
        <p:txBody>
          <a:bodyPr/>
          <a:lstStyle/>
          <a:p>
            <a:r>
              <a:rPr lang="en-US" dirty="0"/>
              <a:t>Let us take a quick look at the topics we will cover in this module:</a:t>
            </a:r>
          </a:p>
          <a:p>
            <a:pPr marL="342900" indent="-342900">
              <a:buFont typeface="+mj-lt"/>
              <a:buAutoNum type="arabicPeriod"/>
            </a:pPr>
            <a:r>
              <a:rPr lang="en-US" dirty="0"/>
              <a:t>Understanding Linux File System.</a:t>
            </a:r>
          </a:p>
          <a:p>
            <a:pPr marL="342900" indent="-342900">
              <a:buFont typeface="+mj-lt"/>
              <a:buAutoNum type="arabicPeriod"/>
            </a:pPr>
            <a:r>
              <a:rPr lang="en-US" dirty="0"/>
              <a:t>Creating Users and Groups.</a:t>
            </a:r>
          </a:p>
          <a:p>
            <a:pPr marL="342900" indent="-342900">
              <a:buFont typeface="+mj-lt"/>
              <a:buAutoNum type="arabicPeriod"/>
            </a:pPr>
            <a:r>
              <a:rPr lang="en-US" dirty="0"/>
              <a:t>Creating File Permissions.</a:t>
            </a:r>
          </a:p>
          <a:p>
            <a:pPr marL="342900" indent="-342900">
              <a:buFont typeface="+mj-lt"/>
              <a:buAutoNum type="arabicPeriod"/>
            </a:pPr>
            <a:r>
              <a:rPr lang="en-US" dirty="0"/>
              <a:t>Working with Bash.</a:t>
            </a:r>
          </a:p>
        </p:txBody>
      </p:sp>
      <p:pic>
        <p:nvPicPr>
          <p:cNvPr id="2" name="Picture 1">
            <a:extLst>
              <a:ext uri="{FF2B5EF4-FFF2-40B4-BE49-F238E27FC236}">
                <a16:creationId xmlns:a16="http://schemas.microsoft.com/office/drawing/2014/main" xmlns="" id="{71B936D1-0957-4038-AD1C-9B3E58791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2923538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3.2 File Permissions (Contd.)</a:t>
            </a:r>
            <a:endParaRPr lang="en-US" dirty="0"/>
          </a:p>
        </p:txBody>
      </p:sp>
      <p:sp>
        <p:nvSpPr>
          <p:cNvPr id="10" name="Text Placeholder 9"/>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7" name="Text Placeholder 6"/>
          <p:cNvSpPr>
            <a:spLocks noGrp="1"/>
          </p:cNvSpPr>
          <p:nvPr>
            <p:ph type="body" sz="quarter" idx="24"/>
          </p:nvPr>
        </p:nvSpPr>
        <p:spPr/>
        <p:txBody>
          <a:bodyPr/>
          <a:lstStyle/>
          <a:p>
            <a:r>
              <a:rPr lang="en-US" dirty="0" smtClean="0"/>
              <a:t>Permissions are arranged as three sets of three characters each:</a:t>
            </a:r>
          </a:p>
          <a:p>
            <a:pPr lvl="1"/>
            <a:r>
              <a:rPr lang="en-US" dirty="0" smtClean="0"/>
              <a:t>Set 1 - User/Owner</a:t>
            </a:r>
          </a:p>
          <a:p>
            <a:pPr lvl="1"/>
            <a:r>
              <a:rPr lang="en-US" dirty="0" smtClean="0"/>
              <a:t>Set 2- Group</a:t>
            </a:r>
          </a:p>
          <a:p>
            <a:pPr lvl="1"/>
            <a:r>
              <a:rPr lang="en-US" dirty="0" smtClean="0"/>
              <a:t>Set 3 - Others/everyone else</a:t>
            </a:r>
          </a:p>
          <a:p>
            <a:pPr>
              <a:spcBef>
                <a:spcPts val="1200"/>
              </a:spcBef>
            </a:pPr>
            <a:r>
              <a:rPr lang="en-US" dirty="0" smtClean="0"/>
              <a:t>Each permission can be denoted in octal digits: </a:t>
            </a:r>
          </a:p>
          <a:p>
            <a:pPr lvl="1"/>
            <a:r>
              <a:rPr lang="en-US" dirty="0" smtClean="0"/>
              <a:t>Read – Octal number Four (4)</a:t>
            </a:r>
          </a:p>
          <a:p>
            <a:pPr lvl="1"/>
            <a:r>
              <a:rPr lang="en-US" dirty="0" smtClean="0"/>
              <a:t>Write – Octal number Two (2)</a:t>
            </a:r>
          </a:p>
          <a:p>
            <a:pPr lvl="1"/>
            <a:r>
              <a:rPr lang="en-US" dirty="0" smtClean="0"/>
              <a:t>Execute – Octal number Two (1)</a:t>
            </a:r>
          </a:p>
          <a:p>
            <a:pPr>
              <a:spcBef>
                <a:spcPts val="1200"/>
              </a:spcBef>
            </a:pPr>
            <a:r>
              <a:rPr lang="en-US" dirty="0" smtClean="0"/>
              <a:t>File permission can be set using the above numbers: </a:t>
            </a:r>
          </a:p>
          <a:p>
            <a:pPr lvl="1"/>
            <a:r>
              <a:rPr lang="en-US" dirty="0" smtClean="0"/>
              <a:t>Ex: </a:t>
            </a:r>
            <a:r>
              <a:rPr lang="en-US" dirty="0" err="1" smtClean="0"/>
              <a:t>chmod</a:t>
            </a:r>
            <a:r>
              <a:rPr lang="en-US" dirty="0" smtClean="0"/>
              <a:t> 754 somefile.txt</a:t>
            </a:r>
          </a:p>
          <a:p>
            <a:pPr lvl="1"/>
            <a:r>
              <a:rPr lang="en-US" dirty="0" smtClean="0"/>
              <a:t>7 – (4 + 2 + 1) – file’s owner has Read, Write and Execute permissions </a:t>
            </a:r>
          </a:p>
          <a:p>
            <a:pPr lvl="1"/>
            <a:r>
              <a:rPr lang="en-US" dirty="0" smtClean="0"/>
              <a:t>5 – (4 + 0 + 1) – users of file’s group have Read and Execute permissions</a:t>
            </a:r>
          </a:p>
          <a:p>
            <a:pPr lvl="1"/>
            <a:r>
              <a:rPr lang="en-US" dirty="0" smtClean="0"/>
              <a:t>4 – (4 + 0 + 0) – All other users have Read permission to the file</a:t>
            </a:r>
          </a:p>
          <a:p>
            <a:pPr lvl="1"/>
            <a:endParaRPr lang="en-US" dirty="0" smtClean="0"/>
          </a:p>
          <a:p>
            <a:pPr lvl="1"/>
            <a:endParaRPr lang="en-US" dirty="0"/>
          </a:p>
        </p:txBody>
      </p:sp>
      <p:graphicFrame>
        <p:nvGraphicFramePr>
          <p:cNvPr id="11" name="Shape 405"/>
          <p:cNvGraphicFramePr/>
          <p:nvPr>
            <p:extLst>
              <p:ext uri="{D42A27DB-BD31-4B8C-83A1-F6EECF244321}">
                <p14:modId xmlns:p14="http://schemas.microsoft.com/office/powerpoint/2010/main" val="841365871"/>
              </p:ext>
            </p:extLst>
          </p:nvPr>
        </p:nvGraphicFramePr>
        <p:xfrm>
          <a:off x="6894287" y="1762511"/>
          <a:ext cx="4706796" cy="1077855"/>
        </p:xfrm>
        <a:graphic>
          <a:graphicData uri="http://schemas.openxmlformats.org/drawingml/2006/table">
            <a:tbl>
              <a:tblPr>
                <a:noFill/>
              </a:tblPr>
              <a:tblGrid>
                <a:gridCol w="1568932"/>
                <a:gridCol w="1568932"/>
                <a:gridCol w="1568932"/>
              </a:tblGrid>
              <a:tr h="593249">
                <a:tc>
                  <a:txBody>
                    <a:bodyPr/>
                    <a:lstStyle/>
                    <a:p>
                      <a:pPr marL="0" lvl="0" indent="0" algn="ctr" rtl="0">
                        <a:lnSpc>
                          <a:spcPct val="115000"/>
                        </a:lnSpc>
                        <a:spcBef>
                          <a:spcPts val="0"/>
                        </a:spcBef>
                        <a:spcAft>
                          <a:spcPts val="0"/>
                        </a:spcAft>
                        <a:buNone/>
                      </a:pPr>
                      <a:r>
                        <a:rPr lang="en" sz="1600" b="1" dirty="0">
                          <a:latin typeface="Arial" panose="020B0604020202020204" pitchFamily="34" charset="0"/>
                          <a:cs typeface="Arial" panose="020B0604020202020204" pitchFamily="34" charset="0"/>
                        </a:rPr>
                        <a:t>User (Owner)</a:t>
                      </a:r>
                      <a:endParaRPr sz="1600" b="1" dirty="0">
                        <a:latin typeface="Arial" panose="020B0604020202020204" pitchFamily="34" charset="0"/>
                        <a:cs typeface="Arial" panose="020B0604020202020204" pitchFamily="34" charset="0"/>
                      </a:endParaRPr>
                    </a:p>
                  </a:txBody>
                  <a:tcPr marL="102095" marR="102095" marT="102095" marB="102095" anchor="ctr">
                    <a:solidFill>
                      <a:srgbClr val="0EC07D"/>
                    </a:solidFill>
                  </a:tcPr>
                </a:tc>
                <a:tc>
                  <a:txBody>
                    <a:bodyPr/>
                    <a:lstStyle/>
                    <a:p>
                      <a:pPr marL="0" lvl="0" indent="0" algn="ctr" rtl="0">
                        <a:lnSpc>
                          <a:spcPct val="115000"/>
                        </a:lnSpc>
                        <a:spcBef>
                          <a:spcPts val="0"/>
                        </a:spcBef>
                        <a:spcAft>
                          <a:spcPts val="0"/>
                        </a:spcAft>
                        <a:buNone/>
                      </a:pPr>
                      <a:r>
                        <a:rPr lang="en" sz="1600" b="1" dirty="0">
                          <a:latin typeface="Arial" panose="020B0604020202020204" pitchFamily="34" charset="0"/>
                          <a:cs typeface="Arial" panose="020B0604020202020204" pitchFamily="34" charset="0"/>
                        </a:rPr>
                        <a:t>Group</a:t>
                      </a:r>
                      <a:endParaRPr sz="1600" b="1" dirty="0">
                        <a:latin typeface="Arial" panose="020B0604020202020204" pitchFamily="34" charset="0"/>
                        <a:cs typeface="Arial" panose="020B0604020202020204" pitchFamily="34" charset="0"/>
                      </a:endParaRPr>
                    </a:p>
                  </a:txBody>
                  <a:tcPr marL="102095" marR="102095" marT="102095" marB="102095" anchor="ctr">
                    <a:solidFill>
                      <a:srgbClr val="0EC07D"/>
                    </a:solidFill>
                  </a:tcPr>
                </a:tc>
                <a:tc>
                  <a:txBody>
                    <a:bodyPr/>
                    <a:lstStyle/>
                    <a:p>
                      <a:pPr marL="0" lvl="0" indent="0" algn="ctr" rtl="0">
                        <a:lnSpc>
                          <a:spcPct val="115000"/>
                        </a:lnSpc>
                        <a:spcBef>
                          <a:spcPts val="0"/>
                        </a:spcBef>
                        <a:spcAft>
                          <a:spcPts val="0"/>
                        </a:spcAft>
                        <a:buNone/>
                      </a:pPr>
                      <a:r>
                        <a:rPr lang="en" sz="1600" b="1" dirty="0">
                          <a:latin typeface="Arial" panose="020B0604020202020204" pitchFamily="34" charset="0"/>
                          <a:cs typeface="Arial" panose="020B0604020202020204" pitchFamily="34" charset="0"/>
                        </a:rPr>
                        <a:t>Others</a:t>
                      </a:r>
                      <a:endParaRPr sz="1600" b="1" dirty="0">
                        <a:latin typeface="Arial" panose="020B0604020202020204" pitchFamily="34" charset="0"/>
                        <a:cs typeface="Arial" panose="020B0604020202020204" pitchFamily="34" charset="0"/>
                      </a:endParaRPr>
                    </a:p>
                  </a:txBody>
                  <a:tcPr marL="102095" marR="102095" marT="102095" marB="102095" anchor="ctr">
                    <a:solidFill>
                      <a:srgbClr val="0EC07D"/>
                    </a:solidFill>
                  </a:tcPr>
                </a:tc>
              </a:tr>
              <a:tr h="394441">
                <a:tc>
                  <a:txBody>
                    <a:bodyPr/>
                    <a:lstStyle/>
                    <a:p>
                      <a:pPr marL="0" lvl="0" indent="0" algn="ctr" rtl="0">
                        <a:lnSpc>
                          <a:spcPct val="115000"/>
                        </a:lnSpc>
                        <a:spcBef>
                          <a:spcPts val="0"/>
                        </a:spcBef>
                        <a:spcAft>
                          <a:spcPts val="0"/>
                        </a:spcAft>
                        <a:buNone/>
                      </a:pPr>
                      <a:r>
                        <a:rPr lang="en" sz="1600" b="1">
                          <a:latin typeface="Arial" panose="020B0604020202020204" pitchFamily="34" charset="0"/>
                          <a:cs typeface="Arial" panose="020B0604020202020204" pitchFamily="34" charset="0"/>
                        </a:rPr>
                        <a:t>rw-</a:t>
                      </a:r>
                      <a:endParaRPr sz="1600" b="1">
                        <a:latin typeface="Arial" panose="020B0604020202020204" pitchFamily="34" charset="0"/>
                        <a:cs typeface="Arial" panose="020B0604020202020204" pitchFamily="34" charset="0"/>
                      </a:endParaRPr>
                    </a:p>
                  </a:txBody>
                  <a:tcPr marL="102095" marR="102095" marT="102095" marB="102095" anchor="ctr"/>
                </a:tc>
                <a:tc>
                  <a:txBody>
                    <a:bodyPr/>
                    <a:lstStyle/>
                    <a:p>
                      <a:pPr marL="0" lvl="0" indent="0" algn="ctr" rtl="0">
                        <a:lnSpc>
                          <a:spcPct val="115000"/>
                        </a:lnSpc>
                        <a:spcBef>
                          <a:spcPts val="0"/>
                        </a:spcBef>
                        <a:spcAft>
                          <a:spcPts val="0"/>
                        </a:spcAft>
                        <a:buNone/>
                      </a:pPr>
                      <a:r>
                        <a:rPr lang="en" sz="1600" b="1" dirty="0">
                          <a:latin typeface="Arial" panose="020B0604020202020204" pitchFamily="34" charset="0"/>
                          <a:cs typeface="Arial" panose="020B0604020202020204" pitchFamily="34" charset="0"/>
                        </a:rPr>
                        <a:t>r--</a:t>
                      </a:r>
                      <a:endParaRPr sz="1600" b="1" dirty="0">
                        <a:latin typeface="Arial" panose="020B0604020202020204" pitchFamily="34" charset="0"/>
                        <a:cs typeface="Arial" panose="020B0604020202020204" pitchFamily="34" charset="0"/>
                      </a:endParaRPr>
                    </a:p>
                  </a:txBody>
                  <a:tcPr marL="102095" marR="102095" marT="102095" marB="102095" anchor="ctr"/>
                </a:tc>
                <a:tc>
                  <a:txBody>
                    <a:bodyPr/>
                    <a:lstStyle/>
                    <a:p>
                      <a:pPr marL="0" lvl="0" indent="0" algn="ctr" rtl="0">
                        <a:lnSpc>
                          <a:spcPct val="115000"/>
                        </a:lnSpc>
                        <a:spcBef>
                          <a:spcPts val="0"/>
                        </a:spcBef>
                        <a:spcAft>
                          <a:spcPts val="0"/>
                        </a:spcAft>
                        <a:buNone/>
                      </a:pPr>
                      <a:r>
                        <a:rPr lang="en" sz="1600" b="1" dirty="0">
                          <a:latin typeface="Arial" panose="020B0604020202020204" pitchFamily="34" charset="0"/>
                          <a:cs typeface="Arial" panose="020B0604020202020204" pitchFamily="34" charset="0"/>
                        </a:rPr>
                        <a:t>r--</a:t>
                      </a:r>
                      <a:endParaRPr sz="1600" b="1" dirty="0">
                        <a:latin typeface="Arial" panose="020B0604020202020204" pitchFamily="34" charset="0"/>
                        <a:cs typeface="Arial" panose="020B0604020202020204" pitchFamily="34" charset="0"/>
                      </a:endParaRPr>
                    </a:p>
                  </a:txBody>
                  <a:tcPr marL="102095" marR="102095" marT="102095" marB="102095" anchor="ctr"/>
                </a:tc>
              </a:tr>
            </a:tbl>
          </a:graphicData>
        </a:graphic>
      </p:graphicFrame>
    </p:spTree>
    <p:extLst>
      <p:ext uri="{BB962C8B-B14F-4D97-AF65-F5344CB8AC3E}">
        <p14:creationId xmlns:p14="http://schemas.microsoft.com/office/powerpoint/2010/main" val="221655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a:pPr>
            <a:r>
              <a:rPr lang="en-US" dirty="0"/>
              <a:t>The third digit from right in </a:t>
            </a:r>
            <a:r>
              <a:rPr lang="en-US" dirty="0" err="1"/>
              <a:t>chmod</a:t>
            </a:r>
            <a:r>
              <a:rPr lang="en-US" dirty="0"/>
              <a:t> numeric mode assigns permissions to the world.</a:t>
            </a:r>
          </a:p>
          <a:p>
            <a:pPr marL="682625" indent="-342900">
              <a:spcBef>
                <a:spcPts val="1200"/>
              </a:spcBef>
              <a:buAutoNum type="alphaUcParenR"/>
            </a:pPr>
            <a:r>
              <a:rPr lang="en-US" b="1" dirty="0" smtClean="0"/>
              <a:t>True</a:t>
            </a:r>
            <a:endParaRPr lang="en-US" b="1" dirty="0"/>
          </a:p>
          <a:p>
            <a:pPr marL="682625" indent="-342900">
              <a:lnSpc>
                <a:spcPct val="100000"/>
              </a:lnSpc>
              <a:spcBef>
                <a:spcPts val="0"/>
              </a:spcBef>
              <a:buAutoNum type="alphaUcParenR"/>
            </a:pPr>
            <a:r>
              <a:rPr lang="en-US" b="1" dirty="0" smtClean="0"/>
              <a:t>False</a:t>
            </a:r>
            <a:r>
              <a:rPr lang="en-US" b="1" dirty="0"/>
              <a:t/>
            </a:r>
            <a:br>
              <a:rPr lang="en-US" b="1" dirty="0"/>
            </a:br>
            <a:endParaRPr lang="en-US" dirty="0"/>
          </a:p>
          <a:p>
            <a:pPr marL="342900" indent="-342900">
              <a:spcBef>
                <a:spcPts val="1200"/>
              </a:spcBef>
              <a:buFont typeface="+mj-lt"/>
              <a:buAutoNum type="arabicPeriod" startAt="2"/>
            </a:pPr>
            <a:r>
              <a:rPr lang="en-US" dirty="0"/>
              <a:t>The file permission -</a:t>
            </a:r>
            <a:r>
              <a:rPr lang="en-US" dirty="0" err="1"/>
              <a:t>rwxr</a:t>
            </a:r>
            <a:r>
              <a:rPr lang="en-US" dirty="0"/>
              <a:t>--r-x represented in octal expression will be?</a:t>
            </a:r>
          </a:p>
          <a:p>
            <a:pPr marL="682625" indent="-342900">
              <a:spcBef>
                <a:spcPts val="1200"/>
              </a:spcBef>
              <a:buAutoNum type="alphaUcParenR"/>
            </a:pPr>
            <a:r>
              <a:rPr lang="en-US" b="1" dirty="0"/>
              <a:t>775</a:t>
            </a:r>
          </a:p>
          <a:p>
            <a:pPr marL="682625" indent="-342900">
              <a:lnSpc>
                <a:spcPct val="100000"/>
              </a:lnSpc>
              <a:spcBef>
                <a:spcPts val="0"/>
              </a:spcBef>
              <a:buAutoNum type="alphaUcParenR"/>
            </a:pPr>
            <a:r>
              <a:rPr lang="en-US" b="1" dirty="0"/>
              <a:t>664</a:t>
            </a:r>
          </a:p>
          <a:p>
            <a:pPr marL="682625" indent="-342900">
              <a:lnSpc>
                <a:spcPct val="100000"/>
              </a:lnSpc>
              <a:spcBef>
                <a:spcPts val="0"/>
              </a:spcBef>
              <a:buAutoNum type="alphaUcParenR"/>
            </a:pPr>
            <a:r>
              <a:rPr lang="en-US" b="1" dirty="0"/>
              <a:t>745</a:t>
            </a:r>
          </a:p>
          <a:p>
            <a:pPr marL="682625" indent="-342900">
              <a:lnSpc>
                <a:spcPct val="100000"/>
              </a:lnSpc>
              <a:spcBef>
                <a:spcPts val="0"/>
              </a:spcBef>
              <a:buAutoNum type="alphaUcParenR"/>
            </a:pPr>
            <a:r>
              <a:rPr lang="en-US" b="1" dirty="0" smtClean="0"/>
              <a:t>466</a:t>
            </a:r>
            <a:endParaRPr lang="en-IN" dirty="0"/>
          </a:p>
          <a:p>
            <a:endParaRPr lang="en-IN" dirty="0"/>
          </a:p>
        </p:txBody>
      </p:sp>
    </p:spTree>
    <p:extLst>
      <p:ext uri="{BB962C8B-B14F-4D97-AF65-F5344CB8AC3E}">
        <p14:creationId xmlns:p14="http://schemas.microsoft.com/office/powerpoint/2010/main" val="462096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startAt="3"/>
            </a:pPr>
            <a:r>
              <a:rPr lang="en-US" dirty="0"/>
              <a:t>When a user tries to remove a read-only file, Which of the following will happen</a:t>
            </a:r>
            <a:r>
              <a:rPr lang="en-US" dirty="0" smtClean="0"/>
              <a:t>?</a:t>
            </a:r>
            <a:endParaRPr lang="en-US" dirty="0"/>
          </a:p>
          <a:p>
            <a:pPr marL="682625" indent="-342900">
              <a:spcBef>
                <a:spcPts val="1200"/>
              </a:spcBef>
              <a:buAutoNum type="alphaUcParenR"/>
            </a:pPr>
            <a:r>
              <a:rPr lang="en-US" b="1" dirty="0"/>
              <a:t>The </a:t>
            </a:r>
            <a:r>
              <a:rPr lang="en-US" b="1" dirty="0" err="1"/>
              <a:t>rm</a:t>
            </a:r>
            <a:r>
              <a:rPr lang="en-US" b="1" dirty="0"/>
              <a:t> command prompts for a confirmation, however the operation fails because of insufficient permissions</a:t>
            </a:r>
          </a:p>
          <a:p>
            <a:pPr marL="682625" indent="-342900">
              <a:lnSpc>
                <a:spcPct val="100000"/>
              </a:lnSpc>
              <a:spcBef>
                <a:spcPts val="0"/>
              </a:spcBef>
              <a:buAutoNum type="alphaUcParenR"/>
            </a:pPr>
            <a:r>
              <a:rPr lang="en-US" b="1" dirty="0"/>
              <a:t>The </a:t>
            </a:r>
            <a:r>
              <a:rPr lang="en-US" b="1" dirty="0" err="1"/>
              <a:t>rm</a:t>
            </a:r>
            <a:r>
              <a:rPr lang="en-US" b="1" dirty="0"/>
              <a:t> command prompts for a confirmation, the command is successful upon confirmation</a:t>
            </a:r>
          </a:p>
          <a:p>
            <a:pPr marL="682625" indent="-342900">
              <a:lnSpc>
                <a:spcPct val="100000"/>
              </a:lnSpc>
              <a:spcBef>
                <a:spcPts val="0"/>
              </a:spcBef>
              <a:buAutoNum type="alphaUcParenR"/>
            </a:pPr>
            <a:r>
              <a:rPr lang="en-US" b="1" dirty="0"/>
              <a:t>The file is removed successfully (and silently)</a:t>
            </a:r>
          </a:p>
          <a:p>
            <a:pPr marL="682625" indent="-342900">
              <a:lnSpc>
                <a:spcPct val="100000"/>
              </a:lnSpc>
              <a:spcBef>
                <a:spcPts val="0"/>
              </a:spcBef>
              <a:buAutoNum type="alphaUcParenR"/>
            </a:pPr>
            <a:r>
              <a:rPr lang="en-US" b="1" dirty="0"/>
              <a:t>The </a:t>
            </a:r>
            <a:r>
              <a:rPr lang="en-US" b="1" dirty="0" err="1"/>
              <a:t>rm</a:t>
            </a:r>
            <a:r>
              <a:rPr lang="en-US" b="1" dirty="0"/>
              <a:t> command fails because of insufficient permissions</a:t>
            </a:r>
          </a:p>
          <a:p>
            <a:pPr marL="682625" indent="-342900">
              <a:lnSpc>
                <a:spcPct val="100000"/>
              </a:lnSpc>
              <a:spcBef>
                <a:spcPts val="0"/>
              </a:spcBef>
              <a:buAutoNum type="alphaUcParenR"/>
            </a:pPr>
            <a:endParaRPr lang="en-US" dirty="0" smtClean="0"/>
          </a:p>
        </p:txBody>
      </p:sp>
    </p:spTree>
    <p:extLst>
      <p:ext uri="{BB962C8B-B14F-4D97-AF65-F5344CB8AC3E}">
        <p14:creationId xmlns:p14="http://schemas.microsoft.com/office/powerpoint/2010/main" val="1830930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4. Working </a:t>
            </a:r>
            <a:r>
              <a:rPr lang="en" dirty="0"/>
              <a:t>with Bash</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 </a:t>
            </a:r>
            <a:endParaRPr lang="en-US" dirty="0"/>
          </a:p>
        </p:txBody>
      </p:sp>
      <p:pic>
        <p:nvPicPr>
          <p:cNvPr id="5" name="Shape 429"/>
          <p:cNvPicPr preferRelativeResize="0"/>
          <p:nvPr/>
        </p:nvPicPr>
        <p:blipFill>
          <a:blip r:embed="rId3"/>
          <a:stretch>
            <a:fillRect/>
          </a:stretch>
        </p:blipFill>
        <p:spPr>
          <a:xfrm>
            <a:off x="3173186" y="1989540"/>
            <a:ext cx="5194754" cy="2716341"/>
          </a:xfrm>
          <a:prstGeom prst="rect">
            <a:avLst/>
          </a:prstGeom>
          <a:noFill/>
          <a:ln>
            <a:noFill/>
          </a:ln>
        </p:spPr>
      </p:pic>
    </p:spTree>
    <p:extLst>
      <p:ext uri="{BB962C8B-B14F-4D97-AF65-F5344CB8AC3E}">
        <p14:creationId xmlns:p14="http://schemas.microsoft.com/office/powerpoint/2010/main" val="1760340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4.1 Introduction</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1"/>
            <a:r>
              <a:rPr lang="en-US" dirty="0" smtClean="0"/>
              <a:t>Bash - Bourne Again Shell, command language interpreter, for the GNU operating system, is an </a:t>
            </a:r>
            <a:r>
              <a:rPr lang="en-US" dirty="0" err="1" smtClean="0"/>
              <a:t>sh</a:t>
            </a:r>
            <a:r>
              <a:rPr lang="en-US" dirty="0" smtClean="0"/>
              <a:t>-compatible shell that incorporates useful features from the </a:t>
            </a:r>
            <a:r>
              <a:rPr lang="en-US" dirty="0" err="1" smtClean="0"/>
              <a:t>Korn</a:t>
            </a:r>
            <a:r>
              <a:rPr lang="en-US" dirty="0" smtClean="0"/>
              <a:t> shell (</a:t>
            </a:r>
            <a:r>
              <a:rPr lang="en-US" dirty="0" err="1" smtClean="0"/>
              <a:t>ksh</a:t>
            </a:r>
            <a:r>
              <a:rPr lang="en-US" dirty="0" smtClean="0"/>
              <a:t>) and C shell (</a:t>
            </a:r>
            <a:r>
              <a:rPr lang="en-US" dirty="0" err="1" smtClean="0"/>
              <a:t>csh</a:t>
            </a:r>
            <a:r>
              <a:rPr lang="en-US" dirty="0" smtClean="0"/>
              <a:t>). </a:t>
            </a:r>
          </a:p>
          <a:p>
            <a:pPr lvl="1"/>
            <a:r>
              <a:rPr lang="en-US" dirty="0" smtClean="0"/>
              <a:t>Bash offers functional improvements over </a:t>
            </a:r>
            <a:r>
              <a:rPr lang="en-US" dirty="0" err="1" smtClean="0"/>
              <a:t>sh</a:t>
            </a:r>
            <a:r>
              <a:rPr lang="en-US" dirty="0" smtClean="0"/>
              <a:t> for both programming and interactive use. In addition, most </a:t>
            </a:r>
            <a:r>
              <a:rPr lang="en-US" dirty="0" err="1" smtClean="0"/>
              <a:t>sh</a:t>
            </a:r>
            <a:r>
              <a:rPr lang="en-US" dirty="0" smtClean="0"/>
              <a:t> scripts can be run by Bash without modification.</a:t>
            </a:r>
          </a:p>
          <a:p>
            <a:pPr lvl="1"/>
            <a:r>
              <a:rPr lang="en-US" dirty="0" smtClean="0"/>
              <a:t>Bash is basically a command processor that typically runs in a text window, allowing the user to type commands that cause actions. It can read commands from a file, called a shell script or shell program. Bash supports:</a:t>
            </a:r>
          </a:p>
          <a:p>
            <a:pPr lvl="2"/>
            <a:r>
              <a:rPr lang="en-US" dirty="0" smtClean="0"/>
              <a:t>File name wildcarding</a:t>
            </a:r>
          </a:p>
          <a:p>
            <a:pPr lvl="2"/>
            <a:r>
              <a:rPr lang="en-US" dirty="0" smtClean="0"/>
              <a:t>Piping</a:t>
            </a:r>
          </a:p>
          <a:p>
            <a:pPr lvl="2"/>
            <a:r>
              <a:rPr lang="en-US" dirty="0" smtClean="0"/>
              <a:t>Hear documents</a:t>
            </a:r>
          </a:p>
          <a:p>
            <a:pPr lvl="2"/>
            <a:r>
              <a:rPr lang="en-US" dirty="0" smtClean="0"/>
              <a:t>Command execution</a:t>
            </a:r>
          </a:p>
          <a:p>
            <a:pPr lvl="2"/>
            <a:r>
              <a:rPr lang="en-US" dirty="0" smtClean="0"/>
              <a:t>Variables and control structures for condition testing and iteration</a:t>
            </a:r>
          </a:p>
          <a:p>
            <a:pPr lvl="1"/>
            <a:endParaRPr lang="en-US" dirty="0"/>
          </a:p>
        </p:txBody>
      </p:sp>
    </p:spTree>
    <p:extLst>
      <p:ext uri="{BB962C8B-B14F-4D97-AF65-F5344CB8AC3E}">
        <p14:creationId xmlns:p14="http://schemas.microsoft.com/office/powerpoint/2010/main" val="3499291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Shell Features</a:t>
            </a:r>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 The following table explain the Shell features.</a:t>
            </a:r>
            <a:endParaRPr lang="en-US" dirty="0"/>
          </a:p>
        </p:txBody>
      </p:sp>
      <p:graphicFrame>
        <p:nvGraphicFramePr>
          <p:cNvPr id="5" name="Shape 441"/>
          <p:cNvGraphicFramePr/>
          <p:nvPr>
            <p:extLst>
              <p:ext uri="{D42A27DB-BD31-4B8C-83A1-F6EECF244321}">
                <p14:modId xmlns:p14="http://schemas.microsoft.com/office/powerpoint/2010/main" val="1804988680"/>
              </p:ext>
            </p:extLst>
          </p:nvPr>
        </p:nvGraphicFramePr>
        <p:xfrm>
          <a:off x="835032" y="1775993"/>
          <a:ext cx="10549248" cy="4581266"/>
        </p:xfrm>
        <a:graphic>
          <a:graphicData uri="http://schemas.openxmlformats.org/drawingml/2006/table">
            <a:tbl>
              <a:tblPr>
                <a:noFill/>
              </a:tblPr>
              <a:tblGrid>
                <a:gridCol w="3181424"/>
                <a:gridCol w="7367824"/>
              </a:tblGrid>
              <a:tr h="566268">
                <a:tc>
                  <a:txBody>
                    <a:bodyPr/>
                    <a:lstStyle/>
                    <a:p>
                      <a:pPr marL="0" lvl="0" indent="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Shell Syntax</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What your input means to the shell</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566268">
                <a:tc>
                  <a:txBody>
                    <a:bodyPr/>
                    <a:lstStyle/>
                    <a:p>
                      <a:pPr marL="0" lvl="0" indent="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Shell Commands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The types of commands you can use</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566268">
                <a:tc>
                  <a:txBody>
                    <a:bodyPr/>
                    <a:lstStyle/>
                    <a:p>
                      <a:pPr marL="0" lvl="0" indent="0" rtl="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Shell Functions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Grouping commands by name</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566268">
                <a:tc>
                  <a:txBody>
                    <a:bodyPr/>
                    <a:lstStyle/>
                    <a:p>
                      <a:pPr marL="0" lvl="0" indent="0" rtl="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Shell Parameters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rtl="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How the shell stores values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617390">
                <a:tc>
                  <a:txBody>
                    <a:bodyPr/>
                    <a:lstStyle/>
                    <a:p>
                      <a:pPr marL="0" lvl="0" indent="0" rtl="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Shell Expansions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rtl="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How Bash expands parameters and the various expansions available</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566268">
                <a:tc>
                  <a:txBody>
                    <a:bodyPr/>
                    <a:lstStyle/>
                    <a:p>
                      <a:pPr marL="0" lvl="0" indent="0" rtl="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Redirections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rtl="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A way to control where input and output go.</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566268">
                <a:tc>
                  <a:txBody>
                    <a:bodyPr/>
                    <a:lstStyle/>
                    <a:p>
                      <a:pPr marL="0" lvl="0" indent="0">
                        <a:spcBef>
                          <a:spcPts val="0"/>
                        </a:spcBef>
                        <a:spcAft>
                          <a:spcPts val="0"/>
                        </a:spcAft>
                        <a:buClr>
                          <a:schemeClr val="dk1"/>
                        </a:buClr>
                        <a:buSzPts val="1100"/>
                        <a:buFont typeface="Arial"/>
                        <a:buNone/>
                      </a:pPr>
                      <a:r>
                        <a:rPr lang="en" dirty="0">
                          <a:solidFill>
                            <a:schemeClr val="bg1"/>
                          </a:solidFill>
                          <a:latin typeface="Arial" panose="020B0604020202020204" pitchFamily="34" charset="0"/>
                          <a:cs typeface="Arial" panose="020B0604020202020204" pitchFamily="34" charset="0"/>
                        </a:rPr>
                        <a:t>Executing Commands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What happens when you run a command.</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r h="566268">
                <a:tc>
                  <a:txBody>
                    <a:bodyPr/>
                    <a:lstStyle/>
                    <a:p>
                      <a:pPr marL="0" lvl="0" indent="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Shell Scripts  	</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marL="0" lvl="0" indent="0">
                        <a:spcBef>
                          <a:spcPts val="0"/>
                        </a:spcBef>
                        <a:spcAft>
                          <a:spcPts val="0"/>
                        </a:spcAft>
                        <a:buNone/>
                      </a:pPr>
                      <a:r>
                        <a:rPr lang="en" dirty="0">
                          <a:solidFill>
                            <a:schemeClr val="bg1"/>
                          </a:solidFill>
                          <a:latin typeface="Arial" panose="020B0604020202020204" pitchFamily="34" charset="0"/>
                          <a:cs typeface="Arial" panose="020B0604020202020204" pitchFamily="34" charset="0"/>
                        </a:rPr>
                        <a:t>Executing files of shell commands</a:t>
                      </a:r>
                      <a:endParaRPr dirty="0">
                        <a:solidFill>
                          <a:schemeClr val="bg1"/>
                        </a:solidFill>
                        <a:latin typeface="Arial" panose="020B0604020202020204" pitchFamily="34" charset="0"/>
                        <a:cs typeface="Arial" panose="020B0604020202020204" pitchFamily="34" charset="0"/>
                      </a:endParaRPr>
                    </a:p>
                  </a:txBody>
                  <a:tcPr marL="274320" marR="91425" marT="91425" marB="9142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EC07D"/>
                    </a:solidFill>
                  </a:tcPr>
                </a:tc>
              </a:tr>
            </a:tbl>
          </a:graphicData>
        </a:graphic>
      </p:graphicFrame>
    </p:spTree>
    <p:extLst>
      <p:ext uri="{BB962C8B-B14F-4D97-AF65-F5344CB8AC3E}">
        <p14:creationId xmlns:p14="http://schemas.microsoft.com/office/powerpoint/2010/main" val="1738659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4.3 Basic Bash Commands</a:t>
            </a:r>
            <a:endParaRPr lang="en-US" dirty="0"/>
          </a:p>
        </p:txBody>
      </p:sp>
      <p:sp>
        <p:nvSpPr>
          <p:cNvPr id="7" name="Text Placeholder 6"/>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 </a:t>
            </a:r>
            <a:r>
              <a:rPr lang="en-US" dirty="0"/>
              <a:t> </a:t>
            </a:r>
            <a:endParaRPr lang="en-US" dirty="0" smtClean="0"/>
          </a:p>
          <a:p>
            <a:pPr lvl="1"/>
            <a:endParaRPr lang="en-US" dirty="0"/>
          </a:p>
        </p:txBody>
      </p:sp>
      <p:grpSp>
        <p:nvGrpSpPr>
          <p:cNvPr id="3" name="Group 2"/>
          <p:cNvGrpSpPr/>
          <p:nvPr/>
        </p:nvGrpSpPr>
        <p:grpSpPr>
          <a:xfrm>
            <a:off x="673353" y="1165200"/>
            <a:ext cx="10114809" cy="5280848"/>
            <a:chOff x="6435525" y="1165200"/>
            <a:chExt cx="8296469" cy="5280848"/>
          </a:xfrm>
        </p:grpSpPr>
        <p:sp>
          <p:nvSpPr>
            <p:cNvPr id="21" name="Rounded Rectangle 20"/>
            <p:cNvSpPr/>
            <p:nvPr/>
          </p:nvSpPr>
          <p:spPr>
            <a:xfrm>
              <a:off x="6435525" y="1165200"/>
              <a:ext cx="8296469" cy="5280848"/>
            </a:xfrm>
            <a:prstGeom prst="roundRect">
              <a:avLst>
                <a:gd name="adj" fmla="val 1788"/>
              </a:avLst>
            </a:prstGeom>
            <a:solidFill>
              <a:srgbClr val="149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700" dirty="0">
                  <a:latin typeface="Arial" panose="020B0604020202020204" pitchFamily="34" charset="0"/>
                  <a:cs typeface="Arial" panose="020B0604020202020204" pitchFamily="34" charset="0"/>
                </a:rPr>
                <a:t>The following table explains the Bash Commands.</a:t>
              </a:r>
            </a:p>
          </p:txBody>
        </p:sp>
        <p:grpSp>
          <p:nvGrpSpPr>
            <p:cNvPr id="22" name="Group 21"/>
            <p:cNvGrpSpPr/>
            <p:nvPr/>
          </p:nvGrpSpPr>
          <p:grpSpPr>
            <a:xfrm>
              <a:off x="6523258" y="1618541"/>
              <a:ext cx="8092621" cy="325079"/>
              <a:chOff x="514350" y="1195657"/>
              <a:chExt cx="11461750" cy="375828"/>
            </a:xfrm>
          </p:grpSpPr>
          <p:sp>
            <p:nvSpPr>
              <p:cNvPr id="50" name="Freeform 49"/>
              <p:cNvSpPr/>
              <p:nvPr/>
            </p:nvSpPr>
            <p:spPr>
              <a:xfrm>
                <a:off x="514350" y="1195657"/>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echo – sends text to </a:t>
                </a:r>
                <a:r>
                  <a:rPr lang="en-US" kern="1200" dirty="0" err="1">
                    <a:solidFill>
                      <a:schemeClr val="tx1"/>
                    </a:solidFill>
                    <a:latin typeface="Arial" panose="020B0604020202020204" pitchFamily="34" charset="0"/>
                    <a:cs typeface="Arial" panose="020B0604020202020204" pitchFamily="34" charset="0"/>
                  </a:rPr>
                  <a:t>stdout</a:t>
                </a:r>
                <a:endParaRPr lang="en-US" kern="1200" dirty="0">
                  <a:solidFill>
                    <a:schemeClr val="tx1"/>
                  </a:solidFill>
                  <a:latin typeface="Arial" panose="020B0604020202020204" pitchFamily="34" charset="0"/>
                  <a:cs typeface="Arial" panose="020B0604020202020204" pitchFamily="34" charset="0"/>
                </a:endParaRPr>
              </a:p>
            </p:txBody>
          </p:sp>
          <p:sp>
            <p:nvSpPr>
              <p:cNvPr id="51" name="Rounded Rectangle 50"/>
              <p:cNvSpPr/>
              <p:nvPr/>
            </p:nvSpPr>
            <p:spPr>
              <a:xfrm>
                <a:off x="555691" y="121820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a:t>
                </a:r>
              </a:p>
            </p:txBody>
          </p:sp>
        </p:grpSp>
        <p:grpSp>
          <p:nvGrpSpPr>
            <p:cNvPr id="23" name="Group 22"/>
            <p:cNvGrpSpPr/>
            <p:nvPr/>
          </p:nvGrpSpPr>
          <p:grpSpPr>
            <a:xfrm>
              <a:off x="6523258" y="2056320"/>
              <a:ext cx="8092621" cy="325079"/>
              <a:chOff x="514350" y="1637709"/>
              <a:chExt cx="11461750" cy="375828"/>
            </a:xfrm>
          </p:grpSpPr>
          <p:sp>
            <p:nvSpPr>
              <p:cNvPr id="48" name="Freeform 47"/>
              <p:cNvSpPr/>
              <p:nvPr/>
            </p:nvSpPr>
            <p:spPr>
              <a:xfrm>
                <a:off x="514350" y="1637709"/>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err="1">
                    <a:solidFill>
                      <a:schemeClr val="tx1"/>
                    </a:solidFill>
                    <a:latin typeface="Arial" panose="020B0604020202020204" pitchFamily="34" charset="0"/>
                    <a:cs typeface="Arial" panose="020B0604020202020204" pitchFamily="34" charset="0"/>
                  </a:rPr>
                  <a:t>ls</a:t>
                </a:r>
                <a:r>
                  <a:rPr lang="en-US" kern="1200" dirty="0">
                    <a:solidFill>
                      <a:schemeClr val="tx1"/>
                    </a:solidFill>
                    <a:latin typeface="Arial" panose="020B0604020202020204" pitchFamily="34" charset="0"/>
                    <a:cs typeface="Arial" panose="020B0604020202020204" pitchFamily="34" charset="0"/>
                  </a:rPr>
                  <a:t> – lists files and folders in current directory</a:t>
                </a:r>
              </a:p>
            </p:txBody>
          </p:sp>
          <p:sp>
            <p:nvSpPr>
              <p:cNvPr id="49" name="Rounded Rectangle 48"/>
              <p:cNvSpPr/>
              <p:nvPr/>
            </p:nvSpPr>
            <p:spPr>
              <a:xfrm>
                <a:off x="555691" y="1660259"/>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2</a:t>
                </a:r>
              </a:p>
            </p:txBody>
          </p:sp>
        </p:grpSp>
        <p:grpSp>
          <p:nvGrpSpPr>
            <p:cNvPr id="24" name="Group 23"/>
            <p:cNvGrpSpPr/>
            <p:nvPr/>
          </p:nvGrpSpPr>
          <p:grpSpPr>
            <a:xfrm>
              <a:off x="6523258" y="2494099"/>
              <a:ext cx="8092621" cy="325079"/>
              <a:chOff x="514350" y="2079762"/>
              <a:chExt cx="11461750" cy="375828"/>
            </a:xfrm>
          </p:grpSpPr>
          <p:sp>
            <p:nvSpPr>
              <p:cNvPr id="46" name="Freeform 45"/>
              <p:cNvSpPr/>
              <p:nvPr/>
            </p:nvSpPr>
            <p:spPr>
              <a:xfrm>
                <a:off x="514350" y="2079762"/>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err="1">
                    <a:solidFill>
                      <a:schemeClr val="tx1"/>
                    </a:solidFill>
                    <a:latin typeface="Arial" panose="020B0604020202020204" pitchFamily="34" charset="0"/>
                    <a:cs typeface="Arial" panose="020B0604020202020204" pitchFamily="34" charset="0"/>
                  </a:rPr>
                  <a:t>pwd</a:t>
                </a:r>
                <a:r>
                  <a:rPr lang="en-US" kern="1200" dirty="0">
                    <a:solidFill>
                      <a:schemeClr val="tx1"/>
                    </a:solidFill>
                    <a:latin typeface="Arial" panose="020B0604020202020204" pitchFamily="34" charset="0"/>
                    <a:cs typeface="Arial" panose="020B0604020202020204" pitchFamily="34" charset="0"/>
                  </a:rPr>
                  <a:t> – prints current working directory</a:t>
                </a:r>
              </a:p>
            </p:txBody>
          </p:sp>
          <p:sp>
            <p:nvSpPr>
              <p:cNvPr id="47" name="Rounded Rectangle 46"/>
              <p:cNvSpPr/>
              <p:nvPr/>
            </p:nvSpPr>
            <p:spPr>
              <a:xfrm>
                <a:off x="555691" y="210231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3</a:t>
                </a:r>
              </a:p>
            </p:txBody>
          </p:sp>
        </p:grpSp>
        <p:grpSp>
          <p:nvGrpSpPr>
            <p:cNvPr id="25" name="Group 24"/>
            <p:cNvGrpSpPr/>
            <p:nvPr/>
          </p:nvGrpSpPr>
          <p:grpSpPr>
            <a:xfrm>
              <a:off x="6523258" y="2931878"/>
              <a:ext cx="8092621" cy="325079"/>
              <a:chOff x="514350" y="2509114"/>
              <a:chExt cx="11461750" cy="375828"/>
            </a:xfrm>
          </p:grpSpPr>
          <p:sp>
            <p:nvSpPr>
              <p:cNvPr id="44" name="Freeform 43"/>
              <p:cNvSpPr/>
              <p:nvPr/>
            </p:nvSpPr>
            <p:spPr>
              <a:xfrm>
                <a:off x="514350" y="2509114"/>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cd – change directory</a:t>
                </a:r>
              </a:p>
            </p:txBody>
          </p:sp>
          <p:sp>
            <p:nvSpPr>
              <p:cNvPr id="45" name="Rounded Rectangle 44"/>
              <p:cNvSpPr/>
              <p:nvPr/>
            </p:nvSpPr>
            <p:spPr>
              <a:xfrm>
                <a:off x="555691" y="253166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4</a:t>
                </a:r>
              </a:p>
            </p:txBody>
          </p:sp>
        </p:grpSp>
        <p:grpSp>
          <p:nvGrpSpPr>
            <p:cNvPr id="26" name="Group 25"/>
            <p:cNvGrpSpPr/>
            <p:nvPr/>
          </p:nvGrpSpPr>
          <p:grpSpPr>
            <a:xfrm>
              <a:off x="6523258" y="3369657"/>
              <a:ext cx="8092621" cy="325079"/>
              <a:chOff x="514350" y="2951167"/>
              <a:chExt cx="11461750" cy="375828"/>
            </a:xfrm>
          </p:grpSpPr>
          <p:sp>
            <p:nvSpPr>
              <p:cNvPr id="42" name="Freeform 41"/>
              <p:cNvSpPr/>
              <p:nvPr/>
            </p:nvSpPr>
            <p:spPr>
              <a:xfrm>
                <a:off x="514350" y="2951167"/>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cat – display whole content of a file</a:t>
                </a:r>
              </a:p>
            </p:txBody>
          </p:sp>
          <p:sp>
            <p:nvSpPr>
              <p:cNvPr id="43" name="Rounded Rectangle 42"/>
              <p:cNvSpPr/>
              <p:nvPr/>
            </p:nvSpPr>
            <p:spPr>
              <a:xfrm>
                <a:off x="555691" y="297371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5</a:t>
                </a:r>
              </a:p>
            </p:txBody>
          </p:sp>
        </p:grpSp>
        <p:grpSp>
          <p:nvGrpSpPr>
            <p:cNvPr id="27" name="Group 26"/>
            <p:cNvGrpSpPr/>
            <p:nvPr/>
          </p:nvGrpSpPr>
          <p:grpSpPr>
            <a:xfrm>
              <a:off x="6523258" y="3807436"/>
              <a:ext cx="8092621" cy="325079"/>
              <a:chOff x="514350" y="3393220"/>
              <a:chExt cx="11461750" cy="375828"/>
            </a:xfrm>
          </p:grpSpPr>
          <p:sp>
            <p:nvSpPr>
              <p:cNvPr id="40" name="Freeform 39"/>
              <p:cNvSpPr/>
              <p:nvPr/>
            </p:nvSpPr>
            <p:spPr>
              <a:xfrm>
                <a:off x="514350" y="3393220"/>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head, tail – selectively display the given input</a:t>
                </a:r>
              </a:p>
            </p:txBody>
          </p:sp>
          <p:sp>
            <p:nvSpPr>
              <p:cNvPr id="41" name="Rounded Rectangle 40"/>
              <p:cNvSpPr/>
              <p:nvPr/>
            </p:nvSpPr>
            <p:spPr>
              <a:xfrm>
                <a:off x="555691" y="3415770"/>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6</a:t>
                </a:r>
              </a:p>
            </p:txBody>
          </p:sp>
        </p:grpSp>
        <p:grpSp>
          <p:nvGrpSpPr>
            <p:cNvPr id="28" name="Group 27"/>
            <p:cNvGrpSpPr/>
            <p:nvPr/>
          </p:nvGrpSpPr>
          <p:grpSpPr>
            <a:xfrm>
              <a:off x="6523258" y="4245215"/>
              <a:ext cx="8092621" cy="325079"/>
              <a:chOff x="514350" y="3835272"/>
              <a:chExt cx="11461750" cy="375828"/>
            </a:xfrm>
          </p:grpSpPr>
          <p:sp>
            <p:nvSpPr>
              <p:cNvPr id="38" name="Freeform 37"/>
              <p:cNvSpPr/>
              <p:nvPr/>
            </p:nvSpPr>
            <p:spPr>
              <a:xfrm>
                <a:off x="514350" y="3835272"/>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vim, </a:t>
                </a:r>
                <a:r>
                  <a:rPr lang="en-US" kern="1200" dirty="0" err="1">
                    <a:solidFill>
                      <a:schemeClr val="tx1"/>
                    </a:solidFill>
                    <a:latin typeface="Arial" panose="020B0604020202020204" pitchFamily="34" charset="0"/>
                    <a:cs typeface="Arial" panose="020B0604020202020204" pitchFamily="34" charset="0"/>
                  </a:rPr>
                  <a:t>nano</a:t>
                </a:r>
                <a:r>
                  <a:rPr lang="en-US" kern="1200" dirty="0">
                    <a:solidFill>
                      <a:schemeClr val="tx1"/>
                    </a:solidFill>
                    <a:latin typeface="Arial" panose="020B0604020202020204" pitchFamily="34" charset="0"/>
                    <a:cs typeface="Arial" panose="020B0604020202020204" pitchFamily="34" charset="0"/>
                  </a:rPr>
                  <a:t> – edit the file’s content</a:t>
                </a:r>
              </a:p>
            </p:txBody>
          </p:sp>
          <p:sp>
            <p:nvSpPr>
              <p:cNvPr id="39" name="Rounded Rectangle 38"/>
              <p:cNvSpPr/>
              <p:nvPr/>
            </p:nvSpPr>
            <p:spPr>
              <a:xfrm>
                <a:off x="555691" y="385782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7</a:t>
                </a:r>
              </a:p>
            </p:txBody>
          </p:sp>
        </p:grpSp>
        <p:grpSp>
          <p:nvGrpSpPr>
            <p:cNvPr id="29" name="Group 28"/>
            <p:cNvGrpSpPr/>
            <p:nvPr/>
          </p:nvGrpSpPr>
          <p:grpSpPr>
            <a:xfrm>
              <a:off x="6523258" y="4682994"/>
              <a:ext cx="8092621" cy="325079"/>
              <a:chOff x="514350" y="4277325"/>
              <a:chExt cx="11461750" cy="375828"/>
            </a:xfrm>
          </p:grpSpPr>
          <p:sp>
            <p:nvSpPr>
              <p:cNvPr id="36" name="Freeform 35"/>
              <p:cNvSpPr/>
              <p:nvPr/>
            </p:nvSpPr>
            <p:spPr>
              <a:xfrm>
                <a:off x="514350" y="4277325"/>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spc="-30" dirty="0" err="1">
                    <a:solidFill>
                      <a:schemeClr val="tx1"/>
                    </a:solidFill>
                    <a:latin typeface="Arial" panose="020B0604020202020204" pitchFamily="34" charset="0"/>
                    <a:cs typeface="Arial" panose="020B0604020202020204" pitchFamily="34" charset="0"/>
                  </a:rPr>
                  <a:t>cp</a:t>
                </a:r>
                <a:r>
                  <a:rPr lang="en-US" kern="1200" spc="-30" dirty="0">
                    <a:solidFill>
                      <a:schemeClr val="tx1"/>
                    </a:solidFill>
                    <a:latin typeface="Arial" panose="020B0604020202020204" pitchFamily="34" charset="0"/>
                    <a:cs typeface="Arial" panose="020B0604020202020204" pitchFamily="34" charset="0"/>
                  </a:rPr>
                  <a:t>, mv &amp; </a:t>
                </a:r>
                <a:r>
                  <a:rPr lang="en-US" kern="1200" spc="-30" dirty="0" err="1">
                    <a:solidFill>
                      <a:schemeClr val="tx1"/>
                    </a:solidFill>
                    <a:latin typeface="Arial" panose="020B0604020202020204" pitchFamily="34" charset="0"/>
                    <a:cs typeface="Arial" panose="020B0604020202020204" pitchFamily="34" charset="0"/>
                  </a:rPr>
                  <a:t>rm</a:t>
                </a:r>
                <a:r>
                  <a:rPr lang="en-US" kern="1200" spc="-30" dirty="0">
                    <a:solidFill>
                      <a:schemeClr val="tx1"/>
                    </a:solidFill>
                    <a:latin typeface="Arial" panose="020B0604020202020204" pitchFamily="34" charset="0"/>
                    <a:cs typeface="Arial" panose="020B0604020202020204" pitchFamily="34" charset="0"/>
                  </a:rPr>
                  <a:t> – copy, move and remove the file</a:t>
                </a:r>
              </a:p>
            </p:txBody>
          </p:sp>
          <p:sp>
            <p:nvSpPr>
              <p:cNvPr id="37" name="Rounded Rectangle 36"/>
              <p:cNvSpPr/>
              <p:nvPr/>
            </p:nvSpPr>
            <p:spPr>
              <a:xfrm>
                <a:off x="555691" y="429987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8</a:t>
                </a:r>
              </a:p>
            </p:txBody>
          </p:sp>
        </p:grpSp>
        <p:grpSp>
          <p:nvGrpSpPr>
            <p:cNvPr id="30" name="Group 29"/>
            <p:cNvGrpSpPr/>
            <p:nvPr/>
          </p:nvGrpSpPr>
          <p:grpSpPr>
            <a:xfrm>
              <a:off x="6523258" y="5120773"/>
              <a:ext cx="8092621" cy="325079"/>
              <a:chOff x="514350" y="4706678"/>
              <a:chExt cx="11461750" cy="375828"/>
            </a:xfrm>
          </p:grpSpPr>
          <p:sp>
            <p:nvSpPr>
              <p:cNvPr id="34" name="Freeform 33"/>
              <p:cNvSpPr/>
              <p:nvPr/>
            </p:nvSpPr>
            <p:spPr>
              <a:xfrm>
                <a:off x="514350" y="4706678"/>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a:solidFill>
                      <a:schemeClr val="tx1"/>
                    </a:solidFill>
                    <a:latin typeface="Arial" panose="020B0604020202020204" pitchFamily="34" charset="0"/>
                    <a:cs typeface="Arial" panose="020B0604020202020204" pitchFamily="34" charset="0"/>
                  </a:rPr>
                  <a:t>clear – clears the terminal</a:t>
                </a:r>
              </a:p>
            </p:txBody>
          </p:sp>
          <p:sp>
            <p:nvSpPr>
              <p:cNvPr id="35" name="Rounded Rectangle 34"/>
              <p:cNvSpPr/>
              <p:nvPr/>
            </p:nvSpPr>
            <p:spPr>
              <a:xfrm>
                <a:off x="555691" y="4729228"/>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9</a:t>
                </a:r>
              </a:p>
            </p:txBody>
          </p:sp>
        </p:grpSp>
        <p:grpSp>
          <p:nvGrpSpPr>
            <p:cNvPr id="31" name="Group 30"/>
            <p:cNvGrpSpPr/>
            <p:nvPr/>
          </p:nvGrpSpPr>
          <p:grpSpPr>
            <a:xfrm>
              <a:off x="6523258" y="5996329"/>
              <a:ext cx="8092621" cy="325079"/>
              <a:chOff x="514350" y="5148730"/>
              <a:chExt cx="11461750" cy="375828"/>
            </a:xfrm>
          </p:grpSpPr>
          <p:sp>
            <p:nvSpPr>
              <p:cNvPr id="32" name="Freeform 31"/>
              <p:cNvSpPr/>
              <p:nvPr/>
            </p:nvSpPr>
            <p:spPr>
              <a:xfrm>
                <a:off x="514350" y="5148730"/>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err="1">
                    <a:solidFill>
                      <a:schemeClr val="tx1"/>
                    </a:solidFill>
                    <a:latin typeface="Arial" panose="020B0604020202020204" pitchFamily="34" charset="0"/>
                    <a:cs typeface="Arial" panose="020B0604020202020204" pitchFamily="34" charset="0"/>
                  </a:rPr>
                  <a:t>grep</a:t>
                </a:r>
                <a:r>
                  <a:rPr lang="en-US" kern="1200" dirty="0">
                    <a:solidFill>
                      <a:schemeClr val="tx1"/>
                    </a:solidFill>
                    <a:latin typeface="Arial" panose="020B0604020202020204" pitchFamily="34" charset="0"/>
                    <a:cs typeface="Arial" panose="020B0604020202020204" pitchFamily="34" charset="0"/>
                  </a:rPr>
                  <a:t> &amp; find – search files and folders</a:t>
                </a:r>
              </a:p>
            </p:txBody>
          </p:sp>
          <p:sp>
            <p:nvSpPr>
              <p:cNvPr id="33" name="Rounded Rectangle 32"/>
              <p:cNvSpPr/>
              <p:nvPr/>
            </p:nvSpPr>
            <p:spPr>
              <a:xfrm>
                <a:off x="555691" y="5171280"/>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smtClean="0">
                    <a:latin typeface="Arial" panose="020B0604020202020204" pitchFamily="34" charset="0"/>
                    <a:cs typeface="Arial" panose="020B0604020202020204" pitchFamily="34" charset="0"/>
                  </a:rPr>
                  <a:t>11</a:t>
                </a:r>
                <a:endParaRPr lang="en-US" sz="1200" b="1" dirty="0">
                  <a:latin typeface="Arial" panose="020B0604020202020204" pitchFamily="34" charset="0"/>
                  <a:cs typeface="Arial" panose="020B0604020202020204" pitchFamily="34" charset="0"/>
                </a:endParaRPr>
              </a:p>
            </p:txBody>
          </p:sp>
        </p:grpSp>
        <p:grpSp>
          <p:nvGrpSpPr>
            <p:cNvPr id="52" name="Group 51"/>
            <p:cNvGrpSpPr/>
            <p:nvPr/>
          </p:nvGrpSpPr>
          <p:grpSpPr>
            <a:xfrm>
              <a:off x="6523258" y="5558552"/>
              <a:ext cx="8092621" cy="325079"/>
              <a:chOff x="514350" y="5148730"/>
              <a:chExt cx="11461750" cy="375828"/>
            </a:xfrm>
          </p:grpSpPr>
          <p:sp>
            <p:nvSpPr>
              <p:cNvPr id="53" name="Freeform 52"/>
              <p:cNvSpPr/>
              <p:nvPr/>
            </p:nvSpPr>
            <p:spPr>
              <a:xfrm>
                <a:off x="514350" y="5148730"/>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kern="1200" dirty="0" err="1">
                    <a:solidFill>
                      <a:schemeClr val="tx1"/>
                    </a:solidFill>
                    <a:latin typeface="Arial" panose="020B0604020202020204" pitchFamily="34" charset="0"/>
                    <a:cs typeface="Arial" panose="020B0604020202020204" pitchFamily="34" charset="0"/>
                  </a:rPr>
                  <a:t>mkdir</a:t>
                </a:r>
                <a:r>
                  <a:rPr lang="en-US" kern="1200" dirty="0">
                    <a:solidFill>
                      <a:schemeClr val="tx1"/>
                    </a:solidFill>
                    <a:latin typeface="Arial" panose="020B0604020202020204" pitchFamily="34" charset="0"/>
                    <a:cs typeface="Arial" panose="020B0604020202020204" pitchFamily="34" charset="0"/>
                  </a:rPr>
                  <a:t> – creates new directory</a:t>
                </a:r>
              </a:p>
            </p:txBody>
          </p:sp>
          <p:sp>
            <p:nvSpPr>
              <p:cNvPr id="54" name="Rounded Rectangle 53"/>
              <p:cNvSpPr/>
              <p:nvPr/>
            </p:nvSpPr>
            <p:spPr>
              <a:xfrm>
                <a:off x="555691" y="5171280"/>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200" b="1" dirty="0">
                    <a:latin typeface="Arial" panose="020B0604020202020204" pitchFamily="34" charset="0"/>
                    <a:cs typeface="Arial" panose="020B0604020202020204" pitchFamily="34" charset="0"/>
                  </a:rPr>
                  <a:t>10</a:t>
                </a:r>
              </a:p>
            </p:txBody>
          </p:sp>
        </p:grpSp>
      </p:grpSp>
    </p:spTree>
    <p:extLst>
      <p:ext uri="{BB962C8B-B14F-4D97-AF65-F5344CB8AC3E}">
        <p14:creationId xmlns:p14="http://schemas.microsoft.com/office/powerpoint/2010/main" val="2958852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4.4 Bash Operators</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a:lnSpc>
                <a:spcPct val="100000"/>
              </a:lnSpc>
            </a:pPr>
            <a:r>
              <a:rPr lang="en-US" dirty="0" smtClean="0"/>
              <a:t>The following table explains the Bash Operators.. </a:t>
            </a:r>
          </a:p>
        </p:txBody>
      </p:sp>
      <p:sp>
        <p:nvSpPr>
          <p:cNvPr id="11" name="Rounded Rectangle 10"/>
          <p:cNvSpPr/>
          <p:nvPr/>
        </p:nvSpPr>
        <p:spPr>
          <a:xfrm>
            <a:off x="1034562" y="2028825"/>
            <a:ext cx="9753600" cy="4000500"/>
          </a:xfrm>
          <a:prstGeom prst="roundRect">
            <a:avLst>
              <a:gd name="adj" fmla="val 4113"/>
            </a:avLst>
          </a:prstGeom>
          <a:solidFill>
            <a:srgbClr val="11ED9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spcBef>
                <a:spcPts val="1200"/>
              </a:spcBef>
              <a:spcAft>
                <a:spcPts val="838"/>
              </a:spcAft>
            </a:pPr>
            <a:r>
              <a:rPr lang="en-US" sz="2400" b="1" kern="1200" dirty="0">
                <a:solidFill>
                  <a:schemeClr val="bg1"/>
                </a:solidFill>
                <a:latin typeface="Arial" panose="020B0604020202020204" pitchFamily="34" charset="0"/>
                <a:cs typeface="Arial" panose="020B0604020202020204" pitchFamily="34" charset="0"/>
              </a:rPr>
              <a:t>&lt;</a:t>
            </a:r>
            <a:r>
              <a:rPr lang="en-US" sz="1800" b="1" kern="1200" dirty="0">
                <a:solidFill>
                  <a:srgbClr val="0EC07D"/>
                </a:solidFill>
                <a:latin typeface="Arial" panose="020B0604020202020204" pitchFamily="34" charset="0"/>
                <a:cs typeface="Arial" panose="020B0604020202020204" pitchFamily="34" charset="0"/>
              </a:rPr>
              <a:t> </a:t>
            </a:r>
            <a:r>
              <a:rPr lang="en-US" sz="1800" kern="1200" dirty="0">
                <a:solidFill>
                  <a:prstClr val="black"/>
                </a:solidFill>
                <a:latin typeface="Arial" panose="020B0604020202020204" pitchFamily="34" charset="0"/>
                <a:cs typeface="Arial" panose="020B0604020202020204" pitchFamily="34" charset="0"/>
              </a:rPr>
              <a:t>or </a:t>
            </a:r>
            <a:r>
              <a:rPr lang="en-US" sz="2400" b="1" kern="1200" dirty="0">
                <a:solidFill>
                  <a:schemeClr val="bg1"/>
                </a:solidFill>
                <a:latin typeface="Arial" panose="020B0604020202020204" pitchFamily="34" charset="0"/>
                <a:cs typeface="Arial" panose="020B0604020202020204" pitchFamily="34" charset="0"/>
              </a:rPr>
              <a:t>&gt;</a:t>
            </a:r>
            <a:r>
              <a:rPr lang="en-US" sz="1800" kern="1200" dirty="0">
                <a:solidFill>
                  <a:prstClr val="black"/>
                </a:solidFill>
                <a:latin typeface="Arial" panose="020B0604020202020204" pitchFamily="34" charset="0"/>
                <a:cs typeface="Arial" panose="020B0604020202020204" pitchFamily="34" charset="0"/>
              </a:rPr>
              <a:t> -  Used to redirect files content to a program or redirect </a:t>
            </a:r>
            <a:r>
              <a:rPr lang="en-US" sz="1800" kern="1200" dirty="0" err="1">
                <a:solidFill>
                  <a:prstClr val="black"/>
                </a:solidFill>
                <a:latin typeface="Arial" panose="020B0604020202020204" pitchFamily="34" charset="0"/>
                <a:cs typeface="Arial" panose="020B0604020202020204" pitchFamily="34" charset="0"/>
              </a:rPr>
              <a:t>stdout</a:t>
            </a:r>
            <a:r>
              <a:rPr lang="en-US" sz="1800" kern="1200" dirty="0">
                <a:solidFill>
                  <a:prstClr val="black"/>
                </a:solidFill>
                <a:latin typeface="Arial" panose="020B0604020202020204" pitchFamily="34" charset="0"/>
                <a:cs typeface="Arial" panose="020B0604020202020204" pitchFamily="34" charset="0"/>
              </a:rPr>
              <a:t> and/or </a:t>
            </a:r>
            <a:r>
              <a:rPr lang="en-US" sz="1800" kern="1200" dirty="0" err="1">
                <a:solidFill>
                  <a:prstClr val="black"/>
                </a:solidFill>
                <a:latin typeface="Arial" panose="020B0604020202020204" pitchFamily="34" charset="0"/>
                <a:cs typeface="Arial" panose="020B0604020202020204" pitchFamily="34" charset="0"/>
              </a:rPr>
              <a:t>stderr</a:t>
            </a:r>
            <a:r>
              <a:rPr lang="en-US" sz="1800" kern="1200" dirty="0">
                <a:solidFill>
                  <a:prstClr val="black"/>
                </a:solidFill>
                <a:latin typeface="Arial" panose="020B0604020202020204" pitchFamily="34" charset="0"/>
                <a:cs typeface="Arial" panose="020B0604020202020204" pitchFamily="34" charset="0"/>
              </a:rPr>
              <a:t> to a file.</a:t>
            </a:r>
          </a:p>
          <a:p>
            <a:pPr lvl="1">
              <a:lnSpc>
                <a:spcPct val="150000"/>
              </a:lnSpc>
              <a:spcBef>
                <a:spcPts val="1200"/>
              </a:spcBef>
              <a:spcAft>
                <a:spcPts val="838"/>
              </a:spcAft>
            </a:pPr>
            <a:r>
              <a:rPr lang="en-US" sz="2400" b="1" kern="1200" dirty="0">
                <a:solidFill>
                  <a:schemeClr val="bg1"/>
                </a:solidFill>
                <a:latin typeface="Arial" panose="020B0604020202020204" pitchFamily="34" charset="0"/>
                <a:cs typeface="Arial" panose="020B0604020202020204" pitchFamily="34" charset="0"/>
              </a:rPr>
              <a:t>|</a:t>
            </a:r>
            <a:r>
              <a:rPr lang="en-US" sz="1800" kern="1200" dirty="0">
                <a:solidFill>
                  <a:schemeClr val="bg1"/>
                </a:solidFill>
                <a:latin typeface="Arial" panose="020B0604020202020204" pitchFamily="34" charset="0"/>
                <a:cs typeface="Arial" panose="020B0604020202020204" pitchFamily="34" charset="0"/>
              </a:rPr>
              <a:t> </a:t>
            </a:r>
            <a:r>
              <a:rPr lang="en-US" sz="1800" kern="1200" dirty="0">
                <a:solidFill>
                  <a:prstClr val="black"/>
                </a:solidFill>
                <a:latin typeface="Arial" panose="020B0604020202020204" pitchFamily="34" charset="0"/>
                <a:cs typeface="Arial" panose="020B0604020202020204" pitchFamily="34" charset="0"/>
              </a:rPr>
              <a:t>-  Used to send </a:t>
            </a:r>
            <a:r>
              <a:rPr lang="en-US" sz="1800" kern="1200" dirty="0" err="1">
                <a:solidFill>
                  <a:prstClr val="black"/>
                </a:solidFill>
                <a:latin typeface="Arial" panose="020B0604020202020204" pitchFamily="34" charset="0"/>
                <a:cs typeface="Arial" panose="020B0604020202020204" pitchFamily="34" charset="0"/>
              </a:rPr>
              <a:t>stdout</a:t>
            </a:r>
            <a:r>
              <a:rPr lang="en-US" sz="1800" kern="1200" dirty="0">
                <a:solidFill>
                  <a:prstClr val="black"/>
                </a:solidFill>
                <a:latin typeface="Arial" panose="020B0604020202020204" pitchFamily="34" charset="0"/>
                <a:cs typeface="Arial" panose="020B0604020202020204" pitchFamily="34" charset="0"/>
              </a:rPr>
              <a:t> of a program to the </a:t>
            </a:r>
            <a:r>
              <a:rPr lang="en-US" sz="1800" kern="1200" dirty="0" err="1">
                <a:solidFill>
                  <a:prstClr val="black"/>
                </a:solidFill>
                <a:latin typeface="Arial" panose="020B0604020202020204" pitchFamily="34" charset="0"/>
                <a:cs typeface="Arial" panose="020B0604020202020204" pitchFamily="34" charset="0"/>
              </a:rPr>
              <a:t>stdin</a:t>
            </a:r>
            <a:r>
              <a:rPr lang="en-US" sz="1800" kern="1200" dirty="0">
                <a:solidFill>
                  <a:prstClr val="black"/>
                </a:solidFill>
                <a:latin typeface="Arial" panose="020B0604020202020204" pitchFamily="34" charset="0"/>
                <a:cs typeface="Arial" panose="020B0604020202020204" pitchFamily="34" charset="0"/>
              </a:rPr>
              <a:t> of another program.</a:t>
            </a:r>
            <a:endParaRPr lang="en-US" sz="1800" kern="1200" dirty="0">
              <a:solidFill>
                <a:schemeClr val="bg1"/>
              </a:solidFill>
              <a:latin typeface="Arial" panose="020B0604020202020204" pitchFamily="34" charset="0"/>
              <a:cs typeface="Arial" panose="020B0604020202020204" pitchFamily="34" charset="0"/>
            </a:endParaRPr>
          </a:p>
          <a:p>
            <a:pPr lvl="1">
              <a:lnSpc>
                <a:spcPct val="150000"/>
              </a:lnSpc>
              <a:spcBef>
                <a:spcPts val="1200"/>
              </a:spcBef>
              <a:spcAft>
                <a:spcPts val="838"/>
              </a:spcAft>
            </a:pPr>
            <a:r>
              <a:rPr lang="en-US" sz="2400" b="1" kern="1200" dirty="0">
                <a:solidFill>
                  <a:schemeClr val="bg1"/>
                </a:solidFill>
                <a:latin typeface="Arial" panose="020B0604020202020204" pitchFamily="34" charset="0"/>
                <a:cs typeface="Arial" panose="020B0604020202020204" pitchFamily="34" charset="0"/>
              </a:rPr>
              <a:t>&amp;</a:t>
            </a:r>
            <a:r>
              <a:rPr lang="en-US" sz="1800" kern="1200" dirty="0">
                <a:solidFill>
                  <a:prstClr val="black"/>
                </a:solidFill>
                <a:latin typeface="Arial" panose="020B0604020202020204" pitchFamily="34" charset="0"/>
                <a:cs typeface="Arial" panose="020B0604020202020204" pitchFamily="34" charset="0"/>
              </a:rPr>
              <a:t> - Runs program in the background.</a:t>
            </a:r>
          </a:p>
          <a:p>
            <a:pPr lvl="1">
              <a:lnSpc>
                <a:spcPct val="150000"/>
              </a:lnSpc>
              <a:spcBef>
                <a:spcPts val="1200"/>
              </a:spcBef>
              <a:spcAft>
                <a:spcPts val="838"/>
              </a:spcAft>
            </a:pPr>
            <a:r>
              <a:rPr lang="en-US" sz="2400" b="1" kern="1200" dirty="0">
                <a:solidFill>
                  <a:schemeClr val="bg1"/>
                </a:solidFill>
                <a:latin typeface="Arial" panose="020B0604020202020204" pitchFamily="34" charset="0"/>
                <a:cs typeface="Arial" panose="020B0604020202020204" pitchFamily="34" charset="0"/>
              </a:rPr>
              <a:t>*</a:t>
            </a:r>
            <a:r>
              <a:rPr lang="en-US" sz="1800" kern="1200" dirty="0">
                <a:solidFill>
                  <a:prstClr val="black"/>
                </a:solidFill>
                <a:latin typeface="Arial" panose="020B0604020202020204" pitchFamily="34" charset="0"/>
                <a:cs typeface="Arial" panose="020B0604020202020204" pitchFamily="34" charset="0"/>
              </a:rPr>
              <a:t>, </a:t>
            </a:r>
            <a:r>
              <a:rPr lang="en-US" sz="2400" b="1" kern="1200" dirty="0">
                <a:solidFill>
                  <a:schemeClr val="bg1"/>
                </a:solidFill>
                <a:latin typeface="Arial" panose="020B0604020202020204" pitchFamily="34" charset="0"/>
                <a:cs typeface="Arial" panose="020B0604020202020204" pitchFamily="34" charset="0"/>
              </a:rPr>
              <a:t>?</a:t>
            </a:r>
            <a:r>
              <a:rPr lang="en-US" sz="1800" kern="1200" dirty="0">
                <a:solidFill>
                  <a:prstClr val="black"/>
                </a:solidFill>
                <a:latin typeface="Arial" panose="020B0604020202020204" pitchFamily="34" charset="0"/>
                <a:cs typeface="Arial" panose="020B0604020202020204" pitchFamily="34" charset="0"/>
              </a:rPr>
              <a:t>, </a:t>
            </a:r>
            <a:r>
              <a:rPr lang="en-US" sz="2400" b="1" kern="1200" dirty="0">
                <a:solidFill>
                  <a:schemeClr val="bg1"/>
                </a:solidFill>
                <a:latin typeface="Arial" panose="020B0604020202020204" pitchFamily="34" charset="0"/>
                <a:cs typeface="Arial" panose="020B0604020202020204" pitchFamily="34" charset="0"/>
              </a:rPr>
              <a:t>[</a:t>
            </a:r>
            <a:r>
              <a:rPr lang="en-US" sz="2400" b="1" kern="1200" dirty="0">
                <a:solidFill>
                  <a:srgbClr val="0EC07D"/>
                </a:solidFill>
                <a:latin typeface="Arial" panose="020B0604020202020204" pitchFamily="34" charset="0"/>
                <a:cs typeface="Arial" panose="020B0604020202020204" pitchFamily="34" charset="0"/>
              </a:rPr>
              <a:t> </a:t>
            </a:r>
            <a:r>
              <a:rPr lang="en-US" sz="2400" b="1" kern="1200" dirty="0">
                <a:solidFill>
                  <a:schemeClr val="bg1"/>
                </a:solidFill>
                <a:latin typeface="Arial" panose="020B0604020202020204" pitchFamily="34" charset="0"/>
                <a:cs typeface="Arial" panose="020B0604020202020204" pitchFamily="34" charset="0"/>
              </a:rPr>
              <a:t>]</a:t>
            </a:r>
            <a:r>
              <a:rPr lang="en-US" sz="2400" kern="1200" dirty="0">
                <a:solidFill>
                  <a:schemeClr val="bg1"/>
                </a:solidFill>
                <a:latin typeface="Arial" panose="020B0604020202020204" pitchFamily="34" charset="0"/>
                <a:cs typeface="Arial" panose="020B0604020202020204" pitchFamily="34" charset="0"/>
              </a:rPr>
              <a:t> </a:t>
            </a:r>
            <a:r>
              <a:rPr lang="en-US" sz="1800" kern="1200" dirty="0">
                <a:solidFill>
                  <a:prstClr val="black"/>
                </a:solidFill>
                <a:latin typeface="Arial" panose="020B0604020202020204" pitchFamily="34" charset="0"/>
                <a:cs typeface="Arial" panose="020B0604020202020204" pitchFamily="34" charset="0"/>
              </a:rPr>
              <a:t>– Used to match characters in filenames.</a:t>
            </a:r>
          </a:p>
          <a:p>
            <a:pPr lvl="1">
              <a:lnSpc>
                <a:spcPct val="150000"/>
              </a:lnSpc>
              <a:spcBef>
                <a:spcPts val="1200"/>
              </a:spcBef>
              <a:spcAft>
                <a:spcPts val="838"/>
              </a:spcAft>
            </a:pPr>
            <a:r>
              <a:rPr lang="en-US" sz="2400" b="1" kern="1200" dirty="0">
                <a:solidFill>
                  <a:schemeClr val="bg1"/>
                </a:solidFill>
                <a:latin typeface="Arial" panose="020B0604020202020204" pitchFamily="34" charset="0"/>
                <a:cs typeface="Arial" panose="020B0604020202020204" pitchFamily="34" charset="0"/>
              </a:rPr>
              <a:t>( )</a:t>
            </a:r>
            <a:r>
              <a:rPr lang="en-US" sz="2400" kern="1200" dirty="0">
                <a:solidFill>
                  <a:prstClr val="black"/>
                </a:solidFill>
                <a:latin typeface="Arial" panose="020B0604020202020204" pitchFamily="34" charset="0"/>
                <a:cs typeface="Arial" panose="020B0604020202020204" pitchFamily="34" charset="0"/>
              </a:rPr>
              <a:t> </a:t>
            </a:r>
            <a:r>
              <a:rPr lang="en-US" sz="1800" kern="1200" dirty="0">
                <a:solidFill>
                  <a:prstClr val="black"/>
                </a:solidFill>
                <a:latin typeface="Arial" panose="020B0604020202020204" pitchFamily="34" charset="0"/>
                <a:cs typeface="Arial" panose="020B0604020202020204" pitchFamily="34" charset="0"/>
              </a:rPr>
              <a:t>– Used to run commands in a subshell</a:t>
            </a:r>
            <a:r>
              <a:rPr lang="en-US" sz="1800" kern="1200" dirty="0" smtClean="0">
                <a:solidFill>
                  <a:prstClr val="black"/>
                </a:solidFill>
                <a:latin typeface="Arial" panose="020B0604020202020204" pitchFamily="34" charset="0"/>
                <a:cs typeface="Arial" panose="020B0604020202020204" pitchFamily="34" charset="0"/>
              </a:rPr>
              <a: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3" name="Straight Connector 12"/>
          <p:cNvCxnSpPr/>
          <p:nvPr/>
        </p:nvCxnSpPr>
        <p:spPr>
          <a:xfrm>
            <a:off x="1009650" y="2876550"/>
            <a:ext cx="97785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09650" y="3680959"/>
            <a:ext cx="97785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09650" y="4485368"/>
            <a:ext cx="97785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9650" y="5289777"/>
            <a:ext cx="97785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033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a:pPr>
            <a:r>
              <a:rPr lang="en-US" dirty="0"/>
              <a:t>Which of the following about bash is true?</a:t>
            </a:r>
          </a:p>
          <a:p>
            <a:pPr marL="682625" indent="-342900">
              <a:spcBef>
                <a:spcPts val="1200"/>
              </a:spcBef>
              <a:buAutoNum type="alphaUcParenR"/>
            </a:pPr>
            <a:r>
              <a:rPr lang="en-US" b="1" dirty="0"/>
              <a:t>Bash supports most of the shell scripts without modification</a:t>
            </a:r>
          </a:p>
          <a:p>
            <a:pPr marL="682625" indent="-342900">
              <a:lnSpc>
                <a:spcPct val="100000"/>
              </a:lnSpc>
              <a:spcBef>
                <a:spcPts val="0"/>
              </a:spcBef>
              <a:buAutoNum type="alphaUcParenR"/>
            </a:pPr>
            <a:r>
              <a:rPr lang="en-US" b="1" dirty="0"/>
              <a:t>Shell syntax is the way of storing values</a:t>
            </a:r>
          </a:p>
          <a:p>
            <a:pPr marL="682625" indent="-342900">
              <a:lnSpc>
                <a:spcPct val="100000"/>
              </a:lnSpc>
              <a:spcBef>
                <a:spcPts val="0"/>
              </a:spcBef>
              <a:buAutoNum type="alphaUcParenR"/>
            </a:pPr>
            <a:r>
              <a:rPr lang="en-US" b="1" dirty="0"/>
              <a:t>Redirection is the way of giving inputs to the shell</a:t>
            </a:r>
          </a:p>
          <a:p>
            <a:pPr marL="682625" indent="-342900">
              <a:lnSpc>
                <a:spcPct val="100000"/>
              </a:lnSpc>
              <a:spcBef>
                <a:spcPts val="0"/>
              </a:spcBef>
              <a:buAutoNum type="alphaUcParenR"/>
            </a:pPr>
            <a:r>
              <a:rPr lang="en-US" b="1" dirty="0"/>
              <a:t>All the </a:t>
            </a:r>
            <a:r>
              <a:rPr lang="en-US" b="1" dirty="0" smtClean="0"/>
              <a:t>above</a:t>
            </a:r>
          </a:p>
          <a:p>
            <a:pPr marL="682625" indent="-342900">
              <a:lnSpc>
                <a:spcPct val="100000"/>
              </a:lnSpc>
              <a:spcBef>
                <a:spcPts val="0"/>
              </a:spcBef>
              <a:buAutoNum type="alphaUcParenR"/>
            </a:pPr>
            <a:endParaRPr lang="en-US" b="1" dirty="0"/>
          </a:p>
          <a:p>
            <a:pPr marL="342900" indent="-342900">
              <a:spcBef>
                <a:spcPts val="1200"/>
              </a:spcBef>
              <a:buFont typeface="+mj-lt"/>
              <a:buAutoNum type="arabicPeriod" startAt="2"/>
            </a:pPr>
            <a:r>
              <a:rPr lang="en-US" dirty="0"/>
              <a:t>What is the use of the </a:t>
            </a:r>
            <a:r>
              <a:rPr lang="en-US" dirty="0" err="1"/>
              <a:t>rmdir</a:t>
            </a:r>
            <a:r>
              <a:rPr lang="en-US" dirty="0"/>
              <a:t> command?</a:t>
            </a:r>
          </a:p>
          <a:p>
            <a:pPr marL="682625" indent="-342900">
              <a:spcBef>
                <a:spcPts val="1200"/>
              </a:spcBef>
              <a:buAutoNum type="alphaUcParenR"/>
            </a:pPr>
            <a:r>
              <a:rPr lang="en-US" b="1" dirty="0"/>
              <a:t>Removes the specified file.</a:t>
            </a:r>
          </a:p>
          <a:p>
            <a:pPr marL="682625" indent="-342900">
              <a:lnSpc>
                <a:spcPct val="100000"/>
              </a:lnSpc>
              <a:spcBef>
                <a:spcPts val="0"/>
              </a:spcBef>
              <a:buAutoNum type="alphaUcParenR"/>
            </a:pPr>
            <a:r>
              <a:rPr lang="en-US" b="1" dirty="0"/>
              <a:t>Removes the specified directory.</a:t>
            </a:r>
          </a:p>
          <a:p>
            <a:pPr marL="682625" indent="-342900">
              <a:lnSpc>
                <a:spcPct val="100000"/>
              </a:lnSpc>
              <a:spcBef>
                <a:spcPts val="0"/>
              </a:spcBef>
              <a:buAutoNum type="alphaUcParenR"/>
            </a:pPr>
            <a:r>
              <a:rPr lang="en-US" b="1" dirty="0"/>
              <a:t>Renames the specified directory.</a:t>
            </a:r>
          </a:p>
          <a:p>
            <a:pPr marL="682625" indent="-342900">
              <a:lnSpc>
                <a:spcPct val="100000"/>
              </a:lnSpc>
              <a:spcBef>
                <a:spcPts val="0"/>
              </a:spcBef>
              <a:buAutoNum type="alphaUcParenR"/>
            </a:pPr>
            <a:r>
              <a:rPr lang="en-US" b="1" dirty="0"/>
              <a:t>Reruns the previous command.</a:t>
            </a:r>
            <a:endParaRPr lang="en-US" dirty="0"/>
          </a:p>
          <a:p>
            <a:pPr marL="682625" indent="-342900">
              <a:lnSpc>
                <a:spcPct val="100000"/>
              </a:lnSpc>
              <a:spcBef>
                <a:spcPts val="0"/>
              </a:spcBef>
              <a:buAutoNum type="alphaUcParenR"/>
            </a:pPr>
            <a:endParaRPr lang="en-US" dirty="0" smtClean="0"/>
          </a:p>
        </p:txBody>
      </p:sp>
    </p:spTree>
    <p:extLst>
      <p:ext uri="{BB962C8B-B14F-4D97-AF65-F5344CB8AC3E}">
        <p14:creationId xmlns:p14="http://schemas.microsoft.com/office/powerpoint/2010/main" val="851799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F2CA-289E-4DD4-AFF8-E8F61CAAA33B}"/>
              </a:ext>
            </a:extLst>
          </p:cNvPr>
          <p:cNvSpPr>
            <a:spLocks noGrp="1"/>
          </p:cNvSpPr>
          <p:nvPr>
            <p:ph type="title"/>
          </p:nvPr>
        </p:nvSpPr>
        <p:spPr/>
        <p:txBody>
          <a:bodyPr/>
          <a:lstStyle/>
          <a:p>
            <a:r>
              <a:rPr lang="en-IN" dirty="0"/>
              <a:t>What did you Grasp?</a:t>
            </a:r>
          </a:p>
        </p:txBody>
      </p:sp>
      <p:sp>
        <p:nvSpPr>
          <p:cNvPr id="3" name="Text Placeholder 2">
            <a:extLst>
              <a:ext uri="{FF2B5EF4-FFF2-40B4-BE49-F238E27FC236}">
                <a16:creationId xmlns:a16="http://schemas.microsoft.com/office/drawing/2014/main" xmlns="" id="{649479E8-D98E-495F-90CE-0C0B7A780D46}"/>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E94E15E5-D2D4-436C-B939-1B2483686712}"/>
              </a:ext>
            </a:extLst>
          </p:cNvPr>
          <p:cNvSpPr>
            <a:spLocks noGrp="1"/>
          </p:cNvSpPr>
          <p:nvPr>
            <p:ph type="body" sz="quarter" idx="24"/>
          </p:nvPr>
        </p:nvSpPr>
        <p:spPr>
          <a:xfrm>
            <a:off x="4809152" y="1778799"/>
            <a:ext cx="7267234" cy="3749409"/>
          </a:xfrm>
        </p:spPr>
        <p:txBody>
          <a:bodyPr/>
          <a:lstStyle/>
          <a:p>
            <a:pPr marL="342900" indent="-342900">
              <a:spcBef>
                <a:spcPts val="1200"/>
              </a:spcBef>
              <a:buFont typeface="+mj-lt"/>
              <a:buAutoNum type="arabicPeriod" startAt="3"/>
            </a:pPr>
            <a:r>
              <a:rPr lang="en-US" dirty="0"/>
              <a:t>What does the command echo ‘</a:t>
            </a:r>
            <a:r>
              <a:rPr lang="en-US" dirty="0" err="1"/>
              <a:t>abc</a:t>
            </a:r>
            <a:r>
              <a:rPr lang="en-US" dirty="0"/>
              <a:t>’ &gt;&gt; myfile.txt do?</a:t>
            </a:r>
          </a:p>
          <a:p>
            <a:pPr marL="682625" indent="-342900">
              <a:spcBef>
                <a:spcPts val="1200"/>
              </a:spcBef>
              <a:buAutoNum type="alphaUcParenR"/>
            </a:pPr>
            <a:r>
              <a:rPr lang="en-US" b="1" dirty="0"/>
              <a:t>Replaces the content of the file with the text ‘</a:t>
            </a:r>
            <a:r>
              <a:rPr lang="en-US" b="1" dirty="0" err="1"/>
              <a:t>abc</a:t>
            </a:r>
            <a:r>
              <a:rPr lang="en-US" b="1" dirty="0"/>
              <a:t>’.</a:t>
            </a:r>
          </a:p>
          <a:p>
            <a:pPr marL="682625" indent="-342900">
              <a:lnSpc>
                <a:spcPct val="100000"/>
              </a:lnSpc>
              <a:spcBef>
                <a:spcPts val="0"/>
              </a:spcBef>
              <a:buAutoNum type="alphaUcParenR"/>
            </a:pPr>
            <a:r>
              <a:rPr lang="en-US" b="1" dirty="0"/>
              <a:t>Removes the text ‘</a:t>
            </a:r>
            <a:r>
              <a:rPr lang="en-US" b="1" dirty="0" err="1"/>
              <a:t>abc</a:t>
            </a:r>
            <a:r>
              <a:rPr lang="en-US" b="1" dirty="0"/>
              <a:t>’ if it exists in the file.</a:t>
            </a:r>
          </a:p>
          <a:p>
            <a:pPr marL="682625" indent="-342900">
              <a:lnSpc>
                <a:spcPct val="100000"/>
              </a:lnSpc>
              <a:spcBef>
                <a:spcPts val="0"/>
              </a:spcBef>
              <a:buAutoNum type="alphaUcParenR"/>
            </a:pPr>
            <a:r>
              <a:rPr lang="en-US" b="1" dirty="0"/>
              <a:t>Appends the text ‘</a:t>
            </a:r>
            <a:r>
              <a:rPr lang="en-US" b="1" dirty="0" err="1"/>
              <a:t>abc</a:t>
            </a:r>
            <a:r>
              <a:rPr lang="en-US" b="1" dirty="0"/>
              <a:t>’ to the file.</a:t>
            </a:r>
          </a:p>
          <a:p>
            <a:pPr marL="682625" indent="-342900">
              <a:lnSpc>
                <a:spcPct val="100000"/>
              </a:lnSpc>
              <a:spcBef>
                <a:spcPts val="0"/>
              </a:spcBef>
              <a:buAutoNum type="alphaUcParenR"/>
            </a:pPr>
            <a:r>
              <a:rPr lang="en-US" b="1" dirty="0"/>
              <a:t>Prints the content of the file with the prefix ‘</a:t>
            </a:r>
            <a:r>
              <a:rPr lang="en-US" b="1" dirty="0" err="1"/>
              <a:t>abc</a:t>
            </a:r>
            <a:endParaRPr lang="en-US" b="1" dirty="0" smtClean="0"/>
          </a:p>
          <a:p>
            <a:pPr marL="682625" indent="-342900">
              <a:lnSpc>
                <a:spcPct val="100000"/>
              </a:lnSpc>
              <a:spcBef>
                <a:spcPts val="0"/>
              </a:spcBef>
              <a:buAutoNum type="alphaUcParenR"/>
            </a:pPr>
            <a:endParaRPr lang="en-US" b="1" dirty="0"/>
          </a:p>
        </p:txBody>
      </p:sp>
    </p:spTree>
    <p:extLst>
      <p:ext uri="{BB962C8B-B14F-4D97-AF65-F5344CB8AC3E}">
        <p14:creationId xmlns:p14="http://schemas.microsoft.com/office/powerpoint/2010/main" val="76059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xmlns="" id="{3D99C12F-FC5B-434E-A120-293B5CD56EB4}"/>
              </a:ext>
            </a:extLst>
          </p:cNvPr>
          <p:cNvSpPr>
            <a:spLocks noGrp="1"/>
          </p:cNvSpPr>
          <p:nvPr>
            <p:ph type="title"/>
          </p:nvPr>
        </p:nvSpPr>
        <p:spPr/>
        <p:txBody>
          <a:bodyPr/>
          <a:lstStyle/>
          <a:p>
            <a:r>
              <a:rPr lang="en-US" dirty="0" smtClean="0"/>
              <a:t>1. Understanding </a:t>
            </a:r>
            <a:r>
              <a:rPr lang="en-US" dirty="0"/>
              <a:t>Linux File System</a:t>
            </a:r>
            <a:endParaRPr lang="en-IN" dirty="0"/>
          </a:p>
        </p:txBody>
      </p:sp>
      <p:sp>
        <p:nvSpPr>
          <p:cNvPr id="23" name="Text Placeholder 22">
            <a:extLst>
              <a:ext uri="{FF2B5EF4-FFF2-40B4-BE49-F238E27FC236}">
                <a16:creationId xmlns:a16="http://schemas.microsoft.com/office/drawing/2014/main" xmlns="" id="{8EDA9CFE-ADDC-4583-8994-47725B1B3E5E}"/>
              </a:ext>
            </a:extLst>
          </p:cNvPr>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11" name="Text Placeholder 10"/>
          <p:cNvSpPr>
            <a:spLocks noGrp="1"/>
          </p:cNvSpPr>
          <p:nvPr>
            <p:ph type="body" sz="quarter" idx="24"/>
          </p:nvPr>
        </p:nvSpPr>
        <p:spPr/>
        <p:txBody>
          <a:bodyPr/>
          <a:lstStyle/>
          <a:p>
            <a:pPr lvl="0"/>
            <a:r>
              <a:rPr lang="en-US" dirty="0" smtClean="0"/>
              <a:t> </a:t>
            </a:r>
          </a:p>
        </p:txBody>
      </p:sp>
      <p:grpSp>
        <p:nvGrpSpPr>
          <p:cNvPr id="3" name="Group 2"/>
          <p:cNvGrpSpPr/>
          <p:nvPr/>
        </p:nvGrpSpPr>
        <p:grpSpPr>
          <a:xfrm>
            <a:off x="3258587" y="1125417"/>
            <a:ext cx="5277501" cy="5324369"/>
            <a:chOff x="3258587" y="1125417"/>
            <a:chExt cx="5277501" cy="5324369"/>
          </a:xfrm>
        </p:grpSpPr>
        <p:sp>
          <p:nvSpPr>
            <p:cNvPr id="2" name="Rectangle 1"/>
            <p:cNvSpPr/>
            <p:nvPr/>
          </p:nvSpPr>
          <p:spPr>
            <a:xfrm>
              <a:off x="3258587" y="1125417"/>
              <a:ext cx="5277501" cy="5324369"/>
            </a:xfrm>
            <a:prstGeom prst="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Shape 212"/>
            <p:cNvPicPr preferRelativeResize="0"/>
            <p:nvPr/>
          </p:nvPicPr>
          <p:blipFill rotWithShape="1">
            <a:blip r:embed="rId4"/>
            <a:srcRect b="2409"/>
            <a:stretch/>
          </p:blipFill>
          <p:spPr>
            <a:xfrm>
              <a:off x="3395053" y="1203433"/>
              <a:ext cx="5030489" cy="5210067"/>
            </a:xfrm>
            <a:prstGeom prst="rect">
              <a:avLst/>
            </a:prstGeom>
            <a:noFill/>
            <a:ln>
              <a:noFill/>
            </a:ln>
          </p:spPr>
        </p:pic>
      </p:grpSp>
    </p:spTree>
    <p:custDataLst>
      <p:tags r:id="rId1"/>
    </p:custDataLst>
    <p:extLst>
      <p:ext uri="{BB962C8B-B14F-4D97-AF65-F5344CB8AC3E}">
        <p14:creationId xmlns:p14="http://schemas.microsoft.com/office/powerpoint/2010/main" val="23479940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9A845-E406-4D73-B0FD-B6CA75DB5CAC}"/>
              </a:ext>
            </a:extLst>
          </p:cNvPr>
          <p:cNvSpPr>
            <a:spLocks noGrp="1"/>
          </p:cNvSpPr>
          <p:nvPr>
            <p:ph type="title"/>
          </p:nvPr>
        </p:nvSpPr>
        <p:spPr/>
        <p:txBody>
          <a:bodyPr/>
          <a:lstStyle/>
          <a:p>
            <a:r>
              <a:rPr lang="en-US" dirty="0"/>
              <a:t>In a nutshell, we learnt:</a:t>
            </a:r>
            <a:endParaRPr lang="en-IN" dirty="0"/>
          </a:p>
        </p:txBody>
      </p:sp>
      <p:sp>
        <p:nvSpPr>
          <p:cNvPr id="3" name="Text Placeholder 2">
            <a:extLst>
              <a:ext uri="{FF2B5EF4-FFF2-40B4-BE49-F238E27FC236}">
                <a16:creationId xmlns:a16="http://schemas.microsoft.com/office/drawing/2014/main" xmlns="" id="{548D673D-952A-4790-81A0-B302586FA647}"/>
              </a:ext>
            </a:extLst>
          </p:cNvPr>
          <p:cNvSpPr>
            <a:spLocks noGrp="1"/>
          </p:cNvSpPr>
          <p:nvPr>
            <p:ph type="body" sz="quarter" idx="13"/>
          </p:nvPr>
        </p:nvSpPr>
        <p:spPr/>
        <p:txBody>
          <a:bodyPr/>
          <a:lstStyle/>
          <a:p>
            <a:pPr lvl="0">
              <a:lnSpc>
                <a:spcPct val="90000"/>
              </a:lnSpc>
              <a:spcBef>
                <a:spcPts val="1000"/>
              </a:spcBef>
            </a:pPr>
            <a:r>
              <a:rPr lang="en-IN" b="1"/>
              <a:t>Module 3</a:t>
            </a:r>
            <a:r>
              <a:rPr lang="en-IN"/>
              <a:t>: Interacting with Linux Environment</a:t>
            </a:r>
            <a:endParaRPr lang="en-IN" dirty="0"/>
          </a:p>
        </p:txBody>
      </p:sp>
      <p:sp>
        <p:nvSpPr>
          <p:cNvPr id="4" name="Text Placeholder 3">
            <a:extLst>
              <a:ext uri="{FF2B5EF4-FFF2-40B4-BE49-F238E27FC236}">
                <a16:creationId xmlns:a16="http://schemas.microsoft.com/office/drawing/2014/main" xmlns="" id="{BFEB3B60-23F1-4568-8061-07C596B89DC9}"/>
              </a:ext>
            </a:extLst>
          </p:cNvPr>
          <p:cNvSpPr>
            <a:spLocks noGrp="1"/>
          </p:cNvSpPr>
          <p:nvPr>
            <p:ph type="body" sz="quarter" idx="24"/>
          </p:nvPr>
        </p:nvSpPr>
        <p:spPr>
          <a:xfrm>
            <a:off x="6213746" y="1967241"/>
            <a:ext cx="5787754" cy="3749409"/>
          </a:xfrm>
        </p:spPr>
        <p:txBody>
          <a:bodyPr/>
          <a:lstStyle/>
          <a:p>
            <a:pPr marL="342900" indent="-342900">
              <a:lnSpc>
                <a:spcPct val="90000"/>
              </a:lnSpc>
              <a:spcAft>
                <a:spcPts val="838"/>
              </a:spcAft>
              <a:buFont typeface="+mj-lt"/>
              <a:buAutoNum type="arabicPeriod"/>
            </a:pPr>
            <a:r>
              <a:rPr lang="en-US" dirty="0"/>
              <a:t>Everything in Linux is a file and is stored somewhere in the root or mounted partition formatted with a specific file system.</a:t>
            </a:r>
          </a:p>
          <a:p>
            <a:pPr marL="342900" indent="-342900">
              <a:lnSpc>
                <a:spcPct val="90000"/>
              </a:lnSpc>
              <a:spcAft>
                <a:spcPts val="838"/>
              </a:spcAft>
              <a:buFont typeface="+mj-lt"/>
              <a:buAutoNum type="arabicPeriod"/>
            </a:pPr>
            <a:r>
              <a:rPr lang="en-US" dirty="0"/>
              <a:t>All the files will have an </a:t>
            </a:r>
            <a:r>
              <a:rPr lang="en-US" dirty="0" err="1"/>
              <a:t>inode</a:t>
            </a:r>
            <a:r>
              <a:rPr lang="en-US" dirty="0"/>
              <a:t> that stores the metadata such as name, size, type, location, timestamp, permissions &amp; ownership of the file.</a:t>
            </a:r>
          </a:p>
          <a:p>
            <a:pPr marL="342900" indent="-342900">
              <a:lnSpc>
                <a:spcPct val="90000"/>
              </a:lnSpc>
              <a:spcAft>
                <a:spcPts val="838"/>
              </a:spcAft>
              <a:buFont typeface="+mj-lt"/>
              <a:buAutoNum type="arabicPeriod"/>
            </a:pPr>
            <a:r>
              <a:rPr lang="en-US" dirty="0"/>
              <a:t>In Linux, a file can belong to a user and the users under a group. Read, Write and Execute permissions are assigned on three levels i.e. user, group and others.</a:t>
            </a:r>
          </a:p>
          <a:p>
            <a:pPr marL="342900" indent="-342900">
              <a:lnSpc>
                <a:spcPct val="90000"/>
              </a:lnSpc>
              <a:spcAft>
                <a:spcPts val="838"/>
              </a:spcAft>
              <a:buFont typeface="+mj-lt"/>
              <a:buAutoNum type="arabicPeriod"/>
            </a:pPr>
            <a:r>
              <a:rPr lang="en-US" dirty="0"/>
              <a:t>Bash is the most commonly used shell among the modern Linux Distributions that provides interface for running shell commands as well as scripting.</a:t>
            </a:r>
          </a:p>
          <a:p>
            <a:pPr marL="342900" indent="-342900">
              <a:lnSpc>
                <a:spcPct val="90000"/>
              </a:lnSpc>
              <a:spcAft>
                <a:spcPts val="838"/>
              </a:spcAft>
              <a:buFont typeface="+mj-lt"/>
              <a:buAutoNum type="arabicPeriod"/>
            </a:pPr>
            <a:r>
              <a:rPr lang="en-US" dirty="0"/>
              <a:t>The I/O in the terminal is provided by </a:t>
            </a:r>
            <a:r>
              <a:rPr lang="en-US" dirty="0" err="1"/>
              <a:t>stdin</a:t>
            </a:r>
            <a:r>
              <a:rPr lang="en-US" dirty="0"/>
              <a:t>, </a:t>
            </a:r>
            <a:r>
              <a:rPr lang="en-US" dirty="0" err="1"/>
              <a:t>stdout</a:t>
            </a:r>
            <a:r>
              <a:rPr lang="en-US" dirty="0"/>
              <a:t> and </a:t>
            </a:r>
            <a:r>
              <a:rPr lang="en-US" dirty="0" err="1"/>
              <a:t>stderr</a:t>
            </a:r>
            <a:r>
              <a:rPr lang="en-US" dirty="0"/>
              <a:t>. This I/O can be manipulated by Redirection or Piping operators in Bash.</a:t>
            </a:r>
          </a:p>
        </p:txBody>
      </p:sp>
      <p:pic>
        <p:nvPicPr>
          <p:cNvPr id="6" name="Picture 5">
            <a:extLst>
              <a:ext uri="{FF2B5EF4-FFF2-40B4-BE49-F238E27FC236}">
                <a16:creationId xmlns:a16="http://schemas.microsoft.com/office/drawing/2014/main" xmlns="" id="{21C712A5-36F3-41AE-A768-5919378AE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553576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F7C3B0D-37CD-4787-8F2F-2A26CAEA8312}"/>
              </a:ext>
            </a:extLst>
          </p:cNvPr>
          <p:cNvSpPr>
            <a:spLocks noGrp="1"/>
          </p:cNvSpPr>
          <p:nvPr>
            <p:ph type="body" sz="quarter" idx="10"/>
          </p:nvPr>
        </p:nvSpPr>
        <p:spPr/>
        <p:txBody>
          <a:bodyPr/>
          <a:lstStyle/>
          <a:p>
            <a:r>
              <a:rPr lang="en-IN" sz="1600" b="1" dirty="0"/>
              <a:t> Next Module </a:t>
            </a:r>
            <a:r>
              <a:rPr lang="en-IN" sz="1600" b="1" dirty="0" smtClean="0"/>
              <a:t>4</a:t>
            </a:r>
            <a:r>
              <a:rPr lang="en-IN" sz="1600" dirty="0" smtClean="0"/>
              <a:t>: </a:t>
            </a:r>
            <a:r>
              <a:rPr lang="en-IN" sz="1600" dirty="0"/>
              <a:t>Scripting Development </a:t>
            </a:r>
            <a:r>
              <a:rPr lang="en-IN" sz="1600" dirty="0" smtClean="0"/>
              <a:t>Tasks</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Everything is a File</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r>
              <a:rPr lang="en-US" dirty="0" smtClean="0"/>
              <a:t>Consider you have a Linux Operating System. Then which among the following are files?</a:t>
            </a:r>
          </a:p>
          <a:p>
            <a:pPr lvl="0"/>
            <a:endParaRPr lang="en-US" dirty="0" smtClean="0"/>
          </a:p>
          <a:p>
            <a:pPr lvl="0"/>
            <a:endParaRPr lang="en-US" dirty="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1"/>
            <a:r>
              <a:rPr lang="en-US" dirty="0" smtClean="0"/>
              <a:t>The result can be surprising. Every single thing mentioned above is a file in the Linux Operating System.</a:t>
            </a:r>
          </a:p>
          <a:p>
            <a:pPr lvl="1"/>
            <a:r>
              <a:rPr lang="en-US" dirty="0" smtClean="0"/>
              <a:t>That gives a lot of opportunities to manipulate the operating system and perform the operations in a far easier way.</a:t>
            </a:r>
          </a:p>
          <a:p>
            <a:pPr lvl="0"/>
            <a:endParaRPr lang="en-US" dirty="0" smtClean="0"/>
          </a:p>
          <a:p>
            <a:pPr lvl="0"/>
            <a:endParaRPr lang="en-US" dirty="0" smtClean="0"/>
          </a:p>
          <a:p>
            <a:pPr lvl="0"/>
            <a:endParaRPr lang="en-US" dirty="0" smtClean="0"/>
          </a:p>
          <a:p>
            <a:endParaRPr lang="en-US" dirty="0"/>
          </a:p>
        </p:txBody>
      </p:sp>
      <p:grpSp>
        <p:nvGrpSpPr>
          <p:cNvPr id="19" name="Group 18"/>
          <p:cNvGrpSpPr/>
          <p:nvPr/>
        </p:nvGrpSpPr>
        <p:grpSpPr>
          <a:xfrm>
            <a:off x="594425" y="1895889"/>
            <a:ext cx="9774218" cy="2300553"/>
            <a:chOff x="594425" y="1895889"/>
            <a:chExt cx="9774218" cy="2300553"/>
          </a:xfrm>
        </p:grpSpPr>
        <p:sp>
          <p:nvSpPr>
            <p:cNvPr id="8" name="Rectangle 7"/>
            <p:cNvSpPr/>
            <p:nvPr/>
          </p:nvSpPr>
          <p:spPr>
            <a:xfrm>
              <a:off x="594425" y="1895889"/>
              <a:ext cx="9774218" cy="2300553"/>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Scanners and Printers.</a:t>
              </a: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Kernel parameters.</a:t>
              </a: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Sockets &amp; Ports.</a:t>
              </a: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Logical Volumes. </a:t>
              </a:r>
              <a:endParaRPr lang="en-US" sz="1800" dirty="0" smtClean="0">
                <a:solidFill>
                  <a:schemeClr val="bg1"/>
                </a:solidFill>
                <a:latin typeface="Arial" panose="020B0604020202020204" pitchFamily="34" charset="0"/>
                <a:cs typeface="Arial" panose="020B0604020202020204" pitchFamily="34" charset="0"/>
              </a:endParaRP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HDD and System Partitions.</a:t>
              </a: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File directories.</a:t>
              </a: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Office documents.</a:t>
              </a:r>
            </a:p>
            <a:p>
              <a:pPr marL="457200" lvl="0" indent="-330200">
                <a:spcBef>
                  <a:spcPts val="1800"/>
                </a:spcBef>
                <a:buClr>
                  <a:schemeClr val="bg1"/>
                </a:buClr>
                <a:buSzPts val="1600"/>
                <a:buFont typeface="Wingdings 3" panose="05040102010807070707" pitchFamily="18" charset="2"/>
                <a:buChar char="*"/>
              </a:pPr>
              <a:r>
                <a:rPr lang="en-US" sz="1800" dirty="0">
                  <a:solidFill>
                    <a:schemeClr val="bg1"/>
                  </a:solidFill>
                  <a:latin typeface="Arial" panose="020B0604020202020204" pitchFamily="34" charset="0"/>
                  <a:cs typeface="Arial" panose="020B0604020202020204" pitchFamily="34" charset="0"/>
                </a:rPr>
                <a:t>Bash scripts</a:t>
              </a:r>
              <a:r>
                <a:rPr lang="en-US" sz="1800" dirty="0" smtClean="0">
                  <a:solidFill>
                    <a:schemeClr val="bg1"/>
                  </a:solidFill>
                  <a:latin typeface="Arial" panose="020B0604020202020204" pitchFamily="34" charset="0"/>
                  <a:cs typeface="Arial" panose="020B0604020202020204" pitchFamily="34" charset="0"/>
                </a:rPr>
                <a:t>.</a:t>
              </a:r>
              <a:endParaRPr lang="en-US" sz="1800" dirty="0">
                <a:solidFill>
                  <a:schemeClr val="bg1"/>
                </a:solidFill>
                <a:latin typeface="Arial" panose="020B0604020202020204" pitchFamily="34" charset="0"/>
                <a:cs typeface="Arial" panose="020B0604020202020204" pitchFamily="34" charset="0"/>
              </a:endParaRPr>
            </a:p>
          </p:txBody>
        </p:sp>
        <p:cxnSp>
          <p:nvCxnSpPr>
            <p:cNvPr id="16" name="Straight Connector 15"/>
            <p:cNvCxnSpPr/>
            <p:nvPr/>
          </p:nvCxnSpPr>
          <p:spPr>
            <a:xfrm>
              <a:off x="594425" y="2547256"/>
              <a:ext cx="9774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425" y="3053441"/>
              <a:ext cx="9774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4425" y="3559626"/>
              <a:ext cx="97742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8113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1.2 The Linux System</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a:xfrm>
            <a:off x="514351" y="1304995"/>
            <a:ext cx="4750405" cy="4840828"/>
          </a:xfrm>
        </p:spPr>
        <p:txBody>
          <a:bodyPr/>
          <a:lstStyle/>
          <a:p>
            <a:pPr lvl="0">
              <a:lnSpc>
                <a:spcPct val="100000"/>
              </a:lnSpc>
            </a:pPr>
            <a:r>
              <a:rPr lang="en-US" dirty="0" smtClean="0"/>
              <a:t>A Linux system basically has three major components: </a:t>
            </a:r>
          </a:p>
          <a:p>
            <a:pPr lvl="0"/>
            <a:r>
              <a:rPr lang="en-US" b="1" dirty="0" smtClean="0"/>
              <a:t>The Linux File System (LFS): </a:t>
            </a:r>
          </a:p>
          <a:p>
            <a:pPr lvl="0"/>
            <a:r>
              <a:rPr lang="en-US" dirty="0" smtClean="0"/>
              <a:t>Organizes data in a systematic way.</a:t>
            </a:r>
          </a:p>
          <a:p>
            <a:pPr lvl="0"/>
            <a:r>
              <a:rPr lang="en-US" b="1" dirty="0" smtClean="0"/>
              <a:t>Shell: </a:t>
            </a:r>
          </a:p>
          <a:p>
            <a:pPr lvl="0"/>
            <a:r>
              <a:rPr lang="en-US" dirty="0" smtClean="0"/>
              <a:t>Provides user interface to run commands.</a:t>
            </a:r>
          </a:p>
          <a:p>
            <a:pPr lvl="0"/>
            <a:r>
              <a:rPr lang="en-US" b="1" dirty="0" smtClean="0"/>
              <a:t>Kernel:</a:t>
            </a:r>
          </a:p>
          <a:p>
            <a:pPr lvl="0"/>
            <a:r>
              <a:rPr lang="en-US" dirty="0" smtClean="0"/>
              <a:t>The core program that manages system hardware   devices. </a:t>
            </a:r>
          </a:p>
          <a:p>
            <a:pPr lvl="0"/>
            <a:endParaRPr lang="en-US" dirty="0" smtClean="0"/>
          </a:p>
          <a:p>
            <a:endParaRPr lang="en-US" dirty="0"/>
          </a:p>
        </p:txBody>
      </p:sp>
      <p:sp>
        <p:nvSpPr>
          <p:cNvPr id="5" name="Shape 227"/>
          <p:cNvSpPr txBox="1">
            <a:spLocks/>
          </p:cNvSpPr>
          <p:nvPr/>
        </p:nvSpPr>
        <p:spPr>
          <a:xfrm>
            <a:off x="6663177" y="703394"/>
            <a:ext cx="4758168" cy="54731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2400" b="1" dirty="0" smtClean="0">
                <a:latin typeface="Arial" panose="020B0604020202020204" pitchFamily="34" charset="0"/>
                <a:cs typeface="Arial" panose="020B0604020202020204" pitchFamily="34" charset="0"/>
              </a:rPr>
              <a:t>Overview of the Linux system</a:t>
            </a:r>
            <a:endParaRPr lang="en-US" sz="2400" b="1" dirty="0">
              <a:latin typeface="Arial" panose="020B0604020202020204" pitchFamily="34" charset="0"/>
              <a:cs typeface="Arial" panose="020B0604020202020204" pitchFamily="34" charset="0"/>
            </a:endParaRPr>
          </a:p>
        </p:txBody>
      </p:sp>
      <p:grpSp>
        <p:nvGrpSpPr>
          <p:cNvPr id="17" name="Group 16"/>
          <p:cNvGrpSpPr/>
          <p:nvPr/>
        </p:nvGrpSpPr>
        <p:grpSpPr>
          <a:xfrm>
            <a:off x="6773821" y="1438594"/>
            <a:ext cx="4631195" cy="4309063"/>
            <a:chOff x="6773821" y="1438594"/>
            <a:chExt cx="4631195" cy="4309063"/>
          </a:xfrm>
        </p:grpSpPr>
        <p:sp>
          <p:nvSpPr>
            <p:cNvPr id="7" name="Shape 229"/>
            <p:cNvSpPr/>
            <p:nvPr/>
          </p:nvSpPr>
          <p:spPr>
            <a:xfrm>
              <a:off x="6773821" y="1438594"/>
              <a:ext cx="4631195" cy="4309063"/>
            </a:xfrm>
            <a:prstGeom prst="roundRect">
              <a:avLst>
                <a:gd name="adj" fmla="val 4157"/>
              </a:avLst>
            </a:prstGeom>
            <a:solidFill>
              <a:srgbClr val="0EC07D"/>
            </a:solidFill>
            <a:ln w="9525" cap="flat" cmpd="sng">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spcFirstLastPara="1" wrap="square" lIns="0" tIns="91440" rIns="0" bIns="0" anchor="t" anchorCtr="0">
              <a:noAutofit/>
            </a:bodyPr>
            <a:lstStyle/>
            <a:p>
              <a:pPr lvl="0" algn="ctr">
                <a:buClr>
                  <a:schemeClr val="dk1"/>
                </a:buClr>
                <a:buSzPts val="1100"/>
              </a:pPr>
              <a:r>
                <a:rPr lang="en-US" sz="1800" b="1">
                  <a:solidFill>
                    <a:schemeClr val="dk1"/>
                  </a:solidFill>
                  <a:latin typeface="Arial" panose="020B0604020202020204" pitchFamily="34" charset="0"/>
                  <a:cs typeface="Arial" panose="020B0604020202020204" pitchFamily="34" charset="0"/>
                </a:rPr>
                <a:t>Linux File System</a:t>
              </a:r>
              <a:endParaRPr lang="en-US" sz="1800" b="1" dirty="0">
                <a:latin typeface="Arial" panose="020B0604020202020204" pitchFamily="34" charset="0"/>
                <a:cs typeface="Arial" panose="020B0604020202020204" pitchFamily="34" charset="0"/>
              </a:endParaRPr>
            </a:p>
          </p:txBody>
        </p:sp>
        <p:sp>
          <p:nvSpPr>
            <p:cNvPr id="10" name="Shape 232"/>
            <p:cNvSpPr/>
            <p:nvPr/>
          </p:nvSpPr>
          <p:spPr>
            <a:xfrm>
              <a:off x="7440084" y="2005754"/>
              <a:ext cx="3298669" cy="3174742"/>
            </a:xfrm>
            <a:prstGeom prst="roundRect">
              <a:avLst>
                <a:gd name="adj" fmla="val 5800"/>
              </a:avLst>
            </a:prstGeom>
            <a:solidFill>
              <a:srgbClr val="11ED99"/>
            </a:solidFill>
            <a:ln w="38100" cap="flat" cmpd="sng">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spcFirstLastPara="1" wrap="square" lIns="0" tIns="91440" rIns="0" bIns="0" anchor="t" anchorCtr="0">
              <a:noAutofit/>
            </a:bodyPr>
            <a:lstStyle/>
            <a:p>
              <a:pPr lvl="0" algn="ctr">
                <a:buClr>
                  <a:schemeClr val="dk1"/>
                </a:buClr>
                <a:buSzPts val="1100"/>
              </a:pPr>
              <a:r>
                <a:rPr lang="en-US" sz="1800" b="1">
                  <a:solidFill>
                    <a:schemeClr val="dk1"/>
                  </a:solidFill>
                  <a:latin typeface="Arial" panose="020B0604020202020204" pitchFamily="34" charset="0"/>
                  <a:cs typeface="Arial" panose="020B0604020202020204" pitchFamily="34" charset="0"/>
                </a:rPr>
                <a:t>Shell</a:t>
              </a:r>
              <a:endParaRPr lang="en-US" sz="1800" b="1" dirty="0">
                <a:latin typeface="Arial" panose="020B0604020202020204" pitchFamily="34" charset="0"/>
                <a:cs typeface="Arial" panose="020B0604020202020204" pitchFamily="34" charset="0"/>
              </a:endParaRPr>
            </a:p>
          </p:txBody>
        </p:sp>
        <p:sp>
          <p:nvSpPr>
            <p:cNvPr id="13" name="Shape 235"/>
            <p:cNvSpPr/>
            <p:nvPr/>
          </p:nvSpPr>
          <p:spPr>
            <a:xfrm>
              <a:off x="7895587" y="2551237"/>
              <a:ext cx="2387662" cy="2083777"/>
            </a:xfrm>
            <a:prstGeom prst="roundRect">
              <a:avLst>
                <a:gd name="adj" fmla="val 10458"/>
              </a:avLst>
            </a:prstGeom>
            <a:solidFill>
              <a:srgbClr val="50F2B4"/>
            </a:solidFill>
            <a:ln w="38100" cap="flat" cmpd="sng">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spcFirstLastPara="1" wrap="square" lIns="0" tIns="91440" rIns="0" bIns="0" anchor="t" anchorCtr="0">
              <a:noAutofit/>
            </a:bodyPr>
            <a:lstStyle/>
            <a:p>
              <a:pPr lvl="0" algn="ctr">
                <a:buClr>
                  <a:schemeClr val="dk1"/>
                </a:buClr>
                <a:buSzPts val="1100"/>
              </a:pPr>
              <a:r>
                <a:rPr lang="en-US" sz="1800" b="1">
                  <a:solidFill>
                    <a:schemeClr val="dk1"/>
                  </a:solidFill>
                  <a:latin typeface="Arial" panose="020B0604020202020204" pitchFamily="34" charset="0"/>
                  <a:cs typeface="Arial" panose="020B0604020202020204" pitchFamily="34" charset="0"/>
                </a:rPr>
                <a:t>Kernel</a:t>
              </a:r>
              <a:endParaRPr lang="en-US" sz="1800" b="1" dirty="0">
                <a:latin typeface="Arial" panose="020B0604020202020204" pitchFamily="34" charset="0"/>
                <a:cs typeface="Arial" panose="020B0604020202020204" pitchFamily="34" charset="0"/>
              </a:endParaRPr>
            </a:p>
          </p:txBody>
        </p:sp>
        <p:sp>
          <p:nvSpPr>
            <p:cNvPr id="15" name="Shape 237"/>
            <p:cNvSpPr/>
            <p:nvPr/>
          </p:nvSpPr>
          <p:spPr>
            <a:xfrm>
              <a:off x="8347218" y="3101296"/>
              <a:ext cx="1484400" cy="983658"/>
            </a:xfrm>
            <a:prstGeom prst="roundRect">
              <a:avLst>
                <a:gd name="adj" fmla="val 16667"/>
              </a:avLst>
            </a:prstGeom>
            <a:solidFill>
              <a:srgbClr val="8DF7CF"/>
            </a:solidFill>
            <a:ln w="38100" cap="flat" cmpd="sng">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spcFirstLastPara="1" wrap="square" lIns="0" tIns="91440" rIns="0" bIns="0" anchor="ctr" anchorCtr="0">
              <a:noAutofit/>
            </a:bodyPr>
            <a:lstStyle/>
            <a:p>
              <a:pPr marL="0" lvl="0" indent="0" algn="ctr">
                <a:spcBef>
                  <a:spcPts val="0"/>
                </a:spcBef>
                <a:spcAft>
                  <a:spcPts val="0"/>
                </a:spcAft>
                <a:buNone/>
              </a:pPr>
              <a:r>
                <a:rPr lang="en" sz="1800" b="1" dirty="0" smtClean="0">
                  <a:latin typeface="Arial" panose="020B0604020202020204" pitchFamily="34" charset="0"/>
                  <a:cs typeface="Arial" panose="020B0604020202020204" pitchFamily="34" charset="0"/>
                </a:rPr>
                <a:t>Hardware</a:t>
              </a:r>
              <a:endParaRPr sz="18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68841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p:cNvSpPr/>
          <p:nvPr/>
        </p:nvSpPr>
        <p:spPr>
          <a:xfrm>
            <a:off x="6134100" y="3892550"/>
            <a:ext cx="88900" cy="1185196"/>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22" name="Freeform 21"/>
          <p:cNvSpPr/>
          <p:nvPr/>
        </p:nvSpPr>
        <p:spPr>
          <a:xfrm>
            <a:off x="3781424" y="4878315"/>
            <a:ext cx="45719" cy="199431"/>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24" name="Freeform 23"/>
          <p:cNvSpPr/>
          <p:nvPr/>
        </p:nvSpPr>
        <p:spPr>
          <a:xfrm>
            <a:off x="3784600" y="4037752"/>
            <a:ext cx="4724400" cy="183184"/>
          </a:xfrm>
          <a:custGeom>
            <a:avLst/>
            <a:gdLst>
              <a:gd name="connsiteX0" fmla="*/ 9454243 w 9454243"/>
              <a:gd name="connsiteY0" fmla="*/ 212272 h 212272"/>
              <a:gd name="connsiteX1" fmla="*/ 9454243 w 9454243"/>
              <a:gd name="connsiteY1" fmla="*/ 0 h 212272"/>
              <a:gd name="connsiteX2" fmla="*/ 0 w 9454243"/>
              <a:gd name="connsiteY2" fmla="*/ 0 h 212272"/>
              <a:gd name="connsiteX3" fmla="*/ 0 w 9454243"/>
              <a:gd name="connsiteY3" fmla="*/ 195943 h 212272"/>
            </a:gdLst>
            <a:ahLst/>
            <a:cxnLst>
              <a:cxn ang="0">
                <a:pos x="connsiteX0" y="connsiteY0"/>
              </a:cxn>
              <a:cxn ang="0">
                <a:pos x="connsiteX1" y="connsiteY1"/>
              </a:cxn>
              <a:cxn ang="0">
                <a:pos x="connsiteX2" y="connsiteY2"/>
              </a:cxn>
              <a:cxn ang="0">
                <a:pos x="connsiteX3" y="connsiteY3"/>
              </a:cxn>
            </a:cxnLst>
            <a:rect l="l" t="t" r="r" b="b"/>
            <a:pathLst>
              <a:path w="9454243" h="212272">
                <a:moveTo>
                  <a:pt x="9454243" y="212272"/>
                </a:moveTo>
                <a:lnTo>
                  <a:pt x="9454243" y="0"/>
                </a:lnTo>
                <a:lnTo>
                  <a:pt x="0" y="0"/>
                </a:lnTo>
                <a:lnTo>
                  <a:pt x="0" y="195943"/>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26" name="Freeform 25"/>
          <p:cNvSpPr/>
          <p:nvPr/>
        </p:nvSpPr>
        <p:spPr>
          <a:xfrm>
            <a:off x="1420587" y="4878315"/>
            <a:ext cx="4713514" cy="183184"/>
          </a:xfrm>
          <a:custGeom>
            <a:avLst/>
            <a:gdLst>
              <a:gd name="connsiteX0" fmla="*/ 9454243 w 9454243"/>
              <a:gd name="connsiteY0" fmla="*/ 212272 h 212272"/>
              <a:gd name="connsiteX1" fmla="*/ 9454243 w 9454243"/>
              <a:gd name="connsiteY1" fmla="*/ 0 h 212272"/>
              <a:gd name="connsiteX2" fmla="*/ 0 w 9454243"/>
              <a:gd name="connsiteY2" fmla="*/ 0 h 212272"/>
              <a:gd name="connsiteX3" fmla="*/ 0 w 9454243"/>
              <a:gd name="connsiteY3" fmla="*/ 195943 h 212272"/>
            </a:gdLst>
            <a:ahLst/>
            <a:cxnLst>
              <a:cxn ang="0">
                <a:pos x="connsiteX0" y="connsiteY0"/>
              </a:cxn>
              <a:cxn ang="0">
                <a:pos x="connsiteX1" y="connsiteY1"/>
              </a:cxn>
              <a:cxn ang="0">
                <a:pos x="connsiteX2" y="connsiteY2"/>
              </a:cxn>
              <a:cxn ang="0">
                <a:pos x="connsiteX3" y="connsiteY3"/>
              </a:cxn>
            </a:cxnLst>
            <a:rect l="l" t="t" r="r" b="b"/>
            <a:pathLst>
              <a:path w="9454243" h="212272">
                <a:moveTo>
                  <a:pt x="9454243" y="212272"/>
                </a:moveTo>
                <a:lnTo>
                  <a:pt x="9454243" y="0"/>
                </a:lnTo>
                <a:lnTo>
                  <a:pt x="0" y="0"/>
                </a:lnTo>
                <a:lnTo>
                  <a:pt x="0" y="195943"/>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27" name="Freeform 26"/>
          <p:cNvSpPr/>
          <p:nvPr/>
        </p:nvSpPr>
        <p:spPr>
          <a:xfrm>
            <a:off x="2255520" y="5693975"/>
            <a:ext cx="2339340" cy="183184"/>
          </a:xfrm>
          <a:custGeom>
            <a:avLst/>
            <a:gdLst>
              <a:gd name="connsiteX0" fmla="*/ 9454243 w 9454243"/>
              <a:gd name="connsiteY0" fmla="*/ 212272 h 212272"/>
              <a:gd name="connsiteX1" fmla="*/ 9454243 w 9454243"/>
              <a:gd name="connsiteY1" fmla="*/ 0 h 212272"/>
              <a:gd name="connsiteX2" fmla="*/ 0 w 9454243"/>
              <a:gd name="connsiteY2" fmla="*/ 0 h 212272"/>
              <a:gd name="connsiteX3" fmla="*/ 0 w 9454243"/>
              <a:gd name="connsiteY3" fmla="*/ 195943 h 212272"/>
            </a:gdLst>
            <a:ahLst/>
            <a:cxnLst>
              <a:cxn ang="0">
                <a:pos x="connsiteX0" y="connsiteY0"/>
              </a:cxn>
              <a:cxn ang="0">
                <a:pos x="connsiteX1" y="connsiteY1"/>
              </a:cxn>
              <a:cxn ang="0">
                <a:pos x="connsiteX2" y="connsiteY2"/>
              </a:cxn>
              <a:cxn ang="0">
                <a:pos x="connsiteX3" y="connsiteY3"/>
              </a:cxn>
            </a:cxnLst>
            <a:rect l="l" t="t" r="r" b="b"/>
            <a:pathLst>
              <a:path w="9454243" h="212272">
                <a:moveTo>
                  <a:pt x="9454243" y="212272"/>
                </a:moveTo>
                <a:lnTo>
                  <a:pt x="9454243" y="0"/>
                </a:lnTo>
                <a:lnTo>
                  <a:pt x="0" y="0"/>
                </a:lnTo>
                <a:lnTo>
                  <a:pt x="0" y="195943"/>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30" name="Freeform 29"/>
          <p:cNvSpPr/>
          <p:nvPr/>
        </p:nvSpPr>
        <p:spPr>
          <a:xfrm>
            <a:off x="1420177" y="5551170"/>
            <a:ext cx="2232660" cy="144780"/>
          </a:xfrm>
          <a:custGeom>
            <a:avLst/>
            <a:gdLst>
              <a:gd name="connsiteX0" fmla="*/ 0 w 2232660"/>
              <a:gd name="connsiteY0" fmla="*/ 0 h 144780"/>
              <a:gd name="connsiteX1" fmla="*/ 0 w 2232660"/>
              <a:gd name="connsiteY1" fmla="*/ 144780 h 144780"/>
              <a:gd name="connsiteX2" fmla="*/ 2232660 w 2232660"/>
              <a:gd name="connsiteY2" fmla="*/ 144780 h 144780"/>
            </a:gdLst>
            <a:ahLst/>
            <a:cxnLst>
              <a:cxn ang="0">
                <a:pos x="connsiteX0" y="connsiteY0"/>
              </a:cxn>
              <a:cxn ang="0">
                <a:pos x="connsiteX1" y="connsiteY1"/>
              </a:cxn>
              <a:cxn ang="0">
                <a:pos x="connsiteX2" y="connsiteY2"/>
              </a:cxn>
            </a:cxnLst>
            <a:rect l="l" t="t" r="r" b="b"/>
            <a:pathLst>
              <a:path w="2232660" h="144780">
                <a:moveTo>
                  <a:pt x="0" y="0"/>
                </a:moveTo>
                <a:lnTo>
                  <a:pt x="0" y="144780"/>
                </a:lnTo>
                <a:lnTo>
                  <a:pt x="2232660" y="14478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31" name="Freeform 30"/>
          <p:cNvSpPr/>
          <p:nvPr/>
        </p:nvSpPr>
        <p:spPr>
          <a:xfrm>
            <a:off x="8508999" y="4655135"/>
            <a:ext cx="1115072" cy="403628"/>
          </a:xfrm>
          <a:custGeom>
            <a:avLst/>
            <a:gdLst>
              <a:gd name="connsiteX0" fmla="*/ 0 w 2232660"/>
              <a:gd name="connsiteY0" fmla="*/ 0 h 144780"/>
              <a:gd name="connsiteX1" fmla="*/ 0 w 2232660"/>
              <a:gd name="connsiteY1" fmla="*/ 144780 h 144780"/>
              <a:gd name="connsiteX2" fmla="*/ 2232660 w 2232660"/>
              <a:gd name="connsiteY2" fmla="*/ 144780 h 144780"/>
              <a:gd name="connsiteX0" fmla="*/ 0 w 2232660"/>
              <a:gd name="connsiteY0" fmla="*/ 0 h 144780"/>
              <a:gd name="connsiteX1" fmla="*/ 0 w 2232660"/>
              <a:gd name="connsiteY1" fmla="*/ 144780 h 144780"/>
              <a:gd name="connsiteX2" fmla="*/ 2022152 w 2232660"/>
              <a:gd name="connsiteY2" fmla="*/ 140703 h 144780"/>
              <a:gd name="connsiteX3" fmla="*/ 2232660 w 2232660"/>
              <a:gd name="connsiteY3" fmla="*/ 144780 h 144780"/>
              <a:gd name="connsiteX0" fmla="*/ 0 w 2022152"/>
              <a:gd name="connsiteY0" fmla="*/ 0 h 378142"/>
              <a:gd name="connsiteX1" fmla="*/ 0 w 2022152"/>
              <a:gd name="connsiteY1" fmla="*/ 144780 h 378142"/>
              <a:gd name="connsiteX2" fmla="*/ 2022152 w 2022152"/>
              <a:gd name="connsiteY2" fmla="*/ 140703 h 378142"/>
              <a:gd name="connsiteX3" fmla="*/ 2022152 w 2022152"/>
              <a:gd name="connsiteY3" fmla="*/ 378142 h 378142"/>
            </a:gdLst>
            <a:ahLst/>
            <a:cxnLst>
              <a:cxn ang="0">
                <a:pos x="connsiteX0" y="connsiteY0"/>
              </a:cxn>
              <a:cxn ang="0">
                <a:pos x="connsiteX1" y="connsiteY1"/>
              </a:cxn>
              <a:cxn ang="0">
                <a:pos x="connsiteX2" y="connsiteY2"/>
              </a:cxn>
              <a:cxn ang="0">
                <a:pos x="connsiteX3" y="connsiteY3"/>
              </a:cxn>
            </a:cxnLst>
            <a:rect l="l" t="t" r="r" b="b"/>
            <a:pathLst>
              <a:path w="2022152" h="378142">
                <a:moveTo>
                  <a:pt x="0" y="0"/>
                </a:moveTo>
                <a:lnTo>
                  <a:pt x="0" y="144780"/>
                </a:lnTo>
                <a:lnTo>
                  <a:pt x="2022152" y="140703"/>
                </a:lnTo>
                <a:lnTo>
                  <a:pt x="2022152" y="378142"/>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 dirty="0"/>
              <a:t>1.3 Introduction to Linux File System</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marL="457200" lvl="0" indent="-330200">
              <a:lnSpc>
                <a:spcPct val="115000"/>
              </a:lnSpc>
              <a:spcAft>
                <a:spcPts val="0"/>
              </a:spcAft>
              <a:buSzPts val="1600"/>
              <a:buFont typeface="Wingdings 3" panose="05040102010807070707" pitchFamily="18" charset="2"/>
              <a:buChar char="*"/>
            </a:pPr>
            <a:r>
              <a:rPr lang="en-US" dirty="0"/>
              <a:t>The Linux directory starts at the root directory (/). This is the top of the file system tree.</a:t>
            </a:r>
          </a:p>
          <a:p>
            <a:pPr marL="457200" lvl="0" indent="-330200">
              <a:lnSpc>
                <a:spcPct val="115000"/>
              </a:lnSpc>
              <a:spcAft>
                <a:spcPts val="0"/>
              </a:spcAft>
              <a:buSzPts val="1600"/>
              <a:buFont typeface="Wingdings 3" panose="05040102010807070707" pitchFamily="18" charset="2"/>
              <a:buChar char="*"/>
            </a:pPr>
            <a:r>
              <a:rPr lang="en-US" dirty="0"/>
              <a:t>There are various kinds of data storage formats like EXT3, EXT4, BTRFS, XFS, NTFS, FAT and NFS.</a:t>
            </a:r>
          </a:p>
          <a:p>
            <a:pPr marL="457200" lvl="0" indent="-330200">
              <a:lnSpc>
                <a:spcPct val="115000"/>
              </a:lnSpc>
              <a:spcAft>
                <a:spcPts val="0"/>
              </a:spcAft>
              <a:buSzPts val="1600"/>
              <a:buFont typeface="Wingdings 3" panose="05040102010807070707" pitchFamily="18" charset="2"/>
              <a:buChar char="*"/>
            </a:pPr>
            <a:r>
              <a:rPr lang="en-US" dirty="0"/>
              <a:t>All the file systems have their own structure that defines how the file is stored and accessed.</a:t>
            </a:r>
          </a:p>
          <a:p>
            <a:pPr marL="457200" lvl="0" indent="-330200">
              <a:lnSpc>
                <a:spcPct val="115000"/>
              </a:lnSpc>
              <a:spcAft>
                <a:spcPts val="0"/>
              </a:spcAft>
              <a:buSzPts val="1600"/>
              <a:buFont typeface="Wingdings 3" panose="05040102010807070707" pitchFamily="18" charset="2"/>
              <a:buChar char="*"/>
            </a:pPr>
            <a:r>
              <a:rPr lang="en-US" dirty="0"/>
              <a:t>A mount point is an empty directory on a Linux </a:t>
            </a:r>
            <a:r>
              <a:rPr lang="en-US" dirty="0" err="1"/>
              <a:t>filesystem</a:t>
            </a:r>
            <a:r>
              <a:rPr lang="en-US" dirty="0"/>
              <a:t> where a partition formatted with a specific file system can be mounted over.</a:t>
            </a:r>
          </a:p>
          <a:p>
            <a:endParaRPr lang="en-US" dirty="0"/>
          </a:p>
        </p:txBody>
      </p:sp>
      <p:sp>
        <p:nvSpPr>
          <p:cNvPr id="25" name="Freeform 24"/>
          <p:cNvSpPr/>
          <p:nvPr/>
        </p:nvSpPr>
        <p:spPr>
          <a:xfrm>
            <a:off x="1420586" y="4037752"/>
            <a:ext cx="9454243" cy="183184"/>
          </a:xfrm>
          <a:custGeom>
            <a:avLst/>
            <a:gdLst>
              <a:gd name="connsiteX0" fmla="*/ 9454243 w 9454243"/>
              <a:gd name="connsiteY0" fmla="*/ 212272 h 212272"/>
              <a:gd name="connsiteX1" fmla="*/ 9454243 w 9454243"/>
              <a:gd name="connsiteY1" fmla="*/ 0 h 212272"/>
              <a:gd name="connsiteX2" fmla="*/ 0 w 9454243"/>
              <a:gd name="connsiteY2" fmla="*/ 0 h 212272"/>
              <a:gd name="connsiteX3" fmla="*/ 0 w 9454243"/>
              <a:gd name="connsiteY3" fmla="*/ 195943 h 212272"/>
            </a:gdLst>
            <a:ahLst/>
            <a:cxnLst>
              <a:cxn ang="0">
                <a:pos x="connsiteX0" y="connsiteY0"/>
              </a:cxn>
              <a:cxn ang="0">
                <a:pos x="connsiteX1" y="connsiteY1"/>
              </a:cxn>
              <a:cxn ang="0">
                <a:pos x="connsiteX2" y="connsiteY2"/>
              </a:cxn>
              <a:cxn ang="0">
                <a:pos x="connsiteX3" y="connsiteY3"/>
              </a:cxn>
            </a:cxnLst>
            <a:rect l="l" t="t" r="r" b="b"/>
            <a:pathLst>
              <a:path w="9454243" h="212272">
                <a:moveTo>
                  <a:pt x="9454243" y="212272"/>
                </a:moveTo>
                <a:lnTo>
                  <a:pt x="9454243" y="0"/>
                </a:lnTo>
                <a:lnTo>
                  <a:pt x="0" y="0"/>
                </a:lnTo>
                <a:lnTo>
                  <a:pt x="0" y="195943"/>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6" name="Rectangle 5"/>
          <p:cNvSpPr/>
          <p:nvPr/>
        </p:nvSpPr>
        <p:spPr>
          <a:xfrm>
            <a:off x="5151438" y="3451842"/>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a:t>
            </a:r>
            <a:endParaRPr lang="en-US" sz="1600" b="1"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490538" y="4188442"/>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etc</a:t>
            </a:r>
            <a:endParaRPr lang="en-US" sz="1600" b="1" dirty="0">
              <a:solidFill>
                <a:schemeClr val="tx1"/>
              </a:solidFill>
              <a:latin typeface="Arial" panose="020B0604020202020204" pitchFamily="34" charset="0"/>
              <a:cs typeface="Arial" panose="020B0604020202020204" pitchFamily="34" charset="0"/>
            </a:endParaRPr>
          </a:p>
        </p:txBody>
      </p:sp>
      <p:sp>
        <p:nvSpPr>
          <p:cNvPr id="8" name="Rectangle 7"/>
          <p:cNvSpPr/>
          <p:nvPr/>
        </p:nvSpPr>
        <p:spPr>
          <a:xfrm>
            <a:off x="2852738" y="4188442"/>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dev</a:t>
            </a:r>
            <a:endParaRPr lang="en-US" sz="1600" b="1" dirty="0">
              <a:solidFill>
                <a:schemeClr val="tx1"/>
              </a:solidFill>
              <a:latin typeface="Arial" panose="020B0604020202020204" pitchFamily="34" charset="0"/>
              <a:cs typeface="Arial" panose="020B0604020202020204" pitchFamily="34" charset="0"/>
            </a:endParaRPr>
          </a:p>
        </p:txBody>
      </p:sp>
      <p:sp>
        <p:nvSpPr>
          <p:cNvPr id="9" name="Rectangle 8"/>
          <p:cNvSpPr/>
          <p:nvPr/>
        </p:nvSpPr>
        <p:spPr>
          <a:xfrm>
            <a:off x="5214938" y="4188442"/>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home</a:t>
            </a:r>
            <a:endParaRPr lang="en-US" sz="1600" b="1"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7577138" y="4188442"/>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usr</a:t>
            </a:r>
            <a:endParaRPr lang="en-US" sz="1600" b="1"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9939338" y="4188442"/>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var</a:t>
            </a:r>
            <a:endParaRPr lang="en-US" sz="160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490538" y="5077746"/>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jono</a:t>
            </a:r>
            <a:endParaRPr lang="en-US" sz="1600" b="1"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2852738" y="5077746"/>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mako</a:t>
            </a:r>
            <a:endParaRPr lang="en-US" sz="1600" b="1" dirty="0">
              <a:solidFill>
                <a:schemeClr val="tx1"/>
              </a:solidFill>
              <a:latin typeface="Arial" panose="020B0604020202020204" pitchFamily="34" charset="0"/>
              <a:cs typeface="Arial" panose="020B0604020202020204" pitchFamily="34" charset="0"/>
            </a:endParaRPr>
          </a:p>
        </p:txBody>
      </p:sp>
      <p:sp>
        <p:nvSpPr>
          <p:cNvPr id="14" name="Rectangle 13"/>
          <p:cNvSpPr/>
          <p:nvPr/>
        </p:nvSpPr>
        <p:spPr>
          <a:xfrm>
            <a:off x="5214938" y="5077746"/>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cory</a:t>
            </a:r>
            <a:endParaRPr lang="en-US" sz="1600" b="1"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8677468" y="5058763"/>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lib</a:t>
            </a:r>
            <a:endParaRPr lang="en-US" sz="1600" b="1"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1277938" y="5841250"/>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work</a:t>
            </a:r>
            <a:endParaRPr lang="en-US" sz="1600" b="1"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3640138" y="5841250"/>
            <a:ext cx="1882094" cy="466693"/>
          </a:xfrm>
          <a:prstGeom prst="rect">
            <a:avLst/>
          </a:prstGeom>
          <a:solidFill>
            <a:srgbClr val="B4EAD2"/>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photos</a:t>
            </a:r>
            <a:endParaRPr lang="en-US"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9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1.4 Linux File System</a:t>
            </a:r>
            <a:endParaRPr lang="en-US" dirty="0"/>
          </a:p>
        </p:txBody>
      </p:sp>
      <p:sp>
        <p:nvSpPr>
          <p:cNvPr id="3" name="Text Placeholder 2"/>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a:xfrm>
            <a:off x="514350" y="1304995"/>
            <a:ext cx="8210550" cy="4840828"/>
          </a:xfrm>
        </p:spPr>
        <p:txBody>
          <a:bodyPr/>
          <a:lstStyle/>
          <a:p>
            <a:pPr lvl="1"/>
            <a:r>
              <a:rPr lang="en-US" dirty="0" smtClean="0"/>
              <a:t>The File system provides space for non-volatile storage of data.</a:t>
            </a:r>
          </a:p>
          <a:p>
            <a:pPr lvl="1"/>
            <a:r>
              <a:rPr lang="en-US" dirty="0" smtClean="0"/>
              <a:t>Provides a namespace, a methodology for naming and organizing; defines the logical structure of data on a disk, such as the use of directories for organizing files instead of placing them all together.</a:t>
            </a:r>
          </a:p>
          <a:p>
            <a:pPr lvl="1"/>
            <a:r>
              <a:rPr lang="en-US" dirty="0" smtClean="0"/>
              <a:t>The Metadata structure for providing a logical foundation for the namespace.</a:t>
            </a:r>
          </a:p>
          <a:p>
            <a:pPr lvl="1"/>
            <a:r>
              <a:rPr lang="en-US" dirty="0" smtClean="0"/>
              <a:t>The </a:t>
            </a:r>
            <a:r>
              <a:rPr lang="en-US" dirty="0" err="1" smtClean="0"/>
              <a:t>Filesystems</a:t>
            </a:r>
            <a:r>
              <a:rPr lang="en-US" dirty="0" smtClean="0"/>
              <a:t> require an Application Programming Interface (API) for getting access to system function calls, which manipulate file system objects like files and directories.</a:t>
            </a:r>
          </a:p>
          <a:p>
            <a:pPr lvl="1"/>
            <a:r>
              <a:rPr lang="en-US" dirty="0" smtClean="0"/>
              <a:t>The Modern file systems provide a security model, a scheme for defining access rights to files and directories.</a:t>
            </a:r>
          </a:p>
          <a:p>
            <a:pPr lvl="1"/>
            <a:endParaRPr lang="en-US" dirty="0"/>
          </a:p>
        </p:txBody>
      </p:sp>
    </p:spTree>
    <p:extLst>
      <p:ext uri="{BB962C8B-B14F-4D97-AF65-F5344CB8AC3E}">
        <p14:creationId xmlns:p14="http://schemas.microsoft.com/office/powerpoint/2010/main" val="248792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1.4.1. Files</a:t>
            </a:r>
            <a:endParaRPr lang="en-US" dirty="0"/>
          </a:p>
        </p:txBody>
      </p:sp>
      <p:sp>
        <p:nvSpPr>
          <p:cNvPr id="8" name="Text Placeholder 7"/>
          <p:cNvSpPr>
            <a:spLocks noGrp="1"/>
          </p:cNvSpPr>
          <p:nvPr>
            <p:ph type="body" sz="quarter" idx="13"/>
          </p:nvPr>
        </p:nvSpPr>
        <p:spPr/>
        <p:txBody>
          <a:bodyPr/>
          <a:lstStyle/>
          <a:p>
            <a:pPr lvl="0"/>
            <a:r>
              <a:rPr lang="en-IN" b="1"/>
              <a:t>Module 3</a:t>
            </a:r>
            <a:r>
              <a:rPr lang="en-IN"/>
              <a:t>: Interacting with Linux Environment</a:t>
            </a:r>
            <a:endParaRPr lang="en-IN" dirty="0"/>
          </a:p>
        </p:txBody>
      </p:sp>
      <p:sp>
        <p:nvSpPr>
          <p:cNvPr id="4" name="Text Placeholder 3"/>
          <p:cNvSpPr>
            <a:spLocks noGrp="1"/>
          </p:cNvSpPr>
          <p:nvPr>
            <p:ph type="body" sz="quarter" idx="24"/>
          </p:nvPr>
        </p:nvSpPr>
        <p:spPr/>
        <p:txBody>
          <a:bodyPr/>
          <a:lstStyle/>
          <a:p>
            <a:pPr lvl="1"/>
            <a:r>
              <a:rPr lang="en-US" smtClean="0"/>
              <a:t>The basic unit of Data Storage which is  stored on a physical storage medium such as disk. The OS identifies files by their names.</a:t>
            </a:r>
          </a:p>
          <a:p>
            <a:pPr lvl="1"/>
            <a:r>
              <a:rPr lang="en-US" smtClean="0"/>
              <a:t>Most files are just files containing normal data, i.e., text/images, executable files, input for/output of a program, etc.</a:t>
            </a:r>
          </a:p>
          <a:p>
            <a:pPr lvl="1"/>
            <a:r>
              <a:rPr lang="en-US" smtClean="0"/>
              <a:t>Some of the special files are given in the diagram below.</a:t>
            </a:r>
          </a:p>
          <a:p>
            <a:pPr lvl="1"/>
            <a:endParaRPr lang="en-US" smtClean="0"/>
          </a:p>
          <a:p>
            <a:pPr lvl="1"/>
            <a:endParaRPr lang="en-US" dirty="0"/>
          </a:p>
        </p:txBody>
      </p:sp>
      <p:grpSp>
        <p:nvGrpSpPr>
          <p:cNvPr id="26" name="Group 25"/>
          <p:cNvGrpSpPr/>
          <p:nvPr/>
        </p:nvGrpSpPr>
        <p:grpSpPr>
          <a:xfrm>
            <a:off x="591946" y="3190155"/>
            <a:ext cx="11067248" cy="2955668"/>
            <a:chOff x="591946" y="3190155"/>
            <a:chExt cx="11067248" cy="2955668"/>
          </a:xfrm>
        </p:grpSpPr>
        <p:sp>
          <p:nvSpPr>
            <p:cNvPr id="9" name="Rounded Rectangle 8"/>
            <p:cNvSpPr/>
            <p:nvPr/>
          </p:nvSpPr>
          <p:spPr>
            <a:xfrm>
              <a:off x="591946" y="3190155"/>
              <a:ext cx="11067248" cy="2955668"/>
            </a:xfrm>
            <a:prstGeom prst="roundRect">
              <a:avLst>
                <a:gd name="adj" fmla="val 463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smtClean="0">
                  <a:solidFill>
                    <a:schemeClr val="tx1"/>
                  </a:solidFill>
                </a:rPr>
                <a:t>Special files</a:t>
              </a:r>
              <a:endParaRPr lang="en-US" sz="2800" b="1" dirty="0">
                <a:solidFill>
                  <a:schemeClr val="tx1"/>
                </a:solidFill>
              </a:endParaRPr>
            </a:p>
          </p:txBody>
        </p:sp>
        <p:sp>
          <p:nvSpPr>
            <p:cNvPr id="10" name="Oval 9"/>
            <p:cNvSpPr/>
            <p:nvPr/>
          </p:nvSpPr>
          <p:spPr>
            <a:xfrm>
              <a:off x="964259" y="3964933"/>
              <a:ext cx="1887682" cy="1887682"/>
            </a:xfrm>
            <a:prstGeom prst="ellipse">
              <a:avLst/>
            </a:prstGeom>
            <a:solidFill>
              <a:schemeClr val="bg1"/>
            </a:solidFill>
            <a:ln w="0">
              <a:solidFill>
                <a:schemeClr val="bg1">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Directories</a:t>
              </a:r>
              <a:endParaRPr lang="en-US" sz="2000" dirty="0">
                <a:solidFill>
                  <a:schemeClr val="tx1"/>
                </a:solidFill>
              </a:endParaRPr>
            </a:p>
          </p:txBody>
        </p:sp>
        <p:sp>
          <p:nvSpPr>
            <p:cNvPr id="11" name="Oval 10"/>
            <p:cNvSpPr/>
            <p:nvPr/>
          </p:nvSpPr>
          <p:spPr>
            <a:xfrm>
              <a:off x="3072994" y="3964933"/>
              <a:ext cx="1887682" cy="1887682"/>
            </a:xfrm>
            <a:prstGeom prst="ellipse">
              <a:avLst/>
            </a:prstGeom>
            <a:solidFill>
              <a:schemeClr val="bg1"/>
            </a:solidFill>
            <a:ln w="0">
              <a:solidFill>
                <a:schemeClr val="bg1">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Special files</a:t>
              </a:r>
              <a:endParaRPr lang="en-US" sz="2000" dirty="0">
                <a:solidFill>
                  <a:schemeClr val="tx1"/>
                </a:solidFill>
              </a:endParaRPr>
            </a:p>
          </p:txBody>
        </p:sp>
        <p:sp>
          <p:nvSpPr>
            <p:cNvPr id="13" name="Oval 12"/>
            <p:cNvSpPr/>
            <p:nvPr/>
          </p:nvSpPr>
          <p:spPr>
            <a:xfrm>
              <a:off x="5181729" y="3964933"/>
              <a:ext cx="1887682" cy="1887682"/>
            </a:xfrm>
            <a:prstGeom prst="ellipse">
              <a:avLst/>
            </a:prstGeom>
            <a:solidFill>
              <a:schemeClr val="bg1"/>
            </a:solidFill>
            <a:ln w="0">
              <a:solidFill>
                <a:schemeClr val="bg1">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Links</a:t>
              </a:r>
              <a:endParaRPr lang="en-US" sz="2000" dirty="0">
                <a:solidFill>
                  <a:schemeClr val="tx1"/>
                </a:solidFill>
              </a:endParaRPr>
            </a:p>
          </p:txBody>
        </p:sp>
        <p:sp>
          <p:nvSpPr>
            <p:cNvPr id="14" name="Oval 13"/>
            <p:cNvSpPr/>
            <p:nvPr/>
          </p:nvSpPr>
          <p:spPr>
            <a:xfrm>
              <a:off x="7290464" y="3964933"/>
              <a:ext cx="1887682" cy="1887682"/>
            </a:xfrm>
            <a:prstGeom prst="ellipse">
              <a:avLst/>
            </a:prstGeom>
            <a:solidFill>
              <a:schemeClr val="bg1"/>
            </a:solidFill>
            <a:ln w="0">
              <a:solidFill>
                <a:schemeClr val="bg1">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Sockets</a:t>
              </a:r>
              <a:endParaRPr lang="en-US" sz="2000" dirty="0">
                <a:solidFill>
                  <a:schemeClr val="tx1"/>
                </a:solidFill>
              </a:endParaRPr>
            </a:p>
          </p:txBody>
        </p:sp>
        <p:sp>
          <p:nvSpPr>
            <p:cNvPr id="15" name="Oval 14"/>
            <p:cNvSpPr/>
            <p:nvPr/>
          </p:nvSpPr>
          <p:spPr>
            <a:xfrm>
              <a:off x="9399199" y="3964933"/>
              <a:ext cx="1887682" cy="1887682"/>
            </a:xfrm>
            <a:prstGeom prst="ellipse">
              <a:avLst/>
            </a:prstGeom>
            <a:solidFill>
              <a:schemeClr val="bg1"/>
            </a:solidFill>
            <a:ln w="0">
              <a:solidFill>
                <a:schemeClr val="bg1">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Named pipes</a:t>
              </a:r>
              <a:endParaRPr lang="en-US" sz="2000" dirty="0">
                <a:solidFill>
                  <a:schemeClr val="tx1"/>
                </a:solidFill>
              </a:endParaRPr>
            </a:p>
          </p:txBody>
        </p:sp>
      </p:grpSp>
    </p:spTree>
    <p:extLst>
      <p:ext uri="{BB962C8B-B14F-4D97-AF65-F5344CB8AC3E}">
        <p14:creationId xmlns:p14="http://schemas.microsoft.com/office/powerpoint/2010/main" val="209275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6571</TotalTime>
  <Words>8753</Words>
  <Application>Microsoft Office PowerPoint</Application>
  <PresentationFormat>Widescreen</PresentationFormat>
  <Paragraphs>948</Paragraphs>
  <Slides>41</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Source Sans Pro Light</vt:lpstr>
      <vt:lpstr>MS PGothic</vt:lpstr>
      <vt:lpstr>Open Sans</vt:lpstr>
      <vt:lpstr>Roboto</vt:lpstr>
      <vt:lpstr>Source Sans Pro</vt:lpstr>
      <vt:lpstr>Wingdings 3</vt:lpstr>
      <vt:lpstr>Calibri</vt:lpstr>
      <vt:lpstr>Courier New</vt:lpstr>
      <vt:lpstr>Office Theme</vt:lpstr>
      <vt:lpstr>Custom Design</vt:lpstr>
      <vt:lpstr>PowerPoint Presentation</vt:lpstr>
      <vt:lpstr>Module Learning Objectives</vt:lpstr>
      <vt:lpstr>Module Topics</vt:lpstr>
      <vt:lpstr>1. Understanding Linux File System</vt:lpstr>
      <vt:lpstr>1.1 Everything is a File</vt:lpstr>
      <vt:lpstr>1.2 The Linux System</vt:lpstr>
      <vt:lpstr>1.3 Introduction to Linux File System</vt:lpstr>
      <vt:lpstr>1.4 Linux File System</vt:lpstr>
      <vt:lpstr>1.4.1. Files</vt:lpstr>
      <vt:lpstr>1.4.2. Partition</vt:lpstr>
      <vt:lpstr>1.4.3. File System - Important Concepts</vt:lpstr>
      <vt:lpstr>1.5 Types of Linux File Systems</vt:lpstr>
      <vt:lpstr>1.6 Common System Directories</vt:lpstr>
      <vt:lpstr>1.6 Common System Directories (Contd.)</vt:lpstr>
      <vt:lpstr>1.7 Linux System Directories - In a Nutshell</vt:lpstr>
      <vt:lpstr>1.8 The Kernel</vt:lpstr>
      <vt:lpstr>1.9 Shell</vt:lpstr>
      <vt:lpstr>What did you Grasp?</vt:lpstr>
      <vt:lpstr>What did you Grasp?</vt:lpstr>
      <vt:lpstr>2. User Groups and Permissions</vt:lpstr>
      <vt:lpstr>2.1 User Accounts</vt:lpstr>
      <vt:lpstr>2.1 User Accounts (Contd.)</vt:lpstr>
      <vt:lpstr>2.2 The passwd File</vt:lpstr>
      <vt:lpstr>2.3 Creating User Accounts</vt:lpstr>
      <vt:lpstr>2.4 Groups</vt:lpstr>
      <vt:lpstr>What did you Grasp?</vt:lpstr>
      <vt:lpstr>3. File Permissions</vt:lpstr>
      <vt:lpstr>3.1 File Ownership</vt:lpstr>
      <vt:lpstr>3.2 File Permissions</vt:lpstr>
      <vt:lpstr>3.2 File Permissions (Contd.)</vt:lpstr>
      <vt:lpstr>What did you Grasp?</vt:lpstr>
      <vt:lpstr>What did you Grasp?</vt:lpstr>
      <vt:lpstr>4. Working with Bash</vt:lpstr>
      <vt:lpstr>4.1 Introduction</vt:lpstr>
      <vt:lpstr>4.2 Shell Features</vt:lpstr>
      <vt:lpstr>4.3 Basic Bash Commands</vt:lpstr>
      <vt:lpstr>4.4 Bash Operators</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Windows User</cp:lastModifiedBy>
  <cp:revision>238</cp:revision>
  <dcterms:modified xsi:type="dcterms:W3CDTF">2018-07-12T12:14:47Z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