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51"/>
  </p:notesMasterIdLst>
  <p:sldIdLst>
    <p:sldId id="292" r:id="rId2"/>
    <p:sldId id="356" r:id="rId3"/>
    <p:sldId id="384" r:id="rId4"/>
    <p:sldId id="387" r:id="rId5"/>
    <p:sldId id="386" r:id="rId6"/>
    <p:sldId id="385" r:id="rId7"/>
    <p:sldId id="388" r:id="rId8"/>
    <p:sldId id="389" r:id="rId9"/>
    <p:sldId id="391" r:id="rId10"/>
    <p:sldId id="390" r:id="rId11"/>
    <p:sldId id="392" r:id="rId12"/>
    <p:sldId id="394" r:id="rId13"/>
    <p:sldId id="393" r:id="rId14"/>
    <p:sldId id="395" r:id="rId15"/>
    <p:sldId id="397" r:id="rId16"/>
    <p:sldId id="396" r:id="rId17"/>
    <p:sldId id="407" r:id="rId18"/>
    <p:sldId id="408" r:id="rId19"/>
    <p:sldId id="410" r:id="rId20"/>
    <p:sldId id="406" r:id="rId21"/>
    <p:sldId id="403" r:id="rId22"/>
    <p:sldId id="402" r:id="rId23"/>
    <p:sldId id="400" r:id="rId24"/>
    <p:sldId id="398" r:id="rId25"/>
    <p:sldId id="399" r:id="rId26"/>
    <p:sldId id="401" r:id="rId27"/>
    <p:sldId id="404" r:id="rId28"/>
    <p:sldId id="405" r:id="rId29"/>
    <p:sldId id="409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355" r:id="rId50"/>
  </p:sldIdLst>
  <p:sldSz cx="9144000" cy="6858000" type="screen4x3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880"/>
    <a:srgbClr val="4C1904"/>
    <a:srgbClr val="FF9966"/>
    <a:srgbClr val="342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 varScale="1">
        <p:scale>
          <a:sx n="65" d="100"/>
          <a:sy n="65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E739E-D72A-4E0A-81FB-89064C5235A2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AD7C-9915-466C-95B5-A0B0A38BE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89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9144000" cy="564910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53939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27039"/>
            <a:ext cx="82296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500" y="1752602"/>
            <a:ext cx="82296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/>
        </p:nvSpPr>
        <p:spPr>
          <a:xfrm>
            <a:off x="6667500" y="6508753"/>
            <a:ext cx="2133600" cy="365125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771709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9144000" cy="564910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227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415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877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2B13DC-FB39-4F31-A490-10D00A2E24A0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12628" y="6490050"/>
            <a:ext cx="642257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4463" y="6356351"/>
            <a:ext cx="1810887" cy="365125"/>
          </a:xfrm>
          <a:prstGeom prst="rect">
            <a:avLst/>
          </a:prstGeom>
        </p:spPr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blackGray">
          <a:xfrm>
            <a:off x="1676400" y="4114800"/>
            <a:ext cx="6248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Presented By:	             </a:t>
            </a:r>
          </a:p>
          <a:p>
            <a:pPr algn="ctr"/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Assistant  Professor,</a:t>
            </a:r>
          </a:p>
          <a:p>
            <a:pPr algn="ctr"/>
            <a:r>
              <a:rPr lang="en-US" kern="4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blackGray">
          <a:xfrm>
            <a:off x="853440" y="1981200"/>
            <a:ext cx="768096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Introduction to Java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82880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Trace Code, cont.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448050" y="3402012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62350" y="3344862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361238" y="3130551"/>
            <a:ext cx="1554162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6248400" y="3105151"/>
            <a:ext cx="11334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53200" y="40386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857250" y="2667000"/>
            <a:ext cx="4800600" cy="286232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yourBox.width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yourBox.height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endParaRPr lang="en-US" sz="18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yourBox.depth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50;</a:t>
            </a: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3294063" y="3886200"/>
            <a:ext cx="2497137" cy="730250"/>
          </a:xfrm>
          <a:prstGeom prst="wedgeRoundRectCallout">
            <a:avLst>
              <a:gd name="adj1" fmla="val 122053"/>
              <a:gd name="adj2" fmla="val -6717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Assign object reference to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2133600" y="2743201"/>
            <a:ext cx="228600" cy="228599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7391400" y="3505199"/>
            <a:ext cx="457200" cy="598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553200" y="44196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1755775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/>
              <a:t>Trace Code, cont.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390900" y="381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05200" y="375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096000" y="5181600"/>
            <a:ext cx="12287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7361238" y="2749551"/>
            <a:ext cx="1554162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248400" y="2724151"/>
            <a:ext cx="11334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53200" y="36576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857250" y="2286000"/>
            <a:ext cx="4800600" cy="286232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yourBox.width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yourBox.height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endParaRPr lang="en-US" sz="18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yourBox.depth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50;</a:t>
            </a: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7391400" y="3124199"/>
            <a:ext cx="457200" cy="598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553200" y="40386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914400" y="2895601"/>
            <a:ext cx="1371600" cy="228599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7620000" y="5257800"/>
            <a:ext cx="1066800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2971800" y="5791200"/>
            <a:ext cx="2843212" cy="500062"/>
          </a:xfrm>
          <a:prstGeom prst="wedgeRoundRectCallout">
            <a:avLst>
              <a:gd name="adj1" fmla="val 111601"/>
              <a:gd name="adj2" fmla="val -8157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Trace Code, cont.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390900" y="3849687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05200" y="3792537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3505200" y="5562600"/>
            <a:ext cx="1804987" cy="652463"/>
          </a:xfrm>
          <a:prstGeom prst="wedgeRoundRectCallout">
            <a:avLst>
              <a:gd name="adj1" fmla="val 123277"/>
              <a:gd name="adj2" fmla="val -22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Create a new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96000" y="4724400"/>
            <a:ext cx="12287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361238" y="2444751"/>
            <a:ext cx="1554162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6248400" y="2419351"/>
            <a:ext cx="11334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53200" y="33528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857250" y="1981200"/>
            <a:ext cx="4800600" cy="286232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yourBox.width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yourBox.height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endParaRPr lang="en-US" sz="18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yourBox.depth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50;</a:t>
            </a: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 flipH="1">
            <a:off x="7391400" y="2819399"/>
            <a:ext cx="457200" cy="598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553200" y="37338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7620000" y="4800600"/>
            <a:ext cx="1066800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2514600" y="2590800"/>
            <a:ext cx="1268412" cy="3079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6705600" y="54864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705600" y="58674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137160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Trace Code, cont.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914400" y="63404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5821363"/>
            <a:ext cx="2133600" cy="365125"/>
          </a:xfrm>
        </p:spPr>
        <p:txBody>
          <a:bodyPr/>
          <a:lstStyle/>
          <a:p>
            <a:fld id="{8F9C9FB9-567C-4AD0-B46C-1876F0EA8CB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390900" y="327342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05200" y="32162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2590800" y="5257800"/>
            <a:ext cx="2495550" cy="692150"/>
          </a:xfrm>
          <a:prstGeom prst="wedgeRoundRectCallout">
            <a:avLst>
              <a:gd name="adj1" fmla="val 160318"/>
              <a:gd name="adj2" fmla="val -6793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Assign object reference to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6172200" y="4572000"/>
            <a:ext cx="12287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7437438" y="2292351"/>
            <a:ext cx="1554162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6324600" y="2266951"/>
            <a:ext cx="11334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9400" y="32004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933450" y="1828800"/>
            <a:ext cx="4800600" cy="286232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yourBox.width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yourBox.height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endParaRPr lang="en-US" sz="18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yourBox.depth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50;</a:t>
            </a: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H="1">
            <a:off x="7467600" y="2666999"/>
            <a:ext cx="457200" cy="598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629400" y="35814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7467600" y="4648200"/>
            <a:ext cx="1524000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781800" y="54102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781800" y="57912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16"/>
          <p:cNvSpPr>
            <a:spLocks noChangeShapeType="1"/>
          </p:cNvSpPr>
          <p:nvPr/>
        </p:nvSpPr>
        <p:spPr bwMode="auto">
          <a:xfrm flipH="1">
            <a:off x="7772400" y="5029200"/>
            <a:ext cx="457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2362200" y="2438400"/>
            <a:ext cx="230188" cy="268287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1373187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Trace Code, cont.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914400" y="63404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6002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390900" y="3240087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05200" y="3182937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6172200" y="4572000"/>
            <a:ext cx="12287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7437438" y="2292351"/>
            <a:ext cx="1554162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6324600" y="2266951"/>
            <a:ext cx="11334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29400" y="32004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933450" y="1828800"/>
            <a:ext cx="4800600" cy="286232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yourBox.width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yourBox.height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endParaRPr lang="en-US" sz="18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yourBox.depth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50;</a:t>
            </a: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467600" y="2666999"/>
            <a:ext cx="457200" cy="598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629400" y="35814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7467600" y="4648200"/>
            <a:ext cx="1524000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81800" y="54102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=100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Height=10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=50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781800" y="57912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16"/>
          <p:cNvSpPr>
            <a:spLocks noChangeShapeType="1"/>
          </p:cNvSpPr>
          <p:nvPr/>
        </p:nvSpPr>
        <p:spPr bwMode="auto">
          <a:xfrm flipH="1">
            <a:off x="7772400" y="5029200"/>
            <a:ext cx="457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990600" y="2971800"/>
            <a:ext cx="2438400" cy="1447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14"/>
          <p:cNvSpPr>
            <a:spLocks noChangeArrowheads="1"/>
          </p:cNvSpPr>
          <p:nvPr/>
        </p:nvSpPr>
        <p:spPr bwMode="auto">
          <a:xfrm>
            <a:off x="3429000" y="5257800"/>
            <a:ext cx="2497138" cy="654050"/>
          </a:xfrm>
          <a:prstGeom prst="wedgeRoundRectCallout">
            <a:avLst>
              <a:gd name="adj1" fmla="val 79372"/>
              <a:gd name="adj2" fmla="val 923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1373187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Trace Code, cont.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914400" y="63404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6002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390900" y="3240087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05200" y="3182937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6172200" y="4572000"/>
            <a:ext cx="12287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7437438" y="2292351"/>
            <a:ext cx="1554162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6324600" y="2266951"/>
            <a:ext cx="11334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29400" y="32004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933450" y="1828800"/>
            <a:ext cx="4800600" cy="3416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 =  new 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yourBox.width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yourBox.height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endParaRPr lang="en-US" sz="18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yourBox.depth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50;</a:t>
            </a:r>
          </a:p>
          <a:p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629400" y="35814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7467600" y="4648200"/>
            <a:ext cx="1524000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81800" y="54102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=100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Height=10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=50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781800" y="57912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16"/>
          <p:cNvSpPr>
            <a:spLocks noChangeShapeType="1"/>
          </p:cNvSpPr>
          <p:nvPr/>
        </p:nvSpPr>
        <p:spPr bwMode="auto">
          <a:xfrm flipH="1">
            <a:off x="7772400" y="5029200"/>
            <a:ext cx="457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990600" y="4648200"/>
            <a:ext cx="1981200" cy="3048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14"/>
          <p:cNvSpPr>
            <a:spLocks noChangeArrowheads="1"/>
          </p:cNvSpPr>
          <p:nvPr/>
        </p:nvSpPr>
        <p:spPr bwMode="auto">
          <a:xfrm>
            <a:off x="3581400" y="5638800"/>
            <a:ext cx="2497138" cy="654050"/>
          </a:xfrm>
          <a:prstGeom prst="wedgeRoundRectCallout">
            <a:avLst>
              <a:gd name="adj1" fmla="val 79372"/>
              <a:gd name="adj2" fmla="val 9231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Assigning Object Reference Variables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>
            <a:off x="6096000" y="2590800"/>
            <a:ext cx="1295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 flipV="1">
            <a:off x="6019800" y="2667000"/>
            <a:ext cx="76200" cy="266699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H="1" flipV="1">
            <a:off x="6019800" y="5333999"/>
            <a:ext cx="762000" cy="3047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Garbage Collection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371600"/>
            <a:ext cx="7543800" cy="516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no references to an object exist, that object is assumed too be no longer needed, and the memory occupied by the object can be reclaimed.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shown in the previous figure, after the assignment statement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points to the same object referenced 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The object previously referenced 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no longer referenced. This object is known as garbage. Garbage is automatically collected by JVM.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Garbage Collection, cont…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676400"/>
            <a:ext cx="7543800" cy="29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lnSpc>
                <a:spcPct val="2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you know that an object is no longer needed, you can explicitly assign null to a reference variable for the object. The JVM will automatically collect the space if the object is not referenced by any variable.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finalize()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1447800"/>
            <a:ext cx="7543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Sometimes an object will need to perform some action when it is destroyed.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garbage collector calls a special method named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finalize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your object if that method exists.</a:t>
            </a:r>
          </a:p>
          <a:p>
            <a:pPr marL="179388" indent="-179388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an object hold some non-Java resources (file handle or window character font) or any reference to other objects, these resources can be freed using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finalize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marL="179388" indent="-179388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Avoiding circular reference.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finalize()</a:t>
            </a:r>
          </a:p>
          <a:p>
            <a:pPr marL="179388" indent="-179388" algn="just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 algn="just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//finalization code here</a:t>
            </a:r>
          </a:p>
          <a:p>
            <a:pPr marL="179388" indent="-179388" algn="just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Circular References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1447800"/>
            <a:ext cx="7543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 b1;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a(){	b1 = new b();}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b{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 a1;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b(){ a1 = new a();}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class app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public static void main(String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a();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spcAft>
                <a:spcPts val="1200"/>
              </a:spcAft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91400" y="3352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a1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6172200" y="3352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b1</a:t>
            </a:r>
            <a:endParaRPr lang="en-IN" b="1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705600" y="2133600"/>
            <a:ext cx="1554162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reference value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181600" y="2133601"/>
            <a:ext cx="1173162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 rot="16200000" flipH="1">
            <a:off x="6115050" y="2876550"/>
            <a:ext cx="914400" cy="381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6419851" y="3905251"/>
            <a:ext cx="381000" cy="3809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6629402" y="4114800"/>
            <a:ext cx="114299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2"/>
          </p:cNvCxnSpPr>
          <p:nvPr/>
        </p:nvCxnSpPr>
        <p:spPr>
          <a:xfrm rot="5400000">
            <a:off x="7600950" y="3905250"/>
            <a:ext cx="381000" cy="381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1"/>
          </p:cNvCxnSpPr>
          <p:nvPr/>
        </p:nvCxnSpPr>
        <p:spPr>
          <a:xfrm rot="10800000" flipV="1">
            <a:off x="6553200" y="2320924"/>
            <a:ext cx="152400" cy="1174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6667502" y="2970212"/>
            <a:ext cx="110489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V="1">
            <a:off x="7562851" y="3143252"/>
            <a:ext cx="381000" cy="3809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457950" y="3143250"/>
            <a:ext cx="381000" cy="381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Classes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and Objects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Methods </a:t>
            </a:r>
          </a:p>
          <a:p>
            <a:pPr marL="636588" lvl="1" indent="-179388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Differences between Variables of </a:t>
            </a:r>
            <a:br>
              <a:rPr lang="en-IN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Primitive Data Types and Object Types</a:t>
            </a:r>
            <a:br>
              <a:rPr lang="en-IN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0705" name="Object 1"/>
          <p:cNvGraphicFramePr>
            <a:graphicFrameLocks noChangeAspect="1"/>
          </p:cNvGraphicFramePr>
          <p:nvPr/>
        </p:nvGraphicFramePr>
        <p:xfrm>
          <a:off x="1295400" y="2209800"/>
          <a:ext cx="72390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2" name="Kingsoft Writer Document" r:id="rId3" imgW="2915412" imgH="2001012" progId="WPS.Document.6">
                  <p:embed/>
                </p:oleObj>
              </mc:Choice>
              <mc:Fallback>
                <p:oleObj name="Kingsoft Writer Document" r:id="rId3" imgW="2915412" imgH="2001012" progId="WPS.Document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7239000" cy="3886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144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Copying Variables of Primitive Data Types and Object Types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990600" y="1965325"/>
          <a:ext cx="8001000" cy="4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5" name="Kingsoft Writer Document" r:id="rId3" imgW="4572000" imgH="2171880" progId="WPS.Document.6">
                  <p:embed/>
                </p:oleObj>
              </mc:Choice>
              <mc:Fallback>
                <p:oleObj name="Kingsoft Writer Document" r:id="rId3" imgW="4572000" imgH="2171880" progId="WPS.Document.6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65325"/>
                        <a:ext cx="8001000" cy="4435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Introducing 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parameter-list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//body of method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return value; (if type is not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 the interface to most classes.</a:t>
            </a: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Hide specific layout of internal data structures(Abstraction)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 method to Box class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volume()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(“Volume is: ”);;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(width*height*depth);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Returning a Value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double volume()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 width*height*depth;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type of data returned by a method must be compatible with the return type specified by the method.</a:t>
            </a: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variable receiving the value returned by a method must also be compatible with the return type  specified for the method.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Parameterized 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setDim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(double w, double h, double d)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width = w;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height = h;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depth = d;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08150" indent="-1708150" algn="just">
              <a:buClr>
                <a:schemeClr val="tx2"/>
              </a:buClr>
              <a:buSzPct val="100000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Parameters: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defined by a method that receives a  value when the method is called</a:t>
            </a:r>
          </a:p>
          <a:p>
            <a:pPr marL="1708150" indent="-1708150" algn="just">
              <a:buClr>
                <a:schemeClr val="tx2"/>
              </a:buClr>
              <a:buSzPct val="100000"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1798638" indent="-1798638" algn="just">
              <a:buClr>
                <a:schemeClr val="tx2"/>
              </a:buClr>
              <a:buSzPct val="100000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Arguments: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that is passed to a method when it is invoked.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4478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Constructors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066800" y="1524000"/>
            <a:ext cx="502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Box()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		//default constructor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Box()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width = 10;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height = 10;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depth = 10;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Box(double w, double h, double d)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width = w;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height = h;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depth = d;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Box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myBox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= Box();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Box 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yourBox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= Box(20,20,20);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334000" y="1676400"/>
            <a:ext cx="3581400" cy="341632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79388" marR="0" lvl="0" indent="-179388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Constructors are a special kind of methods that are invoked to construct objects.</a:t>
            </a:r>
          </a:p>
          <a:p>
            <a:pPr marL="179388" marR="0" lvl="0" indent="-179388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 Constructor initializes an object immediately upon creation.</a:t>
            </a:r>
          </a:p>
          <a:p>
            <a:pPr marL="179388" marR="0" lvl="0" indent="-179388" algn="just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Automatic initialization.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7219" y="152400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Constructors cont…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676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constructor with no parameters is referred to as 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default constructor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must have the same name as the class itself. 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do not have a return type—not even void.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Implicit return type of a class’ constructor is the class type itself. 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are invoked using the new operator when an object is created. 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play the role of initializing objects.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Constructors cont…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676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constructor with no parameters is referred to as 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default constructor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must have the same name as the class itself. 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do not have a return type—not even void.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Implicit return type of a class’ constructor is the class type itself. 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are invoked using the new operator when an object is created. </a:t>
            </a:r>
          </a:p>
          <a:p>
            <a:pPr marL="269875" indent="-269875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Constructors play the role of initializing objects.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Keyword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676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used inside any method to refer to the current object.</a:t>
            </a: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you want to pass the current object to a method.</a:t>
            </a:r>
          </a:p>
          <a:p>
            <a:pPr marL="179388" indent="-179388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resolve any name space collisions that might occur between instance variables and local variables.</a:t>
            </a:r>
          </a:p>
          <a:p>
            <a:pPr marL="179388" indent="-179388">
              <a:spcBef>
                <a:spcPct val="5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Box(double width, double height, double depth)</a:t>
            </a:r>
          </a:p>
          <a:p>
            <a:pPr marL="179388" indent="-179388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width;</a:t>
            </a:r>
          </a:p>
          <a:p>
            <a:pPr marL="179388" indent="-179388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.height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height;</a:t>
            </a:r>
          </a:p>
          <a:p>
            <a:pPr marL="179388" indent="-179388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.depth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depth;</a:t>
            </a:r>
          </a:p>
          <a:p>
            <a:pPr marL="179388" indent="-179388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Keyword Cont…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5240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Data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private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data_string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Data(String S){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data_string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s;}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public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(){return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data_string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public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Printer p = new Printer();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p.print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Printer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void print(Data d){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d.getData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);}	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app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public static void main(String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(new Data(“Hello from Java”)).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179388" indent="-179388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class is a user-defined data type. Once defined, this new type can be used to create variables of that type.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variables are termed as instances of classes, which are the actual  objects.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class is a template for an object, and an object is an instance of a class.</a:t>
            </a:r>
          </a:p>
          <a:p>
            <a:pPr marL="179388" indent="-179388" algn="just">
              <a:spcAft>
                <a:spcPts val="1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Overloading 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5240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Method overloading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defines several different versions of a method all with the same name, but each with a different parameter list.</a:t>
            </a:r>
          </a:p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the time of method call, java compiler will know which one you mean by the number and/or types of the parameters.</a:t>
            </a:r>
          </a:p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Overloaded methods must differ in the type and/or number of their parameters.</a:t>
            </a:r>
          </a:p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Implements polymorphism</a:t>
            </a:r>
          </a:p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have different return types.</a:t>
            </a:r>
          </a:p>
          <a:p>
            <a:pPr marL="179388" indent="-179388" algn="just">
              <a:spcAft>
                <a:spcPts val="1200"/>
              </a:spcAft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To overload a method, you just define it more than once, specifying a new parameter list different from every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Overloading Methods example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5240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calculator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op1,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op2)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return op1+op2;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op1,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op2, op3)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return op1+op2+op3;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179388" indent="-179388" algn="just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>
              <a:spcBef>
                <a:spcPts val="1200"/>
              </a:spcBef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In C you have three functions to get the absolute value of different data types–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abs()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integer,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fabs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floating point, and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lfabs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()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long integer.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Overloading Constructors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5240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Works like overloading other methods.</a:t>
            </a:r>
          </a:p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the constructor a number of times, each time with a different parameter list.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//when all dimensions specified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Box(double w, double h, double d){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Width = w;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Height = h;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Depth = d;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//when cube is created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Box(double l){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Width = Height =  Depth = l;</a:t>
            </a:r>
          </a:p>
          <a:p>
            <a:pPr marL="179388" indent="-179388" algn="just">
              <a:spcAft>
                <a:spcPts val="12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/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Box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myBox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= new Box(10,20,15);</a:t>
            </a:r>
          </a:p>
          <a:p>
            <a:pPr marL="179388" indent="-179388" algn="just"/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Box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yourBox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= new Box(25);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Using Objects as Parameters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5240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object of a class can be passed as parameter to both methods and constructors of a class.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/*construct a new object so that it is initially the same as some existing object.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Define a new constructor Box that takes an object of its class as a parameter.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Box(Box ob){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Width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ob.Width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Height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ob.Height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Depth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ob.Depth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/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Box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myBox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= new Box(10,20,15);</a:t>
            </a:r>
          </a:p>
          <a:p>
            <a:pPr marL="179388" indent="-179388" algn="just"/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Box 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yourBox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= new Box(</a:t>
            </a:r>
            <a:r>
              <a:rPr lang="en-US" b="1" i="1" dirty="0" err="1" smtClean="0">
                <a:latin typeface="Courier New" pitchFamily="49" charset="0"/>
                <a:cs typeface="Courier New" pitchFamily="49" charset="0"/>
              </a:rPr>
              <a:t>myBox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Using Objects as Parameters cont…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5240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//objects may be passed to methods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Test{</a:t>
            </a:r>
          </a:p>
          <a:p>
            <a:pPr marL="179388" indent="-179388" algn="just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Test(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b = j;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//return true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equal to the invoking object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equals(Test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obj.a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a &amp;&amp;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obj.b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b) return true;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 return false;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/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Test ob1 = new Test(100, 22);</a:t>
            </a:r>
          </a:p>
          <a:p>
            <a:pPr marL="179388" indent="-179388" algn="just"/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Test ob2 = new Test(100, 22);</a:t>
            </a:r>
          </a:p>
          <a:p>
            <a:pPr marL="179388" indent="-179388" algn="just"/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Test ob3 = new Test(-1,-1);</a:t>
            </a:r>
          </a:p>
          <a:p>
            <a:pPr marL="179388" indent="-179388" algn="just"/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ob1.equals(ob2);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true</a:t>
            </a:r>
          </a:p>
          <a:p>
            <a:pPr marL="179388" indent="-179388" algn="just"/>
            <a:r>
              <a:rPr lang="en-US" b="1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Ob1.equals(ob3); false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 of Argument Passing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14400" y="15240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Call-by-value: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you pass an item of a simple data type to a method.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 only gets a copy of the data item.</a:t>
            </a:r>
          </a:p>
          <a:p>
            <a:pPr marL="6365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code in the method cannot affect the original data item at all. </a:t>
            </a:r>
          </a:p>
          <a:p>
            <a:pPr marL="179388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Test{</a:t>
            </a:r>
          </a:p>
          <a:p>
            <a:pPr marL="179388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 meth(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 marL="179388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*2;</a:t>
            </a:r>
          </a:p>
          <a:p>
            <a:pPr marL="179388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j=j/2;</a:t>
            </a:r>
          </a:p>
          <a:p>
            <a:pPr marL="179388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>
              <a:spcBef>
                <a:spcPts val="1200"/>
              </a:spcBef>
            </a:pP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Test ob = new Test();</a:t>
            </a:r>
          </a:p>
          <a:p>
            <a:pPr marL="179388" indent="-179388" algn="just"/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 a = 15, b = 20;</a:t>
            </a:r>
          </a:p>
          <a:p>
            <a:pPr marL="179388" indent="-179388" algn="just"/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(“ a and b before call: “ +a+” “+b);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15  20</a:t>
            </a:r>
            <a:endParaRPr lang="en-US" sz="1600" b="1" i="1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/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ob.meth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79388" indent="-179388" algn="just"/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Systeem.out.println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(“ a and b after call: “ +a+” “+b);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15  20</a:t>
            </a:r>
            <a:endParaRPr lang="en-US" sz="1600" b="1" i="1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spcBef>
                <a:spcPts val="1200"/>
              </a:spcBef>
            </a:pP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>
              <a:spcBef>
                <a:spcPts val="1200"/>
              </a:spcBef>
            </a:pP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 of Argument Passing cont…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14400" y="15240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en-US" sz="2000" b="1" i="1" u="sng" dirty="0" smtClean="0">
                <a:latin typeface="Times New Roman" pitchFamily="18" charset="0"/>
                <a:cs typeface="Times New Roman" pitchFamily="18" charset="0"/>
              </a:rPr>
              <a:t>Call-by-reference:</a:t>
            </a:r>
            <a:endParaRPr lang="en-US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you pass an object to a method.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actually passes a reference to the object.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in the method can reach the original object.</a:t>
            </a:r>
          </a:p>
          <a:p>
            <a:pPr marL="6365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change made to the passed object affect the original 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Test{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Test(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j){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a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b = j;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void meth(Test o){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o.a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o.a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*2;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/2;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indent="-179388" algn="just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indent="-179388" algn="just"/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Test ob = new Test(15,20);</a:t>
            </a:r>
          </a:p>
          <a:p>
            <a:pPr marL="179388" indent="-179388" algn="just"/>
            <a:r>
              <a:rPr lang="en-US" sz="1400" b="1" i="1" dirty="0" err="1" smtClean="0">
                <a:latin typeface="Courier New" pitchFamily="49" charset="0"/>
                <a:cs typeface="Courier New" pitchFamily="49" charset="0"/>
              </a:rPr>
              <a:t>Systeem.out.println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(“ a and b before call: “ +a+” “+b);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15  20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marL="179388" indent="-179388" algn="just"/>
            <a:r>
              <a:rPr lang="en-US" sz="1400" b="1" i="1" dirty="0" err="1" smtClean="0">
                <a:latin typeface="Courier New" pitchFamily="49" charset="0"/>
                <a:cs typeface="Courier New" pitchFamily="49" charset="0"/>
              </a:rPr>
              <a:t>ob.meth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(ob);</a:t>
            </a:r>
          </a:p>
          <a:p>
            <a:pPr marL="179388" indent="-179388" algn="just"/>
            <a:r>
              <a:rPr lang="en-US" sz="1400" b="1" i="1" dirty="0" err="1" smtClean="0">
                <a:latin typeface="Courier New" pitchFamily="49" charset="0"/>
                <a:cs typeface="Courier New" pitchFamily="49" charset="0"/>
              </a:rPr>
              <a:t>Systeem.out.println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(“ a and b after call: “ +a+” “+b);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 30  10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marL="0" lvl="1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Returning Objects from 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8288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 method can return objects just like other data types.</a:t>
            </a:r>
          </a:p>
          <a:p>
            <a:pPr marL="179388" lvl="1" indent="-179388" algn="just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object created by a method will continue to exist as long as there is a reference to it.</a:t>
            </a:r>
          </a:p>
          <a:p>
            <a:pPr marL="179388" lvl="1" indent="-179388" algn="just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need to worry about an object going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out-of-scope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because the method in which it was created terminates.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Returning Objects Example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447800"/>
            <a:ext cx="8001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Test{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Test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Test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incrByTen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Test temp = new Test(a+10);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return temp;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RetOb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Test ob1 = new Test(2);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Test ob2;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ob2 = ob1.incrByTen();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(“ob1.a: “+ob1.a);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(“ob2.a: “+ob2.a);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lvl="1" indent="-179388" algn="just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lvl="1" indent="-179388" algn="just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ob1.a = 2;</a:t>
            </a:r>
          </a:p>
          <a:p>
            <a:pPr marL="179388" lvl="1" indent="-179388" algn="just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ob2.a = 12;</a:t>
            </a:r>
          </a:p>
          <a:p>
            <a:pPr marL="179388" lvl="1" indent="-179388" algn="just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79388" lvl="1" indent="-179388" algn="just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Visibility Modifiers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Accessor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Visibility modifiers specify which parts of the program may see and use any particular class/method/field.</a:t>
            </a:r>
          </a:p>
          <a:p>
            <a:pPr marL="179388" lvl="1" indent="-179388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a member can be accessed is determined by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modifies its declaration.</a:t>
            </a:r>
          </a:p>
          <a:p>
            <a:pPr marL="179388" lvl="1" indent="-179388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has three visibility modifiers: 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protected.</a:t>
            </a:r>
          </a:p>
          <a:p>
            <a:pPr marL="179388" lvl="1" indent="-179388" algn="just">
              <a:spcAft>
                <a:spcPts val="1800"/>
              </a:spcAft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When no access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is used , then by default the member of a class is public within its own package but can not be accessed outside its package.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(default visibility)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lvl="1" indent="-179388" algn="just">
              <a:spcAft>
                <a:spcPts val="1800"/>
              </a:spcAft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990600" y="1676400"/>
          <a:ext cx="77724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Picture" r:id="rId3" imgW="4952880" imgH="1752480" progId="Word.Picture.8">
                  <p:embed/>
                </p:oleObj>
              </mc:Choice>
              <mc:Fallback>
                <p:oleObj name="Picture" r:id="rId3" imgW="4952880" imgH="175248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772400" cy="2940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990600" y="4884003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object has both a state and behavior. The state defines the object, and the behavior defines what the object does.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Visibility Modifiers - Classes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19812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class can be defined either with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modifier or without a visibility modifier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(default visibility).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a class is declared as public it can be used by any other class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a class is declared without a visibility modifier it has a default visibility. 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Visibility Modifiers - Members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143000" y="22098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member is a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of the class.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Members of a class can be declared as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or without a visibility modifier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(default)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lvl="1" indent="-179388" algn="just">
              <a:spcAft>
                <a:spcPts val="2400"/>
              </a:spcAft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3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314825"/>
            <a:ext cx="7696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Public Visibility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Members that are declared as public can be accessed from any class that can access the class of the member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expose methods that are part of the interface of the class by declaring them as public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do not want to reveal the internal representation of the object’s data. So we usually do not declare its state variables as public (encapsulation)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Private Visibility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class member that is declared as private, can be accessed only by code that is within the class of this member.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hide the internal implementation of the class by declaring its state variables and auxiliary methods as private.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 hiding is essential for encapsulation.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Keyword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a member that can be used by itself, without reference to a specific instance or object.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static member can be accessed before any objects of its class are created.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can declare both methods and variables to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variables are, essentially, global variables.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copy of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variable is made when objects of its class are declared.</a:t>
            </a:r>
          </a:p>
          <a:p>
            <a:pPr marL="179388" lvl="1" indent="-179388" algn="just">
              <a:spcAft>
                <a:spcPts val="24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instances of the class share the same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  declared as static have several restrictions: </a:t>
            </a:r>
          </a:p>
          <a:p>
            <a:pPr marL="636588" lvl="2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can only call other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methods.</a:t>
            </a:r>
          </a:p>
          <a:p>
            <a:pPr marL="636588" lvl="2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must only access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data.</a:t>
            </a:r>
          </a:p>
          <a:p>
            <a:pPr marL="636588" lvl="2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cannot refer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any way.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Keyword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variable can be declared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final.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contents of the variable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cannot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modified.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Must initialize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when it is declared.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lvl="1" indent="-179388" algn="just">
              <a:spcAft>
                <a:spcPts val="12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a=10;</a:t>
            </a:r>
          </a:p>
          <a:p>
            <a:pPr marL="179388" lvl="1" indent="-179388" algn="just">
              <a:spcAft>
                <a:spcPts val="12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flaot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10.45f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Nested and Inner Classes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a class within another class, known as nested class.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Scope is bounded by its enclosing class.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 class has access to the member of its enclosing class including private members but not reverse.</a:t>
            </a:r>
          </a:p>
          <a:p>
            <a:pPr marL="179388" lvl="1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types of nested classes:</a:t>
            </a:r>
          </a:p>
          <a:p>
            <a:pPr marL="636588" lvl="2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 class: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can’t access the member of its enclosing class directly.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2" indent="-179388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Non-static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 class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(Inner class):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have direct access to its enclosing class</a:t>
            </a:r>
            <a:endParaRPr lang="en-IN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Inner Class Example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var_a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	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B()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obj.display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B{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display(){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(“The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var_a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“+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var_a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C{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Public static void man(String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obj_outer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A();</a:t>
            </a:r>
          </a:p>
          <a:p>
            <a:pPr marL="179388" lvl="1" indent="-179388" algn="just"/>
            <a:r>
              <a:rPr lang="en-US" smtClean="0">
                <a:latin typeface="Courier New" pitchFamily="49" charset="0"/>
                <a:cs typeface="Courier New" pitchFamily="49" charset="0"/>
              </a:rPr>
              <a:t>	obj_outer.abc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79388" lvl="1" indent="-179388"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1143000" y="26670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Cont…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14400" y="1600200"/>
            <a:ext cx="403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//Basic form of a class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endParaRPr lang="en-US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type variable1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type variable2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---------------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----------------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type methodname1(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//body of method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type methodname2(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//body of method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---------------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027"/>
          <p:cNvSpPr>
            <a:spLocks noChangeArrowheads="1"/>
          </p:cNvSpPr>
          <p:nvPr/>
        </p:nvSpPr>
        <p:spPr bwMode="auto">
          <a:xfrm>
            <a:off x="5486400" y="1752600"/>
            <a:ext cx="30480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//A Simple Class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double width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double height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double depth</a:t>
            </a:r>
          </a:p>
          <a:p>
            <a:pPr marL="636588" lvl="1" indent="-179388" algn="just">
              <a:buClr>
                <a:schemeClr val="tx2"/>
              </a:buClr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79388" indent="-179388" algn="just">
              <a:buClr>
                <a:schemeClr val="tx2"/>
              </a:buClr>
              <a:buSzPct val="100000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027"/>
          <p:cNvSpPr>
            <a:spLocks noChangeArrowheads="1"/>
          </p:cNvSpPr>
          <p:nvPr/>
        </p:nvSpPr>
        <p:spPr bwMode="auto">
          <a:xfrm>
            <a:off x="5486400" y="46482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buClr>
                <a:schemeClr val="tx2"/>
              </a:buClr>
              <a:buSzPct val="100000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 is encapsulated in a class by placing data fields inside the body of the class definition.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Declaring (creating)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9906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Declaring Object Reference Variables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ClassName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objectReference</a:t>
            </a:r>
            <a:r>
              <a:rPr lang="en-US" sz="2000" dirty="0" smtClean="0">
                <a:latin typeface="Courier New" pitchFamily="49" charset="0"/>
              </a:rPr>
              <a:t>;</a:t>
            </a:r>
            <a:endParaRPr lang="en-US" sz="2000" dirty="0" smtClean="0"/>
          </a:p>
          <a:p>
            <a:pPr algn="just"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Example:</a:t>
            </a:r>
            <a:r>
              <a:rPr lang="en-US" sz="2000" dirty="0" smtClean="0"/>
              <a:t>    </a:t>
            </a:r>
            <a:r>
              <a:rPr lang="en-US" sz="2000" dirty="0" smtClean="0">
                <a:latin typeface="Courier New" pitchFamily="49" charset="0"/>
              </a:rPr>
              <a:t>Box </a:t>
            </a:r>
            <a:r>
              <a:rPr lang="en-US" sz="2000" dirty="0" err="1" smtClean="0">
                <a:latin typeface="Courier New" pitchFamily="49" charset="0"/>
              </a:rPr>
              <a:t>myBox</a:t>
            </a:r>
            <a:r>
              <a:rPr lang="en-US" sz="2000" dirty="0" smtClean="0">
                <a:latin typeface="Courier New" pitchFamily="49" charset="0"/>
              </a:rPr>
              <a:t>;</a:t>
            </a:r>
            <a:endParaRPr lang="en-US" sz="2000" dirty="0" smtClean="0">
              <a:latin typeface="Book Antiqua" pitchFamily="18" charset="0"/>
            </a:endParaRPr>
          </a:p>
          <a:p>
            <a:pPr marL="179388" indent="-179388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Creating Objects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objectReference</a:t>
            </a:r>
            <a:r>
              <a:rPr lang="en-US" sz="2000" dirty="0" smtClean="0">
                <a:latin typeface="Courier New" pitchFamily="49" charset="0"/>
              </a:rPr>
              <a:t> = new </a:t>
            </a:r>
            <a:r>
              <a:rPr lang="en-US" sz="2000" dirty="0" err="1" smtClean="0">
                <a:latin typeface="Courier New" pitchFamily="49" charset="0"/>
              </a:rPr>
              <a:t>ClassName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000" dirty="0" err="1" smtClean="0">
                <a:latin typeface="Courier New" pitchFamily="49" charset="0"/>
              </a:rPr>
              <a:t>myBox</a:t>
            </a:r>
            <a:r>
              <a:rPr lang="en-US" sz="2000" dirty="0" smtClean="0">
                <a:latin typeface="Courier New" pitchFamily="49" charset="0"/>
              </a:rPr>
              <a:t> = new Box();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FF0000"/>
                </a:solidFill>
              </a:rPr>
              <a:t>The object reference is assigned to the object  reference variable.</a:t>
            </a:r>
          </a:p>
          <a:p>
            <a:pPr marL="179388" indent="-179388">
              <a:lnSpc>
                <a:spcPct val="150000"/>
              </a:lnSpc>
              <a:buClr>
                <a:schemeClr val="tx2"/>
              </a:buClr>
              <a:buSzPct val="100000"/>
              <a:buFont typeface="Wingdings" pitchFamily="2" charset="2"/>
              <a:buChar char="ü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Declaring/Creating Objects in a Single Step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ClassName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objectReference</a:t>
            </a:r>
            <a:r>
              <a:rPr lang="en-US" sz="2000" dirty="0" smtClean="0">
                <a:latin typeface="Courier New" pitchFamily="49" charset="0"/>
              </a:rPr>
              <a:t> = new </a:t>
            </a:r>
            <a:r>
              <a:rPr lang="en-US" sz="2000" dirty="0" err="1" smtClean="0">
                <a:latin typeface="Courier New" pitchFamily="49" charset="0"/>
              </a:rPr>
              <a:t>ClassName</a:t>
            </a:r>
            <a:r>
              <a:rPr lang="en-US" sz="20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Example: </a:t>
            </a:r>
            <a:r>
              <a:rPr lang="en-US" sz="2000" dirty="0" smtClean="0">
                <a:latin typeface="Courier New" pitchFamily="49" charset="0"/>
              </a:rPr>
              <a:t>Box </a:t>
            </a:r>
            <a:r>
              <a:rPr lang="en-US" sz="2000" dirty="0" err="1" smtClean="0">
                <a:latin typeface="Courier New" pitchFamily="49" charset="0"/>
              </a:rPr>
              <a:t>myBox</a:t>
            </a:r>
            <a:r>
              <a:rPr lang="en-US" sz="2000" dirty="0" smtClean="0">
                <a:latin typeface="Courier New" pitchFamily="49" charset="0"/>
              </a:rPr>
              <a:t> = new Box();</a:t>
            </a:r>
          </a:p>
          <a:p>
            <a:pPr marL="179388" indent="-179388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Accessing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Referencing the object’s data: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>
                <a:latin typeface="Courier New" pitchFamily="49" charset="0"/>
              </a:rPr>
              <a:t>objectRefVar.data</a:t>
            </a:r>
            <a:endParaRPr lang="en-US" sz="2400" dirty="0" smtClean="0"/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400" i="1" dirty="0" smtClean="0">
                <a:latin typeface="Book Antiqua" pitchFamily="18" charset="0"/>
              </a:rPr>
              <a:t>        e.g., </a:t>
            </a:r>
            <a:r>
              <a:rPr lang="en-US" sz="2000" dirty="0" err="1" smtClean="0">
                <a:latin typeface="Courier New" pitchFamily="49" charset="0"/>
              </a:rPr>
              <a:t>myBoxe.width</a:t>
            </a:r>
            <a:endParaRPr lang="en-US" sz="2000" dirty="0" smtClean="0">
              <a:latin typeface="Courier New" pitchFamily="49" charset="0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i="1" dirty="0" smtClean="0">
                <a:latin typeface="Courier New" pitchFamily="49" charset="0"/>
              </a:rPr>
              <a:t>	  </a:t>
            </a:r>
            <a:r>
              <a:rPr lang="en-US" sz="2000" i="1" dirty="0" err="1" smtClean="0">
                <a:latin typeface="Courier New" pitchFamily="49" charset="0"/>
              </a:rPr>
              <a:t>myBox.height</a:t>
            </a:r>
            <a:endParaRPr lang="en-US" sz="2000" i="1" dirty="0" smtClean="0">
              <a:latin typeface="Courier New" pitchFamily="49" charset="0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i="1" dirty="0" smtClean="0">
                <a:latin typeface="Courier New" pitchFamily="49" charset="0"/>
              </a:rPr>
              <a:t>	  </a:t>
            </a:r>
            <a:r>
              <a:rPr lang="en-US" sz="2000" i="1" dirty="0" err="1" smtClean="0">
                <a:latin typeface="Courier New" pitchFamily="49" charset="0"/>
              </a:rPr>
              <a:t>myBox.depth</a:t>
            </a:r>
            <a:endParaRPr lang="en-US" sz="2400" i="1" dirty="0" smtClean="0">
              <a:latin typeface="Book Antiqua" pitchFamily="18" charset="0"/>
            </a:endParaRP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Invoking the object’s method: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>
                <a:latin typeface="Courier New" pitchFamily="49" charset="0"/>
              </a:rPr>
              <a:t>objectRefVar.methodName</a:t>
            </a:r>
            <a:r>
              <a:rPr lang="en-US" sz="2400" dirty="0" smtClean="0">
                <a:latin typeface="Courier New" pitchFamily="49" charset="0"/>
              </a:rPr>
              <a:t>(arguments)</a:t>
            </a:r>
            <a:endParaRPr lang="en-US" sz="2400" dirty="0" smtClean="0"/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400" i="1" dirty="0" smtClean="0">
                <a:latin typeface="Book Antiqua" pitchFamily="18" charset="0"/>
              </a:rPr>
              <a:t>       e.g., </a:t>
            </a:r>
            <a:r>
              <a:rPr lang="en-US" sz="2000" dirty="0" err="1" smtClean="0">
                <a:latin typeface="Courier New" pitchFamily="49" charset="0"/>
              </a:rPr>
              <a:t>myBox.getArea</a:t>
            </a:r>
            <a:r>
              <a:rPr lang="en-US" sz="2000" dirty="0" smtClean="0">
                <a:latin typeface="Courier New" pitchFamily="49" charset="0"/>
              </a:rPr>
              <a:t>()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66850" y="1524000"/>
            <a:ext cx="7772400" cy="609600"/>
          </a:xfrm>
        </p:spPr>
        <p:txBody>
          <a:bodyPr>
            <a:normAutofit/>
          </a:bodyPr>
          <a:lstStyle/>
          <a:p>
            <a:r>
              <a:rPr lang="en-US" dirty="0"/>
              <a:t>Trace Code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390900" y="3714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3505200" y="3657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57250" y="3297237"/>
            <a:ext cx="4800600" cy="286232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yourBox.width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yourBox.height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endParaRPr lang="en-US" sz="18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yourBox.depth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50;</a:t>
            </a: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933451" y="3352800"/>
            <a:ext cx="1123949" cy="2286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6543675" y="2381250"/>
            <a:ext cx="2265363" cy="344488"/>
          </a:xfrm>
          <a:prstGeom prst="wedgeRoundRectCallout">
            <a:avLst>
              <a:gd name="adj1" fmla="val -25824"/>
              <a:gd name="adj2" fmla="val 24585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Declare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7542213" y="34178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US" sz="1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429375" y="3392488"/>
            <a:ext cx="11334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2057400"/>
            <a:ext cx="7772400" cy="5318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Trace Code, cont.</a:t>
            </a: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390900" y="3427413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05200" y="3370263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7361238" y="3130551"/>
            <a:ext cx="944562" cy="37464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144" tIns="9144" rIns="9144" bIns="9144" anchor="ctr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US" sz="1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248400" y="3105151"/>
            <a:ext cx="113347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myBox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4038600"/>
            <a:ext cx="1981200" cy="1295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spcAft>
                <a:spcPts val="1200"/>
              </a:spcAft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Box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Depth 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553200" y="4419600"/>
            <a:ext cx="1981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857250" y="2667000"/>
            <a:ext cx="4800600" cy="286232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myBox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new 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Box();</a:t>
            </a:r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yourBox.width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100</a:t>
            </a:r>
            <a:r>
              <a:rPr lang="en-US" sz="18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yourBox.height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10;</a:t>
            </a:r>
          </a:p>
          <a:p>
            <a:endParaRPr lang="en-US" sz="1800" b="1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yourBox.depth</a:t>
            </a:r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50;</a:t>
            </a:r>
          </a:p>
          <a:p>
            <a:endParaRPr lang="en-US" sz="18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286000" y="2743200"/>
            <a:ext cx="1651000" cy="2667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4586288" y="5780088"/>
            <a:ext cx="1689100" cy="422275"/>
          </a:xfrm>
          <a:prstGeom prst="wedgeRoundRectCallout">
            <a:avLst>
              <a:gd name="adj1" fmla="val 77162"/>
              <a:gd name="adj2" fmla="val -4071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Box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4607</TotalTime>
  <Words>2730</Words>
  <Application>Microsoft Office PowerPoint</Application>
  <PresentationFormat>On-screen Show (4:3)</PresentationFormat>
  <Paragraphs>758</Paragraphs>
  <Slides>49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Book Antiqua</vt:lpstr>
      <vt:lpstr>Calibri</vt:lpstr>
      <vt:lpstr>Courier New</vt:lpstr>
      <vt:lpstr>Monotype Sorts</vt:lpstr>
      <vt:lpstr>Times New Roman</vt:lpstr>
      <vt:lpstr>Wingdings</vt:lpstr>
      <vt:lpstr>PPT_template</vt:lpstr>
      <vt:lpstr>Kingsoft Writer Document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Trace Code</vt:lpstr>
      <vt:lpstr>Trace Code, cont.</vt:lpstr>
      <vt:lpstr>Trace Code, cont.</vt:lpstr>
      <vt:lpstr>Trace Code, cont.</vt:lpstr>
      <vt:lpstr>Trace Code, cont.</vt:lpstr>
      <vt:lpstr>Trace Code, cont.</vt:lpstr>
      <vt:lpstr>Trace Code, cont.</vt:lpstr>
      <vt:lpstr>Trace Code,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NSC</dc:creator>
  <cp:lastModifiedBy>Pushpendra Kumar Rajput</cp:lastModifiedBy>
  <cp:revision>539</cp:revision>
  <dcterms:created xsi:type="dcterms:W3CDTF">2012-08-05T13:01:54Z</dcterms:created>
  <dcterms:modified xsi:type="dcterms:W3CDTF">2020-02-20T04:24:10Z</dcterms:modified>
</cp:coreProperties>
</file>