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74"/>
  </p:notesMasterIdLst>
  <p:sldIdLst>
    <p:sldId id="292" r:id="rId2"/>
    <p:sldId id="366" r:id="rId3"/>
    <p:sldId id="293" r:id="rId4"/>
    <p:sldId id="356" r:id="rId5"/>
    <p:sldId id="361" r:id="rId6"/>
    <p:sldId id="362" r:id="rId7"/>
    <p:sldId id="357" r:id="rId8"/>
    <p:sldId id="363" r:id="rId9"/>
    <p:sldId id="358" r:id="rId10"/>
    <p:sldId id="359" r:id="rId11"/>
    <p:sldId id="364"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 id="307" r:id="rId25"/>
    <p:sldId id="308" r:id="rId26"/>
    <p:sldId id="309" r:id="rId27"/>
    <p:sldId id="310" r:id="rId28"/>
    <p:sldId id="335" r:id="rId29"/>
    <p:sldId id="311" r:id="rId30"/>
    <p:sldId id="313" r:id="rId31"/>
    <p:sldId id="317" r:id="rId32"/>
    <p:sldId id="318" r:id="rId33"/>
    <p:sldId id="319" r:id="rId34"/>
    <p:sldId id="320" r:id="rId35"/>
    <p:sldId id="321" r:id="rId36"/>
    <p:sldId id="323" r:id="rId37"/>
    <p:sldId id="322" r:id="rId38"/>
    <p:sldId id="324" r:id="rId39"/>
    <p:sldId id="326" r:id="rId40"/>
    <p:sldId id="325" r:id="rId41"/>
    <p:sldId id="327" r:id="rId42"/>
    <p:sldId id="328" r:id="rId43"/>
    <p:sldId id="329" r:id="rId44"/>
    <p:sldId id="330" r:id="rId45"/>
    <p:sldId id="331" r:id="rId46"/>
    <p:sldId id="332" r:id="rId47"/>
    <p:sldId id="333" r:id="rId48"/>
    <p:sldId id="334" r:id="rId49"/>
    <p:sldId id="338" r:id="rId50"/>
    <p:sldId id="343" r:id="rId51"/>
    <p:sldId id="339" r:id="rId52"/>
    <p:sldId id="340" r:id="rId53"/>
    <p:sldId id="341" r:id="rId54"/>
    <p:sldId id="344" r:id="rId55"/>
    <p:sldId id="345" r:id="rId56"/>
    <p:sldId id="370" r:id="rId57"/>
    <p:sldId id="371" r:id="rId58"/>
    <p:sldId id="342" r:id="rId59"/>
    <p:sldId id="347" r:id="rId60"/>
    <p:sldId id="367" r:id="rId61"/>
    <p:sldId id="368" r:id="rId62"/>
    <p:sldId id="369" r:id="rId63"/>
    <p:sldId id="346" r:id="rId64"/>
    <p:sldId id="349" r:id="rId65"/>
    <p:sldId id="350" r:id="rId66"/>
    <p:sldId id="351" r:id="rId67"/>
    <p:sldId id="352" r:id="rId68"/>
    <p:sldId id="353" r:id="rId69"/>
    <p:sldId id="354" r:id="rId70"/>
    <p:sldId id="348" r:id="rId71"/>
    <p:sldId id="365" r:id="rId72"/>
    <p:sldId id="355" r:id="rId73"/>
  </p:sldIdLst>
  <p:sldSz cx="9144000" cy="6858000" type="screen4x3"/>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880"/>
    <a:srgbClr val="4C1904"/>
    <a:srgbClr val="FF9966"/>
    <a:srgbClr val="342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2" autoAdjust="0"/>
    <p:restoredTop sz="94660"/>
  </p:normalViewPr>
  <p:slideViewPr>
    <p:cSldViewPr>
      <p:cViewPr varScale="1">
        <p:scale>
          <a:sx n="65" d="100"/>
          <a:sy n="65" d="100"/>
        </p:scale>
        <p:origin x="118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E739E-D72A-4E0A-81FB-89064C5235A2}" type="datetimeFigureOut">
              <a:rPr lang="en-US" smtClean="0"/>
              <a:pPr/>
              <a:t>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AD7C-9915-466C-95B5-A0B0A38BE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area of the program where</a:t>
            </a:r>
            <a:r>
              <a:rPr lang="en-US" baseline="0" dirty="0" smtClean="0"/>
              <a:t> the variable is accessible is called </a:t>
            </a:r>
            <a:r>
              <a:rPr lang="en-US" baseline="0" smtClean="0"/>
              <a:t>its scope</a:t>
            </a:r>
            <a:endParaRPr lang="en-IN" dirty="0"/>
          </a:p>
        </p:txBody>
      </p:sp>
      <p:sp>
        <p:nvSpPr>
          <p:cNvPr id="4" name="Slide Number Placeholder 3"/>
          <p:cNvSpPr>
            <a:spLocks noGrp="1"/>
          </p:cNvSpPr>
          <p:nvPr>
            <p:ph type="sldNum" sz="quarter" idx="10"/>
          </p:nvPr>
        </p:nvSpPr>
        <p:spPr/>
        <p:txBody>
          <a:bodyPr/>
          <a:lstStyle/>
          <a:p>
            <a:fld id="{91B1AD7C-9915-466C-95B5-A0B0A38BE2A9}"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pPr>
              <a:defRPr/>
            </a:pPr>
            <a:fld id="{1D5EBD6D-0D7D-4BBD-91F0-12A0F9AA05E6}" type="datetime1">
              <a:rPr lang="en-US" smtClean="0"/>
              <a:t>1/13/2020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285721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pPr>
              <a:defRPr/>
            </a:pPr>
            <a:fld id="{DB5FDB69-5A4A-4255-8054-2D0DD4180EBF}" type="datetime1">
              <a:rPr lang="en-US" smtClean="0"/>
              <a:t>1/13/2020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305351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581D5A2-5268-4C60-8AE3-FDD2FA4C9A85}" type="datetime1">
              <a:rPr lang="en-US" smtClean="0"/>
              <a:t>1/13/2020</a:t>
            </a:fld>
            <a:endParaRPr lang="en-US"/>
          </a:p>
        </p:txBody>
      </p:sp>
      <p:sp>
        <p:nvSpPr>
          <p:cNvPr id="3" name="Footer Placeholder 2"/>
          <p:cNvSpPr>
            <a:spLocks noGrp="1"/>
          </p:cNvSpPr>
          <p:nvPr>
            <p:ph type="ftr" sz="quarter" idx="11"/>
          </p:nvPr>
        </p:nvSpPr>
        <p:spPr/>
        <p:txBody>
          <a:bodyPr/>
          <a:lstStyle/>
          <a:p>
            <a:pPr>
              <a:defRPr/>
            </a:pPr>
            <a:r>
              <a:rPr lang="en-US" smtClean="0"/>
              <a:t>Pushpendra Kumar Rajput</a:t>
            </a:r>
            <a:endParaRPr lang="en-US"/>
          </a:p>
        </p:txBody>
      </p:sp>
      <p:sp>
        <p:nvSpPr>
          <p:cNvPr id="4" name="Slide Number Placeholder 3"/>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571500" y="1752602"/>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p:nvSpPr>
        <p:spPr>
          <a:xfrm>
            <a:off x="6667500" y="6508753"/>
            <a:ext cx="2133600" cy="365125"/>
          </a:xfrm>
          <a:prstGeom prst="rect">
            <a:avLst/>
          </a:prstGeom>
        </p:spPr>
        <p:txBody>
          <a:bodyPr vert="horz" lIns="68579" tIns="34289" rIns="68579" bIns="3428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z="900" smtClean="0"/>
              <a:pPr/>
              <a:t>‹#›</a:t>
            </a:fld>
            <a:endParaRPr lang="en-US" sz="900"/>
          </a:p>
        </p:txBody>
      </p:sp>
    </p:spTree>
    <p:extLst>
      <p:ext uri="{BB962C8B-B14F-4D97-AF65-F5344CB8AC3E}">
        <p14:creationId xmlns:p14="http://schemas.microsoft.com/office/powerpoint/2010/main" val="7701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pPr>
              <a:defRPr/>
            </a:pPr>
            <a:fld id="{DE510987-DCC7-4CEF-B21F-CABBA43DE6A9}" type="datetime1">
              <a:rPr lang="en-US" smtClean="0"/>
              <a:t>1/13/2020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pPr>
              <a:defRPr/>
            </a:pPr>
            <a:r>
              <a:rPr lang="en-US" smtClean="0"/>
              <a:t>Pushpendra Kumar Rajput</a:t>
            </a:r>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347898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802084C-7CA1-43E8-ABAD-9EE41681B09D}" type="datetime1">
              <a:rPr lang="en-US" smtClean="0"/>
              <a:t>1/13/2020</a:t>
            </a:fld>
            <a:endParaRPr lang="en-US"/>
          </a:p>
        </p:txBody>
      </p:sp>
      <p:sp>
        <p:nvSpPr>
          <p:cNvPr id="5" name="Footer Placeholder 4"/>
          <p:cNvSpPr>
            <a:spLocks noGrp="1"/>
          </p:cNvSpPr>
          <p:nvPr>
            <p:ph type="ftr" sz="quarter" idx="11"/>
          </p:nvPr>
        </p:nvSpPr>
        <p:spPr/>
        <p:txBody>
          <a:bodyPr/>
          <a:lstStyle/>
          <a:p>
            <a:pPr>
              <a:defRPr/>
            </a:pPr>
            <a:r>
              <a:rPr lang="en-US" smtClean="0"/>
              <a:t>Pushpendra Kumar Rajput</a:t>
            </a:r>
            <a:endParaRPr lang="en-US"/>
          </a:p>
        </p:txBody>
      </p:sp>
      <p:sp>
        <p:nvSpPr>
          <p:cNvPr id="6" name="Slide Number Placeholder 5"/>
          <p:cNvSpPr>
            <a:spLocks noGrp="1"/>
          </p:cNvSpPr>
          <p:nvPr>
            <p:ph type="sldNum" sz="quarter" idx="12"/>
          </p:nvPr>
        </p:nvSpPr>
        <p:spPr/>
        <p:txBody>
          <a:body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35072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AA946-428D-49C2-9581-B7C667D58260}" type="datetime1">
              <a:rPr lang="en-US" smtClean="0"/>
              <a:t>1/13/2020</a:t>
            </a:fld>
            <a:endParaRPr lang="en-US"/>
          </a:p>
        </p:txBody>
      </p:sp>
      <p:sp>
        <p:nvSpPr>
          <p:cNvPr id="5" name="Footer Placeholder 4"/>
          <p:cNvSpPr>
            <a:spLocks noGrp="1"/>
          </p:cNvSpPr>
          <p:nvPr>
            <p:ph type="ftr" sz="quarter" idx="11"/>
          </p:nvPr>
        </p:nvSpPr>
        <p:spPr/>
        <p:txBody>
          <a:bodyPr/>
          <a:lstStyle/>
          <a:p>
            <a:r>
              <a:rPr lang="en-US" smtClean="0"/>
              <a:t>Pushpendra Kumar Rajput</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extLst>
      <p:ext uri="{BB962C8B-B14F-4D97-AF65-F5344CB8AC3E}">
        <p14:creationId xmlns:p14="http://schemas.microsoft.com/office/powerpoint/2010/main" val="107072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38" tIns="45719" rIns="91438" bIns="4571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3"/>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pPr>
              <a:defRPr/>
            </a:pPr>
            <a:fld id="{53D7D4AA-23EF-4C14-84BD-CD6910E6D46C}" type="datetime1">
              <a:rPr lang="en-US" smtClean="0"/>
              <a:t>1/13/2020</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pPr>
              <a:defRPr/>
            </a:pPr>
            <a:r>
              <a:rPr lang="en-US" smtClean="0"/>
              <a:t>Pushpendra Kumar Rajput</a:t>
            </a:r>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pPr>
              <a:defRPr/>
            </a:pPr>
            <a:fld id="{91858577-42C9-4761-9959-C2FA0BFBBF4D}" type="slidenum">
              <a:rPr lang="en-US" smtClean="0"/>
              <a:pPr>
                <a:defRPr/>
              </a:pPr>
              <a:t>‹#›</a:t>
            </a:fld>
            <a:endParaRPr lang="en-US"/>
          </a:p>
        </p:txBody>
      </p:sp>
    </p:spTree>
    <p:extLst>
      <p:ext uri="{BB962C8B-B14F-4D97-AF65-F5344CB8AC3E}">
        <p14:creationId xmlns:p14="http://schemas.microsoft.com/office/powerpoint/2010/main" val="225559227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25" kern="1200">
          <a:solidFill>
            <a:schemeClr val="tx1"/>
          </a:solidFill>
          <a:latin typeface="+mn-lt"/>
          <a:ea typeface="+mn-ea"/>
          <a:cs typeface="+mn-cs"/>
        </a:defRPr>
      </a:lvl1pPr>
      <a:lvl2pPr marL="342892" algn="l" defTabSz="342892" rtl="0" eaLnBrk="1" latinLnBrk="0" hangingPunct="1">
        <a:defRPr sz="1425" kern="1200">
          <a:solidFill>
            <a:schemeClr val="tx1"/>
          </a:solidFill>
          <a:latin typeface="+mn-lt"/>
          <a:ea typeface="+mn-ea"/>
          <a:cs typeface="+mn-cs"/>
        </a:defRPr>
      </a:lvl2pPr>
      <a:lvl3pPr marL="685783" algn="l" defTabSz="342892" rtl="0" eaLnBrk="1" latinLnBrk="0" hangingPunct="1">
        <a:defRPr sz="1425" kern="1200">
          <a:solidFill>
            <a:schemeClr val="tx1"/>
          </a:solidFill>
          <a:latin typeface="+mn-lt"/>
          <a:ea typeface="+mn-ea"/>
          <a:cs typeface="+mn-cs"/>
        </a:defRPr>
      </a:lvl3pPr>
      <a:lvl4pPr marL="1028675" algn="l" defTabSz="342892" rtl="0" eaLnBrk="1" latinLnBrk="0" hangingPunct="1">
        <a:defRPr sz="1425" kern="1200">
          <a:solidFill>
            <a:schemeClr val="tx1"/>
          </a:solidFill>
          <a:latin typeface="+mn-lt"/>
          <a:ea typeface="+mn-ea"/>
          <a:cs typeface="+mn-cs"/>
        </a:defRPr>
      </a:lvl4pPr>
      <a:lvl5pPr marL="1371566" algn="l" defTabSz="342892" rtl="0" eaLnBrk="1" latinLnBrk="0" hangingPunct="1">
        <a:defRPr sz="1425" kern="1200">
          <a:solidFill>
            <a:schemeClr val="tx1"/>
          </a:solidFill>
          <a:latin typeface="+mn-lt"/>
          <a:ea typeface="+mn-ea"/>
          <a:cs typeface="+mn-cs"/>
        </a:defRPr>
      </a:lvl5pPr>
      <a:lvl6pPr marL="1714457" algn="l" defTabSz="342892" rtl="0" eaLnBrk="1" latinLnBrk="0" hangingPunct="1">
        <a:defRPr sz="1425" kern="1200">
          <a:solidFill>
            <a:schemeClr val="tx1"/>
          </a:solidFill>
          <a:latin typeface="+mn-lt"/>
          <a:ea typeface="+mn-ea"/>
          <a:cs typeface="+mn-cs"/>
        </a:defRPr>
      </a:lvl6pPr>
      <a:lvl7pPr marL="2057348" algn="l" defTabSz="342892" rtl="0" eaLnBrk="1" latinLnBrk="0" hangingPunct="1">
        <a:defRPr sz="1425" kern="1200">
          <a:solidFill>
            <a:schemeClr val="tx1"/>
          </a:solidFill>
          <a:latin typeface="+mn-lt"/>
          <a:ea typeface="+mn-ea"/>
          <a:cs typeface="+mn-cs"/>
        </a:defRPr>
      </a:lvl7pPr>
      <a:lvl8pPr marL="2400240" algn="l" defTabSz="342892" rtl="0" eaLnBrk="1" latinLnBrk="0" hangingPunct="1">
        <a:defRPr sz="1425" kern="1200">
          <a:solidFill>
            <a:schemeClr val="tx1"/>
          </a:solidFill>
          <a:latin typeface="+mn-lt"/>
          <a:ea typeface="+mn-ea"/>
          <a:cs typeface="+mn-cs"/>
        </a:defRPr>
      </a:lvl8pPr>
      <a:lvl9pPr marL="2743132" algn="l" defTabSz="342892"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a:t>
            </a:fld>
            <a:endParaRPr lang="en-US" dirty="0"/>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9" name="Rounded Rectangle 28"/>
          <p:cNvSpPr>
            <a:spLocks noChangeArrowheads="1"/>
          </p:cNvSpPr>
          <p:nvPr/>
        </p:nvSpPr>
        <p:spPr bwMode="blackGray">
          <a:xfrm>
            <a:off x="1676400" y="4114800"/>
            <a:ext cx="624840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2000" b="1" kern="400" dirty="0" smtClean="0">
                <a:latin typeface="Times New Roman" pitchFamily="18" charset="0"/>
                <a:cs typeface="Times New Roman" pitchFamily="18" charset="0"/>
              </a:rPr>
              <a:t>Presented By:	             </a:t>
            </a:r>
          </a:p>
          <a:p>
            <a:pPr algn="ctr"/>
            <a:r>
              <a:rPr lang="en-US" sz="2000" b="1" kern="400" dirty="0" err="1" smtClean="0">
                <a:latin typeface="Times New Roman" pitchFamily="18" charset="0"/>
                <a:cs typeface="Times New Roman" pitchFamily="18" charset="0"/>
              </a:rPr>
              <a:t>Pushpendra</a:t>
            </a:r>
            <a:r>
              <a:rPr lang="en-US" sz="2000" b="1" kern="400" dirty="0" smtClean="0">
                <a:latin typeface="Times New Roman" pitchFamily="18" charset="0"/>
                <a:cs typeface="Times New Roman" pitchFamily="18" charset="0"/>
              </a:rPr>
              <a:t> K. </a:t>
            </a:r>
            <a:r>
              <a:rPr lang="en-US" sz="2000" b="1" kern="400" dirty="0" err="1" smtClean="0">
                <a:latin typeface="Times New Roman" pitchFamily="18" charset="0"/>
                <a:cs typeface="Times New Roman" pitchFamily="18" charset="0"/>
              </a:rPr>
              <a:t>Rajput</a:t>
            </a:r>
            <a:endParaRPr lang="en-US" sz="2000" b="1" kern="400" dirty="0" smtClean="0">
              <a:latin typeface="Times New Roman" pitchFamily="18" charset="0"/>
              <a:cs typeface="Times New Roman" pitchFamily="18" charset="0"/>
            </a:endParaRPr>
          </a:p>
          <a:p>
            <a:pPr algn="ctr"/>
            <a:r>
              <a:rPr lang="en-US" sz="2000" b="1" kern="400" dirty="0" smtClean="0">
                <a:latin typeface="Times New Roman" pitchFamily="18" charset="0"/>
                <a:cs typeface="Times New Roman" pitchFamily="18" charset="0"/>
              </a:rPr>
              <a:t>Assistant  Professor,</a:t>
            </a:r>
          </a:p>
          <a:p>
            <a:pPr algn="ctr"/>
            <a:r>
              <a:rPr lang="en-US" kern="400" dirty="0" smtClean="0">
                <a:latin typeface="Times New Roman" pitchFamily="18" charset="0"/>
                <a:cs typeface="Times New Roman" pitchFamily="18" charset="0"/>
              </a:rPr>
              <a:t>Department of Cybernetics</a:t>
            </a:r>
          </a:p>
          <a:p>
            <a:pPr algn="ctr"/>
            <a:endParaRPr lang="en-US" sz="2000" b="1" kern="400" dirty="0" smtClean="0">
              <a:latin typeface="Times New Roman" pitchFamily="18" charset="0"/>
              <a:cs typeface="Times New Roman" pitchFamily="18" charset="0"/>
            </a:endParaRPr>
          </a:p>
        </p:txBody>
      </p:sp>
      <p:sp>
        <p:nvSpPr>
          <p:cNvPr id="30" name="Rounded Rectangle 29"/>
          <p:cNvSpPr>
            <a:spLocks noChangeArrowheads="1"/>
          </p:cNvSpPr>
          <p:nvPr/>
        </p:nvSpPr>
        <p:spPr bwMode="blackGray">
          <a:xfrm>
            <a:off x="853440" y="1981200"/>
            <a:ext cx="768096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5400" dirty="0" smtClean="0">
                <a:latin typeface="Times New Roman" pitchFamily="18" charset="0"/>
                <a:cs typeface="Times New Roman" pitchFamily="18" charset="0"/>
              </a:rPr>
              <a:t>Introduction to Java</a:t>
            </a:r>
            <a:endParaRPr lang="en-US" sz="5400"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Pushpendra Kumar Rajput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Right)">
                                      <p:cBhvr>
                                        <p:cTn id="7" dur="500"/>
                                        <p:tgtEl>
                                          <p:spTgt spid="2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Righ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50000"/>
              </a:lnSpc>
              <a:spcBef>
                <a:spcPct val="20000"/>
              </a:spcBef>
              <a:buClr>
                <a:schemeClr val="tx2"/>
              </a:buClr>
              <a:buSzPct val="100000"/>
              <a:buFont typeface="+mj-lt"/>
              <a:buAutoNum type="arabicPeriod" startAt="4"/>
            </a:pPr>
            <a:r>
              <a:rPr lang="en-US" sz="2800" u="sng" dirty="0" smtClean="0">
                <a:latin typeface="Times New Roman" pitchFamily="18" charset="0"/>
                <a:cs typeface="Times New Roman" pitchFamily="18" charset="0"/>
              </a:rPr>
              <a:t>Polymorphism</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“one interface multiple methods”, many forms</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Possible to design a generic interface to a group of related activities</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Reduce complexity</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Compiler selects the specific action as it applies to each situation</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572000"/>
          </a:xfrm>
          <a:prstGeom prst="rect">
            <a:avLst/>
          </a:prstGeom>
          <a:noFill/>
          <a:ln w="9525">
            <a:noFill/>
            <a:miter lim="800000"/>
            <a:headEnd/>
            <a:tailEnd/>
          </a:ln>
          <a:effectLst/>
        </p:spPr>
        <p:txBody>
          <a:bodyPr lIns="92075" tIns="46038" rIns="92075" bIns="46038"/>
          <a:lstStyle/>
          <a:p>
            <a:pPr marL="571500" indent="-571500" algn="just">
              <a:lnSpc>
                <a:spcPct val="150000"/>
              </a:lnSpc>
              <a:spcBef>
                <a:spcPct val="20000"/>
              </a:spcBef>
              <a:buClr>
                <a:schemeClr val="tx2"/>
              </a:buClr>
              <a:buSzPct val="100000"/>
              <a:buFont typeface="+mj-lt"/>
              <a:buAutoNum type="romanUcPeriod"/>
            </a:pPr>
            <a:r>
              <a:rPr lang="en-US" sz="2800" u="sng" dirty="0" smtClean="0">
                <a:latin typeface="Times New Roman" pitchFamily="18" charset="0"/>
                <a:cs typeface="Times New Roman" pitchFamily="18" charset="0"/>
              </a:rPr>
              <a:t>Dynamic Binding</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Linking of a procedure call to the code to be executed in the response to the call.</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Call is not known until the time of the call at runtime.</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Associated with polymorphism and inheritance.</a:t>
            </a:r>
            <a:endParaRPr lang="en-US" sz="2000" u="sng" dirty="0" smtClean="0">
              <a:latin typeface="Times New Roman" pitchFamily="18" charset="0"/>
              <a:cs typeface="Times New Roman" pitchFamily="18" charset="0"/>
            </a:endParaRPr>
          </a:p>
          <a:p>
            <a:pPr marL="571500" indent="-571500" algn="just">
              <a:lnSpc>
                <a:spcPct val="150000"/>
              </a:lnSpc>
              <a:spcBef>
                <a:spcPct val="20000"/>
              </a:spcBef>
              <a:buClr>
                <a:schemeClr val="tx2"/>
              </a:buClr>
              <a:buSzPct val="100000"/>
              <a:buFont typeface="+mj-lt"/>
              <a:buAutoNum type="romanUcPeriod"/>
            </a:pPr>
            <a:r>
              <a:rPr lang="en-US" sz="2800" u="sng" dirty="0" smtClean="0">
                <a:latin typeface="Times New Roman" pitchFamily="18" charset="0"/>
                <a:cs typeface="Times New Roman" pitchFamily="18" charset="0"/>
              </a:rPr>
              <a:t>Message Communication</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Objects communicate with one another by sending and receiving information through message.</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One object can request for execution of a procedure in receiving object.</a:t>
            </a:r>
          </a:p>
          <a:p>
            <a:pPr marL="971550" lvl="1" indent="-514350" algn="ctr">
              <a:spcBef>
                <a:spcPct val="20000"/>
              </a:spcBef>
              <a:buClr>
                <a:schemeClr val="tx2"/>
              </a:buClr>
              <a:buSzPct val="100000"/>
            </a:pPr>
            <a:r>
              <a:rPr lang="en-US" sz="2400" i="1" dirty="0" err="1" smtClean="0">
                <a:latin typeface="Times New Roman" pitchFamily="18" charset="0"/>
                <a:cs typeface="Times New Roman" pitchFamily="18" charset="0"/>
              </a:rPr>
              <a:t>Employee.salary</a:t>
            </a:r>
            <a:r>
              <a:rPr lang="en-US" sz="2400" i="1" dirty="0" smtClean="0">
                <a:latin typeface="Times New Roman" pitchFamily="18" charset="0"/>
                <a:cs typeface="Times New Roman" pitchFamily="18" charset="0"/>
              </a:rPr>
              <a:t>(name)</a:t>
            </a:r>
            <a:endParaRPr lang="en-US" sz="2400" i="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905000"/>
            <a:ext cx="8001000" cy="4419600"/>
          </a:xfrm>
          <a:prstGeom prst="rect">
            <a:avLst/>
          </a:prstGeom>
          <a:noFill/>
          <a:ln w="9525">
            <a:noFill/>
            <a:miter lim="800000"/>
            <a:headEnd/>
            <a:tailEnd/>
          </a:ln>
          <a:effectLst/>
        </p:spPr>
        <p:txBody>
          <a:bodyPr lIns="92075" tIns="46038" rIns="92075" bIns="46038"/>
          <a:lstStyle/>
          <a:p>
            <a:pPr marL="342900" lvl="0" indent="-342900">
              <a:lnSpc>
                <a:spcPct val="90000"/>
              </a:lnSpc>
              <a:spcBef>
                <a:spcPct val="20000"/>
              </a:spcBef>
              <a:buFont typeface="Arial" pitchFamily="34" charset="0"/>
              <a:buChar char="•"/>
            </a:pPr>
            <a:r>
              <a:rPr lang="en-US" sz="2400" dirty="0" smtClean="0">
                <a:solidFill>
                  <a:prstClr val="black"/>
                </a:solidFill>
                <a:latin typeface="Times New Roman" pitchFamily="18" charset="0"/>
                <a:cs typeface="Times New Roman" pitchFamily="18" charset="0"/>
              </a:rPr>
              <a:t>James Gosling and Sun Microsystems</a:t>
            </a:r>
            <a:r>
              <a:rPr lang="en-US" sz="2400" smtClean="0">
                <a:solidFill>
                  <a:prstClr val="black"/>
                </a:solidFill>
                <a:latin typeface="Times New Roman" pitchFamily="18" charset="0"/>
                <a:cs typeface="Times New Roman" pitchFamily="18" charset="0"/>
              </a:rPr>
              <a:t>, 1990.</a:t>
            </a:r>
            <a:endParaRPr lang="en-US" sz="2400" dirty="0" smtClean="0">
              <a:solidFill>
                <a:prstClr val="black"/>
              </a:solidFill>
              <a:latin typeface="Times New Roman" pitchFamily="18" charset="0"/>
              <a:cs typeface="Times New Roman" pitchFamily="18" charset="0"/>
            </a:endParaRP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Initially “Oak”</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Java, May 20, 1995</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Aimed to develop platform independent language</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To be used in consumer electronic devices</a:t>
            </a:r>
          </a:p>
          <a:p>
            <a:pPr marL="342900" lvl="0" indent="-342900">
              <a:lnSpc>
                <a:spcPct val="90000"/>
              </a:lnSpc>
              <a:spcBef>
                <a:spcPct val="50000"/>
              </a:spcBef>
              <a:buFont typeface="Arial" pitchFamily="34" charset="0"/>
              <a:buChar char="•"/>
            </a:pPr>
            <a:r>
              <a:rPr lang="en-US" sz="2400" dirty="0" err="1" smtClean="0">
                <a:solidFill>
                  <a:prstClr val="black"/>
                </a:solidFill>
                <a:latin typeface="Times New Roman" pitchFamily="18" charset="0"/>
                <a:cs typeface="Times New Roman" pitchFamily="18" charset="0"/>
              </a:rPr>
              <a:t>HotJava</a:t>
            </a:r>
            <a:r>
              <a:rPr lang="en-US" sz="2400" dirty="0" smtClean="0">
                <a:solidFill>
                  <a:prstClr val="black"/>
                </a:solidFill>
                <a:latin typeface="Times New Roman" pitchFamily="18" charset="0"/>
                <a:cs typeface="Times New Roman" pitchFamily="18" charset="0"/>
              </a:rPr>
              <a:t> </a:t>
            </a:r>
          </a:p>
          <a:p>
            <a:pPr marL="742950" lvl="1" indent="-285750">
              <a:lnSpc>
                <a:spcPct val="90000"/>
              </a:lnSpc>
              <a:spcBef>
                <a:spcPct val="20000"/>
              </a:spcBef>
              <a:buFont typeface="Arial" pitchFamily="34" charset="0"/>
              <a:buChar char="–"/>
            </a:pPr>
            <a:r>
              <a:rPr lang="en-US" sz="2400" dirty="0" smtClean="0">
                <a:solidFill>
                  <a:prstClr val="black"/>
                </a:solidFill>
                <a:latin typeface="Times New Roman" pitchFamily="18" charset="0"/>
                <a:cs typeface="Times New Roman" pitchFamily="18" charset="0"/>
              </a:rPr>
              <a:t>The first Java-enabled Web browser</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Java’s History</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Enables Users</a:t>
            </a:r>
          </a:p>
          <a:p>
            <a:pPr marL="692150" lvl="1"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To develop and deploy applications on the Internet</a:t>
            </a:r>
          </a:p>
          <a:p>
            <a:pPr marL="1149350" lvl="2"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For servers, desktop computers, hand- held devices</a:t>
            </a:r>
          </a:p>
          <a:p>
            <a:pPr>
              <a:lnSpc>
                <a:spcPct val="150000"/>
              </a:lnSpc>
              <a:spcBef>
                <a:spcPct val="20000"/>
              </a:spcBef>
              <a:buClr>
                <a:schemeClr val="tx2"/>
              </a:buClr>
              <a:buSzPct val="75000"/>
              <a:buFont typeface="Monotype Sorts" pitchFamily="2" charset="2"/>
              <a:buChar char="F"/>
            </a:pPr>
            <a:r>
              <a:rPr lang="en-US" sz="2800" dirty="0" smtClean="0">
                <a:latin typeface="Times New Roman" pitchFamily="18" charset="0"/>
                <a:cs typeface="Times New Roman" pitchFamily="18" charset="0"/>
              </a:rPr>
              <a:t>Java is a general purpose programming language. </a:t>
            </a:r>
          </a:p>
          <a:p>
            <a:pPr>
              <a:lnSpc>
                <a:spcPct val="150000"/>
              </a:lnSpc>
              <a:spcBef>
                <a:spcPct val="20000"/>
              </a:spcBef>
              <a:buClr>
                <a:schemeClr val="tx2"/>
              </a:buClr>
              <a:buSzPct val="75000"/>
              <a:buFont typeface="Monotype Sorts" pitchFamily="2" charset="2"/>
              <a:buChar char="F"/>
            </a:pPr>
            <a:r>
              <a:rPr lang="en-US" sz="2800" dirty="0" smtClean="0">
                <a:latin typeface="Times New Roman" pitchFamily="18" charset="0"/>
                <a:cs typeface="Times New Roman" pitchFamily="18" charset="0"/>
              </a:rPr>
              <a:t>Java is the Internet programming language.</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Why Java?</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can be used to develop Web applications.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Applets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t>
            </a:r>
            <a:r>
              <a:rPr lang="en-US" sz="2800" dirty="0" err="1" smtClean="0">
                <a:latin typeface="Times New Roman" pitchFamily="18" charset="0"/>
                <a:cs typeface="Times New Roman" pitchFamily="18" charset="0"/>
              </a:rPr>
              <a:t>Servlets</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JavaServer</a:t>
            </a:r>
            <a:r>
              <a:rPr lang="en-US" sz="2800" dirty="0" smtClean="0">
                <a:latin typeface="Times New Roman" pitchFamily="18" charset="0"/>
                <a:cs typeface="Times New Roman" pitchFamily="18" charset="0"/>
              </a:rPr>
              <a:t> Pages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can also be used to develop applications for hand-held devices such as Palm and cell phones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Why Java is important to the Internet</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applets and applications</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Security </a:t>
            </a:r>
            <a:r>
              <a:rPr lang="en-US" sz="2400" dirty="0" smtClean="0">
                <a:latin typeface="Times New Roman" pitchFamily="18" charset="0"/>
                <a:cs typeface="Times New Roman" pitchFamily="18" charset="0"/>
              </a:rPr>
              <a:t>– no virus infection</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Portability- </a:t>
            </a:r>
            <a:r>
              <a:rPr lang="en-US" sz="2400" dirty="0" smtClean="0">
                <a:latin typeface="Times New Roman" pitchFamily="18" charset="0"/>
                <a:cs typeface="Times New Roman" pitchFamily="18" charset="0"/>
              </a:rPr>
              <a:t>portable code</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Web, and Beyond</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is compiled as well as interpreted language</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Highly optimized set of instructions- </a:t>
            </a:r>
            <a:r>
              <a:rPr lang="en-US" sz="2400" dirty="0" smtClean="0">
                <a:latin typeface="Times New Roman" pitchFamily="18" charset="0"/>
                <a:cs typeface="Times New Roman" pitchFamily="18" charset="0"/>
              </a:rPr>
              <a:t>executed by JVM</a:t>
            </a:r>
          </a:p>
          <a:p>
            <a:pPr marL="234950"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Provides portability- need only JVM to execute</a:t>
            </a:r>
          </a:p>
          <a:p>
            <a:pPr marL="234950"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Provides Security- all control of JVM</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Java’s Magic : The </a:t>
            </a:r>
            <a:r>
              <a:rPr lang="en-US" sz="2800" b="1" dirty="0" err="1" smtClean="0">
                <a:latin typeface="Times New Roman" pitchFamily="18" charset="0"/>
                <a:cs typeface="Times New Roman" pitchFamily="18" charset="0"/>
              </a:rPr>
              <a:t>Bytecode</a:t>
            </a:r>
            <a:endParaRPr lang="en-US" sz="2800" b="1" dirty="0">
              <a:latin typeface="Times New Roman" pitchFamily="18" charset="0"/>
              <a:cs typeface="Times New Roman" pitchFamily="18" charset="0"/>
            </a:endParaRPr>
          </a:p>
        </p:txBody>
      </p:sp>
      <p:sp>
        <p:nvSpPr>
          <p:cNvPr id="12" name="Rectangle 11"/>
          <p:cNvSpPr/>
          <p:nvPr/>
        </p:nvSpPr>
        <p:spPr>
          <a:xfrm>
            <a:off x="1447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Code</a:t>
            </a:r>
            <a:endParaRPr lang="en-US" dirty="0">
              <a:solidFill>
                <a:schemeClr val="tx1"/>
              </a:solidFill>
            </a:endParaRPr>
          </a:p>
        </p:txBody>
      </p:sp>
      <p:sp>
        <p:nvSpPr>
          <p:cNvPr id="13" name="Rectangle 12"/>
          <p:cNvSpPr/>
          <p:nvPr/>
        </p:nvSpPr>
        <p:spPr>
          <a:xfrm>
            <a:off x="4114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ByteCode</a:t>
            </a:r>
            <a:endParaRPr lang="en-US" dirty="0">
              <a:solidFill>
                <a:schemeClr val="tx1"/>
              </a:solidFill>
            </a:endParaRPr>
          </a:p>
        </p:txBody>
      </p:sp>
      <p:sp>
        <p:nvSpPr>
          <p:cNvPr id="14" name="Rectangle 13"/>
          <p:cNvSpPr/>
          <p:nvPr/>
        </p:nvSpPr>
        <p:spPr>
          <a:xfrm>
            <a:off x="6781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cxnSp>
        <p:nvCxnSpPr>
          <p:cNvPr id="16" name="Straight Arrow Connector 15"/>
          <p:cNvCxnSpPr>
            <a:stCxn id="12" idx="3"/>
            <a:endCxn id="13" idx="1"/>
          </p:cNvCxnSpPr>
          <p:nvPr/>
        </p:nvCxnSpPr>
        <p:spPr>
          <a:xfrm>
            <a:off x="2667000" y="50673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4" idx="1"/>
          </p:cNvCxnSpPr>
          <p:nvPr/>
        </p:nvCxnSpPr>
        <p:spPr>
          <a:xfrm>
            <a:off x="5334000" y="50673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400" y="4648200"/>
            <a:ext cx="1066800" cy="338554"/>
          </a:xfrm>
          <a:prstGeom prst="rect">
            <a:avLst/>
          </a:prstGeom>
          <a:noFill/>
        </p:spPr>
        <p:txBody>
          <a:bodyPr wrap="square" rtlCol="0">
            <a:spAutoFit/>
          </a:bodyPr>
          <a:lstStyle/>
          <a:p>
            <a:r>
              <a:rPr lang="en-US" sz="1600" dirty="0" smtClean="0"/>
              <a:t>Compiled</a:t>
            </a:r>
            <a:endParaRPr lang="en-US" sz="1600" dirty="0"/>
          </a:p>
        </p:txBody>
      </p:sp>
      <p:sp>
        <p:nvSpPr>
          <p:cNvPr id="25" name="TextBox 24"/>
          <p:cNvSpPr txBox="1"/>
          <p:nvPr/>
        </p:nvSpPr>
        <p:spPr>
          <a:xfrm>
            <a:off x="5486400" y="4648200"/>
            <a:ext cx="1143000" cy="338554"/>
          </a:xfrm>
          <a:prstGeom prst="rect">
            <a:avLst/>
          </a:prstGeom>
          <a:noFill/>
        </p:spPr>
        <p:txBody>
          <a:bodyPr wrap="square" rtlCol="0">
            <a:spAutoFit/>
          </a:bodyPr>
          <a:lstStyle/>
          <a:p>
            <a:r>
              <a:rPr lang="en-US" sz="1600" dirty="0" smtClean="0"/>
              <a:t>Interpreted</a:t>
            </a:r>
            <a:endParaRPr lang="en-US" sz="1600" dirty="0"/>
          </a:p>
        </p:txBody>
      </p:sp>
      <p:sp>
        <p:nvSpPr>
          <p:cNvPr id="26" name="TextBox 25"/>
          <p:cNvSpPr txBox="1"/>
          <p:nvPr/>
        </p:nvSpPr>
        <p:spPr>
          <a:xfrm>
            <a:off x="5486400" y="5147846"/>
            <a:ext cx="1143000" cy="338554"/>
          </a:xfrm>
          <a:prstGeom prst="rect">
            <a:avLst/>
          </a:prstGeom>
          <a:noFill/>
        </p:spPr>
        <p:txBody>
          <a:bodyPr wrap="square" rtlCol="0">
            <a:spAutoFit/>
          </a:bodyPr>
          <a:lstStyle/>
          <a:p>
            <a:pPr algn="ctr"/>
            <a:r>
              <a:rPr lang="en-US" sz="1600" dirty="0" smtClean="0"/>
              <a:t>JVM</a:t>
            </a:r>
            <a:endParaRPr lang="en-US" sz="1600" dirty="0"/>
          </a:p>
        </p:txBody>
      </p:sp>
      <p:sp>
        <p:nvSpPr>
          <p:cNvPr id="28" name="TextBox 27"/>
          <p:cNvSpPr txBox="1"/>
          <p:nvPr/>
        </p:nvSpPr>
        <p:spPr>
          <a:xfrm>
            <a:off x="2667000" y="5147846"/>
            <a:ext cx="1447800" cy="338554"/>
          </a:xfrm>
          <a:prstGeom prst="rect">
            <a:avLst/>
          </a:prstGeom>
          <a:noFill/>
        </p:spPr>
        <p:txBody>
          <a:bodyPr wrap="square" rtlCol="0">
            <a:spAutoFit/>
          </a:bodyPr>
          <a:lstStyle/>
          <a:p>
            <a:r>
              <a:rPr lang="en-US" sz="1600" dirty="0" smtClean="0"/>
              <a:t>Java Compiler</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1143000" y="1828800"/>
            <a:ext cx="7772400" cy="4724400"/>
          </a:xfrm>
        </p:spPr>
        <p:txBody>
          <a:bodyPr>
            <a:normAutofit lnSpcReduction="10000"/>
          </a:bodyPr>
          <a:lstStyle/>
          <a:p>
            <a:pPr>
              <a:lnSpc>
                <a:spcPct val="90000"/>
              </a:lnSpc>
            </a:pPr>
            <a:r>
              <a:rPr lang="en-US" sz="2800" dirty="0">
                <a:latin typeface="Times New Roman" pitchFamily="18" charset="0"/>
                <a:cs typeface="Times New Roman" pitchFamily="18" charset="0"/>
              </a:rPr>
              <a:t>Java Is Simple </a:t>
            </a:r>
          </a:p>
          <a:p>
            <a:pPr>
              <a:lnSpc>
                <a:spcPct val="90000"/>
              </a:lnSpc>
            </a:pPr>
            <a:r>
              <a:rPr lang="en-US" sz="2800" dirty="0">
                <a:latin typeface="Times New Roman" pitchFamily="18" charset="0"/>
                <a:cs typeface="Times New Roman" pitchFamily="18" charset="0"/>
              </a:rPr>
              <a:t>Java Is Object-Oriented </a:t>
            </a:r>
          </a:p>
          <a:p>
            <a:pPr>
              <a:lnSpc>
                <a:spcPct val="90000"/>
              </a:lnSpc>
            </a:pPr>
            <a:r>
              <a:rPr lang="en-US" sz="2800" dirty="0">
                <a:latin typeface="Times New Roman" pitchFamily="18" charset="0"/>
                <a:cs typeface="Times New Roman" pitchFamily="18" charset="0"/>
              </a:rPr>
              <a:t>Java Is Distributed </a:t>
            </a:r>
          </a:p>
          <a:p>
            <a:pPr>
              <a:lnSpc>
                <a:spcPct val="90000"/>
              </a:lnSpc>
            </a:pPr>
            <a:r>
              <a:rPr lang="en-US" sz="2800" dirty="0">
                <a:latin typeface="Times New Roman" pitchFamily="18" charset="0"/>
                <a:cs typeface="Times New Roman" pitchFamily="18" charset="0"/>
              </a:rPr>
              <a:t>Java Is Interpreted </a:t>
            </a:r>
          </a:p>
          <a:p>
            <a:pPr>
              <a:lnSpc>
                <a:spcPct val="90000"/>
              </a:lnSpc>
            </a:pPr>
            <a:r>
              <a:rPr lang="en-US" sz="2800" dirty="0">
                <a:latin typeface="Times New Roman" pitchFamily="18" charset="0"/>
                <a:cs typeface="Times New Roman" pitchFamily="18" charset="0"/>
              </a:rPr>
              <a:t>Java Is Robust </a:t>
            </a:r>
          </a:p>
          <a:p>
            <a:pPr>
              <a:lnSpc>
                <a:spcPct val="90000"/>
              </a:lnSpc>
            </a:pPr>
            <a:r>
              <a:rPr lang="en-US" sz="2800" dirty="0">
                <a:latin typeface="Times New Roman" pitchFamily="18" charset="0"/>
                <a:cs typeface="Times New Roman" pitchFamily="18" charset="0"/>
              </a:rPr>
              <a:t>Java Is Secure </a:t>
            </a:r>
          </a:p>
          <a:p>
            <a:pPr>
              <a:lnSpc>
                <a:spcPct val="90000"/>
              </a:lnSpc>
            </a:pPr>
            <a:r>
              <a:rPr lang="en-US" sz="2800" dirty="0">
                <a:latin typeface="Times New Roman" pitchFamily="18" charset="0"/>
                <a:cs typeface="Times New Roman" pitchFamily="18" charset="0"/>
              </a:rPr>
              <a:t>Java Is Architecture-Neutral </a:t>
            </a:r>
          </a:p>
          <a:p>
            <a:pPr>
              <a:lnSpc>
                <a:spcPct val="90000"/>
              </a:lnSpc>
            </a:pPr>
            <a:r>
              <a:rPr lang="en-US" sz="2800" dirty="0">
                <a:latin typeface="Times New Roman" pitchFamily="18" charset="0"/>
                <a:cs typeface="Times New Roman" pitchFamily="18" charset="0"/>
              </a:rPr>
              <a:t>Java Is Portable </a:t>
            </a:r>
          </a:p>
          <a:p>
            <a:pPr>
              <a:lnSpc>
                <a:spcPct val="90000"/>
              </a:lnSpc>
            </a:pPr>
            <a:r>
              <a:rPr lang="en-US" sz="2800" dirty="0">
                <a:latin typeface="Times New Roman" pitchFamily="18" charset="0"/>
                <a:cs typeface="Times New Roman" pitchFamily="18" charset="0"/>
              </a:rPr>
              <a:t>Java's Performance </a:t>
            </a:r>
          </a:p>
          <a:p>
            <a:pPr>
              <a:lnSpc>
                <a:spcPct val="90000"/>
              </a:lnSpc>
            </a:pPr>
            <a:r>
              <a:rPr lang="en-US" sz="2800" dirty="0">
                <a:latin typeface="Times New Roman" pitchFamily="18" charset="0"/>
                <a:cs typeface="Times New Roman" pitchFamily="18" charset="0"/>
              </a:rPr>
              <a:t>Java Is Multithreaded </a:t>
            </a:r>
          </a:p>
          <a:p>
            <a:pPr>
              <a:lnSpc>
                <a:spcPct val="90000"/>
              </a:lnSpc>
            </a:pPr>
            <a:r>
              <a:rPr lang="en-US" sz="28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16</a:t>
            </a:fld>
            <a:endParaRPr lang="en-US"/>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76400"/>
            <a:ext cx="3352800" cy="4724400"/>
          </a:xfrm>
        </p:spPr>
        <p:txBody>
          <a:bodyPr>
            <a:normAutofit fontScale="92500" lnSpcReduction="10000"/>
          </a:bodyPr>
          <a:lstStyle/>
          <a:p>
            <a:r>
              <a:rPr lang="en-US" sz="2400" dirty="0">
                <a:solidFill>
                  <a:srgbClr val="0070C0"/>
                </a:solidFill>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191000" y="1721584"/>
            <a:ext cx="4800600" cy="1631216"/>
          </a:xfrm>
          <a:prstGeom prst="rect">
            <a:avLst/>
          </a:prstGeom>
          <a:noFill/>
          <a:ln w="12700">
            <a:noFill/>
            <a:miter lim="800000"/>
            <a:headEnd type="none" w="sm" len="sm"/>
            <a:tailEnd type="none" w="sm" len="sm"/>
          </a:ln>
          <a:effectLst/>
        </p:spPr>
        <p:txBody>
          <a:bodyPr wrap="square">
            <a:spAutoFit/>
          </a:bodyPr>
          <a:lstStyle/>
          <a:p>
            <a:pPr algn="just">
              <a:spcBef>
                <a:spcPct val="50000"/>
              </a:spcBef>
            </a:pPr>
            <a:r>
              <a:rPr lang="en-US" sz="2000" dirty="0">
                <a:solidFill>
                  <a:srgbClr val="0070C0"/>
                </a:solidFill>
                <a:latin typeface="Times New Roman" pitchFamily="18" charset="0"/>
                <a:cs typeface="Times New Roman"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solidFill>
                  <a:srgbClr val="0070C0"/>
                </a:solidFill>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5119776" y="2133600"/>
            <a:ext cx="3795623" cy="3785652"/>
          </a:xfrm>
          <a:prstGeom prst="rect">
            <a:avLst/>
          </a:prstGeom>
          <a:noFill/>
          <a:ln w="12700">
            <a:noFill/>
            <a:miter lim="800000"/>
            <a:headEnd type="none" w="sm" len="sm"/>
            <a:tailEnd type="none" w="sm" len="sm"/>
          </a:ln>
          <a:effectLst/>
        </p:spPr>
        <p:txBody>
          <a:bodyPr wrap="square">
            <a:spAutoFit/>
          </a:bodyPr>
          <a:lstStyle/>
          <a:p>
            <a:pPr algn="just"/>
            <a:r>
              <a:rPr lang="en-US" sz="1600" dirty="0">
                <a:solidFill>
                  <a:srgbClr val="0070C0"/>
                </a:solidFill>
                <a:latin typeface="Times New Roman" pitchFamily="18" charset="0"/>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lgn="just"/>
            <a:endParaRPr lang="en-US" sz="1600" dirty="0">
              <a:solidFill>
                <a:srgbClr val="0070C0"/>
              </a:solidFill>
              <a:latin typeface="Times New Roman" pitchFamily="18" charset="0"/>
              <a:cs typeface="Times New Roman" pitchFamily="18" charset="0"/>
            </a:endParaRPr>
          </a:p>
          <a:p>
            <a:pPr algn="just"/>
            <a:r>
              <a:rPr lang="en-US" sz="1600" dirty="0">
                <a:solidFill>
                  <a:srgbClr val="0070C0"/>
                </a:solidFill>
                <a:latin typeface="Times New Roman" pitchFamily="18" charset="0"/>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solidFill>
                  <a:srgbClr val="0070C0"/>
                </a:solidFill>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19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876800" y="2468701"/>
            <a:ext cx="3795623" cy="317009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Distributed computing</a:t>
            </a:r>
            <a:r>
              <a:rPr lang="tr-TR" sz="2000" dirty="0">
                <a:solidFill>
                  <a:srgbClr val="0070C0"/>
                </a:solidFill>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involves several computers working together on a network. Java is designed to make distributed computing</a:t>
            </a:r>
            <a:r>
              <a:rPr lang="tr-TR" sz="2000" dirty="0">
                <a:solidFill>
                  <a:srgbClr val="0070C0"/>
                </a:solidFill>
                <a:latin typeface="Times New Roman" pitchFamily="18" charset="0"/>
                <a:cs typeface="Times New Roman" pitchFamily="18" charset="0"/>
              </a:rPr>
              <a:t> (e.g. </a:t>
            </a:r>
            <a:r>
              <a:rPr lang="tr-TR" sz="2000" i="1" dirty="0">
                <a:solidFill>
                  <a:srgbClr val="0070C0"/>
                </a:solidFill>
                <a:latin typeface="Times New Roman" pitchFamily="18" charset="0"/>
                <a:cs typeface="Times New Roman" pitchFamily="18" charset="0"/>
              </a:rPr>
              <a:t>Web Services</a:t>
            </a:r>
            <a:r>
              <a:rPr lang="tr-TR" sz="2000" dirty="0">
                <a:solidFill>
                  <a:srgbClr val="0070C0"/>
                </a:solidFill>
                <a:latin typeface="Times New Roman" pitchFamily="18" charset="0"/>
                <a:cs typeface="Times New Roman" pitchFamily="18" charset="0"/>
              </a:rPr>
              <a:t>)</a:t>
            </a:r>
            <a:r>
              <a:rPr lang="en-US" sz="2000" dirty="0">
                <a:solidFill>
                  <a:srgbClr val="0070C0"/>
                </a:solidFill>
                <a:latin typeface="Times New Roman" pitchFamily="18" charset="0"/>
                <a:cs typeface="Times New Roman" pitchFamily="18" charset="0"/>
              </a:rPr>
              <a:t> easy. Since networking capability is inherently integrated into Java, writing network programs is like sending and receiving data to and from a file.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Outline</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smtClean="0">
                <a:latin typeface="Times New Roman" pitchFamily="18" charset="0"/>
                <a:cs typeface="Times New Roman" pitchFamily="18" charset="0"/>
              </a:rPr>
              <a:t>Computer Languages</a:t>
            </a:r>
            <a:endParaRPr lang="en-US" sz="2400" dirty="0" smtClean="0">
              <a:latin typeface="Times New Roman" pitchFamily="18" charset="0"/>
              <a:cs typeface="Times New Roman" pitchFamily="18" charset="0"/>
            </a:endParaRP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Basic Principles of OOP</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How to write JAVA program</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Data Types</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Type casting</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Operators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solidFill>
                  <a:srgbClr val="0070C0"/>
                </a:solidFill>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800600" y="2743200"/>
            <a:ext cx="3795623" cy="2862322"/>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You need an interpreter to run Java programs. The programs are compiled into the Java Virtual Machine code called </a:t>
            </a:r>
            <a:r>
              <a:rPr lang="en-US" sz="2000" dirty="0" err="1">
                <a:solidFill>
                  <a:srgbClr val="0070C0"/>
                </a:solidFill>
                <a:latin typeface="Times New Roman" pitchFamily="18" charset="0"/>
                <a:cs typeface="Times New Roman" pitchFamily="18" charset="0"/>
              </a:rPr>
              <a:t>bytecode</a:t>
            </a:r>
            <a:r>
              <a:rPr lang="en-US" sz="2000" dirty="0">
                <a:solidFill>
                  <a:srgbClr val="0070C0"/>
                </a:solidFill>
                <a:latin typeface="Times New Roman" pitchFamily="18" charset="0"/>
                <a:cs typeface="Times New Roman" pitchFamily="18" charset="0"/>
              </a:rPr>
              <a:t>. The </a:t>
            </a:r>
            <a:r>
              <a:rPr lang="en-US" sz="2000" dirty="0" err="1">
                <a:solidFill>
                  <a:srgbClr val="0070C0"/>
                </a:solidFill>
                <a:latin typeface="Times New Roman" pitchFamily="18" charset="0"/>
                <a:cs typeface="Times New Roman" pitchFamily="18" charset="0"/>
              </a:rPr>
              <a:t>bytecode</a:t>
            </a:r>
            <a:r>
              <a:rPr lang="en-US" sz="2000" dirty="0">
                <a:solidFill>
                  <a:srgbClr val="0070C0"/>
                </a:solidFill>
                <a:latin typeface="Times New Roman" pitchFamily="18" charset="0"/>
                <a:cs typeface="Times New Roman" pitchFamily="18" charset="0"/>
              </a:rPr>
              <a:t> is machine-independent and can run on any machine that has a Java interpreter, which is part of the Java Virtual Machine (JVM).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solidFill>
                  <a:srgbClr val="0070C0"/>
                </a:solidFill>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662577" y="2538948"/>
            <a:ext cx="3795623" cy="3785652"/>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Java compilers can detect many problems that would first show up at execution time in other languages. </a:t>
            </a:r>
          </a:p>
          <a:p>
            <a:pPr algn="just"/>
            <a:r>
              <a:rPr lang="en-US" sz="2000" dirty="0" smtClean="0">
                <a:solidFill>
                  <a:srgbClr val="0070C0"/>
                </a:solidFill>
                <a:latin typeface="Times New Roman" pitchFamily="18" charset="0"/>
                <a:cs typeface="Times New Roman" pitchFamily="18" charset="0"/>
              </a:rPr>
              <a:t>Java </a:t>
            </a:r>
            <a:r>
              <a:rPr lang="en-US" sz="2000" dirty="0">
                <a:solidFill>
                  <a:srgbClr val="0070C0"/>
                </a:solidFill>
                <a:latin typeface="Times New Roman" pitchFamily="18" charset="0"/>
                <a:cs typeface="Times New Roman" pitchFamily="18" charset="0"/>
              </a:rPr>
              <a:t>has eliminated certain types of error-prone programming constructs found in other languages. </a:t>
            </a:r>
          </a:p>
          <a:p>
            <a:pPr algn="just"/>
            <a:r>
              <a:rPr lang="en-US" sz="2000" dirty="0" smtClean="0">
                <a:solidFill>
                  <a:srgbClr val="0070C0"/>
                </a:solidFill>
                <a:latin typeface="Times New Roman" pitchFamily="18" charset="0"/>
                <a:cs typeface="Times New Roman" pitchFamily="18" charset="0"/>
              </a:rPr>
              <a:t>Java </a:t>
            </a:r>
            <a:r>
              <a:rPr lang="en-US" sz="2000" dirty="0">
                <a:solidFill>
                  <a:srgbClr val="0070C0"/>
                </a:solidFill>
                <a:latin typeface="Times New Roman" pitchFamily="18" charset="0"/>
                <a:cs typeface="Times New Roman" pitchFamily="18" charset="0"/>
              </a:rPr>
              <a:t>has a runtime exception-handling feature to provide programming support for robustness.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990600" y="1676400"/>
            <a:ext cx="3048000" cy="4648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Simple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Object-Oriented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Distributed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Interpreted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Robust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Java Is Secure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Architecture-Neutral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Portable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Java's Performance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Multithreaded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Dynamic </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Text Box 4"/>
          <p:cNvSpPr txBox="1">
            <a:spLocks noChangeArrowheads="1"/>
          </p:cNvSpPr>
          <p:nvPr/>
        </p:nvSpPr>
        <p:spPr bwMode="auto">
          <a:xfrm>
            <a:off x="4931434" y="3657600"/>
            <a:ext cx="3450566"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Java implements several security mechanisms to protect your system against harm caused by stray programs.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solidFill>
                  <a:srgbClr val="0070C0"/>
                </a:solidFill>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953000" y="3962400"/>
            <a:ext cx="3795623"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Write once, run </a:t>
            </a:r>
            <a:r>
              <a:rPr lang="en-US" sz="2000" dirty="0" smtClean="0">
                <a:solidFill>
                  <a:srgbClr val="0070C0"/>
                </a:solidFill>
                <a:latin typeface="Times New Roman" pitchFamily="18" charset="0"/>
                <a:cs typeface="Times New Roman" pitchFamily="18" charset="0"/>
              </a:rPr>
              <a:t>anywhere.</a:t>
            </a:r>
            <a:endParaRPr lang="en-US" sz="2000" dirty="0">
              <a:solidFill>
                <a:srgbClr val="0070C0"/>
              </a:solidFill>
              <a:latin typeface="Times New Roman" pitchFamily="18" charset="0"/>
              <a:cs typeface="Times New Roman" pitchFamily="18" charset="0"/>
            </a:endParaRPr>
          </a:p>
          <a:p>
            <a:pPr algn="just"/>
            <a:r>
              <a:rPr lang="en-US" sz="2000" dirty="0" smtClean="0">
                <a:solidFill>
                  <a:srgbClr val="0070C0"/>
                </a:solidFill>
                <a:latin typeface="Times New Roman" pitchFamily="18" charset="0"/>
                <a:cs typeface="Times New Roman" pitchFamily="18" charset="0"/>
              </a:rPr>
              <a:t>With </a:t>
            </a:r>
            <a:r>
              <a:rPr lang="en-US" sz="2000" dirty="0">
                <a:solidFill>
                  <a:srgbClr val="0070C0"/>
                </a:solidFill>
                <a:latin typeface="Times New Roman" pitchFamily="18" charset="0"/>
                <a:cs typeface="Times New Roman" pitchFamily="18" charset="0"/>
              </a:rPr>
              <a:t>a Java Virtual Machine (JVM), you can write one program that will run on any platform.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solidFill>
                  <a:srgbClr val="0070C0"/>
                </a:solidFill>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738776" y="4696361"/>
            <a:ext cx="3795623"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Because Java is architecture neutral, Java programs are portable. They can be run on any platform without being recompiled.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solidFill>
                  <a:srgbClr val="0070C0"/>
                </a:solidFill>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3" name="Text Box 4"/>
          <p:cNvSpPr txBox="1">
            <a:spLocks noChangeArrowheads="1"/>
          </p:cNvSpPr>
          <p:nvPr/>
        </p:nvSpPr>
        <p:spPr bwMode="auto">
          <a:xfrm>
            <a:off x="4738776" y="4617184"/>
            <a:ext cx="3795623" cy="1631216"/>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Because Java is architecture neutral, Java programs are portable</a:t>
            </a:r>
            <a:r>
              <a:rPr lang="tr-TR" sz="2000" dirty="0">
                <a:solidFill>
                  <a:srgbClr val="0070C0"/>
                </a:solidFill>
                <a:latin typeface="Times New Roman" pitchFamily="18" charset="0"/>
                <a:cs typeface="Times New Roman" pitchFamily="18" charset="0"/>
              </a:rPr>
              <a:t> (moveable)</a:t>
            </a:r>
            <a:r>
              <a:rPr lang="en-US" sz="2000" dirty="0">
                <a:solidFill>
                  <a:srgbClr val="0070C0"/>
                </a:solidFill>
                <a:latin typeface="Times New Roman" pitchFamily="18" charset="0"/>
                <a:cs typeface="Times New Roman" pitchFamily="18" charset="0"/>
              </a:rPr>
              <a:t>. They can be run on any platform without being recompiled.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solidFill>
                  <a:srgbClr val="0070C0"/>
                </a:solidFill>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6" name="Text Box 4"/>
          <p:cNvSpPr txBox="1">
            <a:spLocks noChangeArrowheads="1"/>
          </p:cNvSpPr>
          <p:nvPr/>
        </p:nvSpPr>
        <p:spPr bwMode="auto">
          <a:xfrm>
            <a:off x="4587814" y="4343400"/>
            <a:ext cx="4175185" cy="1631216"/>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Multithread programming is smoothly integrated in Java, whereas in other languages you have to call procedures specific to the operating system to enable multithreading.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solidFill>
                  <a:srgbClr val="0070C0"/>
                </a:solidFill>
                <a:latin typeface="Times New Roman" pitchFamily="18" charset="0"/>
                <a:cs typeface="Times New Roman" pitchFamily="18" charset="0"/>
              </a:rPr>
              <a:t>Java Is Dynamic </a:t>
            </a: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Text Box 4"/>
          <p:cNvSpPr txBox="1">
            <a:spLocks noChangeArrowheads="1"/>
          </p:cNvSpPr>
          <p:nvPr/>
        </p:nvSpPr>
        <p:spPr bwMode="auto">
          <a:xfrm>
            <a:off x="4664014" y="3962400"/>
            <a:ext cx="4175185" cy="2062103"/>
          </a:xfrm>
          <a:prstGeom prst="rect">
            <a:avLst/>
          </a:prstGeom>
          <a:noFill/>
          <a:ln w="12700">
            <a:noFill/>
            <a:miter lim="800000"/>
            <a:headEnd type="none" w="sm" len="sm"/>
            <a:tailEnd type="none" w="sm" len="sm"/>
          </a:ln>
          <a:effectLst/>
        </p:spPr>
        <p:txBody>
          <a:bodyPr wrap="square">
            <a:spAutoFit/>
          </a:bodyPr>
          <a:lstStyle/>
          <a:p>
            <a:pPr algn="just"/>
            <a:r>
              <a:rPr lang="en-US" sz="1800" dirty="0">
                <a:solidFill>
                  <a:srgbClr val="0070C0"/>
                </a:solidFill>
                <a:latin typeface="Times New Roman" pitchFamily="18"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dirty="0">
                <a:solidFill>
                  <a:srgbClr val="0070C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1143000" y="1676400"/>
            <a:ext cx="7620000" cy="4525963"/>
          </a:xfrm>
        </p:spPr>
        <p:txBody>
          <a:bodyPr>
            <a:normAutofit/>
          </a:bodyPr>
          <a:lstStyle/>
          <a:p>
            <a:pPr>
              <a:lnSpc>
                <a:spcPct val="150000"/>
              </a:lnSpc>
            </a:pPr>
            <a:r>
              <a:rPr lang="en-US" sz="2000" dirty="0" smtClean="0">
                <a:latin typeface="Times New Roman" pitchFamily="18" charset="0"/>
                <a:cs typeface="Times New Roman" pitchFamily="18" charset="0"/>
              </a:rPr>
              <a:t>It is a collection of development tools.</a:t>
            </a:r>
          </a:p>
          <a:p>
            <a:pPr>
              <a:lnSpc>
                <a:spcPct val="150000"/>
              </a:lnSpc>
            </a:pPr>
            <a:r>
              <a:rPr lang="en-US" sz="2000" dirty="0" smtClean="0">
                <a:latin typeface="Times New Roman" pitchFamily="18" charset="0"/>
                <a:cs typeface="Times New Roman" pitchFamily="18" charset="0"/>
              </a:rPr>
              <a:t>These are used for developing and running java programs.</a:t>
            </a:r>
          </a:p>
          <a:p>
            <a:pPr>
              <a:lnSpc>
                <a:spcPct val="150000"/>
              </a:lnSpc>
            </a:pPr>
            <a:r>
              <a:rPr lang="en-US" sz="2000" dirty="0" smtClean="0">
                <a:latin typeface="Times New Roman" pitchFamily="18" charset="0"/>
                <a:cs typeface="Times New Roman" pitchFamily="18" charset="0"/>
              </a:rPr>
              <a:t>Components of JDK</a:t>
            </a:r>
          </a:p>
          <a:p>
            <a:pPr lvl="1">
              <a:lnSpc>
                <a:spcPct val="150000"/>
              </a:lnSpc>
            </a:pPr>
            <a:r>
              <a:rPr lang="en-US" sz="1600" dirty="0" err="1" smtClean="0">
                <a:latin typeface="Times New Roman" pitchFamily="18" charset="0"/>
                <a:cs typeface="Times New Roman" pitchFamily="18" charset="0"/>
              </a:rPr>
              <a:t>Javac</a:t>
            </a:r>
            <a:r>
              <a:rPr lang="en-US" sz="1600" dirty="0" smtClean="0">
                <a:latin typeface="Times New Roman" pitchFamily="18" charset="0"/>
                <a:cs typeface="Times New Roman" pitchFamily="18" charset="0"/>
              </a:rPr>
              <a:t> (Java compiler)</a:t>
            </a:r>
          </a:p>
          <a:p>
            <a:pPr lvl="1">
              <a:lnSpc>
                <a:spcPct val="150000"/>
              </a:lnSpc>
            </a:pPr>
            <a:r>
              <a:rPr lang="en-US" sz="1600" dirty="0" smtClean="0">
                <a:latin typeface="Times New Roman" pitchFamily="18" charset="0"/>
                <a:cs typeface="Times New Roman" pitchFamily="18" charset="0"/>
              </a:rPr>
              <a:t>Java (Java Interpreter)</a:t>
            </a:r>
          </a:p>
          <a:p>
            <a:pPr lvl="1">
              <a:lnSpc>
                <a:spcPct val="150000"/>
              </a:lnSpc>
            </a:pPr>
            <a:r>
              <a:rPr lang="en-US" sz="1600" dirty="0" err="1" smtClean="0">
                <a:latin typeface="Times New Roman" pitchFamily="18" charset="0"/>
                <a:cs typeface="Times New Roman" pitchFamily="18" charset="0"/>
              </a:rPr>
              <a:t>Javap</a:t>
            </a:r>
            <a:r>
              <a:rPr lang="en-US" sz="1600" dirty="0" smtClean="0">
                <a:latin typeface="Times New Roman" pitchFamily="18" charset="0"/>
                <a:cs typeface="Times New Roman" pitchFamily="18" charset="0"/>
              </a:rPr>
              <a:t> (Java </a:t>
            </a:r>
            <a:r>
              <a:rPr lang="en-US" sz="1600" dirty="0" err="1" smtClean="0">
                <a:latin typeface="Times New Roman" pitchFamily="18" charset="0"/>
                <a:cs typeface="Times New Roman" pitchFamily="18" charset="0"/>
              </a:rPr>
              <a:t>disassember</a:t>
            </a:r>
            <a:r>
              <a:rPr lang="en-US" sz="1600" dirty="0" smtClean="0">
                <a:latin typeface="Times New Roman" pitchFamily="18" charset="0"/>
                <a:cs typeface="Times New Roman" pitchFamily="18" charset="0"/>
              </a:rPr>
              <a:t>)</a:t>
            </a:r>
          </a:p>
          <a:p>
            <a:pPr lvl="1">
              <a:lnSpc>
                <a:spcPct val="150000"/>
              </a:lnSpc>
            </a:pPr>
            <a:r>
              <a:rPr lang="en-US" sz="1600" dirty="0" err="1" smtClean="0">
                <a:latin typeface="Times New Roman" pitchFamily="18" charset="0"/>
                <a:cs typeface="Times New Roman" pitchFamily="18" charset="0"/>
              </a:rPr>
              <a:t>Javah</a:t>
            </a:r>
            <a:r>
              <a:rPr lang="en-US" sz="1600" dirty="0" smtClean="0">
                <a:latin typeface="Times New Roman" pitchFamily="18" charset="0"/>
                <a:cs typeface="Times New Roman" pitchFamily="18" charset="0"/>
              </a:rPr>
              <a:t> (for C header files)</a:t>
            </a:r>
          </a:p>
          <a:p>
            <a:pPr lvl="1">
              <a:lnSpc>
                <a:spcPct val="150000"/>
              </a:lnSpc>
            </a:pPr>
            <a:r>
              <a:rPr lang="en-US" sz="1600" dirty="0" err="1" smtClean="0">
                <a:latin typeface="Times New Roman" pitchFamily="18" charset="0"/>
                <a:cs typeface="Times New Roman" pitchFamily="18" charset="0"/>
              </a:rPr>
              <a:t>Javadoc</a:t>
            </a:r>
            <a:r>
              <a:rPr lang="en-US" sz="1600" dirty="0" smtClean="0">
                <a:latin typeface="Times New Roman" pitchFamily="18" charset="0"/>
                <a:cs typeface="Times New Roman" pitchFamily="18" charset="0"/>
              </a:rPr>
              <a:t> (for creating HTML documents)</a:t>
            </a:r>
          </a:p>
          <a:p>
            <a:pPr lvl="1">
              <a:lnSpc>
                <a:spcPct val="150000"/>
              </a:lnSpc>
            </a:pPr>
            <a:r>
              <a:rPr lang="en-US" sz="1600" dirty="0" err="1" smtClean="0">
                <a:latin typeface="Times New Roman" pitchFamily="18" charset="0"/>
                <a:cs typeface="Times New Roman" pitchFamily="18" charset="0"/>
              </a:rPr>
              <a:t>Appletviewer</a:t>
            </a:r>
            <a:r>
              <a:rPr lang="en-US" sz="1600" dirty="0" smtClean="0">
                <a:latin typeface="Times New Roman" pitchFamily="18" charset="0"/>
                <a:cs typeface="Times New Roman" pitchFamily="18" charset="0"/>
              </a:rPr>
              <a:t> (for viewing Java applets)</a:t>
            </a:r>
          </a:p>
          <a:p>
            <a:pPr lvl="1">
              <a:lnSpc>
                <a:spcPct val="150000"/>
              </a:lnSpc>
            </a:pPr>
            <a:r>
              <a:rPr lang="en-US" sz="1600" dirty="0" err="1" smtClean="0">
                <a:latin typeface="Times New Roman" pitchFamily="18" charset="0"/>
                <a:cs typeface="Times New Roman" pitchFamily="18" charset="0"/>
              </a:rPr>
              <a:t>Jdb</a:t>
            </a:r>
            <a:r>
              <a:rPr lang="en-US" sz="1600" dirty="0" smtClean="0">
                <a:latin typeface="Times New Roman" pitchFamily="18" charset="0"/>
                <a:cs typeface="Times New Roman" pitchFamily="18" charset="0"/>
              </a:rPr>
              <a:t> (Java Debugger)</a:t>
            </a:r>
            <a:endParaRPr lang="en-IN" sz="1600" dirty="0">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Development Kit (JDK)</a:t>
            </a:r>
            <a:endParaRPr lang="en-US" sz="28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29</a:t>
            </a:fld>
            <a:endParaRPr lang="en-US"/>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Standard Edition (J2SE)</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J2SE can be used to develop client-side standalone</a:t>
            </a:r>
            <a:r>
              <a:rPr lang="tr-TR" sz="2200" dirty="0" smtClean="0">
                <a:latin typeface="Times New Roman" pitchFamily="18" charset="0"/>
                <a:cs typeface="Times New Roman" pitchFamily="18" charset="0"/>
              </a:rPr>
              <a:t> (independant)</a:t>
            </a:r>
            <a:r>
              <a:rPr lang="en-US" sz="2200" dirty="0" smtClean="0">
                <a:latin typeface="Times New Roman" pitchFamily="18" charset="0"/>
                <a:cs typeface="Times New Roman" pitchFamily="18" charset="0"/>
              </a:rPr>
              <a:t> applications or applets.</a:t>
            </a:r>
          </a:p>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Enterprise Edition (J2EE)</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J2EE can be used to develop server-side applications such as Java </a:t>
            </a:r>
            <a:r>
              <a:rPr lang="en-US" sz="2200" dirty="0" err="1" smtClean="0">
                <a:latin typeface="Times New Roman" pitchFamily="18" charset="0"/>
                <a:cs typeface="Times New Roman" pitchFamily="18" charset="0"/>
              </a:rPr>
              <a:t>servlets</a:t>
            </a:r>
            <a:r>
              <a:rPr lang="en-US" sz="2200" dirty="0" smtClean="0">
                <a:latin typeface="Times New Roman" pitchFamily="18" charset="0"/>
                <a:cs typeface="Times New Roman" pitchFamily="18" charset="0"/>
              </a:rPr>
              <a:t> and Java </a:t>
            </a:r>
            <a:r>
              <a:rPr lang="en-US" sz="2200" dirty="0" err="1" smtClean="0">
                <a:latin typeface="Times New Roman" pitchFamily="18" charset="0"/>
                <a:cs typeface="Times New Roman" pitchFamily="18" charset="0"/>
              </a:rPr>
              <a:t>ServerPages</a:t>
            </a:r>
            <a:r>
              <a:rPr lang="en-US" sz="2200" dirty="0" smtClean="0">
                <a:latin typeface="Times New Roman" pitchFamily="18" charset="0"/>
                <a:cs typeface="Times New Roman" pitchFamily="18" charset="0"/>
              </a:rPr>
              <a:t>. </a:t>
            </a:r>
          </a:p>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Micro Edition (J2ME). </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J2ME can be used to develop applications for mobile devices such as cell phones.</a:t>
            </a:r>
            <a:endParaRPr lang="en-US" sz="22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JDK Editions</a:t>
            </a:r>
            <a:endParaRPr lang="en-US" sz="28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257800" y="6356352"/>
            <a:ext cx="2895600" cy="365125"/>
          </a:xfrm>
        </p:spPr>
        <p:txBody>
          <a:bodyPr/>
          <a:lstStyle/>
          <a:p>
            <a:r>
              <a:rPr lang="en-US" sz="1400" b="1" dirty="0"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495800"/>
          </a:xfrm>
          <a:prstGeom prst="rect">
            <a:avLst/>
          </a:prstGeom>
          <a:noFill/>
          <a:ln w="9525">
            <a:noFill/>
            <a:miter lim="800000"/>
            <a:headEnd/>
            <a:tailEnd/>
          </a:ln>
          <a:effectLst/>
        </p:spPr>
        <p:txBody>
          <a:bodyPr lIns="92075" tIns="46038" rIns="92075" bIns="46038"/>
          <a:lstStyle/>
          <a:p>
            <a:pPr marL="234950" indent="-234950" algn="just">
              <a:lnSpc>
                <a:spcPct val="11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Language</a:t>
            </a: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Computer Language</a:t>
            </a:r>
          </a:p>
          <a:p>
            <a:pPr marL="234950" indent="-234950" algn="just">
              <a:lnSpc>
                <a:spcPct val="110000"/>
              </a:lnSpc>
              <a:spcBef>
                <a:spcPct val="20000"/>
              </a:spcBef>
              <a:buClr>
                <a:schemeClr val="tx2"/>
              </a:buClr>
              <a:buSzPct val="100000"/>
            </a:pPr>
            <a:endParaRPr lang="en-US" sz="2800" dirty="0" smtClean="0">
              <a:latin typeface="Times New Roman" pitchFamily="18" charset="0"/>
              <a:cs typeface="Times New Roman" pitchFamily="18" charset="0"/>
            </a:endParaRPr>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Language Vs Computer Language</a:t>
            </a:r>
            <a:endParaRPr lang="en-US" sz="2800" b="1" dirty="0">
              <a:latin typeface="Times New Roman" pitchFamily="18" charset="0"/>
              <a:cs typeface="Times New Roman" pitchFamily="18" charset="0"/>
            </a:endParaRPr>
          </a:p>
        </p:txBody>
      </p:sp>
      <p:sp>
        <p:nvSpPr>
          <p:cNvPr id="12" name="Rectangle 11"/>
          <p:cNvSpPr/>
          <p:nvPr/>
        </p:nvSpPr>
        <p:spPr>
          <a:xfrm>
            <a:off x="1219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Alphabets</a:t>
            </a: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34290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Words</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7315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Sentences</a:t>
            </a:r>
            <a:endParaRPr lang="en-US" dirty="0">
              <a:solidFill>
                <a:schemeClr val="tx1"/>
              </a:solidFill>
              <a:latin typeface="Times New Roman" pitchFamily="18" charset="0"/>
              <a:cs typeface="Times New Roman" pitchFamily="18" charset="0"/>
            </a:endParaRPr>
          </a:p>
        </p:txBody>
      </p:sp>
      <p:sp>
        <p:nvSpPr>
          <p:cNvPr id="15" name="Rectangle 14"/>
          <p:cNvSpPr/>
          <p:nvPr/>
        </p:nvSpPr>
        <p:spPr>
          <a:xfrm>
            <a:off x="5410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Grammar</a:t>
            </a:r>
            <a:endParaRPr lang="en-US" dirty="0">
              <a:solidFill>
                <a:schemeClr val="tx1"/>
              </a:solidFill>
              <a:latin typeface="Times New Roman" pitchFamily="18" charset="0"/>
              <a:cs typeface="Times New Roman" pitchFamily="18" charset="0"/>
            </a:endParaRPr>
          </a:p>
        </p:txBody>
      </p:sp>
      <p:cxnSp>
        <p:nvCxnSpPr>
          <p:cNvPr id="18" name="Straight Arrow Connector 17"/>
          <p:cNvCxnSpPr>
            <a:stCxn id="12" idx="3"/>
            <a:endCxn id="13" idx="1"/>
          </p:cNvCxnSpPr>
          <p:nvPr/>
        </p:nvCxnSpPr>
        <p:spPr>
          <a:xfrm>
            <a:off x="2590800" y="30861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5" idx="1"/>
          </p:cNvCxnSpPr>
          <p:nvPr/>
        </p:nvCxnSpPr>
        <p:spPr>
          <a:xfrm>
            <a:off x="4800600" y="30861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4" idx="1"/>
          </p:cNvCxnSpPr>
          <p:nvPr/>
        </p:nvCxnSpPr>
        <p:spPr>
          <a:xfrm>
            <a:off x="6781800" y="30861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371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Alphabets</a:t>
            </a:r>
            <a:endParaRPr lang="en-US" dirty="0">
              <a:solidFill>
                <a:schemeClr val="tx1"/>
              </a:solidFill>
              <a:latin typeface="Times New Roman" pitchFamily="18" charset="0"/>
              <a:cs typeface="Times New Roman" pitchFamily="18" charset="0"/>
            </a:endParaRPr>
          </a:p>
        </p:txBody>
      </p:sp>
      <p:sp>
        <p:nvSpPr>
          <p:cNvPr id="30" name="Rectangle 29"/>
          <p:cNvSpPr/>
          <p:nvPr/>
        </p:nvSpPr>
        <p:spPr>
          <a:xfrm>
            <a:off x="35814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Key Words</a:t>
            </a:r>
            <a:endParaRPr lang="en-US" dirty="0">
              <a:solidFill>
                <a:schemeClr val="tx1"/>
              </a:solidFill>
              <a:latin typeface="Times New Roman" pitchFamily="18" charset="0"/>
              <a:cs typeface="Times New Roman" pitchFamily="18" charset="0"/>
            </a:endParaRPr>
          </a:p>
        </p:txBody>
      </p:sp>
      <p:sp>
        <p:nvSpPr>
          <p:cNvPr id="31" name="Rectangle 30"/>
          <p:cNvSpPr/>
          <p:nvPr/>
        </p:nvSpPr>
        <p:spPr>
          <a:xfrm>
            <a:off x="7467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Statements</a:t>
            </a:r>
            <a:endParaRPr lang="en-US" dirty="0">
              <a:solidFill>
                <a:schemeClr val="tx1"/>
              </a:solidFill>
              <a:latin typeface="Times New Roman" pitchFamily="18" charset="0"/>
              <a:cs typeface="Times New Roman" pitchFamily="18" charset="0"/>
            </a:endParaRPr>
          </a:p>
        </p:txBody>
      </p:sp>
      <p:sp>
        <p:nvSpPr>
          <p:cNvPr id="32" name="Rectangle 31"/>
          <p:cNvSpPr/>
          <p:nvPr/>
        </p:nvSpPr>
        <p:spPr>
          <a:xfrm>
            <a:off x="5562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Syntax</a:t>
            </a:r>
            <a:endParaRPr lang="en-US" dirty="0">
              <a:solidFill>
                <a:schemeClr val="tx1"/>
              </a:solidFill>
              <a:latin typeface="Times New Roman" pitchFamily="18" charset="0"/>
              <a:cs typeface="Times New Roman" pitchFamily="18" charset="0"/>
            </a:endParaRPr>
          </a:p>
        </p:txBody>
      </p:sp>
      <p:cxnSp>
        <p:nvCxnSpPr>
          <p:cNvPr id="33" name="Straight Arrow Connector 32"/>
          <p:cNvCxnSpPr>
            <a:stCxn id="29" idx="3"/>
            <a:endCxn id="30" idx="1"/>
          </p:cNvCxnSpPr>
          <p:nvPr/>
        </p:nvCxnSpPr>
        <p:spPr>
          <a:xfrm>
            <a:off x="2743200" y="51435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3"/>
            <a:endCxn id="32" idx="1"/>
          </p:cNvCxnSpPr>
          <p:nvPr/>
        </p:nvCxnSpPr>
        <p:spPr>
          <a:xfrm>
            <a:off x="4953000" y="51435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3"/>
            <a:endCxn id="31" idx="1"/>
          </p:cNvCxnSpPr>
          <p:nvPr/>
        </p:nvCxnSpPr>
        <p:spPr>
          <a:xfrm>
            <a:off x="6934200" y="51435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Borland </a:t>
            </a:r>
            <a:r>
              <a:rPr lang="en-US" sz="2800" dirty="0" err="1" smtClean="0">
                <a:latin typeface="Times New Roman" pitchFamily="18" charset="0"/>
                <a:cs typeface="Times New Roman" pitchFamily="18" charset="0"/>
              </a:rPr>
              <a:t>JBuilder</a:t>
            </a:r>
            <a:endParaRPr lang="en-US" sz="2800" dirty="0" smtClean="0">
              <a:latin typeface="Times New Roman" pitchFamily="18" charset="0"/>
              <a:cs typeface="Times New Roman" pitchFamily="18" charset="0"/>
            </a:endParaRPr>
          </a:p>
          <a:p>
            <a:pPr marL="234950" indent="-234950" algn="just">
              <a:lnSpc>
                <a:spcPct val="150000"/>
              </a:lnSpc>
              <a:spcBef>
                <a:spcPct val="20000"/>
              </a:spcBef>
              <a:buClr>
                <a:schemeClr val="tx2"/>
              </a:buClr>
              <a:buSzPct val="75000"/>
              <a:buFont typeface="Arial" pitchFamily="34" charset="0"/>
              <a:buChar char="•"/>
            </a:pPr>
            <a:r>
              <a:rPr lang="en-US" sz="2800" dirty="0" err="1" smtClean="0">
                <a:latin typeface="Times New Roman" pitchFamily="18" charset="0"/>
                <a:cs typeface="Times New Roman" pitchFamily="18" charset="0"/>
              </a:rPr>
              <a:t>NetBeans</a:t>
            </a:r>
            <a:r>
              <a:rPr lang="en-US" sz="2800" dirty="0" smtClean="0">
                <a:latin typeface="Times New Roman" pitchFamily="18" charset="0"/>
                <a:cs typeface="Times New Roman" pitchFamily="18" charset="0"/>
              </a:rPr>
              <a:t> Open Source by Sun </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Sun ONE Studio by Sun </a:t>
            </a:r>
            <a:r>
              <a:rPr lang="en-US" sz="2800" dirty="0" err="1" smtClean="0">
                <a:latin typeface="Times New Roman" pitchFamily="18" charset="0"/>
                <a:cs typeface="Times New Roman" pitchFamily="18" charset="0"/>
              </a:rPr>
              <a:t>MicroSystems</a:t>
            </a:r>
            <a:r>
              <a:rPr lang="en-US" sz="2800" dirty="0" smtClean="0">
                <a:latin typeface="Times New Roman" pitchFamily="18" charset="0"/>
                <a:cs typeface="Times New Roman" pitchFamily="18" charset="0"/>
              </a:rPr>
              <a:t> </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Eclipse Open Source by IBM </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IDE Tools</a:t>
            </a:r>
            <a:endParaRPr lang="en-US" sz="28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990600" y="1828800"/>
            <a:ext cx="8077200" cy="4114800"/>
          </a:xfrm>
          <a:solidFill>
            <a:schemeClr val="tx1"/>
          </a:solidFill>
          <a:ln>
            <a:solidFill>
              <a:schemeClr val="bg2"/>
            </a:solidFill>
          </a:ln>
        </p:spPr>
        <p:txBody>
          <a:bodyPr>
            <a:normAutofit/>
          </a:bodyPr>
          <a:lstStyle/>
          <a:p>
            <a:pPr>
              <a:lnSpc>
                <a:spcPct val="120000"/>
              </a:lnSpc>
              <a:buFont typeface="Monotype Sorts" pitchFamily="2" charset="2"/>
              <a:buNone/>
            </a:pPr>
            <a:r>
              <a:rPr lang="en-US" sz="2400" dirty="0">
                <a:solidFill>
                  <a:schemeClr val="bg2"/>
                </a:solidFill>
                <a:latin typeface="Courier New" pitchFamily="49" charset="0"/>
              </a:rPr>
              <a:t>//This program prints Welcome to Java! </a:t>
            </a:r>
          </a:p>
          <a:p>
            <a:pPr>
              <a:lnSpc>
                <a:spcPct val="120000"/>
              </a:lnSpc>
              <a:spcBef>
                <a:spcPct val="0"/>
              </a:spcBef>
              <a:buFont typeface="Monotype Sorts" pitchFamily="2" charset="2"/>
              <a:buNone/>
            </a:pPr>
            <a:r>
              <a:rPr lang="en-US" sz="2400" dirty="0">
                <a:solidFill>
                  <a:schemeClr val="bg2"/>
                </a:solidFill>
                <a:latin typeface="Courier New" pitchFamily="49" charset="0"/>
              </a:rPr>
              <a:t>public class Welcome {	</a:t>
            </a:r>
          </a:p>
          <a:p>
            <a:pPr>
              <a:lnSpc>
                <a:spcPct val="120000"/>
              </a:lnSpc>
              <a:spcBef>
                <a:spcPct val="0"/>
              </a:spcBef>
              <a:buFont typeface="Monotype Sorts" pitchFamily="2" charset="2"/>
              <a:buNone/>
            </a:pPr>
            <a:r>
              <a:rPr lang="en-US" sz="2400" dirty="0">
                <a:solidFill>
                  <a:schemeClr val="bg2"/>
                </a:solidFill>
                <a:latin typeface="Courier New" pitchFamily="49" charset="0"/>
              </a:rPr>
              <a:t>  public static void main(String[] </a:t>
            </a:r>
            <a:r>
              <a:rPr lang="en-US" sz="2400" dirty="0" err="1">
                <a:solidFill>
                  <a:schemeClr val="bg2"/>
                </a:solidFill>
                <a:latin typeface="Courier New" pitchFamily="49" charset="0"/>
              </a:rPr>
              <a:t>args</a:t>
            </a:r>
            <a:r>
              <a:rPr lang="en-US" sz="2400" dirty="0">
                <a:solidFill>
                  <a:schemeClr val="bg2"/>
                </a:solidFill>
                <a:latin typeface="Courier New" pitchFamily="49" charset="0"/>
              </a:rPr>
              <a:t>) { </a:t>
            </a:r>
          </a:p>
          <a:p>
            <a:pPr>
              <a:lnSpc>
                <a:spcPct val="120000"/>
              </a:lnSpc>
              <a:spcBef>
                <a:spcPct val="0"/>
              </a:spcBef>
              <a:buFont typeface="Monotype Sorts" pitchFamily="2" charset="2"/>
              <a:buNone/>
            </a:pPr>
            <a:r>
              <a:rPr lang="en-US" sz="2400" dirty="0">
                <a:solidFill>
                  <a:schemeClr val="bg2"/>
                </a:solidFill>
                <a:latin typeface="Courier New" pitchFamily="49" charset="0"/>
              </a:rPr>
              <a:t>    </a:t>
            </a:r>
            <a:r>
              <a:rPr lang="en-US" sz="2400" dirty="0" err="1">
                <a:solidFill>
                  <a:schemeClr val="bg2"/>
                </a:solidFill>
                <a:latin typeface="Courier New" pitchFamily="49" charset="0"/>
              </a:rPr>
              <a:t>System.out.println</a:t>
            </a:r>
            <a:r>
              <a:rPr lang="en-US" sz="2400" dirty="0">
                <a:solidFill>
                  <a:schemeClr val="bg2"/>
                </a:solidFill>
                <a:latin typeface="Courier New" pitchFamily="49" charset="0"/>
              </a:rPr>
              <a:t>("Welcome to</a:t>
            </a:r>
            <a:r>
              <a:rPr lang="tr-TR" sz="2400" dirty="0">
                <a:solidFill>
                  <a:schemeClr val="bg2"/>
                </a:solidFill>
                <a:latin typeface="Courier New" pitchFamily="49" charset="0"/>
              </a:rPr>
              <a:t> </a:t>
            </a:r>
            <a:r>
              <a:rPr lang="en-US" sz="2400" dirty="0">
                <a:solidFill>
                  <a:schemeClr val="bg2"/>
                </a:solidFill>
                <a:latin typeface="Courier New" pitchFamily="49" charset="0"/>
              </a:rPr>
              <a:t>Java!");</a:t>
            </a:r>
          </a:p>
          <a:p>
            <a:pPr>
              <a:lnSpc>
                <a:spcPct val="120000"/>
              </a:lnSpc>
              <a:spcBef>
                <a:spcPct val="0"/>
              </a:spcBef>
              <a:buFont typeface="Monotype Sorts" pitchFamily="2" charset="2"/>
              <a:buNone/>
            </a:pPr>
            <a:r>
              <a:rPr lang="en-US" sz="2400" dirty="0">
                <a:solidFill>
                  <a:schemeClr val="bg2"/>
                </a:solidFill>
                <a:latin typeface="Courier New" pitchFamily="49" charset="0"/>
              </a:rPr>
              <a:t>  }</a:t>
            </a:r>
          </a:p>
          <a:p>
            <a:pPr>
              <a:lnSpc>
                <a:spcPct val="120000"/>
              </a:lnSpc>
              <a:spcBef>
                <a:spcPct val="0"/>
              </a:spcBef>
              <a:buFont typeface="Monotype Sorts" pitchFamily="2" charset="2"/>
              <a:buNone/>
            </a:pPr>
            <a:r>
              <a:rPr lang="en-US" sz="2400" dirty="0">
                <a:solidFill>
                  <a:schemeClr val="bg2"/>
                </a:solidFill>
                <a:latin typeface="Courier New" pitchFamily="49" charset="0"/>
              </a:rPr>
              <a:t>}</a:t>
            </a:r>
            <a:endParaRPr lang="tr-TR" sz="2400" dirty="0">
              <a:solidFill>
                <a:schemeClr val="bg2"/>
              </a:solidFill>
              <a:latin typeface="Courier New" pitchFamily="49" charset="0"/>
            </a:endParaRPr>
          </a:p>
          <a:p>
            <a:pPr>
              <a:lnSpc>
                <a:spcPct val="120000"/>
              </a:lnSpc>
              <a:spcBef>
                <a:spcPct val="0"/>
              </a:spcBef>
              <a:buFont typeface="Monotype Sorts" pitchFamily="2" charset="2"/>
              <a:buNone/>
            </a:pPr>
            <a:endParaRPr lang="tr-TR" sz="2400" dirty="0">
              <a:solidFill>
                <a:schemeClr val="bg2"/>
              </a:solidFill>
              <a:latin typeface="Courier New" pitchFamily="49" charset="0"/>
            </a:endParaRPr>
          </a:p>
          <a:p>
            <a:pPr>
              <a:lnSpc>
                <a:spcPct val="120000"/>
              </a:lnSpc>
              <a:spcBef>
                <a:spcPct val="0"/>
              </a:spcBef>
              <a:buFont typeface="Wingdings" pitchFamily="2" charset="2"/>
              <a:buNone/>
            </a:pPr>
            <a:r>
              <a:rPr lang="tr-TR" sz="2400" dirty="0">
                <a:solidFill>
                  <a:schemeClr val="bg2"/>
                </a:solidFill>
                <a:latin typeface="Courier New" pitchFamily="49" charset="0"/>
              </a:rPr>
              <a:t>&gt; javac Welcome.java</a:t>
            </a:r>
          </a:p>
          <a:p>
            <a:pPr>
              <a:lnSpc>
                <a:spcPct val="120000"/>
              </a:lnSpc>
              <a:spcBef>
                <a:spcPct val="0"/>
              </a:spcBef>
              <a:buFont typeface="Wingdings" pitchFamily="2" charset="2"/>
              <a:buNone/>
            </a:pPr>
            <a:r>
              <a:rPr lang="tr-TR" sz="2400" dirty="0">
                <a:solidFill>
                  <a:schemeClr val="bg2"/>
                </a:solidFill>
                <a:latin typeface="Courier New" pitchFamily="49" charset="0"/>
              </a:rPr>
              <a:t>&gt; java Welcome</a:t>
            </a:r>
          </a:p>
          <a:p>
            <a:pPr>
              <a:lnSpc>
                <a:spcPct val="120000"/>
              </a:lnSpc>
              <a:spcBef>
                <a:spcPct val="0"/>
              </a:spcBef>
              <a:buFont typeface="Wingdings" pitchFamily="2" charset="2"/>
              <a:buNone/>
            </a:pPr>
            <a:endParaRPr lang="en-US" sz="2400" dirty="0">
              <a:solidFill>
                <a:schemeClr val="bg2"/>
              </a:solidFill>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 Simple Java Program </a:t>
            </a:r>
            <a:r>
              <a:rPr lang="en-US" sz="2800" i="1" dirty="0" smtClean="0">
                <a:latin typeface="Times New Roman" pitchFamily="18" charset="0"/>
                <a:cs typeface="Times New Roman" pitchFamily="18" charset="0"/>
              </a:rPr>
              <a:t>(welcome.java)</a:t>
            </a:r>
            <a:endParaRPr lang="en-US" sz="28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1752600"/>
          </a:xfrm>
          <a:prstGeom prst="rect">
            <a:avLst/>
          </a:prstGeom>
          <a:noFill/>
          <a:ln w="9525">
            <a:noFill/>
            <a:miter lim="800000"/>
            <a:headEnd/>
            <a:tailEnd/>
          </a:ln>
          <a:effectLst/>
        </p:spPr>
        <p:txBody>
          <a:bodyPr lIns="92075" tIns="46038" rIns="92075" bIns="46038"/>
          <a:lstStyle/>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cs typeface="Times New Roman" pitchFamily="18" charset="0"/>
              </a:rPr>
              <a:t>Compile the welcome program by executing the compiler, </a:t>
            </a:r>
            <a:r>
              <a:rPr lang="en-US" sz="2200" b="1" dirty="0" err="1" smtClean="0">
                <a:latin typeface="Times New Roman" pitchFamily="18" charset="0"/>
                <a:cs typeface="Times New Roman" pitchFamily="18" charset="0"/>
              </a:rPr>
              <a:t>javac</a:t>
            </a:r>
            <a:endParaRPr lang="en-US" sz="2200" b="1" dirty="0" smtClean="0">
              <a:latin typeface="Times New Roman" pitchFamily="18" charset="0"/>
              <a:cs typeface="Times New Roman" pitchFamily="18" charset="0"/>
            </a:endParaRPr>
          </a:p>
          <a:p>
            <a:pPr marL="290513" indent="-290513" algn="just">
              <a:lnSpc>
                <a:spcPct val="110000"/>
              </a:lnSpc>
              <a:spcBef>
                <a:spcPct val="20000"/>
              </a:spcBef>
              <a:buClr>
                <a:schemeClr val="tx2"/>
              </a:buClr>
              <a:buSzPct val="100000"/>
            </a:pPr>
            <a:r>
              <a:rPr lang="en-US" sz="2200" b="1" dirty="0" smtClean="0">
                <a:latin typeface="Times New Roman" pitchFamily="18" charset="0"/>
                <a:cs typeface="Times New Roman" pitchFamily="18" charset="0"/>
              </a:rPr>
              <a:t>				C:\&gt; </a:t>
            </a:r>
            <a:r>
              <a:rPr lang="en-US" sz="2200" b="1" dirty="0" err="1" smtClean="0">
                <a:latin typeface="Times New Roman" pitchFamily="18" charset="0"/>
                <a:cs typeface="Times New Roman" pitchFamily="18" charset="0"/>
              </a:rPr>
              <a:t>javac</a:t>
            </a:r>
            <a:r>
              <a:rPr lang="en-US" sz="2200" b="1" dirty="0" smtClean="0">
                <a:latin typeface="Times New Roman" pitchFamily="18" charset="0"/>
                <a:cs typeface="Times New Roman" pitchFamily="18" charset="0"/>
              </a:rPr>
              <a:t> welcome.java</a:t>
            </a:r>
          </a:p>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cs typeface="Times New Roman" pitchFamily="18" charset="0"/>
              </a:rPr>
              <a:t>The</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javac</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compiler creates a file called </a:t>
            </a:r>
            <a:r>
              <a:rPr lang="en-US" sz="2200" b="1" dirty="0" err="1" smtClean="0">
                <a:latin typeface="Times New Roman" pitchFamily="18" charset="0"/>
                <a:cs typeface="Times New Roman" pitchFamily="18" charset="0"/>
              </a:rPr>
              <a:t>welcome.class</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bytecode</a:t>
            </a:r>
            <a:r>
              <a:rPr lang="en-US" sz="2200" dirty="0" smtClean="0">
                <a:latin typeface="Times New Roman" pitchFamily="18" charset="0"/>
                <a:cs typeface="Times New Roman" pitchFamily="18" charset="0"/>
              </a:rPr>
              <a:t> version of the class</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Compiling Java Source Code</a:t>
            </a:r>
            <a:endParaRPr lang="en-US" sz="2800" b="1" dirty="0">
              <a:latin typeface="Times New Roman" pitchFamily="18" charset="0"/>
              <a:cs typeface="Times New Roman" pitchFamily="18" charset="0"/>
            </a:endParaRPr>
          </a:p>
        </p:txBody>
      </p:sp>
      <p:graphicFrame>
        <p:nvGraphicFramePr>
          <p:cNvPr id="62466" name="Object 2"/>
          <p:cNvGraphicFramePr>
            <a:graphicFrameLocks noChangeAspect="1"/>
          </p:cNvGraphicFramePr>
          <p:nvPr/>
        </p:nvGraphicFramePr>
        <p:xfrm>
          <a:off x="6019800" y="3429000"/>
          <a:ext cx="2971800" cy="2740025"/>
        </p:xfrm>
        <a:graphic>
          <a:graphicData uri="http://schemas.openxmlformats.org/presentationml/2006/ole">
            <mc:AlternateContent xmlns:mc="http://schemas.openxmlformats.org/markup-compatibility/2006">
              <mc:Choice xmlns:v="urn:schemas-microsoft-com:vml" Requires="v">
                <p:oleObj spid="_x0000_s62475" r:id="rId3" imgW="1824228" imgH="1687068" progId="Word.Picture.8">
                  <p:embed/>
                </p:oleObj>
              </mc:Choice>
              <mc:Fallback>
                <p:oleObj r:id="rId3" imgW="1824228" imgH="1687068"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429000"/>
                        <a:ext cx="2971800"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27"/>
          <p:cNvSpPr>
            <a:spLocks noChangeArrowheads="1"/>
          </p:cNvSpPr>
          <p:nvPr/>
        </p:nvSpPr>
        <p:spPr bwMode="auto">
          <a:xfrm>
            <a:off x="1143000" y="3581400"/>
            <a:ext cx="4648200" cy="2590800"/>
          </a:xfrm>
          <a:prstGeom prst="rect">
            <a:avLst/>
          </a:prstGeom>
          <a:noFill/>
          <a:ln w="9525">
            <a:noFill/>
            <a:miter lim="800000"/>
            <a:headEnd/>
            <a:tailEnd/>
          </a:ln>
          <a:effectLst/>
        </p:spPr>
        <p:txBody>
          <a:bodyPr lIns="92075" tIns="46038" rIns="92075" bIns="46038"/>
          <a:lstStyle/>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ea typeface="SimHei" pitchFamily="49" charset="-122"/>
                <a:cs typeface="Times New Roman" pitchFamily="18" charset="0"/>
              </a:rPr>
              <a:t>Use java interpreter , called </a:t>
            </a:r>
            <a:r>
              <a:rPr lang="en-US" sz="2200" b="1" dirty="0" smtClean="0">
                <a:latin typeface="Times New Roman" pitchFamily="18" charset="0"/>
                <a:ea typeface="SimHei" pitchFamily="49" charset="-122"/>
                <a:cs typeface="Times New Roman" pitchFamily="18" charset="0"/>
              </a:rPr>
              <a:t>java </a:t>
            </a:r>
            <a:r>
              <a:rPr lang="en-US" sz="2200" dirty="0" smtClean="0">
                <a:latin typeface="Times New Roman" pitchFamily="18" charset="0"/>
                <a:ea typeface="SimHei" pitchFamily="49" charset="-122"/>
                <a:cs typeface="Times New Roman" pitchFamily="18" charset="0"/>
              </a:rPr>
              <a:t>to run the program</a:t>
            </a:r>
          </a:p>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ea typeface="SimHei" pitchFamily="49" charset="-122"/>
                <a:cs typeface="Times New Roman" pitchFamily="18" charset="0"/>
              </a:rPr>
              <a:t>The </a:t>
            </a:r>
            <a:r>
              <a:rPr lang="en-US" sz="2200" i="1" dirty="0" err="1" smtClean="0">
                <a:latin typeface="Times New Roman" pitchFamily="18" charset="0"/>
                <a:ea typeface="SimHei" pitchFamily="49" charset="-122"/>
                <a:cs typeface="Times New Roman" pitchFamily="18" charset="0"/>
              </a:rPr>
              <a:t>bytecode</a:t>
            </a:r>
            <a:r>
              <a:rPr lang="en-US" sz="2200" dirty="0" smtClean="0">
                <a:latin typeface="Times New Roman" pitchFamily="18" charset="0"/>
                <a:ea typeface="SimHei" pitchFamily="49" charset="-122"/>
                <a:cs typeface="Times New Roman" pitchFamily="18" charset="0"/>
              </a:rPr>
              <a:t> can run on any computer with a Java Virtual Machine</a:t>
            </a:r>
          </a:p>
          <a:p>
            <a:pPr marL="290513" indent="-290513" algn="just">
              <a:lnSpc>
                <a:spcPct val="110000"/>
              </a:lnSpc>
              <a:spcBef>
                <a:spcPct val="20000"/>
              </a:spcBef>
              <a:buClr>
                <a:schemeClr val="tx2"/>
              </a:buClr>
              <a:buSzPct val="100000"/>
            </a:pPr>
            <a:r>
              <a:rPr lang="en-US" sz="2200" b="1" dirty="0" smtClean="0">
                <a:latin typeface="Times New Roman" pitchFamily="18" charset="0"/>
                <a:ea typeface="SimHei" pitchFamily="49" charset="-122"/>
                <a:cs typeface="Times New Roman" pitchFamily="18" charset="0"/>
              </a:rPr>
              <a:t>     	   C:\&gt;java welcome</a:t>
            </a:r>
            <a:endParaRPr lang="en-US" sz="2200" b="1" dirty="0">
              <a:latin typeface="Times New Roman" pitchFamily="18" charset="0"/>
              <a:ea typeface="SimHei"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2"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3" name="Rectangle 6"/>
          <p:cNvSpPr>
            <a:spLocks noChangeArrowheads="1"/>
          </p:cNvSpPr>
          <p:nvPr/>
        </p:nvSpPr>
        <p:spPr bwMode="auto">
          <a:xfrm>
            <a:off x="1219200" y="3133725"/>
            <a:ext cx="6891556"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4" name="AutoShape 7"/>
          <p:cNvSpPr>
            <a:spLocks noChangeArrowheads="1"/>
          </p:cNvSpPr>
          <p:nvPr/>
        </p:nvSpPr>
        <p:spPr bwMode="auto">
          <a:xfrm>
            <a:off x="6477000" y="1905000"/>
            <a:ext cx="2057400" cy="396875"/>
          </a:xfrm>
          <a:prstGeom prst="wedgeRoundRectCallout">
            <a:avLst>
              <a:gd name="adj1" fmla="val -161877"/>
              <a:gd name="adj2" fmla="val 27436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a:latin typeface="Times New Roman" pitchFamily="18" charset="0"/>
                <a:cs typeface="Times New Roman" pitchFamily="18" charset="0"/>
              </a:rPr>
              <a:t>Enter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3" name="Rectangle 4"/>
          <p:cNvSpPr>
            <a:spLocks noChangeArrowheads="1"/>
          </p:cNvSpPr>
          <p:nvPr/>
        </p:nvSpPr>
        <p:spPr bwMode="auto">
          <a:xfrm>
            <a:off x="15240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5"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6" name="AutoShape 5"/>
          <p:cNvSpPr>
            <a:spLocks noChangeArrowheads="1"/>
          </p:cNvSpPr>
          <p:nvPr/>
        </p:nvSpPr>
        <p:spPr bwMode="auto">
          <a:xfrm>
            <a:off x="6629400" y="1828800"/>
            <a:ext cx="2262188" cy="457200"/>
          </a:xfrm>
          <a:prstGeom prst="wedgeRoundRectCallout">
            <a:avLst>
              <a:gd name="adj1" fmla="val -141922"/>
              <a:gd name="adj2" fmla="val 353188"/>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a:latin typeface="Times New Roman" pitchFamily="18" charset="0"/>
                <a:cs typeface="Times New Roman" pitchFamily="18" charset="0"/>
              </a:rPr>
              <a:t>Execute statement</a:t>
            </a:r>
          </a:p>
        </p:txBody>
      </p:sp>
      <p:sp>
        <p:nvSpPr>
          <p:cNvPr id="17" name="Rectangle 6"/>
          <p:cNvSpPr>
            <a:spLocks noChangeArrowheads="1"/>
          </p:cNvSpPr>
          <p:nvPr/>
        </p:nvSpPr>
        <p:spPr bwMode="auto">
          <a:xfrm>
            <a:off x="1490444" y="3743325"/>
            <a:ext cx="6891556"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5" name="AutoShape 9"/>
          <p:cNvSpPr>
            <a:spLocks noChangeArrowheads="1"/>
          </p:cNvSpPr>
          <p:nvPr/>
        </p:nvSpPr>
        <p:spPr bwMode="auto">
          <a:xfrm>
            <a:off x="6477000" y="5105400"/>
            <a:ext cx="2286000"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p:spPr>
        <p:txBody>
          <a:bodyPr/>
          <a:lstStyle/>
          <a:p>
            <a:pPr algn="ctr">
              <a:spcBef>
                <a:spcPct val="50000"/>
              </a:spcBef>
            </a:pPr>
            <a:r>
              <a:rPr lang="en-US" sz="1800" dirty="0">
                <a:latin typeface="Times New Roman" pitchFamily="18" charset="0"/>
                <a:cs typeface="Times New Roman" pitchFamily="18" charset="0"/>
              </a:rPr>
              <a:t>print a message to the console</a:t>
            </a:r>
          </a:p>
        </p:txBody>
      </p:sp>
      <p:pic>
        <p:nvPicPr>
          <p:cNvPr id="16" name="Picture 10"/>
          <p:cNvPicPr>
            <a:picLocks noChangeAspect="1" noChangeArrowheads="1"/>
          </p:cNvPicPr>
          <p:nvPr/>
        </p:nvPicPr>
        <p:blipFill>
          <a:blip r:embed="rId2" cstate="print"/>
          <a:srcRect/>
          <a:stretch>
            <a:fillRect/>
          </a:stretch>
        </p:blipFill>
        <p:spPr bwMode="auto">
          <a:xfrm>
            <a:off x="3200400" y="5287962"/>
            <a:ext cx="2073275" cy="1036638"/>
          </a:xfrm>
          <a:prstGeom prst="rect">
            <a:avLst/>
          </a:prstGeom>
          <a:noFill/>
          <a:ln w="12700">
            <a:noFill/>
            <a:miter lim="800000"/>
            <a:headEnd type="none" w="sm" len="sm"/>
            <a:tailEnd type="none" w="sm" len="sm"/>
          </a:ln>
          <a:effectLst/>
        </p:spPr>
      </p:pic>
      <p:sp>
        <p:nvSpPr>
          <p:cNvPr id="18"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9" name="Rectangle 4"/>
          <p:cNvSpPr>
            <a:spLocks noChangeArrowheads="1"/>
          </p:cNvSpPr>
          <p:nvPr/>
        </p:nvSpPr>
        <p:spPr bwMode="auto">
          <a:xfrm>
            <a:off x="1447800" y="37338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0" name="Line 8"/>
          <p:cNvSpPr>
            <a:spLocks noChangeShapeType="1"/>
          </p:cNvSpPr>
          <p:nvPr/>
        </p:nvSpPr>
        <p:spPr bwMode="auto">
          <a:xfrm flipH="1">
            <a:off x="4267200" y="4191000"/>
            <a:ext cx="990600" cy="11430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Comments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Reserved words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Modifiers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Statements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Blocks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Classes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Methods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The main method</a:t>
            </a:r>
            <a:endParaRPr lang="en-US" sz="2800" dirty="0">
              <a:solidFill>
                <a:prstClr val="black"/>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Anatomy/Lexical Element of a Java Program</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contents of a comment are ignored by the compiler.</a:t>
            </a:r>
          </a:p>
          <a:p>
            <a:pPr marL="234950" indent="-234950"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Java supports three styles of comments:</a:t>
            </a: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	Single-line comment – </a:t>
            </a:r>
            <a:r>
              <a:rPr lang="en-US" sz="2000" dirty="0" smtClean="0">
                <a:latin typeface="Times New Roman" pitchFamily="18" charset="0"/>
                <a:cs typeface="Times New Roman" pitchFamily="18" charset="0"/>
              </a:rPr>
              <a:t>starts with two slashes(//)</a:t>
            </a:r>
          </a:p>
          <a:p>
            <a:pPr marL="3490913" lvl="6" indent="-401638" algn="just">
              <a:spcBef>
                <a:spcPct val="20000"/>
              </a:spcBef>
              <a:buClr>
                <a:schemeClr val="tx2"/>
              </a:buClr>
              <a:buSzPct val="75000"/>
            </a:pPr>
            <a:r>
              <a:rPr lang="en-US" sz="2000" dirty="0" smtClean="0">
                <a:latin typeface="Times New Roman" pitchFamily="18" charset="0"/>
                <a:cs typeface="Times New Roman" pitchFamily="18" charset="0"/>
              </a:rPr>
              <a:t>	 – when the compiler sees //, it ignores all text after // in the same line </a:t>
            </a: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	Multiline comment –  </a:t>
            </a:r>
            <a:r>
              <a:rPr lang="en-US" sz="2000" dirty="0" smtClean="0">
                <a:latin typeface="Times New Roman" pitchFamily="18" charset="0"/>
                <a:cs typeface="Times New Roman" pitchFamily="18" charset="0"/>
              </a:rPr>
              <a:t>enclosed between /* and */ </a:t>
            </a:r>
          </a:p>
          <a:p>
            <a:pPr marL="3490913" lvl="6" indent="-234950" algn="just">
              <a:spcBef>
                <a:spcPct val="20000"/>
              </a:spcBef>
              <a:buClr>
                <a:schemeClr val="tx2"/>
              </a:buClr>
              <a:buSzPct val="75000"/>
            </a:pPr>
            <a:r>
              <a:rPr lang="en-US" sz="2000" dirty="0" smtClean="0">
                <a:latin typeface="Times New Roman" pitchFamily="18" charset="0"/>
                <a:cs typeface="Times New Roman" pitchFamily="18" charset="0"/>
              </a:rPr>
              <a:t> –  when compiler sees /*, it scans for the next */ and ignores any text between /* and */</a:t>
            </a:r>
            <a:endParaRPr lang="en-US" sz="2400" dirty="0" smtClean="0">
              <a:latin typeface="Times New Roman" pitchFamily="18" charset="0"/>
              <a:cs typeface="Times New Roman" pitchFamily="18" charset="0"/>
            </a:endParaRP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Documentation comment – </a:t>
            </a:r>
            <a:r>
              <a:rPr lang="en-US" sz="2000" dirty="0" smtClean="0">
                <a:latin typeface="Times New Roman" pitchFamily="18" charset="0"/>
                <a:cs typeface="Times New Roman" pitchFamily="18" charset="0"/>
              </a:rPr>
              <a:t>use to produce an HTML file.</a:t>
            </a:r>
          </a:p>
          <a:p>
            <a:pPr marL="3948113" lvl="7" indent="-234950" algn="just">
              <a:spcBef>
                <a:spcPct val="20000"/>
              </a:spcBef>
              <a:buClr>
                <a:schemeClr val="tx2"/>
              </a:buClr>
              <a:buSzPct val="75000"/>
            </a:pPr>
            <a:r>
              <a:rPr lang="en-US" sz="2000" dirty="0" smtClean="0">
                <a:latin typeface="Times New Roman" pitchFamily="18" charset="0"/>
                <a:cs typeface="Times New Roman" pitchFamily="18" charset="0"/>
              </a:rPr>
              <a:t>  – enclosed between /** and */</a:t>
            </a:r>
          </a:p>
          <a:p>
            <a:pPr marL="3490913" lvl="6" indent="-234950" algn="just">
              <a:lnSpc>
                <a:spcPct val="110000"/>
              </a:lnSpc>
              <a:spcBef>
                <a:spcPct val="20000"/>
              </a:spcBef>
              <a:buClr>
                <a:schemeClr val="tx2"/>
              </a:buClr>
              <a:buSzPct val="75000"/>
            </a:pPr>
            <a:endParaRPr lang="en-US" sz="2000" dirty="0" smtClean="0">
              <a:latin typeface="Times New Roman" pitchFamily="18" charset="0"/>
              <a:cs typeface="Times New Roman" pitchFamily="18" charset="0"/>
            </a:endParaRPr>
          </a:p>
          <a:p>
            <a:pPr algn="just">
              <a:lnSpc>
                <a:spcPct val="110000"/>
              </a:lnSpc>
              <a:spcBef>
                <a:spcPct val="20000"/>
              </a:spcBef>
              <a:buClr>
                <a:schemeClr val="tx2"/>
              </a:buClr>
              <a:buSzPct val="75000"/>
            </a:pP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lnSpc>
                <a:spcPct val="15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Reserved words or keywords are words that have a specific meaning to the compiler and cannot be used for other purposes in the program.</a:t>
            </a:r>
          </a:p>
          <a:p>
            <a:pPr marL="290513" indent="-290513" algn="just">
              <a:lnSpc>
                <a:spcPct val="15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Example -  public, static, void etc. </a:t>
            </a:r>
          </a:p>
          <a:p>
            <a:pPr algn="just">
              <a:lnSpc>
                <a:spcPct val="150000"/>
              </a:lnSpc>
              <a:spcBef>
                <a:spcPct val="20000"/>
              </a:spcBef>
              <a:buClr>
                <a:schemeClr val="tx2"/>
              </a:buClr>
              <a:buSzPct val="75000"/>
            </a:pP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Reserved words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39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Java uses certain reserved words called modifiers that specify the properties of the data, methods, and classes and how they can be used.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Examples of modifiers are public and static.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Other modifiers are private, final, abstract, and protected. </a:t>
            </a:r>
          </a:p>
          <a:p>
            <a:pPr algn="just">
              <a:lnSpc>
                <a:spcPct val="150000"/>
              </a:lnSpc>
              <a:spcBef>
                <a:spcPct val="20000"/>
              </a:spcBef>
              <a:buClr>
                <a:schemeClr val="tx2"/>
              </a:buClr>
              <a:buSzPct val="75000"/>
            </a:pPr>
            <a:endParaRPr lang="en-US" sz="2400" dirty="0" smtClean="0">
              <a:latin typeface="Times New Roman" pitchFamily="18" charset="0"/>
              <a:cs typeface="Times New Roman" pitchFamily="18" charset="0"/>
            </a:endParaRPr>
          </a:p>
          <a:p>
            <a:pPr algn="just">
              <a:lnSpc>
                <a:spcPct val="150000"/>
              </a:lnSpc>
              <a:spcBef>
                <a:spcPct val="20000"/>
              </a:spcBef>
              <a:buClr>
                <a:schemeClr val="tx2"/>
              </a:buClr>
              <a:buSzPct val="75000"/>
            </a:pPr>
            <a:r>
              <a:rPr lang="en-US" sz="2400" b="1" dirty="0" smtClean="0">
                <a:latin typeface="Times New Roman" pitchFamily="18" charset="0"/>
                <a:cs typeface="Times New Roman" pitchFamily="18" charset="0"/>
              </a:rPr>
              <a:t>public &gt; protected &gt; package (default) &gt; private</a:t>
            </a:r>
            <a:endParaRPr lang="en-US" sz="24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(Visibility or Access) Modifiers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 (OOP)</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 approach to program organization and development.</a:t>
            </a:r>
          </a:p>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Attempts to eliminate some of the pitfalls of conventional programming methods .</a:t>
            </a:r>
          </a:p>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Incorporate the best of structural programming features with several new concepts.</a:t>
            </a:r>
            <a:endParaRPr lang="en-US" sz="2400" dirty="0">
              <a:latin typeface="Times New Roman" pitchFamily="18" charset="0"/>
              <a:cs typeface="Times New Roman" pitchFamily="18" charset="0"/>
            </a:endParaRPr>
          </a:p>
        </p:txBody>
      </p:sp>
      <p:sp>
        <p:nvSpPr>
          <p:cNvPr id="12" name="Footer Placeholder 26"/>
          <p:cNvSpPr>
            <a:spLocks noGrp="1"/>
          </p:cNvSpPr>
          <p:nvPr>
            <p:ph type="ftr" sz="quarter" idx="11"/>
          </p:nvPr>
        </p:nvSpPr>
        <p:spPr>
          <a:xfrm>
            <a:off x="5257800" y="6356352"/>
            <a:ext cx="2895600" cy="365125"/>
          </a:xfrm>
        </p:spPr>
        <p:txBody>
          <a:bodyPr/>
          <a:lstStyle/>
          <a:p>
            <a:r>
              <a:rPr lang="en-US" sz="1400" b="1" dirty="0"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 statement represents an action or a sequence of actions.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statement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("Welcome to Java!") in the program is a statement to display the greeting "Welcome to Java!"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Every statement in Java ends with a semicolon (;).</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Statements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Blocks</a:t>
            </a:r>
            <a:endParaRPr lang="en-US" sz="2800" b="1" dirty="0">
              <a:latin typeface="Times New Roman" pitchFamily="18" charset="0"/>
              <a:cs typeface="Times New Roman" pitchFamily="18" charset="0"/>
            </a:endParaRPr>
          </a:p>
        </p:txBody>
      </p:sp>
      <p:sp>
        <p:nvSpPr>
          <p:cNvPr id="12" name="Text Box 14"/>
          <p:cNvSpPr txBox="1">
            <a:spLocks noChangeArrowheads="1"/>
          </p:cNvSpPr>
          <p:nvPr/>
        </p:nvSpPr>
        <p:spPr bwMode="auto">
          <a:xfrm>
            <a:off x="1018674" y="2154237"/>
            <a:ext cx="7772400" cy="1457130"/>
          </a:xfrm>
          <a:prstGeom prst="rect">
            <a:avLst/>
          </a:prstGeom>
          <a:noFill/>
          <a:ln w="12700">
            <a:noFill/>
            <a:miter lim="800000"/>
            <a:headEnd type="none" w="sm" len="sm"/>
            <a:tailEnd type="none" w="sm" len="sm"/>
          </a:ln>
          <a:effectLst/>
        </p:spPr>
        <p:txBody>
          <a:bodyPr wrap="square">
            <a:spAutoFit/>
          </a:bodyPr>
          <a:lstStyle/>
          <a:p>
            <a:pPr marL="234950" indent="-234950" algn="just">
              <a:lnSpc>
                <a:spcPct val="200000"/>
              </a:lnSpc>
              <a:spcBef>
                <a:spcPct val="50000"/>
              </a:spcBef>
              <a:buFont typeface="Arial" pitchFamily="34" charset="0"/>
              <a:buChar char="•"/>
            </a:pPr>
            <a:r>
              <a:rPr lang="en-US" sz="2400" dirty="0">
                <a:latin typeface="Times New Roman" pitchFamily="18" charset="0"/>
                <a:cs typeface="Times New Roman" pitchFamily="18" charset="0"/>
              </a:rPr>
              <a:t>A pair of braces in a program forms a block that groups components of a program.</a:t>
            </a:r>
            <a:r>
              <a:rPr lang="en-US" sz="2400" dirty="0">
                <a:solidFill>
                  <a:schemeClr val="tx2"/>
                </a:solidFill>
                <a:latin typeface="Times New Roman" pitchFamily="18" charset="0"/>
                <a:cs typeface="Times New Roman" pitchFamily="18" charset="0"/>
              </a:rPr>
              <a:t> </a:t>
            </a:r>
          </a:p>
        </p:txBody>
      </p:sp>
      <p:graphicFrame>
        <p:nvGraphicFramePr>
          <p:cNvPr id="13" name="Object 2"/>
          <p:cNvGraphicFramePr>
            <a:graphicFrameLocks noChangeAspect="1"/>
          </p:cNvGraphicFramePr>
          <p:nvPr/>
        </p:nvGraphicFramePr>
        <p:xfrm>
          <a:off x="256674" y="4114800"/>
          <a:ext cx="8658726" cy="2036763"/>
        </p:xfrm>
        <a:graphic>
          <a:graphicData uri="http://schemas.openxmlformats.org/presentationml/2006/ole">
            <mc:AlternateContent xmlns:mc="http://schemas.openxmlformats.org/markup-compatibility/2006">
              <mc:Choice xmlns:v="urn:schemas-microsoft-com:vml" Requires="v">
                <p:oleObj spid="_x0000_s63499" r:id="rId3" imgW="4343400" imgH="914400" progId="Word.Picture.8">
                  <p:embed/>
                </p:oleObj>
              </mc:Choice>
              <mc:Fallback>
                <p:oleObj r:id="rId3" imgW="4343400" imgH="9144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74" y="4114800"/>
                        <a:ext cx="8658726"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class is the essential Java construct.</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 A class is a template or blueprint for objects.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Keyword </a:t>
            </a:r>
            <a:r>
              <a:rPr lang="en-US" sz="2400" b="1" dirty="0" smtClean="0">
                <a:latin typeface="Times New Roman" pitchFamily="18" charset="0"/>
                <a:cs typeface="Times New Roman" pitchFamily="18" charset="0"/>
              </a:rPr>
              <a:t>class </a:t>
            </a:r>
            <a:r>
              <a:rPr lang="en-US" sz="2400" dirty="0" smtClean="0">
                <a:latin typeface="Times New Roman" pitchFamily="18" charset="0"/>
                <a:cs typeface="Times New Roman" pitchFamily="18" charset="0"/>
              </a:rPr>
              <a:t> is used to declare a new class.</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entire class definition, including all of its members, will be between the opening curly brace ({) and the closing curly brace (}).</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Classes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 collection of statements that performs a sequence of operations and can be reuse with different arguments.</a:t>
            </a:r>
          </a:p>
          <a:p>
            <a:pPr marL="290513" indent="-290513"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There is no need to write all the statements again and again. Using a single line call statement to execute a collection of statements.</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Methods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main method provides the control of program flow. The Java interpreter executes the application by invoking the main method.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main method looks like </a:t>
            </a:r>
            <a:r>
              <a:rPr lang="en-US" sz="2800" dirty="0" smtClean="0">
                <a:latin typeface="Times New Roman" pitchFamily="18" charset="0"/>
                <a:cs typeface="Times New Roman" pitchFamily="18" charset="0"/>
              </a:rPr>
              <a:t>this:</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public static void main(String[]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 {</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  // Statements;</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main Method</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All Java applications begin execution by calling </a:t>
            </a:r>
            <a:r>
              <a:rPr lang="en-US" sz="2400" b="1" dirty="0" smtClean="0">
                <a:latin typeface="Times New Roman" pitchFamily="18" charset="0"/>
                <a:cs typeface="Times New Roman" pitchFamily="18" charset="0"/>
              </a:rPr>
              <a:t>main()</a:t>
            </a: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public – </a:t>
            </a:r>
            <a:r>
              <a:rPr lang="en-US" sz="2400" dirty="0" smtClean="0">
                <a:latin typeface="Times New Roman" pitchFamily="18" charset="0"/>
                <a:cs typeface="Times New Roman" pitchFamily="18" charset="0"/>
              </a:rPr>
              <a:t>an access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Public member can be accessed by code outside the class. main() is declared public, since it must be called outside of its class when the program is started.</a:t>
            </a:r>
            <a:endParaRPr lang="en-US" sz="2400" b="1" dirty="0" smtClean="0">
              <a:latin typeface="Times New Roman" pitchFamily="18" charset="0"/>
              <a:cs typeface="Times New Roman" pitchFamily="18" charset="0"/>
            </a:endParaRP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static – </a:t>
            </a:r>
            <a:r>
              <a:rPr lang="en-US" sz="2400" dirty="0" smtClean="0">
                <a:latin typeface="Times New Roman" pitchFamily="18" charset="0"/>
                <a:cs typeface="Times New Roman" pitchFamily="18" charset="0"/>
              </a:rPr>
              <a:t>allows main to be called without having to instantiate a particular instance of the class. main() is called by java interpreter before any objects are made.</a:t>
            </a:r>
            <a:endParaRPr lang="en-US" sz="2400" b="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void – </a:t>
            </a:r>
            <a:r>
              <a:rPr lang="en-US" sz="2400" dirty="0" smtClean="0">
                <a:latin typeface="Times New Roman" pitchFamily="18" charset="0"/>
                <a:cs typeface="Times New Roman" pitchFamily="18" charset="0"/>
              </a:rPr>
              <a:t>simply tells the compiler that main() does not return a value</a:t>
            </a: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String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parameter for main() method. It declares an array of instances of the class String that stores character strings. </a:t>
            </a:r>
            <a:r>
              <a:rPr lang="en-US" sz="2400" dirty="0" err="1" smtClean="0">
                <a:latin typeface="Times New Roman" pitchFamily="18" charset="0"/>
                <a:cs typeface="Times New Roman" pitchFamily="18" charset="0"/>
              </a:rPr>
              <a:t>args</a:t>
            </a:r>
            <a:r>
              <a:rPr lang="en-US" sz="2400" dirty="0" smtClean="0">
                <a:latin typeface="Times New Roman" pitchFamily="18" charset="0"/>
                <a:cs typeface="Times New Roman" pitchFamily="18" charset="0"/>
              </a:rPr>
              <a:t> receives any command line arguments when program is executed.</a:t>
            </a: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The Java Keywords</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219200" y="1981200"/>
          <a:ext cx="7391400" cy="4114800"/>
        </p:xfrm>
        <a:graphic>
          <a:graphicData uri="http://schemas.openxmlformats.org/drawingml/2006/table">
            <a:tbl>
              <a:tblPr firstRow="1" bandRow="1">
                <a:tableStyleId>{2D5ABB26-0587-4C30-8999-92F81FD0307C}</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28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411480">
                <a:tc>
                  <a: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continue</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goto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package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synchronized</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1480">
                <a:tc>
                  <a:txBody>
                    <a:bodyPr/>
                    <a:lstStyle/>
                    <a:p>
                      <a:r>
                        <a:rPr lang="en-US" dirty="0" smtClean="0">
                          <a:latin typeface="Times New Roman" pitchFamily="18" charset="0"/>
                          <a:cs typeface="Times New Roman" pitchFamily="18" charset="0"/>
                        </a:rPr>
                        <a:t>assert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default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private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this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11480">
                <a:tc>
                  <a:txBody>
                    <a:bodyPr/>
                    <a:lstStyle/>
                    <a:p>
                      <a:r>
                        <a:rPr lang="en-US" dirty="0" err="1" smtClean="0">
                          <a:latin typeface="Times New Roman" pitchFamily="18" charset="0"/>
                          <a:cs typeface="Times New Roman" pitchFamily="18" charset="0"/>
                        </a:rPr>
                        <a:t>boolean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implements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protected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throw</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11480">
                <a:tc>
                  <a:txBody>
                    <a:bodyPr/>
                    <a:lstStyle/>
                    <a:p>
                      <a:r>
                        <a:rPr lang="en-US" dirty="0" smtClean="0">
                          <a:latin typeface="Times New Roman" pitchFamily="18" charset="0"/>
                          <a:cs typeface="Times New Roman" pitchFamily="18" charset="0"/>
                        </a:rPr>
                        <a:t>break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double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import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throws</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11480">
                <a:tc>
                  <a:txBody>
                    <a:bodyPr/>
                    <a:lstStyle/>
                    <a:p>
                      <a:r>
                        <a:rPr lang="en-US" dirty="0" smtClean="0">
                          <a:latin typeface="Times New Roman" pitchFamily="18" charset="0"/>
                          <a:cs typeface="Times New Roman" pitchFamily="18" charset="0"/>
                        </a:rPr>
                        <a:t>byte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Else</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instanceof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return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transient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11480">
                <a:tc>
                  <a:txBody>
                    <a:bodyPr/>
                    <a:lstStyle/>
                    <a:p>
                      <a:r>
                        <a:rPr lang="en-US" dirty="0" smtClean="0">
                          <a:latin typeface="Times New Roman" pitchFamily="18" charset="0"/>
                          <a:cs typeface="Times New Roman" pitchFamily="18" charset="0"/>
                        </a:rPr>
                        <a:t>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extends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short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try</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11480">
                <a:tc>
                  <a:txBody>
                    <a:bodyPr/>
                    <a:lstStyle/>
                    <a:p>
                      <a:r>
                        <a:rPr lang="en-US" dirty="0" smtClean="0">
                          <a:latin typeface="Times New Roman" pitchFamily="18" charset="0"/>
                          <a:cs typeface="Times New Roman" pitchFamily="18" charset="0"/>
                        </a:rPr>
                        <a:t>catch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final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interface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static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void</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411480">
                <a:tc>
                  <a:txBody>
                    <a:bodyPr/>
                    <a:lstStyle/>
                    <a:p>
                      <a:r>
                        <a:rPr lang="en-US" dirty="0" smtClean="0">
                          <a:latin typeface="Times New Roman" pitchFamily="18" charset="0"/>
                          <a:cs typeface="Times New Roman" pitchFamily="18" charset="0"/>
                        </a:rPr>
                        <a:t>char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finally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long</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strictfp</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volatile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11480">
                <a:tc>
                  <a:txBody>
                    <a:bodyPr/>
                    <a:lstStyle/>
                    <a:p>
                      <a:r>
                        <a:rPr lang="en-US" dirty="0" smtClean="0">
                          <a:latin typeface="Times New Roman" pitchFamily="18" charset="0"/>
                          <a:cs typeface="Times New Roman" pitchFamily="18" charset="0"/>
                        </a:rPr>
                        <a:t>class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float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native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while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11480">
                <a:tc>
                  <a:txBody>
                    <a:bodyPr/>
                    <a:lstStyle/>
                    <a:p>
                      <a:r>
                        <a:rPr lang="en-US" dirty="0" smtClean="0">
                          <a:latin typeface="Times New Roman" pitchFamily="18" charset="0"/>
                          <a:cs typeface="Times New Roman" pitchFamily="18" charset="0"/>
                        </a:rPr>
                        <a:t>const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for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new</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switch</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48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These are the parameters that are supplied to the application program at the time of invoking it for execution</a:t>
            </a:r>
            <a:r>
              <a:rPr lang="en-US" sz="2400" dirty="0" smtClean="0">
                <a:latin typeface="Arial" pitchFamily="34" charset="0"/>
                <a:cs typeface="Arial" pitchFamily="34" charset="0"/>
              </a:rPr>
              <a:t>.</a:t>
            </a:r>
          </a:p>
          <a:p>
            <a:pPr marL="179388" indent="-179388" algn="ctr">
              <a:spcBef>
                <a:spcPct val="20000"/>
              </a:spcBef>
              <a:buClr>
                <a:schemeClr val="tx2"/>
              </a:buClr>
              <a:buSzPct val="100000"/>
              <a:buFont typeface="Arial" pitchFamily="34" charset="0"/>
              <a:buChar char="•"/>
            </a:pPr>
            <a:r>
              <a:rPr lang="en-US" sz="2000" i="1" dirty="0" smtClean="0">
                <a:latin typeface="Arial" pitchFamily="34" charset="0"/>
                <a:cs typeface="Arial" pitchFamily="34" charset="0"/>
              </a:rPr>
              <a:t>Public static void main (String </a:t>
            </a:r>
            <a:r>
              <a:rPr lang="en-US" sz="2000" i="1" dirty="0" err="1" smtClean="0">
                <a:latin typeface="Arial" pitchFamily="34" charset="0"/>
                <a:cs typeface="Arial" pitchFamily="34" charset="0"/>
              </a:rPr>
              <a:t>args</a:t>
            </a:r>
            <a:r>
              <a:rPr lang="en-US" sz="2000" i="1" dirty="0" smtClean="0">
                <a:latin typeface="Arial" pitchFamily="34" charset="0"/>
                <a:cs typeface="Arial" pitchFamily="34" charset="0"/>
              </a:rPr>
              <a:t>[ ]) </a:t>
            </a:r>
          </a:p>
          <a:p>
            <a:pPr marL="179388" indent="-179388">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Any arguments provided in the command line are passed to the array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a:t>
            </a:r>
          </a:p>
          <a:p>
            <a:pPr marL="179388" indent="-179388" algn="ctr">
              <a:spcBef>
                <a:spcPct val="20000"/>
              </a:spcBef>
              <a:buClr>
                <a:schemeClr val="tx2"/>
              </a:buClr>
              <a:buSzPct val="100000"/>
            </a:pPr>
            <a:r>
              <a:rPr lang="en-US" sz="2000" b="1" i="1" dirty="0" smtClean="0">
                <a:latin typeface="Arial" pitchFamily="34" charset="0"/>
                <a:cs typeface="Arial" pitchFamily="34" charset="0"/>
              </a:rPr>
              <a:t>C:&gt; </a:t>
            </a:r>
            <a:r>
              <a:rPr lang="en-US" sz="2000" i="1" dirty="0" smtClean="0">
                <a:latin typeface="Arial" pitchFamily="34" charset="0"/>
                <a:cs typeface="Arial" pitchFamily="34" charset="0"/>
              </a:rPr>
              <a:t>Java example hello world</a:t>
            </a:r>
            <a:endParaRPr lang="en-US" sz="2400" dirty="0" smtClean="0">
              <a:latin typeface="Times New Roman" pitchFamily="18" charset="0"/>
              <a:cs typeface="Times New Roman" pitchFamily="18" charset="0"/>
            </a:endParaRPr>
          </a:p>
          <a:p>
            <a:pPr marL="179388" indent="-179388">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Assigned to the array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 follows:</a:t>
            </a:r>
          </a:p>
          <a:p>
            <a:pPr marL="636588" lvl="1" indent="-179388">
              <a:lnSpc>
                <a:spcPct val="150000"/>
              </a:lnSpc>
              <a:spcBef>
                <a:spcPct val="20000"/>
              </a:spcBef>
              <a:buClr>
                <a:schemeClr val="tx2"/>
              </a:buClr>
              <a:buSzPct val="100000"/>
              <a:buFont typeface="Arial" pitchFamily="34" charset="0"/>
              <a:buChar char="•"/>
            </a:pP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[0] = </a:t>
            </a:r>
            <a:r>
              <a:rPr lang="en-US" sz="2000" i="1" dirty="0" smtClean="0">
                <a:latin typeface="Times New Roman" pitchFamily="18" charset="0"/>
                <a:cs typeface="Times New Roman" pitchFamily="18" charset="0"/>
              </a:rPr>
              <a:t>hello</a:t>
            </a:r>
          </a:p>
          <a:p>
            <a:pPr marL="636588" lvl="1" indent="-179388">
              <a:spcBef>
                <a:spcPct val="20000"/>
              </a:spcBef>
              <a:buClr>
                <a:schemeClr val="tx2"/>
              </a:buClr>
              <a:buSzPct val="100000"/>
              <a:buFont typeface="Arial" pitchFamily="34" charset="0"/>
              <a:buChar char="•"/>
            </a:pP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[1] = </a:t>
            </a:r>
            <a:r>
              <a:rPr lang="en-US" sz="2000" i="1" dirty="0" smtClean="0">
                <a:latin typeface="Times New Roman" pitchFamily="18" charset="0"/>
                <a:cs typeface="Times New Roman" pitchFamily="18" charset="0"/>
              </a:rPr>
              <a:t>world</a:t>
            </a:r>
            <a:endParaRPr lang="en-US" sz="2000" i="1" dirty="0" smtClean="0">
              <a:latin typeface="Arial" pitchFamily="34" charset="0"/>
              <a:cs typeface="Arial" pitchFamily="34" charset="0"/>
            </a:endParaRPr>
          </a:p>
          <a:p>
            <a:pPr marL="179388" indent="-179388" algn="ctr">
              <a:lnSpc>
                <a:spcPct val="150000"/>
              </a:lnSpc>
              <a:spcBef>
                <a:spcPct val="20000"/>
              </a:spcBef>
              <a:buClr>
                <a:schemeClr val="tx2"/>
              </a:buClr>
              <a:buSzPct val="100000"/>
            </a:pPr>
            <a:endParaRPr lang="en-US" sz="2000" i="1" dirty="0">
              <a:latin typeface="Arial" pitchFamily="34" charset="0"/>
              <a:cs typeface="Arial" pitchFamily="34"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Command Line Arguments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spcBef>
                <a:spcPct val="20000"/>
              </a:spcBef>
              <a:buClr>
                <a:schemeClr val="tx2"/>
              </a:buClr>
              <a:buSzPct val="75000"/>
            </a:pPr>
            <a:r>
              <a:rPr lang="en-US" sz="2000" dirty="0" smtClean="0">
                <a:latin typeface="Times New Roman" pitchFamily="18" charset="0"/>
                <a:cs typeface="Times New Roman" pitchFamily="18" charset="0"/>
              </a:rPr>
              <a:t>        Refer to fixed values that do not change during the execution of a program.</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Integer Constants: </a:t>
            </a:r>
            <a:r>
              <a:rPr lang="en-US" sz="2000" dirty="0" smtClean="0">
                <a:latin typeface="Times New Roman" pitchFamily="18" charset="0"/>
                <a:cs typeface="Times New Roman" pitchFamily="18" charset="0"/>
              </a:rPr>
              <a:t>sequence of digits</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123		037		0X2</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Real Constants: </a:t>
            </a:r>
            <a:r>
              <a:rPr lang="en-US" sz="2000" dirty="0" smtClean="0">
                <a:latin typeface="Times New Roman" pitchFamily="18" charset="0"/>
                <a:cs typeface="Times New Roman" pitchFamily="18" charset="0"/>
              </a:rPr>
              <a:t>numbers containing fractional parts</a:t>
            </a: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0.0083		-0.75		435.36</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Single  character Constants: </a:t>
            </a:r>
            <a:r>
              <a:rPr lang="en-US" sz="2000" dirty="0" smtClean="0">
                <a:latin typeface="Times New Roman" pitchFamily="18" charset="0"/>
                <a:cs typeface="Times New Roman" pitchFamily="18" charset="0"/>
              </a:rPr>
              <a:t>single character</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‘5’		‘A’		‘;’</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String Constants: </a:t>
            </a:r>
            <a:r>
              <a:rPr lang="en-US" sz="2000" dirty="0" smtClean="0">
                <a:latin typeface="Times New Roman" pitchFamily="18" charset="0"/>
                <a:cs typeface="Times New Roman" pitchFamily="18" charset="0"/>
              </a:rPr>
              <a:t>sequence of characters</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“Hello World”		“?+;;;;….#”</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Backslash character  (Symbolic) Constants: </a:t>
            </a:r>
            <a:r>
              <a:rPr lang="en-US" sz="2000" dirty="0" smtClean="0">
                <a:latin typeface="Times New Roman" pitchFamily="18" charset="0"/>
                <a:cs typeface="Times New Roman" pitchFamily="18" charset="0"/>
              </a:rPr>
              <a:t>used in output methods</a:t>
            </a: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	‘\n’	‘\b’	‘\t’	‘\’’	‘\\”’	‘\\’</a:t>
            </a:r>
          </a:p>
          <a:p>
            <a:pPr marL="179388" indent="-179388" algn="just">
              <a:spcBef>
                <a:spcPct val="20000"/>
              </a:spcBef>
              <a:buClr>
                <a:schemeClr val="tx2"/>
              </a:buClr>
              <a:buSzPct val="100000"/>
              <a:buFont typeface="Arial" pitchFamily="34" charset="0"/>
              <a:buChar char="•"/>
            </a:pPr>
            <a:endParaRPr lang="en-US" sz="2000" b="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Constants</a:t>
            </a:r>
            <a:endParaRPr lang="en-US" sz="2800" b="1" dirty="0">
              <a:latin typeface="Times New Roman" pitchFamily="18" charset="0"/>
              <a:cs typeface="Times New Roman" pitchFamily="18" charset="0"/>
            </a:endParaRPr>
          </a:p>
        </p:txBody>
      </p:sp>
      <p:sp>
        <p:nvSpPr>
          <p:cNvPr id="12" name="Striped Right Arrow 11"/>
          <p:cNvSpPr/>
          <p:nvPr/>
        </p:nvSpPr>
        <p:spPr>
          <a:xfrm>
            <a:off x="1143000" y="18288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143000" y="1600200"/>
            <a:ext cx="7620000" cy="27432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Ties data more closely to the functions that operate on it.</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Protects it from unintentional modification by other functions.</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OOP allows us to decompose a problem into a number of entities called objects</a:t>
            </a:r>
          </a:p>
          <a:p>
            <a:pPr marL="179388" indent="-179388" algn="ctr">
              <a:lnSpc>
                <a:spcPct val="110000"/>
              </a:lnSpc>
              <a:spcBef>
                <a:spcPct val="20000"/>
              </a:spcBef>
              <a:buClr>
                <a:schemeClr val="tx2"/>
              </a:buClr>
              <a:buSzPct val="100000"/>
            </a:pPr>
            <a:r>
              <a:rPr lang="en-US" sz="2400" i="1" dirty="0" smtClean="0">
                <a:latin typeface="Times New Roman" pitchFamily="18" charset="0"/>
                <a:cs typeface="Times New Roman" pitchFamily="18" charset="0"/>
              </a:rPr>
              <a:t>Object = Data +Methods</a:t>
            </a:r>
          </a:p>
          <a:p>
            <a:pPr marL="179388" indent="-179388" algn="just">
              <a:lnSpc>
                <a:spcPct val="110000"/>
              </a:lnSpc>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
        <p:nvSpPr>
          <p:cNvPr id="17" name="Oval 16"/>
          <p:cNvSpPr/>
          <p:nvPr/>
        </p:nvSpPr>
        <p:spPr>
          <a:xfrm>
            <a:off x="3200400" y="4343400"/>
            <a:ext cx="23622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a:stCxn id="17" idx="0"/>
          </p:cNvCxnSpPr>
          <p:nvPr/>
        </p:nvCxnSpPr>
        <p:spPr>
          <a:xfrm rot="16200000" flipH="1">
            <a:off x="4038600" y="46863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4077494" y="62857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86200" y="5029200"/>
            <a:ext cx="9906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endParaRPr lang="en-IN" sz="2000" b="1" dirty="0">
              <a:solidFill>
                <a:schemeClr val="tx1"/>
              </a:solidFill>
            </a:endParaRPr>
          </a:p>
        </p:txBody>
      </p:sp>
      <p:cxnSp>
        <p:nvCxnSpPr>
          <p:cNvPr id="39" name="Straight Connector 38"/>
          <p:cNvCxnSpPr>
            <a:stCxn id="17" idx="2"/>
            <a:endCxn id="37" idx="2"/>
          </p:cNvCxnSpPr>
          <p:nvPr/>
        </p:nvCxnSpPr>
        <p:spPr>
          <a:xfrm rot="10800000" flipH="1" flipV="1">
            <a:off x="3200400" y="5486400"/>
            <a:ext cx="685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H="1" flipV="1">
            <a:off x="4876800" y="5524499"/>
            <a:ext cx="685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1027"/>
          <p:cNvSpPr>
            <a:spLocks noChangeArrowheads="1"/>
          </p:cNvSpPr>
          <p:nvPr/>
        </p:nvSpPr>
        <p:spPr bwMode="auto">
          <a:xfrm>
            <a:off x="3352800" y="48006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3" name="Rectangle 1027"/>
          <p:cNvSpPr>
            <a:spLocks noChangeArrowheads="1"/>
          </p:cNvSpPr>
          <p:nvPr/>
        </p:nvSpPr>
        <p:spPr bwMode="auto">
          <a:xfrm>
            <a:off x="3352800" y="58674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4" name="Rectangle 1027"/>
          <p:cNvSpPr>
            <a:spLocks noChangeArrowheads="1"/>
          </p:cNvSpPr>
          <p:nvPr/>
        </p:nvSpPr>
        <p:spPr bwMode="auto">
          <a:xfrm>
            <a:off x="4572000" y="48006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5" name="Rectangle 1027"/>
          <p:cNvSpPr>
            <a:spLocks noChangeArrowheads="1"/>
          </p:cNvSpPr>
          <p:nvPr/>
        </p:nvSpPr>
        <p:spPr bwMode="auto">
          <a:xfrm>
            <a:off x="4572000" y="58674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25" name="Footer Placeholder 26"/>
          <p:cNvSpPr>
            <a:spLocks noGrp="1"/>
          </p:cNvSpPr>
          <p:nvPr>
            <p:ph type="ftr" sz="quarter" idx="11"/>
          </p:nvPr>
        </p:nvSpPr>
        <p:spPr>
          <a:xfrm>
            <a:off x="5257800" y="6356352"/>
            <a:ext cx="2895600" cy="365125"/>
          </a:xfrm>
        </p:spPr>
        <p:txBody>
          <a:bodyPr/>
          <a:lstStyle/>
          <a:p>
            <a:r>
              <a:rPr lang="en-US" sz="1400" b="1" dirty="0"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Some constants may appear repeatedly in a number of places in the program.</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These constants can be defined as a symbolic name</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Make a program:</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easily modifiable</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More understandable</a:t>
            </a:r>
          </a:p>
          <a:p>
            <a:pPr marL="636588" lvl="1" indent="-179388" algn="ctr">
              <a:spcBef>
                <a:spcPct val="20000"/>
              </a:spcBef>
              <a:buClr>
                <a:schemeClr val="tx2"/>
              </a:buClr>
              <a:buSzPct val="100000"/>
            </a:pPr>
            <a:r>
              <a:rPr lang="en-US" sz="2000" i="1" dirty="0" smtClean="0">
                <a:latin typeface="Arial" pitchFamily="34" charset="0"/>
                <a:cs typeface="Arial" pitchFamily="34" charset="0"/>
              </a:rPr>
              <a:t>final type symbolic name = value</a:t>
            </a:r>
          </a:p>
          <a:p>
            <a:pPr marL="636588" lvl="1" indent="-179388" algn="ctr">
              <a:spcBef>
                <a:spcPct val="20000"/>
              </a:spcBef>
              <a:buClr>
                <a:schemeClr val="tx2"/>
              </a:buClr>
              <a:buSzPct val="100000"/>
            </a:pPr>
            <a:r>
              <a:rPr lang="en-US" sz="2000" i="1" dirty="0" smtClean="0">
                <a:latin typeface="Arial" pitchFamily="34" charset="0"/>
                <a:cs typeface="Arial" pitchFamily="34" charset="0"/>
              </a:rPr>
              <a:t> ex:    final float </a:t>
            </a:r>
            <a:r>
              <a:rPr lang="en-US" sz="2000" b="1" i="1" dirty="0" smtClean="0">
                <a:latin typeface="Arial" pitchFamily="34" charset="0"/>
                <a:cs typeface="Arial" pitchFamily="34" charset="0"/>
              </a:rPr>
              <a:t>PI </a:t>
            </a:r>
            <a:r>
              <a:rPr lang="en-US" sz="2000" i="1" dirty="0" smtClean="0">
                <a:latin typeface="Arial" pitchFamily="34" charset="0"/>
                <a:cs typeface="Arial" pitchFamily="34" charset="0"/>
              </a:rPr>
              <a:t>= 3.14159</a:t>
            </a:r>
            <a:endParaRPr lang="en-US" sz="2000" i="1" dirty="0">
              <a:latin typeface="Arial" pitchFamily="34" charset="0"/>
              <a:cs typeface="Arial" pitchFamily="34"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Symbolic Constants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 identifier that denotes a storage location used to store a data value.</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May take different values at different times during the execution of the program</a:t>
            </a:r>
          </a:p>
          <a:p>
            <a:pPr marL="179388" indent="-179388" algn="just">
              <a:lnSpc>
                <a:spcPct val="110000"/>
              </a:lnSpc>
              <a:spcBef>
                <a:spcPct val="20000"/>
              </a:spcBef>
              <a:buClr>
                <a:schemeClr val="tx2"/>
              </a:buClr>
              <a:buSzPct val="100000"/>
              <a:buFont typeface="Arial" pitchFamily="34" charset="0"/>
              <a:buChar char="•"/>
            </a:pPr>
            <a:r>
              <a:rPr lang="en-US" sz="2400" b="1" i="1" dirty="0" smtClean="0">
                <a:latin typeface="Times New Roman" pitchFamily="18" charset="0"/>
                <a:cs typeface="Times New Roman" pitchFamily="18" charset="0"/>
              </a:rPr>
              <a:t>Naming Conventions: </a:t>
            </a:r>
            <a:r>
              <a:rPr lang="en-US" sz="2400" dirty="0" smtClean="0">
                <a:latin typeface="Times New Roman" pitchFamily="18" charset="0"/>
                <a:cs typeface="Times New Roman" pitchFamily="18" charset="0"/>
              </a:rPr>
              <a:t>may consists of alphabets, digits, underscore and dollar with following conditions</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Must not begin with a digit</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Uppercase and Lowercase are distinct.</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Should not be a keyword</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Space is not allowed</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Variables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000" dirty="0" smtClean="0">
                <a:latin typeface="Times New Roman" pitchFamily="18" charset="0"/>
                <a:cs typeface="Times New Roman" pitchFamily="18" charset="0"/>
              </a:rPr>
              <a:t>         Classified into three kinds:</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Instance Variables </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Created when the objects are instantiated</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Take different values for each object</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Class Variables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Global to a class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Belong to the entire set of objects that class creates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Only one memory location is created</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Local Variables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Used inside methods or inside program blocks.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Blocks are defined between opening brace { and a closing brace }</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Visible to program only from the beginning to the end of the block.</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Scope of Variables</a:t>
            </a:r>
            <a:endParaRPr lang="en-US" sz="2800" b="1" dirty="0">
              <a:latin typeface="Times New Roman" pitchFamily="18" charset="0"/>
              <a:cs typeface="Times New Roman" pitchFamily="18" charset="0"/>
            </a:endParaRPr>
          </a:p>
        </p:txBody>
      </p:sp>
      <p:sp>
        <p:nvSpPr>
          <p:cNvPr id="12" name="Striped Right Arrow 11"/>
          <p:cNvSpPr/>
          <p:nvPr/>
        </p:nvSpPr>
        <p:spPr>
          <a:xfrm>
            <a:off x="1143000" y="16764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53</a:t>
            </a:fld>
            <a:endParaRPr lang="en-US"/>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150000"/>
              </a:lnSpc>
              <a:spcBef>
                <a:spcPct val="20000"/>
              </a:spcBef>
              <a:buClr>
                <a:schemeClr val="tx2"/>
              </a:buClr>
              <a:buSzPct val="75000"/>
            </a:pPr>
            <a:r>
              <a:rPr lang="en-US" sz="2400" dirty="0" smtClean="0">
                <a:latin typeface="Times New Roman" pitchFamily="18" charset="0"/>
                <a:cs typeface="Times New Roman" pitchFamily="18" charset="0"/>
              </a:rPr>
              <a:t>       Data type specify the size and type of values</a:t>
            </a:r>
          </a:p>
          <a:p>
            <a:pPr algn="just">
              <a:lnSpc>
                <a:spcPct val="150000"/>
              </a:lnSpc>
              <a:spcBef>
                <a:spcPct val="20000"/>
              </a:spcBef>
              <a:buClr>
                <a:schemeClr val="tx2"/>
              </a:buClr>
              <a:buSzPct val="75000"/>
            </a:pPr>
            <a:r>
              <a:rPr lang="en-US" sz="2400" dirty="0" smtClean="0">
                <a:latin typeface="Times New Roman" pitchFamily="18" charset="0"/>
                <a:cs typeface="Times New Roman" pitchFamily="18" charset="0"/>
              </a:rPr>
              <a:t>Java defines eight simple types of data. These can be put into four groups: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Integers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Floating-point numbers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Characters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Boolean</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a:t>
            </a:r>
            <a:endParaRPr lang="en-US" sz="2800" b="1" dirty="0">
              <a:latin typeface="Times New Roman" pitchFamily="18" charset="0"/>
              <a:cs typeface="Times New Roman" pitchFamily="18" charset="0"/>
            </a:endParaRPr>
          </a:p>
        </p:txBody>
      </p:sp>
      <p:sp>
        <p:nvSpPr>
          <p:cNvPr id="13" name="Striped Right Arrow 12"/>
          <p:cNvSpPr/>
          <p:nvPr/>
        </p:nvSpPr>
        <p:spPr>
          <a:xfrm>
            <a:off x="1066800" y="19812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 Integers</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r>
              <a:rPr lang="en-US" sz="2400" b="1" u="sng" dirty="0" smtClean="0">
                <a:latin typeface="Times New Roman" pitchFamily="18" charset="0"/>
                <a:cs typeface="Times New Roman" pitchFamily="18" charset="0"/>
              </a:rPr>
              <a:t>Floating-point</a:t>
            </a:r>
            <a:r>
              <a:rPr lang="en-US" sz="2400" b="1" dirty="0" smtClean="0">
                <a:latin typeface="Times New Roman" pitchFamily="18" charset="0"/>
                <a:cs typeface="Times New Roman" pitchFamily="18" charset="0"/>
              </a:rPr>
              <a:t> </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lnSpc>
                <a:spcPct val="150000"/>
              </a:lnSpc>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447800" y="2286000"/>
          <a:ext cx="7162800" cy="1981200"/>
        </p:xfrm>
        <a:graphic>
          <a:graphicData uri="http://schemas.openxmlformats.org/drawingml/2006/table">
            <a:tbl>
              <a:tblPr firstRow="1" bandRow="1">
                <a:tableStyleId>{5C22544A-7EE6-4342-B048-85BDC9FD1C3A}</a:tableStyleId>
              </a:tblPr>
              <a:tblGrid>
                <a:gridCol w="1253490">
                  <a:extLst>
                    <a:ext uri="{9D8B030D-6E8A-4147-A177-3AD203B41FA5}">
                      <a16:colId xmlns:a16="http://schemas.microsoft.com/office/drawing/2014/main" val="20000"/>
                    </a:ext>
                  </a:extLst>
                </a:gridCol>
                <a:gridCol w="1701165">
                  <a:extLst>
                    <a:ext uri="{9D8B030D-6E8A-4147-A177-3AD203B41FA5}">
                      <a16:colId xmlns:a16="http://schemas.microsoft.com/office/drawing/2014/main" val="20001"/>
                    </a:ext>
                  </a:extLst>
                </a:gridCol>
                <a:gridCol w="4208145">
                  <a:extLst>
                    <a:ext uri="{9D8B030D-6E8A-4147-A177-3AD203B41FA5}">
                      <a16:colId xmlns:a16="http://schemas.microsoft.com/office/drawing/2014/main" val="20002"/>
                    </a:ext>
                  </a:extLst>
                </a:gridCol>
              </a:tblGrid>
              <a:tr h="396240">
                <a:tc>
                  <a:txBody>
                    <a:bodyPr/>
                    <a:lstStyle/>
                    <a:p>
                      <a:pPr algn="l"/>
                      <a:r>
                        <a:rPr lang="en-US"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Width(Size)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Range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l"/>
                      <a:r>
                        <a:rPr lang="en-US" sz="2000" dirty="0" smtClean="0">
                          <a:latin typeface="Times New Roman" pitchFamily="18" charset="0"/>
                          <a:cs typeface="Times New Roman" pitchFamily="18" charset="0"/>
                        </a:rPr>
                        <a:t>byte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8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-128 to 127</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l"/>
                      <a:r>
                        <a:rPr lang="en-US" sz="2000" dirty="0" smtClean="0">
                          <a:latin typeface="Times New Roman" pitchFamily="18" charset="0"/>
                          <a:cs typeface="Times New Roman" pitchFamily="18" charset="0"/>
                        </a:rPr>
                        <a:t>short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16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-32768 to 32767</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l"/>
                      <a:r>
                        <a:rPr lang="en-US" sz="2000" dirty="0" smtClean="0">
                          <a:latin typeface="Times New Roman" pitchFamily="18" charset="0"/>
                          <a:cs typeface="Times New Roman" pitchFamily="18" charset="0"/>
                        </a:rPr>
                        <a:t>int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-2147483648 to 2147483647</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l"/>
                      <a:r>
                        <a:rPr lang="en-US" sz="2000" dirty="0" smtClean="0">
                          <a:latin typeface="Times New Roman" pitchFamily="18" charset="0"/>
                          <a:cs typeface="Times New Roman" pitchFamily="18" charset="0"/>
                        </a:rPr>
                        <a:t>long</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64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a:t>
                      </a:r>
                      <a:r>
                        <a:rPr lang="en-US" sz="2000" baseline="30000" dirty="0" smtClean="0">
                          <a:latin typeface="Times New Roman" pitchFamily="18" charset="0"/>
                          <a:cs typeface="Times New Roman" pitchFamily="18" charset="0"/>
                        </a:rPr>
                        <a:t>64-1 </a:t>
                      </a:r>
                      <a:r>
                        <a:rPr lang="en-US" sz="2000" baseline="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2</a:t>
                      </a:r>
                      <a:r>
                        <a:rPr lang="en-US" sz="2000" baseline="30000" dirty="0" smtClean="0">
                          <a:latin typeface="Times New Roman" pitchFamily="18" charset="0"/>
                          <a:cs typeface="Times New Roman" pitchFamily="18" charset="0"/>
                        </a:rPr>
                        <a:t>64-1 </a:t>
                      </a:r>
                      <a:r>
                        <a:rPr lang="en-US" sz="2000" baseline="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nvGraphicFramePr>
        <p:xfrm>
          <a:off x="1600200" y="4983480"/>
          <a:ext cx="7162800" cy="1188720"/>
        </p:xfrm>
        <a:graphic>
          <a:graphicData uri="http://schemas.openxmlformats.org/drawingml/2006/table">
            <a:tbl>
              <a:tblPr firstRow="1" bandRow="1">
                <a:tableStyleId>{5C22544A-7EE6-4342-B048-85BDC9FD1C3A}</a:tableStyleId>
              </a:tblPr>
              <a:tblGrid>
                <a:gridCol w="1253490">
                  <a:extLst>
                    <a:ext uri="{9D8B030D-6E8A-4147-A177-3AD203B41FA5}">
                      <a16:colId xmlns:a16="http://schemas.microsoft.com/office/drawing/2014/main" val="20000"/>
                    </a:ext>
                  </a:extLst>
                </a:gridCol>
                <a:gridCol w="1701165">
                  <a:extLst>
                    <a:ext uri="{9D8B030D-6E8A-4147-A177-3AD203B41FA5}">
                      <a16:colId xmlns:a16="http://schemas.microsoft.com/office/drawing/2014/main" val="20001"/>
                    </a:ext>
                  </a:extLst>
                </a:gridCol>
                <a:gridCol w="4208145">
                  <a:extLst>
                    <a:ext uri="{9D8B030D-6E8A-4147-A177-3AD203B41FA5}">
                      <a16:colId xmlns:a16="http://schemas.microsoft.com/office/drawing/2014/main" val="20002"/>
                    </a:ext>
                  </a:extLst>
                </a:gridCol>
              </a:tblGrid>
              <a:tr h="396240">
                <a:tc>
                  <a:txBody>
                    <a:bodyPr/>
                    <a:lstStyle/>
                    <a:p>
                      <a:pPr algn="l"/>
                      <a:r>
                        <a:rPr lang="en-US"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Width(Size)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Range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l"/>
                      <a:r>
                        <a:rPr lang="en-US" sz="2000" smtClean="0">
                          <a:latin typeface="Times New Roman" pitchFamily="18" charset="0"/>
                          <a:cs typeface="Times New Roman" pitchFamily="18" charset="0"/>
                        </a:rPr>
                        <a:t>float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a:t>
                      </a:r>
                      <a:r>
                        <a:rPr lang="en-US" sz="2000" baseline="0" dirty="0" smtClean="0">
                          <a:latin typeface="Times New Roman" pitchFamily="18" charset="0"/>
                          <a:cs typeface="Times New Roman" pitchFamily="18" charset="0"/>
                        </a:rPr>
                        <a:t>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1.4e-045</a:t>
                      </a:r>
                      <a:r>
                        <a:rPr lang="en-US" sz="2000" baseline="0" dirty="0" smtClean="0">
                          <a:latin typeface="Times New Roman" pitchFamily="18" charset="0"/>
                          <a:cs typeface="Times New Roman" pitchFamily="18" charset="0"/>
                        </a:rPr>
                        <a:t> to 3.4e+038</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l"/>
                      <a:r>
                        <a:rPr lang="en-US" sz="2000" dirty="0" smtClean="0">
                          <a:latin typeface="Times New Roman" pitchFamily="18" charset="0"/>
                          <a:cs typeface="Times New Roman" pitchFamily="18" charset="0"/>
                        </a:rPr>
                        <a:t>double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64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4.9e-324</a:t>
                      </a:r>
                      <a:r>
                        <a:rPr lang="en-US" sz="2000" baseline="0" dirty="0" smtClean="0">
                          <a:latin typeface="Times New Roman" pitchFamily="18" charset="0"/>
                          <a:cs typeface="Times New Roman" pitchFamily="18" charset="0"/>
                        </a:rPr>
                        <a:t> to 1.8e+038</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char variable stores a single character from the Unicode character set</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character set is an ordered list of characters, and each character corresponds to a unique number</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Unicode is an international character set, containing symbols and characters from many world languages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The Unicode character set uses 16 bits per character, allowing for 65,536 unique 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Character literals are enclosed in single quotes: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    ‘3'    '$'    ‘.'    '\n‘</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1600200"/>
            <a:ext cx="8001000" cy="47244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You might have heard about the ASCII character set </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ASCII is older and smaller than Unicode, but is still quite popular</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The ASCII characters are a subset of the Unicode character set, including:</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uppercase letters		A, B, C,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lowercase letters		a, b, c,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digits			0, 1, 2,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special symbols		*, &amp;, +, ?,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control characters 		backspace  ‘\b’</a:t>
            </a:r>
          </a:p>
          <a:p>
            <a:pPr marL="179388" indent="-179388">
              <a:spcBef>
                <a:spcPct val="20000"/>
              </a:spcBef>
              <a:buClr>
                <a:schemeClr val="tx2"/>
              </a:buClr>
              <a:buSzPct val="100000"/>
              <a:tabLst>
                <a:tab pos="449263" algn="l"/>
              </a:tabLst>
            </a:pPr>
            <a:r>
              <a:rPr lang="en-IN" sz="2000" dirty="0" smtClean="0">
                <a:latin typeface="Times New Roman" pitchFamily="18" charset="0"/>
                <a:cs typeface="Times New Roman" pitchFamily="18" charset="0"/>
              </a:rPr>
              <a:t>		(escape sequences) 		new line	‘\n’, …</a:t>
            </a:r>
          </a:p>
          <a:p>
            <a:pPr marL="179388" indent="-179388">
              <a:spcBef>
                <a:spcPct val="20000"/>
              </a:spcBef>
              <a:buClr>
                <a:schemeClr val="tx2"/>
              </a:buClr>
              <a:buSzPct val="100000"/>
              <a:buFont typeface="Arial" pitchFamily="34" charset="0"/>
              <a:buChar char="•"/>
            </a:pPr>
            <a:endParaRPr lang="en-US" sz="2400"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Data type used to store character is </a:t>
            </a:r>
            <a:r>
              <a:rPr lang="en-US" sz="2400" b="1" dirty="0" smtClean="0">
                <a:latin typeface="Times New Roman" pitchFamily="18" charset="0"/>
                <a:cs typeface="Times New Roman" pitchFamily="18" charset="0"/>
              </a:rPr>
              <a:t>char. </a:t>
            </a:r>
            <a:endParaRPr lang="en-US" sz="2400" dirty="0" smtClean="0">
              <a:latin typeface="Times New Roman" pitchFamily="18" charset="0"/>
              <a:cs typeface="Times New Roman" pitchFamily="18" charset="0"/>
            </a:endParaRP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It requires 16 bits.</a:t>
            </a: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Range of a char is 0 to 65536 (no negative char)</a:t>
            </a:r>
          </a:p>
          <a:p>
            <a:pPr algn="ctr">
              <a:spcBef>
                <a:spcPct val="20000"/>
              </a:spcBef>
              <a:buClr>
                <a:schemeClr val="tx2"/>
              </a:buClr>
              <a:buSzPct val="75000"/>
            </a:pPr>
            <a:r>
              <a:rPr lang="en-US" sz="2400" b="1" u="sng" dirty="0" smtClean="0">
                <a:latin typeface="Times New Roman" pitchFamily="18" charset="0"/>
                <a:cs typeface="Times New Roman" pitchFamily="18" charset="0"/>
              </a:rPr>
              <a:t>Boolean</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test a particular condition</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It can take only two values: </a:t>
            </a:r>
            <a:r>
              <a:rPr lang="en-US" sz="2400" b="1" dirty="0" smtClean="0">
                <a:latin typeface="Times New Roman" pitchFamily="18" charset="0"/>
                <a:cs typeface="Times New Roman" pitchFamily="18" charset="0"/>
              </a:rPr>
              <a:t>true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false</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Uses only 1 bit of storage</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All comparison operators return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 value</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200000"/>
              </a:lnSpc>
              <a:spcBef>
                <a:spcPct val="20000"/>
              </a:spcBef>
              <a:buClr>
                <a:schemeClr val="tx2"/>
              </a:buClr>
              <a:buSzPct val="75000"/>
            </a:pPr>
            <a:r>
              <a:rPr lang="en-US" sz="2000" dirty="0" smtClean="0">
                <a:latin typeface="Times New Roman" pitchFamily="18" charset="0"/>
                <a:cs typeface="Times New Roman" pitchFamily="18" charset="0"/>
              </a:rPr>
              <a:t>       The process of converting one data type to another is called </a:t>
            </a:r>
            <a:r>
              <a:rPr lang="en-US" sz="2000" i="1" dirty="0" smtClean="0">
                <a:latin typeface="Times New Roman" pitchFamily="18" charset="0"/>
                <a:cs typeface="Times New Roman" pitchFamily="18" charset="0"/>
              </a:rPr>
              <a:t>casting</a:t>
            </a:r>
          </a:p>
          <a:p>
            <a:pPr algn="ctr">
              <a:lnSpc>
                <a:spcPct val="200000"/>
              </a:lnSpc>
              <a:spcBef>
                <a:spcPct val="20000"/>
              </a:spcBef>
              <a:buClr>
                <a:schemeClr val="tx2"/>
              </a:buClr>
              <a:buSzPct val="75000"/>
            </a:pPr>
            <a:r>
              <a:rPr lang="en-US" sz="2000" i="1" dirty="0" smtClean="0">
                <a:latin typeface="Times New Roman" pitchFamily="18" charset="0"/>
                <a:cs typeface="Times New Roman" pitchFamily="18" charset="0"/>
              </a:rPr>
              <a:t> </a:t>
            </a:r>
            <a:r>
              <a:rPr lang="en-US" sz="2000" i="1" dirty="0" smtClean="0">
                <a:latin typeface="Arial" pitchFamily="34" charset="0"/>
                <a:cs typeface="Arial" pitchFamily="34" charset="0"/>
              </a:rPr>
              <a:t>type variable1 = (type) variable2</a:t>
            </a:r>
          </a:p>
          <a:p>
            <a:pPr algn="ctr">
              <a:lnSpc>
                <a:spcPct val="200000"/>
              </a:lnSpc>
              <a:spcBef>
                <a:spcPct val="20000"/>
              </a:spcBef>
              <a:buClr>
                <a:schemeClr val="tx2"/>
              </a:buClr>
              <a:buSzPct val="75000"/>
            </a:pPr>
            <a:r>
              <a:rPr lang="en-US" sz="2000" i="1" dirty="0" smtClean="0">
                <a:latin typeface="Arial" pitchFamily="34" charset="0"/>
                <a:cs typeface="Arial" pitchFamily="34" charset="0"/>
              </a:rPr>
              <a:t>Int m = 50;</a:t>
            </a:r>
          </a:p>
          <a:p>
            <a:pPr algn="ctr">
              <a:lnSpc>
                <a:spcPct val="200000"/>
              </a:lnSpc>
              <a:spcBef>
                <a:spcPct val="20000"/>
              </a:spcBef>
              <a:buClr>
                <a:schemeClr val="tx2"/>
              </a:buClr>
              <a:buSzPct val="75000"/>
            </a:pPr>
            <a:r>
              <a:rPr lang="en-US" sz="2000" i="1" dirty="0" smtClean="0">
                <a:latin typeface="Arial" pitchFamily="34" charset="0"/>
                <a:cs typeface="Arial" pitchFamily="34" charset="0"/>
              </a:rPr>
              <a:t>byte n = (byte) m</a:t>
            </a:r>
          </a:p>
          <a:p>
            <a:pPr>
              <a:lnSpc>
                <a:spcPct val="200000"/>
              </a:lnSpc>
              <a:spcBef>
                <a:spcPct val="20000"/>
              </a:spcBef>
              <a:buClr>
                <a:schemeClr val="tx2"/>
              </a:buClr>
              <a:buSzPct val="75000"/>
            </a:pPr>
            <a:r>
              <a:rPr lang="en-US" sz="2000" dirty="0" smtClean="0">
                <a:solidFill>
                  <a:srgbClr val="FF0000"/>
                </a:solidFill>
                <a:latin typeface="Times New Roman" pitchFamily="18" charset="0"/>
                <a:cs typeface="Times New Roman" pitchFamily="18" charset="0"/>
              </a:rPr>
              <a:t>&gt;Casting into a smaller type may result in a loss of data</a:t>
            </a:r>
          </a:p>
          <a:p>
            <a:pPr>
              <a:lnSpc>
                <a:spcPct val="200000"/>
              </a:lnSpc>
              <a:spcBef>
                <a:spcPct val="20000"/>
              </a:spcBef>
              <a:buClr>
                <a:schemeClr val="tx2"/>
              </a:buClr>
              <a:buSzPct val="75000"/>
            </a:pPr>
            <a:r>
              <a:rPr lang="en-US" sz="2000" i="1" dirty="0" smtClean="0">
                <a:latin typeface="Times New Roman" pitchFamily="18" charset="0"/>
                <a:cs typeface="Times New Roman" pitchFamily="18" charset="0"/>
              </a:rPr>
              <a:t>Automatic Conversion: </a:t>
            </a:r>
            <a:r>
              <a:rPr lang="en-US" sz="2000" dirty="0" smtClean="0">
                <a:latin typeface="Times New Roman" pitchFamily="18" charset="0"/>
                <a:cs typeface="Times New Roman" pitchFamily="18" charset="0"/>
              </a:rPr>
              <a:t>Automatic type conversion is possible only if the destination type has enough space to store the source value.</a:t>
            </a:r>
          </a:p>
          <a:p>
            <a:pPr>
              <a:lnSpc>
                <a:spcPct val="110000"/>
              </a:lnSpc>
              <a:spcBef>
                <a:spcPct val="20000"/>
              </a:spcBef>
              <a:buClr>
                <a:schemeClr val="tx2"/>
              </a:buClr>
              <a:buSzPct val="75000"/>
            </a:pPr>
            <a:endParaRPr lang="en-US" sz="2000" i="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Type Casting</a:t>
            </a:r>
            <a:endParaRPr lang="en-US" sz="2800" b="1" dirty="0">
              <a:latin typeface="Times New Roman" pitchFamily="18" charset="0"/>
              <a:cs typeface="Times New Roman" pitchFamily="18" charset="0"/>
            </a:endParaRPr>
          </a:p>
        </p:txBody>
      </p:sp>
      <p:sp>
        <p:nvSpPr>
          <p:cNvPr id="15" name="Striped Right Arrow 14"/>
          <p:cNvSpPr/>
          <p:nvPr/>
        </p:nvSpPr>
        <p:spPr>
          <a:xfrm>
            <a:off x="1066800" y="20299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59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Type Casting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12" name="Rectangle 11"/>
          <p:cNvSpPr/>
          <p:nvPr/>
        </p:nvSpPr>
        <p:spPr>
          <a:xfrm>
            <a:off x="3810000" y="1905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Type Casting</a:t>
            </a:r>
            <a:endParaRPr lang="en-IN" b="1" dirty="0">
              <a:solidFill>
                <a:schemeClr val="tx1"/>
              </a:solidFill>
            </a:endParaRPr>
          </a:p>
        </p:txBody>
      </p:sp>
      <p:sp>
        <p:nvSpPr>
          <p:cNvPr id="13" name="Rectangle 12"/>
          <p:cNvSpPr/>
          <p:nvPr/>
        </p:nvSpPr>
        <p:spPr>
          <a:xfrm>
            <a:off x="17526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Widening (implicit)</a:t>
            </a:r>
            <a:endParaRPr lang="en-IN" b="1" dirty="0">
              <a:solidFill>
                <a:schemeClr val="tx1"/>
              </a:solidFill>
            </a:endParaRPr>
          </a:p>
        </p:txBody>
      </p:sp>
      <p:sp>
        <p:nvSpPr>
          <p:cNvPr id="14" name="Rectangle 13"/>
          <p:cNvSpPr/>
          <p:nvPr/>
        </p:nvSpPr>
        <p:spPr>
          <a:xfrm>
            <a:off x="5715000" y="31242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Narrowing (Explicit)</a:t>
            </a:r>
            <a:endParaRPr lang="en-IN" b="1" dirty="0">
              <a:solidFill>
                <a:schemeClr val="tx1"/>
              </a:solidFill>
            </a:endParaRPr>
          </a:p>
        </p:txBody>
      </p:sp>
      <p:cxnSp>
        <p:nvCxnSpPr>
          <p:cNvPr id="36" name="Straight Arrow Connector 35"/>
          <p:cNvCxnSpPr>
            <a:stCxn id="12" idx="2"/>
            <a:endCxn id="13" idx="0"/>
          </p:cNvCxnSpPr>
          <p:nvPr/>
        </p:nvCxnSpPr>
        <p:spPr>
          <a:xfrm rot="5400000">
            <a:off x="3390900" y="1752600"/>
            <a:ext cx="5334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2"/>
            <a:endCxn id="14" idx="0"/>
          </p:cNvCxnSpPr>
          <p:nvPr/>
        </p:nvCxnSpPr>
        <p:spPr>
          <a:xfrm rot="16200000" flipH="1">
            <a:off x="5334000" y="1866900"/>
            <a:ext cx="609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1027"/>
          <p:cNvSpPr>
            <a:spLocks noChangeArrowheads="1"/>
          </p:cNvSpPr>
          <p:nvPr/>
        </p:nvSpPr>
        <p:spPr bwMode="auto">
          <a:xfrm>
            <a:off x="1676400" y="3886200"/>
            <a:ext cx="2971800" cy="22098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Assigning a smaller type to a larger one</a:t>
            </a:r>
          </a:p>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No need to write anything (automatic conversion)</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byte b = 75</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int a =b</a:t>
            </a:r>
            <a:endParaRPr lang="en-US" sz="2000" i="1" dirty="0">
              <a:latin typeface="Arial" pitchFamily="34" charset="0"/>
              <a:cs typeface="Arial" pitchFamily="34" charset="0"/>
            </a:endParaRPr>
          </a:p>
        </p:txBody>
      </p:sp>
      <p:sp>
        <p:nvSpPr>
          <p:cNvPr id="42" name="Rectangle 1027"/>
          <p:cNvSpPr>
            <a:spLocks noChangeArrowheads="1"/>
          </p:cNvSpPr>
          <p:nvPr/>
        </p:nvSpPr>
        <p:spPr bwMode="auto">
          <a:xfrm>
            <a:off x="5715000" y="3886200"/>
            <a:ext cx="2971800" cy="22860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Assigning a larger type to a smaller one</a:t>
            </a:r>
          </a:p>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Write the target data type within parenthesis </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int a = 75</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byte b = (byte) a</a:t>
            </a:r>
            <a:endParaRPr lang="en-US"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2" name="Rectangle 11"/>
          <p:cNvSpPr/>
          <p:nvPr/>
        </p:nvSpPr>
        <p:spPr>
          <a:xfrm>
            <a:off x="3429000" y="19812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Computer Programming</a:t>
            </a:r>
            <a:endParaRPr lang="en-US" b="1" dirty="0">
              <a:latin typeface="Times New Roman" pitchFamily="18" charset="0"/>
              <a:cs typeface="Times New Roman" pitchFamily="18" charset="0"/>
            </a:endParaRPr>
          </a:p>
        </p:txBody>
      </p:sp>
      <p:sp>
        <p:nvSpPr>
          <p:cNvPr id="13" name="Rectangle 12"/>
          <p:cNvSpPr/>
          <p:nvPr/>
        </p:nvSpPr>
        <p:spPr>
          <a:xfrm>
            <a:off x="2057400" y="33528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Process-Oriented </a:t>
            </a:r>
          </a:p>
          <a:p>
            <a:pPr algn="ctr"/>
            <a:r>
              <a:rPr lang="en-US" b="1" dirty="0" smtClean="0">
                <a:latin typeface="Times New Roman" pitchFamily="18" charset="0"/>
                <a:cs typeface="Times New Roman" pitchFamily="18" charset="0"/>
              </a:rPr>
              <a:t>Languages</a:t>
            </a:r>
            <a:endParaRPr lang="en-US" b="1" dirty="0">
              <a:latin typeface="Times New Roman" pitchFamily="18" charset="0"/>
              <a:cs typeface="Times New Roman" pitchFamily="18" charset="0"/>
            </a:endParaRPr>
          </a:p>
        </p:txBody>
      </p:sp>
      <p:sp>
        <p:nvSpPr>
          <p:cNvPr id="14" name="Rectangle 13"/>
          <p:cNvSpPr/>
          <p:nvPr/>
        </p:nvSpPr>
        <p:spPr>
          <a:xfrm>
            <a:off x="5105400" y="33528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Object-Oriented</a:t>
            </a:r>
          </a:p>
          <a:p>
            <a:pPr algn="ctr"/>
            <a:r>
              <a:rPr lang="en-US" b="1" dirty="0" smtClean="0">
                <a:latin typeface="Times New Roman" pitchFamily="18" charset="0"/>
                <a:cs typeface="Times New Roman" pitchFamily="18" charset="0"/>
              </a:rPr>
              <a:t>Languages</a:t>
            </a:r>
            <a:endParaRPr lang="en-US" b="1" dirty="0">
              <a:latin typeface="Times New Roman" pitchFamily="18" charset="0"/>
              <a:cs typeface="Times New Roman" pitchFamily="18" charset="0"/>
            </a:endParaRPr>
          </a:p>
        </p:txBody>
      </p:sp>
      <p:cxnSp>
        <p:nvCxnSpPr>
          <p:cNvPr id="16" name="Straight Arrow Connector 15"/>
          <p:cNvCxnSpPr>
            <a:stCxn id="12" idx="2"/>
            <a:endCxn id="13" idx="0"/>
          </p:cNvCxnSpPr>
          <p:nvPr/>
        </p:nvCxnSpPr>
        <p:spPr>
          <a:xfrm rot="5400000">
            <a:off x="3505200" y="2362200"/>
            <a:ext cx="609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4" idx="0"/>
          </p:cNvCxnSpPr>
          <p:nvPr/>
        </p:nvCxnSpPr>
        <p:spPr>
          <a:xfrm rot="16200000" flipH="1">
            <a:off x="5029200" y="2209800"/>
            <a:ext cx="609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027"/>
          <p:cNvSpPr>
            <a:spLocks noChangeArrowheads="1"/>
          </p:cNvSpPr>
          <p:nvPr/>
        </p:nvSpPr>
        <p:spPr bwMode="auto">
          <a:xfrm>
            <a:off x="1981200" y="4343400"/>
            <a:ext cx="2743200" cy="19812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What is Happening</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Series of linear steps</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Code acting on data</a:t>
            </a:r>
            <a:endParaRPr lang="en-US" sz="2000" b="1" dirty="0">
              <a:latin typeface="Times New Roman" pitchFamily="18" charset="0"/>
              <a:cs typeface="Times New Roman" pitchFamily="18" charset="0"/>
            </a:endParaRPr>
          </a:p>
        </p:txBody>
      </p:sp>
      <p:sp>
        <p:nvSpPr>
          <p:cNvPr id="20" name="Rectangle 1027"/>
          <p:cNvSpPr>
            <a:spLocks noChangeArrowheads="1"/>
          </p:cNvSpPr>
          <p:nvPr/>
        </p:nvSpPr>
        <p:spPr bwMode="auto">
          <a:xfrm>
            <a:off x="5105400" y="4419600"/>
            <a:ext cx="3733800" cy="16002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Who is being affected</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Well defined interfaces</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Data controlling access to code</a:t>
            </a:r>
            <a:endParaRPr lang="en-US" sz="2000" b="1" dirty="0">
              <a:latin typeface="Times New Roman" pitchFamily="18" charset="0"/>
              <a:cs typeface="Times New Roman" pitchFamily="18" charset="0"/>
            </a:endParaRPr>
          </a:p>
        </p:txBody>
      </p:sp>
      <p:sp>
        <p:nvSpPr>
          <p:cNvPr id="25" name="Footer Placeholder 26"/>
          <p:cNvSpPr>
            <a:spLocks noGrp="1"/>
          </p:cNvSpPr>
          <p:nvPr>
            <p:ph type="ftr" sz="quarter" idx="11"/>
          </p:nvPr>
        </p:nvSpPr>
        <p:spPr>
          <a:xfrm>
            <a:off x="5257800" y="6356352"/>
            <a:ext cx="2895600" cy="365125"/>
          </a:xfrm>
        </p:spPr>
        <p:txBody>
          <a:bodyPr/>
          <a:lstStyle/>
          <a:p>
            <a:r>
              <a:rPr lang="en-US" sz="1400" b="1" dirty="0"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720840"/>
            <a:ext cx="7772400" cy="4602029"/>
          </a:xfrm>
          <a:prstGeom prst="rect">
            <a:avLst/>
          </a:prstGeom>
        </p:spPr>
        <p:txBody>
          <a:bodyPr wrap="square">
            <a:spAutoFit/>
          </a:bodyPr>
          <a:lstStyle/>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An expression consists of operand(s) and operator(s) (also called arguments) that specify the operation between the operands to execute the expression</a:t>
            </a:r>
          </a:p>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The process of applying the operators to the operands is called expression evaluation, e.g. for numeric expressions expression evaluation is equivalent to calculating the result value of the expression</a:t>
            </a:r>
          </a:p>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An expression has a result value type which depends on the operands types and operators that take part in the expression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720840"/>
            <a:ext cx="7772400" cy="4324261"/>
          </a:xfrm>
          <a:prstGeom prst="rect">
            <a:avLst/>
          </a:prstGeom>
        </p:spPr>
        <p:txBody>
          <a:bodyPr wrap="square">
            <a:spAutoFit/>
          </a:bodyPr>
          <a:lstStyle/>
          <a:p>
            <a:pPr marL="179388" indent="-179388" algn="just">
              <a:lnSpc>
                <a:spcPct val="200000"/>
              </a:lnSpc>
              <a:buFont typeface="Arial" pitchFamily="34" charset="0"/>
              <a:buChar char="•"/>
            </a:pPr>
            <a:r>
              <a:rPr lang="en-IN" sz="2200" dirty="0" smtClean="0">
                <a:latin typeface="Times New Roman" pitchFamily="18" charset="0"/>
                <a:cs typeface="Times New Roman" pitchFamily="18" charset="0"/>
              </a:rPr>
              <a:t>Examples of numeric expressions in Java</a:t>
            </a:r>
          </a:p>
          <a:p>
            <a:pPr marL="179388" indent="-179388" algn="just">
              <a:lnSpc>
                <a:spcPct val="200000"/>
              </a:lnSpc>
            </a:pPr>
            <a:r>
              <a:rPr lang="en-IN" sz="2200" dirty="0" smtClean="0">
                <a:latin typeface="Times New Roman" pitchFamily="18" charset="0"/>
                <a:cs typeface="Times New Roman" pitchFamily="18" charset="0"/>
              </a:rPr>
              <a:t>	4*3 + 7      3.5/7 + 5.6*8.9      ( 9-7 ) * ( 35-27 )        9-7*35-27</a:t>
            </a:r>
          </a:p>
          <a:p>
            <a:pPr marL="179388" indent="-179388" algn="just">
              <a:lnSpc>
                <a:spcPct val="200000"/>
              </a:lnSpc>
              <a:buFont typeface="Arial" pitchFamily="34" charset="0"/>
              <a:buChar char="•"/>
            </a:pPr>
            <a:r>
              <a:rPr lang="en-IN" sz="2200" dirty="0" smtClean="0">
                <a:latin typeface="Times New Roman" pitchFamily="18" charset="0"/>
                <a:cs typeface="Times New Roman" pitchFamily="18" charset="0"/>
              </a:rPr>
              <a:t>There are 3 types of operators depending on the number of the operands </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unary</a:t>
            </a:r>
            <a:r>
              <a:rPr lang="en-IN" sz="2200" dirty="0" smtClean="0">
                <a:latin typeface="Times New Roman" pitchFamily="18" charset="0"/>
                <a:cs typeface="Times New Roman" pitchFamily="18" charset="0"/>
              </a:rPr>
              <a:t> - one operator, one operand</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binary</a:t>
            </a:r>
            <a:r>
              <a:rPr lang="en-IN" sz="2200" dirty="0" smtClean="0">
                <a:latin typeface="Times New Roman" pitchFamily="18" charset="0"/>
                <a:cs typeface="Times New Roman" pitchFamily="18" charset="0"/>
              </a:rPr>
              <a:t>- one operator, two operands</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ternary</a:t>
            </a:r>
            <a:r>
              <a:rPr lang="en-IN" sz="2200" dirty="0" smtClean="0">
                <a:latin typeface="Times New Roman" pitchFamily="18" charset="0"/>
                <a:cs typeface="Times New Roman" pitchFamily="18" charset="0"/>
              </a:rPr>
              <a:t>- one operator, three operands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636216"/>
            <a:ext cx="7772400" cy="5170646"/>
          </a:xfrm>
          <a:prstGeom prst="rect">
            <a:avLst/>
          </a:prstGeom>
        </p:spPr>
        <p:txBody>
          <a:bodyPr wrap="square">
            <a:spAutoFit/>
          </a:bodyPr>
          <a:lstStyle/>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Precedence is the order in which an expression is evaluated</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Some operators have precedence  higher than others e.g. you evaluate the multiplication first and then the addition</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You can use parentheses to change the order of an expression evaluation</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Associativity</a:t>
            </a:r>
          </a:p>
          <a:p>
            <a:pPr marL="1093788" lvl="2" indent="-179388" algn="just">
              <a:lnSpc>
                <a:spcPct val="150000"/>
              </a:lnSpc>
            </a:pPr>
            <a:r>
              <a:rPr lang="en-IN" dirty="0" smtClean="0">
                <a:latin typeface="Times New Roman" pitchFamily="18" charset="0"/>
                <a:cs typeface="Times New Roman" pitchFamily="18" charset="0"/>
              </a:rPr>
              <a:t>left to right  or right to left</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Depending on the data type you can have different operations</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Examples:</a:t>
            </a:r>
          </a:p>
          <a:p>
            <a:pPr marL="636588" lvl="1" indent="-179388" algn="just">
              <a:lnSpc>
                <a:spcPct val="150000"/>
              </a:lnSpc>
              <a:buFont typeface="Arial" pitchFamily="34" charset="0"/>
              <a:buChar char="•"/>
            </a:pPr>
            <a:r>
              <a:rPr lang="en-IN" dirty="0" smtClean="0">
                <a:latin typeface="Times New Roman" pitchFamily="18" charset="0"/>
                <a:cs typeface="Times New Roman" pitchFamily="18" charset="0"/>
              </a:rPr>
              <a:t>Numeric data types		*    +    -    /    etc.</a:t>
            </a:r>
          </a:p>
          <a:p>
            <a:pPr marL="636588" lvl="1" indent="-179388" algn="just">
              <a:lnSpc>
                <a:spcPct val="150000"/>
              </a:lnSpc>
              <a:buFont typeface="Arial" pitchFamily="34" charset="0"/>
              <a:buChar char="•"/>
            </a:pPr>
            <a:r>
              <a:rPr lang="en-IN" dirty="0" smtClean="0">
                <a:latin typeface="Times New Roman" pitchFamily="18" charset="0"/>
                <a:cs typeface="Times New Roman" pitchFamily="18" charset="0"/>
              </a:rPr>
              <a:t>Boolean data types		!     ||   &amp;&amp;</a:t>
            </a:r>
          </a:p>
          <a:p>
            <a:pPr marL="179388" indent="-179388" algn="just">
              <a:lnSpc>
                <a:spcPct val="150000"/>
              </a:lnSpc>
              <a:buFont typeface="Arial" pitchFamily="34" charset="0"/>
              <a:buChar char="•"/>
            </a:pPr>
            <a:endParaRPr lang="en-IN"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Java supports following types of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Arithmetic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Relational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Logical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Increment and decrement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Bit wise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Conditional operators</a:t>
            </a:r>
          </a:p>
          <a:p>
            <a:pPr algn="just">
              <a:lnSpc>
                <a:spcPct val="110000"/>
              </a:lnSpc>
              <a:spcBef>
                <a:spcPct val="20000"/>
              </a:spcBef>
              <a:buClr>
                <a:schemeClr val="tx2"/>
              </a:buClr>
              <a:buSzPct val="75000"/>
            </a:pP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2" name="Striped Right Arrow 11"/>
          <p:cNvSpPr/>
          <p:nvPr/>
        </p:nvSpPr>
        <p:spPr>
          <a:xfrm>
            <a:off x="1066800" y="17526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(Arithmetic)</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76400" y="2971800"/>
          <a:ext cx="6858000" cy="2438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Addition or unary plus</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a:t>
                      </a:r>
                      <a:r>
                        <a:rPr lang="en-US" sz="2000" baseline="0" dirty="0" smtClean="0">
                          <a:latin typeface="Times New Roman" pitchFamily="18" charset="0"/>
                          <a:cs typeface="Times New Roman" pitchFamily="18" charset="0"/>
                        </a:rPr>
                        <a:t>  = 18</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Subtraction or unary</a:t>
                      </a:r>
                      <a:r>
                        <a:rPr lang="en-US" sz="2000" baseline="0" dirty="0" smtClean="0">
                          <a:latin typeface="Times New Roman" pitchFamily="18" charset="0"/>
                          <a:cs typeface="Times New Roman" pitchFamily="18" charset="0"/>
                        </a:rPr>
                        <a:t> minus</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10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Multiplication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56</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Division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3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Modulus (Remainder)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2</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14" name="Rectangle 1027"/>
          <p:cNvSpPr>
            <a:spLocks noChangeArrowheads="1"/>
          </p:cNvSpPr>
          <p:nvPr/>
        </p:nvSpPr>
        <p:spPr bwMode="auto">
          <a:xfrm>
            <a:off x="1371600" y="1905000"/>
            <a:ext cx="7086600" cy="6858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000" dirty="0" smtClean="0">
                <a:latin typeface="Times New Roman" pitchFamily="18" charset="0"/>
                <a:cs typeface="Times New Roman" pitchFamily="18" charset="0"/>
              </a:rPr>
              <a:t>Suppose two variables </a:t>
            </a:r>
            <a:r>
              <a:rPr lang="en-US" sz="2000" b="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 with the values</a:t>
            </a:r>
          </a:p>
          <a:p>
            <a:pPr algn="ctr">
              <a:lnSpc>
                <a:spcPct val="110000"/>
              </a:lnSpc>
              <a:spcBef>
                <a:spcPct val="20000"/>
              </a:spcBef>
              <a:buClr>
                <a:schemeClr val="tx2"/>
              </a:buClr>
              <a:buSzPct val="75000"/>
            </a:pPr>
            <a:r>
              <a:rPr lang="en-US" sz="2000" dirty="0" smtClean="0">
                <a:latin typeface="Times New Roman" pitchFamily="18" charset="0"/>
                <a:cs typeface="Times New Roman" pitchFamily="18" charset="0"/>
              </a:rPr>
              <a:t> A=14 and B=4</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(Relational)</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524000" y="2514600"/>
          <a:ext cx="7086600" cy="283464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300228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000" b="1" dirty="0" smtClean="0">
                          <a:latin typeface="Times New Roman" pitchFamily="18" charset="0"/>
                          <a:cs typeface="Times New Roman" pitchFamily="18" charset="0"/>
                        </a:rPr>
                        <a: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less</a:t>
                      </a:r>
                      <a:r>
                        <a:rPr lang="en-US" sz="2000" baseline="0" dirty="0" smtClean="0">
                          <a:latin typeface="Times New Roman" pitchFamily="18" charset="0"/>
                          <a:cs typeface="Times New Roman" pitchFamily="18" charset="0"/>
                        </a:rPr>
                        <a:t> than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4.5&lt;-10</a:t>
                      </a:r>
                      <a:r>
                        <a:rPr lang="en-US" sz="2000" baseline="0" dirty="0" smtClean="0">
                          <a:latin typeface="Times New Roman" pitchFamily="18" charset="0"/>
                          <a:cs typeface="Times New Roman" pitchFamily="18" charset="0"/>
                        </a:rPr>
                        <a:t>         FALSE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2000" b="1" dirty="0" smtClean="0">
                          <a:latin typeface="Times New Roman" pitchFamily="18" charset="0"/>
                          <a:cs typeface="Times New Roman" pitchFamily="18" charset="0"/>
                        </a:rPr>
                        <a: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less than or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4.5&lt;=10        TRUE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2000" b="1" dirty="0" smtClean="0">
                          <a:latin typeface="Times New Roman" pitchFamily="18" charset="0"/>
                          <a:cs typeface="Times New Roman" pitchFamily="18" charset="0"/>
                        </a:rPr>
                        <a: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greater than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10&gt;10</a:t>
                      </a:r>
                      <a:r>
                        <a:rPr lang="en-US" sz="2000" baseline="0" dirty="0" smtClean="0">
                          <a:latin typeface="Times New Roman" pitchFamily="18" charset="0"/>
                          <a:cs typeface="Times New Roman" pitchFamily="18" charset="0"/>
                        </a:rPr>
                        <a:t>            FALSE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sz="2000" b="1" dirty="0" smtClean="0">
                          <a:latin typeface="Times New Roman" pitchFamily="18" charset="0"/>
                          <a:cs typeface="Times New Roman" pitchFamily="18" charset="0"/>
                        </a:rPr>
                        <a: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greater than or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10&gt;=10          TRUE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4.5==10         FALSE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not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4.5!=10          TRUE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12" name="Rectangle 1027"/>
          <p:cNvSpPr>
            <a:spLocks noChangeArrowheads="1"/>
          </p:cNvSpPr>
          <p:nvPr/>
        </p:nvSpPr>
        <p:spPr bwMode="auto">
          <a:xfrm>
            <a:off x="1371600" y="1752600"/>
            <a:ext cx="7086600" cy="5334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 comparing two quantities.</a:t>
            </a:r>
            <a:endParaRPr lang="en-US" sz="2400" dirty="0">
              <a:latin typeface="Times New Roman" pitchFamily="18" charset="0"/>
              <a:cs typeface="Times New Roman" pitchFamily="18" charset="0"/>
            </a:endParaRPr>
          </a:p>
        </p:txBody>
      </p:sp>
      <p:sp>
        <p:nvSpPr>
          <p:cNvPr id="14" name="Striped Right Arrow 13"/>
          <p:cNvSpPr/>
          <p:nvPr/>
        </p:nvSpPr>
        <p:spPr>
          <a:xfrm>
            <a:off x="1676400" y="18775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(Logical)</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3429000"/>
          <a:ext cx="7086600" cy="16459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000" b="1" dirty="0" smtClean="0">
                          <a:latin typeface="Times New Roman" pitchFamily="18" charset="0"/>
                          <a:cs typeface="Times New Roman" pitchFamily="18" charset="0"/>
                        </a:rPr>
                        <a:t>&amp;&amp;</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 AND</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a&gt;b &amp;&amp; x==10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a:t>
                      </a:r>
                      <a:r>
                        <a:rPr lang="en-US" sz="2000" baseline="0" dirty="0" smtClean="0">
                          <a:latin typeface="Times New Roman" pitchFamily="18" charset="0"/>
                          <a:cs typeface="Times New Roman" pitchFamily="18" charset="0"/>
                        </a:rPr>
                        <a:t> OR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a&gt;b || x==10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 NOT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!(a&lt;b)</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12" name="Rectangle 1027"/>
          <p:cNvSpPr>
            <a:spLocks noChangeArrowheads="1"/>
          </p:cNvSpPr>
          <p:nvPr/>
        </p:nvSpPr>
        <p:spPr bwMode="auto">
          <a:xfrm>
            <a:off x="1371600" y="20574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form compound conditions by combining two or more relations.</a:t>
            </a:r>
            <a:endParaRPr lang="en-US" sz="2400" dirty="0">
              <a:latin typeface="Times New Roman" pitchFamily="18" charset="0"/>
              <a:cs typeface="Times New Roman" pitchFamily="18" charset="0"/>
            </a:endParaRPr>
          </a:p>
        </p:txBody>
      </p:sp>
      <p:sp>
        <p:nvSpPr>
          <p:cNvPr id="14" name="Striped Right Arrow 13"/>
          <p:cNvSpPr/>
          <p:nvPr/>
        </p:nvSpPr>
        <p:spPr>
          <a:xfrm>
            <a:off x="1676400" y="21823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(Increment and Decrement)</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3124200"/>
          <a:ext cx="7086600" cy="124968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Increment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m=10, m++,     m=11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Decrement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m=10,</a:t>
                      </a:r>
                      <a:r>
                        <a:rPr lang="en-US" sz="2000" baseline="0" dirty="0" smtClean="0">
                          <a:latin typeface="Times New Roman" pitchFamily="18" charset="0"/>
                          <a:cs typeface="Times New Roman" pitchFamily="18" charset="0"/>
                        </a:rPr>
                        <a:t> m--,       m=9</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12" name="Rectangle 1027"/>
          <p:cNvSpPr>
            <a:spLocks noChangeArrowheads="1"/>
          </p:cNvSpPr>
          <p:nvPr/>
        </p:nvSpPr>
        <p:spPr bwMode="auto">
          <a:xfrm>
            <a:off x="1371600" y="20574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Unary Operator.</a:t>
            </a:r>
            <a:endParaRPr lang="en-US" sz="2400" dirty="0">
              <a:latin typeface="Times New Roman" pitchFamily="18" charset="0"/>
              <a:cs typeface="Times New Roman" pitchFamily="18" charset="0"/>
            </a:endParaRPr>
          </a:p>
        </p:txBody>
      </p:sp>
      <p:sp>
        <p:nvSpPr>
          <p:cNvPr id="14" name="Striped Right Arrow 13"/>
          <p:cNvSpPr/>
          <p:nvPr/>
        </p:nvSpPr>
        <p:spPr>
          <a:xfrm>
            <a:off x="1676400" y="21823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027"/>
          <p:cNvSpPr>
            <a:spLocks noChangeArrowheads="1"/>
          </p:cNvSpPr>
          <p:nvPr/>
        </p:nvSpPr>
        <p:spPr bwMode="auto">
          <a:xfrm>
            <a:off x="1447800" y="48006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post increment</a:t>
            </a:r>
          </a:p>
          <a:p>
            <a:pPr>
              <a:lnSpc>
                <a:spcPct val="110000"/>
              </a:lnSpc>
              <a:spcBef>
                <a:spcPct val="20000"/>
              </a:spcBef>
              <a:buClr>
                <a:schemeClr val="tx2"/>
              </a:buClr>
              <a:buSzPct val="75000"/>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pre increment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(Conditional)</a:t>
            </a:r>
            <a:endParaRPr lang="en-US" sz="2800" b="1" dirty="0">
              <a:latin typeface="Times New Roman" pitchFamily="18" charset="0"/>
              <a:cs typeface="Times New Roman" pitchFamily="18" charset="0"/>
            </a:endParaRPr>
          </a:p>
        </p:txBody>
      </p:sp>
      <p:sp>
        <p:nvSpPr>
          <p:cNvPr id="12" name="Rectangle 1027"/>
          <p:cNvSpPr>
            <a:spLocks noChangeArrowheads="1"/>
          </p:cNvSpPr>
          <p:nvPr/>
        </p:nvSpPr>
        <p:spPr bwMode="auto">
          <a:xfrm>
            <a:off x="1371600" y="2057400"/>
            <a:ext cx="7086600" cy="4038600"/>
          </a:xfrm>
          <a:prstGeom prst="rect">
            <a:avLst/>
          </a:prstGeom>
          <a:noFill/>
          <a:ln w="9525">
            <a:noFill/>
            <a:miter lim="800000"/>
            <a:headEnd/>
            <a:tailEnd/>
          </a:ln>
          <a:effectLst/>
        </p:spPr>
        <p:txBody>
          <a:bodyPr lIns="92075" tIns="46038" rIns="92075" bIns="46038"/>
          <a:lstStyle/>
          <a:p>
            <a:pPr marL="269875" indent="-269875">
              <a:lnSpc>
                <a:spcPct val="150000"/>
              </a:lnSpc>
              <a:spcBef>
                <a:spcPct val="20000"/>
              </a:spcBef>
              <a:buClr>
                <a:schemeClr val="tx2"/>
              </a:buClr>
              <a:buSzPct val="100000"/>
              <a:buFont typeface="Arial" pitchFamily="34" charset="0"/>
              <a:buChar char="•"/>
            </a:pPr>
            <a:r>
              <a:rPr lang="en-US" sz="2400" i="1"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is a ternary operator.</a:t>
            </a:r>
          </a:p>
          <a:p>
            <a:pPr marL="269875" indent="-269875">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construct conditional expressions</a:t>
            </a:r>
          </a:p>
          <a:p>
            <a:pPr marL="1184275" lvl="2" indent="-269875">
              <a:lnSpc>
                <a:spcPct val="150000"/>
              </a:lnSpc>
              <a:spcBef>
                <a:spcPct val="20000"/>
              </a:spcBef>
              <a:buClr>
                <a:schemeClr val="tx2"/>
              </a:buClr>
              <a:buSzPct val="100000"/>
            </a:pPr>
            <a:r>
              <a:rPr lang="en-GB" i="1" dirty="0" smtClean="0">
                <a:solidFill>
                  <a:srgbClr val="FFFF00"/>
                </a:solidFill>
              </a:rPr>
              <a:t>			</a:t>
            </a:r>
            <a:r>
              <a:rPr lang="en-GB" i="1" dirty="0" smtClean="0">
                <a:solidFill>
                  <a:srgbClr val="FF0000"/>
                </a:solidFill>
              </a:rPr>
              <a:t>               false</a:t>
            </a:r>
            <a:endParaRPr lang="en-GB" dirty="0" smtClean="0">
              <a:solidFill>
                <a:srgbClr val="FF0000"/>
              </a:solidFill>
            </a:endParaRPr>
          </a:p>
          <a:p>
            <a:pPr lvl="1"/>
            <a:r>
              <a:rPr lang="en-GB" b="1" dirty="0" err="1" smtClean="0">
                <a:latin typeface="Courier New" pitchFamily="49" charset="0"/>
              </a:rPr>
              <a:t>booleanExpr</a:t>
            </a:r>
            <a:r>
              <a:rPr lang="en-GB" b="1" dirty="0" smtClean="0">
                <a:latin typeface="Courier New" pitchFamily="49" charset="0"/>
              </a:rPr>
              <a:t> ? expr1 : expr2</a:t>
            </a:r>
          </a:p>
          <a:p>
            <a:r>
              <a:rPr lang="en-GB" i="1" dirty="0" smtClean="0">
                <a:solidFill>
                  <a:srgbClr val="0000FF"/>
                </a:solidFill>
              </a:rPr>
              <a:t>		            true</a:t>
            </a:r>
            <a:endParaRPr lang="en-US" sz="2400" i="1" dirty="0" smtClean="0">
              <a:latin typeface="Times New Roman" pitchFamily="18" charset="0"/>
              <a:cs typeface="Times New Roman" pitchFamily="18" charset="0"/>
            </a:endParaRPr>
          </a:p>
          <a:p>
            <a:pPr marL="269875" indent="-269875">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booleanexpr</a:t>
            </a:r>
            <a:r>
              <a:rPr lang="en-US" sz="2400" dirty="0" smtClean="0">
                <a:latin typeface="Times New Roman" pitchFamily="18" charset="0"/>
                <a:cs typeface="Times New Roman" pitchFamily="18" charset="0"/>
              </a:rPr>
              <a:t> is true than execute expr1 otherwise execute expr2 </a:t>
            </a:r>
          </a:p>
          <a:p>
            <a:pPr>
              <a:lnSpc>
                <a:spcPct val="110000"/>
              </a:lnSpc>
              <a:spcBef>
                <a:spcPct val="20000"/>
              </a:spcBef>
              <a:buClr>
                <a:schemeClr val="tx2"/>
              </a:buClr>
              <a:buSzPct val="75000"/>
            </a:pPr>
            <a:endParaRPr lang="en-US" sz="2400" dirty="0">
              <a:latin typeface="Times New Roman" pitchFamily="18" charset="0"/>
              <a:cs typeface="Times New Roman" pitchFamily="18" charset="0"/>
            </a:endParaRPr>
          </a:p>
        </p:txBody>
      </p:sp>
      <p:cxnSp>
        <p:nvCxnSpPr>
          <p:cNvPr id="14" name="Straight Connector 13"/>
          <p:cNvCxnSpPr/>
          <p:nvPr/>
        </p:nvCxnSpPr>
        <p:spPr>
          <a:xfrm rot="5400000" flipH="1" flipV="1">
            <a:off x="2590800" y="36568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67000" y="3579812"/>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105400" y="3733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2591594" y="40378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67000" y="41148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039394" y="4038600"/>
            <a:ext cx="151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69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(Bitwise)</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2209800"/>
          <a:ext cx="6858000" cy="32308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endParaRPr lang="en-IN" sz="240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2000" b="1" dirty="0" smtClean="0">
                          <a:latin typeface="Times New Roman" pitchFamily="18" charset="0"/>
                          <a:cs typeface="Times New Roman" pitchFamily="18" charset="0"/>
                        </a:rPr>
                        <a:t>&amp;</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AND</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OR</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XOR</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One’s compliment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sz="2000" b="1" dirty="0" smtClean="0">
                          <a:latin typeface="Times New Roman" pitchFamily="18" charset="0"/>
                          <a:cs typeface="Times New Roman" pitchFamily="18" charset="0"/>
                        </a:rPr>
                        <a:t>&lt;&lt;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Shift left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US" sz="2000" b="1" dirty="0" smtClean="0">
                          <a:latin typeface="Times New Roman" pitchFamily="18" charset="0"/>
                          <a:cs typeface="Times New Roman" pitchFamily="18" charset="0"/>
                        </a:rPr>
                        <a:t>&gt;&gt;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Shift right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sz="2000" b="1" dirty="0" smtClean="0">
                          <a:latin typeface="Times New Roman" pitchFamily="18" charset="0"/>
                          <a:cs typeface="Times New Roman" pitchFamily="18" charset="0"/>
                        </a:rPr>
                        <a:t>&gt;&gt;&gt;</a:t>
                      </a:r>
                      <a:endParaRPr lang="en-IN" sz="20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Shift right</a:t>
                      </a:r>
                      <a:r>
                        <a:rPr lang="en-IN" sz="2000" baseline="0" dirty="0" smtClean="0">
                          <a:latin typeface="Times New Roman" pitchFamily="18" charset="0"/>
                          <a:cs typeface="Times New Roman" pitchFamily="18" charset="0"/>
                        </a:rPr>
                        <a:t> with zero fill</a:t>
                      </a:r>
                      <a:endParaRPr lang="en-IN" sz="2000" dirty="0" smtClean="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76400"/>
            <a:ext cx="8001000" cy="32766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Arial" pitchFamily="34" charset="0"/>
              <a:buChar char="•"/>
            </a:pPr>
            <a:r>
              <a:rPr lang="en-US" sz="2800" u="sng" dirty="0" smtClean="0">
                <a:latin typeface="Times New Roman" pitchFamily="18" charset="0"/>
                <a:cs typeface="Times New Roman" pitchFamily="18" charset="0"/>
              </a:rPr>
              <a:t>Objects and Classes</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Objects are the basic runtime entities in an object-oriented system.</a:t>
            </a:r>
          </a:p>
          <a:p>
            <a:pPr marL="1606550" lvl="3"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Person, place, bank account, table of data, any item….</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Programming problem is analyzed in terms of objects and the nature of communication between them.</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In program execution the objects interact by sending  messages to one another.</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 Class is a collection of objects of similar type.</a:t>
            </a:r>
          </a:p>
          <a:p>
            <a:pPr marL="692150" lvl="1" indent="-234950" algn="just">
              <a:lnSpc>
                <a:spcPct val="110000"/>
              </a:lnSpc>
              <a:spcBef>
                <a:spcPct val="20000"/>
              </a:spcBef>
              <a:buClr>
                <a:schemeClr val="tx2"/>
              </a:buClr>
              <a:buSzPct val="100000"/>
              <a:buFont typeface="Arial" pitchFamily="34" charset="0"/>
              <a:buChar char="•"/>
            </a:pP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905000" y="5003800"/>
          <a:ext cx="2590800" cy="16764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208280">
                <a:tc gridSpan="2">
                  <a:txBody>
                    <a:bodyPr/>
                    <a:lstStyle/>
                    <a:p>
                      <a:pPr algn="ctr"/>
                      <a:r>
                        <a:rPr lang="en-US" sz="1600" b="0" i="0" baseline="0" dirty="0" smtClean="0">
                          <a:ln>
                            <a:solidFill>
                              <a:schemeClr val="tx1"/>
                            </a:solidFill>
                          </a:ln>
                          <a:solidFill>
                            <a:schemeClr val="tx1"/>
                          </a:solidFill>
                          <a:latin typeface="Times New Roman" pitchFamily="18" charset="0"/>
                          <a:cs typeface="Times New Roman" pitchFamily="18" charset="0"/>
                        </a:rPr>
                        <a:t>Person</a:t>
                      </a:r>
                      <a:endParaRPr lang="en-IN" sz="1600" b="0" i="0" baseline="0" dirty="0">
                        <a:ln>
                          <a:solidFill>
                            <a:schemeClr val="tx1"/>
                          </a:solidFill>
                        </a:ln>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0"/>
                  </a:ext>
                </a:extLst>
              </a:tr>
              <a:tr h="208280">
                <a:tc>
                  <a:txBody>
                    <a:bodyPr/>
                    <a:lstStyle/>
                    <a:p>
                      <a:r>
                        <a:rPr lang="en-US" sz="1600" dirty="0" smtClean="0">
                          <a:ln>
                            <a:solidFill>
                              <a:schemeClr val="tx1"/>
                            </a:solidFill>
                          </a:ln>
                          <a:latin typeface="Times New Roman" pitchFamily="18" charset="0"/>
                          <a:cs typeface="Times New Roman" pitchFamily="18" charset="0"/>
                        </a:rPr>
                        <a:t>Name</a:t>
                      </a:r>
                      <a:endParaRPr lang="en-IN" sz="160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08280">
                <a:tc>
                  <a:txBody>
                    <a:bodyPr/>
                    <a:lstStyle/>
                    <a:p>
                      <a:r>
                        <a:rPr lang="en-US" sz="1600" dirty="0" err="1" smtClean="0">
                          <a:ln>
                            <a:solidFill>
                              <a:schemeClr val="tx1"/>
                            </a:solidFill>
                          </a:ln>
                          <a:latin typeface="Times New Roman" pitchFamily="18" charset="0"/>
                          <a:cs typeface="Times New Roman" pitchFamily="18" charset="0"/>
                        </a:rPr>
                        <a:t>BasicPay</a:t>
                      </a:r>
                      <a:endParaRPr lang="en-IN" sz="160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08280">
                <a:tc gridSpan="2">
                  <a:txBody>
                    <a:bodyPr/>
                    <a:lstStyle/>
                    <a:p>
                      <a:r>
                        <a:rPr lang="en-US" sz="1600" b="0" i="0" baseline="0" dirty="0" smtClean="0">
                          <a:ln>
                            <a:solidFill>
                              <a:schemeClr val="tx1"/>
                            </a:solidFill>
                          </a:ln>
                          <a:latin typeface="Times New Roman" pitchFamily="18" charset="0"/>
                          <a:cs typeface="Times New Roman" pitchFamily="18" charset="0"/>
                        </a:rPr>
                        <a:t>Salary()</a:t>
                      </a:r>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3"/>
                  </a:ext>
                </a:extLst>
              </a:tr>
              <a:tr h="208280">
                <a:tc gridSpan="2">
                  <a:txBody>
                    <a:bodyPr/>
                    <a:lstStyle/>
                    <a:p>
                      <a:r>
                        <a:rPr lang="en-US" sz="1600" b="0" i="0" baseline="0" dirty="0" smtClean="0">
                          <a:ln>
                            <a:solidFill>
                              <a:schemeClr val="tx1"/>
                            </a:solidFill>
                          </a:ln>
                          <a:latin typeface="Times New Roman" pitchFamily="18" charset="0"/>
                          <a:cs typeface="Times New Roman" pitchFamily="18" charset="0"/>
                        </a:rPr>
                        <a:t>Tax()</a:t>
                      </a:r>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4"/>
                  </a:ext>
                </a:extLst>
              </a:tr>
            </a:tbl>
          </a:graphicData>
        </a:graphic>
      </p:graphicFrame>
      <p:cxnSp>
        <p:nvCxnSpPr>
          <p:cNvPr id="14" name="Straight Arrow Connector 13"/>
          <p:cNvCxnSpPr/>
          <p:nvPr/>
        </p:nvCxnSpPr>
        <p:spPr>
          <a:xfrm rot="10800000">
            <a:off x="4724400" y="52562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724401" y="57134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800600" y="63230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26"/>
          <p:cNvSpPr txBox="1">
            <a:spLocks/>
          </p:cNvSpPr>
          <p:nvPr/>
        </p:nvSpPr>
        <p:spPr>
          <a:xfrm>
            <a:off x="4648200" y="49530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itchFamily="18" charset="0"/>
                <a:cs typeface="Times New Roman" pitchFamily="18" charset="0"/>
              </a:rPr>
              <a:t>Object</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9" name="Footer Placeholder 26"/>
          <p:cNvSpPr txBox="1">
            <a:spLocks/>
          </p:cNvSpPr>
          <p:nvPr/>
        </p:nvSpPr>
        <p:spPr>
          <a:xfrm>
            <a:off x="4648200" y="5426075"/>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Data</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0" name="Footer Placeholder 26"/>
          <p:cNvSpPr txBox="1">
            <a:spLocks/>
          </p:cNvSpPr>
          <p:nvPr/>
        </p:nvSpPr>
        <p:spPr>
          <a:xfrm>
            <a:off x="4648200" y="60198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itchFamily="18" charset="0"/>
                <a:cs typeface="Times New Roman" pitchFamily="18" charset="0"/>
              </a:rPr>
              <a:t>Methods</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5" name="Footer Placeholder 26"/>
          <p:cNvSpPr>
            <a:spLocks noGrp="1"/>
          </p:cNvSpPr>
          <p:nvPr>
            <p:ph type="ftr" sz="quarter" idx="11"/>
          </p:nvPr>
        </p:nvSpPr>
        <p:spPr>
          <a:xfrm>
            <a:off x="5257800" y="6356352"/>
            <a:ext cx="2895600" cy="365125"/>
          </a:xfrm>
        </p:spPr>
        <p:txBody>
          <a:bodyPr/>
          <a:lstStyle/>
          <a:p>
            <a:r>
              <a:rPr lang="en-US" sz="1400" b="1" dirty="0"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70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150000"/>
              </a:lnSpc>
              <a:spcBef>
                <a:spcPct val="20000"/>
              </a:spcBef>
              <a:buClr>
                <a:schemeClr val="tx2"/>
              </a:buClr>
              <a:buSzPct val="75000"/>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Combination of variables, constants, and operators.</a:t>
            </a:r>
          </a:p>
          <a:p>
            <a:pPr algn="ctr">
              <a:spcBef>
                <a:spcPct val="20000"/>
              </a:spcBef>
              <a:buClr>
                <a:schemeClr val="tx2"/>
              </a:buClr>
              <a:buSzPct val="75000"/>
            </a:pPr>
            <a:r>
              <a:rPr lang="en-US" sz="2000" i="1" dirty="0" smtClean="0">
                <a:latin typeface="Arial" pitchFamily="34" charset="0"/>
                <a:cs typeface="Arial" pitchFamily="34" charset="0"/>
              </a:rPr>
              <a:t> a*b-c;</a:t>
            </a:r>
          </a:p>
          <a:p>
            <a:pPr algn="ctr">
              <a:spcBef>
                <a:spcPct val="20000"/>
              </a:spcBef>
              <a:buClr>
                <a:schemeClr val="tx2"/>
              </a:buClr>
              <a:buSzPct val="75000"/>
            </a:pPr>
            <a:r>
              <a:rPr lang="en-US" sz="2000" i="1" dirty="0" smtClean="0">
                <a:latin typeface="Arial" pitchFamily="34" charset="0"/>
                <a:cs typeface="Arial" pitchFamily="34" charset="0"/>
              </a:rPr>
              <a:t>a*b/c;</a:t>
            </a:r>
          </a:p>
          <a:p>
            <a:pPr>
              <a:spcBef>
                <a:spcPct val="20000"/>
              </a:spcBef>
              <a:buClr>
                <a:schemeClr val="tx2"/>
              </a:buClr>
              <a:buSzPct val="75000"/>
            </a:pPr>
            <a:r>
              <a:rPr lang="en-US" sz="2000" b="1" i="1" dirty="0" smtClean="0">
                <a:latin typeface="Times New Roman" pitchFamily="18" charset="0"/>
                <a:cs typeface="Times New Roman" pitchFamily="18" charset="0"/>
              </a:rPr>
              <a:t>Evaluation of Expressions: </a:t>
            </a:r>
          </a:p>
          <a:p>
            <a:pPr algn="ctr">
              <a:spcBef>
                <a:spcPct val="20000"/>
              </a:spcBef>
              <a:buClr>
                <a:schemeClr val="tx2"/>
              </a:buClr>
              <a:buSzPct val="75000"/>
            </a:pPr>
            <a:r>
              <a:rPr lang="en-US" sz="2000" i="1" dirty="0" smtClean="0">
                <a:latin typeface="Times New Roman" pitchFamily="18" charset="0"/>
                <a:cs typeface="Times New Roman" pitchFamily="18" charset="0"/>
              </a:rPr>
              <a:t>Variable = Expression;</a:t>
            </a:r>
          </a:p>
          <a:p>
            <a:pPr marL="179388" indent="-179388">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Expression is evaluated first and the result then replaces the value of variable on the left hand side</a:t>
            </a:r>
          </a:p>
          <a:p>
            <a:pPr marL="179388" indent="-179388">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All variable used in the expression must be assigned values before evaluation is attempted.</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Arithmetic Expressions</a:t>
            </a:r>
            <a:endParaRPr lang="en-US" sz="2800" b="1" dirty="0">
              <a:latin typeface="Times New Roman" pitchFamily="18" charset="0"/>
              <a:cs typeface="Times New Roman" pitchFamily="18" charset="0"/>
            </a:endParaRPr>
          </a:p>
        </p:txBody>
      </p:sp>
      <p:sp>
        <p:nvSpPr>
          <p:cNvPr id="12" name="Striped Right Arrow 11"/>
          <p:cNvSpPr/>
          <p:nvPr/>
        </p:nvSpPr>
        <p:spPr>
          <a:xfrm>
            <a:off x="1219200" y="20574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71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Write a Program in Java to print “Hello Word”.</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to add two numbers.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to add two numbers using command line arguments.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that has multiple variables of different data types. Get the value of one variable into other using external and internal type casting.</a:t>
            </a:r>
          </a:p>
          <a:p>
            <a:pPr marL="457200" indent="-457200" algn="just">
              <a:lnSpc>
                <a:spcPct val="150000"/>
              </a:lnSpc>
              <a:spcBef>
                <a:spcPct val="20000"/>
              </a:spcBef>
              <a:buSzPct val="100000"/>
              <a:buFontTx/>
              <a:buAutoNum type="arabicPeriod"/>
            </a:pPr>
            <a:r>
              <a:rPr lang="en-US" sz="2000" dirty="0" smtClean="0">
                <a:latin typeface="Times New Roman" pitchFamily="18" charset="0"/>
                <a:cs typeface="Times New Roman" pitchFamily="18" charset="0"/>
              </a:rPr>
              <a:t>WAP in Java that demonstrate the use of mathematical operators.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and uses  different type of operators.</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Exercise-1</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72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2667000"/>
            <a:ext cx="8001000" cy="17526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9600" dirty="0" smtClean="0">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mj-lt"/>
              <a:buAutoNum type="arabicPeriod"/>
            </a:pPr>
            <a:r>
              <a:rPr lang="en-US" sz="2800" u="sng" dirty="0" smtClean="0">
                <a:latin typeface="Times New Roman" pitchFamily="18" charset="0"/>
                <a:cs typeface="Times New Roman" pitchFamily="18" charset="0"/>
              </a:rPr>
              <a:t>Abstraction</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Data hiding</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Hierarchical classification</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Manage complexity by breaking the system into more manageable pieces</a:t>
            </a:r>
          </a:p>
          <a:p>
            <a:pPr marL="514350" indent="-514350" algn="just">
              <a:lnSpc>
                <a:spcPct val="150000"/>
              </a:lnSpc>
              <a:spcBef>
                <a:spcPct val="20000"/>
              </a:spcBef>
              <a:buClr>
                <a:schemeClr val="tx2"/>
              </a:buClr>
              <a:buSzPct val="100000"/>
              <a:buFont typeface="+mj-lt"/>
              <a:buAutoNum type="arabicPeriod"/>
            </a:pPr>
            <a:r>
              <a:rPr lang="en-US" sz="2800" u="sng" dirty="0" smtClean="0">
                <a:latin typeface="Times New Roman" pitchFamily="18" charset="0"/>
                <a:cs typeface="Times New Roman" pitchFamily="18" charset="0"/>
              </a:rPr>
              <a:t>Encapsulation</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“wrap the data”</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Binds code and data</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Class, objects, methods</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Public and private interfaces</a:t>
            </a:r>
          </a:p>
          <a:p>
            <a:pPr marL="514350" indent="-514350" algn="just">
              <a:lnSpc>
                <a:spcPct val="110000"/>
              </a:lnSpc>
              <a:spcBef>
                <a:spcPct val="20000"/>
              </a:spcBef>
              <a:buClr>
                <a:schemeClr val="tx2"/>
              </a:buClr>
              <a:buSzPct val="100000"/>
            </a:pPr>
            <a:endParaRPr lang="en-US" sz="2800" u="sng" dirty="0" smtClean="0">
              <a:latin typeface="Times New Roman" pitchFamily="18" charset="0"/>
              <a:cs typeface="Times New Roman" pitchFamily="18" charset="0"/>
            </a:endParaRPr>
          </a:p>
          <a:p>
            <a:pPr marL="514350" indent="-514350" algn="just">
              <a:lnSpc>
                <a:spcPct val="110000"/>
              </a:lnSpc>
              <a:spcBef>
                <a:spcPct val="20000"/>
              </a:spcBef>
              <a:buClr>
                <a:schemeClr val="tx2"/>
              </a:buClr>
              <a:buSzPct val="100000"/>
            </a:pPr>
            <a:endParaRPr lang="en-US" sz="2800" u="sng"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Pushpendra Kumar Rajput</a:t>
            </a:r>
            <a:endParaRPr lang="en-US" sz="1400" b="1"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F9C9FB9-567C-4AD0-B46C-1876F0EA8CB5}" type="slidenum">
              <a:rPr lang="en-US" smtClean="0"/>
              <a:pPr/>
              <a:t>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1600200"/>
            <a:ext cx="8001000" cy="19812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mj-lt"/>
              <a:buAutoNum type="arabicPeriod" startAt="3"/>
            </a:pPr>
            <a:r>
              <a:rPr lang="en-US" sz="2800" u="sng" dirty="0" smtClean="0">
                <a:latin typeface="Times New Roman" pitchFamily="18" charset="0"/>
                <a:cs typeface="Times New Roman" pitchFamily="18" charset="0"/>
              </a:rPr>
              <a:t>Inheritance </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Process by which one object acquires the properties of another object</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Object need only define those qualities that make it unique within its class</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Inherit its general properties from its parent</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Different types of inheritance</a:t>
            </a:r>
          </a:p>
          <a:p>
            <a:pPr marL="693738" lvl="1" indent="-236538" algn="just">
              <a:lnSpc>
                <a:spcPct val="110000"/>
              </a:lnSpc>
              <a:spcBef>
                <a:spcPct val="20000"/>
              </a:spcBef>
              <a:buClr>
                <a:schemeClr val="tx2"/>
              </a:buClr>
              <a:buSzPct val="100000"/>
              <a:buFont typeface="Arial" pitchFamily="34" charset="0"/>
              <a:buChar char="•"/>
            </a:pPr>
            <a:endParaRPr lang="en-US"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2" name="Rectangle 11"/>
          <p:cNvSpPr/>
          <p:nvPr/>
        </p:nvSpPr>
        <p:spPr>
          <a:xfrm>
            <a:off x="15240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13" name="Rectangle 12"/>
          <p:cNvSpPr/>
          <p:nvPr/>
        </p:nvSpPr>
        <p:spPr>
          <a:xfrm>
            <a:off x="1524000" y="4495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4" name="Rectangle 13"/>
          <p:cNvSpPr/>
          <p:nvPr/>
        </p:nvSpPr>
        <p:spPr>
          <a:xfrm>
            <a:off x="32766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16" name="Straight Arrow Connector 15"/>
          <p:cNvCxnSpPr>
            <a:stCxn id="12" idx="2"/>
            <a:endCxn id="13" idx="0"/>
          </p:cNvCxnSpPr>
          <p:nvPr/>
        </p:nvCxnSpPr>
        <p:spPr>
          <a:xfrm rot="5400000">
            <a:off x="1866900" y="4305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76600" y="4495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8" name="Rectangle 17"/>
          <p:cNvSpPr/>
          <p:nvPr/>
        </p:nvSpPr>
        <p:spPr>
          <a:xfrm>
            <a:off x="3276600" y="5334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cxnSp>
        <p:nvCxnSpPr>
          <p:cNvPr id="19" name="Straight Arrow Connector 18"/>
          <p:cNvCxnSpPr>
            <a:stCxn id="17" idx="2"/>
            <a:endCxn id="18" idx="0"/>
          </p:cNvCxnSpPr>
          <p:nvPr/>
        </p:nvCxnSpPr>
        <p:spPr>
          <a:xfrm rot="5400000">
            <a:off x="3619500" y="5143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a:endCxn id="17" idx="0"/>
          </p:cNvCxnSpPr>
          <p:nvPr/>
        </p:nvCxnSpPr>
        <p:spPr>
          <a:xfrm rot="5400000">
            <a:off x="3619500" y="4305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5532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28" name="Rectangle 27"/>
          <p:cNvSpPr/>
          <p:nvPr/>
        </p:nvSpPr>
        <p:spPr>
          <a:xfrm>
            <a:off x="5867400" y="4800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 C</a:t>
            </a:r>
            <a:endParaRPr lang="en-US" dirty="0"/>
          </a:p>
        </p:txBody>
      </p:sp>
      <p:sp>
        <p:nvSpPr>
          <p:cNvPr id="30" name="Rectangle 29"/>
          <p:cNvSpPr/>
          <p:nvPr/>
        </p:nvSpPr>
        <p:spPr>
          <a:xfrm>
            <a:off x="48768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34" name="Straight Arrow Connector 33"/>
          <p:cNvCxnSpPr/>
          <p:nvPr/>
        </p:nvCxnSpPr>
        <p:spPr>
          <a:xfrm rot="5400000">
            <a:off x="6210300" y="4609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2"/>
          </p:cNvCxnSpPr>
          <p:nvPr/>
        </p:nvCxnSpPr>
        <p:spPr>
          <a:xfrm rot="5400000">
            <a:off x="52578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2"/>
          </p:cNvCxnSpPr>
          <p:nvPr/>
        </p:nvCxnSpPr>
        <p:spPr>
          <a:xfrm rot="5400000">
            <a:off x="69342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10200" y="44196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Footer Placeholder 26"/>
          <p:cNvSpPr txBox="1">
            <a:spLocks/>
          </p:cNvSpPr>
          <p:nvPr/>
        </p:nvSpPr>
        <p:spPr>
          <a:xfrm>
            <a:off x="1143000" y="59436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Single Level</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7" name="Footer Placeholder 26"/>
          <p:cNvSpPr txBox="1">
            <a:spLocks/>
          </p:cNvSpPr>
          <p:nvPr/>
        </p:nvSpPr>
        <p:spPr>
          <a:xfrm>
            <a:off x="3200400" y="59436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Multi Level</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8" name="Footer Placeholder 26"/>
          <p:cNvSpPr txBox="1">
            <a:spLocks/>
          </p:cNvSpPr>
          <p:nvPr/>
        </p:nvSpPr>
        <p:spPr>
          <a:xfrm>
            <a:off x="5486400" y="5410200"/>
            <a:ext cx="1905000" cy="2127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Multiple</a:t>
            </a:r>
            <a:r>
              <a:rPr kumimoji="0" lang="en-US" sz="14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Inheritance</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3697</TotalTime>
  <Words>4561</Words>
  <Application>Microsoft Office PowerPoint</Application>
  <PresentationFormat>On-screen Show (4:3)</PresentationFormat>
  <Paragraphs>1042</Paragraphs>
  <Slides>72</Slides>
  <Notes>1</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Calibri</vt:lpstr>
      <vt:lpstr>Courier New</vt:lpstr>
      <vt:lpstr>Monotype Sorts</vt:lpstr>
      <vt:lpstr>SimHei</vt:lpstr>
      <vt:lpstr>Times New Roman</vt:lpstr>
      <vt:lpstr>Wingdings</vt:lpstr>
      <vt:lpstr>PPT_template</vt:lpstr>
      <vt:lpstr>Microsoft Word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NSC</dc:creator>
  <cp:lastModifiedBy>Pushpendra Kumar Rajput</cp:lastModifiedBy>
  <cp:revision>222</cp:revision>
  <dcterms:created xsi:type="dcterms:W3CDTF">2012-08-05T13:01:54Z</dcterms:created>
  <dcterms:modified xsi:type="dcterms:W3CDTF">2020-01-13T10:08:18Z</dcterms:modified>
</cp:coreProperties>
</file>