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3"/>
  </p:notesMasterIdLst>
  <p:sldIdLst>
    <p:sldId id="292" r:id="rId2"/>
    <p:sldId id="356" r:id="rId3"/>
    <p:sldId id="392" r:id="rId4"/>
    <p:sldId id="393" r:id="rId5"/>
    <p:sldId id="394" r:id="rId6"/>
    <p:sldId id="395" r:id="rId7"/>
    <p:sldId id="396" r:id="rId8"/>
    <p:sldId id="397" r:id="rId9"/>
    <p:sldId id="398" r:id="rId10"/>
    <p:sldId id="401" r:id="rId11"/>
    <p:sldId id="400" r:id="rId12"/>
    <p:sldId id="399" r:id="rId13"/>
    <p:sldId id="403" r:id="rId14"/>
    <p:sldId id="404" r:id="rId15"/>
    <p:sldId id="402" r:id="rId16"/>
    <p:sldId id="405" r:id="rId17"/>
    <p:sldId id="407" r:id="rId18"/>
    <p:sldId id="408" r:id="rId19"/>
    <p:sldId id="409" r:id="rId20"/>
    <p:sldId id="410" r:id="rId21"/>
    <p:sldId id="355" r:id="rId22"/>
  </p:sldIdLst>
  <p:sldSz cx="9144000" cy="6858000" type="screen4x3"/>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CE61"/>
    <a:srgbClr val="FF9966"/>
    <a:srgbClr val="1E3880"/>
    <a:srgbClr val="4C1904"/>
    <a:srgbClr val="342E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4660"/>
  </p:normalViewPr>
  <p:slideViewPr>
    <p:cSldViewPr>
      <p:cViewPr varScale="1">
        <p:scale>
          <a:sx n="65" d="100"/>
          <a:sy n="65" d="100"/>
        </p:scale>
        <p:origin x="150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7E739E-D72A-4E0A-81FB-89064C5235A2}" type="datetimeFigureOut">
              <a:rPr lang="en-US" smtClean="0"/>
              <a:pPr/>
              <a:t>2/20/2020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1AD7C-9915-466C-95B5-A0B0A38BE2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pPr>
              <a:defRPr/>
            </a:pPr>
            <a:fld id="{C470C825-0478-4972-BF75-8874F3BEB682}" type="datetime1">
              <a:rPr lang="en-US" smtClean="0"/>
              <a:pPr>
                <a:defRPr/>
              </a:pPr>
              <a:t>2/20/2020</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pPr>
              <a:defRPr/>
            </a:pPr>
            <a:r>
              <a:rPr lang="en-US" smtClean="0"/>
              <a:t>Pushpendra Kumar Rajput</a:t>
            </a:r>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pPr>
              <a:defRPr/>
            </a:pPr>
            <a:fld id="{91858577-42C9-4761-9959-C2FA0BFBBF4D}" type="slidenum">
              <a:rPr lang="en-US" smtClean="0"/>
              <a:pPr>
                <a:defRPr/>
              </a:pPr>
              <a:t>‹#›</a:t>
            </a:fld>
            <a:endParaRPr lang="en-US"/>
          </a:p>
        </p:txBody>
      </p:sp>
    </p:spTree>
    <p:extLst>
      <p:ext uri="{BB962C8B-B14F-4D97-AF65-F5344CB8AC3E}">
        <p14:creationId xmlns:p14="http://schemas.microsoft.com/office/powerpoint/2010/main" val="3035029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pPr>
              <a:defRPr/>
            </a:pPr>
            <a:fld id="{C470C825-0478-4972-BF75-8874F3BEB682}" type="datetime1">
              <a:rPr lang="en-US" smtClean="0"/>
              <a:pPr>
                <a:defRPr/>
              </a:pPr>
              <a:t>2/20/2020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pPr>
              <a:defRPr/>
            </a:pPr>
            <a:r>
              <a:rPr lang="en-US" smtClean="0"/>
              <a:t>Pushpendra Kumar Rajput</a:t>
            </a:r>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pPr>
              <a:defRPr/>
            </a:pPr>
            <a:fld id="{91858577-42C9-4761-9959-C2FA0BFBBF4D}" type="slidenum">
              <a:rPr lang="en-US" smtClean="0"/>
              <a:pPr>
                <a:defRPr/>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9144000" cy="564910"/>
          </a:xfrm>
        </p:spPr>
        <p:txBody>
          <a:bodyPr>
            <a:normAutofit/>
          </a:bodyPr>
          <a:lstStyle>
            <a:lvl1pPr algn="ctr">
              <a:defRPr sz="27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22673249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470C825-0478-4972-BF75-8874F3BEB682}" type="datetime1">
              <a:rPr lang="en-US" smtClean="0"/>
              <a:pPr>
                <a:defRPr/>
              </a:pPr>
              <a:t>2/20/2020</a:t>
            </a:fld>
            <a:endParaRPr lang="en-US"/>
          </a:p>
        </p:txBody>
      </p:sp>
      <p:sp>
        <p:nvSpPr>
          <p:cNvPr id="3" name="Footer Placeholder 2"/>
          <p:cNvSpPr>
            <a:spLocks noGrp="1"/>
          </p:cNvSpPr>
          <p:nvPr>
            <p:ph type="ftr" sz="quarter" idx="11"/>
          </p:nvPr>
        </p:nvSpPr>
        <p:spPr/>
        <p:txBody>
          <a:bodyPr/>
          <a:lstStyle/>
          <a:p>
            <a:pPr>
              <a:defRPr/>
            </a:pPr>
            <a:r>
              <a:rPr lang="en-US" smtClean="0"/>
              <a:t>Pushpendra Kumar Rajput</a:t>
            </a:r>
            <a:endParaRPr lang="en-US"/>
          </a:p>
        </p:txBody>
      </p:sp>
      <p:sp>
        <p:nvSpPr>
          <p:cNvPr id="4" name="Slide Number Placeholder 3"/>
          <p:cNvSpPr>
            <a:spLocks noGrp="1"/>
          </p:cNvSpPr>
          <p:nvPr>
            <p:ph type="sldNum" sz="quarter" idx="12"/>
          </p:nvPr>
        </p:nvSpPr>
        <p:spPr/>
        <p:txBody>
          <a:bodyPr/>
          <a:lstStyle/>
          <a:p>
            <a:pPr>
              <a:defRPr/>
            </a:pPr>
            <a:fld id="{91858577-42C9-4761-9959-C2FA0BFBBF4D}" type="slidenum">
              <a:rPr lang="en-US" smtClean="0"/>
              <a:pPr>
                <a:defRPr/>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571500" y="427039"/>
            <a:ext cx="8229600" cy="1143000"/>
          </a:xfrm>
          <a:prstGeom prst="rect">
            <a:avLst/>
          </a:prstGeom>
        </p:spPr>
        <p:txBody>
          <a:bodyPr vert="horz" lIns="91438" tIns="45719" rIns="91438" bIns="45719" rtlCol="0" anchor="ctr">
            <a:normAutofit/>
          </a:bodyPr>
          <a:lstStyle/>
          <a:p>
            <a:r>
              <a:rPr lang="en-US" smtClean="0"/>
              <a:t>Click to edit Master title style</a:t>
            </a:r>
            <a:endParaRPr lang="en-US" dirty="0"/>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571500" y="1752602"/>
            <a:ext cx="82296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p:nvSpPr>
        <p:spPr>
          <a:xfrm>
            <a:off x="6667500" y="6508753"/>
            <a:ext cx="2133600" cy="365125"/>
          </a:xfrm>
          <a:prstGeom prst="rect">
            <a:avLst/>
          </a:prstGeom>
        </p:spPr>
        <p:txBody>
          <a:bodyPr vert="horz" lIns="68579" tIns="34289" rIns="68579" bIns="3428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z="900" smtClean="0"/>
              <a:pPr/>
              <a:t>‹#›</a:t>
            </a:fld>
            <a:endParaRPr lang="en-US" sz="900"/>
          </a:p>
        </p:txBody>
      </p:sp>
    </p:spTree>
    <p:extLst>
      <p:ext uri="{BB962C8B-B14F-4D97-AF65-F5344CB8AC3E}">
        <p14:creationId xmlns:p14="http://schemas.microsoft.com/office/powerpoint/2010/main" val="153715843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9144000" cy="564910"/>
          </a:xfrm>
        </p:spPr>
        <p:txBody>
          <a:bodyPr>
            <a:normAutofit/>
          </a:bodyPr>
          <a:lstStyle>
            <a:lvl1pPr algn="ctr">
              <a:defRPr sz="27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pPr>
              <a:defRPr/>
            </a:pPr>
            <a:fld id="{C470C825-0478-4972-BF75-8874F3BEB682}" type="datetime1">
              <a:rPr lang="en-US" smtClean="0"/>
              <a:pPr>
                <a:defRPr/>
              </a:pPr>
              <a:t>2/20/2020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pPr>
              <a:defRPr/>
            </a:pPr>
            <a:r>
              <a:rPr lang="en-US" smtClean="0"/>
              <a:t>Pushpendra Kumar Rajput</a:t>
            </a:r>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pPr>
              <a:defRPr/>
            </a:pPr>
            <a:fld id="{91858577-42C9-4761-9959-C2FA0BFBBF4D}" type="slidenum">
              <a:rPr lang="en-US" smtClean="0"/>
              <a:pPr>
                <a:defRPr/>
              </a:pPr>
              <a:t>‹#›</a:t>
            </a:fld>
            <a:endParaRPr lang="en-US"/>
          </a:p>
        </p:txBody>
      </p:sp>
    </p:spTree>
    <p:extLst>
      <p:ext uri="{BB962C8B-B14F-4D97-AF65-F5344CB8AC3E}">
        <p14:creationId xmlns:p14="http://schemas.microsoft.com/office/powerpoint/2010/main" val="1111749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70C825-0478-4972-BF75-8874F3BEB682}" type="datetime1">
              <a:rPr lang="en-US" smtClean="0"/>
              <a:pPr>
                <a:defRPr/>
              </a:pPr>
              <a:t>2/20/2020</a:t>
            </a:fld>
            <a:endParaRPr lang="en-US"/>
          </a:p>
        </p:txBody>
      </p:sp>
      <p:sp>
        <p:nvSpPr>
          <p:cNvPr id="5" name="Footer Placeholder 4"/>
          <p:cNvSpPr>
            <a:spLocks noGrp="1"/>
          </p:cNvSpPr>
          <p:nvPr>
            <p:ph type="ftr" sz="quarter" idx="11"/>
          </p:nvPr>
        </p:nvSpPr>
        <p:spPr/>
        <p:txBody>
          <a:bodyPr/>
          <a:lstStyle/>
          <a:p>
            <a:pPr>
              <a:defRPr/>
            </a:pPr>
            <a:r>
              <a:rPr lang="en-US" smtClean="0"/>
              <a:t>Pushpendra Kumar Rajput</a:t>
            </a:r>
            <a:endParaRPr lang="en-US"/>
          </a:p>
        </p:txBody>
      </p:sp>
      <p:sp>
        <p:nvSpPr>
          <p:cNvPr id="6" name="Slide Number Placeholder 5"/>
          <p:cNvSpPr>
            <a:spLocks noGrp="1"/>
          </p:cNvSpPr>
          <p:nvPr>
            <p:ph type="sldNum" sz="quarter" idx="12"/>
          </p:nvPr>
        </p:nvSpPr>
        <p:spPr/>
        <p:txBody>
          <a:bodyPr/>
          <a:lstStyle/>
          <a:p>
            <a:pPr>
              <a:defRPr/>
            </a:pPr>
            <a:fld id="{91858577-42C9-4761-9959-C2FA0BFBBF4D}" type="slidenum">
              <a:rPr lang="en-US" smtClean="0"/>
              <a:pPr>
                <a:defRPr/>
              </a:pPr>
              <a:t>‹#›</a:t>
            </a:fld>
            <a:endParaRPr lang="en-US"/>
          </a:p>
        </p:txBody>
      </p:sp>
    </p:spTree>
    <p:extLst>
      <p:ext uri="{BB962C8B-B14F-4D97-AF65-F5344CB8AC3E}">
        <p14:creationId xmlns:p14="http://schemas.microsoft.com/office/powerpoint/2010/main" val="104390052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B13DC-FB39-4F31-A490-10D00A2E24A0}" type="datetime1">
              <a:rPr lang="en-US" smtClean="0"/>
              <a:pPr/>
              <a:t>2/20/2020</a:t>
            </a:fld>
            <a:endParaRPr lang="en-US"/>
          </a:p>
        </p:txBody>
      </p:sp>
      <p:sp>
        <p:nvSpPr>
          <p:cNvPr id="5" name="Footer Placeholder 4"/>
          <p:cNvSpPr>
            <a:spLocks noGrp="1"/>
          </p:cNvSpPr>
          <p:nvPr>
            <p:ph type="ftr" sz="quarter" idx="11"/>
          </p:nvPr>
        </p:nvSpPr>
        <p:spPr/>
        <p:txBody>
          <a:bodyPr/>
          <a:lstStyle/>
          <a:p>
            <a:r>
              <a:rPr lang="en-US" smtClean="0"/>
              <a:t>Pushpendra Kumar Rajput</a:t>
            </a:r>
            <a:endParaRPr lang="en-US"/>
          </a:p>
        </p:txBody>
      </p:sp>
      <p:sp>
        <p:nvSpPr>
          <p:cNvPr id="6" name="Slide Number Placeholder 5"/>
          <p:cNvSpPr>
            <a:spLocks noGrp="1"/>
          </p:cNvSpPr>
          <p:nvPr>
            <p:ph type="sldNum" sz="quarter" idx="12"/>
          </p:nvPr>
        </p:nvSpPr>
        <p:spPr/>
        <p:txBody>
          <a:bodyPr/>
          <a:lstStyle/>
          <a:p>
            <a:fld id="{8F9C9FB9-567C-4AD0-B46C-1876F0EA8CB5}" type="slidenum">
              <a:rPr lang="en-US" smtClean="0"/>
              <a:pPr/>
              <a:t>‹#›</a:t>
            </a:fld>
            <a:endParaRPr lang="en-US"/>
          </a:p>
        </p:txBody>
      </p:sp>
    </p:spTree>
    <p:extLst>
      <p:ext uri="{BB962C8B-B14F-4D97-AF65-F5344CB8AC3E}">
        <p14:creationId xmlns:p14="http://schemas.microsoft.com/office/powerpoint/2010/main" val="206352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38" tIns="45719" rIns="91438" bIns="4571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38" tIns="45719" rIns="91438" bIns="4571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3"/>
            <a:ext cx="2133600" cy="365125"/>
          </a:xfrm>
          <a:prstGeom prst="rect">
            <a:avLst/>
          </a:prstGeom>
        </p:spPr>
        <p:txBody>
          <a:bodyPr vert="horz" lIns="91438" tIns="45719" rIns="91438" bIns="45719" rtlCol="0" anchor="ctr"/>
          <a:lstStyle>
            <a:lvl1pPr algn="l">
              <a:defRPr sz="900">
                <a:solidFill>
                  <a:schemeClr val="tx1">
                    <a:tint val="75000"/>
                  </a:schemeClr>
                </a:solidFill>
              </a:defRPr>
            </a:lvl1pPr>
          </a:lstStyle>
          <a:p>
            <a:pPr>
              <a:defRPr/>
            </a:pPr>
            <a:fld id="{C470C825-0478-4972-BF75-8874F3BEB682}" type="datetime1">
              <a:rPr lang="en-US" smtClean="0"/>
              <a:pPr>
                <a:defRPr/>
              </a:pPr>
              <a:t>2/20/2020</a:t>
            </a:fld>
            <a:endParaRPr lang="en-US"/>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38" tIns="45719" rIns="91438" bIns="45719" rtlCol="0" anchor="ctr"/>
          <a:lstStyle>
            <a:lvl1pPr algn="ctr">
              <a:defRPr sz="900">
                <a:solidFill>
                  <a:schemeClr val="tx1">
                    <a:tint val="75000"/>
                  </a:schemeClr>
                </a:solidFill>
              </a:defRPr>
            </a:lvl1pPr>
          </a:lstStyle>
          <a:p>
            <a:pPr>
              <a:defRPr/>
            </a:pPr>
            <a:r>
              <a:rPr lang="en-US" smtClean="0"/>
              <a:t>Pushpendra Kumar Rajput</a:t>
            </a:r>
            <a:endParaRPr lang="en-US"/>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38" tIns="45719" rIns="91438" bIns="45719" rtlCol="0" anchor="ctr"/>
          <a:lstStyle>
            <a:lvl1pPr algn="r">
              <a:defRPr sz="900">
                <a:solidFill>
                  <a:schemeClr val="tx1">
                    <a:tint val="75000"/>
                  </a:schemeClr>
                </a:solidFill>
              </a:defRPr>
            </a:lvl1pPr>
          </a:lstStyle>
          <a:p>
            <a:pPr>
              <a:defRPr/>
            </a:pPr>
            <a:fld id="{91858577-42C9-4761-9959-C2FA0BFBBF4D}" type="slidenum">
              <a:rPr lang="en-US" smtClean="0"/>
              <a:pPr>
                <a:defRPr/>
              </a:pPr>
              <a:t>‹#›</a:t>
            </a:fld>
            <a:endParaRPr lang="en-US"/>
          </a:p>
        </p:txBody>
      </p:sp>
    </p:spTree>
    <p:extLst>
      <p:ext uri="{BB962C8B-B14F-4D97-AF65-F5344CB8AC3E}">
        <p14:creationId xmlns:p14="http://schemas.microsoft.com/office/powerpoint/2010/main" val="55722268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Lst>
  <p:hf hdr="0" dt="0"/>
  <p:txStyles>
    <p:titleStyle>
      <a:lvl1pPr algn="ctr" defTabSz="342892"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8"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25" kern="1200">
          <a:solidFill>
            <a:schemeClr val="tx1"/>
          </a:solidFill>
          <a:latin typeface="+mn-lt"/>
          <a:ea typeface="+mn-ea"/>
          <a:cs typeface="+mn-cs"/>
        </a:defRPr>
      </a:lvl1pPr>
      <a:lvl2pPr marL="342892" algn="l" defTabSz="342892" rtl="0" eaLnBrk="1" latinLnBrk="0" hangingPunct="1">
        <a:defRPr sz="1425" kern="1200">
          <a:solidFill>
            <a:schemeClr val="tx1"/>
          </a:solidFill>
          <a:latin typeface="+mn-lt"/>
          <a:ea typeface="+mn-ea"/>
          <a:cs typeface="+mn-cs"/>
        </a:defRPr>
      </a:lvl2pPr>
      <a:lvl3pPr marL="685783" algn="l" defTabSz="342892" rtl="0" eaLnBrk="1" latinLnBrk="0" hangingPunct="1">
        <a:defRPr sz="1425" kern="1200">
          <a:solidFill>
            <a:schemeClr val="tx1"/>
          </a:solidFill>
          <a:latin typeface="+mn-lt"/>
          <a:ea typeface="+mn-ea"/>
          <a:cs typeface="+mn-cs"/>
        </a:defRPr>
      </a:lvl3pPr>
      <a:lvl4pPr marL="1028675" algn="l" defTabSz="342892" rtl="0" eaLnBrk="1" latinLnBrk="0" hangingPunct="1">
        <a:defRPr sz="1425" kern="1200">
          <a:solidFill>
            <a:schemeClr val="tx1"/>
          </a:solidFill>
          <a:latin typeface="+mn-lt"/>
          <a:ea typeface="+mn-ea"/>
          <a:cs typeface="+mn-cs"/>
        </a:defRPr>
      </a:lvl4pPr>
      <a:lvl5pPr marL="1371566" algn="l" defTabSz="342892" rtl="0" eaLnBrk="1" latinLnBrk="0" hangingPunct="1">
        <a:defRPr sz="1425" kern="1200">
          <a:solidFill>
            <a:schemeClr val="tx1"/>
          </a:solidFill>
          <a:latin typeface="+mn-lt"/>
          <a:ea typeface="+mn-ea"/>
          <a:cs typeface="+mn-cs"/>
        </a:defRPr>
      </a:lvl5pPr>
      <a:lvl6pPr marL="1714457" algn="l" defTabSz="342892" rtl="0" eaLnBrk="1" latinLnBrk="0" hangingPunct="1">
        <a:defRPr sz="1425" kern="1200">
          <a:solidFill>
            <a:schemeClr val="tx1"/>
          </a:solidFill>
          <a:latin typeface="+mn-lt"/>
          <a:ea typeface="+mn-ea"/>
          <a:cs typeface="+mn-cs"/>
        </a:defRPr>
      </a:lvl6pPr>
      <a:lvl7pPr marL="2057348" algn="l" defTabSz="342892" rtl="0" eaLnBrk="1" latinLnBrk="0" hangingPunct="1">
        <a:defRPr sz="1425" kern="1200">
          <a:solidFill>
            <a:schemeClr val="tx1"/>
          </a:solidFill>
          <a:latin typeface="+mn-lt"/>
          <a:ea typeface="+mn-ea"/>
          <a:cs typeface="+mn-cs"/>
        </a:defRPr>
      </a:lvl7pPr>
      <a:lvl8pPr marL="2400240" algn="l" defTabSz="342892" rtl="0" eaLnBrk="1" latinLnBrk="0" hangingPunct="1">
        <a:defRPr sz="1425" kern="1200">
          <a:solidFill>
            <a:schemeClr val="tx1"/>
          </a:solidFill>
          <a:latin typeface="+mn-lt"/>
          <a:ea typeface="+mn-ea"/>
          <a:cs typeface="+mn-cs"/>
        </a:defRPr>
      </a:lvl8pPr>
      <a:lvl9pPr marL="2743132" algn="l" defTabSz="342892" rtl="0" eaLnBrk="1" latinLnBrk="0" hangingPunct="1">
        <a:defRPr sz="14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a:t>
            </a:fld>
            <a:endParaRPr lang="en-US" dirty="0"/>
          </a:p>
        </p:txBody>
      </p:sp>
      <p:sp>
        <p:nvSpPr>
          <p:cNvPr id="29" name="Rounded Rectangle 28"/>
          <p:cNvSpPr>
            <a:spLocks noChangeArrowheads="1"/>
          </p:cNvSpPr>
          <p:nvPr/>
        </p:nvSpPr>
        <p:spPr bwMode="blackGray">
          <a:xfrm>
            <a:off x="1676400" y="4114800"/>
            <a:ext cx="6248400" cy="1524000"/>
          </a:xfrm>
          <a:prstGeom prst="roundRect">
            <a:avLst>
              <a:gd name="adj" fmla="val 16667"/>
            </a:avLst>
          </a:prstGeom>
          <a:gradFill rotWithShape="1">
            <a:gsLst>
              <a:gs pos="0">
                <a:schemeClr val="bg1"/>
              </a:gs>
              <a:gs pos="100000">
                <a:schemeClr val="bg2">
                  <a:gamma/>
                  <a:tint val="0"/>
                  <a:invGamma/>
                  <a:alpha val="0"/>
                </a:schemeClr>
              </a:gs>
            </a:gsLst>
            <a:lin ang="0" scaled="1"/>
          </a:gradFill>
          <a:ln w="12700" cap="flat" cmpd="sng" algn="ctr">
            <a:noFill/>
            <a:prstDash val="solid"/>
            <a:round/>
            <a:headEnd type="none" w="med" len="med"/>
            <a:tailEnd type="none" w="med" len="med"/>
          </a:ln>
          <a:effectLst/>
        </p:spPr>
        <p:txBody>
          <a:bodyPr lIns="365760" anchor="ctr"/>
          <a:lstStyle/>
          <a:p>
            <a:pPr algn="ctr"/>
            <a:r>
              <a:rPr lang="en-US" sz="2000" b="1" kern="400" dirty="0" smtClean="0">
                <a:latin typeface="Times New Roman" pitchFamily="18" charset="0"/>
                <a:cs typeface="Times New Roman" pitchFamily="18" charset="0"/>
              </a:rPr>
              <a:t>Presented By:	             </a:t>
            </a:r>
          </a:p>
          <a:p>
            <a:pPr algn="ctr"/>
            <a:r>
              <a:rPr lang="en-US" sz="2000" b="1" kern="400" dirty="0" err="1" smtClean="0">
                <a:latin typeface="Times New Roman" pitchFamily="18" charset="0"/>
                <a:cs typeface="Times New Roman" pitchFamily="18" charset="0"/>
              </a:rPr>
              <a:t>Pushpendra</a:t>
            </a:r>
            <a:r>
              <a:rPr lang="en-US" sz="2000" b="1" kern="400" dirty="0" smtClean="0">
                <a:latin typeface="Times New Roman" pitchFamily="18" charset="0"/>
                <a:cs typeface="Times New Roman" pitchFamily="18" charset="0"/>
              </a:rPr>
              <a:t> K. </a:t>
            </a:r>
            <a:r>
              <a:rPr lang="en-US" sz="2000" b="1" kern="400" dirty="0" err="1" smtClean="0">
                <a:latin typeface="Times New Roman" pitchFamily="18" charset="0"/>
                <a:cs typeface="Times New Roman" pitchFamily="18" charset="0"/>
              </a:rPr>
              <a:t>Rajput</a:t>
            </a:r>
            <a:endParaRPr lang="en-US" sz="2000" b="1" kern="400" dirty="0" smtClean="0">
              <a:latin typeface="Times New Roman" pitchFamily="18" charset="0"/>
              <a:cs typeface="Times New Roman" pitchFamily="18" charset="0"/>
            </a:endParaRPr>
          </a:p>
          <a:p>
            <a:pPr algn="ctr"/>
            <a:r>
              <a:rPr lang="en-US" sz="2000" b="1" kern="400" dirty="0" smtClean="0">
                <a:latin typeface="Times New Roman" pitchFamily="18" charset="0"/>
                <a:cs typeface="Times New Roman" pitchFamily="18" charset="0"/>
              </a:rPr>
              <a:t>Assistant  Professor,</a:t>
            </a:r>
          </a:p>
          <a:p>
            <a:pPr algn="ctr"/>
            <a:r>
              <a:rPr lang="en-US" kern="400" dirty="0" smtClean="0">
                <a:latin typeface="Times New Roman" pitchFamily="18" charset="0"/>
                <a:cs typeface="Times New Roman" pitchFamily="18" charset="0"/>
              </a:rPr>
              <a:t>Department of Computer Science &amp; Engineering</a:t>
            </a:r>
          </a:p>
          <a:p>
            <a:pPr algn="ctr"/>
            <a:endParaRPr lang="en-US" sz="2000" b="1" kern="400" dirty="0" smtClean="0">
              <a:latin typeface="Times New Roman" pitchFamily="18" charset="0"/>
              <a:cs typeface="Times New Roman" pitchFamily="18" charset="0"/>
            </a:endParaRPr>
          </a:p>
        </p:txBody>
      </p:sp>
      <p:sp>
        <p:nvSpPr>
          <p:cNvPr id="30" name="Rounded Rectangle 29"/>
          <p:cNvSpPr>
            <a:spLocks noChangeArrowheads="1"/>
          </p:cNvSpPr>
          <p:nvPr/>
        </p:nvSpPr>
        <p:spPr bwMode="blackGray">
          <a:xfrm>
            <a:off x="853440" y="1981200"/>
            <a:ext cx="7680960" cy="1524000"/>
          </a:xfrm>
          <a:prstGeom prst="roundRect">
            <a:avLst>
              <a:gd name="adj" fmla="val 16667"/>
            </a:avLst>
          </a:prstGeom>
          <a:gradFill rotWithShape="1">
            <a:gsLst>
              <a:gs pos="0">
                <a:schemeClr val="bg1"/>
              </a:gs>
              <a:gs pos="100000">
                <a:schemeClr val="bg2">
                  <a:gamma/>
                  <a:tint val="0"/>
                  <a:invGamma/>
                  <a:alpha val="0"/>
                </a:schemeClr>
              </a:gs>
            </a:gsLst>
            <a:lin ang="0" scaled="1"/>
          </a:gradFill>
          <a:ln w="12700" cap="flat" cmpd="sng" algn="ctr">
            <a:noFill/>
            <a:prstDash val="solid"/>
            <a:round/>
            <a:headEnd type="none" w="med" len="med"/>
            <a:tailEnd type="none" w="med" len="med"/>
          </a:ln>
          <a:effectLst/>
        </p:spPr>
        <p:txBody>
          <a:bodyPr lIns="365760" anchor="ctr"/>
          <a:lstStyle/>
          <a:p>
            <a:pPr algn="ctr"/>
            <a:r>
              <a:rPr lang="en-US" sz="5400" dirty="0" smtClean="0">
                <a:latin typeface="Times New Roman" pitchFamily="18" charset="0"/>
                <a:cs typeface="Times New Roman" pitchFamily="18" charset="0"/>
              </a:rPr>
              <a:t>Introduction to Java</a:t>
            </a:r>
            <a:endParaRPr lang="en-US" sz="5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lide(fromRight)">
                                      <p:cBhvr>
                                        <p:cTn id="7" dur="500"/>
                                        <p:tgtEl>
                                          <p:spTgt spid="29"/>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slide(fromRigh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10</a:t>
            </a:fld>
            <a:endParaRPr lang="en-US"/>
          </a:p>
        </p:txBody>
      </p:sp>
      <p:sp>
        <p:nvSpPr>
          <p:cNvPr id="9" name="Rectangle 1027"/>
          <p:cNvSpPr>
            <a:spLocks noChangeArrowheads="1"/>
          </p:cNvSpPr>
          <p:nvPr/>
        </p:nvSpPr>
        <p:spPr bwMode="auto">
          <a:xfrm>
            <a:off x="990600" y="1447800"/>
            <a:ext cx="8001000" cy="5410200"/>
          </a:xfrm>
          <a:prstGeom prst="rect">
            <a:avLst/>
          </a:prstGeom>
          <a:noFill/>
          <a:ln w="9525">
            <a:noFill/>
            <a:miter lim="800000"/>
            <a:headEnd/>
            <a:tailEnd/>
          </a:ln>
          <a:effectLst/>
        </p:spPr>
        <p:txBody>
          <a:bodyPr lIns="92075" tIns="46038" rIns="92075" bIns="46038"/>
          <a:lstStyle/>
          <a:p>
            <a:pPr marL="442913" indent="-442913" algn="just">
              <a:spcAft>
                <a:spcPts val="600"/>
              </a:spcAft>
              <a:buSzPct val="100000"/>
              <a:buFont typeface="Wingdings" pitchFamily="2" charset="2"/>
              <a:buChar char="q"/>
            </a:pPr>
            <a:r>
              <a:rPr lang="en-US" sz="2000" b="1" dirty="0" smtClean="0">
                <a:latin typeface="Times New Roman" pitchFamily="18" charset="0"/>
                <a:cs typeface="Times New Roman" pitchFamily="18" charset="0"/>
              </a:rPr>
              <a:t>Can compile in two following ways:</a:t>
            </a:r>
          </a:p>
          <a:p>
            <a:pPr marL="914400" lvl="1" indent="-457200" algn="just">
              <a:spcAft>
                <a:spcPts val="600"/>
              </a:spcAft>
              <a:buSzPct val="100000"/>
              <a:buFont typeface="+mj-lt"/>
              <a:buAutoNum type="arabicPeriod"/>
            </a:pPr>
            <a:r>
              <a:rPr lang="en-US" sz="2000" dirty="0" smtClean="0">
                <a:latin typeface="Times New Roman" pitchFamily="18" charset="0"/>
                <a:cs typeface="Times New Roman" pitchFamily="18" charset="0"/>
              </a:rPr>
              <a:t>Put source file into the same directory as the package name is declared and compile the program (resulting </a:t>
            </a:r>
            <a:r>
              <a:rPr lang="en-US" sz="2000" b="1" dirty="0" smtClean="0">
                <a:latin typeface="Times New Roman" pitchFamily="18" charset="0"/>
                <a:cs typeface="Times New Roman" pitchFamily="18" charset="0"/>
              </a:rPr>
              <a:t>.class </a:t>
            </a:r>
            <a:r>
              <a:rPr lang="en-US" sz="2000" dirty="0" smtClean="0">
                <a:latin typeface="Times New Roman" pitchFamily="18" charset="0"/>
                <a:cs typeface="Times New Roman" pitchFamily="18" charset="0"/>
              </a:rPr>
              <a:t>file is also in same directory).</a:t>
            </a:r>
          </a:p>
          <a:p>
            <a:pPr marL="914400" lvl="1" indent="-457200" algn="just">
              <a:spcAft>
                <a:spcPts val="600"/>
              </a:spcAft>
              <a:buSzPct val="100000"/>
            </a:pPr>
            <a:endParaRPr lang="en-US" sz="2000" dirty="0" smtClean="0">
              <a:latin typeface="Times New Roman" pitchFamily="18" charset="0"/>
              <a:cs typeface="Times New Roman" pitchFamily="18" charset="0"/>
            </a:endParaRPr>
          </a:p>
          <a:p>
            <a:pPr marL="914400" lvl="1" indent="-457200" algn="just">
              <a:spcAft>
                <a:spcPts val="600"/>
              </a:spcAft>
              <a:buSzPct val="100000"/>
            </a:pPr>
            <a:endParaRPr lang="en-US" sz="2000" dirty="0" smtClean="0">
              <a:latin typeface="Times New Roman" pitchFamily="18" charset="0"/>
              <a:cs typeface="Times New Roman" pitchFamily="18" charset="0"/>
            </a:endParaRPr>
          </a:p>
          <a:p>
            <a:pPr marL="1371600" lvl="2" indent="-457200" algn="just">
              <a:spcAft>
                <a:spcPts val="600"/>
              </a:spcAft>
              <a:buSzPct val="100000"/>
            </a:pPr>
            <a:r>
              <a:rPr lang="en-US" sz="2000" dirty="0" smtClean="0">
                <a:latin typeface="Times New Roman" pitchFamily="18" charset="0"/>
                <a:cs typeface="Times New Roman" pitchFamily="18" charset="0"/>
              </a:rPr>
              <a:t>Need to create the package directory manually.</a:t>
            </a:r>
          </a:p>
          <a:p>
            <a:pPr marL="1371600" lvl="2" indent="-457200" algn="just">
              <a:spcAft>
                <a:spcPts val="600"/>
              </a:spcAft>
              <a:buSzPct val="100000"/>
            </a:pPr>
            <a:endParaRPr lang="en-US" sz="2000" dirty="0" smtClean="0">
              <a:latin typeface="Times New Roman" pitchFamily="18" charset="0"/>
              <a:cs typeface="Times New Roman" pitchFamily="18" charset="0"/>
            </a:endParaRPr>
          </a:p>
          <a:p>
            <a:pPr marL="914400" lvl="1" indent="-457200" algn="just">
              <a:spcAft>
                <a:spcPts val="600"/>
              </a:spcAft>
              <a:buSzPct val="100000"/>
              <a:buFont typeface="+mj-lt"/>
              <a:buAutoNum type="arabicPeriod" startAt="2"/>
            </a:pPr>
            <a:r>
              <a:rPr lang="en-US" sz="2000" dirty="0" smtClean="0">
                <a:latin typeface="Times New Roman" pitchFamily="18" charset="0"/>
                <a:cs typeface="Times New Roman" pitchFamily="18" charset="0"/>
              </a:rPr>
              <a:t>If you  want to put the </a:t>
            </a:r>
            <a:r>
              <a:rPr lang="en-US" sz="2000" dirty="0" err="1" smtClean="0">
                <a:latin typeface="Times New Roman" pitchFamily="18" charset="0"/>
                <a:cs typeface="Times New Roman" pitchFamily="18" charset="0"/>
              </a:rPr>
              <a:t>sourcefile</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.class </a:t>
            </a:r>
            <a:r>
              <a:rPr lang="en-US" sz="2000" dirty="0" smtClean="0">
                <a:latin typeface="Times New Roman" pitchFamily="18" charset="0"/>
                <a:cs typeface="Times New Roman" pitchFamily="18" charset="0"/>
              </a:rPr>
              <a:t>file at different location then use the following command (suppose source file is stored in a directory named </a:t>
            </a:r>
            <a:r>
              <a:rPr lang="en-US" sz="2000" dirty="0" err="1" smtClean="0">
                <a:latin typeface="Times New Roman" pitchFamily="18" charset="0"/>
                <a:cs typeface="Times New Roman" pitchFamily="18" charset="0"/>
              </a:rPr>
              <a:t>javaPrograms</a:t>
            </a:r>
            <a:r>
              <a:rPr lang="en-US" sz="2000" dirty="0" smtClean="0">
                <a:latin typeface="Times New Roman" pitchFamily="18" charset="0"/>
                <a:cs typeface="Times New Roman" pitchFamily="18" charset="0"/>
              </a:rPr>
              <a:t>. Creates package directory automatically.</a:t>
            </a:r>
          </a:p>
          <a:p>
            <a:pPr marL="914400" lvl="1" indent="-457200" algn="just">
              <a:spcAft>
                <a:spcPts val="600"/>
              </a:spcAft>
              <a:buSzPct val="100000"/>
            </a:pPr>
            <a:r>
              <a:rPr lang="en-US" sz="2000" dirty="0" smtClean="0">
                <a:latin typeface="Times New Roman" pitchFamily="18" charset="0"/>
                <a:cs typeface="Times New Roman" pitchFamily="18" charset="0"/>
              </a:rPr>
              <a:t>	</a:t>
            </a:r>
          </a:p>
          <a:p>
            <a:pPr marL="914400" lvl="1" indent="-457200" algn="just">
              <a:spcAft>
                <a:spcPts val="600"/>
              </a:spcAft>
              <a:buSzPct val="100000"/>
              <a:buFont typeface="+mj-lt"/>
              <a:buAutoNum type="arabicPeriod"/>
            </a:pPr>
            <a:endParaRPr lang="en-US" sz="2000"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Compiling a Package class</a:t>
            </a:r>
          </a:p>
        </p:txBody>
      </p:sp>
      <p:sp>
        <p:nvSpPr>
          <p:cNvPr id="17" name="Rectangle 16"/>
          <p:cNvSpPr/>
          <p:nvPr/>
        </p:nvSpPr>
        <p:spPr>
          <a:xfrm>
            <a:off x="3332483" y="2935069"/>
            <a:ext cx="3525517" cy="646331"/>
          </a:xfrm>
          <a:prstGeom prst="rect">
            <a:avLst/>
          </a:prstGeom>
          <a:solidFill>
            <a:schemeClr val="tx1"/>
          </a:solidFill>
        </p:spPr>
        <p:txBody>
          <a:bodyPr wrap="square">
            <a:spAutoFit/>
          </a:bodyPr>
          <a:lstStyle/>
          <a:p>
            <a:endParaRPr lang="en-US" sz="900" b="1" dirty="0" smtClean="0">
              <a:solidFill>
                <a:schemeClr val="bg1"/>
              </a:solidFill>
            </a:endParaRPr>
          </a:p>
          <a:p>
            <a:r>
              <a:rPr lang="en-US" b="1" dirty="0" smtClean="0">
                <a:solidFill>
                  <a:schemeClr val="bg1"/>
                </a:solidFill>
              </a:rPr>
              <a:t>C:\MyPackage&gt;</a:t>
            </a:r>
            <a:r>
              <a:rPr lang="en-US" b="1" dirty="0" err="1" smtClean="0">
                <a:solidFill>
                  <a:schemeClr val="bg1"/>
                </a:solidFill>
              </a:rPr>
              <a:t>javac</a:t>
            </a:r>
            <a:r>
              <a:rPr lang="en-US" b="1" dirty="0" smtClean="0">
                <a:solidFill>
                  <a:schemeClr val="bg1"/>
                </a:solidFill>
              </a:rPr>
              <a:t>  Example.java</a:t>
            </a:r>
          </a:p>
          <a:p>
            <a:endParaRPr lang="en-US" sz="900" b="1" dirty="0" smtClean="0">
              <a:solidFill>
                <a:schemeClr val="bg1"/>
              </a:solidFill>
            </a:endParaRPr>
          </a:p>
        </p:txBody>
      </p:sp>
      <p:sp>
        <p:nvSpPr>
          <p:cNvPr id="18" name="Rectangle 17"/>
          <p:cNvSpPr/>
          <p:nvPr/>
        </p:nvSpPr>
        <p:spPr>
          <a:xfrm>
            <a:off x="2971800" y="5754469"/>
            <a:ext cx="4450834" cy="646331"/>
          </a:xfrm>
          <a:prstGeom prst="rect">
            <a:avLst/>
          </a:prstGeom>
          <a:solidFill>
            <a:schemeClr val="tx1"/>
          </a:solidFill>
        </p:spPr>
        <p:txBody>
          <a:bodyPr wrap="none">
            <a:spAutoFit/>
          </a:bodyPr>
          <a:lstStyle/>
          <a:p>
            <a:endParaRPr lang="en-US" sz="900" b="1" dirty="0" smtClean="0">
              <a:solidFill>
                <a:schemeClr val="bg1"/>
              </a:solidFill>
            </a:endParaRPr>
          </a:p>
          <a:p>
            <a:r>
              <a:rPr lang="en-US" b="1" dirty="0" smtClean="0">
                <a:solidFill>
                  <a:schemeClr val="bg1"/>
                </a:solidFill>
              </a:rPr>
              <a:t>C:\&gt;</a:t>
            </a:r>
            <a:r>
              <a:rPr lang="en-US" b="1" dirty="0" err="1" smtClean="0">
                <a:solidFill>
                  <a:schemeClr val="bg1"/>
                </a:solidFill>
              </a:rPr>
              <a:t>javac</a:t>
            </a:r>
            <a:r>
              <a:rPr lang="en-US" b="1" dirty="0" smtClean="0">
                <a:solidFill>
                  <a:schemeClr val="bg1"/>
                </a:solidFill>
              </a:rPr>
              <a:t>  -d ./ ./</a:t>
            </a:r>
            <a:r>
              <a:rPr lang="en-US" b="1" dirty="0" err="1" smtClean="0">
                <a:solidFill>
                  <a:schemeClr val="bg1"/>
                </a:solidFill>
              </a:rPr>
              <a:t>javaPrograms</a:t>
            </a:r>
            <a:r>
              <a:rPr lang="en-US" b="1" dirty="0" smtClean="0">
                <a:solidFill>
                  <a:schemeClr val="bg1"/>
                </a:solidFill>
              </a:rPr>
              <a:t>/Example.java</a:t>
            </a:r>
          </a:p>
          <a:p>
            <a:endParaRPr lang="en-US" sz="900" b="1" dirty="0" smtClean="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11</a:t>
            </a:fld>
            <a:endParaRPr lang="en-US"/>
          </a:p>
        </p:txBody>
      </p:sp>
      <p:sp>
        <p:nvSpPr>
          <p:cNvPr id="9" name="Rectangle 1027"/>
          <p:cNvSpPr>
            <a:spLocks noChangeArrowheads="1"/>
          </p:cNvSpPr>
          <p:nvPr/>
        </p:nvSpPr>
        <p:spPr bwMode="auto">
          <a:xfrm>
            <a:off x="990600" y="1447800"/>
            <a:ext cx="8001000" cy="5410200"/>
          </a:xfrm>
          <a:prstGeom prst="rect">
            <a:avLst/>
          </a:prstGeom>
          <a:noFill/>
          <a:ln w="9525">
            <a:noFill/>
            <a:miter lim="800000"/>
            <a:headEnd/>
            <a:tailEnd/>
          </a:ln>
          <a:effectLst/>
        </p:spPr>
        <p:txBody>
          <a:bodyPr lIns="92075" tIns="46038" rIns="92075" bIns="46038"/>
          <a:lstStyle/>
          <a:p>
            <a:pPr marL="263525" indent="-263525" algn="just">
              <a:spcAft>
                <a:spcPts val="600"/>
              </a:spcAft>
              <a:buSzPct val="100000"/>
              <a:buFont typeface="Arial" pitchFamily="34" charset="0"/>
              <a:buChar char="•"/>
            </a:pPr>
            <a:r>
              <a:rPr lang="en-IN" sz="2000" dirty="0" smtClean="0">
                <a:latin typeface="Times New Roman" pitchFamily="18" charset="0"/>
                <a:cs typeface="Times New Roman" pitchFamily="18" charset="0"/>
              </a:rPr>
              <a:t>How does the java run-time system know where to look for packages that you create?</a:t>
            </a:r>
          </a:p>
          <a:p>
            <a:pPr marL="263525" indent="-263525" algn="just">
              <a:spcAft>
                <a:spcPts val="600"/>
              </a:spcAft>
              <a:buSzPct val="100000"/>
              <a:buFont typeface="Arial" pitchFamily="34" charset="0"/>
              <a:buChar char="•"/>
            </a:pPr>
            <a:r>
              <a:rPr lang="en-US" sz="2000" dirty="0" smtClean="0">
                <a:latin typeface="Times New Roman" pitchFamily="18" charset="0"/>
                <a:cs typeface="Times New Roman" pitchFamily="18" charset="0"/>
              </a:rPr>
              <a:t>You can specify using two methods:</a:t>
            </a:r>
            <a:endParaRPr lang="en-IN" sz="2000" dirty="0" smtClean="0">
              <a:latin typeface="Times New Roman" pitchFamily="18" charset="0"/>
              <a:cs typeface="Times New Roman" pitchFamily="18" charset="0"/>
            </a:endParaRPr>
          </a:p>
          <a:p>
            <a:pPr marL="263525" indent="-263525" algn="just">
              <a:spcAft>
                <a:spcPts val="600"/>
              </a:spcAft>
              <a:buSzPct val="100000"/>
              <a:buFont typeface="Arial" pitchFamily="34" charset="0"/>
              <a:buChar char="•"/>
            </a:pPr>
            <a:r>
              <a:rPr lang="en-IN" sz="2000" b="1" dirty="0" smtClean="0">
                <a:latin typeface="Times New Roman" pitchFamily="18" charset="0"/>
                <a:cs typeface="Times New Roman" pitchFamily="18" charset="0"/>
              </a:rPr>
              <a:t>First</a:t>
            </a:r>
            <a:r>
              <a:rPr lang="en-IN" sz="2000" dirty="0" smtClean="0">
                <a:latin typeface="Times New Roman" pitchFamily="18" charset="0"/>
                <a:cs typeface="Times New Roman" pitchFamily="18" charset="0"/>
              </a:rPr>
              <a:t>, by default the Java run-time uses the current working directory as its starting point. Thus , if package is in a subdirectory of the current directory, it will be found.</a:t>
            </a:r>
          </a:p>
          <a:p>
            <a:pPr marL="263525" indent="-263525" algn="just">
              <a:spcAft>
                <a:spcPts val="600"/>
              </a:spcAft>
              <a:buSzPct val="100000"/>
              <a:buFont typeface="Arial" pitchFamily="34" charset="0"/>
              <a:buChar char="•"/>
            </a:pPr>
            <a:r>
              <a:rPr lang="en-IN" sz="2000" b="1" dirty="0" smtClean="0">
                <a:latin typeface="Times New Roman" pitchFamily="18" charset="0"/>
                <a:cs typeface="Times New Roman" pitchFamily="18" charset="0"/>
              </a:rPr>
              <a:t>Second</a:t>
            </a:r>
            <a:r>
              <a:rPr lang="en-IN" sz="2000" dirty="0" smtClean="0">
                <a:latin typeface="Times New Roman" pitchFamily="18" charset="0"/>
                <a:cs typeface="Times New Roman" pitchFamily="18" charset="0"/>
              </a:rPr>
              <a:t>, you can specify a directory path or paths by setting the CLASSPATH environmental variable. CLASSPATH must point to the package’s parent directory.</a:t>
            </a: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Finding Packages and CLASSPATH</a:t>
            </a:r>
          </a:p>
        </p:txBody>
      </p:sp>
      <p:sp>
        <p:nvSpPr>
          <p:cNvPr id="28" name="Snip Single Corner Rectangle 27"/>
          <p:cNvSpPr/>
          <p:nvPr/>
        </p:nvSpPr>
        <p:spPr>
          <a:xfrm>
            <a:off x="7239000" y="4724400"/>
            <a:ext cx="1143000" cy="762000"/>
          </a:xfrm>
          <a:prstGeom prst="snip1Rect">
            <a:avLst>
              <a:gd name="adj" fmla="val 46175"/>
            </a:avLst>
          </a:prstGeom>
          <a:solidFill>
            <a:srgbClr val="DDCE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MyPackage</a:t>
            </a:r>
            <a:endParaRPr lang="en-IN" sz="1200" b="1" dirty="0">
              <a:solidFill>
                <a:schemeClr val="tx1"/>
              </a:solidFill>
            </a:endParaRPr>
          </a:p>
        </p:txBody>
      </p:sp>
      <p:sp>
        <p:nvSpPr>
          <p:cNvPr id="29" name="Snip Single Corner Rectangle 28"/>
          <p:cNvSpPr/>
          <p:nvPr/>
        </p:nvSpPr>
        <p:spPr>
          <a:xfrm>
            <a:off x="7239000" y="5867400"/>
            <a:ext cx="1143000" cy="533400"/>
          </a:xfrm>
          <a:prstGeom prst="snip1Rect">
            <a:avLst>
              <a:gd name="adj" fmla="val 46175"/>
            </a:avLst>
          </a:prstGeom>
          <a:solidFill>
            <a:srgbClr val="DDCE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P1</a:t>
            </a:r>
            <a:endParaRPr lang="en-IN" sz="1200" b="1" dirty="0">
              <a:solidFill>
                <a:schemeClr val="tx1"/>
              </a:solidFill>
            </a:endParaRPr>
          </a:p>
        </p:txBody>
      </p:sp>
      <p:cxnSp>
        <p:nvCxnSpPr>
          <p:cNvPr id="31" name="Straight Arrow Connector 30"/>
          <p:cNvCxnSpPr>
            <a:stCxn id="28" idx="1"/>
            <a:endCxn id="29" idx="3"/>
          </p:cNvCxnSpPr>
          <p:nvPr/>
        </p:nvCxnSpPr>
        <p:spPr>
          <a:xfrm rot="5400000">
            <a:off x="7620000" y="5676900"/>
            <a:ext cx="381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477000" y="4419600"/>
            <a:ext cx="2438400" cy="2057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30" name="TextBox 29"/>
          <p:cNvSpPr txBox="1"/>
          <p:nvPr/>
        </p:nvSpPr>
        <p:spPr>
          <a:xfrm>
            <a:off x="6477000" y="4343400"/>
            <a:ext cx="457200" cy="461665"/>
          </a:xfrm>
          <a:prstGeom prst="rect">
            <a:avLst/>
          </a:prstGeom>
          <a:noFill/>
        </p:spPr>
        <p:txBody>
          <a:bodyPr wrap="square" rtlCol="0">
            <a:spAutoFit/>
          </a:bodyPr>
          <a:lstStyle/>
          <a:p>
            <a:r>
              <a:rPr lang="en-US" sz="2400" b="1" dirty="0" smtClean="0"/>
              <a:t>C:</a:t>
            </a:r>
            <a:endParaRPr lang="en-IN" sz="2400" b="1" dirty="0"/>
          </a:p>
        </p:txBody>
      </p:sp>
      <p:sp>
        <p:nvSpPr>
          <p:cNvPr id="33" name="TextBox 32"/>
          <p:cNvSpPr txBox="1"/>
          <p:nvPr/>
        </p:nvSpPr>
        <p:spPr>
          <a:xfrm>
            <a:off x="1371600" y="4535031"/>
            <a:ext cx="4876800" cy="2246769"/>
          </a:xfrm>
          <a:prstGeom prst="rect">
            <a:avLst/>
          </a:prstGeom>
          <a:noFill/>
        </p:spPr>
        <p:txBody>
          <a:bodyPr wrap="square" rtlCol="0">
            <a:spAutoFit/>
          </a:bodyPr>
          <a:lstStyle/>
          <a:p>
            <a:r>
              <a:rPr lang="en-US" sz="1400" b="1" dirty="0" smtClean="0"/>
              <a:t>C:\&gt; set CLASSPATH = C:\;</a:t>
            </a:r>
          </a:p>
          <a:p>
            <a:endParaRPr lang="en-US" sz="1400" b="1" dirty="0" smtClean="0"/>
          </a:p>
          <a:p>
            <a:r>
              <a:rPr lang="en-US" sz="1400" b="1" dirty="0" smtClean="0"/>
              <a:t>If you want to point the current directory then use .(dot).</a:t>
            </a:r>
          </a:p>
          <a:p>
            <a:r>
              <a:rPr lang="en-US" sz="1400" b="1" dirty="0" smtClean="0"/>
              <a:t>More than one location can be added into the CLASSPATH</a:t>
            </a:r>
          </a:p>
          <a:p>
            <a:endParaRPr lang="en-US" sz="1400" b="1" dirty="0" smtClean="0"/>
          </a:p>
          <a:p>
            <a:r>
              <a:rPr lang="en-US" sz="1400" b="1" dirty="0" smtClean="0"/>
              <a:t>C:\abc&gt; set CLASSPATH = .; C:\;</a:t>
            </a:r>
          </a:p>
          <a:p>
            <a:r>
              <a:rPr lang="en-IN" sz="1400" b="1" dirty="0" smtClean="0"/>
              <a:t> Java will find our class file not only from C: directory but from the current directory as well </a:t>
            </a:r>
            <a:r>
              <a:rPr lang="en-IN" sz="1400" b="1" dirty="0" err="1" smtClean="0"/>
              <a:t>i</a:t>
            </a:r>
            <a:r>
              <a:rPr lang="en-IN" sz="1400" b="1" dirty="0" smtClean="0"/>
              <a:t>. e. </a:t>
            </a:r>
            <a:r>
              <a:rPr lang="en-IN" sz="1400" b="1" i="1" dirty="0" err="1" smtClean="0"/>
              <a:t>abc</a:t>
            </a:r>
            <a:endParaRPr lang="en-US" sz="1400" b="1" i="1" dirty="0" smtClean="0"/>
          </a:p>
          <a:p>
            <a:endParaRPr lang="en-US" sz="1400" b="1" dirty="0" smtClean="0"/>
          </a:p>
          <a:p>
            <a:endParaRPr lang="en-IN" sz="1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12</a:t>
            </a:fld>
            <a:endParaRPr lang="en-US"/>
          </a:p>
        </p:txBody>
      </p:sp>
      <p:sp>
        <p:nvSpPr>
          <p:cNvPr id="9" name="Rectangle 1027"/>
          <p:cNvSpPr>
            <a:spLocks noChangeArrowheads="1"/>
          </p:cNvSpPr>
          <p:nvPr/>
        </p:nvSpPr>
        <p:spPr bwMode="auto">
          <a:xfrm>
            <a:off x="990600" y="1447800"/>
            <a:ext cx="8001000" cy="5410200"/>
          </a:xfrm>
          <a:prstGeom prst="rect">
            <a:avLst/>
          </a:prstGeom>
          <a:noFill/>
          <a:ln w="9525">
            <a:noFill/>
            <a:miter lim="800000"/>
            <a:headEnd/>
            <a:tailEnd/>
          </a:ln>
          <a:effectLst/>
        </p:spPr>
        <p:txBody>
          <a:bodyPr lIns="92075" tIns="46038" rIns="92075" bIns="46038"/>
          <a:lstStyle/>
          <a:p>
            <a:pPr marL="263525" indent="-263525" algn="just">
              <a:spcAft>
                <a:spcPts val="600"/>
              </a:spcAft>
              <a:buSzPct val="100000"/>
              <a:buFont typeface="Arial" pitchFamily="34" charset="0"/>
              <a:buChar char="•"/>
            </a:pPr>
            <a:r>
              <a:rPr lang="en-IN" sz="2400" b="1" dirty="0" smtClean="0">
                <a:latin typeface="Times New Roman" pitchFamily="18" charset="0"/>
                <a:cs typeface="Times New Roman" pitchFamily="18" charset="0"/>
              </a:rPr>
              <a:t>There are three ways of using the resources in a package:</a:t>
            </a:r>
          </a:p>
          <a:p>
            <a:pPr marL="914400" lvl="1" indent="-457200" algn="just">
              <a:spcAft>
                <a:spcPts val="600"/>
              </a:spcAft>
              <a:buSzPct val="100000"/>
              <a:buFont typeface="+mj-lt"/>
              <a:buAutoNum type="arabicPeriod"/>
            </a:pPr>
            <a:r>
              <a:rPr lang="en-IN" sz="2400" i="1" dirty="0" smtClean="0">
                <a:latin typeface="Times New Roman" pitchFamily="18" charset="0"/>
                <a:cs typeface="Times New Roman" pitchFamily="18" charset="0"/>
              </a:rPr>
              <a:t>Inline Member Declarations</a:t>
            </a:r>
            <a:r>
              <a:rPr lang="en-IN" sz="2400" dirty="0" smtClean="0">
                <a:latin typeface="Times New Roman" pitchFamily="18" charset="0"/>
                <a:cs typeface="Times New Roman" pitchFamily="18" charset="0"/>
              </a:rPr>
              <a:t>: declare the package member with its fully qualified package name.</a:t>
            </a:r>
          </a:p>
          <a:p>
            <a:pPr marL="914400" lvl="1" indent="-457200" algn="just">
              <a:spcAft>
                <a:spcPts val="600"/>
              </a:spcAft>
              <a:buSzPct val="100000"/>
              <a:buFont typeface="+mj-lt"/>
              <a:buAutoNum type="arabicPeriod"/>
            </a:pPr>
            <a:endParaRPr lang="en-US" sz="2400" dirty="0" smtClean="0">
              <a:latin typeface="Times New Roman" pitchFamily="18" charset="0"/>
              <a:cs typeface="Times New Roman" pitchFamily="18" charset="0"/>
            </a:endParaRPr>
          </a:p>
          <a:p>
            <a:pPr marL="914400" lvl="1" indent="-457200" algn="just">
              <a:spcAft>
                <a:spcPts val="600"/>
              </a:spcAft>
              <a:buSzPct val="100000"/>
              <a:buFont typeface="+mj-lt"/>
              <a:buAutoNum type="arabicPeriod"/>
            </a:pPr>
            <a:r>
              <a:rPr lang="en-IN" sz="2400" i="1" dirty="0" smtClean="0">
                <a:latin typeface="Times New Roman" pitchFamily="18" charset="0"/>
                <a:cs typeface="Times New Roman" pitchFamily="18" charset="0"/>
              </a:rPr>
              <a:t>Importing a Single Package Member</a:t>
            </a:r>
            <a:r>
              <a:rPr lang="en-IN" sz="2400" dirty="0" smtClean="0">
                <a:latin typeface="Times New Roman" pitchFamily="18" charset="0"/>
                <a:cs typeface="Times New Roman" pitchFamily="18" charset="0"/>
              </a:rPr>
              <a:t>: Easily achieved using an </a:t>
            </a:r>
            <a:r>
              <a:rPr lang="en-IN" sz="2400" b="1" dirty="0" smtClean="0">
                <a:latin typeface="Times New Roman" pitchFamily="18" charset="0"/>
                <a:cs typeface="Times New Roman" pitchFamily="18" charset="0"/>
              </a:rPr>
              <a:t>import</a:t>
            </a:r>
            <a:r>
              <a:rPr lang="en-IN" sz="2400" dirty="0" smtClean="0">
                <a:latin typeface="Times New Roman" pitchFamily="18" charset="0"/>
                <a:cs typeface="Times New Roman" pitchFamily="18" charset="0"/>
              </a:rPr>
              <a:t> statement in which the import keyword is followed by the fully qualified name of the member you wish to use. </a:t>
            </a:r>
          </a:p>
          <a:p>
            <a:pPr marL="914400" lvl="1" indent="-457200" algn="just">
              <a:spcAft>
                <a:spcPts val="600"/>
              </a:spcAft>
              <a:buSzPct val="100000"/>
              <a:buFont typeface="+mj-lt"/>
              <a:buAutoNum type="arabicPeriod"/>
            </a:pPr>
            <a:r>
              <a:rPr lang="en-IN" sz="2400" i="1" dirty="0" smtClean="0">
                <a:latin typeface="Times New Roman" pitchFamily="18" charset="0"/>
                <a:cs typeface="Times New Roman" pitchFamily="18" charset="0"/>
              </a:rPr>
              <a:t>Importing an Entire Package</a:t>
            </a:r>
            <a:r>
              <a:rPr lang="en-IN" sz="2400" dirty="0" smtClean="0">
                <a:latin typeface="Times New Roman" pitchFamily="18" charset="0"/>
                <a:cs typeface="Times New Roman" pitchFamily="18" charset="0"/>
              </a:rPr>
              <a:t>: It may be that you use a number of members from a package and end up with a large number of import statements. . Put asterisk (*) in the place of member Name</a:t>
            </a:r>
          </a:p>
          <a:p>
            <a:pPr marL="914400" lvl="1" indent="-457200" algn="just">
              <a:spcAft>
                <a:spcPts val="600"/>
              </a:spcAft>
              <a:buSzPct val="100000"/>
            </a:pPr>
            <a:endParaRPr lang="en-IN" sz="2400"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Using Packages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13</a:t>
            </a:fld>
            <a:endParaRPr lang="en-US"/>
          </a:p>
        </p:txBody>
      </p:sp>
      <p:sp>
        <p:nvSpPr>
          <p:cNvPr id="9" name="Rectangle 1027"/>
          <p:cNvSpPr>
            <a:spLocks noChangeArrowheads="1"/>
          </p:cNvSpPr>
          <p:nvPr/>
        </p:nvSpPr>
        <p:spPr bwMode="auto">
          <a:xfrm>
            <a:off x="990600" y="1447800"/>
            <a:ext cx="8001000" cy="5410200"/>
          </a:xfrm>
          <a:prstGeom prst="rect">
            <a:avLst/>
          </a:prstGeom>
          <a:noFill/>
          <a:ln w="9525">
            <a:noFill/>
            <a:miter lim="800000"/>
            <a:headEnd/>
            <a:tailEnd/>
          </a:ln>
          <a:effectLst/>
        </p:spPr>
        <p:txBody>
          <a:bodyPr lIns="92075" tIns="46038" rIns="92075" bIns="46038"/>
          <a:lstStyle/>
          <a:p>
            <a:pPr marL="914400" lvl="1" indent="-457200" algn="just">
              <a:spcAft>
                <a:spcPts val="600"/>
              </a:spcAft>
              <a:buSzPct val="100000"/>
              <a:buFont typeface="+mj-lt"/>
              <a:buAutoNum type="arabicPeriod"/>
            </a:pPr>
            <a:r>
              <a:rPr lang="en-IN" sz="2000" i="1" dirty="0" smtClean="0">
                <a:latin typeface="Times New Roman" pitchFamily="18" charset="0"/>
                <a:cs typeface="Times New Roman" pitchFamily="18" charset="0"/>
              </a:rPr>
              <a:t>Inline Member Declarations</a:t>
            </a:r>
            <a:r>
              <a:rPr lang="en-IN" sz="2000" dirty="0" smtClean="0">
                <a:latin typeface="Times New Roman" pitchFamily="18" charset="0"/>
                <a:cs typeface="Times New Roman" pitchFamily="18" charset="0"/>
              </a:rPr>
              <a:t>: declare the package member with its fully qualified package name.</a:t>
            </a:r>
          </a:p>
          <a:p>
            <a:pPr marL="914400" lvl="1" indent="-457200" algn="just">
              <a:spcAft>
                <a:spcPts val="600"/>
              </a:spcAft>
              <a:buSzPct val="100000"/>
              <a:buFont typeface="+mj-lt"/>
              <a:buAutoNum type="arabicPeriod"/>
            </a:pPr>
            <a:endParaRPr lang="en-IN" sz="2000" dirty="0" smtClean="0">
              <a:latin typeface="Times New Roman" pitchFamily="18" charset="0"/>
              <a:cs typeface="Times New Roman" pitchFamily="18" charset="0"/>
            </a:endParaRPr>
          </a:p>
          <a:p>
            <a:pPr marL="914400" lvl="1" indent="-457200" algn="just">
              <a:spcAft>
                <a:spcPts val="600"/>
              </a:spcAft>
              <a:buSzPct val="100000"/>
              <a:buFont typeface="+mj-lt"/>
              <a:buAutoNum type="arabicPeriod"/>
            </a:pPr>
            <a:endParaRPr lang="en-US" sz="2000" dirty="0" smtClean="0">
              <a:latin typeface="Times New Roman" pitchFamily="18" charset="0"/>
              <a:cs typeface="Times New Roman" pitchFamily="18" charset="0"/>
            </a:endParaRPr>
          </a:p>
          <a:p>
            <a:pPr marL="914400" lvl="1" indent="-457200" algn="just">
              <a:spcAft>
                <a:spcPts val="600"/>
              </a:spcAft>
              <a:buSzPct val="100000"/>
              <a:buFont typeface="+mj-lt"/>
              <a:buAutoNum type="arabicPeriod"/>
            </a:pPr>
            <a:endParaRPr lang="en-IN" sz="2000" dirty="0" smtClean="0">
              <a:latin typeface="Times New Roman" pitchFamily="18" charset="0"/>
              <a:cs typeface="Times New Roman" pitchFamily="18" charset="0"/>
            </a:endParaRPr>
          </a:p>
          <a:p>
            <a:pPr marL="914400" lvl="1" indent="-457200" algn="just">
              <a:spcAft>
                <a:spcPts val="600"/>
              </a:spcAft>
              <a:buSzPct val="100000"/>
              <a:buFont typeface="+mj-lt"/>
              <a:buAutoNum type="arabicPeriod"/>
            </a:pPr>
            <a:endParaRPr lang="en-US" sz="2000" dirty="0" smtClean="0">
              <a:latin typeface="Times New Roman" pitchFamily="18" charset="0"/>
              <a:cs typeface="Times New Roman" pitchFamily="18" charset="0"/>
            </a:endParaRPr>
          </a:p>
          <a:p>
            <a:pPr marL="914400" lvl="1" indent="-457200" algn="just">
              <a:spcAft>
                <a:spcPts val="600"/>
              </a:spcAft>
              <a:buSzPct val="100000"/>
              <a:buFont typeface="+mj-lt"/>
              <a:buAutoNum type="arabicPeriod"/>
            </a:pPr>
            <a:r>
              <a:rPr lang="en-IN" sz="2000" i="1" dirty="0" smtClean="0">
                <a:latin typeface="Times New Roman" pitchFamily="18" charset="0"/>
                <a:cs typeface="Times New Roman" pitchFamily="18" charset="0"/>
              </a:rPr>
              <a:t>Importing a Single Package Member</a:t>
            </a:r>
            <a:r>
              <a:rPr lang="en-IN" sz="2000" dirty="0" smtClean="0">
                <a:latin typeface="Times New Roman" pitchFamily="18" charset="0"/>
                <a:cs typeface="Times New Roman" pitchFamily="18" charset="0"/>
              </a:rPr>
              <a:t>: Easily achieved using an </a:t>
            </a:r>
            <a:r>
              <a:rPr lang="en-IN" sz="2000" b="1" dirty="0" smtClean="0">
                <a:latin typeface="Times New Roman" pitchFamily="18" charset="0"/>
                <a:cs typeface="Times New Roman" pitchFamily="18" charset="0"/>
              </a:rPr>
              <a:t>import</a:t>
            </a:r>
            <a:r>
              <a:rPr lang="en-IN" sz="2000" dirty="0" smtClean="0">
                <a:latin typeface="Times New Roman" pitchFamily="18" charset="0"/>
                <a:cs typeface="Times New Roman" pitchFamily="18" charset="0"/>
              </a:rPr>
              <a:t> statement in which the import keyword is followed by the fully qualified name of the member you wish to use. </a:t>
            </a:r>
          </a:p>
          <a:p>
            <a:pPr marL="914400" lvl="1" indent="-457200" algn="just">
              <a:spcAft>
                <a:spcPts val="600"/>
              </a:spcAft>
              <a:buSzPct val="100000"/>
              <a:buFont typeface="+mj-lt"/>
              <a:buAutoNum type="arabicPeriod"/>
            </a:pPr>
            <a:endParaRPr lang="en-US" sz="2000" dirty="0" smtClean="0">
              <a:latin typeface="Times New Roman" pitchFamily="18" charset="0"/>
              <a:cs typeface="Times New Roman" pitchFamily="18" charset="0"/>
            </a:endParaRPr>
          </a:p>
          <a:p>
            <a:pPr marL="914400" lvl="1" indent="-457200" algn="just">
              <a:spcAft>
                <a:spcPts val="600"/>
              </a:spcAft>
              <a:buSzPct val="100000"/>
              <a:buFont typeface="+mj-lt"/>
              <a:buAutoNum type="arabicPeriod"/>
            </a:pPr>
            <a:endParaRPr lang="en-US" sz="2000" dirty="0" smtClean="0">
              <a:latin typeface="Times New Roman" pitchFamily="18" charset="0"/>
              <a:cs typeface="Times New Roman" pitchFamily="18" charset="0"/>
            </a:endParaRPr>
          </a:p>
          <a:p>
            <a:pPr marL="914400" lvl="1" indent="-457200" algn="just">
              <a:spcAft>
                <a:spcPts val="600"/>
              </a:spcAft>
              <a:buSzPct val="100000"/>
              <a:buFont typeface="+mj-lt"/>
              <a:buAutoNum type="arabicPeriod"/>
            </a:pPr>
            <a:endParaRPr lang="en-US" sz="2000" dirty="0" smtClean="0">
              <a:latin typeface="Times New Roman" pitchFamily="18" charset="0"/>
              <a:cs typeface="Times New Roman" pitchFamily="18" charset="0"/>
            </a:endParaRPr>
          </a:p>
          <a:p>
            <a:pPr marL="914400" lvl="1" indent="-457200" algn="just">
              <a:spcAft>
                <a:spcPts val="600"/>
              </a:spcAft>
              <a:buSzPct val="100000"/>
              <a:buFont typeface="+mj-lt"/>
              <a:buAutoNum type="arabicPeriod"/>
            </a:pPr>
            <a:endParaRPr lang="en-IN" sz="2000" dirty="0" smtClean="0">
              <a:latin typeface="Times New Roman" pitchFamily="18" charset="0"/>
              <a:cs typeface="Times New Roman" pitchFamily="18" charset="0"/>
            </a:endParaRPr>
          </a:p>
          <a:p>
            <a:pPr marL="914400" lvl="1" indent="-457200" algn="just">
              <a:spcAft>
                <a:spcPts val="600"/>
              </a:spcAft>
              <a:buSzPct val="100000"/>
            </a:pPr>
            <a:endParaRPr lang="en-IN" sz="2000"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Using Packages</a:t>
            </a:r>
          </a:p>
        </p:txBody>
      </p:sp>
      <p:sp>
        <p:nvSpPr>
          <p:cNvPr id="17" name="TextBox 16"/>
          <p:cNvSpPr txBox="1"/>
          <p:nvPr/>
        </p:nvSpPr>
        <p:spPr>
          <a:xfrm>
            <a:off x="1295400" y="2133600"/>
            <a:ext cx="7696200" cy="1200329"/>
          </a:xfrm>
          <a:prstGeom prst="rect">
            <a:avLst/>
          </a:prstGeom>
          <a:solidFill>
            <a:srgbClr val="FF9966"/>
          </a:solidFill>
        </p:spPr>
        <p:txBody>
          <a:bodyPr wrap="square" rtlCol="0">
            <a:spAutoFit/>
          </a:bodyPr>
          <a:lstStyle/>
          <a:p>
            <a:r>
              <a:rPr lang="en-US" dirty="0" smtClean="0">
                <a:latin typeface="Courier New" pitchFamily="49" charset="0"/>
                <a:cs typeface="Courier New" pitchFamily="49" charset="0"/>
              </a:rPr>
              <a:t>Public class Test</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MyPackage.Example</a:t>
            </a:r>
            <a:r>
              <a:rPr lang="en-US" dirty="0" smtClean="0">
                <a:latin typeface="Courier New" pitchFamily="49" charset="0"/>
                <a:cs typeface="Courier New" pitchFamily="49" charset="0"/>
              </a:rPr>
              <a:t> example = new </a:t>
            </a:r>
            <a:r>
              <a:rPr lang="en-US" dirty="0" err="1" smtClean="0">
                <a:latin typeface="Courier New" pitchFamily="49" charset="0"/>
                <a:cs typeface="Courier New" pitchFamily="49" charset="0"/>
              </a:rPr>
              <a:t>MyPackage.Example</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a:t>
            </a:r>
            <a:endParaRPr lang="en-IN" dirty="0">
              <a:latin typeface="Courier New" pitchFamily="49" charset="0"/>
              <a:cs typeface="Courier New" pitchFamily="49" charset="0"/>
            </a:endParaRPr>
          </a:p>
        </p:txBody>
      </p:sp>
      <p:sp>
        <p:nvSpPr>
          <p:cNvPr id="12" name="TextBox 11"/>
          <p:cNvSpPr txBox="1"/>
          <p:nvPr/>
        </p:nvSpPr>
        <p:spPr>
          <a:xfrm>
            <a:off x="1295400" y="4847272"/>
            <a:ext cx="7696200" cy="1477328"/>
          </a:xfrm>
          <a:prstGeom prst="rect">
            <a:avLst/>
          </a:prstGeom>
          <a:solidFill>
            <a:srgbClr val="FF9966"/>
          </a:solidFill>
        </p:spPr>
        <p:txBody>
          <a:bodyPr wrap="square" rtlCol="0">
            <a:spAutoFit/>
          </a:bodyPr>
          <a:lstStyle/>
          <a:p>
            <a:r>
              <a:rPr lang="en-US" dirty="0" smtClean="0">
                <a:latin typeface="Courier New" pitchFamily="49" charset="0"/>
                <a:cs typeface="Courier New" pitchFamily="49" charset="0"/>
              </a:rPr>
              <a:t>import </a:t>
            </a:r>
            <a:r>
              <a:rPr lang="en-US" dirty="0" err="1" smtClean="0">
                <a:latin typeface="Courier New" pitchFamily="49" charset="0"/>
                <a:cs typeface="Courier New" pitchFamily="49" charset="0"/>
              </a:rPr>
              <a:t>MyPackage.Example</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Public class Test</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Example example = new Example();</a:t>
            </a:r>
          </a:p>
          <a:p>
            <a:r>
              <a:rPr lang="en-US" dirty="0" smtClean="0">
                <a:latin typeface="Courier New" pitchFamily="49" charset="0"/>
                <a:cs typeface="Courier New" pitchFamily="49" charset="0"/>
              </a:rPr>
              <a:t>}</a:t>
            </a:r>
            <a:endParaRPr lang="en-IN"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14</a:t>
            </a:fld>
            <a:endParaRPr lang="en-US"/>
          </a:p>
        </p:txBody>
      </p:sp>
      <p:sp>
        <p:nvSpPr>
          <p:cNvPr id="9" name="Rectangle 1027"/>
          <p:cNvSpPr>
            <a:spLocks noChangeArrowheads="1"/>
          </p:cNvSpPr>
          <p:nvPr/>
        </p:nvSpPr>
        <p:spPr bwMode="auto">
          <a:xfrm>
            <a:off x="990600" y="1600200"/>
            <a:ext cx="8001000" cy="5257800"/>
          </a:xfrm>
          <a:prstGeom prst="rect">
            <a:avLst/>
          </a:prstGeom>
          <a:noFill/>
          <a:ln w="9525">
            <a:noFill/>
            <a:miter lim="800000"/>
            <a:headEnd/>
            <a:tailEnd/>
          </a:ln>
          <a:effectLst/>
        </p:spPr>
        <p:txBody>
          <a:bodyPr lIns="92075" tIns="46038" rIns="92075" bIns="46038"/>
          <a:lstStyle/>
          <a:p>
            <a:pPr marL="914400" lvl="1" indent="-457200" algn="just">
              <a:spcAft>
                <a:spcPts val="600"/>
              </a:spcAft>
              <a:buSzPct val="100000"/>
              <a:buFont typeface="+mj-lt"/>
              <a:buAutoNum type="arabicPeriod" startAt="3"/>
            </a:pPr>
            <a:r>
              <a:rPr lang="en-IN" sz="2400" i="1" dirty="0" smtClean="0">
                <a:latin typeface="Times New Roman" pitchFamily="18" charset="0"/>
                <a:cs typeface="Times New Roman" pitchFamily="18" charset="0"/>
              </a:rPr>
              <a:t>Importing an Entire Package</a:t>
            </a:r>
            <a:r>
              <a:rPr lang="en-IN" sz="2400" dirty="0" smtClean="0">
                <a:latin typeface="Times New Roman" pitchFamily="18" charset="0"/>
                <a:cs typeface="Times New Roman" pitchFamily="18" charset="0"/>
              </a:rPr>
              <a:t>: It may be that you use a number of members from a package and end up with a large number of import statements. . Put asterisk (*) in the place of member Name in import statement.</a:t>
            </a:r>
          </a:p>
          <a:p>
            <a:pPr marL="914400" lvl="1" indent="-457200" algn="just">
              <a:spcAft>
                <a:spcPts val="600"/>
              </a:spcAft>
              <a:buSzPct val="100000"/>
              <a:buFont typeface="+mj-lt"/>
              <a:buAutoNum type="arabicPeriod" startAt="3"/>
            </a:pPr>
            <a:endParaRPr lang="en-US" sz="2400" dirty="0" smtClean="0">
              <a:latin typeface="Times New Roman" pitchFamily="18" charset="0"/>
              <a:cs typeface="Times New Roman" pitchFamily="18" charset="0"/>
            </a:endParaRPr>
          </a:p>
          <a:p>
            <a:pPr marL="914400" lvl="1" indent="-457200" algn="just">
              <a:spcAft>
                <a:spcPts val="600"/>
              </a:spcAft>
              <a:buSzPct val="100000"/>
              <a:buFont typeface="+mj-lt"/>
              <a:buAutoNum type="arabicPeriod" startAt="3"/>
            </a:pPr>
            <a:endParaRPr lang="en-US" sz="2400" dirty="0" smtClean="0">
              <a:latin typeface="Times New Roman" pitchFamily="18" charset="0"/>
              <a:cs typeface="Times New Roman" pitchFamily="18" charset="0"/>
            </a:endParaRPr>
          </a:p>
          <a:p>
            <a:pPr marL="914400" lvl="1" indent="-457200" algn="just">
              <a:spcAft>
                <a:spcPts val="600"/>
              </a:spcAft>
              <a:buSzPct val="100000"/>
              <a:buFont typeface="+mj-lt"/>
              <a:buAutoNum type="arabicPeriod" startAt="3"/>
            </a:pPr>
            <a:endParaRPr lang="en-US" sz="2400" dirty="0" smtClean="0">
              <a:latin typeface="Times New Roman" pitchFamily="18" charset="0"/>
              <a:cs typeface="Times New Roman" pitchFamily="18" charset="0"/>
            </a:endParaRPr>
          </a:p>
          <a:p>
            <a:pPr marL="914400" lvl="1" indent="-457200" algn="just">
              <a:spcAft>
                <a:spcPts val="600"/>
              </a:spcAft>
              <a:buSzPct val="100000"/>
              <a:buFont typeface="+mj-lt"/>
              <a:buAutoNum type="arabicPeriod" startAt="3"/>
            </a:pPr>
            <a:endParaRPr lang="en-US" sz="2400" dirty="0" smtClean="0">
              <a:latin typeface="Times New Roman" pitchFamily="18" charset="0"/>
              <a:cs typeface="Times New Roman" pitchFamily="18" charset="0"/>
            </a:endParaRPr>
          </a:p>
          <a:p>
            <a:pPr marL="914400" lvl="1" indent="-457200" algn="just">
              <a:spcAft>
                <a:spcPts val="600"/>
              </a:spcAft>
              <a:buSzPct val="100000"/>
              <a:buFont typeface="+mj-lt"/>
              <a:buAutoNum type="arabicPeriod" startAt="3"/>
            </a:pPr>
            <a:endParaRPr lang="en-US" sz="2400" dirty="0" smtClean="0">
              <a:latin typeface="Times New Roman" pitchFamily="18" charset="0"/>
              <a:cs typeface="Times New Roman" pitchFamily="18" charset="0"/>
            </a:endParaRPr>
          </a:p>
          <a:p>
            <a:pPr marL="914400" lvl="1" indent="-457200" algn="just">
              <a:spcAft>
                <a:spcPts val="600"/>
              </a:spcAft>
              <a:buSzPct val="100000"/>
            </a:pPr>
            <a:r>
              <a:rPr lang="en-US" sz="2400" dirty="0" smtClean="0">
                <a:latin typeface="Times New Roman" pitchFamily="18" charset="0"/>
                <a:cs typeface="Times New Roman" pitchFamily="18" charset="0"/>
              </a:rPr>
              <a:t>	</a:t>
            </a:r>
            <a:r>
              <a:rPr lang="en-US" sz="2400" i="1" dirty="0" smtClean="0">
                <a:solidFill>
                  <a:srgbClr val="FF0000"/>
                </a:solidFill>
                <a:latin typeface="Times New Roman" pitchFamily="18" charset="0"/>
                <a:cs typeface="Times New Roman" pitchFamily="18" charset="0"/>
                <a:sym typeface="Wingdings" pitchFamily="2" charset="2"/>
              </a:rPr>
              <a:t> </a:t>
            </a:r>
            <a:r>
              <a:rPr lang="en-IN" sz="2000" i="1" dirty="0" smtClean="0">
                <a:solidFill>
                  <a:srgbClr val="FF0000"/>
                </a:solidFill>
                <a:latin typeface="Times New Roman" pitchFamily="18" charset="0"/>
                <a:cs typeface="Times New Roman" pitchFamily="18" charset="0"/>
              </a:rPr>
              <a:t>import statements occur immediately following the package statement (if it exists) and before any class definitions</a:t>
            </a: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Using Packages</a:t>
            </a:r>
          </a:p>
        </p:txBody>
      </p:sp>
      <p:sp>
        <p:nvSpPr>
          <p:cNvPr id="12" name="TextBox 11"/>
          <p:cNvSpPr txBox="1"/>
          <p:nvPr/>
        </p:nvSpPr>
        <p:spPr>
          <a:xfrm>
            <a:off x="2057400" y="3351074"/>
            <a:ext cx="5715000" cy="1754326"/>
          </a:xfrm>
          <a:prstGeom prst="rect">
            <a:avLst/>
          </a:prstGeom>
          <a:solidFill>
            <a:srgbClr val="FF9966"/>
          </a:solidFill>
        </p:spPr>
        <p:txBody>
          <a:bodyPr wrap="square" rtlCol="0">
            <a:spAutoFit/>
          </a:bodyPr>
          <a:lstStyle/>
          <a:p>
            <a:r>
              <a:rPr lang="en-US" dirty="0" smtClean="0">
                <a:latin typeface="Courier New" pitchFamily="49" charset="0"/>
                <a:cs typeface="Courier New" pitchFamily="49" charset="0"/>
              </a:rPr>
              <a:t>import MyPackage.*;</a:t>
            </a:r>
          </a:p>
          <a:p>
            <a:r>
              <a:rPr lang="en-US" dirty="0" smtClean="0">
                <a:latin typeface="Courier New" pitchFamily="49" charset="0"/>
                <a:cs typeface="Courier New" pitchFamily="49" charset="0"/>
              </a:rPr>
              <a:t>Public class Test</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Example1 example1 = new Example1();</a:t>
            </a:r>
          </a:p>
          <a:p>
            <a:r>
              <a:rPr lang="en-US" dirty="0" smtClean="0">
                <a:latin typeface="Courier New" pitchFamily="49" charset="0"/>
                <a:cs typeface="Courier New" pitchFamily="49" charset="0"/>
              </a:rPr>
              <a:t>     Example2 </a:t>
            </a:r>
            <a:r>
              <a:rPr lang="en-US" dirty="0" err="1" smtClean="0">
                <a:latin typeface="Courier New" pitchFamily="49" charset="0"/>
                <a:cs typeface="Courier New" pitchFamily="49" charset="0"/>
              </a:rPr>
              <a:t>example2</a:t>
            </a:r>
            <a:r>
              <a:rPr lang="en-US" dirty="0" smtClean="0">
                <a:latin typeface="Courier New" pitchFamily="49" charset="0"/>
                <a:cs typeface="Courier New" pitchFamily="49" charset="0"/>
              </a:rPr>
              <a:t> = new Example2();</a:t>
            </a:r>
          </a:p>
          <a:p>
            <a:r>
              <a:rPr lang="en-US" dirty="0" smtClean="0">
                <a:latin typeface="Courier New" pitchFamily="49" charset="0"/>
                <a:cs typeface="Courier New" pitchFamily="49" charset="0"/>
              </a:rPr>
              <a:t>}</a:t>
            </a:r>
            <a:endParaRPr lang="en-IN"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15</a:t>
            </a:fld>
            <a:endParaRPr lang="en-US"/>
          </a:p>
        </p:txBody>
      </p:sp>
      <p:sp>
        <p:nvSpPr>
          <p:cNvPr id="9" name="Rectangle 1027"/>
          <p:cNvSpPr>
            <a:spLocks noChangeArrowheads="1"/>
          </p:cNvSpPr>
          <p:nvPr/>
        </p:nvSpPr>
        <p:spPr bwMode="auto">
          <a:xfrm>
            <a:off x="990600" y="1524000"/>
            <a:ext cx="8001000" cy="5334000"/>
          </a:xfrm>
          <a:prstGeom prst="rect">
            <a:avLst/>
          </a:prstGeom>
          <a:noFill/>
          <a:ln w="9525">
            <a:noFill/>
            <a:miter lim="800000"/>
            <a:headEnd/>
            <a:tailEnd/>
          </a:ln>
          <a:effectLst/>
        </p:spPr>
        <p:txBody>
          <a:bodyPr lIns="92075" tIns="46038" rIns="92075" bIns="46038"/>
          <a:lstStyle/>
          <a:p>
            <a:pPr marL="263525" indent="-263525" algn="just">
              <a:spcAft>
                <a:spcPts val="600"/>
              </a:spcAft>
              <a:buSzPct val="100000"/>
              <a:buFont typeface="Arial" pitchFamily="34" charset="0"/>
              <a:buChar char="•"/>
            </a:pPr>
            <a:r>
              <a:rPr lang="en-IN" sz="2400" dirty="0" smtClean="0">
                <a:latin typeface="Times New Roman" pitchFamily="18" charset="0"/>
                <a:cs typeface="Times New Roman" pitchFamily="18" charset="0"/>
              </a:rPr>
              <a:t>All of the standard Java classes included with Java are stored in a package called </a:t>
            </a:r>
            <a:r>
              <a:rPr lang="en-IN" sz="2400" b="1" dirty="0" smtClean="0">
                <a:latin typeface="Times New Roman" pitchFamily="18" charset="0"/>
                <a:cs typeface="Times New Roman" pitchFamily="18" charset="0"/>
              </a:rPr>
              <a:t>java</a:t>
            </a:r>
            <a:r>
              <a:rPr lang="en-IN" sz="2400" dirty="0" smtClean="0">
                <a:latin typeface="Times New Roman" pitchFamily="18" charset="0"/>
                <a:cs typeface="Times New Roman" pitchFamily="18" charset="0"/>
              </a:rPr>
              <a:t>.</a:t>
            </a:r>
          </a:p>
          <a:p>
            <a:pPr marL="263525" indent="-263525" algn="just">
              <a:spcAft>
                <a:spcPts val="600"/>
              </a:spcAft>
              <a:buSzPct val="100000"/>
              <a:buFont typeface="Arial" pitchFamily="34" charset="0"/>
              <a:buChar char="•"/>
            </a:pPr>
            <a:r>
              <a:rPr lang="en-IN" sz="2400" dirty="0" smtClean="0">
                <a:latin typeface="Times New Roman" pitchFamily="18" charset="0"/>
                <a:cs typeface="Times New Roman" pitchFamily="18" charset="0"/>
              </a:rPr>
              <a:t>The basic language functions are stored in a package inside of the java package called </a:t>
            </a:r>
            <a:r>
              <a:rPr lang="en-IN" sz="2400" b="1" dirty="0" err="1" smtClean="0">
                <a:latin typeface="Times New Roman" pitchFamily="18" charset="0"/>
                <a:cs typeface="Times New Roman" pitchFamily="18" charset="0"/>
              </a:rPr>
              <a:t>java.lang</a:t>
            </a:r>
            <a:r>
              <a:rPr lang="en-IN" sz="2400" b="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Since Java is useless without much of the functionality in </a:t>
            </a:r>
            <a:r>
              <a:rPr lang="en-IN" sz="2400" b="1" dirty="0" err="1" smtClean="0">
                <a:latin typeface="Times New Roman" pitchFamily="18" charset="0"/>
                <a:cs typeface="Times New Roman" pitchFamily="18" charset="0"/>
              </a:rPr>
              <a:t>java.lang</a:t>
            </a:r>
            <a:r>
              <a:rPr lang="en-IN" sz="2400" dirty="0" smtClean="0">
                <a:latin typeface="Times New Roman" pitchFamily="18" charset="0"/>
                <a:cs typeface="Times New Roman" pitchFamily="18" charset="0"/>
              </a:rPr>
              <a:t>, it is implicitly imported by the compiler for all programs.</a:t>
            </a:r>
          </a:p>
          <a:p>
            <a:pPr marL="263525" indent="-263525" algn="just">
              <a:spcAft>
                <a:spcPts val="600"/>
              </a:spcAft>
              <a:buSzPct val="100000"/>
              <a:buFont typeface="Arial" pitchFamily="34" charset="0"/>
              <a:buChar char="•"/>
            </a:pPr>
            <a:r>
              <a:rPr lang="en-IN" sz="2400" dirty="0" smtClean="0">
                <a:latin typeface="Times New Roman" pitchFamily="18" charset="0"/>
                <a:cs typeface="Times New Roman" pitchFamily="18" charset="0"/>
              </a:rPr>
              <a:t>If a class with the same name exists in two different packages that you import using the star form, the compiler will remain silent, unless you try to use one of the classes.</a:t>
            </a:r>
          </a:p>
          <a:p>
            <a:pPr marL="263525" indent="-263525" algn="just">
              <a:spcAft>
                <a:spcPts val="600"/>
              </a:spcAft>
              <a:buSzPct val="100000"/>
              <a:buFont typeface="Arial" pitchFamily="34" charset="0"/>
              <a:buChar char="•"/>
            </a:pPr>
            <a:r>
              <a:rPr lang="en-US" sz="2400" dirty="0" smtClean="0">
                <a:latin typeface="Times New Roman" pitchFamily="18" charset="0"/>
                <a:cs typeface="Times New Roman" pitchFamily="18" charset="0"/>
              </a:rPr>
              <a:t>You will get a compile time error and have to explicitly name the class specifying its package.</a:t>
            </a:r>
            <a:endParaRPr lang="en-IN" sz="2400" dirty="0" smtClean="0">
              <a:latin typeface="Times New Roman" pitchFamily="18" charset="0"/>
              <a:cs typeface="Times New Roman" pitchFamily="18" charset="0"/>
            </a:endParaRPr>
          </a:p>
          <a:p>
            <a:pPr marL="263525" indent="-263525" algn="just">
              <a:spcAft>
                <a:spcPts val="600"/>
              </a:spcAft>
              <a:buSzPct val="100000"/>
              <a:buFont typeface="Arial" pitchFamily="34" charset="0"/>
              <a:buChar char="•"/>
            </a:pPr>
            <a:endParaRPr lang="en-IN" sz="2400"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Using Package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16</a:t>
            </a:fld>
            <a:endParaRPr lang="en-US"/>
          </a:p>
        </p:txBody>
      </p:sp>
      <p:sp>
        <p:nvSpPr>
          <p:cNvPr id="9" name="Rectangle 1027"/>
          <p:cNvSpPr>
            <a:spLocks noChangeArrowheads="1"/>
          </p:cNvSpPr>
          <p:nvPr/>
        </p:nvSpPr>
        <p:spPr bwMode="auto">
          <a:xfrm>
            <a:off x="990600" y="1524000"/>
            <a:ext cx="8001000" cy="5334000"/>
          </a:xfrm>
          <a:prstGeom prst="rect">
            <a:avLst/>
          </a:prstGeom>
          <a:noFill/>
          <a:ln w="9525">
            <a:noFill/>
            <a:miter lim="800000"/>
            <a:headEnd/>
            <a:tailEnd/>
          </a:ln>
          <a:effectLst/>
        </p:spPr>
        <p:txBody>
          <a:bodyPr lIns="92075" tIns="46038" rIns="92075" bIns="46038"/>
          <a:lstStyle/>
          <a:p>
            <a:pPr marL="263525" indent="-263525" algn="just">
              <a:spcAft>
                <a:spcPts val="1200"/>
              </a:spcAft>
              <a:buSzPct val="100000"/>
              <a:buFont typeface="Arial" pitchFamily="34" charset="0"/>
              <a:buChar char="•"/>
            </a:pPr>
            <a:r>
              <a:rPr lang="en-IN" sz="2400" dirty="0" smtClean="0">
                <a:latin typeface="Times New Roman" pitchFamily="18" charset="0"/>
                <a:cs typeface="Times New Roman" pitchFamily="18" charset="0"/>
              </a:rPr>
              <a:t>All classes (or interfaces) accessible to all others in the same package.</a:t>
            </a:r>
          </a:p>
          <a:p>
            <a:pPr marL="263525" indent="-263525" algn="just">
              <a:spcAft>
                <a:spcPts val="1200"/>
              </a:spcAft>
              <a:buSzPct val="100000"/>
              <a:buFont typeface="Arial" pitchFamily="34" charset="0"/>
              <a:buChar char="•"/>
            </a:pPr>
            <a:r>
              <a:rPr lang="en-IN" sz="2400" dirty="0" smtClean="0">
                <a:latin typeface="Times New Roman" pitchFamily="18" charset="0"/>
                <a:cs typeface="Times New Roman" pitchFamily="18" charset="0"/>
              </a:rPr>
              <a:t>Class declared public in one package is accessible within another. Non-public class is not</a:t>
            </a:r>
          </a:p>
          <a:p>
            <a:pPr marL="263525" indent="-263525" algn="just">
              <a:spcAft>
                <a:spcPts val="1200"/>
              </a:spcAft>
              <a:buSzPct val="100000"/>
              <a:buFont typeface="Arial" pitchFamily="34" charset="0"/>
              <a:buChar char="•"/>
            </a:pPr>
            <a:r>
              <a:rPr lang="en-IN" sz="2400" dirty="0" smtClean="0">
                <a:latin typeface="Times New Roman" pitchFamily="18" charset="0"/>
                <a:cs typeface="Times New Roman" pitchFamily="18" charset="0"/>
              </a:rPr>
              <a:t>Members of a class are accessible from a different class, as long as they are not private</a:t>
            </a:r>
          </a:p>
          <a:p>
            <a:pPr marL="263525" indent="-263525" algn="just">
              <a:spcAft>
                <a:spcPts val="1200"/>
              </a:spcAft>
              <a:buSzPct val="100000"/>
              <a:buFont typeface="Arial" pitchFamily="34" charset="0"/>
              <a:buChar char="•"/>
            </a:pPr>
            <a:r>
              <a:rPr lang="en-IN" sz="2400" dirty="0" smtClean="0">
                <a:latin typeface="Times New Roman" pitchFamily="18" charset="0"/>
                <a:cs typeface="Times New Roman" pitchFamily="18" charset="0"/>
              </a:rPr>
              <a:t>protected members of a class in a package are accessible to subclasses in a different package</a:t>
            </a: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Protection and Packages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17</a:t>
            </a:fld>
            <a:endParaRPr lang="en-US"/>
          </a:p>
        </p:txBody>
      </p:sp>
      <p:sp>
        <p:nvSpPr>
          <p:cNvPr id="9" name="Rectangle 1027"/>
          <p:cNvSpPr>
            <a:spLocks noChangeArrowheads="1"/>
          </p:cNvSpPr>
          <p:nvPr/>
        </p:nvSpPr>
        <p:spPr bwMode="auto">
          <a:xfrm>
            <a:off x="990600" y="1524000"/>
            <a:ext cx="8001000" cy="5334000"/>
          </a:xfrm>
          <a:prstGeom prst="rect">
            <a:avLst/>
          </a:prstGeom>
          <a:noFill/>
          <a:ln w="9525">
            <a:noFill/>
            <a:miter lim="800000"/>
            <a:headEnd/>
            <a:tailEnd/>
          </a:ln>
          <a:effectLst/>
        </p:spPr>
        <p:txBody>
          <a:bodyPr lIns="92075" tIns="46038" rIns="92075" bIns="46038"/>
          <a:lstStyle/>
          <a:p>
            <a:pPr marL="263525" indent="-263525" algn="just">
              <a:spcAft>
                <a:spcPts val="1200"/>
              </a:spcAft>
              <a:buSzPct val="100000"/>
              <a:buFont typeface="Arial" pitchFamily="34" charset="0"/>
              <a:buChar char="•"/>
            </a:pPr>
            <a:r>
              <a:rPr lang="en-IN" sz="2400" b="1" i="1" dirty="0" smtClean="0">
                <a:latin typeface="Times New Roman" pitchFamily="18" charset="0"/>
                <a:cs typeface="Times New Roman" pitchFamily="18" charset="0"/>
              </a:rPr>
              <a:t>Public</a:t>
            </a:r>
            <a:r>
              <a:rPr lang="en-IN" sz="2400" dirty="0" smtClean="0">
                <a:latin typeface="Times New Roman" pitchFamily="18" charset="0"/>
                <a:cs typeface="Times New Roman" pitchFamily="18" charset="0"/>
              </a:rPr>
              <a:t> keyword applied to a class, makes it available/visible everywhere. Applied to a method or variable, completely visible.</a:t>
            </a:r>
          </a:p>
          <a:p>
            <a:pPr marL="263525" indent="-263525" algn="just">
              <a:spcAft>
                <a:spcPts val="1200"/>
              </a:spcAft>
              <a:buSzPct val="100000"/>
              <a:buFont typeface="Arial" pitchFamily="34" charset="0"/>
              <a:buChar char="•"/>
            </a:pPr>
            <a:r>
              <a:rPr lang="en-IN" sz="2400" b="1" i="1" dirty="0" smtClean="0">
                <a:latin typeface="Times New Roman" pitchFamily="18" charset="0"/>
                <a:cs typeface="Times New Roman" pitchFamily="18" charset="0"/>
              </a:rPr>
              <a:t>Private</a:t>
            </a:r>
            <a:r>
              <a:rPr lang="en-IN" sz="2400" dirty="0" smtClean="0">
                <a:latin typeface="Times New Roman" pitchFamily="18" charset="0"/>
                <a:cs typeface="Times New Roman" pitchFamily="18" charset="0"/>
              </a:rPr>
              <a:t> fields or methods for a class only visible within that class. Private members are not visible within subclasses, and are not inherited.</a:t>
            </a:r>
          </a:p>
          <a:p>
            <a:pPr marL="263525" indent="-263525" algn="just">
              <a:spcAft>
                <a:spcPts val="1200"/>
              </a:spcAft>
              <a:buSzPct val="100000"/>
              <a:buFont typeface="Arial" pitchFamily="34" charset="0"/>
              <a:buChar char="•"/>
            </a:pPr>
            <a:r>
              <a:rPr lang="en-IN" sz="2400" b="1" i="1" dirty="0" smtClean="0">
                <a:latin typeface="Times New Roman" pitchFamily="18" charset="0"/>
                <a:cs typeface="Times New Roman" pitchFamily="18" charset="0"/>
              </a:rPr>
              <a:t>Protected</a:t>
            </a:r>
            <a:r>
              <a:rPr lang="en-IN" sz="2400" dirty="0" smtClean="0">
                <a:latin typeface="Times New Roman" pitchFamily="18" charset="0"/>
                <a:cs typeface="Times New Roman" pitchFamily="18" charset="0"/>
              </a:rPr>
              <a:t> members of a class are visible within the class, subclasses and also within all classes that are in the same package as that class.</a:t>
            </a: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Visibility - Revisited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18</a:t>
            </a:fld>
            <a:endParaRPr lang="en-US"/>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Visibility Modifiers</a:t>
            </a:r>
          </a:p>
        </p:txBody>
      </p:sp>
      <p:pic>
        <p:nvPicPr>
          <p:cNvPr id="1026" name="Picture 2"/>
          <p:cNvPicPr>
            <a:picLocks noChangeAspect="1" noChangeArrowheads="1"/>
          </p:cNvPicPr>
          <p:nvPr/>
        </p:nvPicPr>
        <p:blipFill>
          <a:blip r:embed="rId2" cstate="print"/>
          <a:srcRect/>
          <a:stretch>
            <a:fillRect/>
          </a:stretch>
        </p:blipFill>
        <p:spPr bwMode="auto">
          <a:xfrm>
            <a:off x="1295400" y="1676400"/>
            <a:ext cx="75438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19</a:t>
            </a:fld>
            <a:endParaRPr lang="en-US"/>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Package Example</a:t>
            </a:r>
          </a:p>
        </p:txBody>
      </p:sp>
      <p:sp>
        <p:nvSpPr>
          <p:cNvPr id="12" name="TextBox 11"/>
          <p:cNvSpPr txBox="1"/>
          <p:nvPr/>
        </p:nvSpPr>
        <p:spPr>
          <a:xfrm>
            <a:off x="914400" y="1676400"/>
            <a:ext cx="3733800" cy="1569660"/>
          </a:xfrm>
          <a:prstGeom prst="rect">
            <a:avLst/>
          </a:prstGeom>
          <a:solidFill>
            <a:srgbClr val="FF9966"/>
          </a:solidFill>
        </p:spPr>
        <p:txBody>
          <a:bodyPr wrap="square" rtlCol="0">
            <a:spAutoFit/>
          </a:bodyPr>
          <a:lstStyle/>
          <a:p>
            <a:r>
              <a:rPr lang="en-US" sz="1600" dirty="0" smtClean="0">
                <a:latin typeface="Courier New" pitchFamily="49" charset="0"/>
                <a:cs typeface="Courier New" pitchFamily="49" charset="0"/>
              </a:rPr>
              <a:t>package P1;</a:t>
            </a:r>
          </a:p>
          <a:p>
            <a:r>
              <a:rPr lang="en-US" sz="1600" dirty="0" smtClean="0">
                <a:latin typeface="Courier New" pitchFamily="49" charset="0"/>
                <a:cs typeface="Courier New" pitchFamily="49" charset="0"/>
              </a:rPr>
              <a:t>public abstract class Shape</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public double PI = 3.14;</a:t>
            </a:r>
          </a:p>
          <a:p>
            <a:r>
              <a:rPr lang="en-US" sz="1600" dirty="0" smtClean="0">
                <a:latin typeface="Courier New" pitchFamily="49" charset="0"/>
                <a:cs typeface="Courier New" pitchFamily="49" charset="0"/>
              </a:rPr>
              <a:t>   public double area();</a:t>
            </a:r>
          </a:p>
          <a:p>
            <a:r>
              <a:rPr lang="en-US" sz="1600" dirty="0" smtClean="0">
                <a:latin typeface="Courier New" pitchFamily="49" charset="0"/>
                <a:cs typeface="Courier New" pitchFamily="49" charset="0"/>
              </a:rPr>
              <a:t>}</a:t>
            </a:r>
          </a:p>
        </p:txBody>
      </p:sp>
      <p:sp>
        <p:nvSpPr>
          <p:cNvPr id="13" name="TextBox 12"/>
          <p:cNvSpPr txBox="1"/>
          <p:nvPr/>
        </p:nvSpPr>
        <p:spPr>
          <a:xfrm>
            <a:off x="914400" y="3430012"/>
            <a:ext cx="3733800" cy="2893100"/>
          </a:xfrm>
          <a:prstGeom prst="rect">
            <a:avLst/>
          </a:prstGeom>
          <a:solidFill>
            <a:srgbClr val="FF9966"/>
          </a:solidFill>
        </p:spPr>
        <p:txBody>
          <a:bodyPr wrap="square" rtlCol="0">
            <a:spAutoFit/>
          </a:bodyPr>
          <a:lstStyle/>
          <a:p>
            <a:r>
              <a:rPr lang="en-US" sz="1400" dirty="0" smtClean="0">
                <a:latin typeface="Courier New" pitchFamily="49" charset="0"/>
                <a:cs typeface="Courier New" pitchFamily="49" charset="0"/>
              </a:rPr>
              <a:t>package P1;</a:t>
            </a:r>
          </a:p>
          <a:p>
            <a:r>
              <a:rPr lang="en-US" sz="1400" dirty="0" smtClean="0">
                <a:latin typeface="Courier New" pitchFamily="49" charset="0"/>
                <a:cs typeface="Courier New" pitchFamily="49" charset="0"/>
              </a:rPr>
              <a:t>public class Circle extends Shape</a:t>
            </a:r>
          </a:p>
          <a:p>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public double radius;</a:t>
            </a:r>
          </a:p>
          <a:p>
            <a:r>
              <a:rPr lang="en-US" sz="1400" dirty="0" smtClean="0">
                <a:latin typeface="Courier New" pitchFamily="49" charset="0"/>
                <a:cs typeface="Courier New" pitchFamily="49" charset="0"/>
              </a:rPr>
              <a:t>   public Circle(double r)</a:t>
            </a:r>
          </a:p>
          <a:p>
            <a:r>
              <a:rPr lang="en-US" sz="1400" dirty="0" smtClean="0">
                <a:latin typeface="Courier New" pitchFamily="49" charset="0"/>
                <a:cs typeface="Courier New" pitchFamily="49" charset="0"/>
              </a:rPr>
              <a:t>   {</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public double area()</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return PI*radius*radius;</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a:t>
            </a:r>
          </a:p>
        </p:txBody>
      </p:sp>
      <p:sp>
        <p:nvSpPr>
          <p:cNvPr id="14" name="TextBox 13"/>
          <p:cNvSpPr txBox="1"/>
          <p:nvPr/>
        </p:nvSpPr>
        <p:spPr>
          <a:xfrm>
            <a:off x="4724400" y="1676400"/>
            <a:ext cx="4343400" cy="3323987"/>
          </a:xfrm>
          <a:prstGeom prst="rect">
            <a:avLst/>
          </a:prstGeom>
          <a:solidFill>
            <a:srgbClr val="FF9966"/>
          </a:solidFill>
        </p:spPr>
        <p:txBody>
          <a:bodyPr wrap="square" rtlCol="0">
            <a:spAutoFit/>
          </a:bodyPr>
          <a:lstStyle/>
          <a:p>
            <a:r>
              <a:rPr lang="en-US" sz="1400" dirty="0" smtClean="0">
                <a:latin typeface="Courier New" pitchFamily="49" charset="0"/>
                <a:cs typeface="Courier New" pitchFamily="49" charset="0"/>
              </a:rPr>
              <a:t>package P2;</a:t>
            </a:r>
          </a:p>
          <a:p>
            <a:r>
              <a:rPr lang="en-US" sz="1400" dirty="0" smtClean="0">
                <a:latin typeface="Courier New" pitchFamily="49" charset="0"/>
                <a:cs typeface="Courier New" pitchFamily="49" charset="0"/>
              </a:rPr>
              <a:t>import P1.*;</a:t>
            </a:r>
          </a:p>
          <a:p>
            <a:r>
              <a:rPr lang="en-US" sz="1400" dirty="0" smtClean="0">
                <a:latin typeface="Courier New" pitchFamily="49" charset="0"/>
                <a:cs typeface="Courier New" pitchFamily="49" charset="0"/>
              </a:rPr>
              <a:t>public class Rectangle extends Shape</a:t>
            </a:r>
          </a:p>
          <a:p>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public double </a:t>
            </a:r>
            <a:r>
              <a:rPr lang="en-US" sz="1400" dirty="0" err="1" smtClean="0">
                <a:latin typeface="Courier New" pitchFamily="49" charset="0"/>
                <a:cs typeface="Courier New" pitchFamily="49" charset="0"/>
              </a:rPr>
              <a:t>l,b</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public Rectangle(double l, double b)</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this.l</a:t>
            </a:r>
            <a:r>
              <a:rPr lang="en-US" sz="1400" dirty="0" smtClean="0">
                <a:latin typeface="Courier New" pitchFamily="49" charset="0"/>
                <a:cs typeface="Courier New" pitchFamily="49" charset="0"/>
              </a:rPr>
              <a:t> = l;</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this.b</a:t>
            </a:r>
            <a:r>
              <a:rPr lang="en-US" sz="1400" dirty="0" smtClean="0">
                <a:latin typeface="Courier New" pitchFamily="49" charset="0"/>
                <a:cs typeface="Courier New" pitchFamily="49" charset="0"/>
              </a:rPr>
              <a:t> = b;</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public double area()</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return l*b;</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a:t>
            </a:fld>
            <a:endParaRPr lang="en-US"/>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Outline</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3733800"/>
          </a:xfrm>
          <a:prstGeom prst="rect">
            <a:avLst/>
          </a:prstGeom>
          <a:noFill/>
          <a:ln w="9525">
            <a:noFill/>
            <a:miter lim="800000"/>
            <a:headEnd/>
            <a:tailEnd/>
          </a:ln>
          <a:effectLst/>
        </p:spPr>
        <p:txBody>
          <a:bodyPr lIns="92075" tIns="46038" rIns="92075" bIns="46038"/>
          <a:lstStyle/>
          <a:p>
            <a:pPr marL="636588" lvl="1" indent="-366713" algn="just">
              <a:lnSpc>
                <a:spcPct val="150000"/>
              </a:lnSpc>
              <a:spcBef>
                <a:spcPct val="20000"/>
              </a:spcBef>
              <a:buClr>
                <a:schemeClr val="tx2"/>
              </a:buClr>
              <a:buSzPct val="100000"/>
              <a:buFont typeface="Arial" pitchFamily="34" charset="0"/>
              <a:buChar char="•"/>
            </a:pPr>
            <a:r>
              <a:rPr lang="en-US" sz="3200" dirty="0" smtClean="0">
                <a:latin typeface="Times New Roman" pitchFamily="18" charset="0"/>
                <a:cs typeface="Times New Roman" pitchFamily="18" charset="0"/>
                <a:hlinkClick r:id="rId2" action="ppaction://hlinksldjump"/>
              </a:rPr>
              <a:t>Packages</a:t>
            </a:r>
            <a:endParaRPr lang="en-US" sz="3200" dirty="0" smtClean="0">
              <a:latin typeface="Times New Roman" pitchFamily="18" charset="0"/>
              <a:cs typeface="Times New Roman" pitchFamily="18" charset="0"/>
            </a:endParaRPr>
          </a:p>
          <a:p>
            <a:pPr marL="636588" lvl="1" indent="-366713" algn="just">
              <a:lnSpc>
                <a:spcPct val="150000"/>
              </a:lnSpc>
              <a:spcBef>
                <a:spcPct val="20000"/>
              </a:spcBef>
              <a:buClr>
                <a:schemeClr val="tx2"/>
              </a:buClr>
              <a:buSzPct val="100000"/>
            </a:pPr>
            <a:endParaRPr lang="en-US" sz="3200" dirty="0" smtClean="0">
              <a:latin typeface="Times New Roman" pitchFamily="18" charset="0"/>
              <a:cs typeface="Times New Roman" pitchFamily="18" charset="0"/>
            </a:endParaRPr>
          </a:p>
          <a:p>
            <a:pPr marL="636588" lvl="1" indent="-366713" algn="just">
              <a:lnSpc>
                <a:spcPct val="150000"/>
              </a:lnSpc>
              <a:spcBef>
                <a:spcPct val="20000"/>
              </a:spcBef>
              <a:buClr>
                <a:schemeClr val="tx2"/>
              </a:buClr>
              <a:buSzPct val="100000"/>
            </a:pPr>
            <a:endParaRPr lang="en-US" sz="3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20</a:t>
            </a:fld>
            <a:endParaRPr lang="en-US"/>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Package Example</a:t>
            </a:r>
          </a:p>
        </p:txBody>
      </p:sp>
      <p:sp>
        <p:nvSpPr>
          <p:cNvPr id="15" name="Rectangle 1027"/>
          <p:cNvSpPr>
            <a:spLocks noChangeArrowheads="1"/>
          </p:cNvSpPr>
          <p:nvPr/>
        </p:nvSpPr>
        <p:spPr bwMode="auto">
          <a:xfrm>
            <a:off x="990600" y="1905000"/>
            <a:ext cx="8001000" cy="4419600"/>
          </a:xfrm>
          <a:prstGeom prst="rect">
            <a:avLst/>
          </a:prstGeom>
          <a:noFill/>
          <a:ln w="9525">
            <a:noFill/>
            <a:miter lim="800000"/>
            <a:headEnd/>
            <a:tailEnd/>
          </a:ln>
          <a:effectLst/>
        </p:spPr>
        <p:txBody>
          <a:bodyPr lIns="92075" tIns="46038" rIns="92075" bIns="46038"/>
          <a:lstStyle/>
          <a:p>
            <a:pPr marL="263525" indent="-263525" algn="just">
              <a:spcAft>
                <a:spcPts val="1200"/>
              </a:spcAft>
              <a:buSzPct val="100000"/>
              <a:buFont typeface="Arial" pitchFamily="34" charset="0"/>
              <a:buChar char="•"/>
            </a:pPr>
            <a:r>
              <a:rPr lang="en-IN" sz="2400" b="1" i="1" dirty="0" smtClean="0">
                <a:latin typeface="Times New Roman" pitchFamily="18" charset="0"/>
                <a:cs typeface="Times New Roman" pitchFamily="18" charset="0"/>
              </a:rPr>
              <a:t>Save Shape and Circle class in P1 directory.</a:t>
            </a:r>
          </a:p>
          <a:p>
            <a:pPr marL="263525" indent="-263525" algn="just">
              <a:spcAft>
                <a:spcPts val="1200"/>
              </a:spcAft>
              <a:buSzPct val="100000"/>
              <a:buFont typeface="Arial" pitchFamily="34" charset="0"/>
              <a:buChar char="•"/>
            </a:pPr>
            <a:r>
              <a:rPr lang="en-IN" sz="2400" b="1" i="1" dirty="0" smtClean="0">
                <a:latin typeface="Times New Roman" pitchFamily="18" charset="0"/>
                <a:cs typeface="Times New Roman" pitchFamily="18" charset="0"/>
              </a:rPr>
              <a:t>Save Rectangle  in P2 directory.</a:t>
            </a:r>
          </a:p>
          <a:p>
            <a:pPr marL="263525" indent="-263525" algn="just">
              <a:spcAft>
                <a:spcPts val="1200"/>
              </a:spcAft>
              <a:buSzPct val="100000"/>
            </a:pPr>
            <a:r>
              <a:rPr lang="en-IN" sz="2400" b="1" i="1"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p:txBody>
      </p:sp>
      <p:sp>
        <p:nvSpPr>
          <p:cNvPr id="16" name="TextBox 15"/>
          <p:cNvSpPr txBox="1"/>
          <p:nvPr/>
        </p:nvSpPr>
        <p:spPr>
          <a:xfrm>
            <a:off x="1905000" y="3189744"/>
            <a:ext cx="5638800" cy="2677656"/>
          </a:xfrm>
          <a:prstGeom prst="rect">
            <a:avLst/>
          </a:prstGeom>
          <a:solidFill>
            <a:srgbClr val="FF9966"/>
          </a:solidFill>
        </p:spPr>
        <p:txBody>
          <a:bodyPr wrap="square" rtlCol="0">
            <a:spAutoFit/>
          </a:bodyPr>
          <a:lstStyle/>
          <a:p>
            <a:r>
              <a:rPr lang="en-US" sz="1400" dirty="0" smtClean="0">
                <a:latin typeface="Courier New" pitchFamily="49" charset="0"/>
                <a:cs typeface="Courier New" pitchFamily="49" charset="0"/>
              </a:rPr>
              <a:t>import P1.*;</a:t>
            </a:r>
          </a:p>
          <a:p>
            <a:r>
              <a:rPr lang="en-US" sz="1400" dirty="0" smtClean="0">
                <a:latin typeface="Courier New" pitchFamily="49" charset="0"/>
                <a:cs typeface="Courier New" pitchFamily="49" charset="0"/>
              </a:rPr>
              <a:t>import P2.*;</a:t>
            </a:r>
          </a:p>
          <a:p>
            <a:r>
              <a:rPr lang="en-US" sz="1400" dirty="0" smtClean="0">
                <a:latin typeface="Courier New" pitchFamily="49" charset="0"/>
                <a:cs typeface="Courier New" pitchFamily="49" charset="0"/>
              </a:rPr>
              <a:t>public class Area</a:t>
            </a:r>
          </a:p>
          <a:p>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public static void main(String </a:t>
            </a:r>
            <a:r>
              <a:rPr lang="en-US" sz="1400" dirty="0" err="1" smtClean="0">
                <a:latin typeface="Courier New" pitchFamily="49" charset="0"/>
                <a:cs typeface="Courier New" pitchFamily="49" charset="0"/>
              </a:rPr>
              <a:t>args</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Circle c = new Circle(10);</a:t>
            </a:r>
          </a:p>
          <a:p>
            <a:r>
              <a:rPr lang="en-US" sz="1400" dirty="0" smtClean="0">
                <a:latin typeface="Courier New" pitchFamily="49" charset="0"/>
                <a:cs typeface="Courier New" pitchFamily="49" charset="0"/>
              </a:rPr>
              <a:t>	Rectangle r = new Rectangle(15,10);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(“Area : “+</a:t>
            </a:r>
            <a:r>
              <a:rPr lang="en-US" sz="1400" dirty="0" err="1" smtClean="0">
                <a:latin typeface="Courier New" pitchFamily="49" charset="0"/>
                <a:cs typeface="Courier New" pitchFamily="49" charset="0"/>
              </a:rPr>
              <a:t>c.area</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(“Area : “+</a:t>
            </a:r>
            <a:r>
              <a:rPr lang="en-US" sz="1400" dirty="0" err="1" smtClean="0">
                <a:latin typeface="Courier New" pitchFamily="49" charset="0"/>
                <a:cs typeface="Courier New" pitchFamily="49" charset="0"/>
              </a:rPr>
              <a:t>r.area</a:t>
            </a:r>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21</a:t>
            </a:fld>
            <a:endParaRPr lang="en-US" dirty="0"/>
          </a:p>
        </p:txBody>
      </p:sp>
      <p:sp>
        <p:nvSpPr>
          <p:cNvPr id="9" name="Rectangle 1027"/>
          <p:cNvSpPr>
            <a:spLocks noChangeArrowheads="1"/>
          </p:cNvSpPr>
          <p:nvPr/>
        </p:nvSpPr>
        <p:spPr bwMode="auto">
          <a:xfrm>
            <a:off x="1143000" y="2667000"/>
            <a:ext cx="8001000" cy="17526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9600" dirty="0" smtClean="0">
                <a:latin typeface="Times New Roman" pitchFamily="18" charset="0"/>
                <a:cs typeface="Times New Roman"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3</a:t>
            </a:fld>
            <a:endParaRPr lang="en-US"/>
          </a:p>
        </p:txBody>
      </p:sp>
      <p:sp>
        <p:nvSpPr>
          <p:cNvPr id="9" name="Rectangle 1027"/>
          <p:cNvSpPr>
            <a:spLocks noChangeArrowheads="1"/>
          </p:cNvSpPr>
          <p:nvPr/>
        </p:nvSpPr>
        <p:spPr bwMode="auto">
          <a:xfrm>
            <a:off x="990600" y="1676400"/>
            <a:ext cx="8001000" cy="4572000"/>
          </a:xfrm>
          <a:prstGeom prst="rect">
            <a:avLst/>
          </a:prstGeom>
          <a:noFill/>
          <a:ln w="9525">
            <a:noFill/>
            <a:miter lim="800000"/>
            <a:headEnd/>
            <a:tailEnd/>
          </a:ln>
          <a:effectLst/>
        </p:spPr>
        <p:txBody>
          <a:bodyPr lIns="92075" tIns="46038" rIns="92075" bIns="46038"/>
          <a:lstStyle/>
          <a:p>
            <a:pPr marL="263525" indent="-263525" algn="just">
              <a:spcAft>
                <a:spcPts val="600"/>
              </a:spcAft>
              <a:buSzPct val="100000"/>
              <a:buFont typeface="Arial" pitchFamily="34" charset="0"/>
              <a:buChar char="•"/>
            </a:pPr>
            <a:r>
              <a:rPr lang="en-IN" sz="2300" dirty="0" smtClean="0">
                <a:latin typeface="Times New Roman" pitchFamily="18" charset="0"/>
                <a:cs typeface="Times New Roman" pitchFamily="18" charset="0"/>
              </a:rPr>
              <a:t>The main feature of OOP is its ability to support the reuse of code:</a:t>
            </a:r>
          </a:p>
          <a:p>
            <a:pPr marL="720725" lvl="1" indent="-263525" algn="just">
              <a:spcAft>
                <a:spcPts val="600"/>
              </a:spcAft>
              <a:buSzPct val="100000"/>
              <a:buFont typeface="Arial" pitchFamily="34" charset="0"/>
              <a:buChar char="•"/>
            </a:pPr>
            <a:r>
              <a:rPr lang="en-IN" sz="2300" i="1" dirty="0" smtClean="0">
                <a:latin typeface="Times New Roman" pitchFamily="18" charset="0"/>
                <a:cs typeface="Times New Roman" pitchFamily="18" charset="0"/>
              </a:rPr>
              <a:t>Extending the classes (via inheritance)</a:t>
            </a:r>
          </a:p>
          <a:p>
            <a:pPr marL="720725" lvl="1" indent="-263525" algn="just">
              <a:spcAft>
                <a:spcPts val="600"/>
              </a:spcAft>
              <a:buSzPct val="100000"/>
              <a:buFont typeface="Arial" pitchFamily="34" charset="0"/>
              <a:buChar char="•"/>
            </a:pPr>
            <a:r>
              <a:rPr lang="en-IN" sz="2300" i="1" dirty="0" smtClean="0">
                <a:latin typeface="Times New Roman" pitchFamily="18" charset="0"/>
                <a:cs typeface="Times New Roman" pitchFamily="18" charset="0"/>
              </a:rPr>
              <a:t>Extending interfaces</a:t>
            </a:r>
          </a:p>
          <a:p>
            <a:pPr marL="263525" indent="-263525" algn="just">
              <a:spcAft>
                <a:spcPts val="600"/>
              </a:spcAft>
              <a:buSzPct val="100000"/>
              <a:buFont typeface="Arial" pitchFamily="34" charset="0"/>
              <a:buChar char="•"/>
            </a:pPr>
            <a:r>
              <a:rPr lang="en-IN" sz="2300" dirty="0" smtClean="0">
                <a:latin typeface="Times New Roman" pitchFamily="18" charset="0"/>
                <a:cs typeface="Times New Roman" pitchFamily="18" charset="0"/>
              </a:rPr>
              <a:t>The features in basic form limited to reusing the classes within a program.</a:t>
            </a:r>
          </a:p>
          <a:p>
            <a:pPr marL="263525" indent="-263525" algn="just">
              <a:spcAft>
                <a:spcPts val="600"/>
              </a:spcAft>
              <a:buSzPct val="100000"/>
              <a:buFont typeface="Arial" pitchFamily="34" charset="0"/>
              <a:buChar char="•"/>
            </a:pPr>
            <a:r>
              <a:rPr lang="en-IN" sz="2300" dirty="0" smtClean="0">
                <a:latin typeface="Times New Roman" pitchFamily="18" charset="0"/>
                <a:cs typeface="Times New Roman" pitchFamily="18" charset="0"/>
              </a:rPr>
              <a:t>What if we need to use classes from other programs without physically copying them into the program under development ?</a:t>
            </a:r>
          </a:p>
          <a:p>
            <a:pPr marL="263525" indent="-263525" algn="just">
              <a:spcAft>
                <a:spcPts val="600"/>
              </a:spcAft>
              <a:buSzPct val="100000"/>
              <a:buFont typeface="Arial" pitchFamily="34" charset="0"/>
              <a:buChar char="•"/>
            </a:pPr>
            <a:r>
              <a:rPr lang="en-IN" sz="2300" dirty="0" smtClean="0">
                <a:latin typeface="Times New Roman" pitchFamily="18" charset="0"/>
                <a:cs typeface="Times New Roman" pitchFamily="18" charset="0"/>
              </a:rPr>
              <a:t>In Java, this is achieved by using what is known as “packages”, a concept similar to “class libraries” in other languages.</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Packages-Introduction</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4</a:t>
            </a:fld>
            <a:endParaRPr lang="en-US"/>
          </a:p>
        </p:txBody>
      </p:sp>
      <p:sp>
        <p:nvSpPr>
          <p:cNvPr id="9" name="Rectangle 1027"/>
          <p:cNvSpPr>
            <a:spLocks noChangeArrowheads="1"/>
          </p:cNvSpPr>
          <p:nvPr/>
        </p:nvSpPr>
        <p:spPr bwMode="auto">
          <a:xfrm>
            <a:off x="990600" y="1447800"/>
            <a:ext cx="8001000" cy="5181600"/>
          </a:xfrm>
          <a:prstGeom prst="rect">
            <a:avLst/>
          </a:prstGeom>
          <a:noFill/>
          <a:ln w="9525">
            <a:noFill/>
            <a:miter lim="800000"/>
            <a:headEnd/>
            <a:tailEnd/>
          </a:ln>
          <a:effectLst/>
        </p:spPr>
        <p:txBody>
          <a:bodyPr lIns="92075" tIns="46038" rIns="92075" bIns="46038"/>
          <a:lstStyle/>
          <a:p>
            <a:pPr marL="263525" indent="-263525" algn="just">
              <a:spcAft>
                <a:spcPts val="600"/>
              </a:spcAft>
              <a:buSzPct val="100000"/>
              <a:buFont typeface="Arial" pitchFamily="34" charset="0"/>
              <a:buChar char="•"/>
            </a:pPr>
            <a:r>
              <a:rPr lang="en-IN" sz="2000" dirty="0" smtClean="0">
                <a:latin typeface="Times New Roman" pitchFamily="18" charset="0"/>
                <a:cs typeface="Times New Roman" pitchFamily="18" charset="0"/>
              </a:rPr>
              <a:t>Packages act as “containers” for classes. </a:t>
            </a:r>
          </a:p>
          <a:p>
            <a:pPr marL="263525" indent="-263525" algn="just">
              <a:buSzPct val="100000"/>
              <a:buFont typeface="Arial" pitchFamily="34" charset="0"/>
              <a:buChar char="•"/>
            </a:pPr>
            <a:r>
              <a:rPr lang="en-IN" sz="2000" dirty="0" smtClean="0">
                <a:latin typeface="Times New Roman" pitchFamily="18" charset="0"/>
                <a:cs typeface="Times New Roman" pitchFamily="18" charset="0"/>
              </a:rPr>
              <a:t>The mechanism provided by Java for partitioning the class namespace into more manageable chunks. It is both a naming and a visibility control mechanism.</a:t>
            </a:r>
          </a:p>
          <a:p>
            <a:pPr marL="263525" indent="-263525" algn="just">
              <a:spcAft>
                <a:spcPts val="600"/>
              </a:spcAft>
              <a:buSzPct val="100000"/>
              <a:buFont typeface="Arial" pitchFamily="34" charset="0"/>
              <a:buChar char="•"/>
            </a:pPr>
            <a:r>
              <a:rPr lang="en-IN" sz="2000" b="1" u="sng" dirty="0" smtClean="0">
                <a:latin typeface="Times New Roman" pitchFamily="18" charset="0"/>
                <a:cs typeface="Times New Roman" pitchFamily="18" charset="0"/>
              </a:rPr>
              <a:t>The benefits of organising classes into packages are:</a:t>
            </a:r>
          </a:p>
          <a:p>
            <a:pPr marL="720725" lvl="1" indent="-263525" algn="just">
              <a:buSzPct val="100000"/>
              <a:buFont typeface="Arial" pitchFamily="34" charset="0"/>
              <a:buChar char="•"/>
            </a:pPr>
            <a:r>
              <a:rPr lang="en-IN" sz="2400" dirty="0" smtClean="0">
                <a:latin typeface="Times New Roman" panose="02020603050405020304" pitchFamily="18" charset="0"/>
                <a:cs typeface="Times New Roman" panose="02020603050405020304" pitchFamily="18" charset="0"/>
              </a:rPr>
              <a:t>The classes contained in the packages of other programs/applications can be reused.</a:t>
            </a:r>
          </a:p>
          <a:p>
            <a:pPr marL="720725" lvl="1" indent="-263525" algn="just">
              <a:buSzPct val="100000"/>
              <a:buFont typeface="Arial" pitchFamily="34" charset="0"/>
              <a:buChar char="•"/>
            </a:pPr>
            <a:r>
              <a:rPr lang="en-IN" sz="2400" dirty="0" smtClean="0">
                <a:latin typeface="Times New Roman" panose="02020603050405020304" pitchFamily="18" charset="0"/>
                <a:cs typeface="Times New Roman" panose="02020603050405020304" pitchFamily="18" charset="0"/>
              </a:rPr>
              <a:t>In packages classes can be unique compared with classes in other packages. That two classes in two different packages can have the same name. If there is a naming clash, then classes can be accessed with their fully qualified name.</a:t>
            </a:r>
          </a:p>
          <a:p>
            <a:pPr marL="720725" lvl="1" indent="-263525" algn="just">
              <a:buSzPct val="100000"/>
              <a:buFont typeface="Arial" pitchFamily="34" charset="0"/>
              <a:buChar char="•"/>
            </a:pPr>
            <a:r>
              <a:rPr lang="en-IN" sz="2400" dirty="0" smtClean="0">
                <a:latin typeface="Times New Roman" panose="02020603050405020304" pitchFamily="18" charset="0"/>
                <a:cs typeface="Times New Roman" panose="02020603050405020304" pitchFamily="18" charset="0"/>
              </a:rPr>
              <a:t>Classes in packages can be hidden if we don’t want other packages to access them.</a:t>
            </a: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Packages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5</a:t>
            </a:fld>
            <a:endParaRPr lang="en-US"/>
          </a:p>
        </p:txBody>
      </p:sp>
      <p:sp>
        <p:nvSpPr>
          <p:cNvPr id="9" name="Rectangle 1027"/>
          <p:cNvSpPr>
            <a:spLocks noChangeArrowheads="1"/>
          </p:cNvSpPr>
          <p:nvPr/>
        </p:nvSpPr>
        <p:spPr bwMode="auto">
          <a:xfrm>
            <a:off x="990600" y="1447800"/>
            <a:ext cx="8001000" cy="5410200"/>
          </a:xfrm>
          <a:prstGeom prst="rect">
            <a:avLst/>
          </a:prstGeom>
          <a:noFill/>
          <a:ln w="9525">
            <a:noFill/>
            <a:miter lim="800000"/>
            <a:headEnd/>
            <a:tailEnd/>
          </a:ln>
          <a:effectLst/>
        </p:spPr>
        <p:txBody>
          <a:bodyPr lIns="92075" tIns="46038" rIns="92075" bIns="46038"/>
          <a:lstStyle/>
          <a:p>
            <a:pPr marL="263525" indent="-263525" algn="just">
              <a:spcAft>
                <a:spcPts val="1200"/>
              </a:spcAft>
              <a:buSzPct val="100000"/>
              <a:buFont typeface="Arial" pitchFamily="34" charset="0"/>
              <a:buChar char="•"/>
            </a:pPr>
            <a:r>
              <a:rPr lang="en-IN" sz="2000" dirty="0" smtClean="0">
                <a:latin typeface="Times New Roman" pitchFamily="18" charset="0"/>
                <a:cs typeface="Times New Roman" pitchFamily="18" charset="0"/>
              </a:rPr>
              <a:t>Java provides a large number of classes groped into different packages based on their functionality.</a:t>
            </a:r>
          </a:p>
          <a:p>
            <a:pPr marL="720725" lvl="1" indent="-263525" algn="just">
              <a:buSzPct val="100000"/>
              <a:buFont typeface="Arial" pitchFamily="34" charset="0"/>
              <a:buChar char="•"/>
            </a:pPr>
            <a:r>
              <a:rPr lang="en-IN" sz="2000" dirty="0" smtClean="0">
                <a:latin typeface="Times New Roman" pitchFamily="18" charset="0"/>
                <a:cs typeface="Times New Roman" pitchFamily="18" charset="0"/>
              </a:rPr>
              <a:t>The six foundation Java packages are:</a:t>
            </a:r>
          </a:p>
          <a:p>
            <a:pPr marL="1177925" lvl="2" indent="-263525" algn="just">
              <a:buSzPct val="100000"/>
              <a:buFont typeface="Arial" pitchFamily="34" charset="0"/>
              <a:buChar char="•"/>
            </a:pPr>
            <a:r>
              <a:rPr lang="en-IN" sz="2000" b="1" dirty="0" err="1" smtClean="0">
                <a:latin typeface="Times New Roman" pitchFamily="18" charset="0"/>
                <a:cs typeface="Times New Roman" pitchFamily="18" charset="0"/>
              </a:rPr>
              <a:t>java.lang</a:t>
            </a:r>
            <a:endParaRPr lang="en-IN" sz="2000" b="1" dirty="0" smtClean="0">
              <a:latin typeface="Times New Roman" pitchFamily="18" charset="0"/>
              <a:cs typeface="Times New Roman" pitchFamily="18" charset="0"/>
            </a:endParaRPr>
          </a:p>
          <a:p>
            <a:pPr marL="1635125" lvl="3" indent="-263525" algn="just">
              <a:buSzPct val="100000"/>
              <a:buFont typeface="Arial" pitchFamily="34" charset="0"/>
              <a:buChar char="•"/>
            </a:pPr>
            <a:r>
              <a:rPr lang="en-IN" sz="1500" dirty="0" smtClean="0">
                <a:latin typeface="Times New Roman" pitchFamily="18" charset="0"/>
                <a:cs typeface="Times New Roman" pitchFamily="18" charset="0"/>
              </a:rPr>
              <a:t>Contains classes for primitive types, strings, math functions, threads, and exception</a:t>
            </a:r>
          </a:p>
          <a:p>
            <a:pPr marL="1177925" lvl="2" indent="-263525" algn="just">
              <a:buSzPct val="100000"/>
              <a:buFont typeface="Arial" pitchFamily="34" charset="0"/>
              <a:buChar char="•"/>
            </a:pPr>
            <a:r>
              <a:rPr lang="en-IN" sz="2000" b="1" dirty="0" err="1" smtClean="0">
                <a:latin typeface="Times New Roman" pitchFamily="18" charset="0"/>
                <a:cs typeface="Times New Roman" pitchFamily="18" charset="0"/>
              </a:rPr>
              <a:t>java.util</a:t>
            </a:r>
            <a:endParaRPr lang="en-IN" sz="2000" b="1" dirty="0" smtClean="0">
              <a:latin typeface="Times New Roman" pitchFamily="18" charset="0"/>
              <a:cs typeface="Times New Roman" pitchFamily="18" charset="0"/>
            </a:endParaRPr>
          </a:p>
          <a:p>
            <a:pPr marL="1635125" lvl="3" indent="-263525" algn="just">
              <a:buSzPct val="100000"/>
              <a:buFont typeface="Arial" pitchFamily="34" charset="0"/>
              <a:buChar char="•"/>
            </a:pPr>
            <a:r>
              <a:rPr lang="en-IN" sz="1400" dirty="0" smtClean="0">
                <a:latin typeface="Times New Roman" pitchFamily="18" charset="0"/>
                <a:cs typeface="Times New Roman" pitchFamily="18" charset="0"/>
              </a:rPr>
              <a:t>Contains classes such as vectors, hash tables, date etc.</a:t>
            </a:r>
          </a:p>
          <a:p>
            <a:pPr marL="1177925" lvl="2" indent="-263525" algn="just">
              <a:buSzPct val="100000"/>
              <a:buFont typeface="Arial" pitchFamily="34" charset="0"/>
              <a:buChar char="•"/>
            </a:pPr>
            <a:r>
              <a:rPr lang="en-IN" sz="2000" b="1" dirty="0" smtClean="0">
                <a:latin typeface="Times New Roman" pitchFamily="18" charset="0"/>
                <a:cs typeface="Times New Roman" pitchFamily="18" charset="0"/>
              </a:rPr>
              <a:t>java.io</a:t>
            </a:r>
          </a:p>
          <a:p>
            <a:pPr marL="1635125" lvl="3" indent="-263525" algn="just">
              <a:buSzPct val="100000"/>
              <a:buFont typeface="Arial" pitchFamily="34" charset="0"/>
              <a:buChar char="•"/>
            </a:pPr>
            <a:r>
              <a:rPr lang="en-IN" sz="1400" dirty="0" smtClean="0">
                <a:latin typeface="Times New Roman" pitchFamily="18" charset="0"/>
                <a:cs typeface="Times New Roman" pitchFamily="18" charset="0"/>
              </a:rPr>
              <a:t>Stream classes for I/O</a:t>
            </a:r>
          </a:p>
          <a:p>
            <a:pPr marL="1177925" lvl="2" indent="-263525" algn="just">
              <a:buSzPct val="100000"/>
              <a:buFont typeface="Arial" pitchFamily="34" charset="0"/>
              <a:buChar char="•"/>
            </a:pPr>
            <a:r>
              <a:rPr lang="en-IN" sz="2000" b="1" dirty="0" smtClean="0">
                <a:latin typeface="Times New Roman" pitchFamily="18" charset="0"/>
                <a:cs typeface="Times New Roman" pitchFamily="18" charset="0"/>
              </a:rPr>
              <a:t>java.awt</a:t>
            </a:r>
          </a:p>
          <a:p>
            <a:pPr marL="1635125" lvl="3" indent="-263525" algn="just">
              <a:buSzPct val="100000"/>
              <a:buFont typeface="Arial" pitchFamily="34" charset="0"/>
              <a:buChar char="•"/>
            </a:pPr>
            <a:r>
              <a:rPr lang="en-IN" sz="1400" dirty="0" smtClean="0">
                <a:latin typeface="Times New Roman" pitchFamily="18" charset="0"/>
                <a:cs typeface="Times New Roman" pitchFamily="18" charset="0"/>
              </a:rPr>
              <a:t>Classes for implementing GUI – windows, buttons, menus etc.</a:t>
            </a:r>
          </a:p>
          <a:p>
            <a:pPr marL="1177925" lvl="2" indent="-263525" algn="just">
              <a:buSzPct val="100000"/>
              <a:buFont typeface="Arial" pitchFamily="34" charset="0"/>
              <a:buChar char="•"/>
            </a:pPr>
            <a:r>
              <a:rPr lang="en-IN" sz="2000" b="1" dirty="0" smtClean="0">
                <a:latin typeface="Times New Roman" pitchFamily="18" charset="0"/>
                <a:cs typeface="Times New Roman" pitchFamily="18" charset="0"/>
              </a:rPr>
              <a:t>java.net</a:t>
            </a:r>
          </a:p>
          <a:p>
            <a:pPr marL="1635125" lvl="3" indent="-263525" algn="just">
              <a:buSzPct val="100000"/>
              <a:buFont typeface="Arial" pitchFamily="34" charset="0"/>
              <a:buChar char="•"/>
            </a:pPr>
            <a:r>
              <a:rPr lang="en-IN" sz="1400" dirty="0" smtClean="0">
                <a:latin typeface="Times New Roman" pitchFamily="18" charset="0"/>
                <a:cs typeface="Times New Roman" pitchFamily="18" charset="0"/>
              </a:rPr>
              <a:t>Classes for networking</a:t>
            </a:r>
          </a:p>
          <a:p>
            <a:pPr marL="1177925" lvl="2" indent="-263525" algn="just">
              <a:buSzPct val="100000"/>
              <a:buFont typeface="Arial" pitchFamily="34" charset="0"/>
              <a:buChar char="•"/>
            </a:pPr>
            <a:r>
              <a:rPr lang="en-IN" sz="2000" b="1" dirty="0" err="1" smtClean="0">
                <a:latin typeface="Times New Roman" pitchFamily="18" charset="0"/>
                <a:cs typeface="Times New Roman" pitchFamily="18" charset="0"/>
              </a:rPr>
              <a:t>java.applet</a:t>
            </a:r>
            <a:endParaRPr lang="en-IN" sz="2000" b="1" dirty="0" smtClean="0">
              <a:latin typeface="Times New Roman" pitchFamily="18" charset="0"/>
              <a:cs typeface="Times New Roman" pitchFamily="18" charset="0"/>
            </a:endParaRPr>
          </a:p>
          <a:p>
            <a:pPr marL="1635125" lvl="3" indent="-263525" algn="just">
              <a:buSzPct val="100000"/>
              <a:buFont typeface="Arial" pitchFamily="34" charset="0"/>
              <a:buChar char="•"/>
            </a:pPr>
            <a:r>
              <a:rPr lang="en-IN" sz="1400" dirty="0" smtClean="0">
                <a:latin typeface="Times New Roman" pitchFamily="18" charset="0"/>
                <a:cs typeface="Times New Roman" pitchFamily="18" charset="0"/>
              </a:rPr>
              <a:t>Classes for creating and implementing applets</a:t>
            </a: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Java Foundation Packages </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6</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447800"/>
            <a:ext cx="8001000" cy="5410200"/>
          </a:xfrm>
          <a:prstGeom prst="rect">
            <a:avLst/>
          </a:prstGeom>
          <a:noFill/>
          <a:ln w="9525">
            <a:noFill/>
            <a:miter lim="800000"/>
            <a:headEnd/>
            <a:tailEnd/>
          </a:ln>
          <a:effectLst/>
        </p:spPr>
        <p:txBody>
          <a:bodyPr lIns="92075" tIns="46038" rIns="92075" bIns="46038"/>
          <a:lstStyle/>
          <a:p>
            <a:pPr marL="263525" indent="-263525" algn="just">
              <a:lnSpc>
                <a:spcPct val="150000"/>
              </a:lnSpc>
              <a:spcAft>
                <a:spcPts val="1200"/>
              </a:spcAft>
              <a:buSzPct val="100000"/>
              <a:buFont typeface="Arial" pitchFamily="34" charset="0"/>
              <a:buChar char="•"/>
            </a:pPr>
            <a:r>
              <a:rPr lang="en-IN" sz="2000" dirty="0" smtClean="0">
                <a:latin typeface="Times New Roman" pitchFamily="18" charset="0"/>
                <a:cs typeface="Times New Roman" pitchFamily="18" charset="0"/>
              </a:rPr>
              <a:t>The packages are organised in a hierarchical structure. For example, a package named “java” contains the package </a:t>
            </a:r>
            <a:r>
              <a:rPr lang="en-IN" sz="2000" i="1" dirty="0" smtClean="0">
                <a:latin typeface="Times New Roman" pitchFamily="18" charset="0"/>
                <a:cs typeface="Times New Roman" pitchFamily="18" charset="0"/>
              </a:rPr>
              <a:t>“</a:t>
            </a:r>
            <a:r>
              <a:rPr lang="en-IN" sz="2000" i="1" dirty="0" err="1" smtClean="0">
                <a:latin typeface="Times New Roman" pitchFamily="18" charset="0"/>
                <a:cs typeface="Times New Roman" pitchFamily="18" charset="0"/>
              </a:rPr>
              <a:t>awt</a:t>
            </a:r>
            <a:r>
              <a:rPr lang="en-IN" sz="2000" i="1"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 which in turn contains various classes required for implementing GUI (graphical user interface).</a:t>
            </a: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Using System Packages</a:t>
            </a:r>
            <a:endParaRPr lang="en-US" sz="28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665413" y="3124200"/>
            <a:ext cx="6249987" cy="3305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7</a:t>
            </a:fld>
            <a:endParaRPr lang="en-US"/>
          </a:p>
        </p:txBody>
      </p:sp>
      <p:sp>
        <p:nvSpPr>
          <p:cNvPr id="9" name="Rectangle 1027"/>
          <p:cNvSpPr>
            <a:spLocks noChangeArrowheads="1"/>
          </p:cNvSpPr>
          <p:nvPr/>
        </p:nvSpPr>
        <p:spPr bwMode="auto">
          <a:xfrm>
            <a:off x="990600" y="1447800"/>
            <a:ext cx="8001000" cy="5410200"/>
          </a:xfrm>
          <a:prstGeom prst="rect">
            <a:avLst/>
          </a:prstGeom>
          <a:noFill/>
          <a:ln w="9525">
            <a:noFill/>
            <a:miter lim="800000"/>
            <a:headEnd/>
            <a:tailEnd/>
          </a:ln>
          <a:effectLst/>
        </p:spPr>
        <p:txBody>
          <a:bodyPr lIns="92075" tIns="46038" rIns="92075" bIns="46038"/>
          <a:lstStyle/>
          <a:p>
            <a:pPr marL="263525" indent="-263525" algn="just">
              <a:spcAft>
                <a:spcPts val="600"/>
              </a:spcAft>
              <a:buSzPct val="100000"/>
              <a:buFont typeface="Arial" pitchFamily="34" charset="0"/>
              <a:buChar char="•"/>
            </a:pPr>
            <a:r>
              <a:rPr lang="en-IN" sz="2400" dirty="0" smtClean="0">
                <a:latin typeface="Times New Roman" pitchFamily="18" charset="0"/>
                <a:cs typeface="Times New Roman" pitchFamily="18" charset="0"/>
              </a:rPr>
              <a:t>Java supports a keyword called “</a:t>
            </a:r>
            <a:r>
              <a:rPr lang="en-IN" sz="2400" b="1" dirty="0" smtClean="0">
                <a:latin typeface="Times New Roman" pitchFamily="18" charset="0"/>
                <a:cs typeface="Times New Roman" pitchFamily="18" charset="0"/>
              </a:rPr>
              <a:t>package</a:t>
            </a:r>
            <a:r>
              <a:rPr lang="en-IN" sz="2400" dirty="0" smtClean="0">
                <a:latin typeface="Times New Roman" pitchFamily="18" charset="0"/>
                <a:cs typeface="Times New Roman" pitchFamily="18" charset="0"/>
              </a:rPr>
              <a:t>” for creating user-defined packages. The package statement must be the first statement in a Java source file (except comments and white spaces) followed by one or more classes. </a:t>
            </a:r>
          </a:p>
          <a:p>
            <a:pPr marL="263525" indent="-263525" algn="just">
              <a:spcAft>
                <a:spcPts val="600"/>
              </a:spcAft>
              <a:buSzPct val="100000"/>
              <a:buFont typeface="Arial" pitchFamily="34" charset="0"/>
              <a:buChar char="•"/>
            </a:pPr>
            <a:r>
              <a:rPr lang="en-IN" sz="2400" dirty="0" smtClean="0">
                <a:latin typeface="Times New Roman" pitchFamily="18" charset="0"/>
                <a:cs typeface="Times New Roman" pitchFamily="18" charset="0"/>
              </a:rPr>
              <a:t>The package statement defines a name space in which classes are stored.</a:t>
            </a:r>
          </a:p>
          <a:p>
            <a:pPr marL="263525" indent="-263525" algn="just">
              <a:spcAft>
                <a:spcPts val="600"/>
              </a:spcAft>
              <a:buSzPct val="100000"/>
            </a:pPr>
            <a:r>
              <a:rPr lang="en-IN" sz="2000" dirty="0" smtClean="0">
                <a:latin typeface="Times New Roman" pitchFamily="18" charset="0"/>
                <a:cs typeface="Times New Roman" pitchFamily="18" charset="0"/>
              </a:rPr>
              <a:t>			General form – </a:t>
            </a:r>
            <a:r>
              <a:rPr lang="en-IN" sz="2000" b="1" i="1" dirty="0" smtClean="0">
                <a:latin typeface="Times New Roman" pitchFamily="18" charset="0"/>
                <a:cs typeface="Times New Roman" pitchFamily="18" charset="0"/>
              </a:rPr>
              <a:t>package</a:t>
            </a:r>
            <a:r>
              <a:rPr lang="en-IN" sz="2000" i="1" dirty="0" smtClean="0">
                <a:latin typeface="Times New Roman" pitchFamily="18" charset="0"/>
                <a:cs typeface="Times New Roman" pitchFamily="18" charset="0"/>
              </a:rPr>
              <a:t> </a:t>
            </a:r>
            <a:r>
              <a:rPr lang="en-IN" sz="2000" i="1" dirty="0" err="1" smtClean="0">
                <a:latin typeface="Times New Roman" pitchFamily="18" charset="0"/>
                <a:cs typeface="Times New Roman" pitchFamily="18" charset="0"/>
              </a:rPr>
              <a:t>packageName</a:t>
            </a:r>
            <a:r>
              <a:rPr lang="en-IN" sz="2000" dirty="0" smtClean="0">
                <a:latin typeface="Times New Roman" pitchFamily="18" charset="0"/>
                <a:cs typeface="Times New Roman" pitchFamily="18" charset="0"/>
              </a:rPr>
              <a:t>;</a:t>
            </a:r>
          </a:p>
          <a:p>
            <a:pPr marL="263525" indent="-263525" algn="just">
              <a:spcAft>
                <a:spcPts val="600"/>
              </a:spcAft>
              <a:buSzPct val="100000"/>
            </a:pPr>
            <a:r>
              <a:rPr lang="en-IN" sz="2000" dirty="0" smtClean="0">
                <a:latin typeface="Times New Roman" pitchFamily="18" charset="0"/>
                <a:cs typeface="Times New Roman" pitchFamily="18" charset="0"/>
              </a:rPr>
              <a:t>			Example: </a:t>
            </a:r>
          </a:p>
          <a:p>
            <a:pPr marL="263525" indent="-263525" algn="just">
              <a:spcAft>
                <a:spcPts val="600"/>
              </a:spcAft>
              <a:buSzPct val="100000"/>
            </a:pPr>
            <a:endParaRPr lang="en-IN" sz="2000"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Defining a Packages</a:t>
            </a:r>
            <a:endParaRPr lang="en-US" sz="2800" b="1" dirty="0">
              <a:latin typeface="Times New Roman" pitchFamily="18" charset="0"/>
              <a:cs typeface="Times New Roman" pitchFamily="18" charset="0"/>
            </a:endParaRPr>
          </a:p>
        </p:txBody>
      </p:sp>
      <p:sp>
        <p:nvSpPr>
          <p:cNvPr id="12" name="TextBox 11"/>
          <p:cNvSpPr txBox="1"/>
          <p:nvPr/>
        </p:nvSpPr>
        <p:spPr>
          <a:xfrm>
            <a:off x="4038600" y="4570274"/>
            <a:ext cx="3505200" cy="1754326"/>
          </a:xfrm>
          <a:prstGeom prst="rect">
            <a:avLst/>
          </a:prstGeom>
          <a:solidFill>
            <a:srgbClr val="FF9966"/>
          </a:solidFill>
        </p:spPr>
        <p:txBody>
          <a:bodyPr wrap="square" rtlCol="0">
            <a:spAutoFit/>
          </a:bodyPr>
          <a:lstStyle/>
          <a:p>
            <a:r>
              <a:rPr lang="en-US" dirty="0" smtClean="0">
                <a:latin typeface="Courier New" pitchFamily="49" charset="0"/>
                <a:cs typeface="Courier New" pitchFamily="49" charset="0"/>
              </a:rPr>
              <a:t>Package </a:t>
            </a:r>
            <a:r>
              <a:rPr lang="en-US" dirty="0" err="1" smtClean="0">
                <a:latin typeface="Courier New" pitchFamily="49" charset="0"/>
                <a:cs typeface="Courier New" pitchFamily="49" charset="0"/>
              </a:rPr>
              <a:t>MyPackage</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Public class Example</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//body of the class </a:t>
            </a:r>
          </a:p>
          <a:p>
            <a:r>
              <a:rPr lang="en-US" dirty="0" smtClean="0">
                <a:latin typeface="Courier New" pitchFamily="49" charset="0"/>
                <a:cs typeface="Courier New" pitchFamily="49" charset="0"/>
              </a:rPr>
              <a:t>}</a:t>
            </a:r>
            <a:endParaRPr lang="en-IN"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8</a:t>
            </a:fld>
            <a:endParaRPr lang="en-US"/>
          </a:p>
        </p:txBody>
      </p:sp>
      <p:sp>
        <p:nvSpPr>
          <p:cNvPr id="9" name="Rectangle 1027"/>
          <p:cNvSpPr>
            <a:spLocks noChangeArrowheads="1"/>
          </p:cNvSpPr>
          <p:nvPr/>
        </p:nvSpPr>
        <p:spPr bwMode="auto">
          <a:xfrm>
            <a:off x="990600" y="1447800"/>
            <a:ext cx="8001000" cy="5410200"/>
          </a:xfrm>
          <a:prstGeom prst="rect">
            <a:avLst/>
          </a:prstGeom>
          <a:noFill/>
          <a:ln w="9525">
            <a:noFill/>
            <a:miter lim="800000"/>
            <a:headEnd/>
            <a:tailEnd/>
          </a:ln>
          <a:effectLst/>
        </p:spPr>
        <p:txBody>
          <a:bodyPr lIns="92075" tIns="46038" rIns="92075" bIns="46038"/>
          <a:lstStyle/>
          <a:p>
            <a:pPr marL="263525" indent="-263525" algn="just">
              <a:spcAft>
                <a:spcPts val="600"/>
              </a:spcAft>
              <a:buSzPct val="100000"/>
              <a:buFont typeface="Arial" pitchFamily="34" charset="0"/>
              <a:buChar char="•"/>
            </a:pPr>
            <a:r>
              <a:rPr lang="en-IN" sz="2000" dirty="0" smtClean="0">
                <a:latin typeface="Times New Roman" pitchFamily="18" charset="0"/>
                <a:cs typeface="Times New Roman" pitchFamily="18" charset="0"/>
              </a:rPr>
              <a:t>Java uses file system directories to store packages.</a:t>
            </a:r>
          </a:p>
          <a:p>
            <a:pPr marL="263525" indent="-263525" algn="just">
              <a:spcAft>
                <a:spcPts val="600"/>
              </a:spcAft>
              <a:buSzPct val="100000"/>
              <a:buFont typeface="Arial" pitchFamily="34" charset="0"/>
              <a:buChar char="•"/>
            </a:pPr>
            <a:r>
              <a:rPr lang="en-IN" sz="2000" dirty="0" smtClean="0">
                <a:latin typeface="Times New Roman" pitchFamily="18" charset="0"/>
                <a:cs typeface="Times New Roman" pitchFamily="18" charset="0"/>
              </a:rPr>
              <a:t>Directory (folder) name in which the file is saved must match with package name.</a:t>
            </a:r>
          </a:p>
          <a:p>
            <a:pPr marL="263525" indent="-263525" algn="just">
              <a:spcAft>
                <a:spcPts val="600"/>
              </a:spcAft>
              <a:buSzPct val="100000"/>
              <a:buFont typeface="Arial" pitchFamily="34" charset="0"/>
              <a:buChar char="•"/>
            </a:pPr>
            <a:r>
              <a:rPr lang="en-US" sz="2000" dirty="0" smtClean="0">
                <a:latin typeface="Times New Roman" pitchFamily="18" charset="0"/>
                <a:cs typeface="Times New Roman" pitchFamily="18" charset="0"/>
              </a:rPr>
              <a:t>For example, the </a:t>
            </a:r>
            <a:r>
              <a:rPr lang="en-US" sz="2000" b="1" dirty="0" smtClean="0">
                <a:latin typeface="Times New Roman" pitchFamily="18" charset="0"/>
                <a:cs typeface="Times New Roman" pitchFamily="18" charset="0"/>
              </a:rPr>
              <a:t>.class</a:t>
            </a:r>
            <a:r>
              <a:rPr lang="en-US" sz="2000" dirty="0" smtClean="0">
                <a:latin typeface="Times New Roman" pitchFamily="18" charset="0"/>
                <a:cs typeface="Times New Roman" pitchFamily="18" charset="0"/>
              </a:rPr>
              <a:t> files for any classes you declare to be part of </a:t>
            </a:r>
            <a:r>
              <a:rPr lang="en-US" sz="2000" b="1" dirty="0" err="1" smtClean="0">
                <a:latin typeface="Times New Roman" pitchFamily="18" charset="0"/>
                <a:cs typeface="Times New Roman" pitchFamily="18" charset="0"/>
              </a:rPr>
              <a:t>MyPackage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must be stored in a directory (folder) called </a:t>
            </a:r>
            <a:r>
              <a:rPr lang="en-US" sz="2000" b="1" dirty="0" err="1" smtClean="0">
                <a:latin typeface="Times New Roman" pitchFamily="18" charset="0"/>
                <a:cs typeface="Times New Roman" pitchFamily="18" charset="0"/>
              </a:rPr>
              <a:t>MyPackage</a:t>
            </a:r>
            <a:r>
              <a:rPr lang="en-US" sz="2000" b="1" dirty="0" smtClean="0">
                <a:latin typeface="Times New Roman" pitchFamily="18" charset="0"/>
                <a:cs typeface="Times New Roman" pitchFamily="18" charset="0"/>
              </a:rPr>
              <a:t>.</a:t>
            </a:r>
          </a:p>
          <a:p>
            <a:pPr marL="263525" indent="-263525" algn="just">
              <a:spcAft>
                <a:spcPts val="600"/>
              </a:spcAft>
              <a:buSzPct val="100000"/>
              <a:buFont typeface="Arial" pitchFamily="34" charset="0"/>
              <a:buChar char="•"/>
            </a:pPr>
            <a:r>
              <a:rPr lang="en-IN" sz="2000" dirty="0" smtClean="0">
                <a:latin typeface="Times New Roman" pitchFamily="18" charset="0"/>
                <a:cs typeface="Times New Roman" pitchFamily="18" charset="0"/>
              </a:rPr>
              <a:t>You can not rename a package without renaming the directory in which the classes are stored.</a:t>
            </a:r>
          </a:p>
          <a:p>
            <a:pPr marL="263525" indent="-263525" algn="just">
              <a:spcAft>
                <a:spcPts val="600"/>
              </a:spcAft>
              <a:buSzPct val="100000"/>
              <a:buFont typeface="Arial" pitchFamily="34" charset="0"/>
              <a:buChar char="•"/>
            </a:pPr>
            <a:endParaRPr lang="en-US" sz="2000" dirty="0" smtClean="0">
              <a:latin typeface="Times New Roman" pitchFamily="18" charset="0"/>
              <a:cs typeface="Times New Roman" pitchFamily="18" charset="0"/>
            </a:endParaRPr>
          </a:p>
          <a:p>
            <a:pPr marL="263525" indent="-263525" algn="just">
              <a:spcAft>
                <a:spcPts val="600"/>
              </a:spcAft>
              <a:buSzPct val="100000"/>
              <a:buFont typeface="Arial" pitchFamily="34" charset="0"/>
              <a:buChar char="•"/>
            </a:pPr>
            <a:endParaRPr lang="en-IN" sz="2000" dirty="0" smtClean="0">
              <a:latin typeface="Times New Roman" pitchFamily="18" charset="0"/>
              <a:cs typeface="Times New Roman" pitchFamily="18" charset="0"/>
            </a:endParaRPr>
          </a:p>
          <a:p>
            <a:pPr marL="263525" indent="-263525" algn="just">
              <a:spcAft>
                <a:spcPts val="600"/>
              </a:spcAft>
              <a:buSzPct val="100000"/>
              <a:buFont typeface="Arial" pitchFamily="34" charset="0"/>
              <a:buChar char="•"/>
            </a:pPr>
            <a:endParaRPr lang="en-IN" sz="2000"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Storage of Packages</a:t>
            </a:r>
            <a:endParaRPr lang="en-US" sz="2800" b="1" dirty="0">
              <a:latin typeface="Times New Roman" pitchFamily="18" charset="0"/>
              <a:cs typeface="Times New Roman" pitchFamily="18" charset="0"/>
            </a:endParaRPr>
          </a:p>
        </p:txBody>
      </p:sp>
      <p:sp>
        <p:nvSpPr>
          <p:cNvPr id="13" name="TextBox 12"/>
          <p:cNvSpPr txBox="1"/>
          <p:nvPr/>
        </p:nvSpPr>
        <p:spPr>
          <a:xfrm>
            <a:off x="1752600" y="4038600"/>
            <a:ext cx="3505200" cy="1754326"/>
          </a:xfrm>
          <a:prstGeom prst="rect">
            <a:avLst/>
          </a:prstGeom>
          <a:solidFill>
            <a:srgbClr val="FF9966"/>
          </a:solidFill>
        </p:spPr>
        <p:txBody>
          <a:bodyPr wrap="square" rtlCol="0">
            <a:spAutoFit/>
          </a:bodyPr>
          <a:lstStyle/>
          <a:p>
            <a:r>
              <a:rPr lang="en-US" dirty="0" smtClean="0">
                <a:latin typeface="Courier New" pitchFamily="49" charset="0"/>
                <a:cs typeface="Courier New" pitchFamily="49" charset="0"/>
              </a:rPr>
              <a:t>Package </a:t>
            </a:r>
            <a:r>
              <a:rPr lang="en-US" dirty="0" err="1" smtClean="0">
                <a:latin typeface="Courier New" pitchFamily="49" charset="0"/>
                <a:cs typeface="Courier New" pitchFamily="49" charset="0"/>
              </a:rPr>
              <a:t>MyPackage</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Public class Example</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//body of the class </a:t>
            </a:r>
          </a:p>
          <a:p>
            <a:r>
              <a:rPr lang="en-US" dirty="0" smtClean="0">
                <a:latin typeface="Courier New" pitchFamily="49" charset="0"/>
                <a:cs typeface="Courier New" pitchFamily="49" charset="0"/>
              </a:rPr>
              <a:t>}</a:t>
            </a:r>
            <a:endParaRPr lang="en-IN" dirty="0">
              <a:latin typeface="Courier New" pitchFamily="49" charset="0"/>
              <a:cs typeface="Courier New" pitchFamily="49" charset="0"/>
            </a:endParaRPr>
          </a:p>
        </p:txBody>
      </p:sp>
      <p:sp>
        <p:nvSpPr>
          <p:cNvPr id="14" name="Snip Single Corner Rectangle 13"/>
          <p:cNvSpPr/>
          <p:nvPr/>
        </p:nvSpPr>
        <p:spPr>
          <a:xfrm>
            <a:off x="6858000" y="4114800"/>
            <a:ext cx="1143000" cy="762000"/>
          </a:xfrm>
          <a:prstGeom prst="snip1Rect">
            <a:avLst>
              <a:gd name="adj" fmla="val 46175"/>
            </a:avLst>
          </a:prstGeom>
          <a:solidFill>
            <a:srgbClr val="DDCE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MyPackage</a:t>
            </a:r>
            <a:endParaRPr lang="en-IN" sz="1200" b="1" dirty="0">
              <a:solidFill>
                <a:schemeClr val="tx1"/>
              </a:solidFill>
            </a:endParaRPr>
          </a:p>
        </p:txBody>
      </p:sp>
      <p:sp>
        <p:nvSpPr>
          <p:cNvPr id="15" name="Rectangle 14"/>
          <p:cNvSpPr/>
          <p:nvPr/>
        </p:nvSpPr>
        <p:spPr>
          <a:xfrm>
            <a:off x="6172200" y="3657600"/>
            <a:ext cx="2438400" cy="2057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6" name="TextBox 15"/>
          <p:cNvSpPr txBox="1"/>
          <p:nvPr/>
        </p:nvSpPr>
        <p:spPr>
          <a:xfrm>
            <a:off x="6248400" y="3729335"/>
            <a:ext cx="457200" cy="461665"/>
          </a:xfrm>
          <a:prstGeom prst="rect">
            <a:avLst/>
          </a:prstGeom>
          <a:noFill/>
        </p:spPr>
        <p:txBody>
          <a:bodyPr wrap="square" rtlCol="0">
            <a:spAutoFit/>
          </a:bodyPr>
          <a:lstStyle/>
          <a:p>
            <a:r>
              <a:rPr lang="en-US" sz="2400" b="1" dirty="0" smtClean="0"/>
              <a:t>C:</a:t>
            </a:r>
            <a:endParaRPr lang="en-IN" sz="2400" b="1" dirty="0"/>
          </a:p>
        </p:txBody>
      </p:sp>
      <p:cxnSp>
        <p:nvCxnSpPr>
          <p:cNvPr id="18" name="Straight Arrow Connector 17"/>
          <p:cNvCxnSpPr>
            <a:stCxn id="13" idx="3"/>
          </p:cNvCxnSpPr>
          <p:nvPr/>
        </p:nvCxnSpPr>
        <p:spPr>
          <a:xfrm flipV="1">
            <a:off x="5257800" y="4495800"/>
            <a:ext cx="1600200" cy="41996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4038600"/>
            <a:ext cx="457200" cy="1569660"/>
          </a:xfrm>
          <a:prstGeom prst="rect">
            <a:avLst/>
          </a:prstGeom>
          <a:noFill/>
        </p:spPr>
        <p:txBody>
          <a:bodyPr wrap="square" rtlCol="0">
            <a:spAutoFit/>
          </a:bodyPr>
          <a:lstStyle/>
          <a:p>
            <a:r>
              <a:rPr lang="en-US" sz="2400" b="1" dirty="0" smtClean="0"/>
              <a:t>Save</a:t>
            </a:r>
            <a:endParaRPr lang="en-IN"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416675"/>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9</a:t>
            </a:fld>
            <a:endParaRPr lang="en-US"/>
          </a:p>
        </p:txBody>
      </p:sp>
      <p:sp>
        <p:nvSpPr>
          <p:cNvPr id="9" name="Rectangle 1027"/>
          <p:cNvSpPr>
            <a:spLocks noChangeArrowheads="1"/>
          </p:cNvSpPr>
          <p:nvPr/>
        </p:nvSpPr>
        <p:spPr bwMode="auto">
          <a:xfrm>
            <a:off x="990600" y="1447800"/>
            <a:ext cx="8001000" cy="5410200"/>
          </a:xfrm>
          <a:prstGeom prst="rect">
            <a:avLst/>
          </a:prstGeom>
          <a:noFill/>
          <a:ln w="9525">
            <a:noFill/>
            <a:miter lim="800000"/>
            <a:headEnd/>
            <a:tailEnd/>
          </a:ln>
          <a:effectLst/>
        </p:spPr>
        <p:txBody>
          <a:bodyPr lIns="92075" tIns="46038" rIns="92075" bIns="46038"/>
          <a:lstStyle/>
          <a:p>
            <a:pPr marL="263525" indent="-263525" algn="just">
              <a:spcAft>
                <a:spcPts val="600"/>
              </a:spcAft>
              <a:buSzPct val="100000"/>
              <a:buFont typeface="Arial" pitchFamily="34" charset="0"/>
              <a:buChar char="•"/>
            </a:pPr>
            <a:r>
              <a:rPr lang="en-IN" sz="2000" dirty="0" smtClean="0">
                <a:latin typeface="Times New Roman" pitchFamily="18" charset="0"/>
                <a:cs typeface="Times New Roman" pitchFamily="18" charset="0"/>
              </a:rPr>
              <a:t>Packages in Java are organised hierarchically, hence sub-packages can be created.</a:t>
            </a:r>
          </a:p>
          <a:p>
            <a:pPr marL="263525" indent="-263525" algn="just">
              <a:spcAft>
                <a:spcPts val="600"/>
              </a:spcAft>
              <a:buSzPct val="100000"/>
              <a:buFont typeface="Arial" pitchFamily="34" charset="0"/>
              <a:buChar char="•"/>
            </a:pPr>
            <a:r>
              <a:rPr lang="en-IN" sz="2000" dirty="0" smtClean="0">
                <a:latin typeface="Times New Roman" pitchFamily="18" charset="0"/>
                <a:cs typeface="Times New Roman" pitchFamily="18" charset="0"/>
              </a:rPr>
              <a:t>You can create a hierarchy of packages by separating them with a period.</a:t>
            </a:r>
          </a:p>
          <a:p>
            <a:pPr marL="263525" indent="-263525" algn="just">
              <a:spcAft>
                <a:spcPts val="600"/>
              </a:spcAft>
              <a:buSzPct val="100000"/>
              <a:buFont typeface="Arial" pitchFamily="34" charset="0"/>
              <a:buChar char="•"/>
            </a:pPr>
            <a:r>
              <a:rPr lang="en-US" sz="2000" dirty="0" smtClean="0">
                <a:latin typeface="Times New Roman" pitchFamily="18" charset="0"/>
                <a:cs typeface="Times New Roman" pitchFamily="18" charset="0"/>
              </a:rPr>
              <a:t>To create sub package write the statement </a:t>
            </a:r>
          </a:p>
          <a:p>
            <a:pPr marL="263525" indent="-263525" algn="just">
              <a:spcAft>
                <a:spcPts val="600"/>
              </a:spcAft>
              <a:buSzPct val="100000"/>
            </a:pPr>
            <a:r>
              <a:rPr lang="en-US" sz="2000" dirty="0" smtClean="0">
                <a:latin typeface="Times New Roman" pitchFamily="18" charset="0"/>
                <a:cs typeface="Times New Roman" pitchFamily="18" charset="0"/>
              </a:rPr>
              <a:t>		General Form:</a:t>
            </a:r>
            <a:r>
              <a:rPr lang="en-US" sz="2000" b="1"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package </a:t>
            </a:r>
            <a:r>
              <a:rPr lang="en-US" sz="2000" i="1" dirty="0" smtClean="0">
                <a:latin typeface="Times New Roman" pitchFamily="18" charset="0"/>
                <a:cs typeface="Times New Roman" pitchFamily="18" charset="0"/>
              </a:rPr>
              <a:t>pkg1.pkg2 .pkg3;</a:t>
            </a:r>
          </a:p>
          <a:p>
            <a:pPr marL="263525" indent="-263525" algn="just">
              <a:spcAft>
                <a:spcPts val="600"/>
              </a:spcAft>
              <a:buSzPct val="100000"/>
            </a:pPr>
            <a:r>
              <a:rPr lang="en-US" sz="2000" i="1" dirty="0" smtClean="0">
                <a:latin typeface="Times New Roman" pitchFamily="18" charset="0"/>
                <a:cs typeface="Times New Roman" pitchFamily="18" charset="0"/>
              </a:rPr>
              <a:t>		Example:</a:t>
            </a:r>
          </a:p>
          <a:p>
            <a:pPr marL="263525" indent="-263525" algn="just">
              <a:spcAft>
                <a:spcPts val="600"/>
              </a:spcAft>
              <a:buSzPct val="100000"/>
            </a:pPr>
            <a:endParaRPr lang="en-US" sz="2000" i="1" dirty="0" smtClean="0">
              <a:latin typeface="Times New Roman" pitchFamily="18" charset="0"/>
              <a:cs typeface="Times New Roman" pitchFamily="18" charset="0"/>
            </a:endParaRPr>
          </a:p>
          <a:p>
            <a:pPr marL="263525" indent="-263525" algn="just">
              <a:spcAft>
                <a:spcPts val="600"/>
              </a:spcAft>
              <a:buSzPct val="100000"/>
            </a:pPr>
            <a:endParaRPr lang="en-US" sz="2000" i="1" dirty="0" smtClean="0">
              <a:latin typeface="Times New Roman" pitchFamily="18" charset="0"/>
              <a:cs typeface="Times New Roman" pitchFamily="18" charset="0"/>
            </a:endParaRPr>
          </a:p>
          <a:p>
            <a:pPr marL="263525" indent="-263525" algn="just">
              <a:spcAft>
                <a:spcPts val="600"/>
              </a:spcAft>
              <a:buSzPct val="100000"/>
            </a:pPr>
            <a:endParaRPr lang="en-US" sz="2000" i="1" dirty="0" smtClean="0">
              <a:latin typeface="Times New Roman" pitchFamily="18" charset="0"/>
              <a:cs typeface="Times New Roman" pitchFamily="18" charset="0"/>
            </a:endParaRPr>
          </a:p>
          <a:p>
            <a:pPr marL="263525" indent="-263525" algn="just">
              <a:spcAft>
                <a:spcPts val="600"/>
              </a:spcAft>
              <a:buSzPct val="100000"/>
            </a:pPr>
            <a:endParaRPr lang="en-US" sz="2000" i="1" dirty="0" smtClean="0">
              <a:latin typeface="Times New Roman" pitchFamily="18" charset="0"/>
              <a:cs typeface="Times New Roman" pitchFamily="18" charset="0"/>
            </a:endParaRPr>
          </a:p>
          <a:p>
            <a:pPr marL="263525" indent="-263525" algn="just">
              <a:spcAft>
                <a:spcPts val="600"/>
              </a:spcAft>
              <a:buSzPct val="100000"/>
            </a:pPr>
            <a:endParaRPr lang="en-US" sz="2000" i="1" dirty="0" smtClean="0">
              <a:latin typeface="Times New Roman" pitchFamily="18" charset="0"/>
              <a:cs typeface="Times New Roman" pitchFamily="18" charset="0"/>
            </a:endParaRPr>
          </a:p>
          <a:p>
            <a:pPr marL="263525" indent="-263525">
              <a:spcAft>
                <a:spcPts val="600"/>
              </a:spcAft>
              <a:buSzPct val="100000"/>
            </a:pPr>
            <a:endParaRPr lang="en-IN" sz="2000" i="1" dirty="0" smtClean="0">
              <a:solidFill>
                <a:srgbClr val="C00000"/>
              </a:solidFill>
              <a:latin typeface="Times New Roman" pitchFamily="18" charset="0"/>
              <a:cs typeface="Times New Roman" pitchFamily="18" charset="0"/>
              <a:sym typeface="Wingdings" pitchFamily="2" charset="2"/>
            </a:endParaRPr>
          </a:p>
          <a:p>
            <a:pPr marL="263525" indent="-263525">
              <a:spcAft>
                <a:spcPts val="600"/>
              </a:spcAft>
              <a:buSzPct val="100000"/>
            </a:pPr>
            <a:r>
              <a:rPr lang="en-IN" sz="2000" i="1" dirty="0" smtClean="0">
                <a:solidFill>
                  <a:srgbClr val="C00000"/>
                </a:solidFill>
                <a:latin typeface="Times New Roman" pitchFamily="18" charset="0"/>
                <a:cs typeface="Times New Roman" pitchFamily="18" charset="0"/>
                <a:sym typeface="Wingdings" pitchFamily="2" charset="2"/>
              </a:rPr>
              <a:t></a:t>
            </a:r>
            <a:r>
              <a:rPr lang="en-IN" sz="2000" i="1" dirty="0" smtClean="0">
                <a:solidFill>
                  <a:srgbClr val="C00000"/>
                </a:solidFill>
                <a:latin typeface="Times New Roman" pitchFamily="18" charset="0"/>
                <a:cs typeface="Times New Roman" pitchFamily="18" charset="0"/>
              </a:rPr>
              <a:t>Store this file in a subdirectory named </a:t>
            </a:r>
            <a:r>
              <a:rPr lang="en-IN" sz="2000" b="1" i="1" dirty="0" err="1" smtClean="0">
                <a:solidFill>
                  <a:srgbClr val="C00000"/>
                </a:solidFill>
                <a:latin typeface="Times New Roman" pitchFamily="18" charset="0"/>
                <a:cs typeface="Times New Roman" pitchFamily="18" charset="0"/>
              </a:rPr>
              <a:t>MyPackage</a:t>
            </a:r>
            <a:r>
              <a:rPr lang="en-IN" sz="2000" b="1" i="1" dirty="0" smtClean="0">
                <a:solidFill>
                  <a:srgbClr val="C00000"/>
                </a:solidFill>
                <a:latin typeface="Times New Roman" pitchFamily="18" charset="0"/>
                <a:cs typeface="Times New Roman" pitchFamily="18" charset="0"/>
              </a:rPr>
              <a:t>\P1</a:t>
            </a:r>
            <a:r>
              <a:rPr lang="en-IN" sz="2000" i="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9906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Creating Sub Packages</a:t>
            </a:r>
            <a:endParaRPr lang="en-US" sz="2800" b="1" dirty="0">
              <a:latin typeface="Times New Roman" pitchFamily="18" charset="0"/>
              <a:cs typeface="Times New Roman" pitchFamily="18" charset="0"/>
            </a:endParaRPr>
          </a:p>
        </p:txBody>
      </p:sp>
      <p:sp>
        <p:nvSpPr>
          <p:cNvPr id="17" name="TextBox 16"/>
          <p:cNvSpPr txBox="1"/>
          <p:nvPr/>
        </p:nvSpPr>
        <p:spPr>
          <a:xfrm>
            <a:off x="1752600" y="4036874"/>
            <a:ext cx="3505200" cy="1754326"/>
          </a:xfrm>
          <a:prstGeom prst="rect">
            <a:avLst/>
          </a:prstGeom>
          <a:solidFill>
            <a:srgbClr val="FF9966"/>
          </a:solidFill>
        </p:spPr>
        <p:txBody>
          <a:bodyPr wrap="square" rtlCol="0">
            <a:spAutoFit/>
          </a:bodyPr>
          <a:lstStyle/>
          <a:p>
            <a:r>
              <a:rPr lang="en-US" dirty="0" smtClean="0">
                <a:latin typeface="Courier New" pitchFamily="49" charset="0"/>
                <a:cs typeface="Courier New" pitchFamily="49" charset="0"/>
              </a:rPr>
              <a:t>Package MyPackage.P1;</a:t>
            </a:r>
          </a:p>
          <a:p>
            <a:r>
              <a:rPr lang="en-US" dirty="0" smtClean="0">
                <a:latin typeface="Courier New" pitchFamily="49" charset="0"/>
                <a:cs typeface="Courier New" pitchFamily="49" charset="0"/>
              </a:rPr>
              <a:t>Public class Example</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//body of the class </a:t>
            </a:r>
          </a:p>
          <a:p>
            <a:r>
              <a:rPr lang="en-US" dirty="0" smtClean="0">
                <a:latin typeface="Courier New" pitchFamily="49" charset="0"/>
                <a:cs typeface="Courier New" pitchFamily="49" charset="0"/>
              </a:rPr>
              <a:t>}</a:t>
            </a:r>
            <a:endParaRPr lang="en-IN" dirty="0">
              <a:latin typeface="Courier New" pitchFamily="49" charset="0"/>
              <a:cs typeface="Courier New" pitchFamily="49" charset="0"/>
            </a:endParaRPr>
          </a:p>
        </p:txBody>
      </p:sp>
      <p:sp>
        <p:nvSpPr>
          <p:cNvPr id="20" name="Rectangle 19"/>
          <p:cNvSpPr/>
          <p:nvPr/>
        </p:nvSpPr>
        <p:spPr>
          <a:xfrm>
            <a:off x="6172200" y="3657600"/>
            <a:ext cx="2438400" cy="2057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cxnSp>
        <p:nvCxnSpPr>
          <p:cNvPr id="25" name="Straight Arrow Connector 24"/>
          <p:cNvCxnSpPr>
            <a:endCxn id="29" idx="2"/>
          </p:cNvCxnSpPr>
          <p:nvPr/>
        </p:nvCxnSpPr>
        <p:spPr>
          <a:xfrm>
            <a:off x="5257800" y="4915764"/>
            <a:ext cx="1600200" cy="30393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86400" y="4038600"/>
            <a:ext cx="457200" cy="1569660"/>
          </a:xfrm>
          <a:prstGeom prst="rect">
            <a:avLst/>
          </a:prstGeom>
          <a:noFill/>
        </p:spPr>
        <p:txBody>
          <a:bodyPr wrap="square" rtlCol="0">
            <a:spAutoFit/>
          </a:bodyPr>
          <a:lstStyle/>
          <a:p>
            <a:r>
              <a:rPr lang="en-US" sz="2400" b="1" dirty="0" smtClean="0"/>
              <a:t>Save</a:t>
            </a:r>
            <a:endParaRPr lang="en-IN" sz="2400" b="1" dirty="0"/>
          </a:p>
        </p:txBody>
      </p:sp>
      <p:sp>
        <p:nvSpPr>
          <p:cNvPr id="28" name="Snip Single Corner Rectangle 27"/>
          <p:cNvSpPr/>
          <p:nvPr/>
        </p:nvSpPr>
        <p:spPr>
          <a:xfrm>
            <a:off x="6858000" y="3810000"/>
            <a:ext cx="1143000" cy="762000"/>
          </a:xfrm>
          <a:prstGeom prst="snip1Rect">
            <a:avLst>
              <a:gd name="adj" fmla="val 46175"/>
            </a:avLst>
          </a:prstGeom>
          <a:solidFill>
            <a:srgbClr val="DDCE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MyPackage</a:t>
            </a:r>
            <a:endParaRPr lang="en-IN" sz="1200" b="1" dirty="0">
              <a:solidFill>
                <a:schemeClr val="tx1"/>
              </a:solidFill>
            </a:endParaRPr>
          </a:p>
        </p:txBody>
      </p:sp>
      <p:sp>
        <p:nvSpPr>
          <p:cNvPr id="29" name="Snip Single Corner Rectangle 28"/>
          <p:cNvSpPr/>
          <p:nvPr/>
        </p:nvSpPr>
        <p:spPr>
          <a:xfrm>
            <a:off x="6858000" y="4953000"/>
            <a:ext cx="1143000" cy="533400"/>
          </a:xfrm>
          <a:prstGeom prst="snip1Rect">
            <a:avLst>
              <a:gd name="adj" fmla="val 46175"/>
            </a:avLst>
          </a:prstGeom>
          <a:solidFill>
            <a:srgbClr val="DDCE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P1</a:t>
            </a:r>
            <a:endParaRPr lang="en-IN" sz="1200" b="1" dirty="0">
              <a:solidFill>
                <a:schemeClr val="tx1"/>
              </a:solidFill>
            </a:endParaRPr>
          </a:p>
        </p:txBody>
      </p:sp>
      <p:cxnSp>
        <p:nvCxnSpPr>
          <p:cNvPr id="31" name="Straight Arrow Connector 30"/>
          <p:cNvCxnSpPr>
            <a:stCxn id="28" idx="1"/>
            <a:endCxn id="29" idx="3"/>
          </p:cNvCxnSpPr>
          <p:nvPr/>
        </p:nvCxnSpPr>
        <p:spPr>
          <a:xfrm rot="5400000">
            <a:off x="7239000" y="4762500"/>
            <a:ext cx="381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72200" y="3581400"/>
            <a:ext cx="457200" cy="461665"/>
          </a:xfrm>
          <a:prstGeom prst="rect">
            <a:avLst/>
          </a:prstGeom>
          <a:noFill/>
        </p:spPr>
        <p:txBody>
          <a:bodyPr wrap="square" rtlCol="0">
            <a:spAutoFit/>
          </a:bodyPr>
          <a:lstStyle/>
          <a:p>
            <a:r>
              <a:rPr lang="en-US" sz="2400" b="1" dirty="0" smtClean="0"/>
              <a:t>C:</a:t>
            </a:r>
            <a:endParaRPr lang="en-IN"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Template>
  <TotalTime>8653</TotalTime>
  <Words>1525</Words>
  <Application>Microsoft Office PowerPoint</Application>
  <PresentationFormat>On-screen Show (4:3)</PresentationFormat>
  <Paragraphs>261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Times New Roman</vt:lpstr>
      <vt:lpstr>Wingdings</vt:lpstr>
      <vt:lpstr>PPT_template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NSC</dc:creator>
  <cp:lastModifiedBy>Pushpendra Kumar Rajput</cp:lastModifiedBy>
  <cp:revision>769</cp:revision>
  <dcterms:created xsi:type="dcterms:W3CDTF">2012-08-05T13:01:54Z</dcterms:created>
  <dcterms:modified xsi:type="dcterms:W3CDTF">2020-02-20T04:50:09Z</dcterms:modified>
</cp:coreProperties>
</file>