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59"/>
  </p:notesMasterIdLst>
  <p:sldIdLst>
    <p:sldId id="292" r:id="rId2"/>
    <p:sldId id="366" r:id="rId3"/>
    <p:sldId id="365" r:id="rId4"/>
    <p:sldId id="368" r:id="rId5"/>
    <p:sldId id="369" r:id="rId6"/>
    <p:sldId id="367" r:id="rId7"/>
    <p:sldId id="370" r:id="rId8"/>
    <p:sldId id="371" r:id="rId9"/>
    <p:sldId id="373" r:id="rId10"/>
    <p:sldId id="372" r:id="rId11"/>
    <p:sldId id="374" r:id="rId12"/>
    <p:sldId id="375" r:id="rId13"/>
    <p:sldId id="376" r:id="rId14"/>
    <p:sldId id="377" r:id="rId15"/>
    <p:sldId id="378" r:id="rId16"/>
    <p:sldId id="379" r:id="rId17"/>
    <p:sldId id="382" r:id="rId18"/>
    <p:sldId id="380" r:id="rId19"/>
    <p:sldId id="381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3" r:id="rId30"/>
    <p:sldId id="392" r:id="rId31"/>
    <p:sldId id="394" r:id="rId32"/>
    <p:sldId id="395" r:id="rId33"/>
    <p:sldId id="396" r:id="rId34"/>
    <p:sldId id="398" r:id="rId35"/>
    <p:sldId id="397" r:id="rId36"/>
    <p:sldId id="399" r:id="rId37"/>
    <p:sldId id="400" r:id="rId38"/>
    <p:sldId id="401" r:id="rId39"/>
    <p:sldId id="402" r:id="rId40"/>
    <p:sldId id="405" r:id="rId41"/>
    <p:sldId id="404" r:id="rId42"/>
    <p:sldId id="406" r:id="rId43"/>
    <p:sldId id="407" r:id="rId44"/>
    <p:sldId id="416" r:id="rId45"/>
    <p:sldId id="403" r:id="rId46"/>
    <p:sldId id="408" r:id="rId47"/>
    <p:sldId id="409" r:id="rId48"/>
    <p:sldId id="411" r:id="rId49"/>
    <p:sldId id="413" r:id="rId50"/>
    <p:sldId id="414" r:id="rId51"/>
    <p:sldId id="415" r:id="rId52"/>
    <p:sldId id="417" r:id="rId53"/>
    <p:sldId id="418" r:id="rId54"/>
    <p:sldId id="419" r:id="rId55"/>
    <p:sldId id="420" r:id="rId56"/>
    <p:sldId id="410" r:id="rId57"/>
    <p:sldId id="355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880"/>
    <a:srgbClr val="4C1904"/>
    <a:srgbClr val="FF9966"/>
    <a:srgbClr val="342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92" autoAdjust="0"/>
    <p:restoredTop sz="94660"/>
  </p:normalViewPr>
  <p:slideViewPr>
    <p:cSldViewPr>
      <p:cViewPr varScale="1">
        <p:scale>
          <a:sx n="69" d="100"/>
          <a:sy n="69" d="100"/>
        </p:scale>
        <p:origin x="10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E739E-D72A-4E0A-81FB-89064C5235A2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1AD7C-9915-466C-95B5-A0B0A38BE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4AF1-20B5-4748-B66F-CC22829F7126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B54-B687-4E99-8287-1BE23390E556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A82-E0DF-4EAD-B5D3-1893F28FE3E0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13DC-FB39-4F31-A490-10D00A2E24A0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E533-6637-4DE8-875A-304A0E4140DF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6079-58CC-49C3-A9F2-CE04B6256C41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62D2-26CC-448F-BA1A-A8B7C7C5982E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2805-F269-49E3-8C3A-9901B0966239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B21E-356B-46B8-A040-D5011CAA2B41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7FCC-198D-42F4-9C7F-776DD7EF6A31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CF1D-12B4-4FEC-8481-06CFD8618BAE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70C825-0478-4972-BF75-8874F3BEB682}" type="datetime1">
              <a:rPr lang="en-US" smtClean="0"/>
              <a:pPr>
                <a:defRPr/>
              </a:pPr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858577-42C9-4761-9959-C2FA0BFBB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blackGray">
          <a:xfrm>
            <a:off x="1676400" y="4114800"/>
            <a:ext cx="624840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5760" anchor="ctr"/>
          <a:lstStyle/>
          <a:p>
            <a:pPr algn="ctr"/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Presented By:	             </a:t>
            </a:r>
          </a:p>
          <a:p>
            <a:pPr algn="ctr"/>
            <a:r>
              <a:rPr lang="en-US" sz="2000" b="1" kern="400" dirty="0" err="1" smtClean="0"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US" sz="2000" b="1" kern="400" dirty="0" err="1" smtClean="0"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2000" b="1" kern="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Assistant  Professor,</a:t>
            </a:r>
          </a:p>
          <a:p>
            <a:pPr algn="ctr"/>
            <a:r>
              <a:rPr lang="en-US" kern="400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pPr algn="ctr"/>
            <a:endParaRPr lang="en-US" sz="2000" b="1" kern="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blackGray">
          <a:xfrm>
            <a:off x="853440" y="1981200"/>
            <a:ext cx="768096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5760"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Introduction to Java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Arrays can also be initialised like standard variables at the time of their declaration.</a:t>
            </a:r>
          </a:p>
          <a:p>
            <a:pPr marL="971550" lvl="1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arrayname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[] = {list of values};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971550" lvl="1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[] students = {55, 69, 70, 30, 80, 90, 45};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Creates and initializes the array of integers of length 7.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this case it is not necessary to use the 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operator.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Explicit initialization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077200" y="3764280"/>
          <a:ext cx="838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3505200" y="3810000"/>
            <a:ext cx="3200400" cy="533400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13" idx="6"/>
          </p:cNvCxnSpPr>
          <p:nvPr/>
        </p:nvCxnSpPr>
        <p:spPr>
          <a:xfrm flipV="1">
            <a:off x="6705600" y="3962400"/>
            <a:ext cx="13716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24800" y="33528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391400" y="3764278"/>
          <a:ext cx="60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>
            <a:stCxn id="13" idx="6"/>
          </p:cNvCxnSpPr>
          <p:nvPr/>
        </p:nvCxnSpPr>
        <p:spPr>
          <a:xfrm>
            <a:off x="6705600" y="4076700"/>
            <a:ext cx="13716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6"/>
          </p:cNvCxnSpPr>
          <p:nvPr/>
        </p:nvCxnSpPr>
        <p:spPr>
          <a:xfrm>
            <a:off x="6705600" y="4076700"/>
            <a:ext cx="13716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81800" y="4114800"/>
            <a:ext cx="1295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6"/>
          </p:cNvCxnSpPr>
          <p:nvPr/>
        </p:nvCxnSpPr>
        <p:spPr>
          <a:xfrm>
            <a:off x="6705600" y="4076700"/>
            <a:ext cx="1371600" cy="133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6"/>
          </p:cNvCxnSpPr>
          <p:nvPr/>
        </p:nvCxnSpPr>
        <p:spPr>
          <a:xfrm>
            <a:off x="6705600" y="4076700"/>
            <a:ext cx="1371600" cy="171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6"/>
          </p:cNvCxnSpPr>
          <p:nvPr/>
        </p:nvCxnSpPr>
        <p:spPr>
          <a:xfrm>
            <a:off x="6705600" y="4076700"/>
            <a:ext cx="1371600" cy="201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Access individual elements of an array using:</a:t>
            </a:r>
          </a:p>
          <a:p>
            <a:pPr marL="971550" lvl="1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name (handle) of the array</a:t>
            </a:r>
          </a:p>
          <a:p>
            <a:pPr marL="971550" lvl="1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number (index or subscript) that tells which of the element of the array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What value is stored in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count[2]?</a:t>
            </a:r>
          </a:p>
          <a:p>
            <a:pPr marL="1885950" lvl="3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	count[2] = 9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Processing Array Elements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275" y="4095750"/>
            <a:ext cx="55054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Oval 13"/>
          <p:cNvSpPr/>
          <p:nvPr/>
        </p:nvSpPr>
        <p:spPr>
          <a:xfrm>
            <a:off x="5181600" y="4038600"/>
            <a:ext cx="990600" cy="1371600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 to array length using length</a:t>
            </a:r>
          </a:p>
          <a:p>
            <a:pPr marL="971550" lvl="1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 data member of array object</a:t>
            </a:r>
          </a:p>
          <a:p>
            <a:pPr marL="971550" lvl="1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arrayname.length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k=0; k&lt;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students.length;k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long[] primes = new long[20];    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primes.length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20</a:t>
            </a:r>
          </a:p>
          <a:p>
            <a:pPr algn="just">
              <a:spcBef>
                <a:spcPct val="20000"/>
              </a:spcBef>
              <a:buSzPct val="100000"/>
            </a:pPr>
            <a:r>
              <a:rPr lang="en-I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number of elements in the array are changed, JAVA will automatically change the length attribute!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Array Length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Often a 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for( )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loop is used to process each of the elements of the array in turn.</a:t>
            </a: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loop control variable, </a:t>
            </a:r>
            <a:r>
              <a:rPr lang="en-IN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is used as the index to access array components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Processing Array Elements using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loop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98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0563" y="2286000"/>
            <a:ext cx="64976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Oval 15"/>
          <p:cNvSpPr/>
          <p:nvPr/>
        </p:nvSpPr>
        <p:spPr>
          <a:xfrm>
            <a:off x="5867400" y="4648200"/>
            <a:ext cx="304800" cy="304800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429000" y="4343400"/>
            <a:ext cx="304800" cy="304800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Methods can accept arrays via parameters</a:t>
            </a:r>
          </a:p>
          <a:p>
            <a:pPr marL="269875" indent="-269875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square brackets [ ] in the parameter declaration: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Array  as Parameters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275" y="2714625"/>
            <a:ext cx="55054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9875" indent="-269875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method may return an array as its result</a:t>
            </a:r>
          </a:p>
          <a:p>
            <a:pPr marL="269875" indent="-269875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spcBef>
                <a:spcPct val="20000"/>
              </a:spcBef>
              <a:buSzPct val="100000"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double []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readArray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marL="971550" lvl="1" indent="-514350">
              <a:spcBef>
                <a:spcPct val="20000"/>
              </a:spcBef>
              <a:buSzPct val="100000"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marL="971550" lvl="1" indent="-514350">
              <a:spcBef>
                <a:spcPct val="20000"/>
              </a:spcBef>
              <a:buSzPct val="100000"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double result[] = new double[n];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for 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++)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71550" lvl="1" indent="-514350">
              <a:spcBef>
                <a:spcPct val="20000"/>
              </a:spcBef>
              <a:buSzPct val="100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result[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971550" lvl="1" indent="-514350">
              <a:spcBef>
                <a:spcPct val="20000"/>
              </a:spcBef>
              <a:buSzPct val="100000"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IN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return result;</a:t>
            </a:r>
          </a:p>
          <a:p>
            <a:pPr marL="971550" lvl="1" indent="-514350">
              <a:spcBef>
                <a:spcPct val="20000"/>
              </a:spcBef>
              <a:buSzPct val="100000"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Returning Array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14401" y="2590800"/>
            <a:ext cx="411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971800" y="3685528"/>
            <a:ext cx="4953000" cy="111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828800" y="5295901"/>
            <a:ext cx="6186488" cy="64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Two dimensional arrays allows us to store data that are recorded in table.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[][] student=new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[4][4];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4 arrays each having 4 elements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First index: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specifies array (row)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Second Index: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specifies element in that array (column)</a:t>
            </a: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Two Dimensional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38400" y="4800600"/>
          <a:ext cx="289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62200" y="442976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133600" y="4841240"/>
          <a:ext cx="208280" cy="18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0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Requires two indices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[][] student=new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[4][4];</a:t>
            </a: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What is the value of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student[2][3]?</a:t>
            </a:r>
          </a:p>
          <a:p>
            <a:pPr marL="727075" lvl="1" indent="-269875" algn="just">
              <a:spcBef>
                <a:spcPct val="20000"/>
              </a:spcBef>
              <a:buSzPct val="100000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		 </a:t>
            </a: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     student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Two Dimensional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38400" y="4800600"/>
          <a:ext cx="289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62200" y="442976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133600" y="4841240"/>
          <a:ext cx="208280" cy="18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0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4724400" y="5638800"/>
            <a:ext cx="609600" cy="533400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027"/>
          <p:cNvSpPr>
            <a:spLocks noChangeArrowheads="1"/>
          </p:cNvSpPr>
          <p:nvPr/>
        </p:nvSpPr>
        <p:spPr bwMode="auto">
          <a:xfrm>
            <a:off x="4800600" y="3200400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Student[2][3] = 78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600200"/>
            <a:ext cx="800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Sum the Elements</a:t>
            </a:r>
          </a:p>
          <a:p>
            <a:pPr marL="539750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Here is code that sums all the numbers in table. </a:t>
            </a:r>
          </a:p>
          <a:p>
            <a:pPr marL="539750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outer loop iterates four times and moves down the rows. </a:t>
            </a:r>
          </a:p>
          <a:p>
            <a:pPr marL="539750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time through the outer loop, the inner loop iterates five times and moves across a different row.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Accessing 2D Array Elements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114800"/>
            <a:ext cx="8097837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60363" indent="-360363" algn="just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previous code can be rewritten without using the numbers 4 and 5. </a:t>
            </a:r>
          </a:p>
          <a:p>
            <a:pPr marL="719138" indent="-3587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value </a:t>
            </a:r>
            <a:r>
              <a:rPr lang="en-IN" sz="2400" b="1" i="1" dirty="0" err="1" smtClean="0">
                <a:latin typeface="Times New Roman" pitchFamily="18" charset="0"/>
                <a:cs typeface="Times New Roman" pitchFamily="18" charset="0"/>
              </a:rPr>
              <a:t>table.length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equals the number of rows, </a:t>
            </a:r>
          </a:p>
          <a:p>
            <a:pPr marL="719138" indent="-3587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table[</a:t>
            </a:r>
            <a:r>
              <a:rPr lang="en-I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].length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the number of columns in row </a:t>
            </a:r>
            <a:r>
              <a:rPr lang="en-IN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19138" indent="-358775" algn="just">
              <a:spcBef>
                <a:spcPct val="20000"/>
              </a:spcBef>
              <a:buSzPct val="100000"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table[0].length = 5, table[1].length = 5,………..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Accessing Rows and Columns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5763" y="4152900"/>
            <a:ext cx="6650037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905000"/>
            <a:ext cx="777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454150" lvl="2" indent="-539750" algn="just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Arrays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1454150" lvl="2" indent="-539750" algn="just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String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Declaring and instantiating two-dimensional arrays are accomplished by extending the processes used for one-dimensional arrays: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Declaration and Instantiation of 2D Array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2908280"/>
            <a:ext cx="769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Declaration:</a:t>
            </a:r>
          </a:p>
          <a:p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myArray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[][];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Creation or Instantiation: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myArray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[4][3];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// OR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myArray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[][] = new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[4][3];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Initialisation: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- Single Value;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myArray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[0][0] = 10;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- Multiple values: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table[2][3] = {{10, 15, 30}, {14, 30, 33}};</a:t>
            </a:r>
          </a:p>
          <a:p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table[][] = {{10, 15, 30}, {14, 30, 33}};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38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ctr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table [][] = new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[4][5];</a:t>
            </a:r>
          </a:p>
          <a:p>
            <a:pPr marL="269875" indent="-269875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variable table references an array of four elements. </a:t>
            </a:r>
          </a:p>
          <a:p>
            <a:pPr marL="269875" indent="-269875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Each of these elements in turn references an array of five integers.</a:t>
            </a:r>
          </a:p>
          <a:p>
            <a:pPr marL="514350" indent="-514350">
              <a:spcBef>
                <a:spcPct val="20000"/>
              </a:spcBef>
              <a:buSzPct val="100000"/>
            </a:pPr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spcBef>
                <a:spcPct val="20000"/>
              </a:spcBef>
              <a:buSzPct val="100000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2D Array as “Array of Arrays”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8163" y="3429000"/>
            <a:ext cx="649763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14800" y="3352800"/>
          <a:ext cx="2590800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sx="1000" sy="1000" algn="ctr" rotWithShape="0">
                    <a:schemeClr val="bg1">
                      <a:alpha val="0"/>
                    </a:schemeClr>
                  </a:outerShdw>
                </a:effectLst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spcBef>
                <a:spcPct val="20000"/>
              </a:spcBef>
              <a:spcAft>
                <a:spcPts val="1200"/>
              </a:spcAft>
              <a:buSzPct val="100000"/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Java treats multidimensional arrays as “arrays of arrays”. It is possible to declare a 2D arrays as follows:</a:t>
            </a:r>
          </a:p>
          <a:p>
            <a:pPr marL="971550" lvl="1" indent="-514350" algn="just">
              <a:spcBef>
                <a:spcPct val="20000"/>
              </a:spcBef>
              <a:buSzPct val="100000"/>
            </a:pPr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Variable Size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15000" y="2819400"/>
          <a:ext cx="6096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lgerian" pitchFamily="82" charset="0"/>
                        </a:rPr>
                        <a:t>[0]</a:t>
                      </a:r>
                      <a:endParaRPr lang="en-IN" b="1" dirty="0">
                        <a:solidFill>
                          <a:schemeClr val="bg1"/>
                        </a:solidFill>
                        <a:latin typeface="Algerian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lgerian" pitchFamily="82" charset="0"/>
                        </a:rPr>
                        <a:t>[1]</a:t>
                      </a:r>
                      <a:endParaRPr lang="en-IN" b="1" dirty="0">
                        <a:solidFill>
                          <a:schemeClr val="bg1"/>
                        </a:solidFill>
                        <a:latin typeface="Algerian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lgerian" pitchFamily="82" charset="0"/>
                        </a:rPr>
                        <a:t>[2]</a:t>
                      </a:r>
                      <a:endParaRPr lang="en-IN" b="1" dirty="0">
                        <a:solidFill>
                          <a:schemeClr val="bg1"/>
                        </a:solidFill>
                        <a:latin typeface="Algerian" pitchFamily="8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038431" y="2571690"/>
            <a:ext cx="32287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 algn="just">
              <a:spcBef>
                <a:spcPct val="20000"/>
              </a:spcBef>
              <a:buSzPct val="100000"/>
            </a:pP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a[][] = new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[3][];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3124200"/>
            <a:ext cx="2561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a[0]= new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[2];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52880" y="3638490"/>
            <a:ext cx="2561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a[1]= new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smtClean="0">
                <a:latin typeface="Times New Roman" pitchFamily="18" charset="0"/>
                <a:cs typeface="Times New Roman" pitchFamily="18" charset="0"/>
              </a:rPr>
              <a:t> [3];</a:t>
            </a:r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4171890"/>
            <a:ext cx="2561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a[2]= new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[4];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705600" y="3048000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[0]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[1]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6324600" y="32004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24600" y="4037012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24600" y="4875212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705600" y="3820160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[0]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[1]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[2]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705600" y="46583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[0]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[1]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[1]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gerian" pitchFamily="82" charset="0"/>
                        </a:rPr>
                        <a:t>[3]</a:t>
                      </a:r>
                      <a:endParaRPr lang="en-IN" dirty="0"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524000" indent="-1524000" algn="just">
              <a:spcBef>
                <a:spcPct val="20000"/>
              </a:spcBef>
              <a:buSzPct val="100000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Example: A farmer has 10 farms of beans each in 5 countries, and each farm has 30 fields!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Three-dimensional array: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long[][][] beans=new long[5][10][30];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//beans[country][farm][fields]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Multidimensional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Same features apply to multi-dimensional arrays as those of 2 dimensional arrays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long beans=new long[3][][]; //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 countries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beans[0]=new long[4][];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//First country has 4 farms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beans[0][4]=new long[10];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//Each farm in first country has 10 fields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Varying length in Multidimensional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371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WAP in Java that create an array and simple print the element of the array. (Array Traversing).</a:t>
            </a:r>
          </a:p>
          <a:p>
            <a:pPr marL="514350" indent="-514350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WAP in Java that implements following three methods:</a:t>
            </a:r>
          </a:p>
          <a:p>
            <a:pPr marL="804863" lvl="1" indent="-265113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[] 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): it takes an array A and a Key as input and returns true if Key is in the array else return false.</a:t>
            </a:r>
          </a:p>
          <a:p>
            <a:pPr marL="804863" lvl="1" indent="-265113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[] A,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Key): it takes an array A and a Key as input and returns the position of Key in the array.</a:t>
            </a:r>
          </a:p>
          <a:p>
            <a:pPr marL="804863" lvl="1" indent="-265113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[]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[] A): it takes an array A and returns another array. The output array has same element as in input array but in ascending order.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WAP in Java that takes an two dimensional array as input parameter to a method and returns one dimensional array. Each element of the output array is the sum of  the element of corresponding row in input array.</a:t>
            </a:r>
          </a:p>
          <a:p>
            <a:pPr marL="457200" indent="-457200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WAP in Java to add, multiply, and subtract two Matrices. The decision of operation should be made based on user’s choice.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Exercise-1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2133600"/>
            <a:ext cx="8001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ctr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Strings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5240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String manipulation is the most common operation performed in Java programs. The easiest way to represent a String (a sequence of characters) is by using an array of characters.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971550" lvl="1" indent="-514350" algn="just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char place[] = new char[4];</a:t>
            </a:r>
          </a:p>
          <a:p>
            <a:pPr marL="971550" lvl="1" indent="-514350" algn="just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place[0] = ‘J’;		place[1] = ‘a’;</a:t>
            </a:r>
          </a:p>
          <a:p>
            <a:pPr marL="971550" lvl="1" indent="-514350" algn="just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place[2] = ‘v’;		place[3] = ‘a’;</a:t>
            </a:r>
          </a:p>
          <a:p>
            <a:pPr marL="514350" indent="-514350" algn="just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Character arrays are too primitive and don’t support a range of common string operations. For example, copying a string, searching for specific pattern etc. </a:t>
            </a:r>
          </a:p>
          <a:p>
            <a:pPr marL="514350" indent="-514350" algn="just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Recognising the importance and common usage of String manipulation in large software projects, Java supports String as one of the fundamental data type at the language level. 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Following are some useful classes that Java provides for String operations.</a:t>
            </a:r>
          </a:p>
          <a:p>
            <a:pPr marL="1428750" lvl="2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String Class</a:t>
            </a:r>
          </a:p>
          <a:p>
            <a:pPr marL="1428750" lvl="2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Wingdings" pitchFamily="2" charset="2"/>
              <a:buChar char="§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Class</a:t>
            </a:r>
          </a:p>
          <a:p>
            <a:pPr marL="1428750" lvl="2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Wingdings" pitchFamily="2" charset="2"/>
              <a:buChar char="§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Class</a:t>
            </a:r>
          </a:p>
          <a:p>
            <a:pPr marL="1428750" lvl="2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Wingdings" pitchFamily="2" charset="2"/>
              <a:buChar char="§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Class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String Operations in Java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3525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String class provides many operations for manipulating strings.</a:t>
            </a:r>
          </a:p>
          <a:p>
            <a:pPr marL="263525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String objects are read-only (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immutable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3525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object of the String class represents a string of characters.</a:t>
            </a:r>
          </a:p>
          <a:p>
            <a:pPr marL="263525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String class belongs to the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java.lang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package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which does not require an import statement.</a:t>
            </a:r>
          </a:p>
          <a:p>
            <a:pPr marL="263525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Like other classes, String has constructors and methods.</a:t>
            </a:r>
          </a:p>
          <a:p>
            <a:pPr marL="263525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Unlike other classes, String has two operators, + and += (used for concatenation).</a:t>
            </a:r>
          </a:p>
          <a:p>
            <a:pPr marL="263525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String Class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 is a list of finite number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 homogeneous data elements such that:</a:t>
            </a:r>
          </a:p>
          <a:p>
            <a:pPr marL="900113" indent="-360363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The elements of the array are referenced respectively by an index set of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consecutive numbers.</a:t>
            </a:r>
          </a:p>
          <a:p>
            <a:pPr marL="900113" indent="-360363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The element of the array are stored respectively in successive memory location. </a:t>
            </a:r>
          </a:p>
          <a:p>
            <a:pPr marL="900113" indent="-360363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number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elements is called 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length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size.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Arrays - Introduction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These are anonymous objects of the String class</a:t>
            </a:r>
          </a:p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These are defined by enclosing text in double quotes.  “This is a literal String”</a:t>
            </a:r>
          </a:p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don’t have to be constructed.</a:t>
            </a:r>
          </a:p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can be assigned to String variables.</a:t>
            </a:r>
          </a:p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can be passed to methods and constructors as parameters.</a:t>
            </a:r>
          </a:p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have methods you can call.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Literal Strings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14400" y="16764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Declaration :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String variable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is simply a named object of the same class.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spcBef>
                <a:spcPct val="20000"/>
              </a:spcBef>
              <a:buSzPct val="100000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b="1" i="1" dirty="0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IN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i="1" dirty="0" err="1" smtClean="0">
                <a:latin typeface="Times New Roman" pitchFamily="18" charset="0"/>
                <a:cs typeface="Times New Roman" pitchFamily="18" charset="0"/>
              </a:rPr>
              <a:t>stringName</a:t>
            </a:r>
            <a:r>
              <a:rPr lang="en-IN" sz="2200" i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971550" lvl="1" indent="-514350" algn="just">
              <a:spcBef>
                <a:spcPct val="20000"/>
              </a:spcBef>
              <a:buSzPct val="100000"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Greeting;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Creation or Initialization :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Can initialize a String variable with or without a String constructor</a:t>
            </a:r>
          </a:p>
          <a:p>
            <a:pPr marL="900113" indent="-2762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200" u="sng" dirty="0" smtClean="0">
                <a:latin typeface="Times New Roman" pitchFamily="18" charset="0"/>
                <a:cs typeface="Times New Roman" pitchFamily="18" charset="0"/>
              </a:rPr>
              <a:t>With the constructor</a:t>
            </a:r>
          </a:p>
          <a:p>
            <a:pPr marL="900113" lvl="2" indent="-276225" algn="just">
              <a:spcBef>
                <a:spcPct val="20000"/>
              </a:spcBef>
              <a:buSzPct val="100000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i="1" dirty="0" err="1" smtClean="0">
                <a:latin typeface="Times New Roman" pitchFamily="18" charset="0"/>
                <a:cs typeface="Times New Roman" pitchFamily="18" charset="0"/>
              </a:rPr>
              <a:t>stringName</a:t>
            </a:r>
            <a:r>
              <a:rPr lang="en-IN" sz="22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200" b="1" i="1" dirty="0" smtClean="0">
                <a:latin typeface="Times New Roman" pitchFamily="18" charset="0"/>
                <a:cs typeface="Times New Roman" pitchFamily="18" charset="0"/>
              </a:rPr>
              <a:t>new String </a:t>
            </a:r>
            <a:r>
              <a:rPr lang="en-IN" sz="2200" i="1" dirty="0" smtClean="0">
                <a:latin typeface="Times New Roman" pitchFamily="18" charset="0"/>
                <a:cs typeface="Times New Roman" pitchFamily="18" charset="0"/>
              </a:rPr>
              <a:t>(“string value”);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200" i="1" dirty="0" smtClean="0">
                <a:latin typeface="Times New Roman" pitchFamily="18" charset="0"/>
                <a:cs typeface="Times New Roman" pitchFamily="18" charset="0"/>
              </a:rPr>
              <a:t>Greeting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200" b="1" i="1" dirty="0" smtClean="0">
                <a:latin typeface="Times New Roman" pitchFamily="18" charset="0"/>
                <a:cs typeface="Times New Roman" pitchFamily="18" charset="0"/>
              </a:rPr>
              <a:t>new String</a:t>
            </a:r>
            <a:r>
              <a:rPr lang="en-IN" sz="2200" i="1" dirty="0" smtClean="0">
                <a:latin typeface="Times New Roman" pitchFamily="18" charset="0"/>
                <a:cs typeface="Times New Roman" pitchFamily="18" charset="0"/>
              </a:rPr>
              <a:t>(“Hello”);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901700" indent="-277813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200" u="sng" dirty="0" smtClean="0">
                <a:latin typeface="Times New Roman" pitchFamily="18" charset="0"/>
                <a:cs typeface="Times New Roman" pitchFamily="18" charset="0"/>
              </a:rPr>
              <a:t>Without the constructor</a:t>
            </a:r>
          </a:p>
          <a:p>
            <a:pPr marL="901700" indent="-277813" algn="just">
              <a:spcBef>
                <a:spcPct val="20000"/>
              </a:spcBef>
              <a:buSzPct val="100000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i="1" dirty="0" err="1" smtClean="0">
                <a:latin typeface="Times New Roman" pitchFamily="18" charset="0"/>
                <a:cs typeface="Times New Roman" pitchFamily="18" charset="0"/>
              </a:rPr>
              <a:t>stringName</a:t>
            </a:r>
            <a:r>
              <a:rPr lang="en-IN" sz="2200" i="1" dirty="0" smtClean="0">
                <a:latin typeface="Times New Roman" pitchFamily="18" charset="0"/>
                <a:cs typeface="Times New Roman" pitchFamily="18" charset="0"/>
              </a:rPr>
              <a:t> = “string value”;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200" i="1" dirty="0" smtClean="0">
                <a:latin typeface="Times New Roman" pitchFamily="18" charset="0"/>
                <a:cs typeface="Times New Roman" pitchFamily="18" charset="0"/>
              </a:rPr>
              <a:t>Greeting = “Hello”;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String Object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String Constructors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00200" y="1842380"/>
          <a:ext cx="6934200" cy="410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812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String()</a:t>
                      </a:r>
                      <a:endParaRPr lang="en-IN" sz="16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 default constructor instantiates empty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12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String(String value)</a:t>
                      </a:r>
                      <a:endParaRPr lang="en-IN" sz="16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Constructor copies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12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String(Char[]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array)</a:t>
                      </a:r>
                      <a:endParaRPr lang="en-IN" sz="16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Constructor copies character 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8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String(Char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[] array, </a:t>
                      </a:r>
                      <a:r>
                        <a:rPr lang="en-US" sz="1600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offset, </a:t>
                      </a:r>
                      <a:r>
                        <a:rPr lang="en-US" sz="1600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count)</a:t>
                      </a:r>
                      <a:endParaRPr lang="en-IN" sz="1600" b="1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6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Constructor copies character-array subset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1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String(Byte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[] array)</a:t>
                      </a:r>
                      <a:endParaRPr lang="en-IN" sz="1600" b="1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6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Constructor copies byte 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22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……………….</a:t>
                      </a:r>
                      <a:endParaRPr lang="en-IN" sz="16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Empty Strings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6663" y="1905000"/>
            <a:ext cx="7678737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Java Strings can be concatenated using the + operator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428750" lvl="2" indent="-514350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String city = “New” + “York”;</a:t>
            </a:r>
          </a:p>
          <a:p>
            <a:pPr marL="1428750" lvl="2" indent="-514350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String city1 = “Delhi”;</a:t>
            </a:r>
          </a:p>
          <a:p>
            <a:pPr marL="1428750" lvl="2" indent="-514350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String city2 = “New “+city1;</a:t>
            </a:r>
          </a:p>
          <a:p>
            <a:pPr marL="514350" indent="-514350" algn="just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Strings Arrays</a:t>
            </a:r>
          </a:p>
          <a:p>
            <a:pPr marL="1428750" lvl="2" indent="-514350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String city[] = new String[5];</a:t>
            </a:r>
          </a:p>
          <a:p>
            <a:pPr marL="1428750" lvl="2" indent="-514350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city[0] = new String(“Melbourne”);</a:t>
            </a:r>
          </a:p>
          <a:p>
            <a:pPr marL="1428750" lvl="2" indent="-514350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city[1] = new String(“Sydney”);</a:t>
            </a:r>
          </a:p>
          <a:p>
            <a:pPr marL="1428750" lvl="2" indent="-514350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1428750" lvl="2" indent="-514350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String megacities[] = {“Brisbane”, “Sydney”, “Melbourne”, 			        “Adelaide”, “Perth”};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String operations and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Once created, a string cannot be changed: none of its methods changes the string. Such objects are called immutable. 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Immutable objects are convenient because several references can point to the same object safely: there is no danger of changing an object through one reference without the others being aware of the change.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Immutability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Advantages Of Immutability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828800"/>
            <a:ext cx="779303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Disadvantages of Immutability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263" y="1733550"/>
            <a:ext cx="767873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spcAft>
                <a:spcPts val="1200"/>
              </a:spcAft>
              <a:buSzPct val="100000"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length();</a:t>
            </a:r>
          </a:p>
          <a:p>
            <a:pPr marL="514350" indent="-514350" algn="just">
              <a:spcAft>
                <a:spcPts val="1200"/>
              </a:spcAft>
              <a:buSzPct val="100000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514350" indent="-514350" algn="just">
              <a:spcAft>
                <a:spcPts val="1200"/>
              </a:spcAft>
              <a:buSzPct val="100000"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Aft>
                <a:spcPts val="1200"/>
              </a:spcAft>
              <a:buSzPct val="100000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S,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E, char Target[],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Target_S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just">
              <a:spcAft>
                <a:spcPts val="1200"/>
              </a:spcAft>
              <a:buSzPct val="100000"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Aft>
                <a:spcPts val="1200"/>
              </a:spcAft>
              <a:buSzPct val="100000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char[]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toCharArray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Aft>
                <a:spcPts val="1200"/>
              </a:spcAft>
              <a:buSzPct val="100000"/>
            </a:pP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Aft>
                <a:spcPts val="1200"/>
              </a:spcAft>
              <a:buSzPct val="100000"/>
            </a:pP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Aft>
                <a:spcPts val="1200"/>
              </a:spcAft>
              <a:buSzPct val="100000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514350" indent="-514350" algn="just">
              <a:spcAft>
                <a:spcPts val="1200"/>
              </a:spcAft>
              <a:buSzPct val="100000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String Methods- length,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1473637"/>
            <a:ext cx="5791200" cy="300082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Returns the number of characters in the string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Returns the character at position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I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 positions in strings are numbered starting from 0 – just like arrays.</a:t>
            </a:r>
          </a:p>
          <a:p>
            <a:endParaRPr lang="en-IN" sz="9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to extract more than one character.</a:t>
            </a:r>
          </a:p>
          <a:p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Returns a character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aaray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is created using the characters of invoking string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4419600"/>
            <a:ext cx="8229600" cy="16312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Example:- 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Statement			Result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String example = “Java”;			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(string object)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			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24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3516868"/>
            <a:ext cx="26019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beginning of the substring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867710" y="2362200"/>
            <a:ext cx="233269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 of substring (E-1) 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581400" y="3516869"/>
            <a:ext cx="359585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array that receive the characters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962400"/>
            <a:ext cx="515519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index within Target at which substring will be copied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2139200" y="3124200"/>
            <a:ext cx="832601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5" idx="2"/>
          </p:cNvCxnSpPr>
          <p:nvPr/>
        </p:nvCxnSpPr>
        <p:spPr>
          <a:xfrm rot="10800000">
            <a:off x="2034056" y="2731532"/>
            <a:ext cx="1547345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6" idx="0"/>
          </p:cNvCxnSpPr>
          <p:nvPr/>
        </p:nvCxnSpPr>
        <p:spPr>
          <a:xfrm>
            <a:off x="4876800" y="3124200"/>
            <a:ext cx="502528" cy="392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8000603" y="3505597"/>
            <a:ext cx="685800" cy="227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72200" y="3124200"/>
            <a:ext cx="2057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828800" y="4964668"/>
            <a:ext cx="383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example.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OR “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Java”.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(); 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6477000" y="49530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1828800" y="5269468"/>
            <a:ext cx="4153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.charAt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Java”.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(1); </a:t>
            </a:r>
            <a:endParaRPr lang="en-IN" dirty="0"/>
          </a:p>
        </p:txBody>
      </p:sp>
      <p:sp>
        <p:nvSpPr>
          <p:cNvPr id="41" name="Rectangle 40"/>
          <p:cNvSpPr/>
          <p:nvPr/>
        </p:nvSpPr>
        <p:spPr>
          <a:xfrm>
            <a:off x="1828800" y="5562600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.getChars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(1,3,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ouput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, 0);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6477000" y="52578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6477000" y="5562600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(char array)  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v</a:t>
            </a:r>
            <a:endParaRPr lang="en-IN" dirty="0"/>
          </a:p>
        </p:txBody>
      </p:sp>
      <p:sp>
        <p:nvSpPr>
          <p:cNvPr id="56" name="Rectangle 55"/>
          <p:cNvSpPr/>
          <p:nvPr/>
        </p:nvSpPr>
        <p:spPr>
          <a:xfrm>
            <a:off x="1828800" y="5867400"/>
            <a:ext cx="3866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char output[]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.toCharArray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6477141" y="5867400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(char array)  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 a v 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38" grpId="0"/>
      <p:bldP spid="39" grpId="0"/>
      <p:bldP spid="40" grpId="0"/>
      <p:bldP spid="41" grpId="0"/>
      <p:bldP spid="42" grpId="0"/>
      <p:bldP spid="43" grpId="0"/>
      <p:bldP spid="56" grpId="0"/>
      <p:bldP spid="5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906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String Comparison Methods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1609040"/>
          <a:ext cx="7772400" cy="288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equals(Object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true if  two strings are equal . It</a:t>
                      </a:r>
                      <a:r>
                        <a:rPr lang="en-IN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consider the case.</a:t>
                      </a:r>
                      <a:endParaRPr lang="en-IN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40"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r>
                        <a:rPr lang="en-IN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b="1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equalsIgnoreCase</a:t>
                      </a:r>
                      <a:r>
                        <a:rPr lang="en-IN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(String </a:t>
                      </a:r>
                      <a:r>
                        <a:rPr lang="en-IN" b="0" i="1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IN" b="1" i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true if two</a:t>
                      </a:r>
                      <a:r>
                        <a:rPr lang="en-IN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strings are equal. It does not consider the case.</a:t>
                      </a:r>
                      <a:endParaRPr lang="en-IN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1" i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compareTo</a:t>
                      </a:r>
                      <a:r>
                        <a:rPr lang="en-US" b="1" i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(String</a:t>
                      </a:r>
                      <a:r>
                        <a:rPr lang="en-US" b="1" i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b="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the difference between two strings</a:t>
                      </a:r>
                      <a:endParaRPr lang="en-IN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3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regionMatches</a:t>
                      </a: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S,String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str_s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num_char</a:t>
                      </a: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Compares a specific region inside a string with another specific region in another string</a:t>
                      </a:r>
                      <a:endParaRPr lang="en-IN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914400" y="4495800"/>
            <a:ext cx="8229600" cy="19389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Example:- 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Statement			Result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String example = “Java”;			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(string object)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511706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example.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equals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“Java”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	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400800" y="511706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828800" y="54102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.equals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(“java”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376893" y="5410200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828800" y="5715000"/>
            <a:ext cx="342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.equalsIgnoreCase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“java”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6400800" y="571500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828800" y="6019800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.regionMatches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0,“lava”,1,2)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6400800" y="601980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Position is called a index or superscript. Base index = 0.</a:t>
            </a: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DATA be a 6-element array of integers such that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DATA[0]=247,	  DATA[1]=56,	 DATA[2]=492, 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DATA[3]=135,	 DATA[4]=87,	 DATA[5]=156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Graphical Representation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315200" y="3276600"/>
          <a:ext cx="990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247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492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135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87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629400" y="3352800"/>
          <a:ext cx="60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905000" y="2743200"/>
            <a:ext cx="5410200" cy="1905000"/>
            <a:chOff x="1905000" y="2743200"/>
            <a:chExt cx="5410200" cy="1905000"/>
          </a:xfrm>
        </p:grpSpPr>
        <p:sp>
          <p:nvSpPr>
            <p:cNvPr id="14" name="Oval 13"/>
            <p:cNvSpPr/>
            <p:nvPr/>
          </p:nvSpPr>
          <p:spPr>
            <a:xfrm>
              <a:off x="6858000" y="3276600"/>
              <a:ext cx="457200" cy="533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1905000" y="2743200"/>
              <a:ext cx="381000" cy="381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57600" y="4191000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INDEX</a:t>
              </a:r>
              <a:endParaRPr lang="en-IN" b="1" dirty="0"/>
            </a:p>
          </p:txBody>
        </p:sp>
        <p:cxnSp>
          <p:nvCxnSpPr>
            <p:cNvPr id="18" name="Straight Connector 17"/>
            <p:cNvCxnSpPr>
              <a:stCxn id="15" idx="5"/>
              <a:endCxn id="16" idx="1"/>
            </p:cNvCxnSpPr>
            <p:nvPr/>
          </p:nvCxnSpPr>
          <p:spPr>
            <a:xfrm rot="16200000" flipH="1">
              <a:off x="2268304" y="3030304"/>
              <a:ext cx="1351196" cy="1427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4" idx="3"/>
              <a:endCxn id="16" idx="3"/>
            </p:cNvCxnSpPr>
            <p:nvPr/>
          </p:nvCxnSpPr>
          <p:spPr>
            <a:xfrm rot="5400000">
              <a:off x="5404621" y="2899265"/>
              <a:ext cx="687715" cy="2352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7315200" y="28194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906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() Method Example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5713" y="1676400"/>
            <a:ext cx="7659687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4953000" y="1600200"/>
            <a:ext cx="324960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Invoking String is  less than </a:t>
            </a:r>
            <a:r>
              <a:rPr lang="en-US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endParaRPr lang="en-IN" b="1" i="1" dirty="0"/>
          </a:p>
        </p:txBody>
      </p:sp>
      <p:sp>
        <p:nvSpPr>
          <p:cNvPr id="29" name="Rectangle 28"/>
          <p:cNvSpPr/>
          <p:nvPr/>
        </p:nvSpPr>
        <p:spPr>
          <a:xfrm>
            <a:off x="4979992" y="3364468"/>
            <a:ext cx="324960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Invoking String is  equals to </a:t>
            </a:r>
            <a:r>
              <a:rPr lang="en-US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endParaRPr lang="en-IN" b="1" i="1" dirty="0"/>
          </a:p>
        </p:txBody>
      </p:sp>
      <p:sp>
        <p:nvSpPr>
          <p:cNvPr id="30" name="Rectangle 29"/>
          <p:cNvSpPr/>
          <p:nvPr/>
        </p:nvSpPr>
        <p:spPr>
          <a:xfrm>
            <a:off x="4953000" y="4572000"/>
            <a:ext cx="358752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Invoking String is  greater than </a:t>
            </a:r>
            <a:r>
              <a:rPr lang="en-US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endParaRPr lang="en-IN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943600" y="64928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String Searching Methods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1524000"/>
          <a:ext cx="7772400" cy="288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2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indexOf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(char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lang="en-US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indexOf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(String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Searches of the first occurrence of a character or substring</a:t>
                      </a:r>
                      <a:endParaRPr lang="en-IN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2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indexOf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(char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lang="en-US" b="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="0" i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b="0" i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indexOf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(String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b="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="0" i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b="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lang="en-US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Specify the starting point  for</a:t>
                      </a:r>
                      <a:r>
                        <a:rPr lang="en-IN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the search</a:t>
                      </a:r>
                      <a:endParaRPr lang="en-IN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0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lastIndexOf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(char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lang="en-US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lastIndexOf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(String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Searches of the last</a:t>
                      </a:r>
                      <a:r>
                        <a:rPr lang="en-IN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occurrence of a character or substring</a:t>
                      </a:r>
                      <a:endParaRPr lang="en-IN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0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lastIndexOf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(char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lang="en-US" b="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="0" i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b="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lang="en-US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lastIndexOf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(String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b="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="0" i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b="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lang="en-US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Specify the starting point  for</a:t>
                      </a:r>
                      <a:r>
                        <a:rPr lang="en-IN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the search</a:t>
                      </a:r>
                      <a:endParaRPr lang="en-IN" b="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IN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914400" y="4495800"/>
            <a:ext cx="8229600" cy="19389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Example:- 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Statement			Result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String example = “Java”;			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(string object)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511706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example.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a’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	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400800" y="5117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828800" y="5410200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.lastIndexOf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(‘a’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376893" y="54102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828800" y="5715000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.indexOf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a’, 2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6400800" y="57150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828800" y="6019800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.indexOf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b="1" dirty="0"/>
          </a:p>
        </p:txBody>
      </p:sp>
      <p:sp>
        <p:nvSpPr>
          <p:cNvPr id="26" name="Rectangle 25"/>
          <p:cNvSpPr/>
          <p:nvPr/>
        </p:nvSpPr>
        <p:spPr>
          <a:xfrm>
            <a:off x="6400800" y="60198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219200" y="6412468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 string or character is not present returns   -1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5" grpId="0"/>
      <p:bldP spid="26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943600" y="65690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String Modification Methods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1524001"/>
          <a:ext cx="7772400" cy="2974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3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substring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startIndex</a:t>
                      </a:r>
                      <a:r>
                        <a:rPr lang="en-US" sz="160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 copy of the substring starts</a:t>
                      </a:r>
                      <a:r>
                        <a:rPr lang="en-IN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from </a:t>
                      </a:r>
                      <a:r>
                        <a:rPr lang="en-IN" sz="1600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startIndex</a:t>
                      </a:r>
                      <a:r>
                        <a:rPr lang="en-IN" sz="1600" b="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600" b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upto</a:t>
                      </a:r>
                      <a:r>
                        <a:rPr lang="en-IN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the end.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3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substring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startIndex</a:t>
                      </a:r>
                      <a:r>
                        <a:rPr lang="en-US" sz="1600" b="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</a:t>
                      </a:r>
                      <a:r>
                        <a:rPr lang="en-US" sz="1600" b="0" i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0" i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endIndex</a:t>
                      </a:r>
                      <a:r>
                        <a:rPr lang="en-US" sz="160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sz="160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 copy of the substring starts</a:t>
                      </a:r>
                      <a:r>
                        <a:rPr lang="en-IN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from </a:t>
                      </a:r>
                      <a:r>
                        <a:rPr lang="en-IN" sz="1600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startIndex</a:t>
                      </a:r>
                      <a:r>
                        <a:rPr lang="en-IN" sz="1600" b="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600" b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upto</a:t>
                      </a:r>
                      <a:r>
                        <a:rPr lang="en-IN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lang="en-IN" sz="1600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endIndex</a:t>
                      </a:r>
                      <a:endParaRPr lang="en-IN" sz="1600" b="0" i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3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i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 </a:t>
                      </a:r>
                      <a:r>
                        <a:rPr lang="en-US" sz="1600" b="1" i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concat</a:t>
                      </a:r>
                      <a:r>
                        <a:rPr lang="en-US" sz="1600" b="1" i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(String </a:t>
                      </a:r>
                      <a:r>
                        <a:rPr lang="en-US" sz="1600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sz="1600" b="1" i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i="0" baseline="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 string that is generated from invoking string appending the </a:t>
                      </a:r>
                      <a:r>
                        <a:rPr lang="en-IN" sz="1600" b="0" i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str.</a:t>
                      </a:r>
                      <a:endParaRPr lang="en-IN" sz="1600" b="0" i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3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trim()</a:t>
                      </a:r>
                      <a:endParaRPr lang="en-IN" sz="160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Removes the leading</a:t>
                      </a:r>
                      <a:r>
                        <a:rPr lang="en-IN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and trailing whitespace from invoking string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3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 </a:t>
                      </a: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replace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(char</a:t>
                      </a:r>
                      <a:r>
                        <a:rPr lang="en-US" i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original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char </a:t>
                      </a:r>
                      <a:r>
                        <a:rPr lang="en-US" i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new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Replaces all occurrence of a character with new character in invoking string</a:t>
                      </a:r>
                      <a:endParaRPr lang="en-IN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914400" y="4538008"/>
            <a:ext cx="8229600" cy="19389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Example:- 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Statement			Result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String example = “Java”;			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(string object)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511706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example.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substring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	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400800" y="5117068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ava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828800" y="5410200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.substring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0,2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376893" y="541020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828800" y="5715000"/>
            <a:ext cx="2856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.concat</a:t>
            </a: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“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secure”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6400800" y="571500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 is secure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828800" y="60198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.trim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IN" b="1" dirty="0"/>
          </a:p>
        </p:txBody>
      </p:sp>
      <p:sp>
        <p:nvSpPr>
          <p:cNvPr id="26" name="Rectangle 25"/>
          <p:cNvSpPr/>
          <p:nvPr/>
        </p:nvSpPr>
        <p:spPr>
          <a:xfrm>
            <a:off x="6400800" y="6019800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828800" y="6324600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.replace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‘a’, ‘o’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b="1" dirty="0"/>
          </a:p>
        </p:txBody>
      </p:sp>
      <p:sp>
        <p:nvSpPr>
          <p:cNvPr id="30" name="Rectangle 29"/>
          <p:cNvSpPr/>
          <p:nvPr/>
        </p:nvSpPr>
        <p:spPr>
          <a:xfrm>
            <a:off x="6400800" y="6336268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Jovo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5" grpId="0"/>
      <p:bldP spid="26" grpId="0"/>
      <p:bldP spid="29" grpId="0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943600" y="65690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String Methods — Changing Case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1524001"/>
          <a:ext cx="77724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3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toLowerCase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i="1" baseline="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Converts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all the character in the invoking string from uppercase to lowercase.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3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toUpperCase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i="1" baseline="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Converts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all the character in the invoking string from lowercase to uppercase.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914400" y="3471208"/>
            <a:ext cx="8229600" cy="19389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Example:- 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Statement			Result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String example = “Java”;			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(string object)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435506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example.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toLowerCase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()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	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400800" y="4431268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828800" y="488846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.toUpperCase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() 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376893" y="4888468"/>
            <a:ext cx="727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943600" y="65690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14360"/>
              </p:ext>
            </p:extLst>
          </p:nvPr>
        </p:nvGraphicFramePr>
        <p:xfrm>
          <a:off x="1143000" y="1524001"/>
          <a:ext cx="7772400" cy="114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3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trim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i="1" baseline="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eliminates white spaces before and after string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3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startsWith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endsWith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endParaRPr lang="en-US" sz="1600" i="1" baseline="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Matches prefix and postfix respectively</a:t>
                      </a:r>
                      <a:endParaRPr lang="en-IN" sz="16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914400" y="3471208"/>
            <a:ext cx="8229600" cy="230832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Example:- 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Statement			Result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String example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“ Java ”;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(string object)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43550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example.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trim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	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400800" y="4431268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ava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828800" y="4888468"/>
            <a:ext cx="2663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.startsWith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(“Ja”) 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376893" y="488846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828800" y="5361543"/>
            <a:ext cx="2633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.endsWith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(“VA”) 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402701" y="5345668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51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4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can be converted from one format to another format- 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Example: from number to String </a:t>
            </a:r>
          </a:p>
          <a:p>
            <a:pPr marL="514350" indent="-514350" algn="just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Three ways to convert a number into a string:</a:t>
            </a:r>
          </a:p>
          <a:p>
            <a:pPr marL="971550" lvl="1" indent="-514350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1.   String s = "" + num;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2.   String s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Integer.toString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971550" lvl="1" indent="-514350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	      String s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Double.toString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(d);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3.   String s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String.valueOf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(num);</a:t>
            </a:r>
          </a:p>
          <a:p>
            <a:pPr marL="971550" lvl="1" indent="-514350" algn="just">
              <a:spcBef>
                <a:spcPct val="20000"/>
              </a:spcBef>
              <a:buSzPct val="100000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ct val="20000"/>
              </a:spcBef>
              <a:buSzPct val="100000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Conversion–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() Method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900" y="3233738"/>
            <a:ext cx="21717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75" y="4267200"/>
            <a:ext cx="36290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1325" y="5248275"/>
            <a:ext cx="33432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static String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(double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static String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(long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static String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(Object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ob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static String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(char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static String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(char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[],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numChars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ct val="20000"/>
              </a:spcBef>
              <a:buSzPct val="100000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ct val="20000"/>
              </a:spcBef>
              <a:buSzPct val="10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Any object that you pass to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will return the result of a call to the object’s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() Method cont….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5240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3525" indent="-263525" algn="just">
              <a:spcBef>
                <a:spcPct val="20000"/>
              </a:spcBef>
              <a:spcAft>
                <a:spcPts val="1200"/>
              </a:spcAft>
              <a:buSzPct val="100000"/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String  represents fixed length, immutable character sequence.</a:t>
            </a:r>
          </a:p>
          <a:p>
            <a:pPr marL="263525" indent="-263525" algn="just">
              <a:spcBef>
                <a:spcPct val="20000"/>
              </a:spcBef>
              <a:spcAft>
                <a:spcPts val="1200"/>
              </a:spcAft>
              <a:buSzPct val="100000"/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class was invented to accommodate strings that are not immutable (constants)</a:t>
            </a:r>
          </a:p>
          <a:p>
            <a:pPr marL="263525" indent="-263525" algn="just">
              <a:spcBef>
                <a:spcPct val="20000"/>
              </a:spcBef>
              <a:spcAft>
                <a:spcPts val="1200"/>
              </a:spcAft>
              <a:buSzPct val="100000"/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Uses a buffer that is much larger than any one string; actual size of the buffer is the capacity</a:t>
            </a:r>
          </a:p>
          <a:p>
            <a:pPr marL="263525" indent="-263525" algn="just">
              <a:spcBef>
                <a:spcPct val="20000"/>
              </a:spcBef>
              <a:spcAft>
                <a:spcPts val="1200"/>
              </a:spcAft>
              <a:buSzPct val="100000"/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Provides methods that can change individual characters within a string</a:t>
            </a:r>
          </a:p>
          <a:p>
            <a:pPr marL="263525" indent="-263525" algn="just">
              <a:spcBef>
                <a:spcPct val="20000"/>
              </a:spcBef>
              <a:spcAft>
                <a:spcPts val="1200"/>
              </a:spcAft>
              <a:buSzPct val="100000"/>
              <a:buFont typeface="Arial" pitchFamily="34" charset="0"/>
              <a:buChar char="•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Must initialize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objects as follows:</a:t>
            </a:r>
          </a:p>
          <a:p>
            <a:pPr marL="263525" indent="-263525" algn="just">
              <a:spcBef>
                <a:spcPct val="20000"/>
              </a:spcBef>
              <a:spcAft>
                <a:spcPts val="1200"/>
              </a:spcAft>
              <a:buSzPct val="100000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eventString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(“Hello there”)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63525" indent="-263525" algn="just">
              <a:spcBef>
                <a:spcPct val="20000"/>
              </a:spcBef>
              <a:spcAft>
                <a:spcPts val="1200"/>
              </a:spcAft>
              <a:buSzPct val="100000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Cannot use </a:t>
            </a:r>
            <a:r>
              <a:rPr lang="en-IN" sz="20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eventString</a:t>
            </a:r>
            <a:r>
              <a:rPr lang="en-I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“Hello there”;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5240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39750" indent="-539750" algn="just">
              <a:spcBef>
                <a:spcPct val="20000"/>
              </a:spcBef>
              <a:spcAft>
                <a:spcPts val="1200"/>
              </a:spcAft>
              <a:buSzPct val="100000"/>
              <a:buFont typeface="Wingdings" pitchFamily="2" charset="2"/>
              <a:buChar char="q"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Has three constructors:</a:t>
            </a:r>
          </a:p>
          <a:p>
            <a:pPr marL="914400" lvl="1" indent="-457200" algn="just">
              <a:spcBef>
                <a:spcPct val="200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300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constructs a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with no characters and a default size of 16 characters</a:t>
            </a:r>
          </a:p>
          <a:p>
            <a:pPr marL="914400" lvl="1" indent="-457200" algn="just">
              <a:spcBef>
                <a:spcPct val="200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300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3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 Capacity)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creates a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with no characters and a capacity defined by the parameter</a:t>
            </a:r>
          </a:p>
          <a:p>
            <a:pPr marL="914400" lvl="1" indent="-457200" algn="just">
              <a:spcBef>
                <a:spcPct val="200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300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(String s)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contains the same characters as those stored in the String object s.</a:t>
            </a:r>
          </a:p>
          <a:p>
            <a:pPr marL="914400" lvl="1" indent="-457200" algn="just">
              <a:spcBef>
                <a:spcPct val="20000"/>
              </a:spcBef>
              <a:spcAft>
                <a:spcPts val="1200"/>
              </a:spcAft>
              <a:buSzPct val="100000"/>
            </a:pPr>
            <a:r>
              <a:rPr lang="en-US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Capacity or size is the number of characters that can be stored in a </a:t>
            </a:r>
            <a:r>
              <a:rPr lang="en-US" sz="23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638800" y="647700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Class---Methods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06126"/>
              </p:ext>
            </p:extLst>
          </p:nvPr>
        </p:nvGraphicFramePr>
        <p:xfrm>
          <a:off x="1143000" y="1524001"/>
          <a:ext cx="7772400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2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i="1" baseline="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 </a:t>
                      </a:r>
                      <a:r>
                        <a:rPr lang="en-IN" sz="1600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IN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2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capacity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i="1" baseline="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 </a:t>
                      </a:r>
                      <a:r>
                        <a:rPr lang="en-IN" sz="1600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IN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capacity</a:t>
                      </a:r>
                      <a:endParaRPr lang="en-IN" sz="1600" b="0" i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void </a:t>
                      </a:r>
                      <a:r>
                        <a:rPr lang="en-US" sz="1600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ensureCapacity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minimum_capacity</a:t>
                      </a:r>
                      <a:r>
                        <a:rPr lang="en-US" sz="1600" i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i="1" baseline="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 </a:t>
                      </a:r>
                      <a:r>
                        <a:rPr lang="en-IN" sz="1600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IN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capacity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void </a:t>
                      </a:r>
                      <a:r>
                        <a:rPr lang="en-US" sz="1600" b="1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setLength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1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len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sz="1600" b="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Increase or decrease </a:t>
                      </a:r>
                      <a:r>
                        <a:rPr lang="en-IN" sz="1600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IN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914400" y="3657600"/>
            <a:ext cx="8229600" cy="16312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Example:- 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Statement			Result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example = new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(“Java is Secure”);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42672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example.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	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400800" y="42672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828800" y="4560332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.ensureCapacity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(25) 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828800" y="4865132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.capacity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6400800" y="48651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828800" y="5169932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.setLength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en-IN" b="1" dirty="0"/>
          </a:p>
        </p:txBody>
      </p:sp>
      <p:sp>
        <p:nvSpPr>
          <p:cNvPr id="26" name="Rectangle 25"/>
          <p:cNvSpPr/>
          <p:nvPr/>
        </p:nvSpPr>
        <p:spPr>
          <a:xfrm>
            <a:off x="6400800" y="5169932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 is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Position is called a index or superscript. Base index = 0.</a:t>
            </a:r>
          </a:p>
          <a:p>
            <a:pPr marL="269875" indent="-26987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DATA be a 6-element array of integers such that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DATA[0]=247,	  DATA[1]=56,	 DATA[2]=492, 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						</a:t>
            </a:r>
          </a:p>
          <a:p>
            <a:pPr marL="269875" indent="-269875" algn="just">
              <a:spcBef>
                <a:spcPct val="20000"/>
              </a:spcBef>
              <a:buSzPct val="100000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DATA[3]=135,	 DATA[4]=87,	 DATA[5]=156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Graphical Representation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315200" y="3276600"/>
          <a:ext cx="990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247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492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135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87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629400" y="3352800"/>
          <a:ext cx="60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7467600" y="3276600"/>
            <a:ext cx="6096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2286000" y="2743200"/>
            <a:ext cx="5334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657600" y="41910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</a:t>
            </a:r>
            <a:endParaRPr lang="en-IN" b="1" dirty="0"/>
          </a:p>
        </p:txBody>
      </p:sp>
      <p:cxnSp>
        <p:nvCxnSpPr>
          <p:cNvPr id="18" name="Straight Connector 17"/>
          <p:cNvCxnSpPr>
            <a:stCxn id="15" idx="5"/>
            <a:endCxn id="16" idx="1"/>
          </p:cNvCxnSpPr>
          <p:nvPr/>
        </p:nvCxnSpPr>
        <p:spPr>
          <a:xfrm rot="16200000" flipH="1">
            <a:off x="2523844" y="3285844"/>
            <a:ext cx="1351196" cy="916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  <a:endCxn id="16" idx="3"/>
          </p:cNvCxnSpPr>
          <p:nvPr/>
        </p:nvCxnSpPr>
        <p:spPr>
          <a:xfrm rot="5400000">
            <a:off x="5688060" y="2550785"/>
            <a:ext cx="752755" cy="298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15200" y="28194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638800" y="64928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Class---Methods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1524001"/>
          <a:ext cx="7772400" cy="212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2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 </a:t>
                      </a:r>
                      <a:r>
                        <a:rPr lang="en-US" sz="1600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charAt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b="0" i="1" baseline="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Returns the character at position </a:t>
                      </a:r>
                      <a:r>
                        <a:rPr kumimoji="0" lang="en-US" sz="16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2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void  </a:t>
                      </a:r>
                      <a:r>
                        <a:rPr lang="en-US" sz="1600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setChar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 </a:t>
                      </a:r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Index, </a:t>
                      </a:r>
                      <a:r>
                        <a:rPr lang="en-US" sz="1600" i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r>
                        <a:rPr lang="en-US" sz="1600" i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lang="en-US" sz="1600" i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i="1" baseline="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 </a:t>
                      </a:r>
                      <a:r>
                        <a:rPr lang="en-IN" sz="1600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IN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capacity</a:t>
                      </a:r>
                      <a:endParaRPr lang="en-IN" sz="1600" b="0" i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514350" indent="-514350" algn="just">
                        <a:spcAft>
                          <a:spcPts val="0"/>
                        </a:spcAft>
                        <a:buSzPct val="100000"/>
                      </a:pP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void</a:t>
                      </a:r>
                      <a:r>
                        <a:rPr lang="en-US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getChars</a:t>
                      </a:r>
                      <a:r>
                        <a:rPr lang="en-US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S,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E, char Target[], </a:t>
                      </a:r>
                    </a:p>
                    <a:p>
                      <a:pPr marL="514350" indent="-514350" algn="just">
                        <a:spcAft>
                          <a:spcPts val="0"/>
                        </a:spcAft>
                        <a:buSzPct val="100000"/>
                      </a:pP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 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Target_S</a:t>
                      </a:r>
                      <a:r>
                        <a:rPr lang="en-US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Used to extract more than one character.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reverse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IN" sz="1600" b="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the reverse object</a:t>
                      </a:r>
                      <a:r>
                        <a:rPr lang="en-IN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 the invoking </a:t>
                      </a:r>
                      <a:r>
                        <a:rPr lang="en-IN" sz="1600" b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endParaRPr lang="en-IN" sz="1600" b="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914400" y="3657600"/>
            <a:ext cx="8229600" cy="16312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Example:- 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Statement			Result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example = new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(“Java is Secure”);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42672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example.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	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400800" y="4267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828800" y="4572000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.setChar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4, ‘a’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6400800" y="4572000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Javaais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Secure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828800" y="4876800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.reverse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IN" b="1" dirty="0"/>
          </a:p>
        </p:txBody>
      </p:sp>
      <p:sp>
        <p:nvSpPr>
          <p:cNvPr id="26" name="Rectangle 25"/>
          <p:cNvSpPr/>
          <p:nvPr/>
        </p:nvSpPr>
        <p:spPr>
          <a:xfrm>
            <a:off x="6400800" y="487680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eruceS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avaJ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5" grpId="0"/>
      <p:bldP spid="2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638800" y="64928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Class---Methods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1524001"/>
          <a:ext cx="77724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2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append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(String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sz="1600" b="0" i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append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(String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</a:t>
                      </a:r>
                      <a:r>
                        <a:rPr lang="en-US" sz="1600" b="0" i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b="0" i="1" baseline="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append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(Object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</a:t>
                      </a:r>
                      <a:r>
                        <a:rPr lang="en-US" sz="1600" b="0" i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b="0" i="1" baseline="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Concatenates the string representation of any other type of data to the end of the invoking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StringBuffer</a:t>
                      </a:r>
                      <a:endParaRPr kumimoji="0" lang="en-U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2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Index, 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sz="1600" b="0" i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Index, </a:t>
                      </a:r>
                      <a:r>
                        <a:rPr lang="en-US" sz="1600" b="0" i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lang="en-US" sz="1600" b="0" i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Index, </a:t>
                      </a:r>
                      <a:r>
                        <a:rPr lang="en-US" sz="1600" b="0" i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</a:t>
                      </a:r>
                      <a:r>
                        <a:rPr lang="en-US" sz="1600" b="0" i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Inserts one string into another at specified </a:t>
                      </a:r>
                      <a:r>
                        <a:rPr lang="en-IN" sz="1600" b="0" i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</a:t>
                      </a:r>
                      <a:endParaRPr lang="en-IN" sz="1600" b="0" i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delete(</a:t>
                      </a:r>
                      <a:r>
                        <a:rPr lang="en-US" sz="1600" b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start</a:t>
                      </a:r>
                      <a:r>
                        <a:rPr lang="en-US" sz="1600" b="0" i="1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</a:t>
                      </a:r>
                      <a:r>
                        <a:rPr lang="en-US" sz="1600" b="0" i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</a:t>
                      </a:r>
                      <a:r>
                        <a:rPr lang="en-US" sz="1600" b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endIndex</a:t>
                      </a:r>
                      <a:r>
                        <a:rPr lang="en-US" sz="1600" b="0" i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Deletes a sequence of characters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from the invoking object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. (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from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startIndex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to endIndex-1)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deleteCharAt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b="0" baseline="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in</a:t>
                      </a:r>
                      <a:r>
                        <a:rPr lang="en-US" sz="1600" b="0" i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dex</a:t>
                      </a:r>
                      <a:r>
                        <a:rPr lang="en-US" sz="1600" b="0" i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Deletes the character at the index specified by </a:t>
                      </a:r>
                      <a:r>
                        <a:rPr lang="en-IN" sz="1600" b="0" i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index.</a:t>
                      </a:r>
                      <a:endParaRPr lang="en-IN" sz="1600" b="0" dirty="0" smtClean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914400" y="4540984"/>
            <a:ext cx="8229600" cy="16312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Example:- 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Statement			Result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example = new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(“Java is Secure”);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515058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example.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append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	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400800" y="5150584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 is Secure!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828800" y="5455384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.insert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8, “too”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6400800" y="5455384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 is too Secure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828800" y="5760184"/>
            <a:ext cx="210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.delete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8,11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b="1" dirty="0"/>
          </a:p>
        </p:txBody>
      </p:sp>
      <p:sp>
        <p:nvSpPr>
          <p:cNvPr id="26" name="Rectangle 25"/>
          <p:cNvSpPr/>
          <p:nvPr/>
        </p:nvSpPr>
        <p:spPr>
          <a:xfrm>
            <a:off x="6400800" y="5760184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 is Secure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828800" y="6019800"/>
            <a:ext cx="2537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.deleteCharAt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b="1" dirty="0"/>
          </a:p>
        </p:txBody>
      </p:sp>
      <p:sp>
        <p:nvSpPr>
          <p:cNvPr id="29" name="Rectangle 28"/>
          <p:cNvSpPr/>
          <p:nvPr/>
        </p:nvSpPr>
        <p:spPr>
          <a:xfrm>
            <a:off x="6400800" y="6107668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 s Secure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5" grpId="0"/>
      <p:bldP spid="26" grpId="0"/>
      <p:bldP spid="28" grpId="0"/>
      <p:bldP spid="2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2057400"/>
            <a:ext cx="7010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just">
              <a:spcBef>
                <a:spcPct val="20000"/>
              </a:spcBef>
              <a:spcAft>
                <a:spcPts val="1200"/>
              </a:spcAft>
              <a:buSzPct val="100000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class is used to create mutable (modifiable)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string.</a:t>
            </a:r>
          </a:p>
          <a:p>
            <a:pPr algn="just">
              <a:spcBef>
                <a:spcPct val="20000"/>
              </a:spcBef>
              <a:spcAft>
                <a:spcPts val="1200"/>
              </a:spcAft>
              <a:buSzPct val="100000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spcAft>
                <a:spcPts val="1200"/>
              </a:spcAft>
              <a:buSzPct val="100000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Java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class is same as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class except that it is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non-synchronized.</a:t>
            </a:r>
          </a:p>
          <a:p>
            <a:pPr algn="just">
              <a:spcBef>
                <a:spcPct val="20000"/>
              </a:spcBef>
              <a:spcAft>
                <a:spcPts val="1200"/>
              </a:spcAft>
              <a:buSzPct val="100000"/>
            </a:pP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2057400"/>
            <a:ext cx="7010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just">
              <a:spcBef>
                <a:spcPct val="20000"/>
              </a:spcBef>
              <a:spcAft>
                <a:spcPts val="1200"/>
              </a:spcAft>
              <a:buSzPct val="100000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class in Java is used to break a string into tokens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5334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spcAft>
                <a:spcPts val="1200"/>
              </a:spcAft>
              <a:buSzPct val="100000"/>
            </a:pP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algn="ctr">
              <a:spcBef>
                <a:spcPct val="20000"/>
              </a:spcBef>
              <a:spcAft>
                <a:spcPts val="1200"/>
              </a:spcAft>
              <a:buSzPct val="100000"/>
            </a:pPr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22218" y="2664291"/>
            <a:ext cx="7239000" cy="3077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4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default delimiters like new line, space, tab, carriage return and form feed.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4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delim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set of delimiters that are used to tokenize the given string.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4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delim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flag):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delimiter characters serve to separate tokens. If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delimiter characters are considered to be tokens.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0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533400" y="1607416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spcAft>
                <a:spcPts val="1200"/>
              </a:spcAft>
              <a:buSzPct val="100000"/>
            </a:pP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 algn="ctr">
              <a:spcBef>
                <a:spcPct val="20000"/>
              </a:spcBef>
              <a:spcAft>
                <a:spcPts val="1200"/>
              </a:spcAft>
              <a:buSzPct val="100000"/>
            </a:pPr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403507" y="1053234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412734"/>
              </p:ext>
            </p:extLst>
          </p:nvPr>
        </p:nvGraphicFramePr>
        <p:xfrm>
          <a:off x="653893" y="2301270"/>
          <a:ext cx="7836214" cy="3801946"/>
        </p:xfrm>
        <a:graphic>
          <a:graphicData uri="http://schemas.openxmlformats.org/drawingml/2006/table">
            <a:tbl>
              <a:tblPr/>
              <a:tblGrid>
                <a:gridCol w="3918107">
                  <a:extLst>
                    <a:ext uri="{9D8B030D-6E8A-4147-A177-3AD203B41FA5}">
                      <a16:colId xmlns:a16="http://schemas.microsoft.com/office/drawing/2014/main" val="2612608196"/>
                    </a:ext>
                  </a:extLst>
                </a:gridCol>
                <a:gridCol w="3918107">
                  <a:extLst>
                    <a:ext uri="{9D8B030D-6E8A-4147-A177-3AD203B41FA5}">
                      <a16:colId xmlns:a16="http://schemas.microsoft.com/office/drawing/2014/main" val="2109599251"/>
                    </a:ext>
                  </a:extLst>
                </a:gridCol>
              </a:tblGrid>
              <a:tr h="474651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Public method</a:t>
                      </a:r>
                    </a:p>
                  </a:txBody>
                  <a:tcPr marL="109853" marR="109853" marT="109853" marB="109853">
                    <a:lnL w="9525" cap="flat" cmpd="sng" algn="ctr">
                      <a:solidFill>
                        <a:srgbClr val="C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09853" marR="109853" marT="109853" marB="109853">
                    <a:lnL w="9525" cap="flat" cmpd="sng" algn="ctr">
                      <a:solidFill>
                        <a:srgbClr val="C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308327"/>
                  </a:ext>
                </a:extLst>
              </a:tr>
              <a:tr h="658892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hasMoreTokens()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checks if there is more tokens available.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24851"/>
                  </a:ext>
                </a:extLst>
              </a:tr>
              <a:tr h="658892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 </a:t>
                      </a:r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nextToken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next token from the StringTokenizer object.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633"/>
                  </a:ext>
                </a:extLst>
              </a:tr>
              <a:tr h="658892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hasMoreElements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same as hasMoreTokens() method.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570158"/>
                  </a:ext>
                </a:extLst>
              </a:tr>
              <a:tr h="658892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Object </a:t>
                      </a:r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nextElement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same as </a:t>
                      </a:r>
                      <a:r>
                        <a:rPr lang="en-US" sz="17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nextToken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 but its return type is Object.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538242"/>
                  </a:ext>
                </a:extLst>
              </a:tr>
              <a:tr h="658892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countTokens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total number of tokens.</a:t>
                      </a:r>
                    </a:p>
                  </a:txBody>
                  <a:tcPr marL="73236" marR="73236" marT="73236" marB="732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5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7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spcBef>
                <a:spcPct val="20000"/>
              </a:spcBef>
              <a:buSzPct val="100000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WAP in Java that implements following four methods:</a:t>
            </a:r>
          </a:p>
          <a:p>
            <a:pPr marL="803275" lvl="1" indent="-263525" algn="just">
              <a:spcBef>
                <a:spcPct val="20000"/>
              </a:spcBef>
              <a:buSzPct val="100000"/>
              <a:buFontTx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isAnagram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(String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str1,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str2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will take two string values and returns true if both strings are anagram of one another.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03275" lvl="1" indent="-263525" algn="just">
              <a:spcBef>
                <a:spcPct val="20000"/>
              </a:spcBef>
              <a:buSzPct val="100000"/>
              <a:buFontTx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palimdrome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(String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will take a string and check if string is palindrome and returns true.</a:t>
            </a:r>
          </a:p>
          <a:p>
            <a:pPr marL="803275" lvl="1" indent="-263525" algn="just">
              <a:spcBef>
                <a:spcPct val="20000"/>
              </a:spcBef>
              <a:spcAft>
                <a:spcPts val="1200"/>
              </a:spcAft>
              <a:buSzPct val="100000"/>
              <a:buFontTx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String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reverseString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Returns the reverse of the input String.</a:t>
            </a:r>
          </a:p>
          <a:p>
            <a:pPr marL="539750" lvl="1" indent="-539750" algn="just">
              <a:spcBef>
                <a:spcPct val="20000"/>
              </a:spcBef>
              <a:buSzPct val="100000"/>
              <a:buAutoNum type="arabicPeriod" startAt="2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WAP  in Java that prints all characteristics of java with the following implementation:</a:t>
            </a:r>
          </a:p>
          <a:p>
            <a:pPr marL="803275" lvl="2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Create an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object that has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initail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value “Java Is”</a:t>
            </a:r>
          </a:p>
          <a:p>
            <a:pPr marL="803275" lvl="2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Create an String array that stores all the name of java characteristics.</a:t>
            </a:r>
          </a:p>
          <a:p>
            <a:pPr marL="803275" lvl="2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Modify the initial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using string array values and print in the following way:</a:t>
            </a:r>
          </a:p>
          <a:p>
            <a:pPr marL="803275" lvl="2" indent="-263525" algn="just">
              <a:spcBef>
                <a:spcPct val="20000"/>
              </a:spcBef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Java Is Secure</a:t>
            </a:r>
          </a:p>
          <a:p>
            <a:pPr marL="803275" lvl="2" indent="-263525" algn="just">
              <a:spcBef>
                <a:spcPct val="20000"/>
              </a:spcBef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-----------</a:t>
            </a:r>
          </a:p>
          <a:p>
            <a:pPr marL="803275" lvl="2" indent="-263525" algn="just">
              <a:spcBef>
                <a:spcPct val="20000"/>
              </a:spcBef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--------</a:t>
            </a:r>
          </a:p>
          <a:p>
            <a:pPr marL="971550" lvl="1" indent="-514350" algn="just">
              <a:spcBef>
                <a:spcPct val="20000"/>
              </a:spcBef>
              <a:buSzPct val="100000"/>
              <a:buAutoNum type="arabicPeriod"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Exercise-2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1143000" y="2667000"/>
            <a:ext cx="8001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676400"/>
            <a:ext cx="800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Like any other variables, arrays must declared and created before they can be used. Creation of arrays involve three steps:</a:t>
            </a:r>
          </a:p>
          <a:p>
            <a:pPr marL="971550" lvl="1" indent="-252413" algn="just"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Declare the array</a:t>
            </a:r>
          </a:p>
          <a:p>
            <a:pPr marL="971550" lvl="1" indent="-252413" algn="just"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Create storage area in primary memory.</a:t>
            </a:r>
          </a:p>
          <a:p>
            <a:pPr marL="971550" lvl="1" indent="-252413" algn="just"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Put values into the array (i.e., Memory location)</a:t>
            </a:r>
          </a:p>
          <a:p>
            <a:pPr marL="514350" indent="-514350" algn="just"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Declaration of Arrays:</a:t>
            </a:r>
          </a:p>
          <a:p>
            <a:pPr marL="971550" lvl="1" indent="-252413" algn="just"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Form 1:</a:t>
            </a:r>
          </a:p>
          <a:p>
            <a:pPr marL="971550" lvl="1" indent="-514350" algn="just"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arrayname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[];</a:t>
            </a:r>
          </a:p>
          <a:p>
            <a:pPr marL="971550" lvl="1" indent="-252413" algn="just">
              <a:buSzPct val="100000"/>
              <a:buFont typeface="+mj-lt"/>
              <a:buAutoNum type="arabicPeriod" startAt="2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Form 2:</a:t>
            </a:r>
          </a:p>
          <a:p>
            <a:pPr marL="971550" lvl="1" indent="-514350" algn="just"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Type []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arrayname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 algn="just"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marL="514350" indent="-514350" algn="just"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[] students;</a:t>
            </a:r>
          </a:p>
          <a:p>
            <a:pPr marL="514350" indent="-514350" algn="just"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students[];</a:t>
            </a:r>
          </a:p>
          <a:p>
            <a:pPr marL="514350" indent="-514350" algn="just">
              <a:buSzPct val="100000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smtClean="0">
                <a:solidFill>
                  <a:srgbClr val="1E3880"/>
                </a:solidFill>
                <a:latin typeface="Times New Roman" pitchFamily="18" charset="0"/>
                <a:cs typeface="Times New Roman" pitchFamily="18" charset="0"/>
              </a:rPr>
              <a:t>Note: we don’t specify the size of arrays in the declaration.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Declaration of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After declaring arrays, we need to allocate memory for storage array items.</a:t>
            </a:r>
          </a:p>
          <a:p>
            <a:pPr marL="179388" indent="-179388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Java, this is carried out by using “new” operator, as follows: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Arrayname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= new type[size];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          </a:t>
            </a:r>
          </a:p>
          <a:p>
            <a:pPr marL="179388" indent="-179388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	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students =   new  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[7];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Creation of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391400" y="3764280"/>
          <a:ext cx="838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2971800" y="4191000"/>
            <a:ext cx="762000" cy="609600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3" idx="7"/>
          </p:cNvCxnSpPr>
          <p:nvPr/>
        </p:nvCxnSpPr>
        <p:spPr>
          <a:xfrm rot="5400000" flipH="1" flipV="1">
            <a:off x="5347867" y="2236741"/>
            <a:ext cx="317874" cy="376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6800" y="5449669"/>
            <a:ext cx="6172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Declaring and defining in the same statement: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[] students=new students[10];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629400" y="3764278"/>
          <a:ext cx="60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239000" y="33528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students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60363" indent="-360363" algn="just"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Once arrays are created, they need to be initialised with some values before access their content. A general form of initialisation is:</a:t>
            </a:r>
          </a:p>
          <a:p>
            <a:pPr marL="360363" lvl="1" indent="-360363" algn="just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Arrayname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[index/subscript] = value;</a:t>
            </a:r>
          </a:p>
          <a:p>
            <a:pPr marL="360363" indent="-360363" algn="just"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817563" lvl="1" indent="-360363" algn="just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students[0]  = 50;</a:t>
            </a:r>
          </a:p>
          <a:p>
            <a:pPr marL="817563" lvl="1" indent="-360363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	students[1]  = 40;			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60363" indent="-360363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Array index starts with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ends with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n-1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0363" indent="-360363" algn="just"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Trying to  access  an  array  beyond  its </a:t>
            </a:r>
          </a:p>
          <a:p>
            <a:pPr marL="360363" indent="-360363" algn="just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boundaries will generate an error message.</a:t>
            </a:r>
          </a:p>
          <a:p>
            <a:pPr marL="1274763" lvl="2" indent="-360363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students[7]  = 100;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Initialisation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of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391400" y="3764280"/>
          <a:ext cx="838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3276600" y="3200400"/>
            <a:ext cx="762000" cy="381000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13" idx="6"/>
          </p:cNvCxnSpPr>
          <p:nvPr/>
        </p:nvCxnSpPr>
        <p:spPr>
          <a:xfrm>
            <a:off x="4038600" y="3390900"/>
            <a:ext cx="33528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V="1">
            <a:off x="4038600" y="5029201"/>
            <a:ext cx="3810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076700" y="5067301"/>
            <a:ext cx="3048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239000" y="33528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6629400" y="3764278"/>
          <a:ext cx="60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60363" indent="-360363" algn="just"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Once arrays are created, they need to be initialised with some values before access their content. A general form of initialisation is:</a:t>
            </a:r>
          </a:p>
          <a:p>
            <a:pPr marL="360363" lvl="1" indent="-360363" algn="just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Arrayname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[index/subscript] = value;</a:t>
            </a:r>
          </a:p>
          <a:p>
            <a:pPr marL="360363" indent="-360363" algn="just"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817563" lvl="1" indent="-360363" algn="just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students[0]  = 50;</a:t>
            </a:r>
          </a:p>
          <a:p>
            <a:pPr marL="817563" lvl="1" indent="-360363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	students[1]  = 40;</a:t>
            </a:r>
          </a:p>
          <a:p>
            <a:pPr marL="360363" indent="-360363" algn="just">
              <a:spcBef>
                <a:spcPct val="20000"/>
              </a:spcBef>
              <a:buSzPct val="100000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Array index starts with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ends with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n-1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0363" indent="-360363" algn="just">
              <a:spcBef>
                <a:spcPct val="20000"/>
              </a:spcBef>
              <a:buSzPct val="100000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Trying to  access  an  array  beyond  its </a:t>
            </a:r>
          </a:p>
          <a:p>
            <a:pPr marL="360363" indent="-360363" algn="just">
              <a:spcBef>
                <a:spcPct val="20000"/>
              </a:spcBef>
              <a:buSzPct val="100000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boundaries will generate an error message.</a:t>
            </a:r>
          </a:p>
          <a:p>
            <a:pPr marL="1274763" lvl="2" indent="-360363" algn="just">
              <a:spcBef>
                <a:spcPct val="20000"/>
              </a:spcBef>
              <a:buSzPct val="100000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students[7]  = 100;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Initialisation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of Arrays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391400" y="3764280"/>
          <a:ext cx="838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3276600" y="3505200"/>
            <a:ext cx="762000" cy="381000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13" idx="6"/>
          </p:cNvCxnSpPr>
          <p:nvPr/>
        </p:nvCxnSpPr>
        <p:spPr>
          <a:xfrm>
            <a:off x="4038600" y="3695700"/>
            <a:ext cx="33528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39000" y="33528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629400" y="3764278"/>
          <a:ext cx="60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rot="10800000" flipV="1">
            <a:off x="4038600" y="5029201"/>
            <a:ext cx="3810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4076700" y="5067301"/>
            <a:ext cx="3048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7813</TotalTime>
  <Words>3259</Words>
  <Application>Microsoft Office PowerPoint</Application>
  <PresentationFormat>On-screen Show (4:3)</PresentationFormat>
  <Paragraphs>810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Algerian</vt:lpstr>
      <vt:lpstr>Arial</vt:lpstr>
      <vt:lpstr>Calibri</vt:lpstr>
      <vt:lpstr>Courier New</vt:lpstr>
      <vt:lpstr>Times New Roman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Java</dc:title>
  <dc:creator>NSC</dc:creator>
  <cp:lastModifiedBy>Pushpendra Kumar Rajput</cp:lastModifiedBy>
  <cp:revision>526</cp:revision>
  <dcterms:created xsi:type="dcterms:W3CDTF">2012-08-05T13:01:54Z</dcterms:created>
  <dcterms:modified xsi:type="dcterms:W3CDTF">2020-02-19T04:40:15Z</dcterms:modified>
</cp:coreProperties>
</file>