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36"/>
  </p:notesMasterIdLst>
  <p:sldIdLst>
    <p:sldId id="258" r:id="rId2"/>
    <p:sldId id="257" r:id="rId3"/>
    <p:sldId id="266" r:id="rId4"/>
    <p:sldId id="262" r:id="rId5"/>
    <p:sldId id="259" r:id="rId6"/>
    <p:sldId id="260" r:id="rId7"/>
    <p:sldId id="279" r:id="rId8"/>
    <p:sldId id="280" r:id="rId9"/>
    <p:sldId id="281" r:id="rId10"/>
    <p:sldId id="282" r:id="rId11"/>
    <p:sldId id="294" r:id="rId12"/>
    <p:sldId id="283" r:id="rId13"/>
    <p:sldId id="261" r:id="rId14"/>
    <p:sldId id="284" r:id="rId15"/>
    <p:sldId id="295" r:id="rId16"/>
    <p:sldId id="265" r:id="rId17"/>
    <p:sldId id="271" r:id="rId18"/>
    <p:sldId id="276" r:id="rId19"/>
    <p:sldId id="272" r:id="rId20"/>
    <p:sldId id="273" r:id="rId21"/>
    <p:sldId id="288" r:id="rId22"/>
    <p:sldId id="274" r:id="rId23"/>
    <p:sldId id="285" r:id="rId24"/>
    <p:sldId id="300" r:id="rId25"/>
    <p:sldId id="277" r:id="rId26"/>
    <p:sldId id="286" r:id="rId27"/>
    <p:sldId id="287" r:id="rId28"/>
    <p:sldId id="289" r:id="rId29"/>
    <p:sldId id="296" r:id="rId30"/>
    <p:sldId id="297" r:id="rId31"/>
    <p:sldId id="291" r:id="rId32"/>
    <p:sldId id="292" r:id="rId33"/>
    <p:sldId id="293" r:id="rId34"/>
    <p:sldId id="29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B36"/>
    <a:srgbClr val="424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95060" autoAdjust="0"/>
  </p:normalViewPr>
  <p:slideViewPr>
    <p:cSldViewPr>
      <p:cViewPr varScale="1">
        <p:scale>
          <a:sx n="68" d="100"/>
          <a:sy n="68" d="100"/>
        </p:scale>
        <p:origin x="-1428" y="-102"/>
      </p:cViewPr>
      <p:guideLst>
        <p:guide orient="horz" pos="2160"/>
        <p:guide pos="2880"/>
      </p:guideLst>
    </p:cSldViewPr>
  </p:slideViewPr>
  <p:outlineViewPr>
    <p:cViewPr>
      <p:scale>
        <a:sx n="33" d="100"/>
        <a:sy n="33" d="100"/>
      </p:scale>
      <p:origin x="0" y="79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519F3-C06C-45A8-A6E3-8DB09F002D3E}" type="datetimeFigureOut">
              <a:rPr lang="en-US" smtClean="0"/>
              <a:pPr/>
              <a:t>2/16/2017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8428F5-BF4E-43E4-9C74-AAE96589EAB6}" type="slidenum">
              <a:rPr lang="en-US" smtClean="0"/>
              <a:pPr/>
              <a:t>‹#›</a:t>
            </a:fld>
            <a:endParaRPr lang="en-US"/>
          </a:p>
        </p:txBody>
      </p:sp>
    </p:spTree>
    <p:extLst>
      <p:ext uri="{BB962C8B-B14F-4D97-AF65-F5344CB8AC3E}">
        <p14:creationId xmlns:p14="http://schemas.microsoft.com/office/powerpoint/2010/main" val="3647807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i="0" kern="1200" dirty="0" err="1" smtClean="0">
                <a:solidFill>
                  <a:schemeClr val="tx1"/>
                </a:solidFill>
                <a:latin typeface="+mn-lt"/>
                <a:ea typeface="+mn-ea"/>
                <a:cs typeface="+mn-cs"/>
              </a:rPr>
              <a:t>Adataflowdiagram</a:t>
            </a:r>
            <a:r>
              <a:rPr lang="en-US" sz="1200" b="0" i="0" kern="1200" dirty="0" smtClean="0">
                <a:solidFill>
                  <a:schemeClr val="tx1"/>
                </a:solidFill>
                <a:latin typeface="+mn-lt"/>
                <a:ea typeface="+mn-ea"/>
                <a:cs typeface="+mn-cs"/>
              </a:rPr>
              <a:t>(DFD)</a:t>
            </a:r>
            <a:r>
              <a:rPr lang="en-US" sz="1200" b="0" i="0" kern="1200" dirty="0" err="1" smtClean="0">
                <a:solidFill>
                  <a:schemeClr val="tx1"/>
                </a:solidFill>
                <a:latin typeface="+mn-lt"/>
                <a:ea typeface="+mn-ea"/>
                <a:cs typeface="+mn-cs"/>
              </a:rPr>
              <a:t>isatool</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andtypeofprocessmodel</a:t>
            </a:r>
            <a:r>
              <a:rPr lang="en-US" sz="1200" b="0" i="0" kern="1200" dirty="0" smtClean="0">
                <a:solidFill>
                  <a:schemeClr val="tx1"/>
                </a:solidFill>
                <a:latin typeface="+mn-lt"/>
                <a:ea typeface="+mn-ea"/>
                <a:cs typeface="+mn-cs"/>
              </a:rPr>
              <a:t>)thatdepictstheflowofdatathroughasystemandtheworkorprocessingperformedbythatsystem.</a:t>
            </a:r>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http://en.wikipedia.org/wiki/Physical_Data_Flow</a:t>
            </a:r>
          </a:p>
          <a:p>
            <a:r>
              <a:rPr lang="en-US" dirty="0" smtClean="0"/>
              <a:t>http://www.visual-paradigm.com/product/bpva/tutorials/dfd.jsp</a:t>
            </a:r>
          </a:p>
          <a:p>
            <a:r>
              <a:rPr lang="en-US" dirty="0" smtClean="0"/>
              <a:t>http://www.civil.utm.my/staff/file/141/file/CIMLectureNotes2011.pdf</a:t>
            </a:r>
          </a:p>
          <a:p>
            <a:r>
              <a:rPr lang="en-US" dirty="0" smtClean="0"/>
              <a:t>http://spot.colorado.edu/~kozar/DFDtechnique.html</a:t>
            </a:r>
          </a:p>
          <a:p>
            <a:r>
              <a:rPr lang="en-US" dirty="0" smtClean="0"/>
              <a:t>http://www.fbk.eur.nl/PRJ/MEETEYEES/dfd.htm</a:t>
            </a:r>
          </a:p>
          <a:p>
            <a:r>
              <a:rPr lang="en-US" dirty="0" smtClean="0"/>
              <a:t>http://www.google.co.in/#hl=en&amp;tbo=d&amp;output=search&amp;sclient=psy-ab&amp;q=dfd+symbols&amp;oq=dfd&amp;gs_l=hp.1.1.0l4.4474.4858.0.6871.3.3.0.0.0.0.203.597.0j1j2.3.0.les%3B..0.0...1c.1.2.hp.QnhLW-MIoTE&amp;pbx=1&amp;bav=on.2,or.r_gc.r_pw.r_qf.&amp;bvm=bv.42080656,d.bmk&amp;fp=431f9b7d78bbab48&amp;biw=1600&amp;bih=776</a:t>
            </a:r>
          </a:p>
          <a:p>
            <a:r>
              <a:rPr lang="en-US" dirty="0" smtClean="0"/>
              <a:t>Http://ratandon.mysite.syr.edu/cis453/notes/DFD_over_Flowcharts.pdf</a:t>
            </a:r>
          </a:p>
          <a:p>
            <a:r>
              <a:rPr lang="en-US" dirty="0" smtClean="0"/>
              <a:t>http://www.slideshare.net/mohit4192/dfd-examples</a:t>
            </a:r>
          </a:p>
          <a:p>
            <a:r>
              <a:rPr lang="en-US" dirty="0" smtClean="0"/>
              <a:t>http://www.google.co.in/imgres?q=animated+questions+images+for+ppt&amp;um=1&amp;hl=en&amp;biw=690&amp;bih=618&amp;tbm=isch&amp;tbnid=0FNpghB-jkYm6M:&amp;imgrefurl=http://www.presentermedia.com/index.php%3Ftarget%3Dcloseup%26maincat%3Danimsp%26id%3D3112&amp;docid=GhsyH8kMV323dM&amp;imgurl=http://content.presentermedia.com/files/animsp/00003000/3112/Stick_Figure_q_a_PA_md_wm.gif&amp;w=220&amp;h=220&amp;ei=ggAlUYH2CcTXrQepr4GgDA&amp;zoom=1&amp;ved=1t:3588,i:79&amp;iact=rc&amp;dur=408&amp;sig=116003209041870896026&amp;page=1&amp;tbnh=176&amp;tbnw=164&amp;start=0&amp;ndsp=10&amp;tx=105&amp;ty=54</a:t>
            </a:r>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A8428F5-BF4E-43E4-9C74-AAE96589EAB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 Diagrams - Introduction</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flow diagrams can be used to provide a clear representation of any business function. The technique starts with an overall picture of the business and continues by analyzing each of the functional areas of interest. This analysis can be carried out to precisely the level of detail required. The technique exploits a method called top-down expansion to conduct the analysis in a targeted way.</a:t>
            </a:r>
            <a:endParaRPr lang="en-US" dirty="0" smtClean="0"/>
          </a:p>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result is a series of diagrams that represent the business activities in a way that is clear and easy to communicate. A business model comprises one or more data flow diagrams (also known as business process diagrams). Initially a context diagram is drawn, which is a simple representation of the entire system under investigation. This is followed by a level 1 diagram; which provides an overview of the major functional areas of the business. Don't worry about the symbols at this stage, these are explained shortly. Using the context diagram together with additional information from the area of interest, the level 1 diagram can then be drawn.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level 1 diagram identifies the major business processes at a high level and any of these processes can then be analyzed further - giving rise to a corresponding level 2 business process diagram. This process of more detailed analysis can then continue – through level 3, 4 and so on. However, most investigations will stop at level 2 and it is very unusual to go beyond a level 3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Identifying the existing business processes, using a technique like data flow diagrams, is an essential precursor to business process re-engineering, migration to new technology, or refinement of an existing business process. However, the level of detail required will depend on the type of change being considered.</a:t>
            </a:r>
            <a:endParaRPr lang="en-US" dirty="0" smtClean="0"/>
          </a:p>
          <a:p>
            <a:r>
              <a:rPr lang="en-US" dirty="0" smtClean="0"/>
              <a:t>   </a:t>
            </a:r>
            <a:r>
              <a:rPr lang="en-US" sz="1200" b="1" kern="1200" dirty="0" smtClean="0">
                <a:solidFill>
                  <a:schemeClr val="tx1"/>
                </a:solidFill>
                <a:latin typeface="+mn-lt"/>
                <a:ea typeface="+mn-ea"/>
                <a:cs typeface="+mn-cs"/>
              </a:rPr>
              <a:t>Data Flow Diagrams – Diagram Notation</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only five symbols that are used in the drawing of business process diagrams (data flow diagrams). These are now explained, together with the rules that apply to them.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This diagram represents a banking process, which maintains customer accounts. In this example, customers can withdraw or deposit cash, request information about their account or update their account details. The five different symbols used in this example represent the full set of symbols required to draw any business process diagram.</a:t>
            </a:r>
            <a:endParaRPr lang="en-US" dirty="0" smtClean="0"/>
          </a:p>
          <a:p>
            <a:r>
              <a:rPr lang="en-US" sz="1200" b="1" kern="1200" dirty="0" smtClean="0">
                <a:solidFill>
                  <a:schemeClr val="tx1"/>
                </a:solidFill>
                <a:latin typeface="+mn-lt"/>
                <a:ea typeface="+mn-ea"/>
                <a:cs typeface="+mn-cs"/>
              </a:rPr>
              <a:t>External Entity</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An external entity is a source or destination of a data flow which is outside the area of study. Only those entities which originate or receive data are represented on a business process diagram. The symbol used is an oval containing a meaningful and unique identifier.</a:t>
            </a:r>
            <a:endParaRPr lang="en-US" dirty="0" smtClean="0"/>
          </a:p>
          <a:p>
            <a:r>
              <a:rPr lang="en-US" sz="1200" b="1" kern="1200" dirty="0" smtClean="0">
                <a:solidFill>
                  <a:schemeClr val="tx1"/>
                </a:solidFill>
                <a:latin typeface="+mn-lt"/>
                <a:ea typeface="+mn-ea"/>
                <a:cs typeface="+mn-cs"/>
              </a:rPr>
              <a:t>Process</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endParaRPr lang="en-US" dirty="0" smtClean="0"/>
          </a:p>
          <a:p>
            <a:r>
              <a:rPr lang="en-US" sz="1200" kern="1200" dirty="0" smtClean="0">
                <a:solidFill>
                  <a:schemeClr val="tx1"/>
                </a:solidFill>
                <a:latin typeface="+mn-lt"/>
                <a:ea typeface="+mn-ea"/>
                <a:cs typeface="+mn-cs"/>
              </a:rPr>
              <a:t>A process shows a transformation or manipulation of data flows within the system. The symbol used is a rectangular box which contains 3 descriptive elements: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Firstly an identification number appears in the upper left hand corner. This is allocated arbitrarily at the top level and serves as a unique reference.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Secondly, a location appears to the right of the identifier and describes where in the system the process takes place. This may, for example, be a department or a piece of hardware. Finally, a descriptive title is placed in the centre of the box. This should be a simple imperative sentence with a specific verb, for example 'maintain customer records' or 'find driver'.</a:t>
            </a:r>
            <a:endParaRPr lang="en-US" dirty="0" smtClean="0"/>
          </a:p>
          <a:p>
            <a:r>
              <a:rPr lang="en-US" sz="1200" b="1" kern="1200" dirty="0" smtClean="0">
                <a:solidFill>
                  <a:schemeClr val="tx1"/>
                </a:solidFill>
                <a:latin typeface="+mn-lt"/>
                <a:ea typeface="+mn-ea"/>
                <a:cs typeface="+mn-cs"/>
              </a:rPr>
              <a:t>Data Flow</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 data flow shows the flow of information from its source to its destination. A data flow is represented by a line, with arrowheads showing the direction of flow. Information always flows to or from a process and may be written, verbal or electronic. Each data flow may be referenced by the processes or data stores at its head and tail, or by a description of its contents.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Store</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 data store is a holding place for information within the system: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is represented by an open ended narrow rectangle.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stores may be long-term files such as sales ledgers, or may be short-term accumulations: for example batches of documents that are waiting to be processed. Each data store should be given a reference followed by an arbitrary number.</a:t>
            </a:r>
            <a:endParaRPr lang="en-US" dirty="0" smtClean="0"/>
          </a:p>
          <a:p>
            <a:r>
              <a:rPr lang="en-US" sz="1200" b="1" kern="1200" dirty="0" smtClean="0">
                <a:solidFill>
                  <a:schemeClr val="tx1"/>
                </a:solidFill>
                <a:latin typeface="+mn-lt"/>
                <a:ea typeface="+mn-ea"/>
                <a:cs typeface="+mn-cs"/>
              </a:rPr>
              <a:t>Resource Flow</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 resource flow shows the flow of any physical material from its source to its destination. For this reason they are sometimes referred to as physical flows.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physical material in question should be given a meaningful name. Resource flows are usually restricted to early, high-level diagrams and are used when a description of the physical flow of materials is considered to be important to help the analysis.</a:t>
            </a:r>
            <a:r>
              <a:rPr lang="en-US" dirty="0" smtClean="0"/>
              <a:t>    </a:t>
            </a:r>
            <a:r>
              <a:rPr lang="en-US" sz="1200" b="1" kern="1200" dirty="0" smtClean="0">
                <a:solidFill>
                  <a:schemeClr val="tx1"/>
                </a:solidFill>
                <a:latin typeface="+mn-lt"/>
                <a:ea typeface="+mn-ea"/>
                <a:cs typeface="+mn-cs"/>
              </a:rPr>
              <a:t>Data Flow Diagrams – The Rules</a:t>
            </a:r>
            <a:endParaRPr lang="en-US" dirty="0" smtClean="0"/>
          </a:p>
          <a:p>
            <a:r>
              <a:rPr lang="en-US" sz="1200" b="1" kern="1200" dirty="0" smtClean="0">
                <a:solidFill>
                  <a:schemeClr val="tx1"/>
                </a:solidFill>
                <a:latin typeface="+mn-lt"/>
                <a:ea typeface="+mn-ea"/>
                <a:cs typeface="+mn-cs"/>
              </a:rPr>
              <a:t>External Entities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is normal for all the information represented within a system to have been obtained from, and/or to be passed onto, an external source or recipient. These external entities may be duplicated on a diagram, to avoid crossing data flow lines. Where they are duplicated a stripe is drawn across the left hand corner, like this.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addition of a lowercase letter to each entity on the diagram is a good way to uniquely identify them.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Processes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When naming processes, avoid glossing over them, without really understanding their role. Indications that this has been done are the use of vague terms in the descriptive title area - like 'process' or 'update'.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most important thing to remember is that the description must be meaningful to whoever will be using the diagram.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Double headed arrows can be used (to show two-way flows) on all but bottom level diagrams. Furthermore, in common with most of the other symbols used, a data flow at a particular level of a diagram may be decomposed to multiple data flows at lower levels.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Stores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Each store should be given a reference letter, followed by an arbitrary number. These reference letters are allocated as follows: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 - indicates a permanent computer file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'M' - indicates a manual file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 - indicates a transient store, one that is deleted after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processing.</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order to avoid complex flows, the same data store may be drawn several times on a diagram. Multiple instances of the same data store are indicated by a double vertical bar on their left hand edge.</a:t>
            </a:r>
            <a:endParaRPr lang="en-US" dirty="0" smtClean="0"/>
          </a:p>
          <a:p>
            <a:r>
              <a:rPr lang="en-US" sz="1200" b="1" kern="1200" dirty="0" smtClean="0">
                <a:solidFill>
                  <a:schemeClr val="tx1"/>
                </a:solidFill>
                <a:latin typeface="+mn-lt"/>
                <a:ea typeface="+mn-ea"/>
                <a:cs typeface="+mn-cs"/>
              </a:rPr>
              <a:t>Data Flow Diagrams – Relationship Grid</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rules governing various aspects of the diagram components and how they can relate to one another.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data flows the rules are as follows: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flows and resource flows are allowed between external entities and processes. Data flows are also allowed between different external entities. However, data flows and resource flows are not allowed between external entities and data stores.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Processes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processes the data flow rules are as follows: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flows and resource flows are allowed between processes and external entities and between processes and data stores. They are also allowed between different processes. In other words processes can communicate with all other areas of the business process diagram.</a:t>
            </a:r>
            <a:endParaRPr lang="en-US" dirty="0" smtClean="0"/>
          </a:p>
          <a:p>
            <a:r>
              <a:rPr lang="en-US" sz="1200" b="1" kern="1200" dirty="0" smtClean="0">
                <a:solidFill>
                  <a:schemeClr val="tx1"/>
                </a:solidFill>
                <a:latin typeface="+mn-lt"/>
                <a:ea typeface="+mn-ea"/>
                <a:cs typeface="+mn-cs"/>
              </a:rPr>
              <a:t>Data Stores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data stores the data flow rules are as follows: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flows and resource flows are allowed between data stores and processes. However, these flows are not allowed between data stores and external entities or between one data store and another. In practice this means that data stores cannot initiate a communication of information, they require a process to do this.</a:t>
            </a:r>
            <a:endParaRPr lang="en-US" dirty="0" smtClean="0"/>
          </a:p>
          <a:p>
            <a:r>
              <a:rPr lang="en-US" dirty="0" smtClean="0"/>
              <a:t>    </a:t>
            </a:r>
            <a:r>
              <a:rPr lang="en-US" sz="1200" b="1" kern="1200" dirty="0" smtClean="0">
                <a:solidFill>
                  <a:schemeClr val="tx1"/>
                </a:solidFill>
                <a:latin typeface="+mn-lt"/>
                <a:ea typeface="+mn-ea"/>
                <a:cs typeface="+mn-cs"/>
              </a:rPr>
              <a:t>Data Flow Diagrams – Context Diagrams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context diagram represents the entire system under investigation. This diagram should be drawn first, and used to clarify and agree the scope of the investigation.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components of a context diagram are clearly shown on this screen. The system under investigation is represented as a single process, connected to external entities by data flows and resource flows.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context diagram clearly shows the interfaces between the system under investigation and the external entities with which it communicates. Therefore, whilst it is often conceptually trivial, a context diagram serves to focus attention on the system boundary and can help in clarifying the precise scope of the analysis.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context diagram shown on this screen represents a book lending library. The library receives details of books, and orders books from one or more book </a:t>
            </a:r>
            <a:r>
              <a:rPr lang="en-US" sz="1200" kern="1200" dirty="0" err="1" smtClean="0">
                <a:solidFill>
                  <a:schemeClr val="tx1"/>
                </a:solidFill>
                <a:latin typeface="+mn-lt"/>
                <a:ea typeface="+mn-ea"/>
                <a:cs typeface="+mn-cs"/>
              </a:rPr>
              <a:t>suppliers.Books</a:t>
            </a:r>
            <a:r>
              <a:rPr lang="en-US" sz="1200" kern="1200" dirty="0" smtClean="0">
                <a:solidFill>
                  <a:schemeClr val="tx1"/>
                </a:solidFill>
                <a:latin typeface="+mn-lt"/>
                <a:ea typeface="+mn-ea"/>
                <a:cs typeface="+mn-cs"/>
              </a:rPr>
              <a:t> may be reserved and borrowed by members of the public, who are required to give a borrower number. The library will notify borrowers when a reserved book becomes available or when a borrowed book becomes overdue.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addition to supplying books, a book supplier will furnish details of specific books in response to library enquiries.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Note, that communications involving external entities are only included where they involve the 'system' process. Whilst a book supplier would communicate with various agencies, for example, publishers and other suppliers - these data flow are remote from the 'system' process and so this is not included on the context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 Diagrams – Context Diagram Guidelines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Firstly, draw and name a single process box that represents the entire system.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Next, identify and add the external entities that communicate directly with the process box. Do this by considering origin and destination of the resource flows and data flows.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Finally, add the resource flows and data flows to the diagram.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drawing the context diagram you should only be concerned with the most important information flows. These will be concerned with issues such as: how orders are received and checked, with providing good customer service and with the paying of invoices. Remember that no business process diagram is the definitive solution - there is no absolute right or wrong.</a:t>
            </a:r>
            <a:endParaRPr lang="en-US" dirty="0" smtClean="0"/>
          </a:p>
          <a:p>
            <a:r>
              <a:rPr lang="en-US" dirty="0" smtClean="0"/>
              <a:t>    </a:t>
            </a:r>
            <a:r>
              <a:rPr lang="en-US" sz="1200" b="1" kern="1200" dirty="0" smtClean="0">
                <a:solidFill>
                  <a:schemeClr val="tx1"/>
                </a:solidFill>
                <a:latin typeface="+mn-lt"/>
                <a:ea typeface="+mn-ea"/>
                <a:cs typeface="+mn-cs"/>
              </a:rPr>
              <a:t>Data Flow Diagrams – Level 1 Diagrams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level 1 diagram shows the main functional areas of the system under investigation. As with the context diagram, any system under investigation should be represented by only one level 1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is no formula that can be applied in deciding what is, and what is not, a level 1 process. Level 1 processes should describe only the main functional areas of the system, and you should avoid the temptation of including lower level processes on this diagram. As a general rule no business process diagram should contain more than 12 process boxes.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level 1 diagram is surrounded by the outline of a process box that represents the boundaries of the system. Because the level 1 diagram depicts the whole of the system under investigation, it can be difficult to know where to start.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three different methods, which provide a practical way to start the analysis. These are explained in the following section and any one of them, or a combination, may prove to be the most helpful in any given investigation.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three different methods, which provide a practical way to start the analysis. These are introduced below and any one of them, or a combination, may prove to be the most helpful in any given </a:t>
            </a:r>
            <a:r>
              <a:rPr lang="en-US" sz="1200" kern="1200" dirty="0" err="1" smtClean="0">
                <a:solidFill>
                  <a:schemeClr val="tx1"/>
                </a:solidFill>
                <a:latin typeface="+mn-lt"/>
                <a:ea typeface="+mn-ea"/>
                <a:cs typeface="+mn-cs"/>
              </a:rPr>
              <a:t>investigation:</a:t>
            </a:r>
            <a:r>
              <a:rPr lang="en-US" sz="1200" b="1" kern="1200" dirty="0" err="1" smtClean="0">
                <a:solidFill>
                  <a:schemeClr val="tx1"/>
                </a:solidFill>
                <a:latin typeface="+mn-lt"/>
                <a:ea typeface="+mn-ea"/>
                <a:cs typeface="+mn-cs"/>
              </a:rPr>
              <a:t>Data</a:t>
            </a:r>
            <a:r>
              <a:rPr lang="en-US" sz="1200" b="1" kern="1200" dirty="0" smtClean="0">
                <a:solidFill>
                  <a:schemeClr val="tx1"/>
                </a:solidFill>
                <a:latin typeface="+mn-lt"/>
                <a:ea typeface="+mn-ea"/>
                <a:cs typeface="+mn-cs"/>
              </a:rPr>
              <a:t> Flow Diagrams – Resource Flow Analysis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Resource flow analysis may be a useful method for starting the analysis if the current system consists largely of the flow of goods, as this approach concentrates on following the flow of physical objects.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Resource flow analysis may be a useful method for developing diagrams if the current system consists largely of the flow of goods. Physical resources are traced from when they arrive within the boundaries of the system, through the points at which some action occurs, to their exit from the system. The rationale behind this method is that information will normally flow around the same paths as the physical objects.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 Diagrams – Organizational Structure Analysis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organizational structure approach starts from an analysis of the main roles that exist within the organization, rather than the goods or information that is flowing around the system.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Identification of the key processes results from looking at the organizational structure and deciding which functional areas are relevant to the current investigation. By looking at these areas in more detail, and analyzing what staff actually do, discrete processes can be identified.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Starting with these processes, the information flows between them and between these processes and external entities are then identified and added to the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 Diagrams – Document Flow Analysis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document flow analysis approach is appropriate if the part of the business under investigation consists principally of flows of information in the form of documents or computer input and output.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Document flow analysis is particularly useful where information flows are of special interest. The first step is to list the major documents and their sources and recipients. This is followed by the identification of other major information flows such as telephone and computer transactions. Once the document flow diagram has been drawn the system boundary should be added.</a:t>
            </a:r>
            <a:endParaRPr lang="en-US" dirty="0" smtClean="0"/>
          </a:p>
          <a:p>
            <a:r>
              <a:rPr lang="en-US" dirty="0" smtClean="0"/>
              <a:t>      </a:t>
            </a:r>
            <a:r>
              <a:rPr lang="en-US" sz="1200" b="1" kern="1200" dirty="0" smtClean="0">
                <a:solidFill>
                  <a:schemeClr val="tx1"/>
                </a:solidFill>
                <a:latin typeface="+mn-lt"/>
                <a:ea typeface="+mn-ea"/>
                <a:cs typeface="+mn-cs"/>
              </a:rPr>
              <a:t>Data Flow Diagrams – Top Down Expansion</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section explains the process of top down expansion, or leveling. Furthermore, it illustrates that whilst there can only be one context and one level 1 diagram for a given system, these normally give rise to numerous lower level diagrams.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Each process within a given business process diagram may be the subject of further analysis. This involves identifying the lower level processes that together constitute the process as it was originally identified. This procedure is known as top-down expansion or leveling.</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As a business process diagram is decomposed, each process box becomes a boundary for the next, lower level, diagram.</a:t>
            </a:r>
            <a:endParaRPr lang="en-US" dirty="0" smtClean="0"/>
          </a:p>
          <a:p>
            <a:r>
              <a:rPr lang="en-US" sz="1200" b="1" kern="1200" dirty="0" smtClean="0">
                <a:solidFill>
                  <a:schemeClr val="tx1"/>
                </a:solidFill>
                <a:latin typeface="+mn-lt"/>
                <a:ea typeface="+mn-ea"/>
                <a:cs typeface="+mn-cs"/>
              </a:rPr>
              <a:t>Data Flow Diagrams – Top Down Expansion Illustrated</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endParaRPr lang="en-US" dirty="0" smtClean="0"/>
          </a:p>
          <a:p>
            <a:r>
              <a:rPr lang="en-US" sz="1200" kern="1200" dirty="0" smtClean="0">
                <a:solidFill>
                  <a:schemeClr val="tx1"/>
                </a:solidFill>
                <a:latin typeface="+mn-lt"/>
                <a:ea typeface="+mn-ea"/>
                <a:cs typeface="+mn-cs"/>
              </a:rPr>
              <a:t>In order to illustrate the process of top-down expansion, consider the three processes shown within this business process diagram. No detail is shown, only the outline of the process boxes, which have been identified during the drawing of a level 1 diagram.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Any area of a level 1 diagram is likely to require further analysis, as the level 1 diagram itself only provides a functional overview of the business system.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Therefore, below the level 1 diagram there will be a series of lower level diagrams. These are referred to as level 2, level 3, etcetera. In practice, level 2 is usually sufficient and it is unusual to carry out an analysis beyond level 3.</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this example the process numbered 3, at level 1, will be investigated further thereby giving rise to a level 2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the level 2 diagram four processes of interest have been identified and the numbering of these processes must reflect the parent process. Therefore the level 2 processes are numbered 3.1, 3.2, 3.3 and 3.4</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Suppose that of these four level 2 processes, one was of sufficient interest and complexity to justify further analysis. This process, let's say 3.3, could then be further analyzed resulting in a corresponding level 3 diagram. Once again the numbering of these processes must reflect the parent process. Therefore these three level 3 processes are numbered 3.3.1, 3.3.2 and 3.3.3.</a:t>
            </a:r>
            <a:r>
              <a:rPr lang="en-US" dirty="0" smtClean="0"/>
              <a:t>      </a:t>
            </a:r>
            <a:r>
              <a:rPr lang="en-US" sz="1200" b="1" kern="1200" dirty="0" smtClean="0">
                <a:solidFill>
                  <a:schemeClr val="tx1"/>
                </a:solidFill>
                <a:latin typeface="+mn-lt"/>
                <a:ea typeface="+mn-ea"/>
                <a:cs typeface="+mn-cs"/>
              </a:rPr>
              <a:t>Data Flow Diagrams – Numbering Rules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process boxes on the level 1 diagram should be numbered arbitrarily, so that no priority is implied. Even where data from one process flows directly into another process, this does not necessarily mean that the first one has to finish before the second one can begin.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Therefore the processes on a level 1 diagram could be re-numbered without affecting the meaning of the diagram. This is true within any business process diagram - as these diagrams do not imply time, sequence or repetition.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However, as the analysis continues beyond level 1 it is important that a strict numbering convention is followed. The processes on level 2 diagrams must indicate their parent process within the level 1 diagram. This convention should continue through level 3 diagrams, and beyond, should that level of analysis ever be required.</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diagram on this screen clearly illustrates how processes on lower level diagrams identify their ancestral </a:t>
            </a:r>
            <a:r>
              <a:rPr lang="en-US" sz="1200" kern="1200" dirty="0" err="1" smtClean="0">
                <a:solidFill>
                  <a:schemeClr val="tx1"/>
                </a:solidFill>
                <a:latin typeface="+mn-lt"/>
                <a:ea typeface="+mn-ea"/>
                <a:cs typeface="+mn-cs"/>
              </a:rPr>
              <a:t>path.</a:t>
            </a:r>
            <a:r>
              <a:rPr lang="en-US" sz="1200" b="1" kern="1200" dirty="0" err="1" smtClean="0">
                <a:solidFill>
                  <a:schemeClr val="tx1"/>
                </a:solidFill>
                <a:latin typeface="+mn-lt"/>
                <a:ea typeface="+mn-ea"/>
                <a:cs typeface="+mn-cs"/>
              </a:rPr>
              <a:t>Data</a:t>
            </a:r>
            <a:r>
              <a:rPr lang="en-US" sz="1200" b="1" kern="1200" dirty="0" smtClean="0">
                <a:solidFill>
                  <a:schemeClr val="tx1"/>
                </a:solidFill>
                <a:latin typeface="+mn-lt"/>
                <a:ea typeface="+mn-ea"/>
                <a:cs typeface="+mn-cs"/>
              </a:rPr>
              <a:t> Flow Diagrams - When to Stop</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is important to know when to stop the process of top-down expansion. Usually this will be at level 2 or level 3.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3 useful guidelines to help you to decide when to stop the analysis: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Firstly, if a process has a single input data flow or a single output data flow then it should be apparent that there is little point in analyzing it any further.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Secondly, when a process can be accurately described by a single active verb with a singular object, this also indicates that the analysis has been carried out to a sufficiently low level. For example, the process named validate enquiry contains a single discrete task.</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Finally, ask yourself if anything useful will be gained by further analysis of a process. Would any more detail influence your decisions?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If the answer is no, then there is little point in taking the analysis further.</a:t>
            </a:r>
            <a:endParaRPr lang="en-US" dirty="0" smtClean="0"/>
          </a:p>
          <a:p>
            <a:r>
              <a:rPr lang="en-US" dirty="0" smtClean="0"/>
              <a:t>    </a:t>
            </a:r>
            <a:r>
              <a:rPr lang="en-US" sz="1200" b="1" kern="1200" dirty="0" smtClean="0">
                <a:solidFill>
                  <a:schemeClr val="tx1"/>
                </a:solidFill>
                <a:latin typeface="+mn-lt"/>
                <a:ea typeface="+mn-ea"/>
                <a:cs typeface="+mn-cs"/>
              </a:rPr>
              <a:t>Data Flow Diagrams – Keeping the Diagrams Clear</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this section a variety of simple techniques are introduced to show how a business process diagram can be clarified. The examples used do not relate to any specific scenario but are hypothetical abstracts used for the purpose of illustration.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Combining Processes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Firstly, where a diagram is considered to contain too many processes, those that are related can often be combined. As a general rule no business process diagram should contain more than 12 process boxes.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some examples multiple process boxes can be identified as being related and can be combined into a single process box with a collective description.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Exclude Minor Data Flows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Where information is being retrieved from a data store, it is not necessary to show the selection criteria, or key, that is being used to retrieve it.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the banking example, the customer details are shown being retrieved from the data store but the key used to retrieve this information is not shown.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Where a data store is being updated, only the data flow representing the update needs to be shown. The fact that the information must first be retrieved does not need to be shown.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Only the most important reports, enquiries, etcetera should be shown on the diagram. Communications that are of less significance can, if necessary, be detailed in support documentation.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Combining External Entities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Another way to reduce the complexity of a business process diagram is to combine any related external entities.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example, a business system will often be dealing with different units from within the same external organization, and these can be combined into a single external entity. Where these units are uniquely identified a number should follow the entity identification letter. However, when they are combined the numbers placed after the identifying alphabetic character are not shown.</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http://ecourses.vtu.ac.in/nptel/courses/Webcourse-contents/IISc-BANG/System%20Analysis%20and%20Design/pdf/module5.pdf</a:t>
            </a:r>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47927AD-5AD4-468C-9E51-D6325CB3E596}" type="datetimeFigureOut">
              <a:rPr lang="en-US" smtClean="0"/>
              <a:pPr/>
              <a:t>2/16/2017</a:t>
            </a:fld>
            <a:endParaRPr lang="en-US"/>
          </a:p>
        </p:txBody>
      </p:sp>
      <p:sp>
        <p:nvSpPr>
          <p:cNvPr id="16" name="Slide Number Placeholder 15"/>
          <p:cNvSpPr>
            <a:spLocks noGrp="1"/>
          </p:cNvSpPr>
          <p:nvPr>
            <p:ph type="sldNum" sz="quarter" idx="11"/>
          </p:nvPr>
        </p:nvSpPr>
        <p:spPr/>
        <p:txBody>
          <a:bodyPr/>
          <a:lstStyle/>
          <a:p>
            <a:fld id="{33B6DB6C-E374-47AD-A76C-A82E3EB6B6AF}"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7927AD-5AD4-468C-9E51-D6325CB3E596}"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DB6C-E374-47AD-A76C-A82E3EB6B6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7927AD-5AD4-468C-9E51-D6325CB3E596}"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DB6C-E374-47AD-A76C-A82E3EB6B6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47927AD-5AD4-468C-9E51-D6325CB3E596}" type="datetimeFigureOut">
              <a:rPr lang="en-US" smtClean="0"/>
              <a:pPr/>
              <a:t>2/16/2017</a:t>
            </a:fld>
            <a:endParaRPr lang="en-US"/>
          </a:p>
        </p:txBody>
      </p:sp>
      <p:sp>
        <p:nvSpPr>
          <p:cNvPr id="15" name="Slide Number Placeholder 14"/>
          <p:cNvSpPr>
            <a:spLocks noGrp="1"/>
          </p:cNvSpPr>
          <p:nvPr>
            <p:ph type="sldNum" sz="quarter" idx="15"/>
          </p:nvPr>
        </p:nvSpPr>
        <p:spPr/>
        <p:txBody>
          <a:bodyPr/>
          <a:lstStyle>
            <a:lvl1pPr algn="ctr">
              <a:defRPr/>
            </a:lvl1pPr>
          </a:lstStyle>
          <a:p>
            <a:fld id="{33B6DB6C-E374-47AD-A76C-A82E3EB6B6AF}"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7927AD-5AD4-468C-9E51-D6325CB3E596}"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DB6C-E374-47AD-A76C-A82E3EB6B6AF}"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7927AD-5AD4-468C-9E51-D6325CB3E596}" type="datetimeFigureOut">
              <a:rPr lang="en-US" smtClean="0"/>
              <a:pPr/>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6DB6C-E374-47AD-A76C-A82E3EB6B6A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3B6DB6C-E374-47AD-A76C-A82E3EB6B6AF}"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47927AD-5AD4-468C-9E51-D6325CB3E596}" type="datetimeFigureOut">
              <a:rPr lang="en-US" smtClean="0"/>
              <a:pPr/>
              <a:t>2/16/2017</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7927AD-5AD4-468C-9E51-D6325CB3E596}" type="datetimeFigureOut">
              <a:rPr lang="en-US" smtClean="0"/>
              <a:pPr/>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B6DB6C-E374-47AD-A76C-A82E3EB6B6A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927AD-5AD4-468C-9E51-D6325CB3E596}" type="datetimeFigureOut">
              <a:rPr lang="en-US" smtClean="0"/>
              <a:pPr/>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6DB6C-E374-47AD-A76C-A82E3EB6B6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47927AD-5AD4-468C-9E51-D6325CB3E596}" type="datetimeFigureOut">
              <a:rPr lang="en-US" smtClean="0"/>
              <a:pPr/>
              <a:t>2/16/2017</a:t>
            </a:fld>
            <a:endParaRPr lang="en-US"/>
          </a:p>
        </p:txBody>
      </p:sp>
      <p:sp>
        <p:nvSpPr>
          <p:cNvPr id="9" name="Slide Number Placeholder 8"/>
          <p:cNvSpPr>
            <a:spLocks noGrp="1"/>
          </p:cNvSpPr>
          <p:nvPr>
            <p:ph type="sldNum" sz="quarter" idx="15"/>
          </p:nvPr>
        </p:nvSpPr>
        <p:spPr/>
        <p:txBody>
          <a:bodyPr/>
          <a:lstStyle/>
          <a:p>
            <a:fld id="{33B6DB6C-E374-47AD-A76C-A82E3EB6B6AF}"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47927AD-5AD4-468C-9E51-D6325CB3E596}" type="datetimeFigureOut">
              <a:rPr lang="en-US" smtClean="0"/>
              <a:pPr/>
              <a:t>2/16/2017</a:t>
            </a:fld>
            <a:endParaRPr lang="en-US"/>
          </a:p>
        </p:txBody>
      </p:sp>
      <p:sp>
        <p:nvSpPr>
          <p:cNvPr id="9" name="Slide Number Placeholder 8"/>
          <p:cNvSpPr>
            <a:spLocks noGrp="1"/>
          </p:cNvSpPr>
          <p:nvPr>
            <p:ph type="sldNum" sz="quarter" idx="11"/>
          </p:nvPr>
        </p:nvSpPr>
        <p:spPr/>
        <p:txBody>
          <a:bodyPr/>
          <a:lstStyle/>
          <a:p>
            <a:fld id="{33B6DB6C-E374-47AD-A76C-A82E3EB6B6A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47927AD-5AD4-468C-9E51-D6325CB3E596}" type="datetimeFigureOut">
              <a:rPr lang="en-US" smtClean="0"/>
              <a:pPr/>
              <a:t>2/16/2017</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3B6DB6C-E374-47AD-A76C-A82E3EB6B6AF}"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066800"/>
            <a:ext cx="8305800" cy="1600200"/>
          </a:xfrm>
        </p:spPr>
        <p:txBody>
          <a:bodyPr/>
          <a:lstStyle/>
          <a:p>
            <a:r>
              <a:rPr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 FLOW DIAGRAM</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050" name="Picture 2" descr="C:\Users\poonam\Desktop\data flow diagram\New folder (2)\Animated_book_worm_reading_book_hg_clr.gif"/>
          <p:cNvPicPr>
            <a:picLocks noChangeAspect="1" noChangeArrowheads="1" noCrop="1"/>
          </p:cNvPicPr>
          <p:nvPr/>
        </p:nvPicPr>
        <p:blipFill>
          <a:blip r:embed="rId3"/>
          <a:srcRect/>
          <a:stretch>
            <a:fillRect/>
          </a:stretch>
        </p:blipFill>
        <p:spPr bwMode="auto">
          <a:xfrm>
            <a:off x="3352800" y="3200400"/>
            <a:ext cx="2971800" cy="2971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4038600" cy="1447800"/>
          </a:xfrm>
        </p:spPr>
        <p:txBody>
          <a:bodyPr>
            <a:normAutofit/>
          </a:bodyPr>
          <a:lstStyle/>
          <a:p>
            <a:r>
              <a:rPr dirty="0" smtClean="0">
                <a:solidFill>
                  <a:srgbClr val="7030A0"/>
                </a:solidFill>
                <a:latin typeface="Cataneo BT" pitchFamily="66" charset="0"/>
              </a:rPr>
              <a:t>3) Data Store:-</a:t>
            </a:r>
            <a:r>
              <a:rPr dirty="0" smtClean="0">
                <a:solidFill>
                  <a:srgbClr val="7030A0"/>
                </a:solidFill>
              </a:rPr>
              <a:t/>
            </a:r>
            <a:br>
              <a:rPr dirty="0" smtClean="0">
                <a:solidFill>
                  <a:srgbClr val="7030A0"/>
                </a:solidFill>
              </a:rPr>
            </a:br>
            <a:endParaRPr lang="en-US" dirty="0">
              <a:solidFill>
                <a:srgbClr val="7030A0"/>
              </a:solidFill>
            </a:endParaRPr>
          </a:p>
        </p:txBody>
      </p:sp>
      <p:sp>
        <p:nvSpPr>
          <p:cNvPr id="5" name="Rectangle 4"/>
          <p:cNvSpPr/>
          <p:nvPr/>
        </p:nvSpPr>
        <p:spPr>
          <a:xfrm>
            <a:off x="457200" y="1143000"/>
            <a:ext cx="8077200" cy="5570756"/>
          </a:xfrm>
          <a:prstGeom prst="rect">
            <a:avLst/>
          </a:prstGeom>
        </p:spPr>
        <p:txBody>
          <a:bodyPr wrap="square">
            <a:spAutoFit/>
          </a:bodyPr>
          <a:lstStyle/>
          <a:p>
            <a:pPr>
              <a:buFont typeface="Wingdings" pitchFamily="2" charset="2"/>
              <a:buChar char="q"/>
            </a:pPr>
            <a:r>
              <a:rPr lang="en-US" sz="2400" b="1" dirty="0" smtClean="0">
                <a:solidFill>
                  <a:schemeClr val="accent1">
                    <a:lumMod val="50000"/>
                  </a:schemeClr>
                </a:solidFill>
                <a:latin typeface="Footlight MT Light" pitchFamily="18" charset="0"/>
              </a:rPr>
              <a:t>   Opened sided rectangles in DFD indicates data store.</a:t>
            </a:r>
          </a:p>
          <a:p>
            <a:endParaRPr lang="en-US" sz="2400" dirty="0" smtClean="0">
              <a:solidFill>
                <a:schemeClr val="accent1">
                  <a:lumMod val="50000"/>
                </a:schemeClr>
              </a:solidFill>
              <a:latin typeface="Footlight MT Light" pitchFamily="18" charset="0"/>
            </a:endParaRPr>
          </a:p>
          <a:p>
            <a:pPr>
              <a:buFont typeface="Wingdings" pitchFamily="2" charset="2"/>
              <a:buChar char="q"/>
            </a:pPr>
            <a:r>
              <a:rPr lang="en-US" sz="2400" b="1" dirty="0" smtClean="0">
                <a:solidFill>
                  <a:schemeClr val="accent1">
                    <a:lumMod val="50000"/>
                  </a:schemeClr>
                </a:solidFill>
                <a:latin typeface="Footlight MT Light" pitchFamily="18" charset="0"/>
              </a:rPr>
              <a:t>   The Data Store symbol represents data that is not moving (delayed data at rest).</a:t>
            </a:r>
          </a:p>
          <a:p>
            <a:endParaRPr lang="en-US" sz="2400" dirty="0" smtClean="0">
              <a:solidFill>
                <a:schemeClr val="accent1">
                  <a:lumMod val="50000"/>
                </a:schemeClr>
              </a:solidFill>
              <a:latin typeface="Footlight MT Light" pitchFamily="18" charset="0"/>
            </a:endParaRPr>
          </a:p>
          <a:p>
            <a:pPr>
              <a:buFont typeface="Wingdings" pitchFamily="2" charset="2"/>
              <a:buChar char="q"/>
            </a:pPr>
            <a:r>
              <a:rPr lang="en-US" sz="2400" b="1" dirty="0" smtClean="0">
                <a:solidFill>
                  <a:schemeClr val="accent1">
                    <a:lumMod val="50000"/>
                  </a:schemeClr>
                </a:solidFill>
                <a:latin typeface="Footlight MT Light" pitchFamily="18" charset="0"/>
              </a:rPr>
              <a:t>   A Data Store is a repository of data.</a:t>
            </a:r>
          </a:p>
          <a:p>
            <a:endParaRPr lang="en-US" sz="2400" b="1" dirty="0" smtClean="0">
              <a:solidFill>
                <a:schemeClr val="accent1">
                  <a:lumMod val="50000"/>
                </a:schemeClr>
              </a:solidFill>
              <a:latin typeface="Footlight MT Light" pitchFamily="18" charset="0"/>
            </a:endParaRPr>
          </a:p>
          <a:p>
            <a:pPr>
              <a:buFont typeface="Wingdings" pitchFamily="2" charset="2"/>
              <a:buChar char="q"/>
            </a:pPr>
            <a:r>
              <a:rPr lang="en-US" sz="2400" b="1" dirty="0" smtClean="0">
                <a:solidFill>
                  <a:schemeClr val="accent1">
                    <a:lumMod val="50000"/>
                  </a:schemeClr>
                </a:solidFill>
                <a:latin typeface="Footlight MT Light" pitchFamily="18" charset="0"/>
              </a:rPr>
              <a:t>  Data can be written into the data store. This is depicted by an incoming arrow.</a:t>
            </a:r>
          </a:p>
          <a:p>
            <a:pPr>
              <a:buFont typeface="Wingdings" pitchFamily="2" charset="2"/>
              <a:buChar char="q"/>
            </a:pPr>
            <a:endParaRPr lang="en-US" sz="2400" b="1" dirty="0" smtClean="0">
              <a:solidFill>
                <a:schemeClr val="accent1">
                  <a:lumMod val="50000"/>
                </a:schemeClr>
              </a:solidFill>
              <a:latin typeface="Footlight MT Light" pitchFamily="18" charset="0"/>
            </a:endParaRPr>
          </a:p>
          <a:p>
            <a:pPr>
              <a:buFont typeface="Wingdings" pitchFamily="2" charset="2"/>
              <a:buChar char="q"/>
            </a:pPr>
            <a:r>
              <a:rPr lang="en-US" sz="2400" b="1" dirty="0" smtClean="0">
                <a:solidFill>
                  <a:schemeClr val="accent1">
                    <a:lumMod val="50000"/>
                  </a:schemeClr>
                </a:solidFill>
                <a:latin typeface="Footlight MT Light" pitchFamily="18" charset="0"/>
              </a:rPr>
              <a:t> </a:t>
            </a:r>
            <a:r>
              <a:rPr lang="en-US" sz="2400" b="1" dirty="0">
                <a:solidFill>
                  <a:schemeClr val="accent1">
                    <a:lumMod val="50000"/>
                  </a:schemeClr>
                </a:solidFill>
                <a:latin typeface="Footlight MT Light" pitchFamily="18" charset="0"/>
              </a:rPr>
              <a:t>Two data stores cannot be connected by a data </a:t>
            </a:r>
            <a:r>
              <a:rPr lang="en-US" sz="2400" b="1" dirty="0" smtClean="0">
                <a:solidFill>
                  <a:schemeClr val="accent1">
                    <a:lumMod val="50000"/>
                  </a:schemeClr>
                </a:solidFill>
                <a:latin typeface="Footlight MT Light" pitchFamily="18" charset="0"/>
              </a:rPr>
              <a:t>flow.</a:t>
            </a:r>
          </a:p>
          <a:p>
            <a:pPr>
              <a:lnSpc>
                <a:spcPct val="150000"/>
              </a:lnSpc>
              <a:buFont typeface="Wingdings" pitchFamily="2" charset="2"/>
              <a:buChar char="q"/>
            </a:pPr>
            <a:endParaRPr lang="en-US" sz="2400" dirty="0" smtClean="0">
              <a:solidFill>
                <a:schemeClr val="accent1">
                  <a:lumMod val="50000"/>
                </a:schemeClr>
              </a:solidFill>
              <a:latin typeface="Footlight MT Light" pitchFamily="18" charset="0"/>
            </a:endParaRPr>
          </a:p>
          <a:p>
            <a:endParaRPr lang="en-US" sz="2800" dirty="0" smtClean="0">
              <a:solidFill>
                <a:schemeClr val="accent1">
                  <a:lumMod val="50000"/>
                </a:schemeClr>
              </a:solidFill>
            </a:endParaRPr>
          </a:p>
          <a:p>
            <a:endParaRPr lang="en-US" sz="2800"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750">
        <p:zoom/>
      </p:transition>
    </mc:Choice>
    <mc:Fallback xmlns="">
      <p:transition spd="slow">
        <p:zo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oonam\Desktop\data flow diagram\New folder (2)\Untitled.png"/>
          <p:cNvPicPr>
            <a:picLocks noGrp="1" noChangeAspect="1" noChangeArrowheads="1"/>
          </p:cNvPicPr>
          <p:nvPr>
            <p:ph idx="1"/>
          </p:nvPr>
        </p:nvPicPr>
        <p:blipFill>
          <a:blip r:embed="rId2"/>
          <a:srcRect/>
          <a:stretch>
            <a:fillRect/>
          </a:stretch>
        </p:blipFill>
        <p:spPr bwMode="auto">
          <a:xfrm>
            <a:off x="2667000" y="4114800"/>
            <a:ext cx="4652656" cy="1378565"/>
          </a:xfrm>
          <a:prstGeom prst="rect">
            <a:avLst/>
          </a:prstGeom>
          <a:noFill/>
        </p:spPr>
      </p:pic>
      <p:sp>
        <p:nvSpPr>
          <p:cNvPr id="5" name="Rectangle 4"/>
          <p:cNvSpPr/>
          <p:nvPr/>
        </p:nvSpPr>
        <p:spPr>
          <a:xfrm>
            <a:off x="621323" y="1066800"/>
            <a:ext cx="7848600" cy="2431435"/>
          </a:xfrm>
          <a:prstGeom prst="rect">
            <a:avLst/>
          </a:prstGeom>
        </p:spPr>
        <p:txBody>
          <a:bodyPr wrap="square">
            <a:spAutoFit/>
          </a:bodyPr>
          <a:lstStyle/>
          <a:p>
            <a:pPr>
              <a:buFont typeface="Wingdings" pitchFamily="2" charset="2"/>
              <a:buChar char="q"/>
            </a:pPr>
            <a:r>
              <a:rPr lang="en-US" sz="2400" dirty="0">
                <a:solidFill>
                  <a:schemeClr val="accent1">
                    <a:lumMod val="50000"/>
                  </a:schemeClr>
                </a:solidFill>
                <a:latin typeface="Footlight MT Light" pitchFamily="18" charset="0"/>
              </a:rPr>
              <a:t> Data can be read from a data </a:t>
            </a:r>
            <a:r>
              <a:rPr lang="en-US" sz="2400" dirty="0" smtClean="0">
                <a:solidFill>
                  <a:schemeClr val="accent1">
                    <a:lumMod val="50000"/>
                  </a:schemeClr>
                </a:solidFill>
                <a:latin typeface="Footlight MT Light" pitchFamily="18" charset="0"/>
              </a:rPr>
              <a:t>store. This </a:t>
            </a:r>
            <a:r>
              <a:rPr lang="en-US" sz="2400" dirty="0">
                <a:solidFill>
                  <a:schemeClr val="accent1">
                    <a:lumMod val="50000"/>
                  </a:schemeClr>
                </a:solidFill>
                <a:latin typeface="Footlight MT Light" pitchFamily="18" charset="0"/>
              </a:rPr>
              <a:t>is depicted by an outgoing </a:t>
            </a:r>
            <a:r>
              <a:rPr lang="en-US" sz="2400" dirty="0" smtClean="0">
                <a:solidFill>
                  <a:schemeClr val="accent1">
                    <a:lumMod val="50000"/>
                  </a:schemeClr>
                </a:solidFill>
                <a:latin typeface="Footlight MT Light" pitchFamily="18" charset="0"/>
              </a:rPr>
              <a:t>arrow.</a:t>
            </a:r>
          </a:p>
          <a:p>
            <a:pPr>
              <a:buFont typeface="Wingdings" pitchFamily="2" charset="2"/>
              <a:buChar char="q"/>
            </a:pPr>
            <a:endParaRPr lang="en-US" sz="2400" dirty="0">
              <a:solidFill>
                <a:schemeClr val="accent1">
                  <a:lumMod val="50000"/>
                </a:schemeClr>
              </a:solidFill>
              <a:latin typeface="Footlight MT Light" pitchFamily="18" charset="0"/>
            </a:endParaRPr>
          </a:p>
          <a:p>
            <a:pPr>
              <a:buFont typeface="Wingdings" pitchFamily="2" charset="2"/>
              <a:buChar char="q"/>
            </a:pPr>
            <a:r>
              <a:rPr lang="en-US" sz="2400" dirty="0" smtClean="0">
                <a:solidFill>
                  <a:schemeClr val="accent1">
                    <a:lumMod val="50000"/>
                  </a:schemeClr>
                </a:solidFill>
                <a:latin typeface="Footlight MT Light" pitchFamily="18" charset="0"/>
              </a:rPr>
              <a:t>External entity cannot read or write to the data store.</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endParaRPr lang="en-US" sz="2800" b="1"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228600"/>
            <a:ext cx="8305800" cy="776068"/>
          </a:xfrm>
        </p:spPr>
        <p:txBody>
          <a:bodyPr/>
          <a:lstStyle/>
          <a:p>
            <a:pPr algn="l"/>
            <a:r>
              <a:rPr u="sng" dirty="0" smtClean="0">
                <a:solidFill>
                  <a:srgbClr val="7030A0"/>
                </a:solidFill>
                <a:latin typeface="Cataneo BT" pitchFamily="66" charset="0"/>
              </a:rPr>
              <a:t>Data Store</a:t>
            </a:r>
            <a:endParaRPr lang="en-US" u="sng" dirty="0">
              <a:solidFill>
                <a:srgbClr val="7030A0"/>
              </a:solidFill>
              <a:latin typeface="Cataneo BT" pitchFamily="66" charset="0"/>
            </a:endParaRPr>
          </a:p>
        </p:txBody>
      </p:sp>
      <p:pic>
        <p:nvPicPr>
          <p:cNvPr id="1026" name="Picture 2" descr="C:\Users\poonam\Desktop\data flow diagram\New folder (2)\Untitled.png"/>
          <p:cNvPicPr>
            <a:picLocks noChangeAspect="1" noChangeArrowheads="1"/>
          </p:cNvPicPr>
          <p:nvPr/>
        </p:nvPicPr>
        <p:blipFill>
          <a:blip r:embed="rId2"/>
          <a:srcRect/>
          <a:stretch>
            <a:fillRect/>
          </a:stretch>
        </p:blipFill>
        <p:spPr bwMode="auto">
          <a:xfrm>
            <a:off x="609600" y="4038600"/>
            <a:ext cx="3200400" cy="1352550"/>
          </a:xfrm>
          <a:prstGeom prst="rect">
            <a:avLst/>
          </a:prstGeom>
          <a:noFill/>
        </p:spPr>
      </p:pic>
      <p:pic>
        <p:nvPicPr>
          <p:cNvPr id="1027" name="Picture 3" descr="C:\Users\poonam\Desktop\data flow diagram\New folder (2)\Untitled.png"/>
          <p:cNvPicPr>
            <a:picLocks noChangeAspect="1" noChangeArrowheads="1"/>
          </p:cNvPicPr>
          <p:nvPr/>
        </p:nvPicPr>
        <p:blipFill>
          <a:blip r:embed="rId3"/>
          <a:srcRect/>
          <a:stretch>
            <a:fillRect/>
          </a:stretch>
        </p:blipFill>
        <p:spPr bwMode="auto">
          <a:xfrm>
            <a:off x="5334000" y="1447800"/>
            <a:ext cx="2819400" cy="1219200"/>
          </a:xfrm>
          <a:prstGeom prst="rect">
            <a:avLst/>
          </a:prstGeom>
          <a:noFill/>
        </p:spPr>
      </p:pic>
      <p:pic>
        <p:nvPicPr>
          <p:cNvPr id="1028" name="Picture 4" descr="C:\Users\poonam\Desktop\data flow diagram\New folder (2)\Untitled.png"/>
          <p:cNvPicPr>
            <a:picLocks noChangeAspect="1" noChangeArrowheads="1"/>
          </p:cNvPicPr>
          <p:nvPr/>
        </p:nvPicPr>
        <p:blipFill>
          <a:blip r:embed="rId4"/>
          <a:srcRect/>
          <a:stretch>
            <a:fillRect/>
          </a:stretch>
        </p:blipFill>
        <p:spPr bwMode="auto">
          <a:xfrm>
            <a:off x="533400" y="1371600"/>
            <a:ext cx="3200400" cy="1371600"/>
          </a:xfrm>
          <a:prstGeom prst="rect">
            <a:avLst/>
          </a:prstGeom>
          <a:noFill/>
        </p:spPr>
      </p:pic>
      <p:pic>
        <p:nvPicPr>
          <p:cNvPr id="1029" name="Picture 5" descr="C:\Users\poonam\Desktop\data flow diagram\New folder (2)\Untitled.png"/>
          <p:cNvPicPr>
            <a:picLocks noChangeAspect="1" noChangeArrowheads="1"/>
          </p:cNvPicPr>
          <p:nvPr/>
        </p:nvPicPr>
        <p:blipFill>
          <a:blip r:embed="rId5"/>
          <a:srcRect/>
          <a:stretch>
            <a:fillRect/>
          </a:stretch>
        </p:blipFill>
        <p:spPr bwMode="auto">
          <a:xfrm>
            <a:off x="5334000" y="3962400"/>
            <a:ext cx="3048000" cy="1371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762000"/>
            <a:ext cx="7620000" cy="2431435"/>
          </a:xfrm>
          <a:prstGeom prst="rect">
            <a:avLst/>
          </a:prstGeom>
        </p:spPr>
        <p:txBody>
          <a:bodyPr wrap="square">
            <a:spAutoFit/>
          </a:bodyPr>
          <a:lstStyle/>
          <a:p>
            <a:r>
              <a:rPr lang="en-US" sz="4400" dirty="0" smtClean="0">
                <a:solidFill>
                  <a:srgbClr val="7030A0"/>
                </a:solidFill>
                <a:latin typeface="Cataneo BT" pitchFamily="66" charset="0"/>
              </a:rPr>
              <a:t>4) Data Flow:-</a:t>
            </a:r>
          </a:p>
          <a:p>
            <a:endParaRPr lang="en-US" dirty="0" smtClean="0">
              <a:solidFill>
                <a:srgbClr val="FF0000"/>
              </a:solidFill>
            </a:endParaRPr>
          </a:p>
          <a:p>
            <a:endParaRPr lang="en-US" dirty="0" smtClean="0">
              <a:solidFill>
                <a:srgbClr val="FF0000"/>
              </a:solidFill>
            </a:endParaRPr>
          </a:p>
          <a:p>
            <a:pPr>
              <a:lnSpc>
                <a:spcPct val="150000"/>
              </a:lnSpc>
              <a:buFont typeface="Wingdings" pitchFamily="2" charset="2"/>
              <a:buChar char="q"/>
            </a:pPr>
            <a:r>
              <a:rPr lang="en-US" sz="2400" b="1" dirty="0" smtClean="0">
                <a:solidFill>
                  <a:schemeClr val="accent1">
                    <a:lumMod val="50000"/>
                  </a:schemeClr>
                </a:solidFill>
                <a:latin typeface="Footlight MT Light" pitchFamily="18" charset="0"/>
              </a:rPr>
              <a:t>   Arrow symbol in DFD indicate data flow</a:t>
            </a:r>
          </a:p>
          <a:p>
            <a:pPr>
              <a:lnSpc>
                <a:spcPct val="150000"/>
              </a:lnSpc>
              <a:buFont typeface="Wingdings" pitchFamily="2" charset="2"/>
              <a:buChar char="q"/>
            </a:pPr>
            <a:r>
              <a:rPr lang="en-US" sz="2400" b="1" dirty="0" smtClean="0">
                <a:solidFill>
                  <a:schemeClr val="accent1">
                    <a:lumMod val="50000"/>
                  </a:schemeClr>
                </a:solidFill>
                <a:latin typeface="Footlight MT Light" pitchFamily="18" charset="0"/>
              </a:rPr>
              <a:t>   The Data Flow symbol represents movement of data</a:t>
            </a:r>
            <a:endParaRPr lang="en-US" sz="2400" b="1" dirty="0">
              <a:solidFill>
                <a:schemeClr val="accent1">
                  <a:lumMod val="50000"/>
                </a:schemeClr>
              </a:solidFill>
              <a:latin typeface="Footlight MT Light" pitchFamily="18" charset="0"/>
            </a:endParaRPr>
          </a:p>
        </p:txBody>
      </p:sp>
      <p:pic>
        <p:nvPicPr>
          <p:cNvPr id="2050" name="Picture 2" descr="C:\Users\poonam\Desktop\data flow diagram\New folder (2)\arrow.png"/>
          <p:cNvPicPr>
            <a:picLocks noGrp="1" noChangeAspect="1" noChangeArrowheads="1"/>
          </p:cNvPicPr>
          <p:nvPr>
            <p:ph idx="1"/>
          </p:nvPr>
        </p:nvPicPr>
        <p:blipFill>
          <a:blip r:embed="rId3"/>
          <a:srcRect/>
          <a:stretch>
            <a:fillRect/>
          </a:stretch>
        </p:blipFill>
        <p:spPr bwMode="auto">
          <a:xfrm>
            <a:off x="2819400" y="4191000"/>
            <a:ext cx="3261874" cy="8382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outVertical)">
                                      <p:cBhvr>
                                        <p:cTn id="7" dur="12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335281"/>
            <a:ext cx="4343400" cy="655319"/>
          </a:xfrm>
        </p:spPr>
        <p:txBody>
          <a:bodyPr/>
          <a:lstStyle/>
          <a:p>
            <a:pPr algn="l"/>
            <a:r>
              <a:rPr u="sng" dirty="0" smtClean="0">
                <a:solidFill>
                  <a:srgbClr val="7030A0"/>
                </a:solidFill>
                <a:latin typeface="Cataneo BT" pitchFamily="66" charset="0"/>
              </a:rPr>
              <a:t>Data</a:t>
            </a:r>
            <a:endParaRPr lang="en-US" u="sng" dirty="0">
              <a:solidFill>
                <a:srgbClr val="7030A0"/>
              </a:solidFill>
              <a:latin typeface="Cataneo BT" pitchFamily="66" charset="0"/>
            </a:endParaRPr>
          </a:p>
        </p:txBody>
      </p:sp>
      <p:pic>
        <p:nvPicPr>
          <p:cNvPr id="3075" name="Picture 3" descr="C:\Users\poonam\Desktop\data flow diagram\New folder (2)\arrow.png"/>
          <p:cNvPicPr>
            <a:picLocks noChangeAspect="1" noChangeArrowheads="1"/>
          </p:cNvPicPr>
          <p:nvPr/>
        </p:nvPicPr>
        <p:blipFill>
          <a:blip r:embed="rId3"/>
          <a:srcRect/>
          <a:stretch>
            <a:fillRect/>
          </a:stretch>
        </p:blipFill>
        <p:spPr bwMode="auto">
          <a:xfrm>
            <a:off x="914400" y="4876800"/>
            <a:ext cx="2514600" cy="476250"/>
          </a:xfrm>
          <a:prstGeom prst="rect">
            <a:avLst/>
          </a:prstGeom>
          <a:noFill/>
        </p:spPr>
      </p:pic>
      <p:pic>
        <p:nvPicPr>
          <p:cNvPr id="3076" name="Picture 4" descr="C:\Users\poonam\Desktop\data flow diagram\New folder (2)\arrow.png"/>
          <p:cNvPicPr>
            <a:picLocks noChangeAspect="1" noChangeArrowheads="1"/>
          </p:cNvPicPr>
          <p:nvPr/>
        </p:nvPicPr>
        <p:blipFill>
          <a:blip r:embed="rId4"/>
          <a:srcRect/>
          <a:stretch>
            <a:fillRect/>
          </a:stretch>
        </p:blipFill>
        <p:spPr bwMode="auto">
          <a:xfrm>
            <a:off x="762000" y="2057400"/>
            <a:ext cx="2590800" cy="476250"/>
          </a:xfrm>
          <a:prstGeom prst="rect">
            <a:avLst/>
          </a:prstGeom>
          <a:noFill/>
        </p:spPr>
      </p:pic>
      <p:pic>
        <p:nvPicPr>
          <p:cNvPr id="3077" name="Picture 5" descr="C:\Users\poonam\Desktop\data flow diagram\New folder (2)\arrow.png"/>
          <p:cNvPicPr>
            <a:picLocks noChangeAspect="1" noChangeArrowheads="1"/>
          </p:cNvPicPr>
          <p:nvPr/>
        </p:nvPicPr>
        <p:blipFill>
          <a:blip r:embed="rId5"/>
          <a:srcRect/>
          <a:stretch>
            <a:fillRect/>
          </a:stretch>
        </p:blipFill>
        <p:spPr bwMode="auto">
          <a:xfrm>
            <a:off x="3505200" y="3581400"/>
            <a:ext cx="2438400" cy="476250"/>
          </a:xfrm>
          <a:prstGeom prst="rect">
            <a:avLst/>
          </a:prstGeom>
          <a:noFill/>
        </p:spPr>
      </p:pic>
      <p:pic>
        <p:nvPicPr>
          <p:cNvPr id="3078" name="Picture 6" descr="C:\Users\poonam\Desktop\data flow diagram\New folder (2)\arrow.png"/>
          <p:cNvPicPr>
            <a:picLocks noChangeAspect="1" noChangeArrowheads="1"/>
          </p:cNvPicPr>
          <p:nvPr/>
        </p:nvPicPr>
        <p:blipFill>
          <a:blip r:embed="rId6"/>
          <a:srcRect/>
          <a:stretch>
            <a:fillRect/>
          </a:stretch>
        </p:blipFill>
        <p:spPr bwMode="auto">
          <a:xfrm>
            <a:off x="5181600" y="2057400"/>
            <a:ext cx="2590800" cy="476250"/>
          </a:xfrm>
          <a:prstGeom prst="rect">
            <a:avLst/>
          </a:prstGeom>
          <a:noFill/>
        </p:spPr>
      </p:pic>
      <p:pic>
        <p:nvPicPr>
          <p:cNvPr id="3079" name="Picture 7" descr="C:\Users\poonam\Desktop\data flow diagram\New folder (2)\arrow.png"/>
          <p:cNvPicPr>
            <a:picLocks noChangeAspect="1" noChangeArrowheads="1"/>
          </p:cNvPicPr>
          <p:nvPr/>
        </p:nvPicPr>
        <p:blipFill>
          <a:blip r:embed="rId7"/>
          <a:srcRect/>
          <a:stretch>
            <a:fillRect/>
          </a:stretch>
        </p:blipFill>
        <p:spPr bwMode="auto">
          <a:xfrm>
            <a:off x="5562600" y="4876800"/>
            <a:ext cx="2438400" cy="4762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1048" y="321547"/>
            <a:ext cx="8305800" cy="5317254"/>
          </a:xfrm>
        </p:spPr>
        <p:txBody>
          <a:bodyPr/>
          <a:lstStyle/>
          <a:p>
            <a:pPr algn="l"/>
            <a:r>
              <a:rPr sz="4000" b="1" dirty="0" smtClean="0">
                <a:solidFill>
                  <a:srgbClr val="7030A0"/>
                </a:solidFill>
              </a:rPr>
              <a:t>                                                                          </a:t>
            </a:r>
            <a:r>
              <a:rPr sz="4000" dirty="0" smtClean="0">
                <a:solidFill>
                  <a:srgbClr val="7030A0"/>
                </a:solidFill>
                <a:latin typeface="Cataneo BT" pitchFamily="66" charset="0"/>
              </a:rPr>
              <a:t>RULES OF DATA FLOW</a:t>
            </a:r>
            <a:r>
              <a:rPr sz="4000" b="1" dirty="0" smtClean="0">
                <a:solidFill>
                  <a:srgbClr val="7030A0"/>
                </a:solidFill>
              </a:rPr>
              <a:t/>
            </a:r>
            <a:br>
              <a:rPr sz="4000" b="1" dirty="0" smtClean="0">
                <a:solidFill>
                  <a:srgbClr val="7030A0"/>
                </a:solidFill>
              </a:rPr>
            </a:br>
            <a:r>
              <a:rPr sz="1800" dirty="0" smtClean="0">
                <a:solidFill>
                  <a:srgbClr val="C00000"/>
                </a:solidFill>
              </a:rPr>
              <a:t/>
            </a:r>
            <a:br>
              <a:rPr sz="1800" dirty="0" smtClean="0">
                <a:solidFill>
                  <a:srgbClr val="C00000"/>
                </a:solidFill>
              </a:rPr>
            </a:br>
            <a:r>
              <a:rPr sz="3200" b="1" i="1" dirty="0" smtClean="0">
                <a:solidFill>
                  <a:srgbClr val="C00000"/>
                </a:solidFill>
              </a:rPr>
              <a:t>  </a:t>
            </a:r>
            <a:r>
              <a:rPr sz="3200" b="1" i="1" dirty="0" smtClean="0">
                <a:solidFill>
                  <a:srgbClr val="C00000"/>
                </a:solidFill>
                <a:latin typeface="Footlight MT Light" pitchFamily="18" charset="0"/>
              </a:rPr>
              <a:t>•  Data can flow from</a:t>
            </a:r>
            <a:r>
              <a:rPr sz="1800" dirty="0" smtClean="0">
                <a:solidFill>
                  <a:srgbClr val="C00000"/>
                </a:solidFill>
                <a:latin typeface="Footlight MT Light" pitchFamily="18" charset="0"/>
              </a:rPr>
              <a:t/>
            </a:r>
            <a:br>
              <a:rPr sz="1800" dirty="0" smtClean="0">
                <a:solidFill>
                  <a:srgbClr val="C00000"/>
                </a:solidFill>
                <a:latin typeface="Footlight MT Light" pitchFamily="18" charset="0"/>
              </a:rPr>
            </a:br>
            <a:r>
              <a:rPr sz="2400" dirty="0" smtClean="0">
                <a:solidFill>
                  <a:schemeClr val="accent1">
                    <a:lumMod val="50000"/>
                  </a:schemeClr>
                </a:solidFill>
                <a:latin typeface="Footlight MT Light" pitchFamily="18" charset="0"/>
              </a:rPr>
              <a:t>        -external entity to process</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-process to external entity</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-process to store and back</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-process to process  </a:t>
            </a:r>
            <a:br>
              <a:rPr sz="2400" dirty="0" smtClean="0">
                <a:solidFill>
                  <a:schemeClr val="accent1">
                    <a:lumMod val="50000"/>
                  </a:schemeClr>
                </a:solidFill>
                <a:latin typeface="Footlight MT Light" pitchFamily="18" charset="0"/>
              </a:rPr>
            </a:br>
            <a:r>
              <a:rPr sz="1800" dirty="0" smtClean="0">
                <a:solidFill>
                  <a:srgbClr val="C00000"/>
                </a:solidFill>
                <a:latin typeface="Footlight MT Light" pitchFamily="18" charset="0"/>
              </a:rPr>
              <a:t/>
            </a:r>
            <a:br>
              <a:rPr sz="1800" dirty="0" smtClean="0">
                <a:solidFill>
                  <a:srgbClr val="C00000"/>
                </a:solidFill>
                <a:latin typeface="Footlight MT Light" pitchFamily="18" charset="0"/>
              </a:rPr>
            </a:br>
            <a:r>
              <a:rPr sz="1800" dirty="0" smtClean="0">
                <a:solidFill>
                  <a:srgbClr val="C00000"/>
                </a:solidFill>
                <a:latin typeface="Footlight MT Light" pitchFamily="18" charset="0"/>
              </a:rPr>
              <a:t>    </a:t>
            </a:r>
            <a:r>
              <a:rPr sz="3200" b="1" dirty="0" smtClean="0">
                <a:solidFill>
                  <a:srgbClr val="C00000"/>
                </a:solidFill>
                <a:latin typeface="Footlight MT Light" pitchFamily="18" charset="0"/>
              </a:rPr>
              <a:t>• </a:t>
            </a:r>
            <a:r>
              <a:rPr sz="3200" b="1" i="1" dirty="0" smtClean="0">
                <a:solidFill>
                  <a:srgbClr val="C00000"/>
                </a:solidFill>
                <a:latin typeface="Footlight MT Light" pitchFamily="18" charset="0"/>
              </a:rPr>
              <a:t>Data cannot flow from</a:t>
            </a:r>
            <a:r>
              <a:rPr sz="1800" dirty="0" smtClean="0">
                <a:solidFill>
                  <a:schemeClr val="accent1">
                    <a:lumMod val="50000"/>
                  </a:schemeClr>
                </a:solidFill>
                <a:latin typeface="Footlight MT Light" pitchFamily="18" charset="0"/>
              </a:rPr>
              <a:t/>
            </a:r>
            <a:br>
              <a:rPr sz="1800" dirty="0" smtClean="0">
                <a:solidFill>
                  <a:schemeClr val="accent1">
                    <a:lumMod val="50000"/>
                  </a:schemeClr>
                </a:solidFill>
                <a:latin typeface="Footlight MT Light" pitchFamily="18" charset="0"/>
              </a:rPr>
            </a:br>
            <a:r>
              <a:rPr sz="1800" dirty="0" smtClean="0">
                <a:solidFill>
                  <a:schemeClr val="accent1">
                    <a:lumMod val="50000"/>
                  </a:schemeClr>
                </a:solidFill>
                <a:latin typeface="Footlight MT Light" pitchFamily="18" charset="0"/>
              </a:rPr>
              <a:t>         </a:t>
            </a:r>
            <a:r>
              <a:rPr sz="2400" dirty="0" smtClean="0">
                <a:solidFill>
                  <a:schemeClr val="accent1">
                    <a:lumMod val="50000"/>
                  </a:schemeClr>
                </a:solidFill>
                <a:latin typeface="Footlight MT Light" pitchFamily="18" charset="0"/>
              </a:rPr>
              <a:t>-external entity to external entity</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-external entity to store</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-store to external entity</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-store to store</a:t>
            </a:r>
            <a:endParaRPr lang="en-US" sz="2400" dirty="0">
              <a:solidFill>
                <a:schemeClr val="accent1">
                  <a:lumMod val="50000"/>
                </a:schemeClr>
              </a:solidFill>
              <a:latin typeface="Footlight MT Ligh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924800" cy="2057400"/>
          </a:xfrm>
        </p:spPr>
        <p:txBody>
          <a:bodyPr/>
          <a:lstStyle/>
          <a:p>
            <a:r>
              <a:rPr smtClean="0"/>
              <a:t/>
            </a:r>
            <a:br>
              <a:rPr smtClean="0"/>
            </a:br>
            <a:endParaRPr lang="en-US" dirty="0"/>
          </a:p>
        </p:txBody>
      </p:sp>
      <p:sp>
        <p:nvSpPr>
          <p:cNvPr id="4" name="Content Placeholder 3"/>
          <p:cNvSpPr>
            <a:spLocks noGrp="1"/>
          </p:cNvSpPr>
          <p:nvPr>
            <p:ph sz="half" idx="2"/>
          </p:nvPr>
        </p:nvSpPr>
        <p:spPr>
          <a:xfrm>
            <a:off x="76200" y="876300"/>
            <a:ext cx="6400800" cy="3695700"/>
          </a:xfrm>
        </p:spPr>
        <p:txBody>
          <a:bodyPr>
            <a:normAutofit fontScale="62500" lnSpcReduction="20000"/>
          </a:bodyPr>
          <a:lstStyle/>
          <a:p>
            <a:pPr algn="just">
              <a:buNone/>
            </a:pPr>
            <a:r>
              <a:rPr lang="en-US" sz="4500" b="1" dirty="0" smtClean="0">
                <a:solidFill>
                  <a:srgbClr val="7030A0"/>
                </a:solidFill>
                <a:latin typeface="Cataneo BT" pitchFamily="66" charset="0"/>
              </a:rPr>
              <a:t>	This  diagram represents  a banking process, which maintains customer  accounts.</a:t>
            </a:r>
          </a:p>
          <a:p>
            <a:pPr algn="just">
              <a:buNone/>
            </a:pPr>
            <a:endParaRPr lang="en-US" sz="3200" dirty="0" smtClean="0">
              <a:solidFill>
                <a:schemeClr val="accent1">
                  <a:lumMod val="50000"/>
                </a:schemeClr>
              </a:solidFill>
              <a:latin typeface="Footlight MT Light" pitchFamily="18" charset="0"/>
            </a:endParaRPr>
          </a:p>
          <a:p>
            <a:pPr algn="just">
              <a:buFont typeface="Wingdings" pitchFamily="2" charset="2"/>
              <a:buChar char="§"/>
            </a:pPr>
            <a:r>
              <a:rPr lang="en-US" sz="3200" b="1" dirty="0" smtClean="0">
                <a:solidFill>
                  <a:schemeClr val="accent1">
                    <a:lumMod val="50000"/>
                  </a:schemeClr>
                </a:solidFill>
                <a:latin typeface="Footlight MT Light" pitchFamily="18" charset="0"/>
              </a:rPr>
              <a:t>In this example, customers can withdraw or deposit  cash, request  information  about  their account or update their  account details. </a:t>
            </a:r>
          </a:p>
          <a:p>
            <a:pPr algn="just">
              <a:buFont typeface="Wingdings" pitchFamily="2" charset="2"/>
              <a:buChar char="§"/>
            </a:pPr>
            <a:endParaRPr lang="en-US" sz="3200" b="1" dirty="0" smtClean="0">
              <a:solidFill>
                <a:schemeClr val="accent1">
                  <a:lumMod val="50000"/>
                </a:schemeClr>
              </a:solidFill>
              <a:latin typeface="Footlight MT Light" pitchFamily="18" charset="0"/>
            </a:endParaRPr>
          </a:p>
          <a:p>
            <a:pPr algn="just">
              <a:buFont typeface="Wingdings" pitchFamily="2" charset="2"/>
              <a:buChar char="§"/>
            </a:pPr>
            <a:r>
              <a:rPr lang="en-US" sz="3200" b="1" dirty="0" smtClean="0">
                <a:solidFill>
                  <a:schemeClr val="accent1">
                    <a:lumMod val="50000"/>
                  </a:schemeClr>
                </a:solidFill>
                <a:latin typeface="Footlight MT Light" pitchFamily="18" charset="0"/>
              </a:rPr>
              <a:t>The five different symbols used in this example</a:t>
            </a:r>
          </a:p>
          <a:p>
            <a:pPr algn="just">
              <a:buNone/>
            </a:pPr>
            <a:r>
              <a:rPr lang="en-US" sz="3200" b="1" dirty="0" smtClean="0">
                <a:solidFill>
                  <a:schemeClr val="accent1">
                    <a:lumMod val="50000"/>
                  </a:schemeClr>
                </a:solidFill>
                <a:latin typeface="Footlight MT Light" pitchFamily="18" charset="0"/>
              </a:rPr>
              <a:t>     represent  the  full set of  symbols  required  to  draw  any  business process  diagram.</a:t>
            </a:r>
            <a:endParaRPr lang="en-US" sz="2900" b="1" dirty="0">
              <a:solidFill>
                <a:schemeClr val="accent1">
                  <a:lumMod val="50000"/>
                </a:schemeClr>
              </a:solidFill>
              <a:latin typeface="Footlight MT Light" pitchFamily="18" charset="0"/>
            </a:endParaRPr>
          </a:p>
        </p:txBody>
      </p:sp>
      <p:pic>
        <p:nvPicPr>
          <p:cNvPr id="6" name="Picture 5" descr="C:\Users\poonam\Desktop\New folder (2)\badfd2.gif"/>
          <p:cNvPicPr>
            <a:picLocks noChangeAspect="1" noChangeArrowheads="1"/>
          </p:cNvPicPr>
          <p:nvPr/>
        </p:nvPicPr>
        <p:blipFill>
          <a:blip r:embed="rId3"/>
          <a:srcRect/>
          <a:stretch>
            <a:fillRect/>
          </a:stretch>
        </p:blipFill>
        <p:spPr bwMode="auto">
          <a:xfrm>
            <a:off x="1066800" y="4419600"/>
            <a:ext cx="7446818" cy="1905000"/>
          </a:xfrm>
          <a:prstGeom prst="rect">
            <a:avLst/>
          </a:prstGeom>
          <a:noFill/>
        </p:spPr>
      </p:pic>
      <p:sp>
        <p:nvSpPr>
          <p:cNvPr id="7" name="Rectangle 6"/>
          <p:cNvSpPr/>
          <p:nvPr/>
        </p:nvSpPr>
        <p:spPr>
          <a:xfrm>
            <a:off x="457200" y="228600"/>
            <a:ext cx="1828800" cy="461665"/>
          </a:xfrm>
          <a:prstGeom prst="rect">
            <a:avLst/>
          </a:prstGeom>
        </p:spPr>
        <p:txBody>
          <a:bodyPr wrap="square">
            <a:spAutoFit/>
          </a:bodyPr>
          <a:lstStyle/>
          <a:p>
            <a:r>
              <a:rPr lang="en-US" sz="2400" b="1" dirty="0" smtClean="0">
                <a:solidFill>
                  <a:srgbClr val="C00000"/>
                </a:solidFill>
                <a:latin typeface="Cataneo BT" pitchFamily="66" charset="0"/>
              </a:rPr>
              <a:t>EXAMPLE  1</a:t>
            </a:r>
            <a:endParaRPr lang="en-US" sz="2400" dirty="0">
              <a:solidFill>
                <a:srgbClr val="C00000"/>
              </a:solidFill>
              <a:latin typeface="Cataneo BT" pitchFamily="66" charset="0"/>
            </a:endParaRPr>
          </a:p>
        </p:txBody>
      </p:sp>
      <p:pic>
        <p:nvPicPr>
          <p:cNvPr id="8" name="Picture 2" descr="C:\Users\poonam\Desktop\New folder (2)\huge.60.304090.JPG"/>
          <p:cNvPicPr>
            <a:picLocks noChangeAspect="1" noChangeArrowheads="1"/>
          </p:cNvPicPr>
          <p:nvPr/>
        </p:nvPicPr>
        <p:blipFill>
          <a:blip r:embed="rId4"/>
          <a:srcRect/>
          <a:stretch>
            <a:fillRect/>
          </a:stretch>
        </p:blipFill>
        <p:spPr bwMode="auto">
          <a:xfrm>
            <a:off x="6705600" y="381000"/>
            <a:ext cx="2286000" cy="2209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2057400"/>
            <a:ext cx="8305800" cy="3810000"/>
          </a:xfrm>
        </p:spPr>
        <p:txBody>
          <a:bodyPr/>
          <a:lstStyle/>
          <a:p>
            <a:pPr marL="457200" indent="-457200" algn="l"/>
            <a:r>
              <a:rPr lang="en-US" sz="2800" b="1" u="sng" dirty="0" smtClean="0">
                <a:solidFill>
                  <a:srgbClr val="C00000"/>
                </a:solidFill>
                <a:latin typeface="Footlight MT Light" pitchFamily="18" charset="0"/>
              </a:rPr>
              <a:t>Level 0 DFD</a:t>
            </a:r>
          </a:p>
          <a:p>
            <a:pPr marL="457200" indent="-457200" algn="l">
              <a:buFont typeface="Arial" pitchFamily="34" charset="0"/>
              <a:buChar char="•"/>
            </a:pPr>
            <a:r>
              <a:rPr lang="en-US" sz="2800" dirty="0" smtClean="0">
                <a:solidFill>
                  <a:schemeClr val="accent1">
                    <a:lumMod val="50000"/>
                  </a:schemeClr>
                </a:solidFill>
                <a:latin typeface="Footlight MT Light" pitchFamily="18" charset="0"/>
              </a:rPr>
              <a:t>The level 0 DFD (also known as the context level DFD ) is the simplest DFD.</a:t>
            </a:r>
          </a:p>
          <a:p>
            <a:pPr marL="457200" indent="-457200" algn="l">
              <a:buFont typeface="Arial" pitchFamily="34" charset="0"/>
              <a:buChar char="•"/>
            </a:pPr>
            <a:r>
              <a:rPr lang="en-US" sz="2800" dirty="0" smtClean="0">
                <a:solidFill>
                  <a:schemeClr val="accent1">
                    <a:lumMod val="50000"/>
                  </a:schemeClr>
                </a:solidFill>
                <a:latin typeface="Footlight MT Light" pitchFamily="18" charset="0"/>
              </a:rPr>
              <a:t>The outermost level (Level 0) is concerned with how the system interacts with the outside world.</a:t>
            </a:r>
          </a:p>
          <a:p>
            <a:pPr marL="457200" indent="-457200" algn="l">
              <a:buFont typeface="Arial" pitchFamily="34" charset="0"/>
              <a:buChar char="•"/>
            </a:pPr>
            <a:r>
              <a:rPr lang="en-US" sz="2800" dirty="0" smtClean="0">
                <a:solidFill>
                  <a:schemeClr val="accent1">
                    <a:lumMod val="50000"/>
                  </a:schemeClr>
                </a:solidFill>
                <a:latin typeface="Footlight MT Light" pitchFamily="18" charset="0"/>
              </a:rPr>
              <a:t>This level basically represents the input and output of the entire system.</a:t>
            </a:r>
            <a:endParaRPr lang="en-US" sz="2800" dirty="0">
              <a:solidFill>
                <a:schemeClr val="accent1">
                  <a:lumMod val="50000"/>
                </a:schemeClr>
              </a:solidFill>
              <a:latin typeface="Footlight MT Light" pitchFamily="18" charset="0"/>
            </a:endParaRPr>
          </a:p>
        </p:txBody>
      </p:sp>
      <p:sp>
        <p:nvSpPr>
          <p:cNvPr id="3" name="Title 2"/>
          <p:cNvSpPr>
            <a:spLocks noGrp="1"/>
          </p:cNvSpPr>
          <p:nvPr>
            <p:ph type="ctrTitle"/>
          </p:nvPr>
        </p:nvSpPr>
        <p:spPr>
          <a:xfrm>
            <a:off x="457200" y="457200"/>
            <a:ext cx="8305800" cy="1143000"/>
          </a:xfrm>
        </p:spPr>
        <p:style>
          <a:lnRef idx="1">
            <a:schemeClr val="accent1"/>
          </a:lnRef>
          <a:fillRef idx="2">
            <a:schemeClr val="accent1"/>
          </a:fillRef>
          <a:effectRef idx="1">
            <a:schemeClr val="accent1"/>
          </a:effectRef>
          <a:fontRef idx="minor">
            <a:schemeClr val="dk1"/>
          </a:fontRef>
        </p:style>
        <p:txBody>
          <a:bodyPr/>
          <a:lstStyle/>
          <a:p>
            <a:r>
              <a:rPr dirty="0" smtClean="0">
                <a:solidFill>
                  <a:srgbClr val="FF0000"/>
                </a:solidFill>
                <a:latin typeface="Cataneo BT" pitchFamily="66" charset="0"/>
              </a:rPr>
              <a:t>LEVELS OF DFD </a:t>
            </a:r>
            <a:endParaRPr lang="en-US" dirty="0">
              <a:solidFill>
                <a:srgbClr val="FF0000"/>
              </a:solidFill>
              <a:latin typeface="Cataneo BT"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905000"/>
            <a:ext cx="8305800" cy="4191000"/>
          </a:xfrm>
        </p:spPr>
        <p:txBody>
          <a:bodyPr/>
          <a:lstStyle/>
          <a:p>
            <a:pPr marL="457200" indent="-457200" algn="l">
              <a:lnSpc>
                <a:spcPct val="150000"/>
              </a:lnSpc>
              <a:buFont typeface="+mj-lt"/>
              <a:buAutoNum type="arabicPeriod"/>
            </a:pPr>
            <a:r>
              <a:rPr lang="en-US" sz="2400" dirty="0" smtClean="0">
                <a:solidFill>
                  <a:schemeClr val="accent1">
                    <a:lumMod val="50000"/>
                  </a:schemeClr>
                </a:solidFill>
                <a:latin typeface="Footlight MT Light" pitchFamily="18" charset="0"/>
              </a:rPr>
              <a:t>Identify your main system</a:t>
            </a:r>
          </a:p>
          <a:p>
            <a:pPr marL="457200" indent="-457200" algn="l">
              <a:lnSpc>
                <a:spcPct val="150000"/>
              </a:lnSpc>
              <a:buFont typeface="+mj-lt"/>
              <a:buAutoNum type="arabicPeriod"/>
            </a:pPr>
            <a:r>
              <a:rPr lang="en-US" sz="2400" dirty="0" smtClean="0">
                <a:solidFill>
                  <a:schemeClr val="accent1">
                    <a:lumMod val="50000"/>
                  </a:schemeClr>
                </a:solidFill>
                <a:latin typeface="Footlight MT Light" pitchFamily="18" charset="0"/>
              </a:rPr>
              <a:t>Identify the external people who interact with the system</a:t>
            </a:r>
          </a:p>
          <a:p>
            <a:pPr marL="457200" indent="-457200" algn="l">
              <a:lnSpc>
                <a:spcPct val="150000"/>
              </a:lnSpc>
              <a:buFont typeface="+mj-lt"/>
              <a:buAutoNum type="arabicPeriod"/>
            </a:pPr>
            <a:r>
              <a:rPr lang="en-US" sz="2400" dirty="0" smtClean="0">
                <a:solidFill>
                  <a:schemeClr val="accent1">
                    <a:lumMod val="50000"/>
                  </a:schemeClr>
                </a:solidFill>
                <a:latin typeface="Footlight MT Light" pitchFamily="18" charset="0"/>
              </a:rPr>
              <a:t>Decide what data these entities will enter into the system</a:t>
            </a:r>
          </a:p>
          <a:p>
            <a:pPr marL="457200" indent="-457200" algn="l">
              <a:lnSpc>
                <a:spcPct val="150000"/>
              </a:lnSpc>
              <a:buFont typeface="+mj-lt"/>
              <a:buAutoNum type="arabicPeriod"/>
            </a:pPr>
            <a:r>
              <a:rPr lang="en-US" sz="2400" dirty="0" smtClean="0">
                <a:solidFill>
                  <a:schemeClr val="accent1">
                    <a:lumMod val="50000"/>
                  </a:schemeClr>
                </a:solidFill>
                <a:latin typeface="Footlight MT Light" pitchFamily="18" charset="0"/>
              </a:rPr>
              <a:t>Determine what these entities expect as output from the system</a:t>
            </a:r>
            <a:endParaRPr lang="en-US" sz="2400" dirty="0">
              <a:solidFill>
                <a:schemeClr val="accent1">
                  <a:lumMod val="50000"/>
                </a:schemeClr>
              </a:solidFill>
              <a:latin typeface="Footlight MT Light" pitchFamily="18" charset="0"/>
            </a:endParaRPr>
          </a:p>
        </p:txBody>
      </p:sp>
      <p:sp>
        <p:nvSpPr>
          <p:cNvPr id="3" name="Title 2"/>
          <p:cNvSpPr>
            <a:spLocks noGrp="1"/>
          </p:cNvSpPr>
          <p:nvPr>
            <p:ph type="ctrTitle"/>
          </p:nvPr>
        </p:nvSpPr>
        <p:spPr>
          <a:xfrm>
            <a:off x="228600" y="533400"/>
            <a:ext cx="7391400" cy="1143000"/>
          </a:xfrm>
        </p:spPr>
        <p:txBody>
          <a:bodyPr/>
          <a:lstStyle/>
          <a:p>
            <a:r>
              <a:rPr b="1" i="1" dirty="0" smtClean="0">
                <a:solidFill>
                  <a:srgbClr val="7030A0"/>
                </a:solidFill>
              </a:rPr>
              <a:t>How to create Level 0 DFD</a:t>
            </a:r>
            <a:endParaRPr lang="en-US" b="1" i="1" dirty="0">
              <a:solidFill>
                <a:srgbClr val="7030A0"/>
              </a:solidFill>
            </a:endParaRPr>
          </a:p>
        </p:txBody>
      </p:sp>
      <p:pic>
        <p:nvPicPr>
          <p:cNvPr id="1026" name="Picture 2" descr="C:\Users\poonam\Desktop\data flow diagram\New folder (2)\Animated-dancing-red-question-mark-picture-moving.gif"/>
          <p:cNvPicPr>
            <a:picLocks noChangeAspect="1" noChangeArrowheads="1" noCrop="1"/>
          </p:cNvPicPr>
          <p:nvPr/>
        </p:nvPicPr>
        <p:blipFill>
          <a:blip r:embed="rId2"/>
          <a:srcRect/>
          <a:stretch>
            <a:fillRect/>
          </a:stretch>
        </p:blipFill>
        <p:spPr bwMode="auto">
          <a:xfrm>
            <a:off x="7543800" y="0"/>
            <a:ext cx="1724025" cy="2114550"/>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381000"/>
            <a:ext cx="8305800" cy="1524000"/>
          </a:xfrm>
        </p:spPr>
        <p:txBody>
          <a:bodyPr/>
          <a:lstStyle/>
          <a:p>
            <a:r>
              <a:rPr sz="4000" dirty="0" smtClean="0">
                <a:solidFill>
                  <a:srgbClr val="7030A0"/>
                </a:solidFill>
                <a:latin typeface="Cataneo BT" pitchFamily="66" charset="0"/>
              </a:rPr>
              <a:t>Context Level DFD for a Mail Order Business</a:t>
            </a:r>
            <a:endParaRPr lang="en-US" sz="4000" dirty="0">
              <a:solidFill>
                <a:srgbClr val="7030A0"/>
              </a:solidFill>
              <a:latin typeface="Cataneo BT" pitchFamily="66" charset="0"/>
            </a:endParaRPr>
          </a:p>
        </p:txBody>
      </p:sp>
      <p:sp>
        <p:nvSpPr>
          <p:cNvPr id="6" name="Rounded Rectangle 5"/>
          <p:cNvSpPr/>
          <p:nvPr/>
        </p:nvSpPr>
        <p:spPr>
          <a:xfrm>
            <a:off x="5486400" y="3124200"/>
            <a:ext cx="3276600" cy="2209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ORDER PROCESSING</a:t>
            </a:r>
            <a:endParaRPr lang="en-US" dirty="0">
              <a:solidFill>
                <a:srgbClr val="FFFF00"/>
              </a:solidFill>
            </a:endParaRPr>
          </a:p>
        </p:txBody>
      </p:sp>
      <p:sp>
        <p:nvSpPr>
          <p:cNvPr id="7" name="Rectangle 6"/>
          <p:cNvSpPr/>
          <p:nvPr/>
        </p:nvSpPr>
        <p:spPr>
          <a:xfrm>
            <a:off x="533400" y="3048000"/>
            <a:ext cx="2743200" cy="21336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CUSTOMER</a:t>
            </a:r>
            <a:endParaRPr lang="en-US" dirty="0">
              <a:solidFill>
                <a:srgbClr val="FFFF00"/>
              </a:solidFill>
            </a:endParaRPr>
          </a:p>
        </p:txBody>
      </p:sp>
      <p:cxnSp>
        <p:nvCxnSpPr>
          <p:cNvPr id="9" name="Straight Arrow Connector 8"/>
          <p:cNvCxnSpPr/>
          <p:nvPr/>
        </p:nvCxnSpPr>
        <p:spPr>
          <a:xfrm>
            <a:off x="3276600" y="40386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276600" y="45720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505200" y="3657600"/>
            <a:ext cx="1371600" cy="461665"/>
          </a:xfrm>
          <a:prstGeom prst="rect">
            <a:avLst/>
          </a:prstGeom>
        </p:spPr>
        <p:txBody>
          <a:bodyPr wrap="square">
            <a:spAutoFit/>
          </a:bodyPr>
          <a:lstStyle/>
          <a:p>
            <a:r>
              <a:rPr lang="en-US" sz="2400" b="1" dirty="0" smtClean="0">
                <a:solidFill>
                  <a:srgbClr val="FFFF00"/>
                </a:solidFill>
              </a:rPr>
              <a:t>ORDER</a:t>
            </a:r>
            <a:endParaRPr lang="en-US" sz="2400" b="1" dirty="0">
              <a:solidFill>
                <a:srgbClr val="FFFF00"/>
              </a:solidFill>
            </a:endParaRPr>
          </a:p>
        </p:txBody>
      </p:sp>
      <p:sp>
        <p:nvSpPr>
          <p:cNvPr id="18" name="Rectangle 17"/>
          <p:cNvSpPr/>
          <p:nvPr/>
        </p:nvSpPr>
        <p:spPr>
          <a:xfrm>
            <a:off x="3429000" y="4724399"/>
            <a:ext cx="1905000" cy="461665"/>
          </a:xfrm>
          <a:prstGeom prst="rect">
            <a:avLst/>
          </a:prstGeom>
        </p:spPr>
        <p:txBody>
          <a:bodyPr wrap="square">
            <a:spAutoFit/>
          </a:bodyPr>
          <a:lstStyle/>
          <a:p>
            <a:r>
              <a:rPr lang="en-US" sz="2400" b="1" dirty="0" smtClean="0">
                <a:solidFill>
                  <a:srgbClr val="FFFF00"/>
                </a:solidFill>
              </a:rPr>
              <a:t>DELIVERY</a:t>
            </a:r>
          </a:p>
        </p:txBody>
      </p:sp>
    </p:spTree>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5821363"/>
          </a:xfrm>
        </p:spPr>
        <p:txBody>
          <a:bodyPr>
            <a:normAutofit/>
          </a:bodyPr>
          <a:lstStyle/>
          <a:p>
            <a:pPr>
              <a:buNone/>
            </a:pPr>
            <a:endParaRPr lang="en-US" dirty="0" smtClean="0">
              <a:solidFill>
                <a:srgbClr val="7030A0"/>
              </a:solidFill>
            </a:endParaRPr>
          </a:p>
          <a:p>
            <a:pPr algn="ctr">
              <a:buNone/>
            </a:pPr>
            <a:r>
              <a:rPr lang="en-US" sz="4800" b="1" dirty="0" smtClean="0">
                <a:solidFill>
                  <a:srgbClr val="7030A0"/>
                </a:solidFill>
                <a:latin typeface="Cataneo BT" pitchFamily="66" charset="0"/>
              </a:rPr>
              <a:t>DEFINITION</a:t>
            </a:r>
          </a:p>
          <a:p>
            <a:pPr>
              <a:buNone/>
            </a:pPr>
            <a:endParaRPr lang="en-US" dirty="0" smtClean="0">
              <a:solidFill>
                <a:srgbClr val="0070C0"/>
              </a:solidFill>
            </a:endParaRPr>
          </a:p>
          <a:p>
            <a:pPr algn="just"/>
            <a:r>
              <a:rPr lang="en-US" sz="2800" dirty="0" smtClean="0">
                <a:solidFill>
                  <a:srgbClr val="00B050"/>
                </a:solidFill>
                <a:latin typeface="Comic Sans MS" pitchFamily="66" charset="0"/>
              </a:rPr>
              <a:t>A data flow diagram (DFD) is a graphical representation of the "flow" of data through a computer system.</a:t>
            </a:r>
          </a:p>
          <a:p>
            <a:pPr algn="ctr">
              <a:buNone/>
            </a:pPr>
            <a:r>
              <a:rPr lang="en-US" dirty="0" smtClean="0">
                <a:solidFill>
                  <a:schemeClr val="tx1">
                    <a:lumMod val="95000"/>
                    <a:lumOff val="5000"/>
                  </a:schemeClr>
                </a:solidFill>
                <a:latin typeface="Comic Sans MS" pitchFamily="66" charset="0"/>
              </a:rPr>
              <a:t>OR</a:t>
            </a:r>
          </a:p>
          <a:p>
            <a:pPr algn="just"/>
            <a:r>
              <a:rPr lang="en-US" dirty="0" smtClean="0">
                <a:solidFill>
                  <a:srgbClr val="C00000"/>
                </a:solidFill>
                <a:latin typeface="Comic Sans MS" pitchFamily="66" charset="0"/>
              </a:rPr>
              <a:t>A data flow diagram looks  at how data flows through a system. </a:t>
            </a:r>
          </a:p>
          <a:p>
            <a:pPr algn="just"/>
            <a:r>
              <a:rPr lang="en-US" dirty="0" smtClean="0">
                <a:solidFill>
                  <a:srgbClr val="C00000"/>
                </a:solidFill>
                <a:latin typeface="Comic Sans MS" pitchFamily="66" charset="0"/>
              </a:rPr>
              <a:t>It concerns things like where the data will come from and go to as well as where it will be stored. </a:t>
            </a:r>
          </a:p>
          <a:p>
            <a:endParaRPr lang="en-US" dirty="0" smtClean="0">
              <a:solidFill>
                <a:srgbClr val="0070C0"/>
              </a:solidFill>
              <a:latin typeface="Comic Sans MS" pitchFamily="66" charset="0"/>
            </a:endParaRPr>
          </a:p>
          <a:p>
            <a:endParaRPr lang="en-US" dirty="0" smtClean="0">
              <a:solidFill>
                <a:srgbClr val="0070C0"/>
              </a:solidFill>
              <a:latin typeface="Comic Sans MS" pitchFamily="66" charset="0"/>
            </a:endParaRPr>
          </a:p>
          <a:p>
            <a:endParaRPr lang="en-US" dirty="0" smtClean="0">
              <a:solidFill>
                <a:srgbClr val="0070C0"/>
              </a:solidFill>
            </a:endParaRPr>
          </a:p>
          <a:p>
            <a:endParaRPr lang="en-US"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382000" cy="4572000"/>
          </a:xfrm>
        </p:spPr>
        <p:txBody>
          <a:bodyPr>
            <a:normAutofit/>
          </a:bodyPr>
          <a:lstStyle/>
          <a:p>
            <a:pPr algn="just">
              <a:lnSpc>
                <a:spcPct val="150000"/>
              </a:lnSpc>
            </a:pPr>
            <a:r>
              <a:rPr lang="en-US" sz="2800" dirty="0" smtClean="0">
                <a:solidFill>
                  <a:schemeClr val="accent1">
                    <a:lumMod val="50000"/>
                  </a:schemeClr>
                </a:solidFill>
                <a:latin typeface="Footlight MT Light" pitchFamily="18" charset="0"/>
              </a:rPr>
              <a:t>The basic module of the system are represented in this phase and how data moves through different module is shown.</a:t>
            </a:r>
          </a:p>
          <a:p>
            <a:pPr algn="just">
              <a:lnSpc>
                <a:spcPct val="150000"/>
              </a:lnSpc>
            </a:pPr>
            <a:r>
              <a:rPr lang="en-US" sz="2800" dirty="0" smtClean="0">
                <a:solidFill>
                  <a:schemeClr val="accent1">
                    <a:lumMod val="50000"/>
                  </a:schemeClr>
                </a:solidFill>
                <a:latin typeface="Footlight MT Light" pitchFamily="18" charset="0"/>
              </a:rPr>
              <a:t>The level 1 DFD provides a high –level view of the system that identifies the major processes and data stores. </a:t>
            </a:r>
            <a:endParaRPr lang="en-US" sz="2800" dirty="0">
              <a:solidFill>
                <a:schemeClr val="accent1">
                  <a:lumMod val="50000"/>
                </a:schemeClr>
              </a:solidFill>
              <a:latin typeface="Footlight MT Light" pitchFamily="18" charset="0"/>
            </a:endParaRPr>
          </a:p>
        </p:txBody>
      </p:sp>
      <p:sp>
        <p:nvSpPr>
          <p:cNvPr id="3" name="Title 2"/>
          <p:cNvSpPr>
            <a:spLocks noGrp="1"/>
          </p:cNvSpPr>
          <p:nvPr>
            <p:ph type="title"/>
          </p:nvPr>
        </p:nvSpPr>
        <p:spPr/>
        <p:txBody>
          <a:bodyPr>
            <a:normAutofit/>
          </a:bodyPr>
          <a:lstStyle/>
          <a:p>
            <a:r>
              <a:rPr sz="4800" b="1" dirty="0" smtClean="0">
                <a:solidFill>
                  <a:srgbClr val="7030A0"/>
                </a:solidFill>
                <a:latin typeface="Cataneo BT" pitchFamily="66" charset="0"/>
              </a:rPr>
              <a:t>Level 1 DFD</a:t>
            </a:r>
            <a:endParaRPr lang="en-US" sz="4800" b="1" dirty="0">
              <a:solidFill>
                <a:srgbClr val="7030A0"/>
              </a:solidFill>
              <a:latin typeface="Cataneo BT"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2133600"/>
            <a:ext cx="8534400" cy="4343400"/>
          </a:xfrm>
        </p:spPr>
        <p:txBody>
          <a:bodyPr/>
          <a:lstStyle/>
          <a:p>
            <a:pPr marL="457200" indent="-457200" algn="just">
              <a:lnSpc>
                <a:spcPct val="150000"/>
              </a:lnSpc>
              <a:buFont typeface="+mj-lt"/>
              <a:buAutoNum type="arabicPeriod"/>
            </a:pPr>
            <a:r>
              <a:rPr lang="en-US" sz="2400" b="1" dirty="0" smtClean="0">
                <a:solidFill>
                  <a:schemeClr val="accent1">
                    <a:lumMod val="50000"/>
                  </a:schemeClr>
                </a:solidFill>
                <a:latin typeface="Footlight MT Light" pitchFamily="18" charset="0"/>
              </a:rPr>
              <a:t>Focus on your process and break it into 2 or more sub-processes</a:t>
            </a:r>
          </a:p>
          <a:p>
            <a:pPr marL="457200" indent="-457200" algn="just">
              <a:lnSpc>
                <a:spcPct val="150000"/>
              </a:lnSpc>
              <a:buFont typeface="+mj-lt"/>
              <a:buAutoNum type="arabicPeriod"/>
            </a:pPr>
            <a:r>
              <a:rPr lang="en-US" sz="2400" b="1" dirty="0" smtClean="0">
                <a:solidFill>
                  <a:schemeClr val="accent1">
                    <a:lumMod val="50000"/>
                  </a:schemeClr>
                </a:solidFill>
                <a:latin typeface="Footlight MT Light" pitchFamily="18" charset="0"/>
              </a:rPr>
              <a:t>Identify what data flows between these processes  and between the entities</a:t>
            </a:r>
          </a:p>
          <a:p>
            <a:pPr marL="457200" indent="-457200" algn="just">
              <a:lnSpc>
                <a:spcPct val="150000"/>
              </a:lnSpc>
              <a:buFont typeface="+mj-lt"/>
              <a:buAutoNum type="arabicPeriod"/>
            </a:pPr>
            <a:r>
              <a:rPr lang="en-US" sz="2400" b="1" dirty="0" smtClean="0">
                <a:solidFill>
                  <a:schemeClr val="accent1">
                    <a:lumMod val="50000"/>
                  </a:schemeClr>
                </a:solidFill>
                <a:latin typeface="Footlight MT Light" pitchFamily="18" charset="0"/>
              </a:rPr>
              <a:t>Identify What permanent data files are used in this system</a:t>
            </a:r>
          </a:p>
          <a:p>
            <a:pPr marL="457200" indent="-457200" algn="just">
              <a:lnSpc>
                <a:spcPct val="150000"/>
              </a:lnSpc>
              <a:buFont typeface="+mj-lt"/>
              <a:buAutoNum type="arabicPeriod"/>
            </a:pPr>
            <a:r>
              <a:rPr lang="en-US" sz="2400" b="1" dirty="0" smtClean="0">
                <a:solidFill>
                  <a:schemeClr val="accent1">
                    <a:lumMod val="50000"/>
                  </a:schemeClr>
                </a:solidFill>
                <a:latin typeface="Footlight MT Light" pitchFamily="18" charset="0"/>
              </a:rPr>
              <a:t>Note that no new entities can be introduced</a:t>
            </a:r>
          </a:p>
          <a:p>
            <a:endParaRPr lang="en-US" dirty="0"/>
          </a:p>
        </p:txBody>
      </p:sp>
      <p:sp>
        <p:nvSpPr>
          <p:cNvPr id="3" name="Title 2"/>
          <p:cNvSpPr>
            <a:spLocks noGrp="1"/>
          </p:cNvSpPr>
          <p:nvPr>
            <p:ph type="ctrTitle"/>
          </p:nvPr>
        </p:nvSpPr>
        <p:spPr>
          <a:xfrm>
            <a:off x="152400" y="533400"/>
            <a:ext cx="6248400" cy="838200"/>
          </a:xfrm>
        </p:spPr>
        <p:txBody>
          <a:bodyPr/>
          <a:lstStyle/>
          <a:p>
            <a:pPr algn="l"/>
            <a:r>
              <a:rPr dirty="0" smtClean="0">
                <a:solidFill>
                  <a:srgbClr val="7030A0"/>
                </a:solidFill>
                <a:latin typeface="Cataneo BT" pitchFamily="66" charset="0"/>
              </a:rPr>
              <a:t>How to create Level 1 DFD</a:t>
            </a:r>
            <a:endParaRPr lang="en-US" dirty="0">
              <a:latin typeface="Cataneo BT" pitchFamily="66" charset="0"/>
            </a:endParaRPr>
          </a:p>
        </p:txBody>
      </p:sp>
      <p:pic>
        <p:nvPicPr>
          <p:cNvPr id="4" name="Picture 2" descr="C:\Users\poonam\Desktop\data flow diagram\New folder (2)\carrying_question_pa_md_wm.gif"/>
          <p:cNvPicPr>
            <a:picLocks noChangeAspect="1" noChangeArrowheads="1" noCrop="1"/>
          </p:cNvPicPr>
          <p:nvPr/>
        </p:nvPicPr>
        <p:blipFill>
          <a:blip r:embed="rId2"/>
          <a:srcRect/>
          <a:stretch>
            <a:fillRect/>
          </a:stretch>
        </p:blipFill>
        <p:spPr bwMode="auto">
          <a:xfrm>
            <a:off x="6629400" y="316523"/>
            <a:ext cx="2153478" cy="1905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3400" y="2514600"/>
            <a:ext cx="7772400" cy="4038600"/>
          </a:xfrm>
        </p:spPr>
        <p:txBody>
          <a:bodyPr/>
          <a:lstStyle/>
          <a:p>
            <a:pPr>
              <a:lnSpc>
                <a:spcPct val="150000"/>
              </a:lnSpc>
            </a:pPr>
            <a:endParaRPr lang="en-US" sz="2000" dirty="0" smtClean="0">
              <a:solidFill>
                <a:srgbClr val="00B050"/>
              </a:solidFill>
            </a:endParaRPr>
          </a:p>
          <a:p>
            <a:pPr>
              <a:lnSpc>
                <a:spcPct val="150000"/>
              </a:lnSpc>
            </a:pPr>
            <a:r>
              <a:rPr lang="en-US" sz="2000" b="1" dirty="0" smtClean="0">
                <a:solidFill>
                  <a:srgbClr val="00B050"/>
                </a:solidFill>
              </a:rPr>
              <a:t>          Delivery</a:t>
            </a:r>
          </a:p>
          <a:p>
            <a:pPr>
              <a:lnSpc>
                <a:spcPct val="150000"/>
              </a:lnSpc>
            </a:pPr>
            <a:r>
              <a:rPr lang="en-US" sz="2000" b="1" dirty="0" smtClean="0">
                <a:solidFill>
                  <a:srgbClr val="00B050"/>
                </a:solidFill>
              </a:rPr>
              <a:t>                           Credit </a:t>
            </a:r>
          </a:p>
          <a:p>
            <a:pPr>
              <a:lnSpc>
                <a:spcPct val="150000"/>
              </a:lnSpc>
            </a:pPr>
            <a:r>
              <a:rPr lang="en-US" sz="2000" b="1" dirty="0" smtClean="0">
                <a:solidFill>
                  <a:srgbClr val="00B050"/>
                </a:solidFill>
              </a:rPr>
              <a:t>                       Status</a:t>
            </a:r>
          </a:p>
          <a:p>
            <a:pPr>
              <a:lnSpc>
                <a:spcPct val="150000"/>
              </a:lnSpc>
            </a:pPr>
            <a:endParaRPr lang="en-US" sz="2000" dirty="0" smtClean="0">
              <a:solidFill>
                <a:srgbClr val="00B050"/>
              </a:solidFill>
            </a:endParaRPr>
          </a:p>
          <a:p>
            <a:pPr>
              <a:lnSpc>
                <a:spcPct val="150000"/>
              </a:lnSpc>
            </a:pPr>
            <a:endParaRPr lang="en-US" sz="2000" dirty="0" smtClean="0">
              <a:solidFill>
                <a:srgbClr val="00B050"/>
              </a:solidFill>
            </a:endParaRPr>
          </a:p>
          <a:p>
            <a:pPr>
              <a:lnSpc>
                <a:spcPct val="150000"/>
              </a:lnSpc>
            </a:pPr>
            <a:r>
              <a:rPr lang="en-US" sz="2000" dirty="0" smtClean="0">
                <a:solidFill>
                  <a:srgbClr val="00B050"/>
                </a:solidFill>
              </a:rPr>
              <a:t> </a:t>
            </a:r>
          </a:p>
          <a:p>
            <a:r>
              <a:rPr lang="en-US" sz="2000" dirty="0" smtClean="0">
                <a:solidFill>
                  <a:srgbClr val="00B050"/>
                </a:solidFill>
              </a:rPr>
              <a:t>                                  </a:t>
            </a:r>
          </a:p>
          <a:p>
            <a:endParaRPr lang="en-US" sz="1100" dirty="0" smtClean="0"/>
          </a:p>
          <a:p>
            <a:pPr lvl="3">
              <a:lnSpc>
                <a:spcPct val="150000"/>
              </a:lnSpc>
            </a:pPr>
            <a:r>
              <a:rPr lang="en-US" dirty="0" smtClean="0"/>
              <a:t>                                                                                     </a:t>
            </a:r>
            <a:r>
              <a:rPr lang="en-US" dirty="0" smtClean="0">
                <a:solidFill>
                  <a:srgbClr val="FFFF00"/>
                </a:solidFill>
              </a:rPr>
              <a:t>                        </a:t>
            </a:r>
          </a:p>
          <a:p>
            <a:r>
              <a:rPr lang="en-US" sz="1400" dirty="0" smtClean="0"/>
              <a:t>                                                                                                                </a:t>
            </a:r>
          </a:p>
          <a:p>
            <a:r>
              <a:rPr lang="en-US" sz="1400" dirty="0" smtClean="0"/>
              <a:t>                                                 </a:t>
            </a:r>
          </a:p>
          <a:p>
            <a:r>
              <a:rPr lang="en-US" sz="1400" dirty="0" smtClean="0"/>
              <a:t>                                                                       </a:t>
            </a:r>
          </a:p>
        </p:txBody>
      </p:sp>
      <p:sp>
        <p:nvSpPr>
          <p:cNvPr id="3" name="Title 2"/>
          <p:cNvSpPr>
            <a:spLocks noGrp="1"/>
          </p:cNvSpPr>
          <p:nvPr>
            <p:ph type="ctrTitle"/>
          </p:nvPr>
        </p:nvSpPr>
        <p:spPr>
          <a:xfrm>
            <a:off x="457200" y="457200"/>
            <a:ext cx="8305800" cy="1447800"/>
          </a:xfrm>
        </p:spPr>
        <p:txBody>
          <a:bodyPr/>
          <a:lstStyle/>
          <a:p>
            <a:r>
              <a:rPr dirty="0" smtClean="0">
                <a:solidFill>
                  <a:srgbClr val="7030A0"/>
                </a:solidFill>
                <a:latin typeface="Cataneo BT" pitchFamily="66" charset="0"/>
              </a:rPr>
              <a:t>Level 1 DFD for a Mail Order Business</a:t>
            </a:r>
            <a:endParaRPr lang="en-US" dirty="0">
              <a:latin typeface="Cataneo BT" pitchFamily="66" charset="0"/>
            </a:endParaRPr>
          </a:p>
        </p:txBody>
      </p:sp>
      <p:sp>
        <p:nvSpPr>
          <p:cNvPr id="4" name="Rectangle 3"/>
          <p:cNvSpPr/>
          <p:nvPr/>
        </p:nvSpPr>
        <p:spPr>
          <a:xfrm>
            <a:off x="914400" y="2209800"/>
            <a:ext cx="2286000" cy="1600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CUSTOMER</a:t>
            </a:r>
            <a:endParaRPr lang="en-US" dirty="0">
              <a:solidFill>
                <a:srgbClr val="FFFF00"/>
              </a:solidFill>
            </a:endParaRPr>
          </a:p>
        </p:txBody>
      </p:sp>
      <p:sp>
        <p:nvSpPr>
          <p:cNvPr id="5" name="Rounded Rectangle 4"/>
          <p:cNvSpPr/>
          <p:nvPr/>
        </p:nvSpPr>
        <p:spPr>
          <a:xfrm>
            <a:off x="5943600" y="2133600"/>
            <a:ext cx="2514600" cy="1600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SALES PROCESSING</a:t>
            </a:r>
            <a:endParaRPr lang="en-US" dirty="0">
              <a:solidFill>
                <a:srgbClr val="FFFF00"/>
              </a:solidFill>
            </a:endParaRPr>
          </a:p>
        </p:txBody>
      </p:sp>
      <p:sp>
        <p:nvSpPr>
          <p:cNvPr id="6" name="Rounded Rectangle 5"/>
          <p:cNvSpPr/>
          <p:nvPr/>
        </p:nvSpPr>
        <p:spPr>
          <a:xfrm>
            <a:off x="4572000" y="5257800"/>
            <a:ext cx="2209800" cy="1295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ACCOUNTING SYSTEM </a:t>
            </a:r>
            <a:endParaRPr lang="en-US" dirty="0">
              <a:solidFill>
                <a:srgbClr val="FFFF00"/>
              </a:solidFill>
            </a:endParaRPr>
          </a:p>
        </p:txBody>
      </p:sp>
      <p:cxnSp>
        <p:nvCxnSpPr>
          <p:cNvPr id="8" name="Straight Arrow Connector 7"/>
          <p:cNvCxnSpPr/>
          <p:nvPr/>
        </p:nvCxnSpPr>
        <p:spPr>
          <a:xfrm>
            <a:off x="3200400" y="27432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3200400" y="32004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4648200" y="3810000"/>
            <a:ext cx="16002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524500" y="4000500"/>
            <a:ext cx="1524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14400" y="47244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14400" y="54864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34194" y="5104606"/>
            <a:ext cx="761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86600" y="48768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086600" y="57150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668294" y="5295900"/>
            <a:ext cx="837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p:cNvCxnSpPr>
          <p:nvPr/>
        </p:nvCxnSpPr>
        <p:spPr>
          <a:xfrm rot="16200000" flipH="1">
            <a:off x="7029450" y="3905250"/>
            <a:ext cx="11430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667000" y="5486400"/>
            <a:ext cx="1905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2438400" y="6172200"/>
            <a:ext cx="2133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1524000" y="54864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90600" y="4800600"/>
            <a:ext cx="2514600" cy="646331"/>
          </a:xfrm>
          <a:prstGeom prst="rect">
            <a:avLst/>
          </a:prstGeom>
          <a:noFill/>
        </p:spPr>
        <p:txBody>
          <a:bodyPr wrap="square" rtlCol="0">
            <a:spAutoFit/>
          </a:bodyPr>
          <a:lstStyle/>
          <a:p>
            <a:r>
              <a:rPr lang="en-US" b="1" dirty="0" smtClean="0">
                <a:solidFill>
                  <a:srgbClr val="FFFF00"/>
                </a:solidFill>
              </a:rPr>
              <a:t>CUSTOMER DATABASE</a:t>
            </a:r>
            <a:endParaRPr lang="en-US" b="1" dirty="0">
              <a:solidFill>
                <a:srgbClr val="FFFF00"/>
              </a:solidFill>
            </a:endParaRPr>
          </a:p>
        </p:txBody>
      </p:sp>
      <p:sp>
        <p:nvSpPr>
          <p:cNvPr id="23" name="TextBox 22"/>
          <p:cNvSpPr txBox="1"/>
          <p:nvPr/>
        </p:nvSpPr>
        <p:spPr>
          <a:xfrm>
            <a:off x="1981200" y="5791200"/>
            <a:ext cx="1828800" cy="646331"/>
          </a:xfrm>
          <a:prstGeom prst="rect">
            <a:avLst/>
          </a:prstGeom>
          <a:noFill/>
        </p:spPr>
        <p:txBody>
          <a:bodyPr wrap="square" rtlCol="0">
            <a:spAutoFit/>
          </a:bodyPr>
          <a:lstStyle/>
          <a:p>
            <a:r>
              <a:rPr lang="en-US" dirty="0" smtClean="0"/>
              <a:t>     </a:t>
            </a:r>
            <a:r>
              <a:rPr lang="en-US" dirty="0" smtClean="0">
                <a:solidFill>
                  <a:srgbClr val="00B050"/>
                </a:solidFill>
              </a:rPr>
              <a:t>Customer </a:t>
            </a:r>
          </a:p>
          <a:p>
            <a:r>
              <a:rPr lang="en-US" dirty="0" smtClean="0">
                <a:solidFill>
                  <a:srgbClr val="00B050"/>
                </a:solidFill>
              </a:rPr>
              <a:t>           no</a:t>
            </a:r>
            <a:r>
              <a:rPr lang="en-US" dirty="0" smtClean="0">
                <a:solidFill>
                  <a:srgbClr val="FFFF00"/>
                </a:solidFill>
              </a:rPr>
              <a:t>.</a:t>
            </a:r>
            <a:endParaRPr lang="en-US" dirty="0">
              <a:solidFill>
                <a:srgbClr val="FFFF00"/>
              </a:solidFill>
            </a:endParaRPr>
          </a:p>
        </p:txBody>
      </p:sp>
      <p:sp>
        <p:nvSpPr>
          <p:cNvPr id="25" name="TextBox 24"/>
          <p:cNvSpPr txBox="1"/>
          <p:nvPr/>
        </p:nvSpPr>
        <p:spPr>
          <a:xfrm>
            <a:off x="3276600" y="5181600"/>
            <a:ext cx="1447800" cy="646331"/>
          </a:xfrm>
          <a:prstGeom prst="rect">
            <a:avLst/>
          </a:prstGeom>
          <a:noFill/>
        </p:spPr>
        <p:txBody>
          <a:bodyPr wrap="square" rtlCol="0">
            <a:spAutoFit/>
          </a:bodyPr>
          <a:lstStyle/>
          <a:p>
            <a:r>
              <a:rPr lang="en-US" dirty="0" smtClean="0">
                <a:solidFill>
                  <a:srgbClr val="00B050"/>
                </a:solidFill>
              </a:rPr>
              <a:t>Credit </a:t>
            </a:r>
          </a:p>
          <a:p>
            <a:r>
              <a:rPr lang="en-US" dirty="0" smtClean="0">
                <a:solidFill>
                  <a:srgbClr val="00B050"/>
                </a:solidFill>
              </a:rPr>
              <a:t>Status</a:t>
            </a:r>
            <a:endParaRPr lang="en-US" dirty="0">
              <a:solidFill>
                <a:srgbClr val="00B050"/>
              </a:solidFill>
            </a:endParaRPr>
          </a:p>
        </p:txBody>
      </p:sp>
      <p:sp>
        <p:nvSpPr>
          <p:cNvPr id="27" name="TextBox 26"/>
          <p:cNvSpPr txBox="1"/>
          <p:nvPr/>
        </p:nvSpPr>
        <p:spPr>
          <a:xfrm>
            <a:off x="7239000" y="5181600"/>
            <a:ext cx="1905000" cy="369332"/>
          </a:xfrm>
          <a:prstGeom prst="rect">
            <a:avLst/>
          </a:prstGeom>
          <a:noFill/>
        </p:spPr>
        <p:txBody>
          <a:bodyPr wrap="square" rtlCol="0">
            <a:spAutoFit/>
          </a:bodyPr>
          <a:lstStyle/>
          <a:p>
            <a:r>
              <a:rPr lang="en-US" b="1" dirty="0" smtClean="0">
                <a:solidFill>
                  <a:srgbClr val="FFFF00"/>
                </a:solidFill>
              </a:rPr>
              <a:t>ORDERS</a:t>
            </a:r>
            <a:endParaRPr lang="en-US" b="1" dirty="0">
              <a:solidFill>
                <a:srgbClr val="FFFF00"/>
              </a:solidFill>
            </a:endParaRPr>
          </a:p>
        </p:txBody>
      </p:sp>
      <p:sp>
        <p:nvSpPr>
          <p:cNvPr id="29" name="TextBox 28"/>
          <p:cNvSpPr txBox="1"/>
          <p:nvPr/>
        </p:nvSpPr>
        <p:spPr>
          <a:xfrm>
            <a:off x="4191000" y="2362200"/>
            <a:ext cx="990600" cy="381000"/>
          </a:xfrm>
          <a:prstGeom prst="rect">
            <a:avLst/>
          </a:prstGeom>
          <a:noFill/>
        </p:spPr>
        <p:txBody>
          <a:bodyPr wrap="square" rtlCol="0">
            <a:spAutoFit/>
          </a:bodyPr>
          <a:lstStyle/>
          <a:p>
            <a:r>
              <a:rPr lang="en-US" b="1" dirty="0" smtClean="0">
                <a:solidFill>
                  <a:srgbClr val="00B050"/>
                </a:solidFill>
              </a:rPr>
              <a:t>Order</a:t>
            </a:r>
            <a:endParaRPr lang="en-US" b="1" dirty="0">
              <a:solidFill>
                <a:srgbClr val="00B050"/>
              </a:solidFill>
            </a:endParaRPr>
          </a:p>
        </p:txBody>
      </p:sp>
      <p:sp>
        <p:nvSpPr>
          <p:cNvPr id="35" name="TextBox 34"/>
          <p:cNvSpPr txBox="1"/>
          <p:nvPr/>
        </p:nvSpPr>
        <p:spPr>
          <a:xfrm>
            <a:off x="7391400" y="4114800"/>
            <a:ext cx="1371600" cy="369332"/>
          </a:xfrm>
          <a:prstGeom prst="rect">
            <a:avLst/>
          </a:prstGeom>
          <a:noFill/>
        </p:spPr>
        <p:txBody>
          <a:bodyPr wrap="square" rtlCol="0">
            <a:spAutoFit/>
          </a:bodyPr>
          <a:lstStyle/>
          <a:p>
            <a:r>
              <a:rPr lang="en-US" b="1" dirty="0" smtClean="0">
                <a:solidFill>
                  <a:srgbClr val="00B050"/>
                </a:solidFill>
              </a:rPr>
              <a:t>Order</a:t>
            </a:r>
            <a:endParaRPr lang="en-US" b="1" dirty="0">
              <a:solidFill>
                <a:srgbClr val="00B050"/>
              </a:solidFill>
            </a:endParaRPr>
          </a:p>
        </p:txBody>
      </p:sp>
      <p:sp>
        <p:nvSpPr>
          <p:cNvPr id="36" name="TextBox 35"/>
          <p:cNvSpPr txBox="1"/>
          <p:nvPr/>
        </p:nvSpPr>
        <p:spPr>
          <a:xfrm>
            <a:off x="6248400" y="4495800"/>
            <a:ext cx="1143000" cy="369332"/>
          </a:xfrm>
          <a:prstGeom prst="rect">
            <a:avLst/>
          </a:prstGeom>
          <a:noFill/>
        </p:spPr>
        <p:txBody>
          <a:bodyPr wrap="square" rtlCol="0">
            <a:spAutoFit/>
          </a:bodyPr>
          <a:lstStyle/>
          <a:p>
            <a:r>
              <a:rPr lang="en-US" b="1" dirty="0" smtClean="0">
                <a:solidFill>
                  <a:srgbClr val="00B050"/>
                </a:solidFill>
              </a:rPr>
              <a:t>Order</a:t>
            </a:r>
            <a:endParaRPr lang="en-US" b="1" dirty="0">
              <a:solidFill>
                <a:srgbClr val="00B050"/>
              </a:solidFill>
            </a:endParaRPr>
          </a:p>
        </p:txBody>
      </p:sp>
    </p:spTree>
  </p:cSld>
  <p:clrMapOvr>
    <a:masterClrMapping/>
  </p:clrMapOvr>
  <mc:AlternateContent xmlns:mc="http://schemas.openxmlformats.org/markup-compatibility/2006" xmlns:p14="http://schemas.microsoft.com/office/powerpoint/2010/main">
    <mc:Choice Requires="p14">
      <p:transition spd="slow" p14:dur="2750">
        <p:strips dir="rd"/>
      </p:transition>
    </mc:Choice>
    <mc:Fallback xmlns="">
      <p:transition spd="slow">
        <p:strips dir="rd"/>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3400" y="2438400"/>
            <a:ext cx="8305800" cy="3352800"/>
          </a:xfrm>
        </p:spPr>
        <p:txBody>
          <a:bodyPr/>
          <a:lstStyle/>
          <a:p>
            <a:pPr algn="just">
              <a:lnSpc>
                <a:spcPct val="150000"/>
              </a:lnSpc>
              <a:buFont typeface="Wingdings" pitchFamily="2" charset="2"/>
              <a:buChar char="Ø"/>
            </a:pPr>
            <a:r>
              <a:rPr lang="en-US" sz="2400" dirty="0" smtClean="0">
                <a:solidFill>
                  <a:schemeClr val="accent1">
                    <a:lumMod val="50000"/>
                  </a:schemeClr>
                </a:solidFill>
                <a:latin typeface="Footlight MT Light" pitchFamily="18" charset="0"/>
              </a:rPr>
              <a:t>Each process from level 1 is exploded even more into sub processes. This decomposition continues for each level.</a:t>
            </a:r>
          </a:p>
          <a:p>
            <a:pPr algn="just">
              <a:lnSpc>
                <a:spcPct val="150000"/>
              </a:lnSpc>
              <a:buFont typeface="Wingdings" pitchFamily="2" charset="2"/>
              <a:buChar char="Ø"/>
            </a:pPr>
            <a:r>
              <a:rPr lang="en-US" sz="2400" dirty="0" smtClean="0">
                <a:solidFill>
                  <a:schemeClr val="accent1">
                    <a:lumMod val="50000"/>
                  </a:schemeClr>
                </a:solidFill>
                <a:latin typeface="Footlight MT Light" pitchFamily="18" charset="0"/>
              </a:rPr>
              <a:t>The number of levels possible depends on the complexity of the system</a:t>
            </a:r>
            <a:endParaRPr lang="en-US" sz="2400" dirty="0">
              <a:solidFill>
                <a:schemeClr val="accent1">
                  <a:lumMod val="50000"/>
                </a:schemeClr>
              </a:solidFill>
              <a:latin typeface="Footlight MT Light" pitchFamily="18" charset="0"/>
            </a:endParaRPr>
          </a:p>
        </p:txBody>
      </p:sp>
      <p:sp>
        <p:nvSpPr>
          <p:cNvPr id="3" name="Title 2"/>
          <p:cNvSpPr>
            <a:spLocks noGrp="1"/>
          </p:cNvSpPr>
          <p:nvPr>
            <p:ph type="ctrTitle"/>
          </p:nvPr>
        </p:nvSpPr>
        <p:spPr>
          <a:xfrm>
            <a:off x="457200" y="533400"/>
            <a:ext cx="7848600" cy="1524000"/>
          </a:xfrm>
        </p:spPr>
        <p:txBody>
          <a:bodyPr/>
          <a:lstStyle/>
          <a:p>
            <a:pPr algn="l"/>
            <a:r>
              <a:rPr dirty="0" smtClean="0">
                <a:solidFill>
                  <a:srgbClr val="7030A0"/>
                </a:solidFill>
                <a:latin typeface="Cataneo BT" pitchFamily="66" charset="0"/>
              </a:rPr>
              <a:t>2-Level DFD  and other level of DFD</a:t>
            </a:r>
            <a:endParaRPr lang="en-US" dirty="0">
              <a:solidFill>
                <a:srgbClr val="7030A0"/>
              </a:solidFill>
              <a:latin typeface="Cataneo BT"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225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533400"/>
            <a:ext cx="7924800" cy="4419600"/>
          </a:xfrm>
        </p:spPr>
        <p:txBody>
          <a:bodyPr/>
          <a:lstStyle/>
          <a:p>
            <a:pPr algn="l">
              <a:lnSpc>
                <a:spcPct val="150000"/>
              </a:lnSpc>
            </a:pPr>
            <a:r>
              <a:rPr sz="4000" b="1" i="1" dirty="0" smtClean="0">
                <a:solidFill>
                  <a:srgbClr val="7030A0"/>
                </a:solidFill>
              </a:rPr>
              <a:t>                   </a:t>
            </a:r>
            <a:r>
              <a:rPr sz="4000" b="1" dirty="0" smtClean="0">
                <a:solidFill>
                  <a:srgbClr val="7030A0"/>
                </a:solidFill>
                <a:latin typeface="Cataneo BT" pitchFamily="66" charset="0"/>
              </a:rPr>
              <a:t>LEVELLING DFD</a:t>
            </a:r>
            <a:br>
              <a:rPr sz="4000" b="1" dirty="0" smtClean="0">
                <a:solidFill>
                  <a:srgbClr val="7030A0"/>
                </a:solidFill>
                <a:latin typeface="Cataneo BT" pitchFamily="66" charset="0"/>
              </a:rPr>
            </a:br>
            <a:r>
              <a:rPr sz="2800" dirty="0" smtClean="0">
                <a:solidFill>
                  <a:schemeClr val="accent1">
                    <a:lumMod val="50000"/>
                  </a:schemeClr>
                </a:solidFill>
                <a:latin typeface="Footlight MT Light" pitchFamily="18" charset="0"/>
              </a:rPr>
              <a:t> A context diagram is expanded into a  number of inter-related processes. Each process may be further expanded into a set of inter-connected sub processes. This  procedure of expanding a DFD is known as leveling. </a:t>
            </a:r>
            <a:endParaRPr lang="en-US" sz="2800" dirty="0">
              <a:solidFill>
                <a:schemeClr val="accent1">
                  <a:lumMod val="50000"/>
                </a:schemeClr>
              </a:solidFill>
              <a:latin typeface="Footlight MT Ligh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2362200"/>
            <a:ext cx="8305800" cy="4038600"/>
          </a:xfrm>
        </p:spPr>
        <p:txBody>
          <a:bodyPr/>
          <a:lstStyle/>
          <a:p>
            <a:pPr marL="457200" indent="-457200" algn="just">
              <a:buFont typeface="+mj-lt"/>
              <a:buAutoNum type="arabicPeriod"/>
            </a:pPr>
            <a:r>
              <a:rPr lang="en-US" b="1" i="1" dirty="0" smtClean="0">
                <a:solidFill>
                  <a:schemeClr val="bg2">
                    <a:lumMod val="10000"/>
                  </a:schemeClr>
                </a:solidFill>
              </a:rPr>
              <a:t> </a:t>
            </a:r>
            <a:r>
              <a:rPr lang="en-US" b="1" i="1" dirty="0" smtClean="0">
                <a:solidFill>
                  <a:schemeClr val="accent1">
                    <a:lumMod val="50000"/>
                  </a:schemeClr>
                </a:solidFill>
              </a:rPr>
              <a:t>With a dataflow diagram, users are able to visualize how the system will operate, what the system will accomplish, and how the system will be implemented</a:t>
            </a:r>
          </a:p>
          <a:p>
            <a:pPr marL="457200" indent="-457200" algn="just">
              <a:buFont typeface="+mj-lt"/>
              <a:buAutoNum type="arabicPeriod"/>
            </a:pPr>
            <a:r>
              <a:rPr lang="en-US" b="1" i="1" dirty="0" smtClean="0">
                <a:solidFill>
                  <a:schemeClr val="accent1">
                    <a:lumMod val="50000"/>
                  </a:schemeClr>
                </a:solidFill>
              </a:rPr>
              <a:t>Data flow diagrams can be used to provide the end user with physical idea of how the data they input ultimately has an effect upon the structure of the whole system.</a:t>
            </a:r>
          </a:p>
          <a:p>
            <a:pPr marL="457200" indent="-457200" algn="just">
              <a:buFont typeface="+mj-lt"/>
              <a:buAutoNum type="arabicPeriod"/>
            </a:pPr>
            <a:r>
              <a:rPr lang="en-US" b="1" i="1" dirty="0" smtClean="0">
                <a:solidFill>
                  <a:schemeClr val="accent1">
                    <a:lumMod val="50000"/>
                  </a:schemeClr>
                </a:solidFill>
              </a:rPr>
              <a:t>The old system’s dataflow diagrams can also be drawn  up and compared with the new system’s dataflow diagrams to draw comparisons in order to help implement a more efficient system.</a:t>
            </a:r>
            <a:endParaRPr lang="en-US" b="1" i="1" dirty="0">
              <a:solidFill>
                <a:schemeClr val="accent1">
                  <a:lumMod val="50000"/>
                </a:schemeClr>
              </a:solidFill>
            </a:endParaRPr>
          </a:p>
        </p:txBody>
      </p:sp>
      <p:sp>
        <p:nvSpPr>
          <p:cNvPr id="3" name="Title 2"/>
          <p:cNvSpPr>
            <a:spLocks noGrp="1"/>
          </p:cNvSpPr>
          <p:nvPr>
            <p:ph type="ctrTitle"/>
          </p:nvPr>
        </p:nvSpPr>
        <p:spPr>
          <a:xfrm>
            <a:off x="304800" y="457200"/>
            <a:ext cx="5638800" cy="990600"/>
          </a:xfrm>
        </p:spPr>
        <p:txBody>
          <a:bodyPr/>
          <a:lstStyle/>
          <a:p>
            <a:r>
              <a:rPr dirty="0" smtClean="0">
                <a:solidFill>
                  <a:srgbClr val="7030A0"/>
                </a:solidFill>
                <a:latin typeface="Cataneo BT" pitchFamily="66" charset="0"/>
              </a:rPr>
              <a:t>The value of a DFD</a:t>
            </a:r>
            <a:endParaRPr lang="en-US" dirty="0">
              <a:solidFill>
                <a:srgbClr val="7030A0"/>
              </a:solidFill>
              <a:latin typeface="Cataneo BT" pitchFamily="66" charset="0"/>
            </a:endParaRPr>
          </a:p>
        </p:txBody>
      </p:sp>
      <p:pic>
        <p:nvPicPr>
          <p:cNvPr id="1026" name="Picture 2" descr="C:\Users\poonam\Desktop\data flow diagram\New folder (2)\images.jpg"/>
          <p:cNvPicPr>
            <a:picLocks noChangeAspect="1" noChangeArrowheads="1"/>
          </p:cNvPicPr>
          <p:nvPr/>
        </p:nvPicPr>
        <p:blipFill>
          <a:blip r:embed="rId2"/>
          <a:srcRect/>
          <a:stretch>
            <a:fillRect/>
          </a:stretch>
        </p:blipFill>
        <p:spPr bwMode="auto">
          <a:xfrm>
            <a:off x="6172201" y="457201"/>
            <a:ext cx="2519180" cy="1676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652">
                                          <p:stCondLst>
                                            <p:cond delay="0"/>
                                          </p:stCondLst>
                                        </p:cTn>
                                        <p:tgtEl>
                                          <p:spTgt spid="1026"/>
                                        </p:tgtEl>
                                      </p:cBhvr>
                                    </p:animEffect>
                                    <p:anim calcmode="lin" valueType="num">
                                      <p:cBhvr>
                                        <p:cTn id="8" dur="2050"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747"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747" tmFilter="0, 0; 0.125,0.2665; 0.25,0.4; 0.375,0.465; 0.5,0.5;  0.625,0.535; 0.75,0.6; 0.875,0.7335; 1,1">
                                          <p:stCondLst>
                                            <p:cond delay="747"/>
                                          </p:stCondLst>
                                        </p:cTn>
                                        <p:tgtEl>
                                          <p:spTgt spid="1026"/>
                                        </p:tgtEl>
                                        <p:attrNameLst>
                                          <p:attrName>ppt_y</p:attrName>
                                        </p:attrNameLst>
                                      </p:cBhvr>
                                      <p:tavLst>
                                        <p:tav tm="0" fmla="#ppt_y-sin(pi*$)/9">
                                          <p:val>
                                            <p:fltVal val="0"/>
                                          </p:val>
                                        </p:tav>
                                        <p:tav tm="100000">
                                          <p:val>
                                            <p:fltVal val="1"/>
                                          </p:val>
                                        </p:tav>
                                      </p:tavLst>
                                    </p:anim>
                                    <p:anim calcmode="lin" valueType="num">
                                      <p:cBhvr>
                                        <p:cTn id="11" dur="373" tmFilter="0, 0; 0.125,0.2665; 0.25,0.4; 0.375,0.465; 0.5,0.5;  0.625,0.535; 0.75,0.6; 0.875,0.7335; 1,1">
                                          <p:stCondLst>
                                            <p:cond delay="1490"/>
                                          </p:stCondLst>
                                        </p:cTn>
                                        <p:tgtEl>
                                          <p:spTgt spid="1026"/>
                                        </p:tgtEl>
                                        <p:attrNameLst>
                                          <p:attrName>ppt_y</p:attrName>
                                        </p:attrNameLst>
                                      </p:cBhvr>
                                      <p:tavLst>
                                        <p:tav tm="0" fmla="#ppt_y-sin(pi*$)/27">
                                          <p:val>
                                            <p:fltVal val="0"/>
                                          </p:val>
                                        </p:tav>
                                        <p:tav tm="100000">
                                          <p:val>
                                            <p:fltVal val="1"/>
                                          </p:val>
                                        </p:tav>
                                      </p:tavLst>
                                    </p:anim>
                                    <p:anim calcmode="lin" valueType="num">
                                      <p:cBhvr>
                                        <p:cTn id="12" dur="185" tmFilter="0, 0; 0.125,0.2665; 0.25,0.4; 0.375,0.465; 0.5,0.5;  0.625,0.535; 0.75,0.6; 0.875,0.7335; 1,1">
                                          <p:stCondLst>
                                            <p:cond delay="1863"/>
                                          </p:stCondLst>
                                        </p:cTn>
                                        <p:tgtEl>
                                          <p:spTgt spid="1026"/>
                                        </p:tgtEl>
                                        <p:attrNameLst>
                                          <p:attrName>ppt_y</p:attrName>
                                        </p:attrNameLst>
                                      </p:cBhvr>
                                      <p:tavLst>
                                        <p:tav tm="0" fmla="#ppt_y-sin(pi*$)/81">
                                          <p:val>
                                            <p:fltVal val="0"/>
                                          </p:val>
                                        </p:tav>
                                        <p:tav tm="100000">
                                          <p:val>
                                            <p:fltVal val="1"/>
                                          </p:val>
                                        </p:tav>
                                      </p:tavLst>
                                    </p:anim>
                                    <p:animScale>
                                      <p:cBhvr>
                                        <p:cTn id="13" dur="29">
                                          <p:stCondLst>
                                            <p:cond delay="731"/>
                                          </p:stCondLst>
                                        </p:cTn>
                                        <p:tgtEl>
                                          <p:spTgt spid="1026"/>
                                        </p:tgtEl>
                                      </p:cBhvr>
                                      <p:to x="100000" y="60000"/>
                                    </p:animScale>
                                    <p:animScale>
                                      <p:cBhvr>
                                        <p:cTn id="14" dur="187" decel="50000">
                                          <p:stCondLst>
                                            <p:cond delay="761"/>
                                          </p:stCondLst>
                                        </p:cTn>
                                        <p:tgtEl>
                                          <p:spTgt spid="1026"/>
                                        </p:tgtEl>
                                      </p:cBhvr>
                                      <p:to x="100000" y="100000"/>
                                    </p:animScale>
                                    <p:animScale>
                                      <p:cBhvr>
                                        <p:cTn id="15" dur="29">
                                          <p:stCondLst>
                                            <p:cond delay="1476"/>
                                          </p:stCondLst>
                                        </p:cTn>
                                        <p:tgtEl>
                                          <p:spTgt spid="1026"/>
                                        </p:tgtEl>
                                      </p:cBhvr>
                                      <p:to x="100000" y="80000"/>
                                    </p:animScale>
                                    <p:animScale>
                                      <p:cBhvr>
                                        <p:cTn id="16" dur="187" decel="50000">
                                          <p:stCondLst>
                                            <p:cond delay="1505"/>
                                          </p:stCondLst>
                                        </p:cTn>
                                        <p:tgtEl>
                                          <p:spTgt spid="1026"/>
                                        </p:tgtEl>
                                      </p:cBhvr>
                                      <p:to x="100000" y="100000"/>
                                    </p:animScale>
                                    <p:animScale>
                                      <p:cBhvr>
                                        <p:cTn id="17" dur="29">
                                          <p:stCondLst>
                                            <p:cond delay="1847"/>
                                          </p:stCondLst>
                                        </p:cTn>
                                        <p:tgtEl>
                                          <p:spTgt spid="1026"/>
                                        </p:tgtEl>
                                      </p:cBhvr>
                                      <p:to x="100000" y="90000"/>
                                    </p:animScale>
                                    <p:animScale>
                                      <p:cBhvr>
                                        <p:cTn id="18" dur="187" decel="50000">
                                          <p:stCondLst>
                                            <p:cond delay="1876"/>
                                          </p:stCondLst>
                                        </p:cTn>
                                        <p:tgtEl>
                                          <p:spTgt spid="1026"/>
                                        </p:tgtEl>
                                      </p:cBhvr>
                                      <p:to x="100000" y="100000"/>
                                    </p:animScale>
                                    <p:animScale>
                                      <p:cBhvr>
                                        <p:cTn id="19" dur="29">
                                          <p:stCondLst>
                                            <p:cond delay="2034"/>
                                          </p:stCondLst>
                                        </p:cTn>
                                        <p:tgtEl>
                                          <p:spTgt spid="1026"/>
                                        </p:tgtEl>
                                      </p:cBhvr>
                                      <p:to x="100000" y="95000"/>
                                    </p:animScale>
                                    <p:animScale>
                                      <p:cBhvr>
                                        <p:cTn id="20" dur="187" decel="50000">
                                          <p:stCondLst>
                                            <p:cond delay="2063"/>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609600"/>
            <a:ext cx="8305800" cy="2057400"/>
          </a:xfrm>
        </p:spPr>
        <p:txBody>
          <a:bodyPr/>
          <a:lstStyle/>
          <a:p>
            <a:r>
              <a:rPr sz="6600" dirty="0" smtClean="0">
                <a:solidFill>
                  <a:srgbClr val="7030A0"/>
                </a:solidFill>
              </a:rPr>
              <a:t>Questions ?</a:t>
            </a:r>
            <a:endParaRPr lang="en-US" sz="6600" dirty="0">
              <a:solidFill>
                <a:srgbClr val="7030A0"/>
              </a:solidFill>
            </a:endParaRPr>
          </a:p>
        </p:txBody>
      </p:sp>
      <p:pic>
        <p:nvPicPr>
          <p:cNvPr id="1026" name="Picture 2" descr="C:\Users\poonam\Desktop\data flow diagram\New folder (2)\question-mark.gif"/>
          <p:cNvPicPr>
            <a:picLocks noChangeAspect="1" noChangeArrowheads="1"/>
          </p:cNvPicPr>
          <p:nvPr/>
        </p:nvPicPr>
        <p:blipFill>
          <a:blip r:embed="rId2"/>
          <a:srcRect/>
          <a:stretch>
            <a:fillRect/>
          </a:stretch>
        </p:blipFill>
        <p:spPr bwMode="auto">
          <a:xfrm>
            <a:off x="3276600" y="3200400"/>
            <a:ext cx="2286000" cy="23812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500" fill="hold"/>
                                        <p:tgtEl>
                                          <p:spTgt spid="1026"/>
                                        </p:tgtEl>
                                        <p:attrNameLst>
                                          <p:attrName>ppt_w</p:attrName>
                                        </p:attrNameLst>
                                      </p:cBhvr>
                                      <p:tavLst>
                                        <p:tav tm="0">
                                          <p:val>
                                            <p:fltVal val="0"/>
                                          </p:val>
                                        </p:tav>
                                        <p:tav tm="100000">
                                          <p:val>
                                            <p:strVal val="#ppt_w"/>
                                          </p:val>
                                        </p:tav>
                                      </p:tavLst>
                                    </p:anim>
                                    <p:anim calcmode="lin" valueType="num">
                                      <p:cBhvr>
                                        <p:cTn id="8" dur="1500" fill="hold"/>
                                        <p:tgtEl>
                                          <p:spTgt spid="1026"/>
                                        </p:tgtEl>
                                        <p:attrNameLst>
                                          <p:attrName>ppt_h</p:attrName>
                                        </p:attrNameLst>
                                      </p:cBhvr>
                                      <p:tavLst>
                                        <p:tav tm="0">
                                          <p:val>
                                            <p:fltVal val="0"/>
                                          </p:val>
                                        </p:tav>
                                        <p:tav tm="100000">
                                          <p:val>
                                            <p:strVal val="#ppt_h"/>
                                          </p:val>
                                        </p:tav>
                                      </p:tavLst>
                                    </p:anim>
                                    <p:anim calcmode="lin" valueType="num">
                                      <p:cBhvr>
                                        <p:cTn id="9" dur="1500" fill="hold"/>
                                        <p:tgtEl>
                                          <p:spTgt spid="1026"/>
                                        </p:tgtEl>
                                        <p:attrNameLst>
                                          <p:attrName>style.rotation</p:attrName>
                                        </p:attrNameLst>
                                      </p:cBhvr>
                                      <p:tavLst>
                                        <p:tav tm="0">
                                          <p:val>
                                            <p:fltVal val="90"/>
                                          </p:val>
                                        </p:tav>
                                        <p:tav tm="100000">
                                          <p:val>
                                            <p:fltVal val="0"/>
                                          </p:val>
                                        </p:tav>
                                      </p:tavLst>
                                    </p:anim>
                                    <p:animEffect transition="in" filter="fade">
                                      <p:cBhvr>
                                        <p:cTn id="10" dur="1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 y="304800"/>
            <a:ext cx="8534400" cy="6553200"/>
          </a:xfrm>
        </p:spPr>
        <p:txBody>
          <a:bodyPr/>
          <a:lstStyle/>
          <a:p>
            <a:pPr algn="l"/>
            <a:r>
              <a:rPr dirty="0" smtClean="0"/>
              <a:t> </a:t>
            </a:r>
            <a:endParaRPr lang="en-US" dirty="0"/>
          </a:p>
        </p:txBody>
      </p:sp>
      <p:sp>
        <p:nvSpPr>
          <p:cNvPr id="4" name="Rectangle 3"/>
          <p:cNvSpPr/>
          <p:nvPr/>
        </p:nvSpPr>
        <p:spPr>
          <a:xfrm>
            <a:off x="381000" y="304800"/>
            <a:ext cx="8458200" cy="6001643"/>
          </a:xfrm>
          <a:prstGeom prst="rect">
            <a:avLst/>
          </a:prstGeom>
        </p:spPr>
        <p:txBody>
          <a:bodyPr wrap="square">
            <a:spAutoFit/>
          </a:bodyPr>
          <a:lstStyle/>
          <a:p>
            <a:r>
              <a:rPr lang="en-US" sz="2400" dirty="0" smtClean="0">
                <a:latin typeface="Cataneo BT" pitchFamily="66" charset="0"/>
              </a:rPr>
              <a:t> </a:t>
            </a:r>
            <a:r>
              <a:rPr lang="en-US" sz="2400" b="1" dirty="0" smtClean="0">
                <a:solidFill>
                  <a:srgbClr val="7030A0"/>
                </a:solidFill>
                <a:latin typeface="Cataneo BT" pitchFamily="66" charset="0"/>
              </a:rPr>
              <a:t>1) In a DFD external entities are represented by a______</a:t>
            </a:r>
            <a:r>
              <a:rPr lang="en-US" sz="2400" b="1" i="1" dirty="0" smtClean="0">
                <a:solidFill>
                  <a:srgbClr val="7030A0"/>
                </a:solidFill>
              </a:rPr>
              <a:t> </a:t>
            </a:r>
          </a:p>
          <a:p>
            <a:r>
              <a:rPr lang="en-US" sz="2400" dirty="0" smtClean="0">
                <a:solidFill>
                  <a:schemeClr val="accent1">
                    <a:lumMod val="50000"/>
                  </a:schemeClr>
                </a:solidFill>
                <a:latin typeface="Footlight MT Light" pitchFamily="18" charset="0"/>
              </a:rPr>
              <a:t>a. Rectangle</a:t>
            </a:r>
          </a:p>
          <a:p>
            <a:r>
              <a:rPr lang="en-US" sz="2400" dirty="0" smtClean="0">
                <a:solidFill>
                  <a:schemeClr val="accent1">
                    <a:lumMod val="50000"/>
                  </a:schemeClr>
                </a:solidFill>
                <a:latin typeface="Footlight MT Light" pitchFamily="18" charset="0"/>
              </a:rPr>
              <a:t>b. Ellipse</a:t>
            </a:r>
          </a:p>
          <a:p>
            <a:r>
              <a:rPr lang="en-US" sz="2400" dirty="0" smtClean="0">
                <a:solidFill>
                  <a:schemeClr val="accent1">
                    <a:lumMod val="50000"/>
                  </a:schemeClr>
                </a:solidFill>
                <a:latin typeface="Footlight MT Light" pitchFamily="18" charset="0"/>
              </a:rPr>
              <a:t>c. diamond shaped box</a:t>
            </a:r>
          </a:p>
          <a:p>
            <a:r>
              <a:rPr lang="en-US" sz="2400" dirty="0" smtClean="0">
                <a:solidFill>
                  <a:schemeClr val="accent1">
                    <a:lumMod val="50000"/>
                  </a:schemeClr>
                </a:solidFill>
                <a:latin typeface="Footlight MT Light" pitchFamily="18" charset="0"/>
              </a:rPr>
              <a:t>d. Circle</a:t>
            </a:r>
          </a:p>
          <a:p>
            <a:endParaRPr lang="en-US" sz="2400" dirty="0" smtClean="0">
              <a:solidFill>
                <a:srgbClr val="FF0000"/>
              </a:solidFill>
            </a:endParaRPr>
          </a:p>
          <a:p>
            <a:endParaRPr lang="en-US" sz="2400" dirty="0" smtClean="0">
              <a:latin typeface="Cataneo BT" pitchFamily="66" charset="0"/>
            </a:endParaRPr>
          </a:p>
          <a:p>
            <a:endParaRPr lang="en-US" sz="2400" dirty="0" smtClean="0">
              <a:latin typeface="Cataneo BT" pitchFamily="66" charset="0"/>
            </a:endParaRPr>
          </a:p>
          <a:p>
            <a:r>
              <a:rPr lang="en-US" sz="2400" b="1" dirty="0" smtClean="0">
                <a:solidFill>
                  <a:srgbClr val="7030A0"/>
                </a:solidFill>
                <a:latin typeface="Cataneo BT" pitchFamily="66" charset="0"/>
              </a:rPr>
              <a:t>2) External Entities may be a_________</a:t>
            </a:r>
          </a:p>
          <a:p>
            <a:r>
              <a:rPr lang="en-US" sz="2400" dirty="0" smtClean="0">
                <a:solidFill>
                  <a:schemeClr val="accent1">
                    <a:lumMod val="50000"/>
                  </a:schemeClr>
                </a:solidFill>
                <a:latin typeface="Footlight MT Light" pitchFamily="18" charset="0"/>
              </a:rPr>
              <a:t>a. source of input data only</a:t>
            </a:r>
          </a:p>
          <a:p>
            <a:r>
              <a:rPr lang="en-US" sz="2400" dirty="0" smtClean="0">
                <a:solidFill>
                  <a:schemeClr val="accent1">
                    <a:lumMod val="50000"/>
                  </a:schemeClr>
                </a:solidFill>
                <a:latin typeface="Footlight MT Light" pitchFamily="18" charset="0"/>
              </a:rPr>
              <a:t>b. source of input data or destination of results</a:t>
            </a:r>
          </a:p>
          <a:p>
            <a:r>
              <a:rPr lang="en-US" sz="2400" dirty="0" smtClean="0">
                <a:solidFill>
                  <a:schemeClr val="accent1">
                    <a:lumMod val="50000"/>
                  </a:schemeClr>
                </a:solidFill>
                <a:latin typeface="Footlight MT Light" pitchFamily="18" charset="0"/>
              </a:rPr>
              <a:t>c. destination of results only</a:t>
            </a:r>
          </a:p>
          <a:p>
            <a:r>
              <a:rPr lang="en-US" sz="2400" dirty="0" smtClean="0">
                <a:solidFill>
                  <a:schemeClr val="accent1">
                    <a:lumMod val="50000"/>
                  </a:schemeClr>
                </a:solidFill>
                <a:latin typeface="Footlight MT Light" pitchFamily="18" charset="0"/>
              </a:rPr>
              <a:t>d. repository of data</a:t>
            </a:r>
          </a:p>
          <a:p>
            <a:endParaRPr lang="en-US" sz="2400" dirty="0" smtClean="0">
              <a:solidFill>
                <a:srgbClr val="FF0000"/>
              </a:solidFill>
            </a:endParaRPr>
          </a:p>
          <a:p>
            <a:endParaRPr lang="en-US" sz="2400" dirty="0" smtClean="0">
              <a:solidFill>
                <a:srgbClr val="FF0000"/>
              </a:solidFill>
            </a:endParaRPr>
          </a:p>
        </p:txBody>
      </p:sp>
      <p:sp>
        <p:nvSpPr>
          <p:cNvPr id="2" name="Rectangle 1"/>
          <p:cNvSpPr/>
          <p:nvPr/>
        </p:nvSpPr>
        <p:spPr>
          <a:xfrm>
            <a:off x="609600" y="2743200"/>
            <a:ext cx="16002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609600" y="5486400"/>
            <a:ext cx="1752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1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2" dur="10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7" dur="10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2" dur="10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7" dur="10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2" dur="1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7772400" cy="6740307"/>
          </a:xfrm>
          <a:prstGeom prst="rect">
            <a:avLst/>
          </a:prstGeom>
        </p:spPr>
        <p:txBody>
          <a:bodyPr wrap="square">
            <a:spAutoFit/>
          </a:bodyPr>
          <a:lstStyle/>
          <a:p>
            <a:r>
              <a:rPr lang="en-US" sz="2400" b="1" dirty="0" smtClean="0">
                <a:solidFill>
                  <a:srgbClr val="7030A0"/>
                </a:solidFill>
                <a:latin typeface="Cataneo BT" pitchFamily="66" charset="0"/>
              </a:rPr>
              <a:t>3) A data store in a DFD represents  </a:t>
            </a:r>
          </a:p>
          <a:p>
            <a:r>
              <a:rPr lang="en-US" sz="2400" dirty="0" smtClean="0">
                <a:solidFill>
                  <a:schemeClr val="accent1">
                    <a:lumMod val="50000"/>
                  </a:schemeClr>
                </a:solidFill>
                <a:latin typeface="Footlight MT Light" pitchFamily="18" charset="0"/>
              </a:rPr>
              <a:t>a. a sequential file</a:t>
            </a:r>
          </a:p>
          <a:p>
            <a:r>
              <a:rPr lang="en-US" sz="2400" dirty="0" smtClean="0">
                <a:solidFill>
                  <a:schemeClr val="accent1">
                    <a:lumMod val="50000"/>
                  </a:schemeClr>
                </a:solidFill>
                <a:latin typeface="Footlight MT Light" pitchFamily="18" charset="0"/>
              </a:rPr>
              <a:t>b. a disk store</a:t>
            </a:r>
          </a:p>
          <a:p>
            <a:r>
              <a:rPr lang="en-US" sz="2400" dirty="0" smtClean="0">
                <a:solidFill>
                  <a:schemeClr val="accent1">
                    <a:lumMod val="50000"/>
                  </a:schemeClr>
                </a:solidFill>
                <a:latin typeface="Footlight MT Light" pitchFamily="18" charset="0"/>
              </a:rPr>
              <a:t>c. a repository of data</a:t>
            </a:r>
          </a:p>
          <a:p>
            <a:r>
              <a:rPr lang="en-US" sz="2400" dirty="0" smtClean="0">
                <a:solidFill>
                  <a:schemeClr val="accent1">
                    <a:lumMod val="50000"/>
                  </a:schemeClr>
                </a:solidFill>
                <a:latin typeface="Footlight MT Light" pitchFamily="18" charset="0"/>
              </a:rPr>
              <a:t>d. a random access memory</a:t>
            </a:r>
          </a:p>
          <a:p>
            <a:endParaRPr lang="en-US" sz="2400" dirty="0" smtClean="0">
              <a:solidFill>
                <a:srgbClr val="FF0000"/>
              </a:solidFill>
            </a:endParaRPr>
          </a:p>
          <a:p>
            <a:pPr marL="342900" indent="-342900">
              <a:buFont typeface="Wingdings" pitchFamily="2" charset="2"/>
              <a:buChar char="Ø"/>
            </a:pPr>
            <a:r>
              <a:rPr lang="en-US" sz="2400" dirty="0" smtClean="0">
                <a:solidFill>
                  <a:srgbClr val="FF0000"/>
                </a:solidFill>
              </a:rPr>
              <a:t>C</a:t>
            </a:r>
          </a:p>
          <a:p>
            <a:r>
              <a:rPr lang="en-US" sz="2400" b="1" dirty="0">
                <a:solidFill>
                  <a:srgbClr val="7030A0"/>
                </a:solidFill>
                <a:latin typeface="Cataneo BT" pitchFamily="66" charset="0"/>
              </a:rPr>
              <a:t>4) A data cannot flow between a store and </a:t>
            </a:r>
            <a:r>
              <a:rPr lang="en-US" dirty="0">
                <a:solidFill>
                  <a:schemeClr val="tx1">
                    <a:lumMod val="95000"/>
                    <a:lumOff val="5000"/>
                  </a:schemeClr>
                </a:solidFill>
              </a:rPr>
              <a:t/>
            </a:r>
            <a:br>
              <a:rPr lang="en-US" dirty="0">
                <a:solidFill>
                  <a:schemeClr val="tx1">
                    <a:lumMod val="95000"/>
                    <a:lumOff val="5000"/>
                  </a:schemeClr>
                </a:solidFill>
              </a:rPr>
            </a:br>
            <a:r>
              <a:rPr lang="en-US" sz="2400" dirty="0">
                <a:solidFill>
                  <a:srgbClr val="0070C0"/>
                </a:solidFill>
              </a:rPr>
              <a:t>                                    (i) a store </a:t>
            </a:r>
            <a:br>
              <a:rPr lang="en-US" sz="2400" dirty="0">
                <a:solidFill>
                  <a:srgbClr val="0070C0"/>
                </a:solidFill>
              </a:rPr>
            </a:br>
            <a:r>
              <a:rPr lang="en-US" sz="2400" dirty="0">
                <a:solidFill>
                  <a:srgbClr val="0070C0"/>
                </a:solidFill>
              </a:rPr>
              <a:t>                                    (ii)a process </a:t>
            </a:r>
            <a:br>
              <a:rPr lang="en-US" sz="2400" dirty="0">
                <a:solidFill>
                  <a:srgbClr val="0070C0"/>
                </a:solidFill>
              </a:rPr>
            </a:br>
            <a:r>
              <a:rPr lang="en-US" sz="2400" dirty="0">
                <a:solidFill>
                  <a:srgbClr val="0070C0"/>
                </a:solidFill>
              </a:rPr>
              <a:t>                              (iii)an external entity </a:t>
            </a:r>
            <a:r>
              <a:rPr lang="en-US" sz="2400" dirty="0">
                <a:solidFill>
                  <a:srgbClr val="FF0000"/>
                </a:solidFill>
              </a:rPr>
              <a:t/>
            </a:r>
            <a:br>
              <a:rPr lang="en-US" sz="2400" dirty="0">
                <a:solidFill>
                  <a:srgbClr val="FF0000"/>
                </a:solidFill>
              </a:rPr>
            </a:br>
            <a:r>
              <a:rPr lang="en-US" sz="2400" dirty="0">
                <a:solidFill>
                  <a:schemeClr val="accent1">
                    <a:lumMod val="50000"/>
                  </a:schemeClr>
                </a:solidFill>
                <a:latin typeface="Footlight MT Light" pitchFamily="18" charset="0"/>
              </a:rPr>
              <a:t>a. i and iii </a:t>
            </a:r>
            <a:br>
              <a:rPr lang="en-US" sz="2400" dirty="0">
                <a:solidFill>
                  <a:schemeClr val="accent1">
                    <a:lumMod val="50000"/>
                  </a:schemeClr>
                </a:solidFill>
                <a:latin typeface="Footlight MT Light" pitchFamily="18" charset="0"/>
              </a:rPr>
            </a:br>
            <a:r>
              <a:rPr lang="en-US" sz="2400" dirty="0">
                <a:solidFill>
                  <a:schemeClr val="accent1">
                    <a:lumMod val="50000"/>
                  </a:schemeClr>
                </a:solidFill>
                <a:latin typeface="Footlight MT Light" pitchFamily="18" charset="0"/>
              </a:rPr>
              <a:t>b. i and ii</a:t>
            </a:r>
            <a:br>
              <a:rPr lang="en-US" sz="2400" dirty="0">
                <a:solidFill>
                  <a:schemeClr val="accent1">
                    <a:lumMod val="50000"/>
                  </a:schemeClr>
                </a:solidFill>
                <a:latin typeface="Footlight MT Light" pitchFamily="18" charset="0"/>
              </a:rPr>
            </a:br>
            <a:r>
              <a:rPr lang="en-US" sz="2400" dirty="0">
                <a:solidFill>
                  <a:schemeClr val="accent1">
                    <a:lumMod val="50000"/>
                  </a:schemeClr>
                </a:solidFill>
                <a:latin typeface="Footlight MT Light" pitchFamily="18" charset="0"/>
              </a:rPr>
              <a:t>c. ii and iii </a:t>
            </a:r>
            <a:br>
              <a:rPr lang="en-US" sz="2400" dirty="0">
                <a:solidFill>
                  <a:schemeClr val="accent1">
                    <a:lumMod val="50000"/>
                  </a:schemeClr>
                </a:solidFill>
                <a:latin typeface="Footlight MT Light" pitchFamily="18" charset="0"/>
              </a:rPr>
            </a:br>
            <a:r>
              <a:rPr lang="en-US" sz="2400" dirty="0">
                <a:solidFill>
                  <a:schemeClr val="accent1">
                    <a:lumMod val="50000"/>
                  </a:schemeClr>
                </a:solidFill>
                <a:latin typeface="Footlight MT Light" pitchFamily="18" charset="0"/>
              </a:rPr>
              <a:t>d. </a:t>
            </a:r>
            <a:r>
              <a:rPr lang="en-US" sz="2400" dirty="0" smtClean="0">
                <a:solidFill>
                  <a:schemeClr val="accent1">
                    <a:lumMod val="50000"/>
                  </a:schemeClr>
                </a:solidFill>
                <a:latin typeface="Footlight MT Light" pitchFamily="18" charset="0"/>
              </a:rPr>
              <a:t>ii</a:t>
            </a:r>
          </a:p>
          <a:p>
            <a:endParaRPr lang="en-US" sz="2400" dirty="0">
              <a:solidFill>
                <a:schemeClr val="accent1">
                  <a:lumMod val="50000"/>
                </a:schemeClr>
              </a:solidFill>
              <a:latin typeface="Footlight MT Light" pitchFamily="18" charset="0"/>
            </a:endParaRPr>
          </a:p>
          <a:p>
            <a:pPr marL="285750" indent="-285750">
              <a:buFont typeface="Wingdings" pitchFamily="2" charset="2"/>
              <a:buChar char="Ø"/>
            </a:pPr>
            <a:r>
              <a:rPr lang="en-US" sz="2400" dirty="0">
                <a:solidFill>
                  <a:srgbClr val="FF0000"/>
                </a:solidFill>
              </a:rPr>
              <a:t>A</a:t>
            </a:r>
            <a:r>
              <a:rPr lang="en-US" dirty="0">
                <a:solidFill>
                  <a:srgbClr val="FF0000"/>
                </a:solidFill>
              </a:rPr>
              <a:t/>
            </a:r>
            <a:br>
              <a:rPr lang="en-US" dirty="0">
                <a:solidFill>
                  <a:srgbClr val="FF0000"/>
                </a:solidFill>
              </a:rPr>
            </a:br>
            <a:endParaRPr lang="en-US" sz="24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pull dir="ru"/>
      </p:transition>
    </mc:Choice>
    <mc:Fallback xmlns="">
      <p:transition spd="slow">
        <p:pull dir="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1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1000"/>
                                        <p:tgtEl>
                                          <p:spTgt spid="5">
                                            <p:txEl>
                                              <p:pRg st="6" end="6"/>
                                            </p:txEl>
                                          </p:spTgt>
                                        </p:tgtEl>
                                      </p:cBhvr>
                                    </p:animEffect>
                                    <p:anim calcmode="lin" valueType="num">
                                      <p:cBhvr>
                                        <p:cTn id="3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9" dur="1000"/>
                                        <p:tgtEl>
                                          <p:spTgt spid="5">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1250"/>
                                        <p:tgtEl>
                                          <p:spTgt spid="5">
                                            <p:txEl>
                                              <p:pRg st="9" end="9"/>
                                            </p:txEl>
                                          </p:spTgt>
                                        </p:tgtEl>
                                      </p:cBhvr>
                                    </p:animEffect>
                                    <p:anim calcmode="lin" valueType="num">
                                      <p:cBhvr>
                                        <p:cTn id="45" dur="125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6" dur="125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382000" cy="7571303"/>
          </a:xfrm>
          <a:prstGeom prst="rect">
            <a:avLst/>
          </a:prstGeom>
        </p:spPr>
        <p:txBody>
          <a:bodyPr wrap="square">
            <a:spAutoFit/>
          </a:bodyPr>
          <a:lstStyle/>
          <a:p>
            <a:r>
              <a:rPr lang="en-US" sz="2400" b="1" dirty="0" smtClean="0">
                <a:solidFill>
                  <a:srgbClr val="7030A0"/>
                </a:solidFill>
                <a:latin typeface="Cataneo BT" pitchFamily="66" charset="0"/>
              </a:rPr>
              <a:t>5) Data cannot flow from an external entity to an external entity because </a:t>
            </a:r>
            <a:r>
              <a:rPr lang="en-US" sz="2400" b="1" dirty="0" smtClean="0">
                <a:solidFill>
                  <a:srgbClr val="7030A0"/>
                </a:solidFill>
              </a:rPr>
              <a:t/>
            </a:r>
            <a:br>
              <a:rPr lang="en-US" sz="2400" b="1" dirty="0" smtClean="0">
                <a:solidFill>
                  <a:srgbClr val="7030A0"/>
                </a:solidFill>
              </a:rPr>
            </a:br>
            <a:r>
              <a:rPr lang="en-US" dirty="0" smtClean="0">
                <a:solidFill>
                  <a:schemeClr val="tx1">
                    <a:lumMod val="95000"/>
                    <a:lumOff val="5000"/>
                  </a:schemeClr>
                </a:solidFill>
              </a:rPr>
              <a:t/>
            </a:r>
            <a:br>
              <a:rPr lang="en-US" dirty="0" smtClean="0">
                <a:solidFill>
                  <a:schemeClr val="tx1">
                    <a:lumMod val="95000"/>
                    <a:lumOff val="5000"/>
                  </a:schemeClr>
                </a:solidFill>
              </a:rPr>
            </a:br>
            <a:r>
              <a:rPr lang="en-US" sz="2400" dirty="0" smtClean="0">
                <a:solidFill>
                  <a:schemeClr val="accent1">
                    <a:lumMod val="50000"/>
                  </a:schemeClr>
                </a:solidFill>
                <a:latin typeface="Footlight MT Light" pitchFamily="18" charset="0"/>
              </a:rPr>
              <a:t>a. it will get corrupted</a:t>
            </a:r>
            <a:br>
              <a:rPr lang="en-US" sz="2400" dirty="0" smtClean="0">
                <a:solidFill>
                  <a:schemeClr val="accent1">
                    <a:lumMod val="50000"/>
                  </a:schemeClr>
                </a:solidFill>
                <a:latin typeface="Footlight MT Light" pitchFamily="18" charset="0"/>
              </a:rPr>
            </a:br>
            <a:r>
              <a:rPr lang="en-US" sz="2400" dirty="0" smtClean="0">
                <a:solidFill>
                  <a:schemeClr val="accent1">
                    <a:lumMod val="50000"/>
                  </a:schemeClr>
                </a:solidFill>
                <a:latin typeface="Footlight MT Light" pitchFamily="18" charset="0"/>
              </a:rPr>
              <a:t>b. it is not allowed in DFD</a:t>
            </a:r>
            <a:br>
              <a:rPr lang="en-US" sz="2400" dirty="0" smtClean="0">
                <a:solidFill>
                  <a:schemeClr val="accent1">
                    <a:lumMod val="50000"/>
                  </a:schemeClr>
                </a:solidFill>
                <a:latin typeface="Footlight MT Light" pitchFamily="18" charset="0"/>
              </a:rPr>
            </a:br>
            <a:r>
              <a:rPr lang="en-US" sz="2400" dirty="0" smtClean="0">
                <a:solidFill>
                  <a:schemeClr val="accent1">
                    <a:lumMod val="50000"/>
                  </a:schemeClr>
                </a:solidFill>
                <a:latin typeface="Footlight MT Light" pitchFamily="18" charset="0"/>
              </a:rPr>
              <a:t>c. an external entity has no mechanism to read or write</a:t>
            </a:r>
            <a:br>
              <a:rPr lang="en-US" sz="2400" dirty="0" smtClean="0">
                <a:solidFill>
                  <a:schemeClr val="accent1">
                    <a:lumMod val="50000"/>
                  </a:schemeClr>
                </a:solidFill>
                <a:latin typeface="Footlight MT Light" pitchFamily="18" charset="0"/>
              </a:rPr>
            </a:br>
            <a:r>
              <a:rPr lang="en-US" sz="2400" dirty="0" smtClean="0">
                <a:solidFill>
                  <a:schemeClr val="accent1">
                    <a:lumMod val="50000"/>
                  </a:schemeClr>
                </a:solidFill>
                <a:latin typeface="Footlight MT Light" pitchFamily="18" charset="0"/>
              </a:rPr>
              <a:t>d. both are outside the context of the system</a:t>
            </a:r>
          </a:p>
          <a:p>
            <a:endParaRPr lang="en-US" sz="2400" b="1" dirty="0" smtClean="0">
              <a:solidFill>
                <a:srgbClr val="FF0000"/>
              </a:solidFill>
            </a:endParaRPr>
          </a:p>
          <a:p>
            <a:pPr marL="342900" indent="-342900">
              <a:buFont typeface="Wingdings" pitchFamily="2" charset="2"/>
              <a:buChar char="Ø"/>
            </a:pPr>
            <a:r>
              <a:rPr lang="en-US" sz="2400" dirty="0" smtClean="0">
                <a:solidFill>
                  <a:srgbClr val="00B050"/>
                </a:solidFill>
              </a:rPr>
              <a:t>  </a:t>
            </a:r>
            <a:r>
              <a:rPr lang="en-US" sz="2400" b="1" dirty="0" smtClean="0">
                <a:solidFill>
                  <a:srgbClr val="FF0000"/>
                </a:solidFill>
              </a:rPr>
              <a:t>D</a:t>
            </a:r>
          </a:p>
          <a:p>
            <a:endParaRPr lang="en-US" sz="2400" b="1" dirty="0" smtClean="0">
              <a:solidFill>
                <a:srgbClr val="FF0000"/>
              </a:solidFill>
            </a:endParaRPr>
          </a:p>
          <a:p>
            <a:r>
              <a:rPr lang="en-US" sz="2400" b="1" dirty="0">
                <a:solidFill>
                  <a:srgbClr val="7030A0"/>
                </a:solidFill>
                <a:latin typeface="Cataneo BT" pitchFamily="66" charset="0"/>
              </a:rPr>
              <a:t>6) A data flow can </a:t>
            </a:r>
          </a:p>
          <a:p>
            <a:r>
              <a:rPr lang="en-US" sz="2400" dirty="0" smtClean="0">
                <a:solidFill>
                  <a:schemeClr val="accent1">
                    <a:lumMod val="50000"/>
                  </a:schemeClr>
                </a:solidFill>
                <a:latin typeface="Footlight MT Light" pitchFamily="18" charset="0"/>
              </a:rPr>
              <a:t>a</a:t>
            </a:r>
            <a:r>
              <a:rPr lang="en-US" sz="2400" dirty="0">
                <a:solidFill>
                  <a:schemeClr val="accent1">
                    <a:lumMod val="50000"/>
                  </a:schemeClr>
                </a:solidFill>
                <a:latin typeface="Footlight MT Light" pitchFamily="18" charset="0"/>
              </a:rPr>
              <a:t>. only enter a data store</a:t>
            </a:r>
          </a:p>
          <a:p>
            <a:r>
              <a:rPr lang="en-US" sz="2400" dirty="0">
                <a:solidFill>
                  <a:schemeClr val="accent1">
                    <a:lumMod val="50000"/>
                  </a:schemeClr>
                </a:solidFill>
                <a:latin typeface="Footlight MT Light" pitchFamily="18" charset="0"/>
              </a:rPr>
              <a:t>b. only leave a data store</a:t>
            </a:r>
          </a:p>
          <a:p>
            <a:r>
              <a:rPr lang="en-US" sz="2400" dirty="0">
                <a:solidFill>
                  <a:schemeClr val="accent1">
                    <a:lumMod val="50000"/>
                  </a:schemeClr>
                </a:solidFill>
                <a:latin typeface="Footlight MT Light" pitchFamily="18" charset="0"/>
              </a:rPr>
              <a:t>c. enter or leave a data store</a:t>
            </a:r>
          </a:p>
          <a:p>
            <a:r>
              <a:rPr lang="en-US" sz="2400" dirty="0">
                <a:solidFill>
                  <a:schemeClr val="accent1">
                    <a:lumMod val="50000"/>
                  </a:schemeClr>
                </a:solidFill>
                <a:latin typeface="Footlight MT Light" pitchFamily="18" charset="0"/>
              </a:rPr>
              <a:t>d. either enter or leave a data store but not both</a:t>
            </a:r>
          </a:p>
          <a:p>
            <a:r>
              <a:rPr lang="en-US" sz="2400" dirty="0" smtClean="0">
                <a:solidFill>
                  <a:srgbClr val="00B050"/>
                </a:solidFill>
              </a:rPr>
              <a:t> </a:t>
            </a:r>
          </a:p>
          <a:p>
            <a:pPr marL="342900" indent="-342900">
              <a:buFont typeface="Wingdings" pitchFamily="2" charset="2"/>
              <a:buChar char="Ø"/>
            </a:pPr>
            <a:r>
              <a:rPr lang="en-US" sz="2400" dirty="0" smtClean="0">
                <a:solidFill>
                  <a:srgbClr val="FF0000"/>
                </a:solidFill>
              </a:rPr>
              <a:t>C</a:t>
            </a:r>
            <a:endParaRPr lang="en-US" sz="2400" dirty="0">
              <a:solidFill>
                <a:srgbClr val="FF0000"/>
              </a:solidFill>
            </a:endParaRPr>
          </a:p>
          <a:p>
            <a:endParaRPr lang="en-US" sz="2400" b="1" dirty="0" smtClean="0">
              <a:solidFill>
                <a:srgbClr val="FF0000"/>
              </a:solidFill>
            </a:endParaRPr>
          </a:p>
          <a:p>
            <a:endParaRPr lang="en-US" sz="2400" b="1" dirty="0" smtClean="0">
              <a:solidFill>
                <a:srgbClr val="FF0000"/>
              </a:solidFill>
            </a:endParaRPr>
          </a:p>
          <a:p>
            <a:r>
              <a:rPr lang="en-US" b="1" dirty="0" smtClean="0">
                <a:solidFill>
                  <a:srgbClr val="FF0000"/>
                </a:solidFill>
              </a:rPr>
              <a:t/>
            </a:r>
            <a:br>
              <a:rPr lang="en-US" b="1" dirty="0" smtClean="0">
                <a:solidFill>
                  <a:srgbClr val="FF0000"/>
                </a:solidFill>
              </a:rPr>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250"/>
                                        <p:tgtEl>
                                          <p:spTgt spid="4">
                                            <p:txEl>
                                              <p:pRg st="2" end="2"/>
                                            </p:txEl>
                                          </p:spTgt>
                                        </p:tgtEl>
                                      </p:cBhvr>
                                    </p:animEffect>
                                    <p:anim calcmode="lin" valueType="num">
                                      <p:cBhvr>
                                        <p:cTn id="13" dur="1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2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10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10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9" dur="10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4" dur="10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9" dur="10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fade">
                                      <p:cBhvr>
                                        <p:cTn id="44" dur="1000"/>
                                        <p:tgtEl>
                                          <p:spTgt spid="4">
                                            <p:txEl>
                                              <p:pRg st="10" end="10"/>
                                            </p:txEl>
                                          </p:spTgt>
                                        </p:tgtEl>
                                      </p:cBhvr>
                                    </p:animEffect>
                                    <p:anim calcmode="lin" valueType="num">
                                      <p:cBhvr>
                                        <p:cTn id="45"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676400"/>
            <a:ext cx="8229600" cy="4876800"/>
          </a:xfrm>
        </p:spPr>
        <p:txBody>
          <a:bodyPr/>
          <a:lstStyle/>
          <a:p>
            <a:pPr marL="342900" indent="-342900" algn="just">
              <a:buFont typeface="Arial" pitchFamily="34" charset="0"/>
              <a:buChar char="•"/>
            </a:pPr>
            <a:endParaRPr lang="en-US" sz="2800" dirty="0" smtClean="0">
              <a:latin typeface="Footlight MT Light" pitchFamily="18" charset="0"/>
            </a:endParaRPr>
          </a:p>
          <a:p>
            <a:pPr marL="342900" indent="-342900" algn="just">
              <a:buFont typeface="Wingdings" pitchFamily="2" charset="2"/>
              <a:buChar char="v"/>
            </a:pPr>
            <a:r>
              <a:rPr lang="en-US" sz="2800" dirty="0" smtClean="0">
                <a:solidFill>
                  <a:schemeClr val="accent1">
                    <a:lumMod val="50000"/>
                  </a:schemeClr>
                </a:solidFill>
                <a:latin typeface="Footlight MT Light" pitchFamily="18" charset="0"/>
              </a:rPr>
              <a:t>Flow chart shows “ </a:t>
            </a:r>
            <a:r>
              <a:rPr lang="en-US" sz="2800" i="1" u="sng" dirty="0" smtClean="0">
                <a:solidFill>
                  <a:schemeClr val="accent1">
                    <a:lumMod val="50000"/>
                  </a:schemeClr>
                </a:solidFill>
                <a:latin typeface="Footlight MT Light" pitchFamily="18" charset="0"/>
              </a:rPr>
              <a:t>flow of Control </a:t>
            </a:r>
            <a:r>
              <a:rPr lang="en-US" sz="2800" dirty="0" smtClean="0">
                <a:solidFill>
                  <a:schemeClr val="accent1">
                    <a:lumMod val="50000"/>
                  </a:schemeClr>
                </a:solidFill>
                <a:latin typeface="Footlight MT Light" pitchFamily="18" charset="0"/>
              </a:rPr>
              <a:t>“ .</a:t>
            </a:r>
          </a:p>
          <a:p>
            <a:pPr marL="342900" indent="-342900" algn="just">
              <a:buFont typeface="Wingdings" pitchFamily="2" charset="2"/>
              <a:buChar char="v"/>
            </a:pPr>
            <a:r>
              <a:rPr lang="en-US" sz="2800" dirty="0" smtClean="0">
                <a:solidFill>
                  <a:schemeClr val="accent1">
                    <a:lumMod val="50000"/>
                  </a:schemeClr>
                </a:solidFill>
                <a:latin typeface="Footlight MT Light" pitchFamily="18" charset="0"/>
              </a:rPr>
              <a:t>DFD shows “ </a:t>
            </a:r>
            <a:r>
              <a:rPr lang="en-US" sz="2800" i="1" u="sng" dirty="0" smtClean="0">
                <a:solidFill>
                  <a:schemeClr val="accent1">
                    <a:lumMod val="50000"/>
                  </a:schemeClr>
                </a:solidFill>
                <a:latin typeface="Footlight MT Light" pitchFamily="18" charset="0"/>
              </a:rPr>
              <a:t>flow of Data</a:t>
            </a:r>
          </a:p>
        </p:txBody>
      </p:sp>
      <p:sp>
        <p:nvSpPr>
          <p:cNvPr id="3" name="Title 2"/>
          <p:cNvSpPr>
            <a:spLocks noGrp="1"/>
          </p:cNvSpPr>
          <p:nvPr>
            <p:ph type="ctrTitle"/>
          </p:nvPr>
        </p:nvSpPr>
        <p:spPr>
          <a:xfrm>
            <a:off x="228600" y="457200"/>
            <a:ext cx="8458200" cy="2438400"/>
          </a:xfrm>
        </p:spPr>
        <p:txBody>
          <a:bodyPr/>
          <a:lstStyle/>
          <a:p>
            <a:r>
              <a:rPr dirty="0" smtClean="0">
                <a:ln w="12700">
                  <a:solidFill>
                    <a:schemeClr val="tx2">
                      <a:satMod val="155000"/>
                    </a:schemeClr>
                  </a:solidFill>
                  <a:prstDash val="solid"/>
                </a:ln>
                <a:solidFill>
                  <a:srgbClr val="7030A0"/>
                </a:solidFill>
                <a:effectLst/>
                <a:latin typeface="Cataneo BT" pitchFamily="66" charset="0"/>
              </a:rPr>
              <a:t>DFD is not a “flow chart”</a:t>
            </a:r>
            <a:r>
              <a:rPr dirty="0" smtClean="0">
                <a:ln w="12700">
                  <a:solidFill>
                    <a:schemeClr val="tx2">
                      <a:satMod val="155000"/>
                    </a:schemeClr>
                  </a:solidFill>
                  <a:prstDash val="solid"/>
                </a:ln>
                <a:solidFill>
                  <a:schemeClr val="bg2">
                    <a:tint val="85000"/>
                    <a:satMod val="155000"/>
                  </a:schemeClr>
                </a:solidFill>
                <a:effectLst/>
                <a:latin typeface="Cataneo BT" pitchFamily="66" charset="0"/>
              </a:rPr>
              <a:t/>
            </a:r>
            <a:br>
              <a:rPr dirty="0" smtClean="0">
                <a:ln w="12700">
                  <a:solidFill>
                    <a:schemeClr val="tx2">
                      <a:satMod val="155000"/>
                    </a:schemeClr>
                  </a:solidFill>
                  <a:prstDash val="solid"/>
                </a:ln>
                <a:solidFill>
                  <a:schemeClr val="bg2">
                    <a:tint val="85000"/>
                    <a:satMod val="155000"/>
                  </a:schemeClr>
                </a:solidFill>
                <a:effectLst/>
                <a:latin typeface="Cataneo BT" pitchFamily="66" charset="0"/>
              </a:rPr>
            </a:br>
            <a:r>
              <a:rPr dirty="0" smtClean="0">
                <a:ln w="12700">
                  <a:solidFill>
                    <a:schemeClr val="tx2">
                      <a:satMod val="155000"/>
                    </a:schemeClr>
                  </a:solidFill>
                  <a:prstDash val="solid"/>
                </a:ln>
                <a:solidFill>
                  <a:schemeClr val="bg2">
                    <a:tint val="85000"/>
                    <a:satMod val="155000"/>
                  </a:schemeClr>
                </a:solidFill>
                <a:effectLst/>
                <a:latin typeface="Cataneo BT" pitchFamily="66" charset="0"/>
              </a:rPr>
              <a:t/>
            </a:r>
            <a:br>
              <a:rPr dirty="0" smtClean="0">
                <a:ln w="12700">
                  <a:solidFill>
                    <a:schemeClr val="tx2">
                      <a:satMod val="155000"/>
                    </a:schemeClr>
                  </a:solidFill>
                  <a:prstDash val="solid"/>
                </a:ln>
                <a:solidFill>
                  <a:schemeClr val="bg2">
                    <a:tint val="85000"/>
                    <a:satMod val="155000"/>
                  </a:schemeClr>
                </a:solidFill>
                <a:effectLst/>
                <a:latin typeface="Cataneo BT" pitchFamily="66" charset="0"/>
              </a:rPr>
            </a:br>
            <a:endParaRPr lang="en-US" dirty="0">
              <a:solidFill>
                <a:srgbClr val="00B050"/>
              </a:solidFill>
              <a:effectLst/>
              <a:latin typeface="Cataneo BT"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533400" y="304800"/>
            <a:ext cx="8305800" cy="3643532"/>
          </a:xfrm>
        </p:spPr>
        <p:txBody>
          <a:bodyPr/>
          <a:lstStyle/>
          <a:p>
            <a:pPr algn="l"/>
            <a:r>
              <a:rPr sz="2400" b="1" dirty="0" smtClean="0">
                <a:solidFill>
                  <a:srgbClr val="7030A0"/>
                </a:solidFill>
              </a:rPr>
              <a:t/>
            </a:r>
            <a:br>
              <a:rPr sz="2400" b="1" dirty="0" smtClean="0">
                <a:solidFill>
                  <a:srgbClr val="7030A0"/>
                </a:solidFill>
              </a:rPr>
            </a:br>
            <a:r>
              <a:rPr sz="2400" b="1" dirty="0" smtClean="0">
                <a:solidFill>
                  <a:srgbClr val="7030A0"/>
                </a:solidFill>
                <a:latin typeface="Cataneo BT" pitchFamily="66" charset="0"/>
              </a:rPr>
              <a:t>7)  The following portion of a DFD is not correct as</a:t>
            </a: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accent1">
                    <a:lumMod val="50000"/>
                  </a:schemeClr>
                </a:solidFill>
                <a:latin typeface="Footlight MT Light" pitchFamily="18" charset="0"/>
              </a:rPr>
              <a:t> </a:t>
            </a:r>
            <a:br>
              <a:rPr sz="18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a. there is no output data flow from the process</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b. there are three data flow inputs to the process</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c. there is no external entity</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d. there is no data store   </a:t>
            </a: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tx1">
                    <a:lumMod val="95000"/>
                    <a:lumOff val="5000"/>
                  </a:schemeClr>
                </a:solidFill>
              </a:rPr>
              <a:t/>
            </a:r>
            <a:br>
              <a:rPr sz="1800" dirty="0" smtClean="0">
                <a:solidFill>
                  <a:schemeClr val="tx1">
                    <a:lumMod val="95000"/>
                    <a:lumOff val="5000"/>
                  </a:schemeClr>
                </a:solidFill>
              </a:rPr>
            </a:br>
            <a:endParaRPr lang="en-US" sz="1800" dirty="0"/>
          </a:p>
        </p:txBody>
      </p:sp>
      <p:sp>
        <p:nvSpPr>
          <p:cNvPr id="5" name="Rectangle 4"/>
          <p:cNvSpPr/>
          <p:nvPr/>
        </p:nvSpPr>
        <p:spPr>
          <a:xfrm>
            <a:off x="1828800" y="25908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Cost/unit</a:t>
            </a:r>
            <a:endParaRPr lang="en-US" dirty="0"/>
          </a:p>
        </p:txBody>
      </p:sp>
      <p:sp>
        <p:nvSpPr>
          <p:cNvPr id="6" name="Rectangle 5"/>
          <p:cNvSpPr/>
          <p:nvPr/>
        </p:nvSpPr>
        <p:spPr>
          <a:xfrm>
            <a:off x="7086600" y="22098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Quantity </a:t>
            </a:r>
            <a:endParaRPr lang="en-US" dirty="0"/>
          </a:p>
        </p:txBody>
      </p:sp>
      <p:sp>
        <p:nvSpPr>
          <p:cNvPr id="7" name="Subtitle 6"/>
          <p:cNvSpPr>
            <a:spLocks noGrp="1"/>
          </p:cNvSpPr>
          <p:nvPr>
            <p:ph type="subTitle" idx="1"/>
          </p:nvPr>
        </p:nvSpPr>
        <p:spPr>
          <a:xfrm>
            <a:off x="4191000" y="3429000"/>
            <a:ext cx="2286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Billing </a:t>
            </a:r>
            <a:br>
              <a:rPr lang="en-US" dirty="0" smtClean="0">
                <a:solidFill>
                  <a:schemeClr val="tx1">
                    <a:lumMod val="95000"/>
                    <a:lumOff val="5000"/>
                  </a:schemeClr>
                </a:solidFill>
              </a:rPr>
            </a:br>
            <a:r>
              <a:rPr lang="en-US" dirty="0" smtClean="0">
                <a:solidFill>
                  <a:schemeClr val="tx1">
                    <a:lumMod val="95000"/>
                    <a:lumOff val="5000"/>
                  </a:schemeClr>
                </a:solidFill>
              </a:rPr>
              <a:t>Process </a:t>
            </a:r>
            <a:endParaRPr lang="en-US" dirty="0"/>
          </a:p>
        </p:txBody>
      </p:sp>
      <p:sp>
        <p:nvSpPr>
          <p:cNvPr id="8" name="Rectangle 7"/>
          <p:cNvSpPr/>
          <p:nvPr/>
        </p:nvSpPr>
        <p:spPr>
          <a:xfrm>
            <a:off x="1752600" y="44958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Discount</a:t>
            </a:r>
            <a:endParaRPr lang="en-US" dirty="0"/>
          </a:p>
        </p:txBody>
      </p:sp>
      <p:cxnSp>
        <p:nvCxnSpPr>
          <p:cNvPr id="11" name="Straight Arrow Connector 10"/>
          <p:cNvCxnSpPr/>
          <p:nvPr/>
        </p:nvCxnSpPr>
        <p:spPr>
          <a:xfrm>
            <a:off x="3429000" y="32766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81400" y="42672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438900" y="29337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85800" y="5791200"/>
            <a:ext cx="1524000" cy="461665"/>
          </a:xfrm>
          <a:prstGeom prst="rect">
            <a:avLst/>
          </a:prstGeom>
        </p:spPr>
        <p:txBody>
          <a:bodyPr wrap="square">
            <a:spAutoFit/>
          </a:bodyPr>
          <a:lstStyle/>
          <a:p>
            <a:pPr marL="342900" indent="-342900">
              <a:buFont typeface="Wingdings" pitchFamily="2" charset="2"/>
              <a:buChar char="Ø"/>
            </a:pPr>
            <a:r>
              <a:rPr lang="en-US" sz="2400" b="1" dirty="0" smtClean="0">
                <a:solidFill>
                  <a:srgbClr val="00B050"/>
                </a:solidFill>
              </a:rPr>
              <a:t> </a:t>
            </a:r>
            <a:r>
              <a:rPr lang="en-US" sz="2400" b="1" dirty="0" smtClean="0">
                <a:solidFill>
                  <a:srgbClr val="FF0000"/>
                </a:solidFill>
              </a:rPr>
              <a:t>A</a:t>
            </a:r>
            <a:endParaRPr lang="en-US" sz="2400" dirty="0">
              <a:solidFill>
                <a:srgbClr val="FF0000"/>
              </a:solidFill>
            </a:endParaRPr>
          </a:p>
        </p:txBody>
      </p:sp>
      <p:sp>
        <p:nvSpPr>
          <p:cNvPr id="12" name="Rectangle 11"/>
          <p:cNvSpPr/>
          <p:nvPr/>
        </p:nvSpPr>
        <p:spPr>
          <a:xfrm>
            <a:off x="7010400" y="2220686"/>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Quantity </a:t>
            </a:r>
            <a:endParaRPr lang="en-US" dirty="0"/>
          </a:p>
        </p:txBody>
      </p:sp>
      <p:sp>
        <p:nvSpPr>
          <p:cNvPr id="14" name="Subtitle 6"/>
          <p:cNvSpPr txBox="1">
            <a:spLocks/>
          </p:cNvSpPr>
          <p:nvPr/>
        </p:nvSpPr>
        <p:spPr>
          <a:xfrm>
            <a:off x="4114800" y="3439886"/>
            <a:ext cx="2286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Autofit/>
          </a:bodyPr>
          <a:lstStyle>
            <a:lvl1pPr marL="0" indent="0" algn="ctr" rtl="0" eaLnBrk="1" latinLnBrk="0" hangingPunct="1">
              <a:spcBef>
                <a:spcPts val="600"/>
              </a:spcBef>
              <a:buClr>
                <a:schemeClr val="accent2"/>
              </a:buClr>
              <a:buSzPct val="85000"/>
              <a:buFont typeface="Wingdings 2"/>
              <a:buNone/>
              <a:defRPr kumimoji="0" sz="2200" kern="1200" spc="100" baseline="0">
                <a:solidFill>
                  <a:schemeClr val="tx2"/>
                </a:solidFill>
                <a:latin typeface="+mn-lt"/>
                <a:ea typeface="+mn-ea"/>
                <a:cs typeface="+mn-cs"/>
              </a:defRPr>
            </a:lvl1pPr>
            <a:lvl2pPr marL="457200" indent="0" algn="ctr" rtl="0" eaLnBrk="1" latinLnBrk="0" hangingPunct="1">
              <a:spcBef>
                <a:spcPts val="300"/>
              </a:spcBef>
              <a:buClr>
                <a:schemeClr val="accent2">
                  <a:shade val="75000"/>
                </a:schemeClr>
              </a:buClr>
              <a:buSzPct val="85000"/>
              <a:buFont typeface="Wingdings 2"/>
              <a:buNone/>
              <a:defRPr kumimoji="0" sz="2400" kern="1200">
                <a:solidFill>
                  <a:schemeClr val="lt1"/>
                </a:solidFill>
                <a:latin typeface="+mn-lt"/>
                <a:ea typeface="+mn-ea"/>
                <a:cs typeface="+mn-cs"/>
              </a:defRPr>
            </a:lvl2pPr>
            <a:lvl3pPr marL="914400" indent="0" algn="ctr" rtl="0" eaLnBrk="1" latinLnBrk="0" hangingPunct="1">
              <a:spcBef>
                <a:spcPts val="300"/>
              </a:spcBef>
              <a:buClr>
                <a:schemeClr val="accent2">
                  <a:shade val="50000"/>
                </a:schemeClr>
              </a:buClr>
              <a:buSzPct val="85000"/>
              <a:buFont typeface="Wingdings 2"/>
              <a:buNone/>
              <a:defRPr kumimoji="0" sz="2100" kern="1200">
                <a:solidFill>
                  <a:schemeClr val="lt1"/>
                </a:solidFill>
                <a:latin typeface="+mn-lt"/>
                <a:ea typeface="+mn-ea"/>
                <a:cs typeface="+mn-cs"/>
              </a:defRPr>
            </a:lvl3pPr>
            <a:lvl4pPr marL="1371600" indent="0" algn="ctr" rtl="0" eaLnBrk="1" latinLnBrk="0" hangingPunct="1">
              <a:spcBef>
                <a:spcPts val="300"/>
              </a:spcBef>
              <a:buClr>
                <a:schemeClr val="accent2">
                  <a:shade val="75000"/>
                </a:schemeClr>
              </a:buClr>
              <a:buSzPct val="85000"/>
              <a:buFont typeface="Wingdings 2" pitchFamily="18" charset="2"/>
              <a:buNone/>
              <a:defRPr kumimoji="0" sz="1900" kern="1200">
                <a:solidFill>
                  <a:schemeClr val="lt1"/>
                </a:solidFill>
                <a:latin typeface="+mn-lt"/>
                <a:ea typeface="+mn-ea"/>
                <a:cs typeface="+mn-cs"/>
              </a:defRPr>
            </a:lvl4pPr>
            <a:lvl5pPr marL="1828800" indent="0" algn="ctr" rtl="0" eaLnBrk="1" latinLnBrk="0" hangingPunct="1">
              <a:spcBef>
                <a:spcPts val="340"/>
              </a:spcBef>
              <a:buClr>
                <a:schemeClr val="accent2">
                  <a:shade val="75000"/>
                </a:schemeClr>
              </a:buClr>
              <a:buSzPct val="85000"/>
              <a:buFont typeface="Wingdings 2" pitchFamily="18" charset="2"/>
              <a:buNone/>
              <a:defRPr kumimoji="0" sz="1600" kern="1200">
                <a:solidFill>
                  <a:schemeClr val="lt1"/>
                </a:solidFill>
                <a:latin typeface="+mn-lt"/>
                <a:ea typeface="+mn-ea"/>
                <a:cs typeface="+mn-cs"/>
              </a:defRPr>
            </a:lvl5pPr>
            <a:lvl6pPr marL="2286000" indent="0" algn="ctr" rtl="0" eaLnBrk="1" latinLnBrk="0" hangingPunct="1">
              <a:spcBef>
                <a:spcPts val="340"/>
              </a:spcBef>
              <a:buClr>
                <a:schemeClr val="accent2">
                  <a:shade val="75000"/>
                </a:schemeClr>
              </a:buClr>
              <a:buSzPct val="85000"/>
              <a:buFont typeface="Wingdings 2" pitchFamily="18" charset="2"/>
              <a:buNone/>
              <a:defRPr kumimoji="0" sz="1700" kern="1200">
                <a:solidFill>
                  <a:schemeClr val="lt1"/>
                </a:solidFill>
                <a:latin typeface="+mn-lt"/>
                <a:ea typeface="+mn-ea"/>
                <a:cs typeface="+mn-cs"/>
              </a:defRPr>
            </a:lvl6pPr>
            <a:lvl7pPr marL="2743200" indent="0" algn="ctr" rtl="0" eaLnBrk="1" latinLnBrk="0" hangingPunct="1">
              <a:spcBef>
                <a:spcPts val="340"/>
              </a:spcBef>
              <a:buClr>
                <a:schemeClr val="accent2">
                  <a:shade val="75000"/>
                </a:schemeClr>
              </a:buClr>
              <a:buSzPct val="85000"/>
              <a:buFont typeface="Wingdings 2" pitchFamily="18" charset="2"/>
              <a:buNone/>
              <a:defRPr kumimoji="0" sz="1600" kern="1200" baseline="0">
                <a:solidFill>
                  <a:schemeClr val="lt1"/>
                </a:solidFill>
                <a:latin typeface="+mn-lt"/>
                <a:ea typeface="+mn-ea"/>
                <a:cs typeface="+mn-cs"/>
              </a:defRPr>
            </a:lvl7pPr>
            <a:lvl8pPr marL="32004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lt1"/>
                </a:solidFill>
                <a:latin typeface="+mn-lt"/>
                <a:ea typeface="+mn-ea"/>
                <a:cs typeface="+mn-cs"/>
              </a:defRPr>
            </a:lvl8pPr>
            <a:lvl9pPr marL="36576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lt1"/>
                </a:solidFill>
                <a:latin typeface="+mn-lt"/>
                <a:ea typeface="+mn-ea"/>
                <a:cs typeface="+mn-cs"/>
              </a:defRPr>
            </a:lvl9pPr>
          </a:lstStyle>
          <a:p>
            <a:r>
              <a:rPr lang="en-US" dirty="0" smtClean="0">
                <a:solidFill>
                  <a:schemeClr val="tx1">
                    <a:lumMod val="95000"/>
                    <a:lumOff val="5000"/>
                  </a:schemeClr>
                </a:solidFill>
              </a:rPr>
              <a:t>Billing </a:t>
            </a:r>
            <a:br>
              <a:rPr lang="en-US" dirty="0" smtClean="0">
                <a:solidFill>
                  <a:schemeClr val="tx1">
                    <a:lumMod val="95000"/>
                    <a:lumOff val="5000"/>
                  </a:schemeClr>
                </a:solidFill>
              </a:rPr>
            </a:br>
            <a:r>
              <a:rPr lang="en-US" dirty="0" smtClean="0">
                <a:solidFill>
                  <a:schemeClr val="tx1">
                    <a:lumMod val="95000"/>
                    <a:lumOff val="5000"/>
                  </a:schemeClr>
                </a:solidFill>
              </a:rPr>
              <a:t>Process </a:t>
            </a:r>
            <a:endParaRPr lang="en-US" dirty="0"/>
          </a:p>
        </p:txBody>
      </p:sp>
      <p:sp>
        <p:nvSpPr>
          <p:cNvPr id="15" name="Rectangle 14"/>
          <p:cNvSpPr/>
          <p:nvPr/>
        </p:nvSpPr>
        <p:spPr>
          <a:xfrm>
            <a:off x="1676400" y="4506686"/>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Discount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ipple dir="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304800"/>
            <a:ext cx="8305800" cy="3643532"/>
          </a:xfrm>
        </p:spPr>
        <p:txBody>
          <a:bodyPr/>
          <a:lstStyle/>
          <a:p>
            <a:pPr algn="l"/>
            <a:r>
              <a:rPr sz="2400" b="1" dirty="0" smtClean="0">
                <a:solidFill>
                  <a:srgbClr val="7030A0"/>
                </a:solidFill>
                <a:latin typeface="Cataneo BT" pitchFamily="66" charset="0"/>
              </a:rPr>
              <a:t>8) The following portion of a DFD is not correct as </a:t>
            </a:r>
            <a:r>
              <a:rPr sz="2400" b="1" dirty="0" smtClean="0">
                <a:solidFill>
                  <a:srgbClr val="7030A0"/>
                </a:solidFill>
              </a:rPr>
              <a:t/>
            </a:r>
            <a:br>
              <a:rPr sz="2400" b="1" dirty="0" smtClean="0">
                <a:solidFill>
                  <a:srgbClr val="7030A0"/>
                </a:solidFill>
              </a:rPr>
            </a:br>
            <a:r>
              <a:rPr sz="1800" dirty="0" smtClean="0">
                <a:solidFill>
                  <a:schemeClr val="tx1"/>
                </a:solidFill>
              </a:rPr>
              <a:t/>
            </a:r>
            <a:br>
              <a:rPr sz="1800" dirty="0" smtClean="0">
                <a:solidFill>
                  <a:schemeClr val="tx1"/>
                </a:solidFill>
              </a:rPr>
            </a:br>
            <a:r>
              <a:rPr sz="2400" dirty="0" smtClean="0">
                <a:solidFill>
                  <a:schemeClr val="accent1">
                    <a:lumMod val="50000"/>
                  </a:schemeClr>
                </a:solidFill>
                <a:latin typeface="Footlight MT Light" pitchFamily="18" charset="0"/>
              </a:rPr>
              <a:t>(a) there are many data flows out of the process </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(b) there are no input data flows to the process </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(c) the output does not go to an external entity </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(d) there is no data store </a:t>
            </a:r>
            <a:r>
              <a:rPr sz="2400" dirty="0" smtClean="0">
                <a:solidFill>
                  <a:srgbClr val="FF0000"/>
                </a:solidFill>
              </a:rPr>
              <a:t/>
            </a:r>
            <a:br>
              <a:rPr sz="2400" dirty="0" smtClean="0">
                <a:solidFill>
                  <a:srgbClr val="FF0000"/>
                </a:solidFill>
              </a:rPr>
            </a:br>
            <a:r>
              <a:rPr sz="1800" dirty="0" smtClean="0">
                <a:solidFill>
                  <a:schemeClr val="tx1"/>
                </a:solidFill>
              </a:rPr>
              <a:t/>
            </a:r>
            <a:br>
              <a:rPr sz="1800" dirty="0" smtClean="0">
                <a:solidFill>
                  <a:schemeClr val="tx1"/>
                </a:solidFill>
              </a:rPr>
            </a:br>
            <a:r>
              <a:rPr sz="1800" dirty="0" smtClean="0">
                <a:solidFill>
                  <a:schemeClr val="tx1"/>
                </a:solidFill>
              </a:rPr>
              <a:t/>
            </a:r>
            <a:br>
              <a:rPr sz="1800" dirty="0" smtClean="0">
                <a:solidFill>
                  <a:schemeClr val="tx1"/>
                </a:solidFill>
              </a:rPr>
            </a:br>
            <a:r>
              <a:rPr sz="1800" dirty="0" smtClean="0">
                <a:solidFill>
                  <a:schemeClr val="tx1"/>
                </a:solidFill>
              </a:rPr>
              <a:t/>
            </a:r>
            <a:br>
              <a:rPr sz="1800" dirty="0" smtClean="0">
                <a:solidFill>
                  <a:schemeClr val="tx1"/>
                </a:solidFill>
              </a:rPr>
            </a:br>
            <a:r>
              <a:rPr sz="1800" dirty="0" smtClean="0">
                <a:solidFill>
                  <a:schemeClr val="tx1"/>
                </a:solidFill>
              </a:rPr>
              <a:t/>
            </a:r>
            <a:br>
              <a:rPr sz="1800" dirty="0" smtClean="0">
                <a:solidFill>
                  <a:schemeClr val="tx1"/>
                </a:solidFill>
              </a:rPr>
            </a:br>
            <a:endParaRPr lang="en-US" sz="1800" dirty="0">
              <a:solidFill>
                <a:schemeClr val="tx1"/>
              </a:solidFill>
            </a:endParaRPr>
          </a:p>
        </p:txBody>
      </p:sp>
      <p:sp>
        <p:nvSpPr>
          <p:cNvPr id="4" name="Rectangle 3"/>
          <p:cNvSpPr/>
          <p:nvPr/>
        </p:nvSpPr>
        <p:spPr>
          <a:xfrm>
            <a:off x="990600" y="27432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 to </a:t>
            </a:r>
            <a:br>
              <a:rPr lang="en-US" dirty="0" smtClean="0">
                <a:solidFill>
                  <a:schemeClr val="tx1"/>
                </a:solidFill>
              </a:rPr>
            </a:br>
            <a:r>
              <a:rPr lang="en-US" dirty="0" smtClean="0">
                <a:solidFill>
                  <a:schemeClr val="tx1"/>
                </a:solidFill>
              </a:rPr>
              <a:t>vendor </a:t>
            </a:r>
            <a:endParaRPr lang="en-US" dirty="0"/>
          </a:p>
        </p:txBody>
      </p:sp>
      <p:sp>
        <p:nvSpPr>
          <p:cNvPr id="5" name="Rectangle 4"/>
          <p:cNvSpPr/>
          <p:nvPr/>
        </p:nvSpPr>
        <p:spPr>
          <a:xfrm>
            <a:off x="6934200" y="2895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 of stock </a:t>
            </a:r>
            <a:endParaRPr lang="en-US" dirty="0"/>
          </a:p>
        </p:txBody>
      </p:sp>
      <p:sp>
        <p:nvSpPr>
          <p:cNvPr id="6" name="Rectangle 5"/>
          <p:cNvSpPr/>
          <p:nvPr/>
        </p:nvSpPr>
        <p:spPr>
          <a:xfrm>
            <a:off x="7086600" y="50292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Too much stock</a:t>
            </a:r>
            <a:endParaRPr lang="en-US" dirty="0"/>
          </a:p>
        </p:txBody>
      </p:sp>
      <p:sp>
        <p:nvSpPr>
          <p:cNvPr id="7" name="Rounded Rectangle 6"/>
          <p:cNvSpPr/>
          <p:nvPr/>
        </p:nvSpPr>
        <p:spPr>
          <a:xfrm>
            <a:off x="4038600" y="40386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Billing </a:t>
            </a:r>
            <a:br>
              <a:rPr lang="en-US" dirty="0" smtClean="0">
                <a:solidFill>
                  <a:schemeClr val="tx1"/>
                </a:solidFill>
              </a:rPr>
            </a:br>
            <a:r>
              <a:rPr lang="en-US" dirty="0" err="1" smtClean="0">
                <a:solidFill>
                  <a:schemeClr val="tx1"/>
                </a:solidFill>
              </a:rPr>
              <a:t>Proces</a:t>
            </a:r>
            <a:endParaRPr lang="en-US" dirty="0"/>
          </a:p>
        </p:txBody>
      </p:sp>
      <p:cxnSp>
        <p:nvCxnSpPr>
          <p:cNvPr id="10" name="Straight Arrow Connector 9"/>
          <p:cNvCxnSpPr/>
          <p:nvPr/>
        </p:nvCxnSpPr>
        <p:spPr>
          <a:xfrm rot="10800000">
            <a:off x="2362200" y="3429000"/>
            <a:ext cx="1676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1"/>
          </p:cNvCxnSpPr>
          <p:nvPr/>
        </p:nvCxnSpPr>
        <p:spPr>
          <a:xfrm flipV="1">
            <a:off x="5257800" y="3314700"/>
            <a:ext cx="16764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1"/>
          </p:cNvCxnSpPr>
          <p:nvPr/>
        </p:nvCxnSpPr>
        <p:spPr>
          <a:xfrm>
            <a:off x="5334000" y="4800600"/>
            <a:ext cx="1752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4400" y="5715000"/>
            <a:ext cx="1371600" cy="461665"/>
          </a:xfrm>
          <a:prstGeom prst="rect">
            <a:avLst/>
          </a:prstGeom>
        </p:spPr>
        <p:txBody>
          <a:bodyPr wrap="square">
            <a:spAutoFit/>
          </a:bodyPr>
          <a:lstStyle/>
          <a:p>
            <a:pPr marL="342900" indent="-342900">
              <a:buFont typeface="Wingdings" pitchFamily="2" charset="2"/>
              <a:buChar char="Ø"/>
            </a:pPr>
            <a:r>
              <a:rPr lang="en-US" sz="2400" dirty="0" smtClean="0">
                <a:solidFill>
                  <a:srgbClr val="00B050"/>
                </a:solidFill>
                <a:latin typeface="Footlight MT Light" pitchFamily="18" charset="0"/>
              </a:rPr>
              <a:t> </a:t>
            </a:r>
            <a:r>
              <a:rPr lang="en-US" sz="2400" dirty="0" smtClean="0">
                <a:solidFill>
                  <a:srgbClr val="FF0000"/>
                </a:solidFill>
                <a:latin typeface="Footlight MT Light" pitchFamily="18" charset="0"/>
              </a:rPr>
              <a:t>B</a:t>
            </a:r>
            <a:endParaRPr lang="en-US" sz="2400" dirty="0">
              <a:solidFill>
                <a:srgbClr val="FF0000"/>
              </a:solidFill>
              <a:latin typeface="Footlight MT Ligh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2667000"/>
            <a:ext cx="8305800" cy="2667000"/>
          </a:xfrm>
        </p:spPr>
        <p:txBody>
          <a:bodyPr/>
          <a:lstStyle/>
          <a:p>
            <a:pPr marL="342900" indent="-342900" algn="l">
              <a:buFont typeface="Wingdings" pitchFamily="2" charset="2"/>
              <a:buChar char="Ø"/>
            </a:pPr>
            <a:r>
              <a:rPr lang="en-US" sz="2400" b="1" dirty="0" smtClean="0">
                <a:solidFill>
                  <a:srgbClr val="00B050"/>
                </a:solidFill>
                <a:latin typeface="Footlight MT Light" pitchFamily="18" charset="0"/>
              </a:rPr>
              <a:t> </a:t>
            </a:r>
            <a:r>
              <a:rPr lang="en-US" sz="2400" b="1" dirty="0">
                <a:solidFill>
                  <a:srgbClr val="FF0000"/>
                </a:solidFill>
                <a:latin typeface="Footlight MT Light" pitchFamily="18" charset="0"/>
              </a:rPr>
              <a:t>B</a:t>
            </a:r>
            <a:endParaRPr lang="en-US" sz="2400" b="1" dirty="0" smtClean="0">
              <a:solidFill>
                <a:srgbClr val="7030A0"/>
              </a:solidFill>
              <a:latin typeface="Footlight MT Light" pitchFamily="18" charset="0"/>
            </a:endParaRPr>
          </a:p>
          <a:p>
            <a:pPr algn="l"/>
            <a:r>
              <a:rPr lang="en-US" sz="2400" b="1" dirty="0" smtClean="0">
                <a:solidFill>
                  <a:srgbClr val="7030A0"/>
                </a:solidFill>
                <a:latin typeface="Cataneo BT" pitchFamily="66" charset="0"/>
              </a:rPr>
              <a:t>10) By leveling a DFD we mean</a:t>
            </a:r>
            <a:r>
              <a:rPr lang="en-US" sz="2400" b="1" dirty="0" smtClean="0">
                <a:solidFill>
                  <a:srgbClr val="7030A0"/>
                </a:solidFill>
              </a:rPr>
              <a:t> </a:t>
            </a:r>
          </a:p>
          <a:p>
            <a:pPr algn="l"/>
            <a:r>
              <a:rPr lang="en-US" sz="2000" b="1" dirty="0" smtClean="0">
                <a:solidFill>
                  <a:schemeClr val="accent1">
                    <a:lumMod val="50000"/>
                  </a:schemeClr>
                </a:solidFill>
                <a:latin typeface="Footlight MT Light" pitchFamily="18" charset="0"/>
              </a:rPr>
              <a:t>a. splitting it into different levels</a:t>
            </a:r>
          </a:p>
          <a:p>
            <a:pPr algn="l"/>
            <a:r>
              <a:rPr lang="en-US" sz="2000" b="1" dirty="0" smtClean="0">
                <a:solidFill>
                  <a:schemeClr val="accent1">
                    <a:lumMod val="50000"/>
                  </a:schemeClr>
                </a:solidFill>
                <a:latin typeface="Footlight MT Light" pitchFamily="18" charset="0"/>
              </a:rPr>
              <a:t>b. make its structure uniform</a:t>
            </a:r>
          </a:p>
          <a:p>
            <a:pPr algn="l"/>
            <a:r>
              <a:rPr lang="en-US" sz="2000" b="1" dirty="0" smtClean="0">
                <a:solidFill>
                  <a:schemeClr val="accent1">
                    <a:lumMod val="50000"/>
                  </a:schemeClr>
                </a:solidFill>
                <a:latin typeface="Footlight MT Light" pitchFamily="18" charset="0"/>
              </a:rPr>
              <a:t>c. expanding a process into one with more sub-processes giving more detail</a:t>
            </a:r>
          </a:p>
          <a:p>
            <a:pPr algn="l"/>
            <a:r>
              <a:rPr lang="en-US" sz="2000" b="1" dirty="0" smtClean="0">
                <a:solidFill>
                  <a:schemeClr val="accent1">
                    <a:lumMod val="50000"/>
                  </a:schemeClr>
                </a:solidFill>
                <a:latin typeface="Footlight MT Light" pitchFamily="18" charset="0"/>
              </a:rPr>
              <a:t>d. summarizing a DFD to specify only the essentials</a:t>
            </a:r>
            <a:endParaRPr lang="en-US" sz="2000" b="1" dirty="0">
              <a:solidFill>
                <a:schemeClr val="accent1">
                  <a:lumMod val="50000"/>
                </a:schemeClr>
              </a:solidFill>
              <a:latin typeface="Footlight MT Light" pitchFamily="18" charset="0"/>
            </a:endParaRPr>
          </a:p>
        </p:txBody>
      </p:sp>
      <p:sp>
        <p:nvSpPr>
          <p:cNvPr id="3" name="Title 2"/>
          <p:cNvSpPr>
            <a:spLocks noGrp="1"/>
          </p:cNvSpPr>
          <p:nvPr>
            <p:ph type="ctrTitle"/>
          </p:nvPr>
        </p:nvSpPr>
        <p:spPr>
          <a:xfrm>
            <a:off x="304800" y="1143000"/>
            <a:ext cx="8229600" cy="2514600"/>
          </a:xfrm>
        </p:spPr>
        <p:txBody>
          <a:bodyPr/>
          <a:lstStyle/>
          <a:p>
            <a:pPr algn="l"/>
            <a:r>
              <a:rPr sz="2400" b="1" dirty="0" smtClean="0">
                <a:solidFill>
                  <a:srgbClr val="7030A0"/>
                </a:solidFill>
              </a:rPr>
              <a:t/>
            </a:r>
            <a:br>
              <a:rPr sz="2400" b="1" dirty="0" smtClean="0">
                <a:solidFill>
                  <a:srgbClr val="7030A0"/>
                </a:solidFill>
              </a:rPr>
            </a:br>
            <a:r>
              <a:rPr sz="2400" b="1" dirty="0" smtClean="0">
                <a:solidFill>
                  <a:srgbClr val="7030A0"/>
                </a:solidFill>
              </a:rPr>
              <a:t/>
            </a:r>
            <a:br>
              <a:rPr sz="2400" b="1" dirty="0" smtClean="0">
                <a:solidFill>
                  <a:srgbClr val="7030A0"/>
                </a:solidFill>
              </a:rPr>
            </a:br>
            <a:r>
              <a:rPr sz="2400" b="1" dirty="0" smtClean="0">
                <a:solidFill>
                  <a:srgbClr val="7030A0"/>
                </a:solidFill>
              </a:rPr>
              <a:t/>
            </a:r>
            <a:br>
              <a:rPr sz="2400" b="1" dirty="0" smtClean="0">
                <a:solidFill>
                  <a:srgbClr val="7030A0"/>
                </a:solidFill>
              </a:rPr>
            </a:br>
            <a:r>
              <a:rPr sz="2400" b="1" dirty="0" smtClean="0">
                <a:solidFill>
                  <a:srgbClr val="7030A0"/>
                </a:solidFill>
                <a:latin typeface="Cataneo BT" pitchFamily="66" charset="0"/>
              </a:rPr>
              <a:t>9)  A context diagram </a:t>
            </a:r>
            <a:r>
              <a:rPr sz="2400" b="1" dirty="0" smtClean="0">
                <a:solidFill>
                  <a:srgbClr val="7030A0"/>
                </a:solidFill>
              </a:rPr>
              <a:t/>
            </a:r>
            <a:br>
              <a:rPr sz="2400" b="1" dirty="0" smtClean="0">
                <a:solidFill>
                  <a:srgbClr val="7030A0"/>
                </a:solidFill>
              </a:rPr>
            </a:br>
            <a:r>
              <a:rPr sz="1800" dirty="0" smtClean="0">
                <a:solidFill>
                  <a:schemeClr val="tx1"/>
                </a:solidFill>
              </a:rPr>
              <a:t/>
            </a:r>
            <a:br>
              <a:rPr sz="1800" dirty="0" smtClean="0">
                <a:solidFill>
                  <a:schemeClr val="tx1"/>
                </a:solidFill>
              </a:rPr>
            </a:br>
            <a:r>
              <a:rPr sz="2400" dirty="0" smtClean="0">
                <a:solidFill>
                  <a:schemeClr val="accent1">
                    <a:lumMod val="50000"/>
                  </a:schemeClr>
                </a:solidFill>
                <a:latin typeface="Footlight MT Light" pitchFamily="18" charset="0"/>
              </a:rPr>
              <a:t>a. describes the context of a system</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b. is a DFD which gives an overview of the system</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c. is a detailed description of a system</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d. is not used in drawing a detailed DFD</a:t>
            </a:r>
            <a:r>
              <a:rPr sz="2400" dirty="0" smtClean="0">
                <a:solidFill>
                  <a:srgbClr val="FF0000"/>
                </a:solidFill>
              </a:rPr>
              <a:t/>
            </a:r>
            <a:br>
              <a:rPr sz="2400" dirty="0" smtClean="0">
                <a:solidFill>
                  <a:srgbClr val="FF0000"/>
                </a:solidFill>
              </a:rPr>
            </a:br>
            <a:r>
              <a:rPr sz="2400" dirty="0" smtClean="0">
                <a:solidFill>
                  <a:srgbClr val="FF0000"/>
                </a:solidFill>
              </a:rPr>
              <a:t/>
            </a:r>
            <a:br>
              <a:rPr sz="2400" dirty="0" smtClean="0">
                <a:solidFill>
                  <a:srgbClr val="FF0000"/>
                </a:solidFill>
              </a:rPr>
            </a:br>
            <a:r>
              <a:rPr sz="2400" dirty="0" smtClean="0">
                <a:solidFill>
                  <a:srgbClr val="FF0000"/>
                </a:solidFill>
              </a:rPr>
              <a:t/>
            </a:r>
            <a:br>
              <a:rPr sz="2400" dirty="0" smtClean="0">
                <a:solidFill>
                  <a:srgbClr val="FF0000"/>
                </a:solidFill>
              </a:rPr>
            </a:br>
            <a:endParaRPr lang="en-US" sz="2400" dirty="0">
              <a:solidFill>
                <a:srgbClr val="FF0000"/>
              </a:solidFill>
            </a:endParaRPr>
          </a:p>
        </p:txBody>
      </p:sp>
      <p:sp>
        <p:nvSpPr>
          <p:cNvPr id="4" name="Rectangle 3"/>
          <p:cNvSpPr/>
          <p:nvPr/>
        </p:nvSpPr>
        <p:spPr>
          <a:xfrm>
            <a:off x="304800" y="5943599"/>
            <a:ext cx="1295400" cy="461665"/>
          </a:xfrm>
          <a:prstGeom prst="rect">
            <a:avLst/>
          </a:prstGeom>
        </p:spPr>
        <p:txBody>
          <a:bodyPr wrap="square">
            <a:spAutoFit/>
          </a:bodyPr>
          <a:lstStyle/>
          <a:p>
            <a:pPr marL="342900" indent="-342900">
              <a:buFont typeface="Wingdings" pitchFamily="2" charset="2"/>
              <a:buChar char="Ø"/>
            </a:pPr>
            <a:r>
              <a:rPr lang="en-US" sz="2400" b="1" dirty="0" smtClean="0">
                <a:solidFill>
                  <a:srgbClr val="00B050"/>
                </a:solidFill>
              </a:rPr>
              <a:t> </a:t>
            </a:r>
            <a:r>
              <a:rPr lang="en-US" sz="2400" b="1" dirty="0" smtClean="0">
                <a:solidFill>
                  <a:srgbClr val="FF0000"/>
                </a:solidFill>
              </a:rPr>
              <a:t>C</a:t>
            </a:r>
            <a:endParaRPr lang="en-US" sz="24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10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10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10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10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10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1000"/>
                                        <p:tgtEl>
                                          <p:spTgt spid="4">
                                            <p:txEl>
                                              <p:pRg st="0" end="0"/>
                                            </p:txEl>
                                          </p:spTgt>
                                        </p:tgtEl>
                                      </p:cBhvr>
                                    </p:animEffect>
                                    <p:anim calcmode="lin" valueType="num">
                                      <p:cBhvr>
                                        <p:cTn id="4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 y="304800"/>
            <a:ext cx="8305800" cy="2667000"/>
          </a:xfrm>
        </p:spPr>
        <p:txBody>
          <a:bodyPr/>
          <a:lstStyle/>
          <a:p>
            <a:pPr algn="l">
              <a:lnSpc>
                <a:spcPct val="150000"/>
              </a:lnSpc>
            </a:pPr>
            <a:r>
              <a:rPr sz="2400" b="1" dirty="0" smtClean="0">
                <a:solidFill>
                  <a:srgbClr val="7030A0"/>
                </a:solidFill>
                <a:latin typeface="Cataneo BT" pitchFamily="66" charset="0"/>
              </a:rPr>
              <a:t>11 ) A physical DFD specifies</a:t>
            </a:r>
            <a:r>
              <a:rPr sz="2400" b="1" dirty="0" smtClean="0">
                <a:solidFill>
                  <a:srgbClr val="00B050"/>
                </a:solidFill>
              </a:rPr>
              <a:t/>
            </a:r>
            <a:br>
              <a:rPr sz="2400" b="1" dirty="0" smtClean="0">
                <a:solidFill>
                  <a:srgbClr val="00B050"/>
                </a:solidFill>
              </a:rPr>
            </a:br>
            <a:r>
              <a:rPr sz="2400" b="1" dirty="0" smtClean="0">
                <a:solidFill>
                  <a:schemeClr val="accent1">
                    <a:lumMod val="50000"/>
                  </a:schemeClr>
                </a:solidFill>
                <a:latin typeface="Footlight MT Light" pitchFamily="18" charset="0"/>
              </a:rPr>
              <a:t> </a:t>
            </a:r>
            <a:r>
              <a:rPr sz="2400" dirty="0" smtClean="0">
                <a:solidFill>
                  <a:schemeClr val="accent1">
                    <a:lumMod val="50000"/>
                  </a:schemeClr>
                </a:solidFill>
                <a:latin typeface="Footlight MT Light" pitchFamily="18" charset="0"/>
              </a:rPr>
              <a:t>a. what processes will be used</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b. who generates data and who processes it</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c. what each person in an organization does</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d. which data will be generated</a:t>
            </a:r>
            <a:endParaRPr lang="en-US" sz="2400" dirty="0">
              <a:solidFill>
                <a:schemeClr val="accent1">
                  <a:lumMod val="50000"/>
                </a:schemeClr>
              </a:solidFill>
              <a:latin typeface="Footlight MT Light" pitchFamily="18" charset="0"/>
            </a:endParaRPr>
          </a:p>
        </p:txBody>
      </p:sp>
      <p:sp>
        <p:nvSpPr>
          <p:cNvPr id="4" name="Rectangle 3"/>
          <p:cNvSpPr/>
          <p:nvPr/>
        </p:nvSpPr>
        <p:spPr>
          <a:xfrm>
            <a:off x="304800" y="3124200"/>
            <a:ext cx="1828800" cy="461665"/>
          </a:xfrm>
          <a:prstGeom prst="rect">
            <a:avLst/>
          </a:prstGeom>
        </p:spPr>
        <p:txBody>
          <a:bodyPr wrap="square">
            <a:spAutoFit/>
          </a:bodyPr>
          <a:lstStyle/>
          <a:p>
            <a:pPr marL="342900" indent="-342900">
              <a:buFont typeface="Wingdings" pitchFamily="2" charset="2"/>
              <a:buChar char="Ø"/>
            </a:pPr>
            <a:r>
              <a:rPr lang="en-US" sz="2400" b="1" dirty="0" smtClean="0">
                <a:solidFill>
                  <a:srgbClr val="00B050"/>
                </a:solidFill>
              </a:rPr>
              <a:t> </a:t>
            </a:r>
            <a:r>
              <a:rPr lang="en-US" sz="2400" b="1" dirty="0" smtClean="0">
                <a:solidFill>
                  <a:srgbClr val="FF0000"/>
                </a:solidFill>
              </a:rPr>
              <a:t>B</a:t>
            </a:r>
            <a:endParaRPr lang="en-US" sz="2400" b="1" dirty="0">
              <a:solidFill>
                <a:srgbClr val="FF0000"/>
              </a:solidFill>
            </a:endParaRPr>
          </a:p>
        </p:txBody>
      </p:sp>
      <p:sp>
        <p:nvSpPr>
          <p:cNvPr id="5" name="Rectangle 4"/>
          <p:cNvSpPr/>
          <p:nvPr/>
        </p:nvSpPr>
        <p:spPr>
          <a:xfrm>
            <a:off x="228600" y="3657600"/>
            <a:ext cx="8686800" cy="3200876"/>
          </a:xfrm>
          <a:prstGeom prst="rect">
            <a:avLst/>
          </a:prstGeom>
        </p:spPr>
        <p:txBody>
          <a:bodyPr wrap="square">
            <a:spAutoFit/>
          </a:bodyPr>
          <a:lstStyle/>
          <a:p>
            <a:r>
              <a:rPr lang="en-US" sz="2400" b="1" dirty="0" smtClean="0">
                <a:solidFill>
                  <a:srgbClr val="7030A0"/>
                </a:solidFill>
                <a:latin typeface="Cataneo BT" pitchFamily="66" charset="0"/>
              </a:rPr>
              <a:t>12) Data flow in a DFD must hav</a:t>
            </a:r>
            <a:r>
              <a:rPr lang="en-US" sz="2400" b="1" i="1" dirty="0" smtClean="0">
                <a:solidFill>
                  <a:srgbClr val="7030A0"/>
                </a:solidFill>
                <a:latin typeface="Cataneo BT" pitchFamily="66" charset="0"/>
              </a:rPr>
              <a:t>e</a:t>
            </a:r>
          </a:p>
          <a:p>
            <a:r>
              <a:rPr lang="en-US" dirty="0" smtClean="0">
                <a:solidFill>
                  <a:srgbClr val="0070C0"/>
                </a:solidFill>
                <a:latin typeface="Cataneo BT" pitchFamily="66" charset="0"/>
              </a:rPr>
              <a:t>                                 (</a:t>
            </a:r>
            <a:r>
              <a:rPr lang="en-US" dirty="0" err="1" smtClean="0">
                <a:solidFill>
                  <a:srgbClr val="0070C0"/>
                </a:solidFill>
                <a:latin typeface="Cataneo BT" pitchFamily="66" charset="0"/>
              </a:rPr>
              <a:t>i</a:t>
            </a:r>
            <a:r>
              <a:rPr lang="en-US" dirty="0" smtClean="0">
                <a:solidFill>
                  <a:srgbClr val="0070C0"/>
                </a:solidFill>
                <a:latin typeface="Cataneo BT" pitchFamily="66" charset="0"/>
              </a:rPr>
              <a:t>) an arrow showing direction of flow of data </a:t>
            </a:r>
          </a:p>
          <a:p>
            <a:r>
              <a:rPr lang="en-US" dirty="0" smtClean="0">
                <a:solidFill>
                  <a:srgbClr val="0070C0"/>
                </a:solidFill>
                <a:latin typeface="Cataneo BT" pitchFamily="66" charset="0"/>
              </a:rPr>
              <a:t>                                (ii)a meaningful name </a:t>
            </a:r>
          </a:p>
          <a:p>
            <a:r>
              <a:rPr lang="en-US" dirty="0" smtClean="0">
                <a:solidFill>
                  <a:srgbClr val="0070C0"/>
                </a:solidFill>
                <a:latin typeface="Cataneo BT" pitchFamily="66" charset="0"/>
              </a:rPr>
              <a:t>                                (iii)a label such as: xyz </a:t>
            </a:r>
          </a:p>
          <a:p>
            <a:r>
              <a:rPr lang="en-US" dirty="0" smtClean="0">
                <a:solidFill>
                  <a:srgbClr val="0070C0"/>
                </a:solidFill>
                <a:latin typeface="Cataneo BT" pitchFamily="66" charset="0"/>
              </a:rPr>
              <a:t>                               (iv)no arrows as they are confusing </a:t>
            </a:r>
          </a:p>
          <a:p>
            <a:r>
              <a:rPr lang="en-US" b="1" dirty="0" smtClean="0">
                <a:solidFill>
                  <a:schemeClr val="accent1">
                    <a:lumMod val="50000"/>
                  </a:schemeClr>
                </a:solidFill>
                <a:latin typeface="Footlight MT Light" pitchFamily="18" charset="0"/>
              </a:rPr>
              <a:t>a. </a:t>
            </a:r>
            <a:r>
              <a:rPr lang="en-US" b="1" dirty="0" err="1" smtClean="0">
                <a:solidFill>
                  <a:schemeClr val="accent1">
                    <a:lumMod val="50000"/>
                  </a:schemeClr>
                </a:solidFill>
                <a:latin typeface="Footlight MT Light" pitchFamily="18" charset="0"/>
              </a:rPr>
              <a:t>i</a:t>
            </a:r>
            <a:r>
              <a:rPr lang="en-US" b="1" dirty="0" smtClean="0">
                <a:solidFill>
                  <a:schemeClr val="accent1">
                    <a:lumMod val="50000"/>
                  </a:schemeClr>
                </a:solidFill>
                <a:latin typeface="Footlight MT Light" pitchFamily="18" charset="0"/>
              </a:rPr>
              <a:t> and iii</a:t>
            </a:r>
          </a:p>
          <a:p>
            <a:r>
              <a:rPr lang="en-US" b="1" dirty="0" smtClean="0">
                <a:solidFill>
                  <a:schemeClr val="accent1">
                    <a:lumMod val="50000"/>
                  </a:schemeClr>
                </a:solidFill>
                <a:latin typeface="Footlight MT Light" pitchFamily="18" charset="0"/>
              </a:rPr>
              <a:t>b. ii and iv </a:t>
            </a:r>
          </a:p>
          <a:p>
            <a:r>
              <a:rPr lang="en-US" b="1" dirty="0" smtClean="0">
                <a:solidFill>
                  <a:schemeClr val="accent1">
                    <a:lumMod val="50000"/>
                  </a:schemeClr>
                </a:solidFill>
                <a:latin typeface="Footlight MT Light" pitchFamily="18" charset="0"/>
              </a:rPr>
              <a:t>c. iii and iv </a:t>
            </a:r>
          </a:p>
          <a:p>
            <a:endParaRPr lang="en-US" b="1" dirty="0" smtClean="0">
              <a:solidFill>
                <a:srgbClr val="FF0000"/>
              </a:solidFill>
            </a:endParaRPr>
          </a:p>
          <a:p>
            <a:pPr marL="342900" indent="-342900">
              <a:buFont typeface="Wingdings" pitchFamily="2" charset="2"/>
              <a:buChar char="Ø"/>
            </a:pPr>
            <a:r>
              <a:rPr lang="en-US" sz="2400" b="1" i="1" dirty="0" smtClean="0">
                <a:solidFill>
                  <a:srgbClr val="00B050"/>
                </a:solidFill>
              </a:rPr>
              <a:t> </a:t>
            </a:r>
            <a:r>
              <a:rPr lang="en-US" sz="2400" b="1" dirty="0" smtClean="0">
                <a:solidFill>
                  <a:srgbClr val="FF0000"/>
                </a:solidFill>
              </a:rPr>
              <a:t>A</a:t>
            </a:r>
          </a:p>
          <a:p>
            <a:endParaRPr lang="en-US" sz="1000" dirty="0"/>
          </a:p>
        </p:txBody>
      </p:sp>
    </p:spTree>
  </p:cSld>
  <p:clrMapOvr>
    <a:masterClrMapping/>
  </p:clrMapOvr>
  <mc:AlternateContent xmlns:mc="http://schemas.openxmlformats.org/markup-compatibility/2006" xmlns:p14="http://schemas.microsoft.com/office/powerpoint/2010/main">
    <mc:Choice Requires="p14">
      <p:transition spd="slow" p14:dur="2000">
        <p14:door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9" dur="1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4" dur="10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9" dur="10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4" dur="10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9" dur="10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4" dur="1000"/>
                                        <p:tgtEl>
                                          <p:spTgt spid="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9" dur="1000"/>
                                        <p:tgtEl>
                                          <p:spTgt spid="5">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4" dur="1000"/>
                                        <p:tgtEl>
                                          <p:spTgt spid="5">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1000"/>
                                        <p:tgtEl>
                                          <p:spTgt spid="5">
                                            <p:txEl>
                                              <p:pRg st="9" end="9"/>
                                            </p:txEl>
                                          </p:spTgt>
                                        </p:tgtEl>
                                      </p:cBhvr>
                                    </p:animEffect>
                                    <p:anim calcmode="lin" valueType="num">
                                      <p:cBhvr>
                                        <p:cTn id="6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4173" y="1143000"/>
            <a:ext cx="8305800" cy="1066800"/>
          </a:xfrm>
        </p:spPr>
        <p:txBody>
          <a:bodyPr/>
          <a:lstStyle/>
          <a:p>
            <a:r>
              <a:rPr b="1" dirty="0" smtClean="0">
                <a:solidFill>
                  <a:srgbClr val="7030A0"/>
                </a:solidFill>
                <a:latin typeface="Cataneo BT" pitchFamily="66" charset="0"/>
              </a:rPr>
              <a:t>Your Assignment </a:t>
            </a:r>
            <a:endParaRPr lang="en-US" b="1" dirty="0">
              <a:solidFill>
                <a:srgbClr val="7030A0"/>
              </a:solidFill>
              <a:latin typeface="Cataneo BT" pitchFamily="66" charset="0"/>
            </a:endParaRPr>
          </a:p>
        </p:txBody>
      </p:sp>
      <p:sp>
        <p:nvSpPr>
          <p:cNvPr id="4" name="Rectangle 3"/>
          <p:cNvSpPr/>
          <p:nvPr/>
        </p:nvSpPr>
        <p:spPr>
          <a:xfrm>
            <a:off x="533399" y="2971800"/>
            <a:ext cx="8397073" cy="584775"/>
          </a:xfrm>
          <a:prstGeom prst="rect">
            <a:avLst/>
          </a:prstGeom>
        </p:spPr>
        <p:txBody>
          <a:bodyPr wrap="square">
            <a:spAutoFit/>
          </a:bodyPr>
          <a:lstStyle/>
          <a:p>
            <a:pPr algn="just"/>
            <a:r>
              <a:rPr lang="en-US" sz="3200" b="1" dirty="0" smtClean="0">
                <a:solidFill>
                  <a:schemeClr val="accent1">
                    <a:lumMod val="50000"/>
                  </a:schemeClr>
                </a:solidFill>
                <a:latin typeface="Footlight MT Light" pitchFamily="18" charset="0"/>
              </a:rPr>
              <a:t> A general DFD for an airline reservation  system</a:t>
            </a:r>
            <a:endParaRPr lang="en-US" sz="3200" dirty="0">
              <a:solidFill>
                <a:schemeClr val="accent1">
                  <a:lumMod val="50000"/>
                </a:schemeClr>
              </a:solidFill>
              <a:latin typeface="Footlight MT Ligh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750">
        <p:cover dir="r"/>
      </p:transition>
    </mc:Choice>
    <mc:Fallback xmlns="">
      <p:transition spd="slow">
        <p:cover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457200"/>
            <a:ext cx="8077200" cy="6096000"/>
          </a:xfrm>
        </p:spPr>
        <p:txBody>
          <a:bodyPr/>
          <a:lstStyle/>
          <a:p>
            <a:pPr algn="l"/>
            <a:r>
              <a:rPr sz="4400" dirty="0" smtClean="0">
                <a:solidFill>
                  <a:srgbClr val="7030A0"/>
                </a:solidFill>
                <a:latin typeface="Cataneo BT" pitchFamily="66" charset="0"/>
              </a:rPr>
              <a:t/>
            </a:r>
            <a:br>
              <a:rPr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sz="4400" dirty="0" smtClean="0">
                <a:solidFill>
                  <a:srgbClr val="7030A0"/>
                </a:solidFill>
                <a:latin typeface="Cataneo BT" pitchFamily="66" charset="0"/>
              </a:rPr>
              <a:t>TYPES OF DFD</a:t>
            </a:r>
            <a:r>
              <a:rPr sz="3200" b="1" i="1" dirty="0" smtClean="0">
                <a:solidFill>
                  <a:srgbClr val="7030A0"/>
                </a:solidFill>
              </a:rPr>
              <a:t/>
            </a:r>
            <a:br>
              <a:rPr sz="3200" b="1" i="1" dirty="0" smtClean="0">
                <a:solidFill>
                  <a:srgbClr val="7030A0"/>
                </a:solidFill>
              </a:rPr>
            </a:br>
            <a:r>
              <a:rPr sz="3600" dirty="0" smtClean="0">
                <a:solidFill>
                  <a:schemeClr val="accent1">
                    <a:lumMod val="50000"/>
                  </a:schemeClr>
                </a:solidFill>
                <a:latin typeface="Footlight MT Light" pitchFamily="18" charset="0"/>
              </a:rPr>
              <a:t/>
            </a:r>
            <a:br>
              <a:rPr sz="3600" dirty="0" smtClean="0">
                <a:solidFill>
                  <a:schemeClr val="accent1">
                    <a:lumMod val="50000"/>
                  </a:schemeClr>
                </a:solidFill>
                <a:latin typeface="Footlight MT Light" pitchFamily="18" charset="0"/>
              </a:rPr>
            </a:br>
            <a:r>
              <a:rPr sz="2800" dirty="0" smtClean="0">
                <a:solidFill>
                  <a:schemeClr val="accent1">
                    <a:lumMod val="50000"/>
                  </a:schemeClr>
                </a:solidFill>
                <a:latin typeface="Footlight MT Light" pitchFamily="18" charset="0"/>
              </a:rPr>
              <a:t>Data flow diagrams (DFDs) are categorized as either logical or  physical. </a:t>
            </a:r>
            <a:br>
              <a:rPr sz="2800" dirty="0" smtClean="0">
                <a:solidFill>
                  <a:schemeClr val="accent1">
                    <a:lumMod val="50000"/>
                  </a:schemeClr>
                </a:solidFill>
                <a:latin typeface="Footlight MT Light" pitchFamily="18" charset="0"/>
              </a:rPr>
            </a:br>
            <a:r>
              <a:rPr sz="2800" dirty="0" smtClean="0">
                <a:solidFill>
                  <a:schemeClr val="accent1">
                    <a:lumMod val="50000"/>
                  </a:schemeClr>
                </a:solidFill>
                <a:latin typeface="Footlight MT Light" pitchFamily="18" charset="0"/>
              </a:rPr>
              <a:t> </a:t>
            </a:r>
            <a:br>
              <a:rPr sz="2800" dirty="0" smtClean="0">
                <a:solidFill>
                  <a:schemeClr val="accent1">
                    <a:lumMod val="50000"/>
                  </a:schemeClr>
                </a:solidFill>
                <a:latin typeface="Footlight MT Light" pitchFamily="18" charset="0"/>
              </a:rPr>
            </a:br>
            <a:r>
              <a:rPr sz="2800" dirty="0" smtClean="0">
                <a:solidFill>
                  <a:srgbClr val="C00000"/>
                </a:solidFill>
                <a:latin typeface="Footlight MT Light" pitchFamily="18" charset="0"/>
              </a:rPr>
              <a:t>1) </a:t>
            </a:r>
            <a:r>
              <a:rPr sz="2800" u="sng" dirty="0" smtClean="0">
                <a:solidFill>
                  <a:srgbClr val="C00000"/>
                </a:solidFill>
                <a:latin typeface="Footlight MT Light" pitchFamily="18" charset="0"/>
              </a:rPr>
              <a:t>LOGICAL  DFD</a:t>
            </a:r>
            <a:r>
              <a:rPr sz="2800" dirty="0" smtClean="0">
                <a:solidFill>
                  <a:schemeClr val="accent1">
                    <a:lumMod val="50000"/>
                  </a:schemeClr>
                </a:solidFill>
                <a:latin typeface="Footlight MT Light" pitchFamily="18" charset="0"/>
              </a:rPr>
              <a:t>:- A logical DFD focuses on the business and how the business operates. It describes the business events that take place and the data required and produced by each event. </a:t>
            </a:r>
            <a:br>
              <a:rPr sz="2800" dirty="0" smtClean="0">
                <a:solidFill>
                  <a:schemeClr val="accent1">
                    <a:lumMod val="50000"/>
                  </a:schemeClr>
                </a:solidFill>
                <a:latin typeface="Footlight MT Light" pitchFamily="18" charset="0"/>
              </a:rPr>
            </a:br>
            <a:r>
              <a:rPr sz="2800" dirty="0" smtClean="0">
                <a:solidFill>
                  <a:srgbClr val="C00000"/>
                </a:solidFill>
                <a:latin typeface="Footlight MT Light" pitchFamily="18" charset="0"/>
              </a:rPr>
              <a:t/>
            </a:r>
            <a:br>
              <a:rPr sz="2800" dirty="0" smtClean="0">
                <a:solidFill>
                  <a:srgbClr val="C00000"/>
                </a:solidFill>
                <a:latin typeface="Footlight MT Light" pitchFamily="18" charset="0"/>
              </a:rPr>
            </a:br>
            <a:r>
              <a:rPr sz="2800" dirty="0" smtClean="0">
                <a:solidFill>
                  <a:srgbClr val="C00000"/>
                </a:solidFill>
                <a:latin typeface="Footlight MT Light" pitchFamily="18" charset="0"/>
              </a:rPr>
              <a:t>2)  </a:t>
            </a:r>
            <a:r>
              <a:rPr sz="2800" u="sng" dirty="0" smtClean="0">
                <a:solidFill>
                  <a:srgbClr val="C00000"/>
                </a:solidFill>
                <a:latin typeface="Footlight MT Light" pitchFamily="18" charset="0"/>
              </a:rPr>
              <a:t>PHYSICAL DFD</a:t>
            </a:r>
            <a:r>
              <a:rPr sz="2800" dirty="0" smtClean="0">
                <a:solidFill>
                  <a:srgbClr val="C00000"/>
                </a:solidFill>
                <a:latin typeface="Footlight MT Light" pitchFamily="18" charset="0"/>
              </a:rPr>
              <a:t>:- </a:t>
            </a:r>
            <a:r>
              <a:rPr sz="2800" dirty="0" smtClean="0">
                <a:solidFill>
                  <a:schemeClr val="accent1">
                    <a:lumMod val="50000"/>
                  </a:schemeClr>
                </a:solidFill>
                <a:latin typeface="Footlight MT Light" pitchFamily="18" charset="0"/>
              </a:rPr>
              <a:t>A physical DFD shows how the system will be implemented.</a:t>
            </a:r>
            <a:endParaRPr lang="en-US" sz="2800" dirty="0">
              <a:solidFill>
                <a:schemeClr val="accent1">
                  <a:lumMod val="50000"/>
                </a:schemeClr>
              </a:solidFill>
              <a:latin typeface="Footlight MT Ligh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750">
        <p:pull dir="rd"/>
      </p:transition>
    </mc:Choice>
    <mc:Fallback xmlns="">
      <p:transition spd="slow">
        <p:pull dir="rd"/>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6096000"/>
          </a:xfrm>
        </p:spPr>
        <p:txBody>
          <a:bodyPr>
            <a:normAutofit/>
          </a:bodyPr>
          <a:lstStyle/>
          <a:p>
            <a:pPr algn="ctr">
              <a:buNone/>
            </a:pPr>
            <a:r>
              <a:rPr lang="en-US" sz="4800" b="1" i="1" dirty="0" smtClean="0">
                <a:solidFill>
                  <a:srgbClr val="7030A0"/>
                </a:solidFill>
              </a:rPr>
              <a:t>DFD COMPONENTS</a:t>
            </a:r>
          </a:p>
          <a:p>
            <a:pPr>
              <a:buNone/>
            </a:pPr>
            <a:r>
              <a:rPr lang="en-US" b="1" dirty="0" smtClean="0">
                <a:solidFill>
                  <a:schemeClr val="accent1">
                    <a:lumMod val="50000"/>
                  </a:schemeClr>
                </a:solidFill>
              </a:rPr>
              <a:t>   </a:t>
            </a:r>
            <a:r>
              <a:rPr lang="en-US" dirty="0" smtClean="0">
                <a:solidFill>
                  <a:schemeClr val="accent1">
                    <a:lumMod val="50000"/>
                  </a:schemeClr>
                </a:solidFill>
                <a:latin typeface="Footlight MT Light" pitchFamily="18" charset="0"/>
              </a:rPr>
              <a:t>Data Flow Diagrams are composed of the four basic symbols shown below:-</a:t>
            </a:r>
          </a:p>
          <a:p>
            <a:pPr>
              <a:buNone/>
            </a:pPr>
            <a:endParaRPr lang="en-US" dirty="0" smtClean="0">
              <a:solidFill>
                <a:srgbClr val="002060"/>
              </a:solidFill>
            </a:endParaRPr>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b="1" i="1" dirty="0" smtClean="0">
              <a:solidFill>
                <a:srgbClr val="7030A0"/>
              </a:solidFill>
            </a:endParaRPr>
          </a:p>
        </p:txBody>
      </p:sp>
      <p:pic>
        <p:nvPicPr>
          <p:cNvPr id="1026" name="Picture 2" descr="C:\Users\poonam\Desktop\24-01.jpg"/>
          <p:cNvPicPr>
            <a:picLocks noChangeAspect="1" noChangeArrowheads="1"/>
          </p:cNvPicPr>
          <p:nvPr/>
        </p:nvPicPr>
        <p:blipFill>
          <a:blip r:embed="rId2"/>
          <a:srcRect/>
          <a:stretch>
            <a:fillRect/>
          </a:stretch>
        </p:blipFill>
        <p:spPr bwMode="auto">
          <a:xfrm>
            <a:off x="3657600" y="2590800"/>
            <a:ext cx="1943100" cy="38671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50">
        <p:split/>
      </p:transition>
    </mc:Choice>
    <mc:Fallback xmlns="">
      <p:transition spd="slow">
        <p:spli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3400" y="457200"/>
            <a:ext cx="8305800" cy="6019800"/>
          </a:xfrm>
        </p:spPr>
        <p:txBody>
          <a:bodyPr/>
          <a:lstStyle/>
          <a:p>
            <a:pPr marL="457200" indent="-457200" algn="l"/>
            <a:r>
              <a:rPr lang="en-US" sz="4000" dirty="0" smtClean="0">
                <a:solidFill>
                  <a:srgbClr val="7030A0"/>
                </a:solidFill>
                <a:latin typeface="Cataneo BT" pitchFamily="66" charset="0"/>
              </a:rPr>
              <a:t>1)External Entity:-</a:t>
            </a:r>
          </a:p>
          <a:p>
            <a:pPr marL="457200" indent="-457200" algn="l"/>
            <a:endParaRPr lang="en-US" dirty="0" smtClean="0">
              <a:solidFill>
                <a:srgbClr val="FF0000"/>
              </a:solidFill>
            </a:endParaRPr>
          </a:p>
          <a:p>
            <a:pPr marL="457200" indent="-457200" algn="l">
              <a:lnSpc>
                <a:spcPct val="150000"/>
              </a:lnSpc>
              <a:buFont typeface="Wingdings" pitchFamily="2" charset="2"/>
              <a:buChar char="q"/>
            </a:pPr>
            <a:r>
              <a:rPr lang="en-US" sz="2400" dirty="0" smtClean="0">
                <a:solidFill>
                  <a:schemeClr val="accent1">
                    <a:lumMod val="75000"/>
                  </a:schemeClr>
                </a:solidFill>
                <a:latin typeface="Footlight MT Light" pitchFamily="18" charset="0"/>
              </a:rPr>
              <a:t>The sharp cornered rectangles(or simply boxes) in a DFD indicates entities.</a:t>
            </a:r>
          </a:p>
          <a:p>
            <a:pPr marL="457200" indent="-457200" algn="l">
              <a:lnSpc>
                <a:spcPct val="150000"/>
              </a:lnSpc>
              <a:buFont typeface="Wingdings" pitchFamily="2" charset="2"/>
              <a:buChar char="q"/>
            </a:pPr>
            <a:r>
              <a:rPr lang="en-US" sz="2400" dirty="0" smtClean="0">
                <a:solidFill>
                  <a:schemeClr val="accent1">
                    <a:lumMod val="75000"/>
                  </a:schemeClr>
                </a:solidFill>
                <a:latin typeface="Footlight MT Light" pitchFamily="18" charset="0"/>
              </a:rPr>
              <a:t>The External Entity symbol represents sources of data to the system or destinations of data from the system.</a:t>
            </a:r>
          </a:p>
          <a:p>
            <a:pPr marL="457200" indent="-457200" algn="l">
              <a:lnSpc>
                <a:spcPct val="150000"/>
              </a:lnSpc>
              <a:buFont typeface="Wingdings" pitchFamily="2" charset="2"/>
              <a:buChar char="q"/>
            </a:pPr>
            <a:r>
              <a:rPr lang="en-US" sz="2400" dirty="0" smtClean="0">
                <a:solidFill>
                  <a:schemeClr val="accent1">
                    <a:lumMod val="75000"/>
                  </a:schemeClr>
                </a:solidFill>
                <a:latin typeface="Footlight MT Light" pitchFamily="18" charset="0"/>
              </a:rPr>
              <a:t>Entities are people things, organizations etc</a:t>
            </a:r>
          </a:p>
          <a:p>
            <a:pPr marL="457200" indent="-457200" algn="l">
              <a:buFont typeface="Wingdings 2"/>
              <a:buAutoNum type="arabicParenR"/>
            </a:pPr>
            <a:endParaRPr lang="en-US" dirty="0" smtClean="0">
              <a:solidFill>
                <a:srgbClr val="0070C0"/>
              </a:solidFill>
            </a:endParaRPr>
          </a:p>
          <a:p>
            <a:pPr marL="457200" indent="-457200" algn="l">
              <a:buFont typeface="Wingdings 2"/>
              <a:buAutoNum type="arabicParenR"/>
            </a:pPr>
            <a:endParaRPr lang="en-US" dirty="0" smtClean="0">
              <a:solidFill>
                <a:srgbClr val="0070C0"/>
              </a:solidFill>
            </a:endParaRPr>
          </a:p>
          <a:p>
            <a:pPr marL="457200" indent="-457200" algn="l">
              <a:buFont typeface="Wingdings 2"/>
              <a:buAutoNum type="arabicParenR"/>
            </a:pPr>
            <a:endParaRPr lang="en-US" dirty="0" smtClean="0">
              <a:solidFill>
                <a:srgbClr val="0070C0"/>
              </a:solidFill>
            </a:endParaRPr>
          </a:p>
          <a:p>
            <a:pPr algn="l"/>
            <a:endParaRPr lang="en-US" dirty="0" smtClean="0">
              <a:solidFill>
                <a:srgbClr val="FF0000"/>
              </a:solidFill>
            </a:endParaRPr>
          </a:p>
          <a:p>
            <a:pPr algn="l"/>
            <a:endParaRPr lang="en-US" dirty="0" smtClean="0">
              <a:solidFill>
                <a:srgbClr val="FF0000"/>
              </a:solidFill>
            </a:endParaRPr>
          </a:p>
          <a:p>
            <a:pPr algn="l"/>
            <a:endParaRPr lang="en-US" dirty="0" smtClean="0">
              <a:solidFill>
                <a:srgbClr val="FF0000"/>
              </a:solidFill>
            </a:endParaRPr>
          </a:p>
          <a:p>
            <a:pPr algn="l"/>
            <a:endParaRPr lang="en-US" dirty="0" smtClean="0">
              <a:solidFill>
                <a:srgbClr val="FF0000"/>
              </a:solidFill>
            </a:endParaRPr>
          </a:p>
          <a:p>
            <a:pPr algn="l"/>
            <a:endParaRPr lang="en-US" dirty="0" smtClean="0">
              <a:solidFill>
                <a:srgbClr val="0070C0"/>
              </a:solidFill>
            </a:endParaRPr>
          </a:p>
          <a:p>
            <a:pPr algn="l"/>
            <a:endParaRPr lang="en-US" dirty="0" smtClean="0">
              <a:solidFill>
                <a:srgbClr val="0070C0"/>
              </a:solidFill>
            </a:endParaRPr>
          </a:p>
          <a:p>
            <a:pPr algn="l"/>
            <a:endParaRPr lang="en-US" dirty="0" smtClean="0">
              <a:solidFill>
                <a:srgbClr val="0070C0"/>
              </a:solidFill>
            </a:endParaRPr>
          </a:p>
          <a:p>
            <a:endParaRPr lang="en-US" dirty="0">
              <a:solidFill>
                <a:srgbClr val="0070C0"/>
              </a:solidFill>
            </a:endParaRPr>
          </a:p>
        </p:txBody>
      </p:sp>
      <p:sp>
        <p:nvSpPr>
          <p:cNvPr id="6" name="Rectangle 5"/>
          <p:cNvSpPr/>
          <p:nvPr/>
        </p:nvSpPr>
        <p:spPr>
          <a:xfrm>
            <a:off x="3124200" y="4876800"/>
            <a:ext cx="2819400" cy="1371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Entity</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r"/>
      </p:transition>
    </mc:Choice>
    <mc:Fallback xmlns="">
      <p:transition spd="slow">
        <p:push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 y="304800"/>
            <a:ext cx="2971800" cy="914400"/>
          </a:xfrm>
        </p:spPr>
        <p:txBody>
          <a:bodyPr/>
          <a:lstStyle/>
          <a:p>
            <a:r>
              <a:rPr u="sng" dirty="0" smtClean="0">
                <a:solidFill>
                  <a:srgbClr val="0070C0"/>
                </a:solidFill>
                <a:latin typeface="Cataneo BT" pitchFamily="66" charset="0"/>
              </a:rPr>
              <a:t>ENTITIES</a:t>
            </a:r>
            <a:endParaRPr lang="en-US" u="sng" dirty="0">
              <a:solidFill>
                <a:srgbClr val="0070C0"/>
              </a:solidFill>
              <a:latin typeface="Cataneo BT" pitchFamily="66" charset="0"/>
            </a:endParaRPr>
          </a:p>
        </p:txBody>
      </p:sp>
      <p:sp>
        <p:nvSpPr>
          <p:cNvPr id="4" name="Rectangle 3"/>
          <p:cNvSpPr/>
          <p:nvPr/>
        </p:nvSpPr>
        <p:spPr>
          <a:xfrm>
            <a:off x="685800" y="1447800"/>
            <a:ext cx="20574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Student</a:t>
            </a:r>
            <a:endParaRPr lang="en-US" sz="2400" dirty="0"/>
          </a:p>
        </p:txBody>
      </p:sp>
      <p:sp>
        <p:nvSpPr>
          <p:cNvPr id="5" name="Rectangle 4"/>
          <p:cNvSpPr/>
          <p:nvPr/>
        </p:nvSpPr>
        <p:spPr>
          <a:xfrm>
            <a:off x="3733800" y="533400"/>
            <a:ext cx="21336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Doctor</a:t>
            </a:r>
            <a:endParaRPr lang="en-US" sz="2400" dirty="0"/>
          </a:p>
        </p:txBody>
      </p:sp>
      <p:sp>
        <p:nvSpPr>
          <p:cNvPr id="6" name="Rectangle 5"/>
          <p:cNvSpPr/>
          <p:nvPr/>
        </p:nvSpPr>
        <p:spPr>
          <a:xfrm>
            <a:off x="609600" y="3276600"/>
            <a:ext cx="19812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Teacher</a:t>
            </a:r>
            <a:endParaRPr lang="en-US" sz="2400" dirty="0"/>
          </a:p>
        </p:txBody>
      </p:sp>
      <p:sp>
        <p:nvSpPr>
          <p:cNvPr id="7" name="Rectangle 6"/>
          <p:cNvSpPr/>
          <p:nvPr/>
        </p:nvSpPr>
        <p:spPr>
          <a:xfrm>
            <a:off x="6172200" y="3657600"/>
            <a:ext cx="20574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Manager</a:t>
            </a:r>
            <a:endParaRPr lang="en-US" sz="2400" dirty="0"/>
          </a:p>
        </p:txBody>
      </p:sp>
      <p:sp>
        <p:nvSpPr>
          <p:cNvPr id="8" name="Rectangle 7"/>
          <p:cNvSpPr/>
          <p:nvPr/>
        </p:nvSpPr>
        <p:spPr>
          <a:xfrm>
            <a:off x="6248400" y="1905000"/>
            <a:ext cx="20574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Cashier</a:t>
            </a:r>
            <a:endParaRPr lang="en-US" sz="2400" dirty="0"/>
          </a:p>
        </p:txBody>
      </p:sp>
      <p:sp>
        <p:nvSpPr>
          <p:cNvPr id="9" name="Rectangle 8"/>
          <p:cNvSpPr/>
          <p:nvPr/>
        </p:nvSpPr>
        <p:spPr>
          <a:xfrm>
            <a:off x="5715000" y="5334000"/>
            <a:ext cx="19050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User</a:t>
            </a:r>
            <a:endParaRPr lang="en-US" sz="2400" dirty="0"/>
          </a:p>
        </p:txBody>
      </p:sp>
      <p:sp>
        <p:nvSpPr>
          <p:cNvPr id="10" name="Rectangle 9"/>
          <p:cNvSpPr/>
          <p:nvPr/>
        </p:nvSpPr>
        <p:spPr>
          <a:xfrm>
            <a:off x="1524000" y="5334000"/>
            <a:ext cx="19812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Customer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p:randomBar/>
      </p:transition>
    </mc:Choice>
    <mc:Fallback xmlns="">
      <p:transition spd="slow">
        <p:randomBa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447800"/>
            <a:ext cx="8305800" cy="4648200"/>
          </a:xfrm>
        </p:spPr>
        <p:txBody>
          <a:bodyPr/>
          <a:lstStyle/>
          <a:p>
            <a:pPr algn="l">
              <a:lnSpc>
                <a:spcPct val="150000"/>
              </a:lnSpc>
              <a:buFont typeface="Wingdings" pitchFamily="2" charset="2"/>
              <a:buChar char="q"/>
            </a:pPr>
            <a:r>
              <a:rPr lang="en-US" sz="2400" dirty="0" smtClean="0">
                <a:solidFill>
                  <a:schemeClr val="accent1">
                    <a:lumMod val="50000"/>
                  </a:schemeClr>
                </a:solidFill>
                <a:latin typeface="Footlight MT Light" pitchFamily="18" charset="0"/>
              </a:rPr>
              <a:t>  The rounded cornered rectangles in a DFD indicate processes</a:t>
            </a:r>
          </a:p>
          <a:p>
            <a:pPr algn="l">
              <a:lnSpc>
                <a:spcPct val="150000"/>
              </a:lnSpc>
              <a:buFont typeface="Wingdings" pitchFamily="2" charset="2"/>
              <a:buChar char="q"/>
            </a:pPr>
            <a:r>
              <a:rPr lang="en-US" sz="2400" dirty="0" smtClean="0">
                <a:solidFill>
                  <a:schemeClr val="accent1">
                    <a:lumMod val="50000"/>
                  </a:schemeClr>
                </a:solidFill>
                <a:latin typeface="Footlight MT Light" pitchFamily="18" charset="0"/>
              </a:rPr>
              <a:t>  The Process symbol represents an activity that transforms or manipulates the data (combines, reorders, converts, etc.).</a:t>
            </a:r>
          </a:p>
          <a:p>
            <a:pPr algn="l">
              <a:lnSpc>
                <a:spcPct val="150000"/>
              </a:lnSpc>
              <a:buFont typeface="Wingdings" pitchFamily="2" charset="2"/>
              <a:buChar char="q"/>
            </a:pPr>
            <a:endParaRPr lang="en-US" dirty="0" smtClean="0"/>
          </a:p>
          <a:p>
            <a:pPr algn="l">
              <a:lnSpc>
                <a:spcPct val="150000"/>
              </a:lnSpc>
              <a:buFont typeface="Wingdings" pitchFamily="2" charset="2"/>
              <a:buChar char="§"/>
            </a:pPr>
            <a:endParaRPr lang="en-US" dirty="0"/>
          </a:p>
        </p:txBody>
      </p:sp>
      <p:sp>
        <p:nvSpPr>
          <p:cNvPr id="3" name="Title 2"/>
          <p:cNvSpPr>
            <a:spLocks noGrp="1"/>
          </p:cNvSpPr>
          <p:nvPr>
            <p:ph type="ctrTitle"/>
          </p:nvPr>
        </p:nvSpPr>
        <p:spPr>
          <a:xfrm>
            <a:off x="457200" y="304800"/>
            <a:ext cx="3733800" cy="762000"/>
          </a:xfrm>
        </p:spPr>
        <p:txBody>
          <a:bodyPr/>
          <a:lstStyle/>
          <a:p>
            <a:pPr algn="l"/>
            <a:r>
              <a:rPr dirty="0" smtClean="0">
                <a:solidFill>
                  <a:srgbClr val="7030A0"/>
                </a:solidFill>
                <a:latin typeface="Cataneo BT" pitchFamily="66" charset="0"/>
              </a:rPr>
              <a:t>2) Process:-</a:t>
            </a:r>
            <a:endParaRPr lang="en-US" dirty="0">
              <a:solidFill>
                <a:srgbClr val="7030A0"/>
              </a:solidFill>
              <a:latin typeface="Cataneo BT" pitchFamily="66" charset="0"/>
            </a:endParaRPr>
          </a:p>
        </p:txBody>
      </p:sp>
      <p:sp>
        <p:nvSpPr>
          <p:cNvPr id="4" name="Rounded Rectangle 3"/>
          <p:cNvSpPr/>
          <p:nvPr/>
        </p:nvSpPr>
        <p:spPr>
          <a:xfrm>
            <a:off x="3048000" y="4267200"/>
            <a:ext cx="3124200" cy="1371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Process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door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457200"/>
            <a:ext cx="3733800" cy="838200"/>
          </a:xfrm>
        </p:spPr>
        <p:txBody>
          <a:bodyPr/>
          <a:lstStyle/>
          <a:p>
            <a:pPr algn="l"/>
            <a:r>
              <a:rPr u="sng" dirty="0" smtClean="0">
                <a:solidFill>
                  <a:srgbClr val="7030A0"/>
                </a:solidFill>
              </a:rPr>
              <a:t>Processes</a:t>
            </a:r>
            <a:endParaRPr lang="en-US" u="sng" dirty="0">
              <a:solidFill>
                <a:srgbClr val="7030A0"/>
              </a:solidFill>
            </a:endParaRPr>
          </a:p>
        </p:txBody>
      </p:sp>
      <p:sp>
        <p:nvSpPr>
          <p:cNvPr id="4" name="Rounded Rectangle 3"/>
          <p:cNvSpPr/>
          <p:nvPr/>
        </p:nvSpPr>
        <p:spPr>
          <a:xfrm>
            <a:off x="762000" y="1752600"/>
            <a:ext cx="23622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Accounting System</a:t>
            </a:r>
            <a:endParaRPr lang="en-US" dirty="0"/>
          </a:p>
        </p:txBody>
      </p:sp>
      <p:sp>
        <p:nvSpPr>
          <p:cNvPr id="5" name="Rounded Rectangle 4"/>
          <p:cNvSpPr/>
          <p:nvPr/>
        </p:nvSpPr>
        <p:spPr>
          <a:xfrm>
            <a:off x="6019800" y="1676400"/>
            <a:ext cx="23622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Grading System</a:t>
            </a:r>
            <a:endParaRPr lang="en-US" dirty="0"/>
          </a:p>
        </p:txBody>
      </p:sp>
      <p:sp>
        <p:nvSpPr>
          <p:cNvPr id="6" name="Rounded Rectangle 5"/>
          <p:cNvSpPr/>
          <p:nvPr/>
        </p:nvSpPr>
        <p:spPr>
          <a:xfrm>
            <a:off x="3505200" y="3352800"/>
            <a:ext cx="2438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Reservation System</a:t>
            </a:r>
            <a:endParaRPr lang="en-US" dirty="0"/>
          </a:p>
        </p:txBody>
      </p:sp>
      <p:sp>
        <p:nvSpPr>
          <p:cNvPr id="7" name="Rounded Rectangle 6"/>
          <p:cNvSpPr/>
          <p:nvPr/>
        </p:nvSpPr>
        <p:spPr>
          <a:xfrm>
            <a:off x="5867400" y="5181600"/>
            <a:ext cx="2438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Patient Administration System</a:t>
            </a:r>
            <a:endParaRPr lang="en-US" dirty="0"/>
          </a:p>
        </p:txBody>
      </p:sp>
      <p:sp>
        <p:nvSpPr>
          <p:cNvPr id="8" name="Rounded Rectangle 7"/>
          <p:cNvSpPr/>
          <p:nvPr/>
        </p:nvSpPr>
        <p:spPr>
          <a:xfrm>
            <a:off x="990600" y="5257800"/>
            <a:ext cx="23622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Marketing System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1437</TotalTime>
  <Words>1052</Words>
  <Application>Microsoft Office PowerPoint</Application>
  <PresentationFormat>On-screen Show (4:3)</PresentationFormat>
  <Paragraphs>254</Paragraphs>
  <Slides>34</Slides>
  <Notes>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Paper</vt:lpstr>
      <vt:lpstr>DATA FLOW DIAGRAM</vt:lpstr>
      <vt:lpstr>PowerPoint Presentation</vt:lpstr>
      <vt:lpstr>DFD is not a “flow chart”  </vt:lpstr>
      <vt:lpstr>        TYPES OF DFD  Data flow diagrams (DFDs) are categorized as either logical or  physical.    1) LOGICAL  DFD:- A logical DFD focuses on the business and how the business operates. It describes the business events that take place and the data required and produced by each event.   2)  PHYSICAL DFD:- A physical DFD shows how the system will be implemented.</vt:lpstr>
      <vt:lpstr>PowerPoint Presentation</vt:lpstr>
      <vt:lpstr>PowerPoint Presentation</vt:lpstr>
      <vt:lpstr>ENTITIES</vt:lpstr>
      <vt:lpstr>2) Process:-</vt:lpstr>
      <vt:lpstr>Processes</vt:lpstr>
      <vt:lpstr>3) Data Store:- </vt:lpstr>
      <vt:lpstr>PowerPoint Presentation</vt:lpstr>
      <vt:lpstr>Data Store</vt:lpstr>
      <vt:lpstr>PowerPoint Presentation</vt:lpstr>
      <vt:lpstr>Data</vt:lpstr>
      <vt:lpstr>                                                                          RULES OF DATA FLOW    •  Data can flow from         -external entity to process         -process to external entity         -process to store and back         -process to process        • Data cannot flow from          -external entity to external entity       -external entity to store       -store to external entity       -store to store</vt:lpstr>
      <vt:lpstr> </vt:lpstr>
      <vt:lpstr>LEVELS OF DFD </vt:lpstr>
      <vt:lpstr>How to create Level 0 DFD</vt:lpstr>
      <vt:lpstr>Context Level DFD for a Mail Order Business</vt:lpstr>
      <vt:lpstr>Level 1 DFD</vt:lpstr>
      <vt:lpstr>How to create Level 1 DFD</vt:lpstr>
      <vt:lpstr>Level 1 DFD for a Mail Order Business</vt:lpstr>
      <vt:lpstr>2-Level DFD  and other level of DFD</vt:lpstr>
      <vt:lpstr>                   LEVELLING DFD  A context diagram is expanded into a  number of inter-related processes. Each process may be further expanded into a set of inter-connected sub processes. This  procedure of expanding a DFD is known as leveling. </vt:lpstr>
      <vt:lpstr>The value of a DFD</vt:lpstr>
      <vt:lpstr>Questions ?</vt:lpstr>
      <vt:lpstr> </vt:lpstr>
      <vt:lpstr>PowerPoint Presentation</vt:lpstr>
      <vt:lpstr>PowerPoint Presentation</vt:lpstr>
      <vt:lpstr> 7)  The following portion of a DFD is not correct as   a. there is no output data flow from the process b. there are three data flow inputs to the process c. there is no external entity d. there is no data store        </vt:lpstr>
      <vt:lpstr>8) The following portion of a DFD is not correct as   (a) there are many data flows out of the process  (b) there are no input data flows to the process  (c) the output does not go to an external entity  (d) there is no data store      </vt:lpstr>
      <vt:lpstr>   9)  A context diagram   a. describes the context of a system b. is a DFD which gives an overview of the system c. is a detailed description of a system d. is not used in drawing a detailed DFD   </vt:lpstr>
      <vt:lpstr>11 ) A physical DFD specifies  a. what processes will be used b. who generates data and who processes it c. what each person in an organization does d. which data will be generated</vt:lpstr>
      <vt:lpstr>Your Assignment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poonam</dc:creator>
  <cp:lastModifiedBy>Shelly</cp:lastModifiedBy>
  <cp:revision>223</cp:revision>
  <dcterms:created xsi:type="dcterms:W3CDTF">2013-02-07T14:45:08Z</dcterms:created>
  <dcterms:modified xsi:type="dcterms:W3CDTF">2017-02-16T05:03:19Z</dcterms:modified>
</cp:coreProperties>
</file>