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embeddedFontLst>
    <p:embeddedFont>
      <p:font typeface="Constantia"/>
      <p:regular r:id="rId40"/>
      <p:bold r:id="rId41"/>
      <p:italic r:id="rId42"/>
      <p:boldItalic r:id="rId43"/>
    </p:embeddedFont>
    <p:embeddedFont>
      <p:font typeface="Gentium Bas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nstantia-regular.fntdata"/><Relationship Id="rId20" Type="http://schemas.openxmlformats.org/officeDocument/2006/relationships/slide" Target="slides/slide15.xml"/><Relationship Id="rId42" Type="http://schemas.openxmlformats.org/officeDocument/2006/relationships/font" Target="fonts/Constantia-italic.fntdata"/><Relationship Id="rId41" Type="http://schemas.openxmlformats.org/officeDocument/2006/relationships/font" Target="fonts/Constantia-bold.fntdata"/><Relationship Id="rId22" Type="http://schemas.openxmlformats.org/officeDocument/2006/relationships/slide" Target="slides/slide17.xml"/><Relationship Id="rId44" Type="http://schemas.openxmlformats.org/officeDocument/2006/relationships/font" Target="fonts/GentiumBasic-regular.fntdata"/><Relationship Id="rId21" Type="http://schemas.openxmlformats.org/officeDocument/2006/relationships/slide" Target="slides/slide16.xml"/><Relationship Id="rId43" Type="http://schemas.openxmlformats.org/officeDocument/2006/relationships/font" Target="fonts/Constantia-boldItalic.fntdata"/><Relationship Id="rId24" Type="http://schemas.openxmlformats.org/officeDocument/2006/relationships/slide" Target="slides/slide19.xml"/><Relationship Id="rId46" Type="http://schemas.openxmlformats.org/officeDocument/2006/relationships/font" Target="fonts/GentiumBasic-italic.fntdata"/><Relationship Id="rId23" Type="http://schemas.openxmlformats.org/officeDocument/2006/relationships/slide" Target="slides/slide18.xml"/><Relationship Id="rId45" Type="http://schemas.openxmlformats.org/officeDocument/2006/relationships/font" Target="fonts/GentiumBas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GentiumBasic-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b="0" i="0" lang="en-US" sz="570">
                <a:solidFill>
                  <a:schemeClr val="dk1"/>
                </a:solidFill>
                <a:latin typeface="Calibri"/>
                <a:ea typeface="Calibri"/>
                <a:cs typeface="Calibri"/>
                <a:sym typeface="Calibri"/>
              </a:rPr>
              <a:t>Adataflowdiagram(DFD)isatool(andtypeofprocessmodel)thatdepictstheflowofdatathroughasystemandtheworkorprocessingperformedbythatsystem.</a:t>
            </a:r>
            <a:endParaRPr sz="570"/>
          </a:p>
        </p:txBody>
      </p:sp>
      <p:sp>
        <p:nvSpPr>
          <p:cNvPr id="93" name="Google Shape;9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br>
              <a:rPr b="1"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Data Flow Diagrams - Introduction</a:t>
            </a:r>
            <a:br>
              <a:rPr b="1"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Data flow diagrams can be used to provide a clear representation of any business function. The technique starts with an overall picture of the business and continues by analyzing each of the functional areas of interest. This analysis can be carried out to precisely the level of detail required. The technique exploits a method called top-down expansion to conduct the analysis in a targeted way.</a:t>
            </a:r>
            <a:endParaRPr sz="300"/>
          </a:p>
          <a:p>
            <a:pPr indent="0" lvl="0" marL="0" rtl="0" algn="l">
              <a:lnSpc>
                <a:spcPct val="80000"/>
              </a:lnSpc>
              <a:spcBef>
                <a:spcPts val="0"/>
              </a:spcBef>
              <a:spcAft>
                <a:spcPts val="0"/>
              </a:spcAft>
              <a:buNone/>
            </a:pP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result is a series of diagrams that represent the business activities in a way that is clear and easy to communicate. A business model comprises one or more data flow diagrams (also known as business process diagrams). Initially a context diagram is drawn, which is a simple representation of the entire system under investigation. This is followed by a level 1 diagram; which provides an overview of the major functional areas of the business. Don't worry about the symbols at this stage, these are explained shortly. Using the context diagram together with additional information from the area of interest, the level 1 diagram can then be drawn.</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level 1 diagram identifies the major business processes at a high level and any of these processes can then be analyzed further - giving rise to a corresponding level 2 business process diagram. This process of more detailed analysis can then continue – through level 3, 4 and so on. However, most investigations will stop at level 2 and it is very unusual to go beyond a level 3 diagram.</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Identifying the existing business processes, using a technique like data flow diagrams, is an essential precursor to business process re-engineering, migration to new technology, or refinement of an existing business process. However, the level of detail required will depend on the type of change being considered.</a:t>
            </a:r>
            <a:endParaRPr sz="300"/>
          </a:p>
          <a:p>
            <a:pPr indent="0" lvl="0" marL="0" rtl="0" algn="l">
              <a:lnSpc>
                <a:spcPct val="80000"/>
              </a:lnSpc>
              <a:spcBef>
                <a:spcPts val="0"/>
              </a:spcBef>
              <a:spcAft>
                <a:spcPts val="0"/>
              </a:spcAft>
              <a:buNone/>
            </a:pPr>
            <a:r>
              <a:rPr lang="en-US" sz="300"/>
              <a:t>   </a:t>
            </a:r>
            <a:r>
              <a:rPr b="1" lang="en-US" sz="300">
                <a:solidFill>
                  <a:schemeClr val="dk1"/>
                </a:solidFill>
                <a:latin typeface="Calibri"/>
                <a:ea typeface="Calibri"/>
                <a:cs typeface="Calibri"/>
                <a:sym typeface="Calibri"/>
              </a:rPr>
              <a:t>Data Flow Diagrams – Diagram Notation</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There are only five symbols that are used in the drawing of business process diagrams (data flow diagrams). These are now explained, together with the rules that apply to them.</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This diagram represents a banking process, which maintains customer accounts. In this example, customers can withdraw or deposit cash, request information about their account or update their account details. The five different symbols used in this example represent the full set of symbols required to draw any business process diagram.</a:t>
            </a:r>
            <a:endParaRPr sz="300"/>
          </a:p>
          <a:p>
            <a:pPr indent="0" lvl="0" marL="0" rtl="0" algn="l">
              <a:lnSpc>
                <a:spcPct val="80000"/>
              </a:lnSpc>
              <a:spcBef>
                <a:spcPts val="0"/>
              </a:spcBef>
              <a:spcAft>
                <a:spcPts val="0"/>
              </a:spcAft>
              <a:buNone/>
            </a:pPr>
            <a:r>
              <a:rPr b="1" lang="en-US" sz="300">
                <a:solidFill>
                  <a:schemeClr val="dk1"/>
                </a:solidFill>
                <a:latin typeface="Calibri"/>
                <a:ea typeface="Calibri"/>
                <a:cs typeface="Calibri"/>
                <a:sym typeface="Calibri"/>
              </a:rPr>
              <a:t>External Entity</a:t>
            </a:r>
            <a:br>
              <a:rPr b="1"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An external entity is a source or destination of a data flow which is outside the area of study. Only those entities which originate or receive data are represented on a business process diagram. The symbol used is an oval containing a meaningful and unique identifier.</a:t>
            </a:r>
            <a:endParaRPr sz="300"/>
          </a:p>
          <a:p>
            <a:pPr indent="0" lvl="0" marL="0" rtl="0" algn="l">
              <a:lnSpc>
                <a:spcPct val="80000"/>
              </a:lnSpc>
              <a:spcBef>
                <a:spcPts val="0"/>
              </a:spcBef>
              <a:spcAft>
                <a:spcPts val="0"/>
              </a:spcAft>
              <a:buNone/>
            </a:pPr>
            <a:r>
              <a:rPr b="1" lang="en-US" sz="300">
                <a:solidFill>
                  <a:schemeClr val="dk1"/>
                </a:solidFill>
                <a:latin typeface="Calibri"/>
                <a:ea typeface="Calibri"/>
                <a:cs typeface="Calibri"/>
                <a:sym typeface="Calibri"/>
              </a:rPr>
              <a:t>Process</a:t>
            </a:r>
            <a:br>
              <a:rPr b="1"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                            </a:t>
            </a:r>
            <a:endParaRPr sz="300"/>
          </a:p>
          <a:p>
            <a:pPr indent="0" lvl="0" marL="0" rtl="0" algn="l">
              <a:lnSpc>
                <a:spcPct val="80000"/>
              </a:lnSpc>
              <a:spcBef>
                <a:spcPts val="0"/>
              </a:spcBef>
              <a:spcAft>
                <a:spcPts val="0"/>
              </a:spcAft>
              <a:buNone/>
            </a:pPr>
            <a:r>
              <a:rPr lang="en-US" sz="300">
                <a:solidFill>
                  <a:schemeClr val="dk1"/>
                </a:solidFill>
                <a:latin typeface="Calibri"/>
                <a:ea typeface="Calibri"/>
                <a:cs typeface="Calibri"/>
                <a:sym typeface="Calibri"/>
              </a:rPr>
              <a:t>A process shows a transformation or manipulation of data flows within the system. The symbol used is a rectangular box which contains 3 descriptive elements: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Firstly an identification number appears in the upper left hand corner. This is allocated arbitrarily at the top level and serves as a unique reference.</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Secondly, a location appears to the right of the identifier and describes where in the system the process takes place. This may, for example, be a department or a piece of hardware. Finally, a descriptive title is placed in the centre of the box. This should be a simple imperative sentence with a specific verb, for example 'maintain customer records' or 'find driver'.</a:t>
            </a:r>
            <a:endParaRPr sz="300"/>
          </a:p>
          <a:p>
            <a:pPr indent="0" lvl="0" marL="0" rtl="0" algn="l">
              <a:lnSpc>
                <a:spcPct val="80000"/>
              </a:lnSpc>
              <a:spcBef>
                <a:spcPts val="0"/>
              </a:spcBef>
              <a:spcAft>
                <a:spcPts val="0"/>
              </a:spcAft>
              <a:buNone/>
            </a:pPr>
            <a:r>
              <a:rPr b="1" lang="en-US" sz="300">
                <a:solidFill>
                  <a:schemeClr val="dk1"/>
                </a:solidFill>
                <a:latin typeface="Calibri"/>
                <a:ea typeface="Calibri"/>
                <a:cs typeface="Calibri"/>
                <a:sym typeface="Calibri"/>
              </a:rPr>
              <a:t>Data Flow</a:t>
            </a:r>
            <a:br>
              <a:rPr b="1"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                              </a:t>
            </a:r>
            <a:br>
              <a:rPr b="1"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A data flow shows the flow of information from its source to its destination. A data flow is represented by a line, with arrowheads showing the direction of flow. Information always flows to or from a process and may be written, verbal or electronic. Each data flow may be referenced by the processes or data stores at its head and tail, or by a description of its contents.</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Data Store</a:t>
            </a:r>
            <a:br>
              <a:rPr b="1"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                             </a:t>
            </a:r>
            <a:br>
              <a:rPr b="1"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A data store is a holding place for information within the system:</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It is represented by an open ended narrow rectangle.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Data stores may be long-term files such as sales ledgers, or may be short-term accumulations: for example batches of documents that are waiting to be processed. Each data store should be given a reference followed by an arbitrary number.</a:t>
            </a:r>
            <a:endParaRPr sz="300"/>
          </a:p>
          <a:p>
            <a:pPr indent="0" lvl="0" marL="0" rtl="0" algn="l">
              <a:lnSpc>
                <a:spcPct val="80000"/>
              </a:lnSpc>
              <a:spcBef>
                <a:spcPts val="0"/>
              </a:spcBef>
              <a:spcAft>
                <a:spcPts val="0"/>
              </a:spcAft>
              <a:buNone/>
            </a:pPr>
            <a:r>
              <a:rPr b="1" lang="en-US" sz="300">
                <a:solidFill>
                  <a:schemeClr val="dk1"/>
                </a:solidFill>
                <a:latin typeface="Calibri"/>
                <a:ea typeface="Calibri"/>
                <a:cs typeface="Calibri"/>
                <a:sym typeface="Calibri"/>
              </a:rPr>
              <a:t>Resource Flow</a:t>
            </a:r>
            <a:br>
              <a:rPr b="1"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                               </a:t>
            </a:r>
            <a:br>
              <a:rPr b="1"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A resource flow shows the flow of any physical material from its source to its destination. For this reason they are sometimes referred to as physical flows.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physical material in question should be given a meaningful name. Resource flows are usually restricted to early, high-level diagrams and are used when a description of the physical flow of materials is considered to be important to help the analysis.</a:t>
            </a:r>
            <a:r>
              <a:rPr lang="en-US" sz="300"/>
              <a:t>    </a:t>
            </a:r>
            <a:r>
              <a:rPr b="1" lang="en-US" sz="300">
                <a:solidFill>
                  <a:schemeClr val="dk1"/>
                </a:solidFill>
                <a:latin typeface="Calibri"/>
                <a:ea typeface="Calibri"/>
                <a:cs typeface="Calibri"/>
                <a:sym typeface="Calibri"/>
              </a:rPr>
              <a:t>Data Flow Diagrams – The Rules</a:t>
            </a:r>
            <a:endParaRPr sz="300"/>
          </a:p>
          <a:p>
            <a:pPr indent="0" lvl="0" marL="0" rtl="0" algn="l">
              <a:lnSpc>
                <a:spcPct val="80000"/>
              </a:lnSpc>
              <a:spcBef>
                <a:spcPts val="0"/>
              </a:spcBef>
              <a:spcAft>
                <a:spcPts val="0"/>
              </a:spcAft>
              <a:buNone/>
            </a:pPr>
            <a:r>
              <a:rPr b="1" lang="en-US" sz="300">
                <a:solidFill>
                  <a:schemeClr val="dk1"/>
                </a:solidFill>
                <a:latin typeface="Calibri"/>
                <a:ea typeface="Calibri"/>
                <a:cs typeface="Calibri"/>
                <a:sym typeface="Calibri"/>
              </a:rPr>
              <a:t>External Entities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It is normal for all the information represented within a system to have been obtained from, and/or to be passed onto, an external source or recipient. These external entities may be duplicated on a diagram, to avoid crossing data flow lines. Where they are duplicated a stripe is drawn across the left hand corner, like this.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addition of a lowercase letter to each entity on the diagram is a good way to uniquely identify them. </a:t>
            </a:r>
            <a:br>
              <a:rPr lang="en-US" sz="300">
                <a:solidFill>
                  <a:schemeClr val="dk1"/>
                </a:solidFill>
                <a:latin typeface="Calibri"/>
                <a:ea typeface="Calibri"/>
                <a:cs typeface="Calibri"/>
                <a:sym typeface="Calibri"/>
              </a:rPr>
            </a:br>
            <a:br>
              <a:rPr b="1"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Processes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When naming processes, avoid glossing over them, without really understanding their role. Indications that this has been done are the use of vague terms in the descriptive title area - like 'process' or 'update'.</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most important thing to remember is that the description must be meaningful to whoever will be using the diagram.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Data Flows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Double headed arrows can be used (to show two-way flows) on all but bottom level diagrams. Furthermore, in common with most of the other symbols used, a data flow at a particular level of a diagram may be decomposed to multiple data flows at lower levels.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Data Stores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Each store should be given a reference letter, followed by an arbitrary number. These reference letters are allocated as follows:</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'D' - indicates a permanent computer file</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'M' - indicates a manual file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 - indicates a transient store, one that is deleted after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processing.</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In order to avoid complex flows, the same data store may be drawn several times on a diagram. Multiple instances of the same data store are indicated by a double vertical bar on their left hand edge.</a:t>
            </a:r>
            <a:endParaRPr sz="300"/>
          </a:p>
          <a:p>
            <a:pPr indent="0" lvl="0" marL="0" rtl="0" algn="l">
              <a:lnSpc>
                <a:spcPct val="80000"/>
              </a:lnSpc>
              <a:spcBef>
                <a:spcPts val="0"/>
              </a:spcBef>
              <a:spcAft>
                <a:spcPts val="0"/>
              </a:spcAft>
              <a:buNone/>
            </a:pPr>
            <a:r>
              <a:rPr b="1" lang="en-US" sz="300">
                <a:solidFill>
                  <a:schemeClr val="dk1"/>
                </a:solidFill>
                <a:latin typeface="Calibri"/>
                <a:ea typeface="Calibri"/>
                <a:cs typeface="Calibri"/>
                <a:sym typeface="Calibri"/>
              </a:rPr>
              <a:t>Data Flow Diagrams – Relationship Grid</a:t>
            </a:r>
            <a:br>
              <a:rPr b="1"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There are rules governing various aspects of the diagram components and how they can relate to one another.</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Data Flows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For data flows the rules are as follows: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Data flows and resource flows are allowed between external entities and processes. Data flows are also allowed between different external entities. However, data flows and resource flows are not allowed between external entities and data stores.</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Processes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For processes the data flow rules are as follows: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Data flows and resource flows are allowed between processes and external entities and between processes and data stores. They are also allowed between different processes. In other words processes can communicate with all other areas of the business process diagram.</a:t>
            </a:r>
            <a:endParaRPr sz="300"/>
          </a:p>
          <a:p>
            <a:pPr indent="0" lvl="0" marL="0" rtl="0" algn="l">
              <a:lnSpc>
                <a:spcPct val="80000"/>
              </a:lnSpc>
              <a:spcBef>
                <a:spcPts val="0"/>
              </a:spcBef>
              <a:spcAft>
                <a:spcPts val="0"/>
              </a:spcAft>
              <a:buNone/>
            </a:pPr>
            <a:r>
              <a:rPr b="1" lang="en-US" sz="300">
                <a:solidFill>
                  <a:schemeClr val="dk1"/>
                </a:solidFill>
                <a:latin typeface="Calibri"/>
                <a:ea typeface="Calibri"/>
                <a:cs typeface="Calibri"/>
                <a:sym typeface="Calibri"/>
              </a:rPr>
              <a:t>Data Stores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For data stores the data flow rules are as follows: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Data flows and resource flows are allowed between data stores and processes. However, these flows are not allowed between data stores and external entities or between one data store and another. In practice this means that data stores cannot initiate a communication of information, they require a process to do this.</a:t>
            </a:r>
            <a:endParaRPr sz="300"/>
          </a:p>
          <a:p>
            <a:pPr indent="0" lvl="0" marL="0" rtl="0" algn="l">
              <a:lnSpc>
                <a:spcPct val="80000"/>
              </a:lnSpc>
              <a:spcBef>
                <a:spcPts val="0"/>
              </a:spcBef>
              <a:spcAft>
                <a:spcPts val="0"/>
              </a:spcAft>
              <a:buNone/>
            </a:pPr>
            <a:r>
              <a:rPr lang="en-US" sz="300"/>
              <a:t>    </a:t>
            </a:r>
            <a:r>
              <a:rPr b="1" lang="en-US" sz="300">
                <a:solidFill>
                  <a:schemeClr val="dk1"/>
                </a:solidFill>
                <a:latin typeface="Calibri"/>
                <a:ea typeface="Calibri"/>
                <a:cs typeface="Calibri"/>
                <a:sym typeface="Calibri"/>
              </a:rPr>
              <a:t>Data Flow Diagrams – Context Diagrams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context diagram represents the entire system under investigation. This diagram should be drawn first, and used to clarify and agree the scope of the investigation.</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components of a context diagram are clearly shown on this screen. The system under investigation is represented as a single process, connected to external entities by data flows and resource flows.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context diagram clearly shows the interfaces between the system under investigation and the external entities with which it communicates. Therefore, whilst it is often conceptually trivial, a context diagram serves to focus attention on the system boundary and can help in clarifying the precise scope of the analysis.</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context diagram shown on this screen represents a book lending library. The library receives details of books, and orders books from one or more book suppliers.Books may be reserved and borrowed by members of the public, who are required to give a borrower number. The library will notify borrowers when a reserved book becomes available or when a borrowed book becomes overdue.</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In addition to supplying books, a book supplier will furnish details of specific books in response to library enquiries.</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Note, that communications involving external entities are only included where they involve the 'system' process. Whilst a book supplier would communicate with various agencies, for example, publishers and other suppliers - these data flow are remote from the 'system' process and so this is not included on the context diagram.</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Data Flow Diagrams – Context Diagram Guidelines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Firstly, draw and name a single process box that represents the entire system.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Next, identify and add the external entities that communicate directly with the process box. Do this by considering origin and destination of the resource flows and data flows.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Finally, add the resource flows and data flows to the diagram.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In drawing the context diagram you should only be concerned with the most important information flows. These will be concerned with issues such as: how orders are received and checked, with providing good customer service and with the paying of invoices. Remember that no business process diagram is the definitive solution - there is no absolute right or wrong.</a:t>
            </a:r>
            <a:endParaRPr sz="300"/>
          </a:p>
          <a:p>
            <a:pPr indent="0" lvl="0" marL="0" rtl="0" algn="l">
              <a:lnSpc>
                <a:spcPct val="80000"/>
              </a:lnSpc>
              <a:spcBef>
                <a:spcPts val="0"/>
              </a:spcBef>
              <a:spcAft>
                <a:spcPts val="0"/>
              </a:spcAft>
              <a:buNone/>
            </a:pPr>
            <a:r>
              <a:rPr lang="en-US" sz="300"/>
              <a:t>    </a:t>
            </a:r>
            <a:r>
              <a:rPr b="1" lang="en-US" sz="300">
                <a:solidFill>
                  <a:schemeClr val="dk1"/>
                </a:solidFill>
                <a:latin typeface="Calibri"/>
                <a:ea typeface="Calibri"/>
                <a:cs typeface="Calibri"/>
                <a:sym typeface="Calibri"/>
              </a:rPr>
              <a:t>Data Flow Diagrams – Level 1 Diagrams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level 1 diagram shows the main functional areas of the system under investigation. As with the context diagram, any system under investigation should be represented by only one level 1 diagram.</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There is no formula that can be applied in deciding what is, and what is not, a level 1 process. Level 1 processes should describe only the main functional areas of the system, and you should avoid the temptation of including lower level processes on this diagram. As a general rule no business process diagram should contain more than 12 process boxes.</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level 1 diagram is surrounded by the outline of a process box that represents the boundaries of the system. Because the level 1 diagram depicts the whole of the system under investigation, it can be difficult to know where to start.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There are three different methods, which provide a practical way to start the analysis. These are explained in the following section and any one of them, or a combination, may prove to be the most helpful in any given investigation.</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There are three different methods, which provide a practical way to start the analysis. These are introduced below and any one of them, or a combination, may prove to be the most helpful in any given investigation:</a:t>
            </a:r>
            <a:r>
              <a:rPr b="1" lang="en-US" sz="300">
                <a:solidFill>
                  <a:schemeClr val="dk1"/>
                </a:solidFill>
                <a:latin typeface="Calibri"/>
                <a:ea typeface="Calibri"/>
                <a:cs typeface="Calibri"/>
                <a:sym typeface="Calibri"/>
              </a:rPr>
              <a:t>Data Flow Diagrams – Resource Flow Analysis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Resource flow analysis may be a useful method for starting the analysis if the current system consists largely of the flow of goods, as this approach concentrates on following the flow of physical objects.</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Resource flow analysis may be a useful method for developing diagrams if the current system consists largely of the flow of goods. Physical resources are traced from when they arrive within the boundaries of the system, through the points at which some action occurs, to their exit from the system. The rationale behind this method is that information will normally flow around the same paths as the physical objects.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Data Flow Diagrams – Organizational Structure Analysis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organizational structure approach starts from an analysis of the main roles that exist within the organization, rather than the goods or information that is flowing around the system.</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Identification of the key processes results from looking at the organizational structure and deciding which functional areas are relevant to the current investigation. By looking at these areas in more detail, and analyzing what staff actually do, discrete processes can be identified.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Starting with these processes, the information flows between them and between these processes and external entities are then identified and added to the diagram.</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Data Flow Diagrams – Document Flow Analysis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document flow analysis approach is appropriate if the part of the business under investigation consists principally of flows of information in the form of documents or computer input and output.</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Document flow analysis is particularly useful where information flows are of special interest. The first step is to list the major documents and their sources and recipients. This is followed by the identification of other major information flows such as telephone and computer transactions. Once the document flow diagram has been drawn the system boundary should be added.</a:t>
            </a:r>
            <a:endParaRPr sz="300"/>
          </a:p>
          <a:p>
            <a:pPr indent="0" lvl="0" marL="0" rtl="0" algn="l">
              <a:lnSpc>
                <a:spcPct val="80000"/>
              </a:lnSpc>
              <a:spcBef>
                <a:spcPts val="0"/>
              </a:spcBef>
              <a:spcAft>
                <a:spcPts val="0"/>
              </a:spcAft>
              <a:buNone/>
            </a:pPr>
            <a:r>
              <a:rPr lang="en-US" sz="300"/>
              <a:t>      </a:t>
            </a:r>
            <a:r>
              <a:rPr b="1" lang="en-US" sz="300">
                <a:solidFill>
                  <a:schemeClr val="dk1"/>
                </a:solidFill>
                <a:latin typeface="Calibri"/>
                <a:ea typeface="Calibri"/>
                <a:cs typeface="Calibri"/>
                <a:sym typeface="Calibri"/>
              </a:rPr>
              <a:t>Data Flow Diagrams – Top Down Expansion</a:t>
            </a:r>
            <a:br>
              <a:rPr b="1"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section explains the process of top down expansion, or leveling. Furthermore, it illustrates that whilst there can only be one context and one level 1 diagram for a given system, these normally give rise to numerous lower level diagrams.</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Each process within a given business process diagram may be the subject of further analysis. This involves identifying the lower level processes that together constitute the process as it was originally identified. This procedure is known as top-down expansion or leveling.</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As a business process diagram is decomposed, each process box becomes a boundary for the next, lower level, diagram.</a:t>
            </a:r>
            <a:endParaRPr sz="300"/>
          </a:p>
          <a:p>
            <a:pPr indent="0" lvl="0" marL="0" rtl="0" algn="l">
              <a:lnSpc>
                <a:spcPct val="80000"/>
              </a:lnSpc>
              <a:spcBef>
                <a:spcPts val="0"/>
              </a:spcBef>
              <a:spcAft>
                <a:spcPts val="0"/>
              </a:spcAft>
              <a:buNone/>
            </a:pPr>
            <a:r>
              <a:rPr b="1" lang="en-US" sz="300">
                <a:solidFill>
                  <a:schemeClr val="dk1"/>
                </a:solidFill>
                <a:latin typeface="Calibri"/>
                <a:ea typeface="Calibri"/>
                <a:cs typeface="Calibri"/>
                <a:sym typeface="Calibri"/>
              </a:rPr>
              <a:t>Data Flow Diagrams – Top Down Expansion Illustrated</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             </a:t>
            </a:r>
            <a:endParaRPr sz="300"/>
          </a:p>
          <a:p>
            <a:pPr indent="0" lvl="0" marL="0" rtl="0" algn="l">
              <a:lnSpc>
                <a:spcPct val="80000"/>
              </a:lnSpc>
              <a:spcBef>
                <a:spcPts val="0"/>
              </a:spcBef>
              <a:spcAft>
                <a:spcPts val="0"/>
              </a:spcAft>
              <a:buNone/>
            </a:pPr>
            <a:r>
              <a:rPr lang="en-US" sz="300">
                <a:solidFill>
                  <a:schemeClr val="dk1"/>
                </a:solidFill>
                <a:latin typeface="Calibri"/>
                <a:ea typeface="Calibri"/>
                <a:cs typeface="Calibri"/>
                <a:sym typeface="Calibri"/>
              </a:rPr>
              <a:t>In order to illustrate the process of top-down expansion, consider the three processes shown within this business process diagram. No detail is shown, only the outline of the process boxes, which have been identified during the drawing of a level 1 diagram.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Any area of a level 1 diagram is likely to require further analysis, as the level 1 diagram itself only provides a functional overview of the business system.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Therefore, below the level 1 diagram there will be a series of lower level diagrams. These are referred to as level 2, level 3, etcetera. In practice, level 2 is usually sufficient and it is unusual to carry out an analysis beyond level 3.</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In this example the process numbered 3, at level 1, will be investigated further thereby giving rise to a level 2 diagram.</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In the level 2 diagram four processes of interest have been identified and the numbering of these processes must reflect the parent process. Therefore the level 2 processes are numbered 3.1, 3.2, 3.3 and 3.4</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Suppose that of these four level 2 processes, one was of sufficient interest and complexity to justify further analysis. This process, let's say 3.3, could then be further analyzed resulting in a corresponding level 3 diagram. Once again the numbering of these processes must reflect the parent process. Therefore these three level 3 processes are numbered 3.3.1, 3.3.2 and 3.3.3.</a:t>
            </a:r>
            <a:r>
              <a:rPr lang="en-US" sz="300"/>
              <a:t>      </a:t>
            </a:r>
            <a:r>
              <a:rPr b="1" lang="en-US" sz="300">
                <a:solidFill>
                  <a:schemeClr val="dk1"/>
                </a:solidFill>
                <a:latin typeface="Calibri"/>
                <a:ea typeface="Calibri"/>
                <a:cs typeface="Calibri"/>
                <a:sym typeface="Calibri"/>
              </a:rPr>
              <a:t>Data Flow Diagrams – Numbering Rules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      </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process boxes on the level 1 diagram should be numbered arbitrarily, so that no priority is implied. Even where data from one process flows directly into another process, this does not necessarily mean that the first one has to finish before the second one can begin.</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Therefore the processes on a level 1 diagram could be re-numbered without affecting the meaning of the diagram. This is true within any business process diagram - as these diagrams do not imply time, sequence or repetition.</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However, as the analysis continues beyond level 1 it is important that a strict numbering convention is followed. The processes on level 2 diagrams must indicate their parent process within the level 1 diagram. This convention should continue through level 3 diagrams, and beyond, should that level of analysis ever be required.</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 diagram on this screen clearly illustrates how processes on lower level diagrams identify their ancestral path.</a:t>
            </a:r>
            <a:r>
              <a:rPr b="1" lang="en-US" sz="300">
                <a:solidFill>
                  <a:schemeClr val="dk1"/>
                </a:solidFill>
                <a:latin typeface="Calibri"/>
                <a:ea typeface="Calibri"/>
                <a:cs typeface="Calibri"/>
                <a:sym typeface="Calibri"/>
              </a:rPr>
              <a:t>Data Flow Diagrams - When to Stop</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It is important to know when to stop the process of top-down expansion. Usually this will be at level 2 or level 3.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There are 3 useful guidelines to help you to decide when to stop the analysis: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Firstly, if a process has a single input data flow or a single output data flow then it should be apparent that there is little point in analyzing it any further.</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Secondly, when a process can be accurately described by a single active verb with a singular object, this also indicates that the analysis has been carried out to a sufficiently low level. For example, the process named validate enquiry contains a single discrete task.</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Finally, ask yourself if anything useful will be gained by further analysis of a process. Would any more detail influence your decisions?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If the answer is no, then there is little point in taking the analysis further.</a:t>
            </a:r>
            <a:endParaRPr sz="300"/>
          </a:p>
          <a:p>
            <a:pPr indent="0" lvl="0" marL="0" rtl="0" algn="l">
              <a:lnSpc>
                <a:spcPct val="80000"/>
              </a:lnSpc>
              <a:spcBef>
                <a:spcPts val="0"/>
              </a:spcBef>
              <a:spcAft>
                <a:spcPts val="0"/>
              </a:spcAft>
              <a:buNone/>
            </a:pPr>
            <a:r>
              <a:rPr lang="en-US" sz="300"/>
              <a:t>    </a:t>
            </a:r>
            <a:r>
              <a:rPr b="1" lang="en-US" sz="300">
                <a:solidFill>
                  <a:schemeClr val="dk1"/>
                </a:solidFill>
                <a:latin typeface="Calibri"/>
                <a:ea typeface="Calibri"/>
                <a:cs typeface="Calibri"/>
                <a:sym typeface="Calibri"/>
              </a:rPr>
              <a:t>Data Flow Diagrams – Keeping the Diagrams Clear</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In this section a variety of simple techniques are introduced to show how a business process diagram can be clarified. The examples used do not relate to any specific scenario but are hypothetical abstracts used for the purpose of illustration.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Combining Processes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Firstly, where a diagram is considered to contain too many processes, those that are related can often be combined. As a general rule no business process diagram should contain more than 12 process boxes.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In some examples multiple process boxes can be identified as being related and can be combined into a single process box with a collective description.</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Exclude Minor Data Flows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Where information is being retrieved from a data store, it is not necessary to show the selection criteria, or key, that is being used to retrieve it.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In the banking example, the customer details are shown being retrieved from the data store but the key used to retrieve this information is not shown. </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Where a data store is being updated, only the data flow representing the update needs to be shown. The fact that the information must first be retrieved does not need to be shown.</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Only the most important reports, enquiries, etcetera should be shown on the diagram. Communications that are of less significance can, if necessary, be detailed in support documentation.</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b="1" lang="en-US" sz="300">
                <a:solidFill>
                  <a:schemeClr val="dk1"/>
                </a:solidFill>
                <a:latin typeface="Calibri"/>
                <a:ea typeface="Calibri"/>
                <a:cs typeface="Calibri"/>
                <a:sym typeface="Calibri"/>
              </a:rPr>
              <a:t>Combining External Entities</a:t>
            </a: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Another way to reduce the complexity of a business process diagram is to combine any related external entities.</a:t>
            </a:r>
            <a:br>
              <a:rPr lang="en-US" sz="300">
                <a:solidFill>
                  <a:schemeClr val="dk1"/>
                </a:solidFill>
                <a:latin typeface="Calibri"/>
                <a:ea typeface="Calibri"/>
                <a:cs typeface="Calibri"/>
                <a:sym typeface="Calibri"/>
              </a:rPr>
            </a:br>
            <a:br>
              <a:rPr lang="en-US" sz="300">
                <a:solidFill>
                  <a:schemeClr val="dk1"/>
                </a:solidFill>
                <a:latin typeface="Calibri"/>
                <a:ea typeface="Calibri"/>
                <a:cs typeface="Calibri"/>
                <a:sym typeface="Calibri"/>
              </a:rPr>
            </a:br>
            <a:r>
              <a:rPr lang="en-US" sz="300">
                <a:solidFill>
                  <a:schemeClr val="dk1"/>
                </a:solidFill>
                <a:latin typeface="Calibri"/>
                <a:ea typeface="Calibri"/>
                <a:cs typeface="Calibri"/>
                <a:sym typeface="Calibri"/>
              </a:rPr>
              <a:t>For example, a business system will often be dealing with different units from within the same external organization, and these can be combined into a single external entity. Where these units are uniquely identified a number should follow the entity identification letter. However, when they are combined the numbers placed after the identifying alphabetic character are not shown.</a:t>
            </a:r>
            <a:br>
              <a:rPr lang="en-US" sz="300">
                <a:solidFill>
                  <a:schemeClr val="dk1"/>
                </a:solidFill>
                <a:latin typeface="Calibri"/>
                <a:ea typeface="Calibri"/>
                <a:cs typeface="Calibri"/>
                <a:sym typeface="Calibri"/>
              </a:rPr>
            </a:br>
            <a:endParaRPr sz="300"/>
          </a:p>
        </p:txBody>
      </p:sp>
      <p:sp>
        <p:nvSpPr>
          <p:cNvPr id="180" name="Google Shape;18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http://ecourses.vtu.ac.in/nptel/courses/Webcourse-contents/IISc-BANG/System%20Analysis%20and%20Design/pdf/module5.pdf</a:t>
            </a:r>
            <a:endParaRPr/>
          </a:p>
        </p:txBody>
      </p:sp>
      <p:sp>
        <p:nvSpPr>
          <p:cNvPr id="187" name="Google Shape;18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http://en.wikipedia.org/wiki/Physical_Data_Flow</a:t>
            </a:r>
            <a:endParaRPr/>
          </a:p>
          <a:p>
            <a:pPr indent="0" lvl="0" marL="0" rtl="0" algn="l">
              <a:spcBef>
                <a:spcPts val="0"/>
              </a:spcBef>
              <a:spcAft>
                <a:spcPts val="0"/>
              </a:spcAft>
              <a:buNone/>
            </a:pPr>
            <a:r>
              <a:rPr lang="en-US"/>
              <a:t>http://www.visual-paradigm.com/product/bpva/tutorials/dfd.jsp</a:t>
            </a:r>
            <a:endParaRPr/>
          </a:p>
          <a:p>
            <a:pPr indent="0" lvl="0" marL="0" rtl="0" algn="l">
              <a:spcBef>
                <a:spcPts val="0"/>
              </a:spcBef>
              <a:spcAft>
                <a:spcPts val="0"/>
              </a:spcAft>
              <a:buNone/>
            </a:pPr>
            <a:r>
              <a:rPr lang="en-US"/>
              <a:t>http://www.civil.utm.my/staff/file/141/file/CIMLectureNotes2011.pdf</a:t>
            </a:r>
            <a:endParaRPr/>
          </a:p>
          <a:p>
            <a:pPr indent="0" lvl="0" marL="0" rtl="0" algn="l">
              <a:spcBef>
                <a:spcPts val="0"/>
              </a:spcBef>
              <a:spcAft>
                <a:spcPts val="0"/>
              </a:spcAft>
              <a:buNone/>
            </a:pPr>
            <a:r>
              <a:rPr lang="en-US"/>
              <a:t>http://spot.colorado.edu/~kozar/DFDtechnique.html</a:t>
            </a:r>
            <a:endParaRPr/>
          </a:p>
          <a:p>
            <a:pPr indent="0" lvl="0" marL="0" rtl="0" algn="l">
              <a:spcBef>
                <a:spcPts val="0"/>
              </a:spcBef>
              <a:spcAft>
                <a:spcPts val="0"/>
              </a:spcAft>
              <a:buNone/>
            </a:pPr>
            <a:r>
              <a:rPr lang="en-US"/>
              <a:t>http://www.fbk.eur.nl/PRJ/MEETEYEES/dfd.htm</a:t>
            </a:r>
            <a:endParaRPr/>
          </a:p>
          <a:p>
            <a:pPr indent="0" lvl="0" marL="0" rtl="0" algn="l">
              <a:spcBef>
                <a:spcPts val="0"/>
              </a:spcBef>
              <a:spcAft>
                <a:spcPts val="0"/>
              </a:spcAft>
              <a:buNone/>
            </a:pPr>
            <a:r>
              <a:rPr lang="en-US"/>
              <a:t>http://www.google.co.in/#hl=en&amp;tbo=d&amp;output=search&amp;sclient=psy-ab&amp;q=dfd+symbols&amp;oq=dfd&amp;gs_l=hp.1.1.0l4.4474.4858.0.6871.3.3.0.0.0.0.203.597.0j1j2.3.0.les%3B..0.0...1c.1.2.hp.QnhLW-MIoTE&amp;pbx=1&amp;bav=on.2,or.r_gc.r_pw.r_qf.&amp;bvm=bv.42080656,d.bmk&amp;fp=431f9b7d78bbab48&amp;biw=1600&amp;bih=776</a:t>
            </a:r>
            <a:endParaRPr/>
          </a:p>
          <a:p>
            <a:pPr indent="0" lvl="0" marL="0" rtl="0" algn="l">
              <a:spcBef>
                <a:spcPts val="0"/>
              </a:spcBef>
              <a:spcAft>
                <a:spcPts val="0"/>
              </a:spcAft>
              <a:buNone/>
            </a:pPr>
            <a:r>
              <a:rPr lang="en-US"/>
              <a:t>Http://ratandon.mysite.syr.edu/cis453/notes/DFD_over_Flowcharts.pdf</a:t>
            </a:r>
            <a:endParaRPr/>
          </a:p>
          <a:p>
            <a:pPr indent="0" lvl="0" marL="0" rtl="0" algn="l">
              <a:spcBef>
                <a:spcPts val="0"/>
              </a:spcBef>
              <a:spcAft>
                <a:spcPts val="0"/>
              </a:spcAft>
              <a:buNone/>
            </a:pPr>
            <a:r>
              <a:rPr lang="en-US"/>
              <a:t>http://www.slideshare.net/mohit4192/dfd-examples</a:t>
            </a:r>
            <a:endParaRPr/>
          </a:p>
          <a:p>
            <a:pPr indent="0" lvl="0" marL="0" rtl="0" algn="l">
              <a:spcBef>
                <a:spcPts val="0"/>
              </a:spcBef>
              <a:spcAft>
                <a:spcPts val="0"/>
              </a:spcAft>
              <a:buNone/>
            </a:pPr>
            <a:r>
              <a:rPr lang="en-US"/>
              <a:t>http://www.google.co.in/imgres?q=animated+questions+images+for+ppt&amp;um=1&amp;hl=en&amp;biw=690&amp;bih=618&amp;tbm=isch&amp;tbnid=0FNpghB-jkYm6M:&amp;imgrefurl=http://www.presentermedia.com/index.php%3Ftarget%3Dcloseup%26maincat%3Danimsp%26id%3D3112&amp;docid=GhsyH8kMV323dM&amp;imgurl=http://content.presentermedia.com/files/animsp/00003000/3112/Stick_Figure_q_a_PA_md_wm.gif&amp;w=220&amp;h=220&amp;ei=ggAlUYH2CcTXrQepr4GgDA&amp;zoom=1&amp;ved=1t:3588,i:79&amp;iact=rc&amp;dur=408&amp;sig=116003209041870896026&amp;page=1&amp;tbnh=176&amp;tbnw=164&amp;start=0&amp;ndsp=10&amp;tx=105&amp;ty=54</a:t>
            </a:r>
            <a:endParaRPr/>
          </a:p>
        </p:txBody>
      </p:sp>
      <p:sp>
        <p:nvSpPr>
          <p:cNvPr id="100" name="Google Shape;10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2" name="Google Shape;11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idx="1" type="subTitle"/>
          </p:nvPr>
        </p:nvSpPr>
        <p:spPr>
          <a:xfrm>
            <a:off x="457200" y="3699804"/>
            <a:ext cx="8305800" cy="1143000"/>
          </a:xfrm>
          <a:prstGeom prst="rect">
            <a:avLst/>
          </a:prstGeom>
          <a:noFill/>
          <a:ln>
            <a:noFill/>
          </a:ln>
        </p:spPr>
        <p:txBody>
          <a:bodyPr anchorCtr="0" anchor="t" bIns="45700" lIns="91425" spcFirstLastPara="1" rIns="91425" wrap="square" tIns="45700"/>
          <a:lstStyle>
            <a:lvl1pPr lvl="0" algn="ctr">
              <a:spcBef>
                <a:spcPts val="600"/>
              </a:spcBef>
              <a:spcAft>
                <a:spcPts val="0"/>
              </a:spcAft>
              <a:buSzPts val="1870"/>
              <a:buNone/>
              <a:defRPr sz="2200">
                <a:solidFill>
                  <a:schemeClr val="dk2"/>
                </a:solidFill>
              </a:defRPr>
            </a:lvl1pPr>
            <a:lvl2pPr lvl="1" algn="ctr">
              <a:spcBef>
                <a:spcPts val="300"/>
              </a:spcBef>
              <a:spcAft>
                <a:spcPts val="0"/>
              </a:spcAft>
              <a:buSzPts val="1530"/>
              <a:buNone/>
              <a:defRPr/>
            </a:lvl2pPr>
            <a:lvl3pPr lvl="2" algn="ctr">
              <a:spcBef>
                <a:spcPts val="300"/>
              </a:spcBef>
              <a:spcAft>
                <a:spcPts val="0"/>
              </a:spcAft>
              <a:buSzPts val="1530"/>
              <a:buNone/>
              <a:defRPr/>
            </a:lvl3pPr>
            <a:lvl4pPr lvl="3" algn="ctr">
              <a:spcBef>
                <a:spcPts val="300"/>
              </a:spcBef>
              <a:spcAft>
                <a:spcPts val="0"/>
              </a:spcAft>
              <a:buSzPts val="1530"/>
              <a:buNone/>
              <a:defRPr/>
            </a:lvl4pPr>
            <a:lvl5pPr lvl="4" algn="ctr">
              <a:spcBef>
                <a:spcPts val="340"/>
              </a:spcBef>
              <a:spcAft>
                <a:spcPts val="0"/>
              </a:spcAft>
              <a:buSzPts val="1530"/>
              <a:buNone/>
              <a:defRPr/>
            </a:lvl5pPr>
            <a:lvl6pPr lvl="5" algn="ctr">
              <a:spcBef>
                <a:spcPts val="340"/>
              </a:spcBef>
              <a:spcAft>
                <a:spcPts val="0"/>
              </a:spcAft>
              <a:buSzPts val="1530"/>
              <a:buNone/>
              <a:defRPr/>
            </a:lvl6pPr>
            <a:lvl7pPr lvl="6" algn="ctr">
              <a:spcBef>
                <a:spcPts val="340"/>
              </a:spcBef>
              <a:spcAft>
                <a:spcPts val="0"/>
              </a:spcAft>
              <a:buSzPts val="1530"/>
              <a:buNone/>
              <a:defRPr/>
            </a:lvl7pPr>
            <a:lvl8pPr lvl="7" algn="ctr">
              <a:spcBef>
                <a:spcPts val="340"/>
              </a:spcBef>
              <a:spcAft>
                <a:spcPts val="0"/>
              </a:spcAft>
              <a:buSzPts val="1530"/>
              <a:buNone/>
              <a:defRPr/>
            </a:lvl8pPr>
            <a:lvl9pPr lvl="8" algn="ctr">
              <a:spcBef>
                <a:spcPts val="340"/>
              </a:spcBef>
              <a:spcAft>
                <a:spcPts val="0"/>
              </a:spcAft>
              <a:buSzPts val="1530"/>
              <a:buNone/>
              <a:defRPr/>
            </a:lvl9pPr>
          </a:lstStyle>
          <a:p/>
        </p:txBody>
      </p:sp>
      <p:sp>
        <p:nvSpPr>
          <p:cNvPr id="17" name="Google Shape;17;p2"/>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lstStyle>
            <a:lvl1pPr lvl="0" algn="ctr">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 name="Google Shape;18;p2"/>
          <p:cNvCxnSpPr/>
          <p:nvPr/>
        </p:nvCxnSpPr>
        <p:spPr>
          <a:xfrm>
            <a:off x="1463626" y="3550126"/>
            <a:ext cx="2971800" cy="1588"/>
          </a:xfrm>
          <a:prstGeom prst="straightConnector1">
            <a:avLst/>
          </a:prstGeom>
          <a:noFill/>
          <a:ln cap="flat" cmpd="sng" w="9525">
            <a:solidFill>
              <a:srgbClr val="FFFEF5"/>
            </a:solidFill>
            <a:prstDash val="solid"/>
            <a:round/>
            <a:headEnd len="sm" w="sm" type="none"/>
            <a:tailEnd len="sm" w="sm" type="none"/>
          </a:ln>
          <a:effectLst>
            <a:outerShdw blurRad="31750" rotWithShape="0" algn="tl">
              <a:srgbClr val="000000">
                <a:alpha val="54901"/>
              </a:srgbClr>
            </a:outerShdw>
          </a:effectLst>
        </p:spPr>
      </p:cxnSp>
      <p:cxnSp>
        <p:nvCxnSpPr>
          <p:cNvPr id="19" name="Google Shape;19;p2"/>
          <p:cNvCxnSpPr/>
          <p:nvPr/>
        </p:nvCxnSpPr>
        <p:spPr>
          <a:xfrm>
            <a:off x="4708574" y="3550126"/>
            <a:ext cx="2971800" cy="1588"/>
          </a:xfrm>
          <a:prstGeom prst="straightConnector1">
            <a:avLst/>
          </a:prstGeom>
          <a:noFill/>
          <a:ln cap="flat" cmpd="sng" w="9525">
            <a:solidFill>
              <a:srgbClr val="FFFEF5"/>
            </a:solidFill>
            <a:prstDash val="solid"/>
            <a:round/>
            <a:headEnd len="sm" w="sm" type="none"/>
            <a:tailEnd len="sm" w="sm" type="none"/>
          </a:ln>
          <a:effectLst>
            <a:outerShdw blurRad="31750" rotWithShape="0" algn="tl">
              <a:srgbClr val="000000">
                <a:alpha val="54901"/>
              </a:srgbClr>
            </a:outerShdw>
          </a:effectLst>
        </p:spPr>
      </p:cxnSp>
      <p:sp>
        <p:nvSpPr>
          <p:cNvPr id="20" name="Google Shape;20;p2"/>
          <p:cNvSpPr/>
          <p:nvPr/>
        </p:nvSpPr>
        <p:spPr>
          <a:xfrm>
            <a:off x="4540348" y="3526302"/>
            <a:ext cx="45720" cy="45720"/>
          </a:xfrm>
          <a:prstGeom prst="ellipse">
            <a:avLst/>
          </a:prstGeom>
          <a:solidFill>
            <a:schemeClr val="accent2"/>
          </a:solidFill>
          <a:ln cap="flat" cmpd="sng" w="25400">
            <a:solidFill>
              <a:schemeClr val="accent2"/>
            </a:solidFill>
            <a:prstDash val="solid"/>
            <a:round/>
            <a:headEnd len="sm" w="sm" type="none"/>
            <a:tailEnd len="sm" w="sm" type="none"/>
          </a:ln>
          <a:effectLst>
            <a:outerShdw blurRad="31750" rotWithShape="0" algn="tl">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21" name="Google Shape;21;p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2232818" y="-327819"/>
            <a:ext cx="4678363" cy="8229600"/>
          </a:xfrm>
          <a:prstGeom prst="rect">
            <a:avLst/>
          </a:prstGeom>
          <a:noFill/>
          <a:ln>
            <a:noFill/>
          </a:ln>
        </p:spPr>
        <p:txBody>
          <a:bodyPr anchorCtr="0" anchor="t" bIns="45700" lIns="91425" spcFirstLastPara="1" rIns="91425" wrap="square" tIns="45700"/>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1" name="Google Shape;81;p1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7" name="Google Shape;87;p1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26" name="Google Shape;26;p3"/>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1600" u="none" cap="none" strike="noStrike">
                <a:solidFill>
                  <a:schemeClr val="dk2"/>
                </a:solidFill>
                <a:latin typeface="Constantia"/>
                <a:ea typeface="Constantia"/>
                <a:cs typeface="Constantia"/>
                <a:sym typeface="Constantia"/>
              </a:defRPr>
            </a:lvl1pPr>
            <a:lvl2pPr indent="0" lvl="1" marL="0" algn="ctr">
              <a:spcBef>
                <a:spcPts val="0"/>
              </a:spcBef>
              <a:buNone/>
              <a:defRPr b="0" i="0" sz="1600" u="none" cap="none" strike="noStrike">
                <a:solidFill>
                  <a:schemeClr val="dk2"/>
                </a:solidFill>
                <a:latin typeface="Constantia"/>
                <a:ea typeface="Constantia"/>
                <a:cs typeface="Constantia"/>
                <a:sym typeface="Constantia"/>
              </a:defRPr>
            </a:lvl2pPr>
            <a:lvl3pPr indent="0" lvl="2" marL="0" algn="ctr">
              <a:spcBef>
                <a:spcPts val="0"/>
              </a:spcBef>
              <a:buNone/>
              <a:defRPr b="0" i="0" sz="1600" u="none" cap="none" strike="noStrike">
                <a:solidFill>
                  <a:schemeClr val="dk2"/>
                </a:solidFill>
                <a:latin typeface="Constantia"/>
                <a:ea typeface="Constantia"/>
                <a:cs typeface="Constantia"/>
                <a:sym typeface="Constantia"/>
              </a:defRPr>
            </a:lvl3pPr>
            <a:lvl4pPr indent="0" lvl="3" marL="0" algn="ctr">
              <a:spcBef>
                <a:spcPts val="0"/>
              </a:spcBef>
              <a:buNone/>
              <a:defRPr b="0" i="0" sz="1600" u="none" cap="none" strike="noStrike">
                <a:solidFill>
                  <a:schemeClr val="dk2"/>
                </a:solidFill>
                <a:latin typeface="Constantia"/>
                <a:ea typeface="Constantia"/>
                <a:cs typeface="Constantia"/>
                <a:sym typeface="Constantia"/>
              </a:defRPr>
            </a:lvl4pPr>
            <a:lvl5pPr indent="0" lvl="4" marL="0" algn="ctr">
              <a:spcBef>
                <a:spcPts val="0"/>
              </a:spcBef>
              <a:buNone/>
              <a:defRPr b="0" i="0" sz="1600" u="none" cap="none" strike="noStrike">
                <a:solidFill>
                  <a:schemeClr val="dk2"/>
                </a:solidFill>
                <a:latin typeface="Constantia"/>
                <a:ea typeface="Constantia"/>
                <a:cs typeface="Constantia"/>
                <a:sym typeface="Constantia"/>
              </a:defRPr>
            </a:lvl5pPr>
            <a:lvl6pPr indent="0" lvl="5" marL="0" algn="ctr">
              <a:spcBef>
                <a:spcPts val="0"/>
              </a:spcBef>
              <a:buNone/>
              <a:defRPr b="0" i="0" sz="1600" u="none" cap="none" strike="noStrike">
                <a:solidFill>
                  <a:schemeClr val="dk2"/>
                </a:solidFill>
                <a:latin typeface="Constantia"/>
                <a:ea typeface="Constantia"/>
                <a:cs typeface="Constantia"/>
                <a:sym typeface="Constantia"/>
              </a:defRPr>
            </a:lvl6pPr>
            <a:lvl7pPr indent="0" lvl="6" marL="0" algn="ctr">
              <a:spcBef>
                <a:spcPts val="0"/>
              </a:spcBef>
              <a:buNone/>
              <a:defRPr b="0" i="0" sz="1600" u="none" cap="none" strike="noStrike">
                <a:solidFill>
                  <a:schemeClr val="dk2"/>
                </a:solidFill>
                <a:latin typeface="Constantia"/>
                <a:ea typeface="Constantia"/>
                <a:cs typeface="Constantia"/>
                <a:sym typeface="Constantia"/>
              </a:defRPr>
            </a:lvl7pPr>
            <a:lvl8pPr indent="0" lvl="7" marL="0" algn="ctr">
              <a:spcBef>
                <a:spcPts val="0"/>
              </a:spcBef>
              <a:buNone/>
              <a:defRPr b="0" i="0" sz="1600" u="none" cap="none" strike="noStrike">
                <a:solidFill>
                  <a:schemeClr val="dk2"/>
                </a:solidFill>
                <a:latin typeface="Constantia"/>
                <a:ea typeface="Constantia"/>
                <a:cs typeface="Constantia"/>
                <a:sym typeface="Constantia"/>
              </a:defRPr>
            </a:lvl8pPr>
            <a:lvl9pPr indent="0" lvl="8" marL="0" algn="ctr">
              <a:spcBef>
                <a:spcPts val="0"/>
              </a:spcBef>
              <a:buNone/>
              <a:defRPr b="0" i="0" sz="1600" u="none" cap="none" strike="noStrike">
                <a:solidFill>
                  <a:schemeClr val="dk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28" name="Google Shape;28;p3"/>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Google Shape;31;p4"/>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457200" y="1524000"/>
            <a:ext cx="4059936" cy="4572000"/>
          </a:xfrm>
          <a:prstGeom prst="rect">
            <a:avLst/>
          </a:prstGeom>
          <a:noFill/>
          <a:ln>
            <a:noFill/>
          </a:ln>
        </p:spPr>
        <p:txBody>
          <a:bodyPr anchorCtr="0" anchor="t" bIns="45700" lIns="91425" spcFirstLastPara="1" rIns="91425" wrap="square" tIns="45700"/>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6" name="Google Shape;36;p4"/>
          <p:cNvSpPr txBox="1"/>
          <p:nvPr>
            <p:ph idx="2" type="body"/>
          </p:nvPr>
        </p:nvSpPr>
        <p:spPr>
          <a:xfrm>
            <a:off x="4648200" y="1524000"/>
            <a:ext cx="4059936" cy="4572000"/>
          </a:xfrm>
          <a:prstGeom prst="rect">
            <a:avLst/>
          </a:prstGeom>
          <a:noFill/>
          <a:ln>
            <a:noFill/>
          </a:ln>
        </p:spPr>
        <p:txBody>
          <a:bodyPr anchorCtr="0" anchor="t" bIns="45700" lIns="91425" spcFirstLastPara="1" rIns="91425" wrap="square" tIns="45700"/>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5"/>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txBox="1"/>
          <p:nvPr>
            <p:ph type="title"/>
          </p:nvPr>
        </p:nvSpPr>
        <p:spPr>
          <a:xfrm>
            <a:off x="685800" y="3505200"/>
            <a:ext cx="7924800" cy="13716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85800" y="4958864"/>
            <a:ext cx="7924800" cy="984736"/>
          </a:xfrm>
          <a:prstGeom prst="rect">
            <a:avLst/>
          </a:prstGeom>
          <a:noFill/>
          <a:ln>
            <a:noFill/>
          </a:ln>
        </p:spPr>
        <p:txBody>
          <a:bodyPr anchorCtr="0" anchor="t" bIns="45700" lIns="91425" spcFirstLastPara="1" rIns="91425" wrap="square" tIns="45700"/>
          <a:lstStyle>
            <a:lvl1pPr indent="-228600" lvl="0" marL="457200" algn="l">
              <a:spcBef>
                <a:spcPts val="600"/>
              </a:spcBef>
              <a:spcAft>
                <a:spcPts val="0"/>
              </a:spcAft>
              <a:buSzPts val="1700"/>
              <a:buNone/>
              <a:defRPr sz="2000">
                <a:solidFill>
                  <a:schemeClr val="dk2"/>
                </a:solidFill>
              </a:defRPr>
            </a:lvl1pPr>
            <a:lvl2pPr indent="-228600" lvl="1" marL="914400" algn="l">
              <a:spcBef>
                <a:spcPts val="300"/>
              </a:spcBef>
              <a:spcAft>
                <a:spcPts val="0"/>
              </a:spcAft>
              <a:buSzPts val="1530"/>
              <a:buNone/>
              <a:defRPr sz="1800">
                <a:solidFill>
                  <a:srgbClr val="888888"/>
                </a:solidFill>
              </a:defRPr>
            </a:lvl2pPr>
            <a:lvl3pPr indent="-228600" lvl="2" marL="1371600" algn="l">
              <a:spcBef>
                <a:spcPts val="300"/>
              </a:spcBef>
              <a:spcAft>
                <a:spcPts val="0"/>
              </a:spcAft>
              <a:buSzPts val="1360"/>
              <a:buNone/>
              <a:defRPr sz="1600">
                <a:solidFill>
                  <a:srgbClr val="888888"/>
                </a:solidFill>
              </a:defRPr>
            </a:lvl3pPr>
            <a:lvl4pPr indent="-228600" lvl="3" marL="1828800" algn="l">
              <a:spcBef>
                <a:spcPts val="300"/>
              </a:spcBef>
              <a:spcAft>
                <a:spcPts val="0"/>
              </a:spcAft>
              <a:buSzPts val="1190"/>
              <a:buNone/>
              <a:defRPr sz="1400">
                <a:solidFill>
                  <a:srgbClr val="888888"/>
                </a:solidFill>
              </a:defRPr>
            </a:lvl4pPr>
            <a:lvl5pPr indent="-228600" lvl="4" marL="2286000" algn="l">
              <a:spcBef>
                <a:spcPts val="340"/>
              </a:spcBef>
              <a:spcAft>
                <a:spcPts val="0"/>
              </a:spcAft>
              <a:buSzPts val="1190"/>
              <a:buNone/>
              <a:defRPr sz="1400">
                <a:solidFill>
                  <a:srgbClr val="888888"/>
                </a:solidFill>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43" name="Google Shape;43;p5"/>
          <p:cNvCxnSpPr/>
          <p:nvPr/>
        </p:nvCxnSpPr>
        <p:spPr>
          <a:xfrm>
            <a:off x="685800" y="4916992"/>
            <a:ext cx="7924800" cy="4301"/>
          </a:xfrm>
          <a:prstGeom prst="straightConnector1">
            <a:avLst/>
          </a:prstGeom>
          <a:noFill/>
          <a:ln cap="flat" cmpd="sng" w="9525">
            <a:solidFill>
              <a:srgbClr val="E9E9E8"/>
            </a:solidFill>
            <a:prstDash val="solid"/>
            <a:round/>
            <a:headEnd len="sm" w="sm" type="none"/>
            <a:tailEnd len="sm" w="sm" type="none"/>
          </a:ln>
          <a:effectLst>
            <a:outerShdw blurRad="31750" rotWithShape="0" algn="tl">
              <a:srgbClr val="000000">
                <a:alpha val="54901"/>
              </a:srgbClr>
            </a:outerShdw>
          </a:effectLst>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6"/>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 type="body"/>
          </p:nvPr>
        </p:nvSpPr>
        <p:spPr>
          <a:xfrm>
            <a:off x="457200" y="1399593"/>
            <a:ext cx="4040188" cy="762000"/>
          </a:xfrm>
          <a:prstGeom prst="rect">
            <a:avLst/>
          </a:prstGeom>
          <a:noFill/>
          <a:ln>
            <a:noFill/>
          </a:ln>
        </p:spPr>
        <p:txBody>
          <a:bodyPr anchorCtr="0" anchor="b" bIns="45700" lIns="91425" spcFirstLastPara="1" rIns="91425" wrap="square" tIns="45700"/>
          <a:lstStyle>
            <a:lvl1pPr indent="-228600" lvl="0" marL="457200" algn="l">
              <a:spcBef>
                <a:spcPts val="0"/>
              </a:spcBef>
              <a:spcAft>
                <a:spcPts val="0"/>
              </a:spcAft>
              <a:buSzPts val="2210"/>
              <a:buNone/>
              <a:defRPr b="1" sz="2600">
                <a:solidFill>
                  <a:schemeClr val="dk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9" name="Google Shape;49;p6"/>
          <p:cNvSpPr txBox="1"/>
          <p:nvPr>
            <p:ph idx="2" type="body"/>
          </p:nvPr>
        </p:nvSpPr>
        <p:spPr>
          <a:xfrm>
            <a:off x="457200" y="2201896"/>
            <a:ext cx="4038600" cy="3913632"/>
          </a:xfrm>
          <a:prstGeom prst="rect">
            <a:avLst/>
          </a:prstGeom>
          <a:noFill/>
          <a:ln>
            <a:noFill/>
          </a:ln>
        </p:spPr>
        <p:txBody>
          <a:bodyPr anchorCtr="0" anchor="t" bIns="45700" lIns="91425" spcFirstLastPara="1" rIns="91425" wrap="square" tIns="45700"/>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50" name="Google Shape;50;p6"/>
          <p:cNvSpPr txBox="1"/>
          <p:nvPr>
            <p:ph idx="3" type="body"/>
          </p:nvPr>
        </p:nvSpPr>
        <p:spPr>
          <a:xfrm>
            <a:off x="4649788" y="2201896"/>
            <a:ext cx="4038600" cy="3913632"/>
          </a:xfrm>
          <a:prstGeom prst="rect">
            <a:avLst/>
          </a:prstGeom>
          <a:noFill/>
          <a:ln>
            <a:noFill/>
          </a:ln>
        </p:spPr>
        <p:txBody>
          <a:bodyPr anchorCtr="0" anchor="t" bIns="45700" lIns="91425" spcFirstLastPara="1" rIns="91425" wrap="square" tIns="45700"/>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51" name="Google Shape;51;p6"/>
          <p:cNvSpPr txBox="1"/>
          <p:nvPr>
            <p:ph type="title"/>
          </p:nvPr>
        </p:nvSpPr>
        <p:spPr>
          <a:xfrm>
            <a:off x="457200" y="155448"/>
            <a:ext cx="8229600" cy="11430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F9F9F9"/>
              </a:buClr>
              <a:buSzPts val="4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4" type="body"/>
          </p:nvPr>
        </p:nvSpPr>
        <p:spPr>
          <a:xfrm>
            <a:off x="4648200" y="1399593"/>
            <a:ext cx="4040188" cy="762000"/>
          </a:xfrm>
          <a:prstGeom prst="rect">
            <a:avLst/>
          </a:prstGeom>
          <a:noFill/>
          <a:ln>
            <a:noFill/>
          </a:ln>
        </p:spPr>
        <p:txBody>
          <a:bodyPr anchorCtr="0" anchor="b" bIns="45700" lIns="91425" spcFirstLastPara="1" rIns="91425" wrap="square" tIns="45700"/>
          <a:lstStyle>
            <a:lvl1pPr indent="-228600" lvl="0" marL="457200" algn="l">
              <a:spcBef>
                <a:spcPts val="0"/>
              </a:spcBef>
              <a:spcAft>
                <a:spcPts val="0"/>
              </a:spcAft>
              <a:buSzPts val="2210"/>
              <a:buNone/>
              <a:defRPr b="1" sz="2600">
                <a:solidFill>
                  <a:schemeClr val="dk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53" name="Google Shape;53;p6"/>
          <p:cNvCxnSpPr/>
          <p:nvPr/>
        </p:nvCxnSpPr>
        <p:spPr>
          <a:xfrm>
            <a:off x="562945" y="2180219"/>
            <a:ext cx="3749040" cy="1588"/>
          </a:xfrm>
          <a:prstGeom prst="straightConnector1">
            <a:avLst/>
          </a:prstGeom>
          <a:noFill/>
          <a:ln cap="flat" cmpd="sng" w="12700">
            <a:solidFill>
              <a:srgbClr val="FFFEF5"/>
            </a:solidFill>
            <a:prstDash val="solid"/>
            <a:round/>
            <a:headEnd len="sm" w="sm" type="none"/>
            <a:tailEnd len="sm" w="sm" type="none"/>
          </a:ln>
          <a:effectLst>
            <a:outerShdw blurRad="34925" rotWithShape="0" algn="tl">
              <a:srgbClr val="000000">
                <a:alpha val="54901"/>
              </a:srgbClr>
            </a:outerShdw>
          </a:effectLst>
        </p:spPr>
      </p:cxnSp>
      <p:cxnSp>
        <p:nvCxnSpPr>
          <p:cNvPr id="54" name="Google Shape;54;p6"/>
          <p:cNvCxnSpPr/>
          <p:nvPr/>
        </p:nvCxnSpPr>
        <p:spPr>
          <a:xfrm>
            <a:off x="4754880" y="2180219"/>
            <a:ext cx="3749040" cy="1588"/>
          </a:xfrm>
          <a:prstGeom prst="straightConnector1">
            <a:avLst/>
          </a:prstGeom>
          <a:noFill/>
          <a:ln cap="flat" cmpd="sng" w="12700">
            <a:solidFill>
              <a:srgbClr val="FFFEF5"/>
            </a:solidFill>
            <a:prstDash val="solid"/>
            <a:round/>
            <a:headEnd len="sm" w="sm" type="none"/>
            <a:tailEnd len="sm" w="sm" type="none"/>
          </a:ln>
          <a:effectLst>
            <a:outerShdw blurRad="34925" rotWithShape="0" algn="tl">
              <a:srgbClr val="000000">
                <a:alpha val="54901"/>
              </a:srgbClr>
            </a:outerShdw>
          </a:effec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4" name="Shape 64"/>
        <p:cNvGrpSpPr/>
        <p:nvPr/>
      </p:nvGrpSpPr>
      <p:grpSpPr>
        <a:xfrm>
          <a:off x="0" y="0"/>
          <a:ext cx="0" cy="0"/>
          <a:chOff x="0" y="0"/>
          <a:chExt cx="0" cy="0"/>
        </a:xfrm>
      </p:grpSpPr>
      <p:sp>
        <p:nvSpPr>
          <p:cNvPr id="65" name="Google Shape;65;p9"/>
          <p:cNvSpPr txBox="1"/>
          <p:nvPr>
            <p:ph idx="1" type="body"/>
          </p:nvPr>
        </p:nvSpPr>
        <p:spPr>
          <a:xfrm>
            <a:off x="457200" y="457200"/>
            <a:ext cx="6248400" cy="5715000"/>
          </a:xfrm>
          <a:prstGeom prst="rect">
            <a:avLst/>
          </a:prstGeom>
          <a:noFill/>
          <a:ln>
            <a:noFill/>
          </a:ln>
        </p:spPr>
        <p:txBody>
          <a:bodyPr anchorCtr="0" anchor="t" bIns="45700" lIns="91425" spcFirstLastPara="1" rIns="91425" wrap="square" tIns="45700"/>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6" name="Google Shape;66;p9"/>
          <p:cNvSpPr txBox="1"/>
          <p:nvPr>
            <p:ph idx="2" type="body"/>
          </p:nvPr>
        </p:nvSpPr>
        <p:spPr>
          <a:xfrm>
            <a:off x="6781800" y="1600200"/>
            <a:ext cx="1984248" cy="3733800"/>
          </a:xfrm>
          <a:prstGeom prst="rect">
            <a:avLst/>
          </a:prstGeom>
          <a:noFill/>
          <a:ln>
            <a:noFill/>
          </a:ln>
        </p:spPr>
        <p:txBody>
          <a:bodyPr anchorCtr="0" anchor="t" bIns="45700" lIns="91425" spcFirstLastPara="1" rIns="91425" wrap="square" tIns="45700"/>
          <a:lstStyle>
            <a:lvl1pPr indent="-228600" lvl="0" marL="457200" algn="l">
              <a:lnSpc>
                <a:spcPct val="125000"/>
              </a:lnSpc>
              <a:spcBef>
                <a:spcPts val="600"/>
              </a:spcBef>
              <a:spcAft>
                <a:spcPts val="0"/>
              </a:spcAft>
              <a:buSzPts val="1360"/>
              <a:buNone/>
              <a:defRPr sz="1600">
                <a:solidFill>
                  <a:schemeClr val="dk2"/>
                </a:solidFill>
              </a:defRPr>
            </a:lvl1pPr>
            <a:lvl2pPr indent="-228600" lvl="1" marL="914400" algn="l">
              <a:spcBef>
                <a:spcPts val="1000"/>
              </a:spcBef>
              <a:spcAft>
                <a:spcPts val="0"/>
              </a:spcAft>
              <a:buSzPts val="1020"/>
              <a:buNone/>
              <a:defRPr sz="1200"/>
            </a:lvl2pPr>
            <a:lvl3pPr indent="-228600" lvl="2" marL="1371600" algn="l">
              <a:spcBef>
                <a:spcPts val="300"/>
              </a:spcBef>
              <a:spcAft>
                <a:spcPts val="0"/>
              </a:spcAft>
              <a:buSzPts val="850"/>
              <a:buNone/>
              <a:defRPr sz="1000"/>
            </a:lvl3pPr>
            <a:lvl4pPr indent="-228600" lvl="3" marL="1828800" algn="l">
              <a:spcBef>
                <a:spcPts val="300"/>
              </a:spcBef>
              <a:spcAft>
                <a:spcPts val="0"/>
              </a:spcAft>
              <a:buSzPts val="765"/>
              <a:buNone/>
              <a:defRPr sz="900"/>
            </a:lvl4pPr>
            <a:lvl5pPr indent="-228600" lvl="4" marL="2286000" algn="l">
              <a:spcBef>
                <a:spcPts val="340"/>
              </a:spcBef>
              <a:spcAft>
                <a:spcPts val="0"/>
              </a:spcAft>
              <a:buSzPts val="765"/>
              <a:buNone/>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7" name="Google Shape;67;p9"/>
          <p:cNvSpPr txBox="1"/>
          <p:nvPr>
            <p:ph type="title"/>
          </p:nvPr>
        </p:nvSpPr>
        <p:spPr>
          <a:xfrm>
            <a:off x="6781800" y="457200"/>
            <a:ext cx="1981200" cy="1066800"/>
          </a:xfrm>
          <a:prstGeom prst="rect">
            <a:avLst/>
          </a:prstGeom>
          <a:noFill/>
          <a:ln>
            <a:noFill/>
          </a:ln>
        </p:spPr>
        <p:txBody>
          <a:bodyPr anchorCtr="0" anchor="b" bIns="45700" lIns="91425" spcFirstLastPara="1" rIns="91425" wrap="square" tIns="91425"/>
          <a:lstStyle>
            <a:lvl1pPr lvl="0" algn="l">
              <a:spcBef>
                <a:spcPts val="0"/>
              </a:spcBef>
              <a:spcAft>
                <a:spcPts val="0"/>
              </a:spcAft>
              <a:buClr>
                <a:schemeClr val="dk2"/>
              </a:buClr>
              <a:buSzPts val="1800"/>
              <a:buFont typeface="Constantia"/>
              <a:buNone/>
              <a:defRPr b="1" sz="1800">
                <a:solidFill>
                  <a:schemeClr val="dk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9"/>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6629400" y="457200"/>
            <a:ext cx="2057400" cy="1066800"/>
          </a:xfrm>
          <a:prstGeom prst="rect">
            <a:avLst/>
          </a:prstGeom>
          <a:noFill/>
          <a:ln>
            <a:noFill/>
          </a:ln>
        </p:spPr>
        <p:txBody>
          <a:bodyPr anchorCtr="0" anchor="b" bIns="45700" lIns="91425" spcFirstLastPara="1" rIns="91425" wrap="square" tIns="91425"/>
          <a:lstStyle>
            <a:lvl1pPr lvl="0" algn="l">
              <a:spcBef>
                <a:spcPts val="0"/>
              </a:spcBef>
              <a:spcAft>
                <a:spcPts val="0"/>
              </a:spcAft>
              <a:buClr>
                <a:schemeClr val="dk2"/>
              </a:buClr>
              <a:buSzPts val="1800"/>
              <a:buFont typeface="Constantia"/>
              <a:buNone/>
              <a:defRPr b="1" sz="1800">
                <a:solidFill>
                  <a:schemeClr val="dk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p:nvPr>
            <p:ph idx="2" type="pic"/>
          </p:nvPr>
        </p:nvSpPr>
        <p:spPr>
          <a:xfrm>
            <a:off x="457200" y="457200"/>
            <a:ext cx="6019800" cy="5562600"/>
          </a:xfrm>
          <a:prstGeom prst="rect">
            <a:avLst/>
          </a:prstGeom>
          <a:solidFill>
            <a:srgbClr val="CDCFCB"/>
          </a:solidFill>
          <a:ln>
            <a:noFill/>
          </a:ln>
          <a:effectLst>
            <a:outerShdw blurRad="88900" sx="103000" rotWithShape="0" algn="ctr" sy="103000">
              <a:srgbClr val="000000">
                <a:alpha val="31764"/>
              </a:srgbClr>
            </a:outerShdw>
          </a:effectLst>
        </p:spPr>
        <p:txBody>
          <a:bodyPr anchorCtr="0" anchor="t" bIns="45700" lIns="91425" spcFirstLastPara="1" rIns="91425" wrap="square" tIns="45700"/>
          <a:lstStyle>
            <a:lvl1pPr lvl="0" marR="0" rtl="0" algn="l">
              <a:spcBef>
                <a:spcPts val="600"/>
              </a:spcBef>
              <a:spcAft>
                <a:spcPts val="0"/>
              </a:spcAft>
              <a:buClr>
                <a:schemeClr val="accent2"/>
              </a:buClr>
              <a:buSzPts val="2720"/>
              <a:buFont typeface="Noto Sans Symbols"/>
              <a:buNone/>
              <a:defRPr b="0" i="0" sz="3200" u="none" cap="none" strike="noStrike">
                <a:solidFill>
                  <a:schemeClr val="lt1"/>
                </a:solidFill>
                <a:latin typeface="Constantia"/>
                <a:ea typeface="Constantia"/>
                <a:cs typeface="Constantia"/>
                <a:sym typeface="Constantia"/>
              </a:defRPr>
            </a:lvl1pPr>
            <a:lvl2pPr lvl="1" marR="0" rtl="0" algn="l">
              <a:spcBef>
                <a:spcPts val="300"/>
              </a:spcBef>
              <a:spcAft>
                <a:spcPts val="0"/>
              </a:spcAft>
              <a:buClr>
                <a:srgbClr val="D58F3E"/>
              </a:buClr>
              <a:buSzPts val="2040"/>
              <a:buFont typeface="Noto Sans Symbols"/>
              <a:buChar char="●"/>
              <a:defRPr b="0" i="0" sz="2400" u="none" cap="none" strike="noStrike">
                <a:solidFill>
                  <a:schemeClr val="dk2"/>
                </a:solidFill>
                <a:latin typeface="Constantia"/>
                <a:ea typeface="Constantia"/>
                <a:cs typeface="Constantia"/>
                <a:sym typeface="Constantia"/>
              </a:defRPr>
            </a:lvl2pPr>
            <a:lvl3pPr lvl="2" marR="0" rtl="0" algn="l">
              <a:spcBef>
                <a:spcPts val="300"/>
              </a:spcBef>
              <a:spcAft>
                <a:spcPts val="0"/>
              </a:spcAft>
              <a:buClr>
                <a:srgbClr val="B17733"/>
              </a:buClr>
              <a:buSzPts val="1785"/>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300"/>
              </a:spcBef>
              <a:spcAft>
                <a:spcPts val="0"/>
              </a:spcAft>
              <a:buClr>
                <a:srgbClr val="D58F3E"/>
              </a:buClr>
              <a:buSzPts val="1615"/>
              <a:buFont typeface="Noto Sans Symbols"/>
              <a:buChar char="●"/>
              <a:defRPr b="0" i="0" sz="1900" u="none" cap="none" strike="noStrike">
                <a:solidFill>
                  <a:schemeClr val="dk1"/>
                </a:solidFill>
                <a:latin typeface="Constantia"/>
                <a:ea typeface="Constantia"/>
                <a:cs typeface="Constantia"/>
                <a:sym typeface="Constantia"/>
              </a:defRPr>
            </a:lvl4pPr>
            <a:lvl5pPr lvl="4" marR="0" rtl="0" algn="l">
              <a:spcBef>
                <a:spcPts val="340"/>
              </a:spcBef>
              <a:spcAft>
                <a:spcPts val="0"/>
              </a:spcAft>
              <a:buClr>
                <a:srgbClr val="D58F3E"/>
              </a:buClr>
              <a:buSzPts val="1360"/>
              <a:buFont typeface="Noto Sans Symbols"/>
              <a:buChar char="●"/>
              <a:defRPr b="0" i="0" sz="1600" u="none" cap="none" strike="noStrike">
                <a:solidFill>
                  <a:schemeClr val="dk1"/>
                </a:solidFill>
                <a:latin typeface="Constantia"/>
                <a:ea typeface="Constantia"/>
                <a:cs typeface="Constantia"/>
                <a:sym typeface="Constantia"/>
              </a:defRPr>
            </a:lvl5pPr>
            <a:lvl6pPr lvl="5" marR="0" rtl="0" algn="l">
              <a:spcBef>
                <a:spcPts val="340"/>
              </a:spcBef>
              <a:spcAft>
                <a:spcPts val="0"/>
              </a:spcAft>
              <a:buClr>
                <a:srgbClr val="D58F3E"/>
              </a:buClr>
              <a:buSzPts val="1445"/>
              <a:buFont typeface="Noto Sans Symbols"/>
              <a:buChar char="☞"/>
              <a:defRPr b="0" i="0" sz="1700" u="none" cap="none" strike="noStrike">
                <a:solidFill>
                  <a:schemeClr val="dk1"/>
                </a:solidFill>
                <a:latin typeface="Constantia"/>
                <a:ea typeface="Constantia"/>
                <a:cs typeface="Constantia"/>
                <a:sym typeface="Constantia"/>
              </a:defRPr>
            </a:lvl6pPr>
            <a:lvl7pPr lvl="6" marR="0" rtl="0" algn="l">
              <a:spcBef>
                <a:spcPts val="340"/>
              </a:spcBef>
              <a:spcAft>
                <a:spcPts val="0"/>
              </a:spcAft>
              <a:buClr>
                <a:srgbClr val="D58F3E"/>
              </a:buClr>
              <a:buSzPts val="136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40"/>
              </a:spcBef>
              <a:spcAft>
                <a:spcPts val="0"/>
              </a:spcAft>
              <a:buClr>
                <a:srgbClr val="D58F3E"/>
              </a:buClr>
              <a:buSzPts val="1275"/>
              <a:buFont typeface="Noto Sans Symbols"/>
              <a:buChar char="☞"/>
              <a:defRPr b="0" i="0" sz="1500" u="none" cap="none" strike="noStrike">
                <a:solidFill>
                  <a:schemeClr val="dk1"/>
                </a:solidFill>
                <a:latin typeface="Constantia"/>
                <a:ea typeface="Constantia"/>
                <a:cs typeface="Constantia"/>
                <a:sym typeface="Constantia"/>
              </a:defRPr>
            </a:lvl8pPr>
            <a:lvl9pPr lvl="8" marR="0" rtl="0" algn="l">
              <a:spcBef>
                <a:spcPts val="340"/>
              </a:spcBef>
              <a:spcAft>
                <a:spcPts val="0"/>
              </a:spcAft>
              <a:buClr>
                <a:srgbClr val="D58F3E"/>
              </a:buClr>
              <a:buSzPts val="1275"/>
              <a:buFont typeface="Noto Sans Symbols"/>
              <a:buChar char="☞"/>
              <a:defRPr b="0" i="0" sz="1500" u="none" cap="none" strike="noStrike">
                <a:solidFill>
                  <a:schemeClr val="dk1"/>
                </a:solidFill>
                <a:latin typeface="Constantia"/>
                <a:ea typeface="Constantia"/>
                <a:cs typeface="Constantia"/>
                <a:sym typeface="Constantia"/>
              </a:defRPr>
            </a:lvl9pPr>
          </a:lstStyle>
          <a:p/>
        </p:txBody>
      </p:sp>
      <p:sp>
        <p:nvSpPr>
          <p:cNvPr id="74" name="Google Shape;74;p10"/>
          <p:cNvSpPr txBox="1"/>
          <p:nvPr>
            <p:ph idx="1" type="body"/>
          </p:nvPr>
        </p:nvSpPr>
        <p:spPr>
          <a:xfrm>
            <a:off x="6629400" y="1600200"/>
            <a:ext cx="2057400" cy="4419600"/>
          </a:xfrm>
          <a:prstGeom prst="rect">
            <a:avLst/>
          </a:prstGeom>
          <a:noFill/>
          <a:ln>
            <a:noFill/>
          </a:ln>
        </p:spPr>
        <p:txBody>
          <a:bodyPr anchorCtr="0" anchor="t" bIns="45700" lIns="91425" spcFirstLastPara="1" rIns="91425" wrap="square" tIns="45700"/>
          <a:lstStyle>
            <a:lvl1pPr indent="-228600" lvl="0" marL="457200" algn="l">
              <a:lnSpc>
                <a:spcPct val="125000"/>
              </a:lnSpc>
              <a:spcBef>
                <a:spcPts val="600"/>
              </a:spcBef>
              <a:spcAft>
                <a:spcPts val="0"/>
              </a:spcAft>
              <a:buSzPts val="1360"/>
              <a:buFont typeface="Constantia"/>
              <a:buNone/>
              <a:defRPr b="0" sz="1600">
                <a:solidFill>
                  <a:schemeClr val="dk2"/>
                </a:solidFill>
              </a:defRPr>
            </a:lvl1pPr>
            <a:lvl2pPr indent="-293369" lvl="1" marL="914400" algn="l">
              <a:spcBef>
                <a:spcPts val="1000"/>
              </a:spcBef>
              <a:spcAft>
                <a:spcPts val="0"/>
              </a:spcAft>
              <a:buSzPts val="1020"/>
              <a:buChar char="●"/>
              <a:defRPr sz="1200"/>
            </a:lvl2pPr>
            <a:lvl3pPr indent="-282575" lvl="2" marL="1371600" algn="l">
              <a:spcBef>
                <a:spcPts val="300"/>
              </a:spcBef>
              <a:spcAft>
                <a:spcPts val="0"/>
              </a:spcAft>
              <a:buSzPts val="850"/>
              <a:buChar char="●"/>
              <a:defRPr sz="1000"/>
            </a:lvl3pPr>
            <a:lvl4pPr indent="-277177" lvl="3" marL="1828800" algn="l">
              <a:spcBef>
                <a:spcPts val="300"/>
              </a:spcBef>
              <a:spcAft>
                <a:spcPts val="0"/>
              </a:spcAft>
              <a:buSzPts val="765"/>
              <a:buChar char="●"/>
              <a:defRPr sz="900"/>
            </a:lvl4pPr>
            <a:lvl5pPr indent="-277177" lvl="4" marL="2286000" algn="l">
              <a:spcBef>
                <a:spcPts val="340"/>
              </a:spcBef>
              <a:spcAft>
                <a:spcPts val="0"/>
              </a:spcAft>
              <a:buSzPts val="765"/>
              <a:buChar char="●"/>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75" name="Google Shape;75;p10"/>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7" name="Google Shape;77;p10"/>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dk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dk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dk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dk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dk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dk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dk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dk1"/>
                </a:solidFill>
                <a:latin typeface="Constantia"/>
                <a:ea typeface="Constantia"/>
                <a:cs typeface="Constantia"/>
                <a:sym typeface="Constantia"/>
              </a:defRPr>
            </a:lvl9pPr>
          </a:lstStyle>
          <a:p/>
        </p:txBody>
      </p:sp>
      <p:sp>
        <p:nvSpPr>
          <p:cNvPr id="11" name="Google Shape;11;p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2" name="Google Shape;12;p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200" u="none" cap="none" strike="noStrike">
                <a:solidFill>
                  <a:schemeClr val="dk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3" name="Google Shape;13;p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dk2"/>
                </a:solidFill>
                <a:latin typeface="Constantia"/>
                <a:ea typeface="Constantia"/>
                <a:cs typeface="Constantia"/>
                <a:sym typeface="Constantia"/>
              </a:defRPr>
            </a:lvl1pPr>
            <a:lvl2pPr indent="0" lvl="1" marL="0" marR="0" rtl="0" algn="ctr">
              <a:spcBef>
                <a:spcPts val="0"/>
              </a:spcBef>
              <a:buNone/>
              <a:defRPr b="0" i="0" sz="1600" u="none" cap="none" strike="noStrike">
                <a:solidFill>
                  <a:schemeClr val="dk2"/>
                </a:solidFill>
                <a:latin typeface="Constantia"/>
                <a:ea typeface="Constantia"/>
                <a:cs typeface="Constantia"/>
                <a:sym typeface="Constantia"/>
              </a:defRPr>
            </a:lvl2pPr>
            <a:lvl3pPr indent="0" lvl="2" marL="0" marR="0" rtl="0" algn="ctr">
              <a:spcBef>
                <a:spcPts val="0"/>
              </a:spcBef>
              <a:buNone/>
              <a:defRPr b="0" i="0" sz="1600" u="none" cap="none" strike="noStrike">
                <a:solidFill>
                  <a:schemeClr val="dk2"/>
                </a:solidFill>
                <a:latin typeface="Constantia"/>
                <a:ea typeface="Constantia"/>
                <a:cs typeface="Constantia"/>
                <a:sym typeface="Constantia"/>
              </a:defRPr>
            </a:lvl3pPr>
            <a:lvl4pPr indent="0" lvl="3" marL="0" marR="0" rtl="0" algn="ctr">
              <a:spcBef>
                <a:spcPts val="0"/>
              </a:spcBef>
              <a:buNone/>
              <a:defRPr b="0" i="0" sz="1600" u="none" cap="none" strike="noStrike">
                <a:solidFill>
                  <a:schemeClr val="dk2"/>
                </a:solidFill>
                <a:latin typeface="Constantia"/>
                <a:ea typeface="Constantia"/>
                <a:cs typeface="Constantia"/>
                <a:sym typeface="Constantia"/>
              </a:defRPr>
            </a:lvl4pPr>
            <a:lvl5pPr indent="0" lvl="4" marL="0" marR="0" rtl="0" algn="ctr">
              <a:spcBef>
                <a:spcPts val="0"/>
              </a:spcBef>
              <a:buNone/>
              <a:defRPr b="0" i="0" sz="1600" u="none" cap="none" strike="noStrike">
                <a:solidFill>
                  <a:schemeClr val="dk2"/>
                </a:solidFill>
                <a:latin typeface="Constantia"/>
                <a:ea typeface="Constantia"/>
                <a:cs typeface="Constantia"/>
                <a:sym typeface="Constantia"/>
              </a:defRPr>
            </a:lvl5pPr>
            <a:lvl6pPr indent="0" lvl="5" marL="0" marR="0" rtl="0" algn="ctr">
              <a:spcBef>
                <a:spcPts val="0"/>
              </a:spcBef>
              <a:buNone/>
              <a:defRPr b="0" i="0" sz="1600" u="none" cap="none" strike="noStrike">
                <a:solidFill>
                  <a:schemeClr val="dk2"/>
                </a:solidFill>
                <a:latin typeface="Constantia"/>
                <a:ea typeface="Constantia"/>
                <a:cs typeface="Constantia"/>
                <a:sym typeface="Constantia"/>
              </a:defRPr>
            </a:lvl6pPr>
            <a:lvl7pPr indent="0" lvl="6" marL="0" marR="0" rtl="0" algn="ctr">
              <a:spcBef>
                <a:spcPts val="0"/>
              </a:spcBef>
              <a:buNone/>
              <a:defRPr b="0" i="0" sz="1600" u="none" cap="none" strike="noStrike">
                <a:solidFill>
                  <a:schemeClr val="dk2"/>
                </a:solidFill>
                <a:latin typeface="Constantia"/>
                <a:ea typeface="Constantia"/>
                <a:cs typeface="Constantia"/>
                <a:sym typeface="Constantia"/>
              </a:defRPr>
            </a:lvl7pPr>
            <a:lvl8pPr indent="0" lvl="7" marL="0" marR="0" rtl="0" algn="ctr">
              <a:spcBef>
                <a:spcPts val="0"/>
              </a:spcBef>
              <a:buNone/>
              <a:defRPr b="0" i="0" sz="1600" u="none" cap="none" strike="noStrike">
                <a:solidFill>
                  <a:schemeClr val="dk2"/>
                </a:solidFill>
                <a:latin typeface="Constantia"/>
                <a:ea typeface="Constantia"/>
                <a:cs typeface="Constantia"/>
                <a:sym typeface="Constantia"/>
              </a:defRPr>
            </a:lvl8pPr>
            <a:lvl9pPr indent="0" lvl="8" marL="0" marR="0" rtl="0" algn="ctr">
              <a:spcBef>
                <a:spcPts val="0"/>
              </a:spcBef>
              <a:buNone/>
              <a:defRPr b="0" i="0" sz="1600" u="none" cap="none" strike="noStrike">
                <a:solidFill>
                  <a:schemeClr val="dk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gif"/><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3"/>
          <p:cNvSpPr txBox="1"/>
          <p:nvPr>
            <p:ph type="ctrTitle"/>
          </p:nvPr>
        </p:nvSpPr>
        <p:spPr>
          <a:xfrm>
            <a:off x="457200" y="1066800"/>
            <a:ext cx="8305800" cy="1600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93048"/>
              </a:buClr>
              <a:buSzPts val="5400"/>
              <a:buFont typeface="Constantia"/>
              <a:buNone/>
            </a:pPr>
            <a:r>
              <a:rPr b="1" lang="en-US" sz="5400" cap="none">
                <a:solidFill>
                  <a:srgbClr val="793048"/>
                </a:solidFill>
              </a:rPr>
              <a:t>DATA FLOW DIAGRAM</a:t>
            </a:r>
            <a:endParaRPr b="1" sz="5400" cap="none">
              <a:solidFill>
                <a:srgbClr val="793048"/>
              </a:solidFill>
            </a:endParaRPr>
          </a:p>
        </p:txBody>
      </p:sp>
      <p:pic>
        <p:nvPicPr>
          <p:cNvPr descr="C:\Users\poonam\Desktop\data flow diagram\New folder (2)\Animated_book_worm_reading_book_hg_clr.gif" id="96" name="Google Shape;96;p13"/>
          <p:cNvPicPr preferRelativeResize="0"/>
          <p:nvPr/>
        </p:nvPicPr>
        <p:blipFill rotWithShape="1">
          <a:blip r:embed="rId3">
            <a:alphaModFix/>
          </a:blip>
          <a:srcRect b="0" l="0" r="0" t="0"/>
          <a:stretch/>
        </p:blipFill>
        <p:spPr>
          <a:xfrm>
            <a:off x="3352800" y="3200400"/>
            <a:ext cx="2971800" cy="2971800"/>
          </a:xfrm>
          <a:prstGeom prst="rect">
            <a:avLst/>
          </a:prstGeom>
          <a:noFill/>
          <a:ln>
            <a:noFill/>
          </a:ln>
        </p:spPr>
      </p:pic>
    </p:spTree>
  </p:cSld>
  <p:clrMapOvr>
    <a:masterClrMapping/>
  </p:clrMapOvr>
  <mc:AlternateContent>
    <mc:Choice Requires="p14">
      <p:transition spd="slow" p14:dur="2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457200" y="0"/>
            <a:ext cx="4038600" cy="1447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200"/>
              <a:buFont typeface="Arial"/>
              <a:buNone/>
            </a:pPr>
            <a:r>
              <a:rPr lang="en-US">
                <a:solidFill>
                  <a:srgbClr val="7030A0"/>
                </a:solidFill>
                <a:latin typeface="Arial"/>
                <a:ea typeface="Arial"/>
                <a:cs typeface="Arial"/>
                <a:sym typeface="Arial"/>
              </a:rPr>
              <a:t>3) Data Store:-</a:t>
            </a:r>
            <a:br>
              <a:rPr lang="en-US">
                <a:solidFill>
                  <a:srgbClr val="7030A0"/>
                </a:solidFill>
              </a:rPr>
            </a:br>
            <a:endParaRPr>
              <a:solidFill>
                <a:srgbClr val="7030A0"/>
              </a:solidFill>
            </a:endParaRPr>
          </a:p>
        </p:txBody>
      </p:sp>
      <p:sp>
        <p:nvSpPr>
          <p:cNvPr id="161" name="Google Shape;161;p22"/>
          <p:cNvSpPr/>
          <p:nvPr/>
        </p:nvSpPr>
        <p:spPr>
          <a:xfrm>
            <a:off x="457200" y="1143000"/>
            <a:ext cx="8077200" cy="5570756"/>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536142"/>
              </a:buClr>
              <a:buSzPts val="2400"/>
              <a:buFont typeface="Noto Sans Symbols"/>
              <a:buChar char="❑"/>
            </a:pPr>
            <a:r>
              <a:rPr b="1" i="0" lang="en-US" sz="2400" u="none" cap="none" strike="noStrike">
                <a:solidFill>
                  <a:srgbClr val="536142"/>
                </a:solidFill>
                <a:latin typeface="Gentium Basic"/>
                <a:ea typeface="Gentium Basic"/>
                <a:cs typeface="Gentium Basic"/>
                <a:sym typeface="Gentium Basic"/>
              </a:rPr>
              <a:t>   Opened sided rectangles in DFD indicates data store.</a:t>
            </a:r>
            <a:endParaRPr/>
          </a:p>
          <a:p>
            <a:pPr indent="0" lvl="0" marL="0" marR="0" rtl="0" algn="l">
              <a:spcBef>
                <a:spcPts val="0"/>
              </a:spcBef>
              <a:spcAft>
                <a:spcPts val="0"/>
              </a:spcAft>
              <a:buNone/>
            </a:pPr>
            <a:r>
              <a:t/>
            </a:r>
            <a:endParaRPr sz="2400">
              <a:solidFill>
                <a:srgbClr val="536142"/>
              </a:solidFill>
              <a:latin typeface="Gentium Basic"/>
              <a:ea typeface="Gentium Basic"/>
              <a:cs typeface="Gentium Basic"/>
              <a:sym typeface="Gentium Basic"/>
            </a:endParaRPr>
          </a:p>
          <a:p>
            <a:pPr indent="-152400" lvl="0" marL="0" marR="0" rtl="0" algn="l">
              <a:spcBef>
                <a:spcPts val="0"/>
              </a:spcBef>
              <a:spcAft>
                <a:spcPts val="0"/>
              </a:spcAft>
              <a:buClr>
                <a:srgbClr val="536142"/>
              </a:buClr>
              <a:buSzPts val="2400"/>
              <a:buFont typeface="Noto Sans Symbols"/>
              <a:buChar char="❑"/>
            </a:pPr>
            <a:r>
              <a:rPr b="1" lang="en-US" sz="2400">
                <a:solidFill>
                  <a:srgbClr val="536142"/>
                </a:solidFill>
                <a:latin typeface="Gentium Basic"/>
                <a:ea typeface="Gentium Basic"/>
                <a:cs typeface="Gentium Basic"/>
                <a:sym typeface="Gentium Basic"/>
              </a:rPr>
              <a:t>   The Data Store symbol represents data that is not moving (delayed data at rest).</a:t>
            </a:r>
            <a:endParaRPr/>
          </a:p>
          <a:p>
            <a:pPr indent="0" lvl="0" marL="0" marR="0" rtl="0" algn="l">
              <a:spcBef>
                <a:spcPts val="0"/>
              </a:spcBef>
              <a:spcAft>
                <a:spcPts val="0"/>
              </a:spcAft>
              <a:buNone/>
            </a:pPr>
            <a:r>
              <a:t/>
            </a:r>
            <a:endParaRPr sz="2400">
              <a:solidFill>
                <a:srgbClr val="536142"/>
              </a:solidFill>
              <a:latin typeface="Gentium Basic"/>
              <a:ea typeface="Gentium Basic"/>
              <a:cs typeface="Gentium Basic"/>
              <a:sym typeface="Gentium Basic"/>
            </a:endParaRPr>
          </a:p>
          <a:p>
            <a:pPr indent="-152400" lvl="0" marL="0" marR="0" rtl="0" algn="l">
              <a:spcBef>
                <a:spcPts val="0"/>
              </a:spcBef>
              <a:spcAft>
                <a:spcPts val="0"/>
              </a:spcAft>
              <a:buClr>
                <a:srgbClr val="536142"/>
              </a:buClr>
              <a:buSzPts val="2400"/>
              <a:buFont typeface="Noto Sans Symbols"/>
              <a:buChar char="❑"/>
            </a:pPr>
            <a:r>
              <a:rPr b="1" lang="en-US" sz="2400">
                <a:solidFill>
                  <a:srgbClr val="536142"/>
                </a:solidFill>
                <a:latin typeface="Gentium Basic"/>
                <a:ea typeface="Gentium Basic"/>
                <a:cs typeface="Gentium Basic"/>
                <a:sym typeface="Gentium Basic"/>
              </a:rPr>
              <a:t>   A Data Store is a repository of data.</a:t>
            </a:r>
            <a:endParaRPr/>
          </a:p>
          <a:p>
            <a:pPr indent="0" lvl="0" marL="0" marR="0" rtl="0" algn="l">
              <a:spcBef>
                <a:spcPts val="0"/>
              </a:spcBef>
              <a:spcAft>
                <a:spcPts val="0"/>
              </a:spcAft>
              <a:buNone/>
            </a:pPr>
            <a:r>
              <a:t/>
            </a:r>
            <a:endParaRPr b="1" sz="2400">
              <a:solidFill>
                <a:srgbClr val="536142"/>
              </a:solidFill>
              <a:latin typeface="Gentium Basic"/>
              <a:ea typeface="Gentium Basic"/>
              <a:cs typeface="Gentium Basic"/>
              <a:sym typeface="Gentium Basic"/>
            </a:endParaRPr>
          </a:p>
          <a:p>
            <a:pPr indent="-152400" lvl="0" marL="0" marR="0" rtl="0" algn="l">
              <a:spcBef>
                <a:spcPts val="0"/>
              </a:spcBef>
              <a:spcAft>
                <a:spcPts val="0"/>
              </a:spcAft>
              <a:buClr>
                <a:srgbClr val="536142"/>
              </a:buClr>
              <a:buSzPts val="2400"/>
              <a:buFont typeface="Noto Sans Symbols"/>
              <a:buChar char="❑"/>
            </a:pPr>
            <a:r>
              <a:rPr b="1" lang="en-US" sz="2400">
                <a:solidFill>
                  <a:srgbClr val="536142"/>
                </a:solidFill>
                <a:latin typeface="Gentium Basic"/>
                <a:ea typeface="Gentium Basic"/>
                <a:cs typeface="Gentium Basic"/>
                <a:sym typeface="Gentium Basic"/>
              </a:rPr>
              <a:t>  Data can be written into the data store. This is depicted by an incoming arrow.</a:t>
            </a:r>
            <a:endParaRPr/>
          </a:p>
          <a:p>
            <a:pPr indent="0" lvl="0" marL="0" marR="0" rtl="0" algn="l">
              <a:spcBef>
                <a:spcPts val="0"/>
              </a:spcBef>
              <a:spcAft>
                <a:spcPts val="0"/>
              </a:spcAft>
              <a:buClr>
                <a:schemeClr val="dk1"/>
              </a:buClr>
              <a:buSzPts val="2400"/>
              <a:buFont typeface="Noto Sans Symbols"/>
              <a:buNone/>
            </a:pPr>
            <a:r>
              <a:t/>
            </a:r>
            <a:endParaRPr b="1" sz="2400">
              <a:solidFill>
                <a:srgbClr val="536142"/>
              </a:solidFill>
              <a:latin typeface="Gentium Basic"/>
              <a:ea typeface="Gentium Basic"/>
              <a:cs typeface="Gentium Basic"/>
              <a:sym typeface="Gentium Basic"/>
            </a:endParaRPr>
          </a:p>
          <a:p>
            <a:pPr indent="-152400" lvl="0" marL="0" marR="0" rtl="0" algn="l">
              <a:spcBef>
                <a:spcPts val="0"/>
              </a:spcBef>
              <a:spcAft>
                <a:spcPts val="0"/>
              </a:spcAft>
              <a:buClr>
                <a:srgbClr val="536142"/>
              </a:buClr>
              <a:buSzPts val="2400"/>
              <a:buFont typeface="Noto Sans Symbols"/>
              <a:buChar char="❑"/>
            </a:pPr>
            <a:r>
              <a:rPr b="1" lang="en-US" sz="2400">
                <a:solidFill>
                  <a:srgbClr val="536142"/>
                </a:solidFill>
                <a:latin typeface="Gentium Basic"/>
                <a:ea typeface="Gentium Basic"/>
                <a:cs typeface="Gentium Basic"/>
                <a:sym typeface="Gentium Basic"/>
              </a:rPr>
              <a:t> Two data stores cannot be connected by a data flow.</a:t>
            </a:r>
            <a:endParaRPr/>
          </a:p>
          <a:p>
            <a:pPr indent="0" lvl="0" marL="0" marR="0" rtl="0" algn="l">
              <a:lnSpc>
                <a:spcPct val="150000"/>
              </a:lnSpc>
              <a:spcBef>
                <a:spcPts val="0"/>
              </a:spcBef>
              <a:spcAft>
                <a:spcPts val="0"/>
              </a:spcAft>
              <a:buClr>
                <a:schemeClr val="dk1"/>
              </a:buClr>
              <a:buSzPts val="2400"/>
              <a:buFont typeface="Noto Sans Symbols"/>
              <a:buNone/>
            </a:pPr>
            <a:r>
              <a:t/>
            </a:r>
            <a:endParaRPr sz="2400">
              <a:solidFill>
                <a:srgbClr val="536142"/>
              </a:solidFill>
              <a:latin typeface="Gentium Basic"/>
              <a:ea typeface="Gentium Basic"/>
              <a:cs typeface="Gentium Basic"/>
              <a:sym typeface="Gentium Basic"/>
            </a:endParaRPr>
          </a:p>
          <a:p>
            <a:pPr indent="0" lvl="0" marL="0" marR="0" rtl="0" algn="l">
              <a:spcBef>
                <a:spcPts val="0"/>
              </a:spcBef>
              <a:spcAft>
                <a:spcPts val="0"/>
              </a:spcAft>
              <a:buNone/>
            </a:pPr>
            <a:r>
              <a:t/>
            </a:r>
            <a:endParaRPr sz="2800">
              <a:solidFill>
                <a:srgbClr val="536142"/>
              </a:solidFill>
              <a:latin typeface="Constantia"/>
              <a:ea typeface="Constantia"/>
              <a:cs typeface="Constantia"/>
              <a:sym typeface="Constantia"/>
            </a:endParaRPr>
          </a:p>
          <a:p>
            <a:pPr indent="0" lvl="0" marL="0" marR="0" rtl="0" algn="l">
              <a:spcBef>
                <a:spcPts val="0"/>
              </a:spcBef>
              <a:spcAft>
                <a:spcPts val="0"/>
              </a:spcAft>
              <a:buNone/>
            </a:pPr>
            <a:r>
              <a:t/>
            </a:r>
            <a:endParaRPr sz="2800">
              <a:solidFill>
                <a:srgbClr val="536142"/>
              </a:solidFill>
              <a:latin typeface="Constantia"/>
              <a:ea typeface="Constantia"/>
              <a:cs typeface="Constantia"/>
              <a:sym typeface="Constantia"/>
            </a:endParaRPr>
          </a:p>
        </p:txBody>
      </p:sp>
    </p:spTree>
  </p:cSld>
  <p:clrMapOvr>
    <a:masterClrMapping/>
  </p:clrMapOvr>
  <mc:AlternateContent>
    <mc:Choice Requires="p14">
      <p:transition spd="slow" p14:dur="175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C:\Users\poonam\Desktop\data flow diagram\New folder (2)\Untitled.png" id="166" name="Google Shape;166;p23"/>
          <p:cNvPicPr preferRelativeResize="0"/>
          <p:nvPr>
            <p:ph idx="4294967295" type="body"/>
          </p:nvPr>
        </p:nvPicPr>
        <p:blipFill rotWithShape="1">
          <a:blip r:embed="rId3">
            <a:alphaModFix/>
          </a:blip>
          <a:srcRect b="0" l="0" r="0" t="0"/>
          <a:stretch/>
        </p:blipFill>
        <p:spPr>
          <a:xfrm>
            <a:off x="2667000" y="4114800"/>
            <a:ext cx="4652656" cy="1378565"/>
          </a:xfrm>
          <a:prstGeom prst="rect">
            <a:avLst/>
          </a:prstGeom>
          <a:noFill/>
          <a:ln>
            <a:noFill/>
          </a:ln>
        </p:spPr>
      </p:pic>
      <p:sp>
        <p:nvSpPr>
          <p:cNvPr id="167" name="Google Shape;167;p23"/>
          <p:cNvSpPr/>
          <p:nvPr/>
        </p:nvSpPr>
        <p:spPr>
          <a:xfrm>
            <a:off x="621323" y="1066800"/>
            <a:ext cx="7848600" cy="2431435"/>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536142"/>
              </a:buClr>
              <a:buSzPts val="2400"/>
              <a:buFont typeface="Noto Sans Symbols"/>
              <a:buChar char="❑"/>
            </a:pPr>
            <a:r>
              <a:rPr lang="en-US" sz="2400">
                <a:solidFill>
                  <a:srgbClr val="536142"/>
                </a:solidFill>
                <a:latin typeface="Gentium Basic"/>
                <a:ea typeface="Gentium Basic"/>
                <a:cs typeface="Gentium Basic"/>
                <a:sym typeface="Gentium Basic"/>
              </a:rPr>
              <a:t> Data can be read from a data store. This is depicted by an outgoing arrow.</a:t>
            </a:r>
            <a:endParaRPr/>
          </a:p>
          <a:p>
            <a:pPr indent="0" lvl="0" marL="0" marR="0" rtl="0" algn="l">
              <a:spcBef>
                <a:spcPts val="0"/>
              </a:spcBef>
              <a:spcAft>
                <a:spcPts val="0"/>
              </a:spcAft>
              <a:buClr>
                <a:schemeClr val="dk1"/>
              </a:buClr>
              <a:buSzPts val="2400"/>
              <a:buFont typeface="Noto Sans Symbols"/>
              <a:buNone/>
            </a:pPr>
            <a:r>
              <a:t/>
            </a:r>
            <a:endParaRPr sz="2400">
              <a:solidFill>
                <a:srgbClr val="536142"/>
              </a:solidFill>
              <a:latin typeface="Gentium Basic"/>
              <a:ea typeface="Gentium Basic"/>
              <a:cs typeface="Gentium Basic"/>
              <a:sym typeface="Gentium Basic"/>
            </a:endParaRPr>
          </a:p>
          <a:p>
            <a:pPr indent="-152400" lvl="0" marL="0" marR="0" rtl="0" algn="l">
              <a:spcBef>
                <a:spcPts val="0"/>
              </a:spcBef>
              <a:spcAft>
                <a:spcPts val="0"/>
              </a:spcAft>
              <a:buClr>
                <a:srgbClr val="536142"/>
              </a:buClr>
              <a:buSzPts val="2400"/>
              <a:buFont typeface="Noto Sans Symbols"/>
              <a:buChar char="❑"/>
            </a:pPr>
            <a:r>
              <a:rPr lang="en-US" sz="2400">
                <a:solidFill>
                  <a:srgbClr val="536142"/>
                </a:solidFill>
                <a:latin typeface="Gentium Basic"/>
                <a:ea typeface="Gentium Basic"/>
                <a:cs typeface="Gentium Basic"/>
                <a:sym typeface="Gentium Basic"/>
              </a:rPr>
              <a:t>External entity cannot read or write to the data store.</a:t>
            </a:r>
            <a:br>
              <a:rPr b="1" lang="en-US" sz="2800">
                <a:solidFill>
                  <a:srgbClr val="FF0000"/>
                </a:solidFill>
                <a:latin typeface="Constantia"/>
                <a:ea typeface="Constantia"/>
                <a:cs typeface="Constantia"/>
                <a:sym typeface="Constantia"/>
              </a:rPr>
            </a:br>
            <a:br>
              <a:rPr b="1" lang="en-US" sz="2800">
                <a:solidFill>
                  <a:srgbClr val="FF0000"/>
                </a:solidFill>
                <a:latin typeface="Constantia"/>
                <a:ea typeface="Constantia"/>
                <a:cs typeface="Constantia"/>
                <a:sym typeface="Constantia"/>
              </a:rPr>
            </a:br>
            <a:endParaRPr b="1" sz="2800">
              <a:solidFill>
                <a:schemeClr val="dk1"/>
              </a:solidFill>
              <a:latin typeface="Constantia"/>
              <a:ea typeface="Constantia"/>
              <a:cs typeface="Constantia"/>
              <a:sym typeface="Constantia"/>
            </a:endParaRPr>
          </a:p>
        </p:txBody>
      </p:sp>
    </p:spTree>
  </p:cSld>
  <p:clrMapOvr>
    <a:masterClrMapping/>
  </p:clrMapOvr>
  <mc:AlternateContent>
    <mc:Choice Requires="p14">
      <p:transition spd="slow" p14:dur="12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250"/>
                                        <p:tgtEl>
                                          <p:spTgt spid="166"/>
                                        </p:tgtEl>
                                        <p:attrNameLst>
                                          <p:attrName>ppt_w</p:attrName>
                                        </p:attrNameLst>
                                      </p:cBhvr>
                                      <p:tavLst>
                                        <p:tav fmla="" tm="0">
                                          <p:val>
                                            <p:strVal val="0"/>
                                          </p:val>
                                        </p:tav>
                                        <p:tav fmla="" tm="100000">
                                          <p:val>
                                            <p:strVal val="#ppt_w"/>
                                          </p:val>
                                        </p:tav>
                                      </p:tavLst>
                                    </p:anim>
                                    <p:anim calcmode="lin" valueType="num">
                                      <p:cBhvr additive="base">
                                        <p:cTn dur="1250"/>
                                        <p:tgtEl>
                                          <p:spTgt spid="16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ctrTitle"/>
          </p:nvPr>
        </p:nvSpPr>
        <p:spPr>
          <a:xfrm>
            <a:off x="304800" y="228600"/>
            <a:ext cx="8305800" cy="7760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800"/>
              <a:buFont typeface="Arial"/>
              <a:buNone/>
            </a:pPr>
            <a:r>
              <a:rPr lang="en-US" u="sng">
                <a:solidFill>
                  <a:srgbClr val="7030A0"/>
                </a:solidFill>
                <a:latin typeface="Arial"/>
                <a:ea typeface="Arial"/>
                <a:cs typeface="Arial"/>
                <a:sym typeface="Arial"/>
              </a:rPr>
              <a:t>Data Store</a:t>
            </a:r>
            <a:endParaRPr u="sng">
              <a:solidFill>
                <a:srgbClr val="7030A0"/>
              </a:solidFill>
              <a:latin typeface="Arial"/>
              <a:ea typeface="Arial"/>
              <a:cs typeface="Arial"/>
              <a:sym typeface="Arial"/>
            </a:endParaRPr>
          </a:p>
        </p:txBody>
      </p:sp>
      <p:pic>
        <p:nvPicPr>
          <p:cNvPr descr="C:\Users\poonam\Desktop\data flow diagram\New folder (2)\Untitled.png" id="173" name="Google Shape;173;p24"/>
          <p:cNvPicPr preferRelativeResize="0"/>
          <p:nvPr/>
        </p:nvPicPr>
        <p:blipFill rotWithShape="1">
          <a:blip r:embed="rId3">
            <a:alphaModFix/>
          </a:blip>
          <a:srcRect b="0" l="0" r="0" t="0"/>
          <a:stretch/>
        </p:blipFill>
        <p:spPr>
          <a:xfrm>
            <a:off x="609600" y="4038600"/>
            <a:ext cx="3200400" cy="1352550"/>
          </a:xfrm>
          <a:prstGeom prst="rect">
            <a:avLst/>
          </a:prstGeom>
          <a:noFill/>
          <a:ln>
            <a:noFill/>
          </a:ln>
        </p:spPr>
      </p:pic>
      <p:pic>
        <p:nvPicPr>
          <p:cNvPr descr="C:\Users\poonam\Desktop\data flow diagram\New folder (2)\Untitled.png" id="174" name="Google Shape;174;p24"/>
          <p:cNvPicPr preferRelativeResize="0"/>
          <p:nvPr/>
        </p:nvPicPr>
        <p:blipFill rotWithShape="1">
          <a:blip r:embed="rId4">
            <a:alphaModFix/>
          </a:blip>
          <a:srcRect b="0" l="0" r="0" t="0"/>
          <a:stretch/>
        </p:blipFill>
        <p:spPr>
          <a:xfrm>
            <a:off x="5334000" y="1447800"/>
            <a:ext cx="2819400" cy="1219200"/>
          </a:xfrm>
          <a:prstGeom prst="rect">
            <a:avLst/>
          </a:prstGeom>
          <a:noFill/>
          <a:ln>
            <a:noFill/>
          </a:ln>
        </p:spPr>
      </p:pic>
      <p:pic>
        <p:nvPicPr>
          <p:cNvPr descr="C:\Users\poonam\Desktop\data flow diagram\New folder (2)\Untitled.png" id="175" name="Google Shape;175;p24"/>
          <p:cNvPicPr preferRelativeResize="0"/>
          <p:nvPr/>
        </p:nvPicPr>
        <p:blipFill rotWithShape="1">
          <a:blip r:embed="rId5">
            <a:alphaModFix/>
          </a:blip>
          <a:srcRect b="0" l="0" r="0" t="0"/>
          <a:stretch/>
        </p:blipFill>
        <p:spPr>
          <a:xfrm>
            <a:off x="533400" y="1371600"/>
            <a:ext cx="3200400" cy="1371600"/>
          </a:xfrm>
          <a:prstGeom prst="rect">
            <a:avLst/>
          </a:prstGeom>
          <a:noFill/>
          <a:ln>
            <a:noFill/>
          </a:ln>
        </p:spPr>
      </p:pic>
      <p:pic>
        <p:nvPicPr>
          <p:cNvPr descr="C:\Users\poonam\Desktop\data flow diagram\New folder (2)\Untitled.png" id="176" name="Google Shape;176;p24"/>
          <p:cNvPicPr preferRelativeResize="0"/>
          <p:nvPr/>
        </p:nvPicPr>
        <p:blipFill rotWithShape="1">
          <a:blip r:embed="rId6">
            <a:alphaModFix/>
          </a:blip>
          <a:srcRect b="0" l="0" r="0" t="0"/>
          <a:stretch/>
        </p:blipFill>
        <p:spPr>
          <a:xfrm>
            <a:off x="5334000" y="3962400"/>
            <a:ext cx="3048000" cy="1371600"/>
          </a:xfrm>
          <a:prstGeom prst="rect">
            <a:avLst/>
          </a:prstGeom>
          <a:noFill/>
          <a:ln>
            <a:noFill/>
          </a:ln>
        </p:spPr>
      </p:pic>
    </p:spTree>
  </p:cSld>
  <p:clrMapOvr>
    <a:masterClrMapping/>
  </p:clrMapOvr>
  <mc:AlternateContent>
    <mc:Choice Requires="p14">
      <p:transition spd="slow" p14:dur="44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p:nvPr/>
        </p:nvSpPr>
        <p:spPr>
          <a:xfrm>
            <a:off x="304800" y="762000"/>
            <a:ext cx="7620000" cy="24314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7030A0"/>
                </a:solidFill>
                <a:latin typeface="Arial"/>
                <a:ea typeface="Arial"/>
                <a:cs typeface="Arial"/>
                <a:sym typeface="Arial"/>
              </a:rPr>
              <a:t>4) Data Flow:-</a:t>
            </a:r>
            <a:endParaRPr/>
          </a:p>
          <a:p>
            <a:pPr indent="0" lvl="0" marL="0" marR="0" rtl="0" algn="l">
              <a:spcBef>
                <a:spcPts val="0"/>
              </a:spcBef>
              <a:spcAft>
                <a:spcPts val="0"/>
              </a:spcAft>
              <a:buNone/>
            </a:pPr>
            <a:r>
              <a:t/>
            </a:r>
            <a:endParaRPr sz="1800">
              <a:solidFill>
                <a:srgbClr val="FF0000"/>
              </a:solidFill>
              <a:latin typeface="Constantia"/>
              <a:ea typeface="Constantia"/>
              <a:cs typeface="Constantia"/>
              <a:sym typeface="Constantia"/>
            </a:endParaRPr>
          </a:p>
          <a:p>
            <a:pPr indent="0" lvl="0" marL="0" marR="0" rtl="0" algn="l">
              <a:spcBef>
                <a:spcPts val="0"/>
              </a:spcBef>
              <a:spcAft>
                <a:spcPts val="0"/>
              </a:spcAft>
              <a:buNone/>
            </a:pPr>
            <a:r>
              <a:t/>
            </a:r>
            <a:endParaRPr sz="1800">
              <a:solidFill>
                <a:srgbClr val="FF0000"/>
              </a:solidFill>
              <a:latin typeface="Constantia"/>
              <a:ea typeface="Constantia"/>
              <a:cs typeface="Constantia"/>
              <a:sym typeface="Constantia"/>
            </a:endParaRPr>
          </a:p>
          <a:p>
            <a:pPr indent="-152400" lvl="0" marL="0" marR="0" rtl="0" algn="l">
              <a:lnSpc>
                <a:spcPct val="150000"/>
              </a:lnSpc>
              <a:spcBef>
                <a:spcPts val="0"/>
              </a:spcBef>
              <a:spcAft>
                <a:spcPts val="0"/>
              </a:spcAft>
              <a:buClr>
                <a:srgbClr val="536142"/>
              </a:buClr>
              <a:buSzPts val="2400"/>
              <a:buFont typeface="Noto Sans Symbols"/>
              <a:buChar char="❑"/>
            </a:pPr>
            <a:r>
              <a:rPr b="1" lang="en-US" sz="2400">
                <a:solidFill>
                  <a:srgbClr val="536142"/>
                </a:solidFill>
                <a:latin typeface="Gentium Basic"/>
                <a:ea typeface="Gentium Basic"/>
                <a:cs typeface="Gentium Basic"/>
                <a:sym typeface="Gentium Basic"/>
              </a:rPr>
              <a:t>   Arrow symbol in DFD indicate data flow</a:t>
            </a:r>
            <a:endParaRPr/>
          </a:p>
          <a:p>
            <a:pPr indent="-152400" lvl="0" marL="0" marR="0" rtl="0" algn="l">
              <a:lnSpc>
                <a:spcPct val="150000"/>
              </a:lnSpc>
              <a:spcBef>
                <a:spcPts val="0"/>
              </a:spcBef>
              <a:spcAft>
                <a:spcPts val="0"/>
              </a:spcAft>
              <a:buClr>
                <a:srgbClr val="536142"/>
              </a:buClr>
              <a:buSzPts val="2400"/>
              <a:buFont typeface="Noto Sans Symbols"/>
              <a:buChar char="❑"/>
            </a:pPr>
            <a:r>
              <a:rPr b="1" lang="en-US" sz="2400">
                <a:solidFill>
                  <a:srgbClr val="536142"/>
                </a:solidFill>
                <a:latin typeface="Gentium Basic"/>
                <a:ea typeface="Gentium Basic"/>
                <a:cs typeface="Gentium Basic"/>
                <a:sym typeface="Gentium Basic"/>
              </a:rPr>
              <a:t>   The Data Flow symbol represents movement of data</a:t>
            </a:r>
            <a:endParaRPr b="1" sz="2400">
              <a:solidFill>
                <a:srgbClr val="536142"/>
              </a:solidFill>
              <a:latin typeface="Gentium Basic"/>
              <a:ea typeface="Gentium Basic"/>
              <a:cs typeface="Gentium Basic"/>
              <a:sym typeface="Gentium Basic"/>
            </a:endParaRPr>
          </a:p>
        </p:txBody>
      </p:sp>
      <p:pic>
        <p:nvPicPr>
          <p:cNvPr descr="C:\Users\poonam\Desktop\data flow diagram\New folder (2)\arrow.png" id="183" name="Google Shape;183;p25"/>
          <p:cNvPicPr preferRelativeResize="0"/>
          <p:nvPr>
            <p:ph idx="1" type="body"/>
          </p:nvPr>
        </p:nvPicPr>
        <p:blipFill rotWithShape="1">
          <a:blip r:embed="rId3">
            <a:alphaModFix/>
          </a:blip>
          <a:srcRect b="0" l="0" r="0" t="0"/>
          <a:stretch/>
        </p:blipFill>
        <p:spPr>
          <a:xfrm>
            <a:off x="2819400" y="4191000"/>
            <a:ext cx="3261874" cy="838200"/>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25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ctrTitle"/>
          </p:nvPr>
        </p:nvSpPr>
        <p:spPr>
          <a:xfrm>
            <a:off x="457200" y="335281"/>
            <a:ext cx="4343400" cy="65531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800"/>
              <a:buFont typeface="Arial"/>
              <a:buNone/>
            </a:pPr>
            <a:r>
              <a:rPr lang="en-US" u="sng">
                <a:solidFill>
                  <a:srgbClr val="7030A0"/>
                </a:solidFill>
                <a:latin typeface="Arial"/>
                <a:ea typeface="Arial"/>
                <a:cs typeface="Arial"/>
                <a:sym typeface="Arial"/>
              </a:rPr>
              <a:t>Data</a:t>
            </a:r>
            <a:endParaRPr u="sng">
              <a:solidFill>
                <a:srgbClr val="7030A0"/>
              </a:solidFill>
              <a:latin typeface="Arial"/>
              <a:ea typeface="Arial"/>
              <a:cs typeface="Arial"/>
              <a:sym typeface="Arial"/>
            </a:endParaRPr>
          </a:p>
        </p:txBody>
      </p:sp>
      <p:pic>
        <p:nvPicPr>
          <p:cNvPr descr="C:\Users\poonam\Desktop\data flow diagram\New folder (2)\arrow.png" id="190" name="Google Shape;190;p26"/>
          <p:cNvPicPr preferRelativeResize="0"/>
          <p:nvPr/>
        </p:nvPicPr>
        <p:blipFill rotWithShape="1">
          <a:blip r:embed="rId3">
            <a:alphaModFix/>
          </a:blip>
          <a:srcRect b="0" l="0" r="0" t="0"/>
          <a:stretch/>
        </p:blipFill>
        <p:spPr>
          <a:xfrm>
            <a:off x="914400" y="4876800"/>
            <a:ext cx="2514600" cy="476250"/>
          </a:xfrm>
          <a:prstGeom prst="rect">
            <a:avLst/>
          </a:prstGeom>
          <a:noFill/>
          <a:ln>
            <a:noFill/>
          </a:ln>
        </p:spPr>
      </p:pic>
      <p:pic>
        <p:nvPicPr>
          <p:cNvPr descr="C:\Users\poonam\Desktop\data flow diagram\New folder (2)\arrow.png" id="191" name="Google Shape;191;p26"/>
          <p:cNvPicPr preferRelativeResize="0"/>
          <p:nvPr/>
        </p:nvPicPr>
        <p:blipFill rotWithShape="1">
          <a:blip r:embed="rId4">
            <a:alphaModFix/>
          </a:blip>
          <a:srcRect b="0" l="0" r="0" t="0"/>
          <a:stretch/>
        </p:blipFill>
        <p:spPr>
          <a:xfrm>
            <a:off x="762000" y="2057400"/>
            <a:ext cx="2590800" cy="476250"/>
          </a:xfrm>
          <a:prstGeom prst="rect">
            <a:avLst/>
          </a:prstGeom>
          <a:noFill/>
          <a:ln>
            <a:noFill/>
          </a:ln>
        </p:spPr>
      </p:pic>
      <p:pic>
        <p:nvPicPr>
          <p:cNvPr descr="C:\Users\poonam\Desktop\data flow diagram\New folder (2)\arrow.png" id="192" name="Google Shape;192;p26"/>
          <p:cNvPicPr preferRelativeResize="0"/>
          <p:nvPr/>
        </p:nvPicPr>
        <p:blipFill rotWithShape="1">
          <a:blip r:embed="rId5">
            <a:alphaModFix/>
          </a:blip>
          <a:srcRect b="0" l="0" r="0" t="0"/>
          <a:stretch/>
        </p:blipFill>
        <p:spPr>
          <a:xfrm>
            <a:off x="3505200" y="3581400"/>
            <a:ext cx="2438400" cy="476250"/>
          </a:xfrm>
          <a:prstGeom prst="rect">
            <a:avLst/>
          </a:prstGeom>
          <a:noFill/>
          <a:ln>
            <a:noFill/>
          </a:ln>
        </p:spPr>
      </p:pic>
      <p:pic>
        <p:nvPicPr>
          <p:cNvPr descr="C:\Users\poonam\Desktop\data flow diagram\New folder (2)\arrow.png" id="193" name="Google Shape;193;p26"/>
          <p:cNvPicPr preferRelativeResize="0"/>
          <p:nvPr/>
        </p:nvPicPr>
        <p:blipFill rotWithShape="1">
          <a:blip r:embed="rId6">
            <a:alphaModFix/>
          </a:blip>
          <a:srcRect b="0" l="0" r="0" t="0"/>
          <a:stretch/>
        </p:blipFill>
        <p:spPr>
          <a:xfrm>
            <a:off x="5181600" y="2057400"/>
            <a:ext cx="2590800" cy="476250"/>
          </a:xfrm>
          <a:prstGeom prst="rect">
            <a:avLst/>
          </a:prstGeom>
          <a:noFill/>
          <a:ln>
            <a:noFill/>
          </a:ln>
        </p:spPr>
      </p:pic>
      <p:pic>
        <p:nvPicPr>
          <p:cNvPr descr="C:\Users\poonam\Desktop\data flow diagram\New folder (2)\arrow.png" id="194" name="Google Shape;194;p26"/>
          <p:cNvPicPr preferRelativeResize="0"/>
          <p:nvPr/>
        </p:nvPicPr>
        <p:blipFill rotWithShape="1">
          <a:blip r:embed="rId7">
            <a:alphaModFix/>
          </a:blip>
          <a:srcRect b="0" l="0" r="0" t="0"/>
          <a:stretch/>
        </p:blipFill>
        <p:spPr>
          <a:xfrm>
            <a:off x="5562600" y="4876800"/>
            <a:ext cx="2438400" cy="476250"/>
          </a:xfrm>
          <a:prstGeom prst="rect">
            <a:avLst/>
          </a:prstGeom>
          <a:noFill/>
          <a:ln>
            <a:noFill/>
          </a:ln>
        </p:spPr>
      </p:pic>
    </p:spTree>
  </p:cSld>
  <p:clrMapOvr>
    <a:masterClrMapping/>
  </p:clrMapOvr>
  <mc:AlternateContent>
    <mc:Choice Requires="p14">
      <p:transition spd="slow" p14:dur="20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ctrTitle"/>
          </p:nvPr>
        </p:nvSpPr>
        <p:spPr>
          <a:xfrm>
            <a:off x="391048" y="321547"/>
            <a:ext cx="8305800" cy="53172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000"/>
              <a:buFont typeface="Constantia"/>
              <a:buNone/>
            </a:pPr>
            <a:r>
              <a:rPr b="1" lang="en-US" sz="4000">
                <a:solidFill>
                  <a:srgbClr val="7030A0"/>
                </a:solidFill>
              </a:rPr>
              <a:t>                                                                          </a:t>
            </a:r>
            <a:r>
              <a:rPr lang="en-US" sz="4000">
                <a:solidFill>
                  <a:srgbClr val="7030A0"/>
                </a:solidFill>
                <a:latin typeface="Arial"/>
                <a:ea typeface="Arial"/>
                <a:cs typeface="Arial"/>
                <a:sym typeface="Arial"/>
              </a:rPr>
              <a:t>RULES OF DATA FLOW</a:t>
            </a:r>
            <a:br>
              <a:rPr b="1" lang="en-US" sz="4000">
                <a:solidFill>
                  <a:srgbClr val="7030A0"/>
                </a:solidFill>
              </a:rPr>
            </a:br>
            <a:br>
              <a:rPr lang="en-US" sz="1800">
                <a:solidFill>
                  <a:srgbClr val="C00000"/>
                </a:solidFill>
              </a:rPr>
            </a:br>
            <a:r>
              <a:rPr b="1" i="1" lang="en-US" sz="3200">
                <a:solidFill>
                  <a:srgbClr val="C00000"/>
                </a:solidFill>
              </a:rPr>
              <a:t>  </a:t>
            </a:r>
            <a:r>
              <a:rPr b="1" i="1" lang="en-US" sz="3200">
                <a:solidFill>
                  <a:srgbClr val="C00000"/>
                </a:solidFill>
                <a:latin typeface="Gentium Basic"/>
                <a:ea typeface="Gentium Basic"/>
                <a:cs typeface="Gentium Basic"/>
                <a:sym typeface="Gentium Basic"/>
              </a:rPr>
              <a:t>•  Data can flow from</a:t>
            </a:r>
            <a:br>
              <a:rPr lang="en-US" sz="1800">
                <a:solidFill>
                  <a:srgbClr val="C00000"/>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        -external entity to process</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        -process to external entity</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        -process to store and back</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        -process to process  </a:t>
            </a:r>
            <a:br>
              <a:rPr lang="en-US" sz="2400">
                <a:solidFill>
                  <a:srgbClr val="536142"/>
                </a:solidFill>
                <a:latin typeface="Gentium Basic"/>
                <a:ea typeface="Gentium Basic"/>
                <a:cs typeface="Gentium Basic"/>
                <a:sym typeface="Gentium Basic"/>
              </a:rPr>
            </a:br>
            <a:br>
              <a:rPr lang="en-US" sz="1800">
                <a:solidFill>
                  <a:srgbClr val="C00000"/>
                </a:solidFill>
                <a:latin typeface="Gentium Basic"/>
                <a:ea typeface="Gentium Basic"/>
                <a:cs typeface="Gentium Basic"/>
                <a:sym typeface="Gentium Basic"/>
              </a:rPr>
            </a:br>
            <a:r>
              <a:rPr lang="en-US" sz="1800">
                <a:solidFill>
                  <a:srgbClr val="C00000"/>
                </a:solidFill>
                <a:latin typeface="Gentium Basic"/>
                <a:ea typeface="Gentium Basic"/>
                <a:cs typeface="Gentium Basic"/>
                <a:sym typeface="Gentium Basic"/>
              </a:rPr>
              <a:t>    </a:t>
            </a:r>
            <a:r>
              <a:rPr b="1" lang="en-US" sz="3200">
                <a:solidFill>
                  <a:srgbClr val="C00000"/>
                </a:solidFill>
                <a:latin typeface="Gentium Basic"/>
                <a:ea typeface="Gentium Basic"/>
                <a:cs typeface="Gentium Basic"/>
                <a:sym typeface="Gentium Basic"/>
              </a:rPr>
              <a:t>• </a:t>
            </a:r>
            <a:r>
              <a:rPr b="1" i="1" lang="en-US" sz="3200">
                <a:solidFill>
                  <a:srgbClr val="C00000"/>
                </a:solidFill>
                <a:latin typeface="Gentium Basic"/>
                <a:ea typeface="Gentium Basic"/>
                <a:cs typeface="Gentium Basic"/>
                <a:sym typeface="Gentium Basic"/>
              </a:rPr>
              <a:t>Data cannot flow from</a:t>
            </a:r>
            <a:br>
              <a:rPr lang="en-US" sz="1800">
                <a:solidFill>
                  <a:srgbClr val="536142"/>
                </a:solidFill>
                <a:latin typeface="Gentium Basic"/>
                <a:ea typeface="Gentium Basic"/>
                <a:cs typeface="Gentium Basic"/>
                <a:sym typeface="Gentium Basic"/>
              </a:rPr>
            </a:br>
            <a:r>
              <a:rPr lang="en-US" sz="1800">
                <a:solidFill>
                  <a:srgbClr val="536142"/>
                </a:solidFill>
                <a:latin typeface="Gentium Basic"/>
                <a:ea typeface="Gentium Basic"/>
                <a:cs typeface="Gentium Basic"/>
                <a:sym typeface="Gentium Basic"/>
              </a:rPr>
              <a:t>         </a:t>
            </a:r>
            <a:r>
              <a:rPr lang="en-US" sz="2400">
                <a:solidFill>
                  <a:srgbClr val="536142"/>
                </a:solidFill>
                <a:latin typeface="Gentium Basic"/>
                <a:ea typeface="Gentium Basic"/>
                <a:cs typeface="Gentium Basic"/>
                <a:sym typeface="Gentium Basic"/>
              </a:rPr>
              <a:t>-external entity to external entity</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      -external entity to store</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      -store to external entity</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      -store to store</a:t>
            </a:r>
            <a:endParaRPr sz="2400">
              <a:solidFill>
                <a:srgbClr val="536142"/>
              </a:solidFill>
              <a:latin typeface="Gentium Basic"/>
              <a:ea typeface="Gentium Basic"/>
              <a:cs typeface="Gentium Basic"/>
              <a:sym typeface="Gentium Basic"/>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533400" y="152400"/>
            <a:ext cx="7924800" cy="2057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br>
              <a:rPr lang="en-US"/>
            </a:br>
            <a:endParaRPr/>
          </a:p>
        </p:txBody>
      </p:sp>
      <p:sp>
        <p:nvSpPr>
          <p:cNvPr id="206" name="Google Shape;206;p28"/>
          <p:cNvSpPr txBox="1"/>
          <p:nvPr>
            <p:ph idx="2" type="body"/>
          </p:nvPr>
        </p:nvSpPr>
        <p:spPr>
          <a:xfrm>
            <a:off x="76200" y="876300"/>
            <a:ext cx="6400800" cy="3695700"/>
          </a:xfrm>
          <a:prstGeom prst="rect">
            <a:avLst/>
          </a:prstGeom>
          <a:noFill/>
          <a:ln>
            <a:noFill/>
          </a:ln>
        </p:spPr>
        <p:txBody>
          <a:bodyPr anchorCtr="0" anchor="t" bIns="45700" lIns="91425" spcFirstLastPara="1" rIns="91425" wrap="square" tIns="45700">
            <a:noAutofit/>
          </a:bodyPr>
          <a:lstStyle/>
          <a:p>
            <a:pPr indent="-274320" lvl="0" marL="274320" rtl="0" algn="just">
              <a:lnSpc>
                <a:spcPct val="80000"/>
              </a:lnSpc>
              <a:spcBef>
                <a:spcPts val="0"/>
              </a:spcBef>
              <a:spcAft>
                <a:spcPts val="0"/>
              </a:spcAft>
              <a:buSzPts val="2390"/>
              <a:buNone/>
            </a:pPr>
            <a:r>
              <a:rPr b="1" lang="en-US" sz="2812">
                <a:solidFill>
                  <a:srgbClr val="7030A0"/>
                </a:solidFill>
                <a:latin typeface="Arial"/>
                <a:ea typeface="Arial"/>
                <a:cs typeface="Arial"/>
                <a:sym typeface="Arial"/>
              </a:rPr>
              <a:t>	This  diagram represents  a banking process, which maintains customer  accounts.</a:t>
            </a:r>
            <a:endParaRPr/>
          </a:p>
          <a:p>
            <a:pPr indent="-274320" lvl="0" marL="274320" rtl="0" algn="just">
              <a:lnSpc>
                <a:spcPct val="80000"/>
              </a:lnSpc>
              <a:spcBef>
                <a:spcPts val="600"/>
              </a:spcBef>
              <a:spcAft>
                <a:spcPts val="0"/>
              </a:spcAft>
              <a:buSzPts val="1700"/>
              <a:buNone/>
            </a:pPr>
            <a:r>
              <a:t/>
            </a:r>
            <a:endParaRPr sz="2000">
              <a:solidFill>
                <a:srgbClr val="536142"/>
              </a:solidFill>
              <a:latin typeface="Gentium Basic"/>
              <a:ea typeface="Gentium Basic"/>
              <a:cs typeface="Gentium Basic"/>
              <a:sym typeface="Gentium Basic"/>
            </a:endParaRPr>
          </a:p>
          <a:p>
            <a:pPr indent="-274320" lvl="0" marL="274320" rtl="0" algn="just">
              <a:lnSpc>
                <a:spcPct val="80000"/>
              </a:lnSpc>
              <a:spcBef>
                <a:spcPts val="600"/>
              </a:spcBef>
              <a:spcAft>
                <a:spcPts val="0"/>
              </a:spcAft>
              <a:buSzPts val="1700"/>
              <a:buFont typeface="Noto Sans Symbols"/>
              <a:buChar char="▪"/>
            </a:pPr>
            <a:r>
              <a:rPr b="1" lang="en-US" sz="2000">
                <a:solidFill>
                  <a:srgbClr val="536142"/>
                </a:solidFill>
                <a:latin typeface="Gentium Basic"/>
                <a:ea typeface="Gentium Basic"/>
                <a:cs typeface="Gentium Basic"/>
                <a:sym typeface="Gentium Basic"/>
              </a:rPr>
              <a:t>In this example, customers can withdraw or deposit  cash, request  information  about  their account or update their  account details. </a:t>
            </a:r>
            <a:endParaRPr/>
          </a:p>
          <a:p>
            <a:pPr indent="-166370" lvl="0" marL="274320" rtl="0" algn="just">
              <a:lnSpc>
                <a:spcPct val="80000"/>
              </a:lnSpc>
              <a:spcBef>
                <a:spcPts val="600"/>
              </a:spcBef>
              <a:spcAft>
                <a:spcPts val="0"/>
              </a:spcAft>
              <a:buSzPts val="1700"/>
              <a:buFont typeface="Noto Sans Symbols"/>
              <a:buNone/>
            </a:pPr>
            <a:r>
              <a:t/>
            </a:r>
            <a:endParaRPr b="1" sz="2000">
              <a:solidFill>
                <a:srgbClr val="536142"/>
              </a:solidFill>
              <a:latin typeface="Gentium Basic"/>
              <a:ea typeface="Gentium Basic"/>
              <a:cs typeface="Gentium Basic"/>
              <a:sym typeface="Gentium Basic"/>
            </a:endParaRPr>
          </a:p>
          <a:p>
            <a:pPr indent="-274320" lvl="0" marL="274320" rtl="0" algn="just">
              <a:lnSpc>
                <a:spcPct val="80000"/>
              </a:lnSpc>
              <a:spcBef>
                <a:spcPts val="600"/>
              </a:spcBef>
              <a:spcAft>
                <a:spcPts val="0"/>
              </a:spcAft>
              <a:buSzPts val="1700"/>
              <a:buFont typeface="Noto Sans Symbols"/>
              <a:buChar char="▪"/>
            </a:pPr>
            <a:r>
              <a:rPr b="1" lang="en-US" sz="2000">
                <a:solidFill>
                  <a:srgbClr val="536142"/>
                </a:solidFill>
                <a:latin typeface="Gentium Basic"/>
                <a:ea typeface="Gentium Basic"/>
                <a:cs typeface="Gentium Basic"/>
                <a:sym typeface="Gentium Basic"/>
              </a:rPr>
              <a:t>The five different symbols used in this example</a:t>
            </a:r>
            <a:endParaRPr/>
          </a:p>
          <a:p>
            <a:pPr indent="-274320" lvl="0" marL="274320" rtl="0" algn="just">
              <a:lnSpc>
                <a:spcPct val="80000"/>
              </a:lnSpc>
              <a:spcBef>
                <a:spcPts val="600"/>
              </a:spcBef>
              <a:spcAft>
                <a:spcPts val="0"/>
              </a:spcAft>
              <a:buSzPts val="1700"/>
              <a:buNone/>
            </a:pPr>
            <a:r>
              <a:rPr b="1" lang="en-US" sz="2000">
                <a:solidFill>
                  <a:srgbClr val="536142"/>
                </a:solidFill>
                <a:latin typeface="Gentium Basic"/>
                <a:ea typeface="Gentium Basic"/>
                <a:cs typeface="Gentium Basic"/>
                <a:sym typeface="Gentium Basic"/>
              </a:rPr>
              <a:t>     represent  the  full set of  symbols  required  to  draw  any  business process  diagram.</a:t>
            </a:r>
            <a:endParaRPr b="1" sz="1812">
              <a:solidFill>
                <a:srgbClr val="536142"/>
              </a:solidFill>
              <a:latin typeface="Gentium Basic"/>
              <a:ea typeface="Gentium Basic"/>
              <a:cs typeface="Gentium Basic"/>
              <a:sym typeface="Gentium Basic"/>
            </a:endParaRPr>
          </a:p>
        </p:txBody>
      </p:sp>
      <p:pic>
        <p:nvPicPr>
          <p:cNvPr descr="C:\Users\poonam\Desktop\New folder (2)\badfd2.gif" id="207" name="Google Shape;207;p28"/>
          <p:cNvPicPr preferRelativeResize="0"/>
          <p:nvPr/>
        </p:nvPicPr>
        <p:blipFill rotWithShape="1">
          <a:blip r:embed="rId3">
            <a:alphaModFix/>
          </a:blip>
          <a:srcRect b="0" l="0" r="0" t="0"/>
          <a:stretch/>
        </p:blipFill>
        <p:spPr>
          <a:xfrm>
            <a:off x="1066800" y="4419600"/>
            <a:ext cx="7446818" cy="1905000"/>
          </a:xfrm>
          <a:prstGeom prst="rect">
            <a:avLst/>
          </a:prstGeom>
          <a:noFill/>
          <a:ln>
            <a:noFill/>
          </a:ln>
        </p:spPr>
      </p:pic>
      <p:sp>
        <p:nvSpPr>
          <p:cNvPr id="208" name="Google Shape;208;p28"/>
          <p:cNvSpPr/>
          <p:nvPr/>
        </p:nvSpPr>
        <p:spPr>
          <a:xfrm>
            <a:off x="457200" y="228600"/>
            <a:ext cx="1828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Arial"/>
                <a:ea typeface="Arial"/>
                <a:cs typeface="Arial"/>
                <a:sym typeface="Arial"/>
              </a:rPr>
              <a:t>EXAMPLE  1</a:t>
            </a:r>
            <a:endParaRPr sz="2400">
              <a:solidFill>
                <a:srgbClr val="C00000"/>
              </a:solidFill>
              <a:latin typeface="Arial"/>
              <a:ea typeface="Arial"/>
              <a:cs typeface="Arial"/>
              <a:sym typeface="Arial"/>
            </a:endParaRPr>
          </a:p>
        </p:txBody>
      </p:sp>
      <p:pic>
        <p:nvPicPr>
          <p:cNvPr descr="C:\Users\poonam\Desktop\New folder (2)\huge.60.304090.JPG" id="209" name="Google Shape;209;p28"/>
          <p:cNvPicPr preferRelativeResize="0"/>
          <p:nvPr/>
        </p:nvPicPr>
        <p:blipFill rotWithShape="1">
          <a:blip r:embed="rId4">
            <a:alphaModFix/>
          </a:blip>
          <a:srcRect b="0" l="0" r="0" t="0"/>
          <a:stretch/>
        </p:blipFill>
        <p:spPr>
          <a:xfrm>
            <a:off x="6705600" y="381000"/>
            <a:ext cx="2286000" cy="2209800"/>
          </a:xfrm>
          <a:prstGeom prst="rect">
            <a:avLst/>
          </a:prstGeom>
          <a:noFill/>
          <a:ln>
            <a:noFill/>
          </a:ln>
        </p:spPr>
      </p:pic>
    </p:spTree>
  </p:cSld>
  <p:clrMapOvr>
    <a:masterClrMapping/>
  </p:clrMapOvr>
  <mc:AlternateContent>
    <mc:Choice Requires="p14">
      <p:transition spd="slow" p14:dur="2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2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57200" y="2057400"/>
            <a:ext cx="8305800" cy="3810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380"/>
              <a:buNone/>
            </a:pPr>
            <a:r>
              <a:rPr b="1" lang="en-US" sz="2800" u="sng">
                <a:solidFill>
                  <a:srgbClr val="C00000"/>
                </a:solidFill>
                <a:latin typeface="Gentium Basic"/>
                <a:ea typeface="Gentium Basic"/>
                <a:cs typeface="Gentium Basic"/>
                <a:sym typeface="Gentium Basic"/>
              </a:rPr>
              <a:t>Level 0 DFD</a:t>
            </a:r>
            <a:endParaRPr/>
          </a:p>
          <a:p>
            <a:pPr indent="-457200" lvl="0" marL="457200" rtl="0" algn="l">
              <a:spcBef>
                <a:spcPts val="600"/>
              </a:spcBef>
              <a:spcAft>
                <a:spcPts val="0"/>
              </a:spcAft>
              <a:buSzPts val="2380"/>
              <a:buFont typeface="Arial"/>
              <a:buChar char="•"/>
            </a:pPr>
            <a:r>
              <a:rPr lang="en-US" sz="2800">
                <a:solidFill>
                  <a:srgbClr val="536142"/>
                </a:solidFill>
                <a:latin typeface="Gentium Basic"/>
                <a:ea typeface="Gentium Basic"/>
                <a:cs typeface="Gentium Basic"/>
                <a:sym typeface="Gentium Basic"/>
              </a:rPr>
              <a:t>The level 0 DFD (also known as the context level DFD ) is the simplest DFD.</a:t>
            </a:r>
            <a:endParaRPr/>
          </a:p>
          <a:p>
            <a:pPr indent="-457200" lvl="0" marL="457200" rtl="0" algn="l">
              <a:spcBef>
                <a:spcPts val="600"/>
              </a:spcBef>
              <a:spcAft>
                <a:spcPts val="0"/>
              </a:spcAft>
              <a:buSzPts val="2380"/>
              <a:buFont typeface="Arial"/>
              <a:buChar char="•"/>
            </a:pPr>
            <a:r>
              <a:rPr lang="en-US" sz="2800">
                <a:solidFill>
                  <a:srgbClr val="536142"/>
                </a:solidFill>
                <a:latin typeface="Gentium Basic"/>
                <a:ea typeface="Gentium Basic"/>
                <a:cs typeface="Gentium Basic"/>
                <a:sym typeface="Gentium Basic"/>
              </a:rPr>
              <a:t>The outermost level (Level 0) is concerned with how the system interacts with the outside world.</a:t>
            </a:r>
            <a:endParaRPr/>
          </a:p>
          <a:p>
            <a:pPr indent="-457200" lvl="0" marL="457200" rtl="0" algn="l">
              <a:spcBef>
                <a:spcPts val="600"/>
              </a:spcBef>
              <a:spcAft>
                <a:spcPts val="0"/>
              </a:spcAft>
              <a:buSzPts val="2380"/>
              <a:buFont typeface="Arial"/>
              <a:buChar char="•"/>
            </a:pPr>
            <a:r>
              <a:rPr lang="en-US" sz="2800">
                <a:solidFill>
                  <a:srgbClr val="536142"/>
                </a:solidFill>
                <a:latin typeface="Gentium Basic"/>
                <a:ea typeface="Gentium Basic"/>
                <a:cs typeface="Gentium Basic"/>
                <a:sym typeface="Gentium Basic"/>
              </a:rPr>
              <a:t>This level basically represents the input and output of the entire system.</a:t>
            </a:r>
            <a:endParaRPr sz="2800">
              <a:solidFill>
                <a:srgbClr val="536142"/>
              </a:solidFill>
              <a:latin typeface="Gentium Basic"/>
              <a:ea typeface="Gentium Basic"/>
              <a:cs typeface="Gentium Basic"/>
              <a:sym typeface="Gentium Basic"/>
            </a:endParaRPr>
          </a:p>
        </p:txBody>
      </p:sp>
      <p:sp>
        <p:nvSpPr>
          <p:cNvPr id="215" name="Google Shape;215;p29"/>
          <p:cNvSpPr txBox="1"/>
          <p:nvPr>
            <p:ph type="ctrTitle"/>
          </p:nvPr>
        </p:nvSpPr>
        <p:spPr>
          <a:xfrm>
            <a:off x="457200" y="457200"/>
            <a:ext cx="8305800" cy="1143000"/>
          </a:xfrm>
          <a:prstGeom prst="rect">
            <a:avLst/>
          </a:prstGeom>
          <a:gradFill>
            <a:gsLst>
              <a:gs pos="0">
                <a:srgbClr val="E4EED9"/>
              </a:gs>
              <a:gs pos="30000">
                <a:srgbClr val="E2EDD5"/>
              </a:gs>
              <a:gs pos="75000">
                <a:srgbClr val="D3E4C1"/>
              </a:gs>
              <a:gs pos="100000">
                <a:srgbClr val="C5DEAB"/>
              </a:gs>
            </a:gsLst>
            <a:path path="circle">
              <a:fillToRect r="100%" t="100%"/>
            </a:path>
            <a:tileRect b="-100%" l="-100%"/>
          </a:gradFill>
          <a:ln cap="flat" cmpd="sng" w="12700">
            <a:solidFill>
              <a:srgbClr val="8CA074"/>
            </a:solidFill>
            <a:prstDash val="solid"/>
            <a:round/>
            <a:headEnd len="sm" w="sm" type="none"/>
            <a:tailEnd len="sm" w="sm" type="none"/>
          </a:ln>
          <a:effectLst>
            <a:outerShdw blurRad="50800" rotWithShape="0" dir="5400000" dist="25000">
              <a:srgbClr val="000000">
                <a:alpha val="40000"/>
              </a:srgbClr>
            </a:outerShdw>
          </a:effectLst>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Arial"/>
              <a:buNone/>
            </a:pPr>
            <a:r>
              <a:rPr lang="en-US">
                <a:solidFill>
                  <a:srgbClr val="FF0000"/>
                </a:solidFill>
                <a:latin typeface="Arial"/>
                <a:ea typeface="Arial"/>
                <a:cs typeface="Arial"/>
                <a:sym typeface="Arial"/>
              </a:rPr>
              <a:t>LEVELS OF DFD </a:t>
            </a:r>
            <a:endParaRPr>
              <a:solidFill>
                <a:srgbClr val="FF0000"/>
              </a:solidFill>
              <a:latin typeface="Arial"/>
              <a:ea typeface="Arial"/>
              <a:cs typeface="Arial"/>
              <a:sym typeface="Arial"/>
            </a:endParaRPr>
          </a:p>
        </p:txBody>
      </p:sp>
    </p:spTree>
  </p:cSld>
  <p:clrMapOvr>
    <a:masterClrMapping/>
  </p:clrMapOvr>
  <mc:AlternateContent>
    <mc:Choice Requires="p14">
      <p:transition spd="slow" p14:dur="1750">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idx="1" type="subTitle"/>
          </p:nvPr>
        </p:nvSpPr>
        <p:spPr>
          <a:xfrm>
            <a:off x="457200" y="1905000"/>
            <a:ext cx="8305800" cy="4191000"/>
          </a:xfrm>
          <a:prstGeom prst="rect">
            <a:avLst/>
          </a:prstGeom>
          <a:noFill/>
          <a:ln>
            <a:noFill/>
          </a:ln>
        </p:spPr>
        <p:txBody>
          <a:bodyPr anchorCtr="0" anchor="t" bIns="45700" lIns="91425" spcFirstLastPara="1" rIns="91425" wrap="square" tIns="45700">
            <a:noAutofit/>
          </a:bodyPr>
          <a:lstStyle/>
          <a:p>
            <a:pPr indent="-457200" lvl="0" marL="457200" rtl="0" algn="l">
              <a:lnSpc>
                <a:spcPct val="150000"/>
              </a:lnSpc>
              <a:spcBef>
                <a:spcPts val="0"/>
              </a:spcBef>
              <a:spcAft>
                <a:spcPts val="0"/>
              </a:spcAft>
              <a:buSzPts val="2040"/>
              <a:buFont typeface="Constantia"/>
              <a:buAutoNum type="arabicPeriod"/>
            </a:pPr>
            <a:r>
              <a:rPr lang="en-US" sz="2400">
                <a:solidFill>
                  <a:srgbClr val="536142"/>
                </a:solidFill>
                <a:latin typeface="Gentium Basic"/>
                <a:ea typeface="Gentium Basic"/>
                <a:cs typeface="Gentium Basic"/>
                <a:sym typeface="Gentium Basic"/>
              </a:rPr>
              <a:t>Identify your main system</a:t>
            </a:r>
            <a:endParaRPr/>
          </a:p>
          <a:p>
            <a:pPr indent="-457200" lvl="0" marL="457200" rtl="0" algn="l">
              <a:lnSpc>
                <a:spcPct val="150000"/>
              </a:lnSpc>
              <a:spcBef>
                <a:spcPts val="600"/>
              </a:spcBef>
              <a:spcAft>
                <a:spcPts val="0"/>
              </a:spcAft>
              <a:buSzPts val="2040"/>
              <a:buFont typeface="Constantia"/>
              <a:buAutoNum type="arabicPeriod"/>
            </a:pPr>
            <a:r>
              <a:rPr lang="en-US" sz="2400">
                <a:solidFill>
                  <a:srgbClr val="536142"/>
                </a:solidFill>
                <a:latin typeface="Gentium Basic"/>
                <a:ea typeface="Gentium Basic"/>
                <a:cs typeface="Gentium Basic"/>
                <a:sym typeface="Gentium Basic"/>
              </a:rPr>
              <a:t>Identify the external people who interact with the system</a:t>
            </a:r>
            <a:endParaRPr/>
          </a:p>
          <a:p>
            <a:pPr indent="-457200" lvl="0" marL="457200" rtl="0" algn="l">
              <a:lnSpc>
                <a:spcPct val="150000"/>
              </a:lnSpc>
              <a:spcBef>
                <a:spcPts val="600"/>
              </a:spcBef>
              <a:spcAft>
                <a:spcPts val="0"/>
              </a:spcAft>
              <a:buSzPts val="2040"/>
              <a:buFont typeface="Constantia"/>
              <a:buAutoNum type="arabicPeriod"/>
            </a:pPr>
            <a:r>
              <a:rPr lang="en-US" sz="2400">
                <a:solidFill>
                  <a:srgbClr val="536142"/>
                </a:solidFill>
                <a:latin typeface="Gentium Basic"/>
                <a:ea typeface="Gentium Basic"/>
                <a:cs typeface="Gentium Basic"/>
                <a:sym typeface="Gentium Basic"/>
              </a:rPr>
              <a:t>Decide what data these entities will enter into the system</a:t>
            </a:r>
            <a:endParaRPr/>
          </a:p>
          <a:p>
            <a:pPr indent="-457200" lvl="0" marL="457200" rtl="0" algn="l">
              <a:lnSpc>
                <a:spcPct val="150000"/>
              </a:lnSpc>
              <a:spcBef>
                <a:spcPts val="600"/>
              </a:spcBef>
              <a:spcAft>
                <a:spcPts val="0"/>
              </a:spcAft>
              <a:buSzPts val="2040"/>
              <a:buFont typeface="Constantia"/>
              <a:buAutoNum type="arabicPeriod"/>
            </a:pPr>
            <a:r>
              <a:rPr lang="en-US" sz="2400">
                <a:solidFill>
                  <a:srgbClr val="536142"/>
                </a:solidFill>
                <a:latin typeface="Gentium Basic"/>
                <a:ea typeface="Gentium Basic"/>
                <a:cs typeface="Gentium Basic"/>
                <a:sym typeface="Gentium Basic"/>
              </a:rPr>
              <a:t>Determine what these entities expect as output from the system</a:t>
            </a:r>
            <a:endParaRPr sz="2400">
              <a:solidFill>
                <a:srgbClr val="536142"/>
              </a:solidFill>
              <a:latin typeface="Gentium Basic"/>
              <a:ea typeface="Gentium Basic"/>
              <a:cs typeface="Gentium Basic"/>
              <a:sym typeface="Gentium Basic"/>
            </a:endParaRPr>
          </a:p>
        </p:txBody>
      </p:sp>
      <p:sp>
        <p:nvSpPr>
          <p:cNvPr id="221" name="Google Shape;221;p30"/>
          <p:cNvSpPr txBox="1"/>
          <p:nvPr>
            <p:ph type="ctrTitle"/>
          </p:nvPr>
        </p:nvSpPr>
        <p:spPr>
          <a:xfrm>
            <a:off x="228600" y="533400"/>
            <a:ext cx="73914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030A0"/>
              </a:buClr>
              <a:buSzPts val="4800"/>
              <a:buFont typeface="Constantia"/>
              <a:buNone/>
            </a:pPr>
            <a:r>
              <a:rPr b="1" i="1" lang="en-US">
                <a:solidFill>
                  <a:srgbClr val="7030A0"/>
                </a:solidFill>
              </a:rPr>
              <a:t>How to create Level 0 DFD</a:t>
            </a:r>
            <a:endParaRPr b="1" i="1">
              <a:solidFill>
                <a:srgbClr val="7030A0"/>
              </a:solidFill>
            </a:endParaRPr>
          </a:p>
        </p:txBody>
      </p:sp>
      <p:pic>
        <p:nvPicPr>
          <p:cNvPr descr="C:\Users\poonam\Desktop\data flow diagram\New folder (2)\Animated-dancing-red-question-mark-picture-moving.gif" id="222" name="Google Shape;222;p30"/>
          <p:cNvPicPr preferRelativeResize="0"/>
          <p:nvPr/>
        </p:nvPicPr>
        <p:blipFill rotWithShape="1">
          <a:blip r:embed="rId3">
            <a:alphaModFix/>
          </a:blip>
          <a:srcRect b="0" l="0" r="0" t="0"/>
          <a:stretch/>
        </p:blipFill>
        <p:spPr>
          <a:xfrm>
            <a:off x="7543800" y="0"/>
            <a:ext cx="1724025" cy="2114550"/>
          </a:xfrm>
          <a:prstGeom prst="rect">
            <a:avLst/>
          </a:prstGeom>
          <a:noFill/>
          <a:ln>
            <a:noFill/>
          </a:ln>
          <a:effectLst>
            <a:outerShdw blurRad="190500" rotWithShape="0" algn="tl">
              <a:srgbClr val="000000">
                <a:alpha val="69803"/>
              </a:srgbClr>
            </a:outerShdw>
          </a:effectLst>
        </p:spPr>
      </p:pic>
    </p:spTree>
  </p:cSld>
  <p:clrMapOvr>
    <a:masterClrMapping/>
  </p:clrMapOvr>
  <mc:AlternateContent>
    <mc:Choice Requires="p14">
      <p:transition spd="slow" p14:dur="39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txBox="1"/>
          <p:nvPr>
            <p:ph type="ctrTitle"/>
          </p:nvPr>
        </p:nvSpPr>
        <p:spPr>
          <a:xfrm>
            <a:off x="457200" y="381000"/>
            <a:ext cx="8305800" cy="1524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030A0"/>
              </a:buClr>
              <a:buSzPts val="4000"/>
              <a:buFont typeface="Arial"/>
              <a:buNone/>
            </a:pPr>
            <a:r>
              <a:rPr lang="en-US" sz="4000">
                <a:solidFill>
                  <a:srgbClr val="7030A0"/>
                </a:solidFill>
                <a:latin typeface="Arial"/>
                <a:ea typeface="Arial"/>
                <a:cs typeface="Arial"/>
                <a:sym typeface="Arial"/>
              </a:rPr>
              <a:t>Context Level DFD for a Mail Order Business</a:t>
            </a:r>
            <a:endParaRPr sz="4000">
              <a:solidFill>
                <a:srgbClr val="7030A0"/>
              </a:solidFill>
              <a:latin typeface="Arial"/>
              <a:ea typeface="Arial"/>
              <a:cs typeface="Arial"/>
              <a:sym typeface="Arial"/>
            </a:endParaRPr>
          </a:p>
        </p:txBody>
      </p:sp>
      <p:sp>
        <p:nvSpPr>
          <p:cNvPr id="228" name="Google Shape;228;p31"/>
          <p:cNvSpPr/>
          <p:nvPr/>
        </p:nvSpPr>
        <p:spPr>
          <a:xfrm>
            <a:off x="5486400" y="3124200"/>
            <a:ext cx="3276600" cy="2209800"/>
          </a:xfrm>
          <a:prstGeom prst="roundRect">
            <a:avLst>
              <a:gd fmla="val 16667" name="adj"/>
            </a:avLst>
          </a:prstGeom>
          <a:gradFill>
            <a:gsLst>
              <a:gs pos="0">
                <a:srgbClr val="B86581"/>
              </a:gs>
              <a:gs pos="30000">
                <a:srgbClr val="B1617D"/>
              </a:gs>
              <a:gs pos="75000">
                <a:srgbClr val="85465B"/>
              </a:gs>
              <a:gs pos="100000">
                <a:srgbClr val="603343"/>
              </a:gs>
            </a:gsLst>
            <a:path path="circle">
              <a:fillToRect r="100%" t="100%"/>
            </a:path>
            <a:tileRect b="-100%" l="-100%"/>
          </a:gradFill>
          <a:ln cap="flat" cmpd="sng" w="12700">
            <a:solidFill>
              <a:srgbClr val="BD6F8A"/>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onstantia"/>
                <a:ea typeface="Constantia"/>
                <a:cs typeface="Constantia"/>
                <a:sym typeface="Constantia"/>
              </a:rPr>
              <a:t>ORDER PROCESSING</a:t>
            </a:r>
            <a:endParaRPr sz="1800">
              <a:solidFill>
                <a:srgbClr val="FFFF00"/>
              </a:solidFill>
              <a:latin typeface="Constantia"/>
              <a:ea typeface="Constantia"/>
              <a:cs typeface="Constantia"/>
              <a:sym typeface="Constantia"/>
            </a:endParaRPr>
          </a:p>
        </p:txBody>
      </p:sp>
      <p:sp>
        <p:nvSpPr>
          <p:cNvPr id="229" name="Google Shape;229;p31"/>
          <p:cNvSpPr/>
          <p:nvPr/>
        </p:nvSpPr>
        <p:spPr>
          <a:xfrm>
            <a:off x="533400" y="3048000"/>
            <a:ext cx="2743200" cy="2133600"/>
          </a:xfrm>
          <a:prstGeom prst="rect">
            <a:avLst/>
          </a:prstGeom>
          <a:gradFill>
            <a:gsLst>
              <a:gs pos="0">
                <a:srgbClr val="B86581"/>
              </a:gs>
              <a:gs pos="30000">
                <a:srgbClr val="B1617D"/>
              </a:gs>
              <a:gs pos="75000">
                <a:srgbClr val="85465B"/>
              </a:gs>
              <a:gs pos="100000">
                <a:srgbClr val="603343"/>
              </a:gs>
            </a:gsLst>
            <a:path path="circle">
              <a:fillToRect r="100%" t="100%"/>
            </a:path>
            <a:tileRect b="-100%" l="-100%"/>
          </a:gradFill>
          <a:ln cap="flat" cmpd="sng" w="12700">
            <a:solidFill>
              <a:srgbClr val="BD6F8A"/>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onstantia"/>
                <a:ea typeface="Constantia"/>
                <a:cs typeface="Constantia"/>
                <a:sym typeface="Constantia"/>
              </a:rPr>
              <a:t>CUSTOMER</a:t>
            </a:r>
            <a:endParaRPr sz="1800">
              <a:solidFill>
                <a:srgbClr val="FFFF00"/>
              </a:solidFill>
              <a:latin typeface="Constantia"/>
              <a:ea typeface="Constantia"/>
              <a:cs typeface="Constantia"/>
              <a:sym typeface="Constantia"/>
            </a:endParaRPr>
          </a:p>
        </p:txBody>
      </p:sp>
      <p:cxnSp>
        <p:nvCxnSpPr>
          <p:cNvPr id="230" name="Google Shape;230;p31"/>
          <p:cNvCxnSpPr/>
          <p:nvPr/>
        </p:nvCxnSpPr>
        <p:spPr>
          <a:xfrm>
            <a:off x="3276600" y="4038600"/>
            <a:ext cx="2133600" cy="1588"/>
          </a:xfrm>
          <a:prstGeom prst="straightConnector1">
            <a:avLst/>
          </a:prstGeom>
          <a:noFill/>
          <a:ln cap="flat" cmpd="sng" w="12700">
            <a:solidFill>
              <a:srgbClr val="8CA074"/>
            </a:solidFill>
            <a:prstDash val="solid"/>
            <a:round/>
            <a:headEnd len="sm" w="sm" type="none"/>
            <a:tailEnd len="med" w="med" type="stealth"/>
          </a:ln>
        </p:spPr>
      </p:cxnSp>
      <p:cxnSp>
        <p:nvCxnSpPr>
          <p:cNvPr id="231" name="Google Shape;231;p31"/>
          <p:cNvCxnSpPr/>
          <p:nvPr/>
        </p:nvCxnSpPr>
        <p:spPr>
          <a:xfrm rot="10800000">
            <a:off x="3276600" y="4572000"/>
            <a:ext cx="2133600" cy="1588"/>
          </a:xfrm>
          <a:prstGeom prst="straightConnector1">
            <a:avLst/>
          </a:prstGeom>
          <a:noFill/>
          <a:ln cap="flat" cmpd="sng" w="12700">
            <a:solidFill>
              <a:srgbClr val="8CA074"/>
            </a:solidFill>
            <a:prstDash val="solid"/>
            <a:round/>
            <a:headEnd len="sm" w="sm" type="none"/>
            <a:tailEnd len="med" w="med" type="stealth"/>
          </a:ln>
        </p:spPr>
      </p:cxnSp>
      <p:sp>
        <p:nvSpPr>
          <p:cNvPr id="232" name="Google Shape;232;p31"/>
          <p:cNvSpPr/>
          <p:nvPr/>
        </p:nvSpPr>
        <p:spPr>
          <a:xfrm>
            <a:off x="3505200" y="3657600"/>
            <a:ext cx="1371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FF00"/>
                </a:solidFill>
                <a:latin typeface="Constantia"/>
                <a:ea typeface="Constantia"/>
                <a:cs typeface="Constantia"/>
                <a:sym typeface="Constantia"/>
              </a:rPr>
              <a:t>ORDER</a:t>
            </a:r>
            <a:endParaRPr b="1" sz="2400">
              <a:solidFill>
                <a:srgbClr val="FFFF00"/>
              </a:solidFill>
              <a:latin typeface="Constantia"/>
              <a:ea typeface="Constantia"/>
              <a:cs typeface="Constantia"/>
              <a:sym typeface="Constantia"/>
            </a:endParaRPr>
          </a:p>
        </p:txBody>
      </p:sp>
      <p:sp>
        <p:nvSpPr>
          <p:cNvPr id="233" name="Google Shape;233;p31"/>
          <p:cNvSpPr/>
          <p:nvPr/>
        </p:nvSpPr>
        <p:spPr>
          <a:xfrm>
            <a:off x="3429000" y="4724399"/>
            <a:ext cx="1905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FF00"/>
                </a:solidFill>
                <a:latin typeface="Constantia"/>
                <a:ea typeface="Constantia"/>
                <a:cs typeface="Constantia"/>
                <a:sym typeface="Constantia"/>
              </a:rPr>
              <a:t>DELIVERY</a:t>
            </a:r>
            <a:endParaRPr/>
          </a:p>
        </p:txBody>
      </p:sp>
    </p:spTree>
  </p:cSld>
  <p:clrMapOvr>
    <a:masterClrMapping/>
  </p:clrMapOvr>
  <mc:AlternateContent>
    <mc:Choice Requires="p14">
      <p:transition spd="slow" p14:dur="3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idx="1" type="body"/>
          </p:nvPr>
        </p:nvSpPr>
        <p:spPr>
          <a:xfrm>
            <a:off x="304800" y="304800"/>
            <a:ext cx="8610600" cy="58213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None/>
            </a:pPr>
            <a:r>
              <a:t/>
            </a:r>
            <a:endParaRPr>
              <a:solidFill>
                <a:srgbClr val="7030A0"/>
              </a:solidFill>
            </a:endParaRPr>
          </a:p>
          <a:p>
            <a:pPr indent="-274320" lvl="0" marL="274320" rtl="0" algn="ctr">
              <a:spcBef>
                <a:spcPts val="600"/>
              </a:spcBef>
              <a:spcAft>
                <a:spcPts val="0"/>
              </a:spcAft>
              <a:buSzPts val="4080"/>
              <a:buNone/>
            </a:pPr>
            <a:r>
              <a:rPr b="1" lang="en-US" sz="4800">
                <a:solidFill>
                  <a:srgbClr val="7030A0"/>
                </a:solidFill>
                <a:latin typeface="Arial"/>
                <a:ea typeface="Arial"/>
                <a:cs typeface="Arial"/>
                <a:sym typeface="Arial"/>
              </a:rPr>
              <a:t>DEFINITION</a:t>
            </a:r>
            <a:endParaRPr/>
          </a:p>
          <a:p>
            <a:pPr indent="-274320" lvl="0" marL="274320" rtl="0" algn="l">
              <a:spcBef>
                <a:spcPts val="600"/>
              </a:spcBef>
              <a:spcAft>
                <a:spcPts val="0"/>
              </a:spcAft>
              <a:buSzPts val="2210"/>
              <a:buNone/>
            </a:pPr>
            <a:r>
              <a:t/>
            </a:r>
            <a:endParaRPr>
              <a:solidFill>
                <a:srgbClr val="0070C0"/>
              </a:solidFill>
            </a:endParaRPr>
          </a:p>
          <a:p>
            <a:pPr indent="-274320" lvl="0" marL="274320" rtl="0" algn="just">
              <a:spcBef>
                <a:spcPts val="600"/>
              </a:spcBef>
              <a:spcAft>
                <a:spcPts val="0"/>
              </a:spcAft>
              <a:buSzPts val="2380"/>
              <a:buChar char="●"/>
            </a:pPr>
            <a:r>
              <a:rPr lang="en-US" sz="2800">
                <a:solidFill>
                  <a:srgbClr val="00B050"/>
                </a:solidFill>
                <a:latin typeface="Comic Sans MS"/>
                <a:ea typeface="Comic Sans MS"/>
                <a:cs typeface="Comic Sans MS"/>
                <a:sym typeface="Comic Sans MS"/>
              </a:rPr>
              <a:t>A data flow diagram (DFD) is a graphical representation of the "flow" of data through a computer system.</a:t>
            </a:r>
            <a:endParaRPr/>
          </a:p>
          <a:p>
            <a:pPr indent="-274320" lvl="0" marL="274320" rtl="0" algn="ctr">
              <a:spcBef>
                <a:spcPts val="600"/>
              </a:spcBef>
              <a:spcAft>
                <a:spcPts val="0"/>
              </a:spcAft>
              <a:buSzPts val="2210"/>
              <a:buNone/>
            </a:pPr>
            <a:r>
              <a:rPr lang="en-US">
                <a:solidFill>
                  <a:srgbClr val="0C0C0C"/>
                </a:solidFill>
                <a:latin typeface="Comic Sans MS"/>
                <a:ea typeface="Comic Sans MS"/>
                <a:cs typeface="Comic Sans MS"/>
                <a:sym typeface="Comic Sans MS"/>
              </a:rPr>
              <a:t>OR</a:t>
            </a:r>
            <a:endParaRPr/>
          </a:p>
          <a:p>
            <a:pPr indent="-274320" lvl="0" marL="274320" rtl="0" algn="just">
              <a:spcBef>
                <a:spcPts val="600"/>
              </a:spcBef>
              <a:spcAft>
                <a:spcPts val="0"/>
              </a:spcAft>
              <a:buSzPts val="2210"/>
              <a:buChar char="●"/>
            </a:pPr>
            <a:r>
              <a:rPr lang="en-US">
                <a:solidFill>
                  <a:srgbClr val="C00000"/>
                </a:solidFill>
                <a:latin typeface="Comic Sans MS"/>
                <a:ea typeface="Comic Sans MS"/>
                <a:cs typeface="Comic Sans MS"/>
                <a:sym typeface="Comic Sans MS"/>
              </a:rPr>
              <a:t>A data flow diagram looks  at how data flows through a system. </a:t>
            </a:r>
            <a:endParaRPr/>
          </a:p>
          <a:p>
            <a:pPr indent="-274320" lvl="0" marL="274320" rtl="0" algn="just">
              <a:spcBef>
                <a:spcPts val="600"/>
              </a:spcBef>
              <a:spcAft>
                <a:spcPts val="0"/>
              </a:spcAft>
              <a:buSzPts val="2210"/>
              <a:buChar char="●"/>
            </a:pPr>
            <a:r>
              <a:rPr lang="en-US">
                <a:solidFill>
                  <a:srgbClr val="C00000"/>
                </a:solidFill>
                <a:latin typeface="Comic Sans MS"/>
                <a:ea typeface="Comic Sans MS"/>
                <a:cs typeface="Comic Sans MS"/>
                <a:sym typeface="Comic Sans MS"/>
              </a:rPr>
              <a:t>It concerns things like where the data will come from and go to as well as where it will be stored. </a:t>
            </a:r>
            <a:endParaRPr/>
          </a:p>
          <a:p>
            <a:pPr indent="-133985" lvl="0" marL="274320" rtl="0" algn="l">
              <a:spcBef>
                <a:spcPts val="600"/>
              </a:spcBef>
              <a:spcAft>
                <a:spcPts val="0"/>
              </a:spcAft>
              <a:buSzPts val="2210"/>
              <a:buNone/>
            </a:pPr>
            <a:r>
              <a:t/>
            </a:r>
            <a:endParaRPr>
              <a:solidFill>
                <a:srgbClr val="0070C0"/>
              </a:solidFill>
              <a:latin typeface="Comic Sans MS"/>
              <a:ea typeface="Comic Sans MS"/>
              <a:cs typeface="Comic Sans MS"/>
              <a:sym typeface="Comic Sans MS"/>
            </a:endParaRPr>
          </a:p>
          <a:p>
            <a:pPr indent="-133985" lvl="0" marL="274320" rtl="0" algn="l">
              <a:spcBef>
                <a:spcPts val="600"/>
              </a:spcBef>
              <a:spcAft>
                <a:spcPts val="0"/>
              </a:spcAft>
              <a:buSzPts val="2210"/>
              <a:buNone/>
            </a:pPr>
            <a:r>
              <a:t/>
            </a:r>
            <a:endParaRPr>
              <a:solidFill>
                <a:srgbClr val="0070C0"/>
              </a:solidFill>
              <a:latin typeface="Comic Sans MS"/>
              <a:ea typeface="Comic Sans MS"/>
              <a:cs typeface="Comic Sans MS"/>
              <a:sym typeface="Comic Sans MS"/>
            </a:endParaRPr>
          </a:p>
          <a:p>
            <a:pPr indent="-133985" lvl="0" marL="274320" rtl="0" algn="l">
              <a:spcBef>
                <a:spcPts val="600"/>
              </a:spcBef>
              <a:spcAft>
                <a:spcPts val="0"/>
              </a:spcAft>
              <a:buSzPts val="2210"/>
              <a:buNone/>
            </a:pPr>
            <a:r>
              <a:t/>
            </a:r>
            <a:endParaRPr>
              <a:solidFill>
                <a:srgbClr val="0070C0"/>
              </a:solidFill>
            </a:endParaRPr>
          </a:p>
          <a:p>
            <a:pPr indent="-133985" lvl="0" marL="274320" rtl="0" algn="l">
              <a:spcBef>
                <a:spcPts val="600"/>
              </a:spcBef>
              <a:spcAft>
                <a:spcPts val="0"/>
              </a:spcAft>
              <a:buSzPts val="2210"/>
              <a:buNone/>
            </a:pPr>
            <a:r>
              <a:t/>
            </a:r>
            <a:endParaRPr>
              <a:solidFill>
                <a:srgbClr val="0070C0"/>
              </a:solidFill>
            </a:endParaRPr>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idx="1" type="body"/>
          </p:nvPr>
        </p:nvSpPr>
        <p:spPr>
          <a:xfrm>
            <a:off x="304800" y="1524000"/>
            <a:ext cx="8382000"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0"/>
              </a:spcBef>
              <a:spcAft>
                <a:spcPts val="0"/>
              </a:spcAft>
              <a:buSzPts val="2380"/>
              <a:buChar char="●"/>
            </a:pPr>
            <a:r>
              <a:rPr lang="en-US" sz="2800">
                <a:solidFill>
                  <a:srgbClr val="536142"/>
                </a:solidFill>
                <a:latin typeface="Gentium Basic"/>
                <a:ea typeface="Gentium Basic"/>
                <a:cs typeface="Gentium Basic"/>
                <a:sym typeface="Gentium Basic"/>
              </a:rPr>
              <a:t>The basic module of the system are represented in this phase and how data moves through different module is shown.</a:t>
            </a:r>
            <a:endParaRPr/>
          </a:p>
          <a:p>
            <a:pPr indent="-274320" lvl="0" marL="274320" rtl="0" algn="just">
              <a:lnSpc>
                <a:spcPct val="150000"/>
              </a:lnSpc>
              <a:spcBef>
                <a:spcPts val="600"/>
              </a:spcBef>
              <a:spcAft>
                <a:spcPts val="0"/>
              </a:spcAft>
              <a:buSzPts val="2380"/>
              <a:buChar char="●"/>
            </a:pPr>
            <a:r>
              <a:rPr lang="en-US" sz="2800">
                <a:solidFill>
                  <a:srgbClr val="536142"/>
                </a:solidFill>
                <a:latin typeface="Gentium Basic"/>
                <a:ea typeface="Gentium Basic"/>
                <a:cs typeface="Gentium Basic"/>
                <a:sym typeface="Gentium Basic"/>
              </a:rPr>
              <a:t>The level 1 DFD provides a high –level view of the system that identifies the major processes and data stores. </a:t>
            </a:r>
            <a:endParaRPr sz="2800">
              <a:solidFill>
                <a:srgbClr val="536142"/>
              </a:solidFill>
              <a:latin typeface="Gentium Basic"/>
              <a:ea typeface="Gentium Basic"/>
              <a:cs typeface="Gentium Basic"/>
              <a:sym typeface="Gentium Basic"/>
            </a:endParaRPr>
          </a:p>
        </p:txBody>
      </p:sp>
      <p:sp>
        <p:nvSpPr>
          <p:cNvPr id="239" name="Google Shape;239;p3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800"/>
              <a:buFont typeface="Arial"/>
              <a:buNone/>
            </a:pPr>
            <a:r>
              <a:rPr b="1" lang="en-US" sz="4800">
                <a:solidFill>
                  <a:srgbClr val="7030A0"/>
                </a:solidFill>
                <a:latin typeface="Arial"/>
                <a:ea typeface="Arial"/>
                <a:cs typeface="Arial"/>
                <a:sym typeface="Arial"/>
              </a:rPr>
              <a:t>Level 1 DFD</a:t>
            </a:r>
            <a:endParaRPr b="1" sz="4800">
              <a:solidFill>
                <a:srgbClr val="7030A0"/>
              </a:solidFill>
              <a:latin typeface="Arial"/>
              <a:ea typeface="Arial"/>
              <a:cs typeface="Arial"/>
              <a:sym typeface="Arial"/>
            </a:endParaRPr>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3"/>
          <p:cNvSpPr txBox="1"/>
          <p:nvPr>
            <p:ph idx="1" type="subTitle"/>
          </p:nvPr>
        </p:nvSpPr>
        <p:spPr>
          <a:xfrm>
            <a:off x="152400" y="2133600"/>
            <a:ext cx="8534400" cy="4343400"/>
          </a:xfrm>
          <a:prstGeom prst="rect">
            <a:avLst/>
          </a:prstGeom>
          <a:noFill/>
          <a:ln>
            <a:noFill/>
          </a:ln>
        </p:spPr>
        <p:txBody>
          <a:bodyPr anchorCtr="0" anchor="t" bIns="45700" lIns="91425" spcFirstLastPara="1" rIns="91425" wrap="square" tIns="45700">
            <a:noAutofit/>
          </a:bodyPr>
          <a:lstStyle/>
          <a:p>
            <a:pPr indent="-457200" lvl="0" marL="457200" rtl="0" algn="just">
              <a:lnSpc>
                <a:spcPct val="150000"/>
              </a:lnSpc>
              <a:spcBef>
                <a:spcPts val="0"/>
              </a:spcBef>
              <a:spcAft>
                <a:spcPts val="0"/>
              </a:spcAft>
              <a:buSzPts val="2040"/>
              <a:buFont typeface="Constantia"/>
              <a:buAutoNum type="arabicPeriod"/>
            </a:pPr>
            <a:r>
              <a:rPr b="1" lang="en-US" sz="2400">
                <a:solidFill>
                  <a:srgbClr val="536142"/>
                </a:solidFill>
                <a:latin typeface="Gentium Basic"/>
                <a:ea typeface="Gentium Basic"/>
                <a:cs typeface="Gentium Basic"/>
                <a:sym typeface="Gentium Basic"/>
              </a:rPr>
              <a:t>Focus on your process and break it into 2 or more sub-processes</a:t>
            </a:r>
            <a:endParaRPr/>
          </a:p>
          <a:p>
            <a:pPr indent="-457200" lvl="0" marL="457200" rtl="0" algn="just">
              <a:lnSpc>
                <a:spcPct val="150000"/>
              </a:lnSpc>
              <a:spcBef>
                <a:spcPts val="600"/>
              </a:spcBef>
              <a:spcAft>
                <a:spcPts val="0"/>
              </a:spcAft>
              <a:buSzPts val="2040"/>
              <a:buFont typeface="Constantia"/>
              <a:buAutoNum type="arabicPeriod"/>
            </a:pPr>
            <a:r>
              <a:rPr b="1" lang="en-US" sz="2400">
                <a:solidFill>
                  <a:srgbClr val="536142"/>
                </a:solidFill>
                <a:latin typeface="Gentium Basic"/>
                <a:ea typeface="Gentium Basic"/>
                <a:cs typeface="Gentium Basic"/>
                <a:sym typeface="Gentium Basic"/>
              </a:rPr>
              <a:t>Identify what data flows between these processes  and between the entities</a:t>
            </a:r>
            <a:endParaRPr/>
          </a:p>
          <a:p>
            <a:pPr indent="-457200" lvl="0" marL="457200" rtl="0" algn="just">
              <a:lnSpc>
                <a:spcPct val="150000"/>
              </a:lnSpc>
              <a:spcBef>
                <a:spcPts val="600"/>
              </a:spcBef>
              <a:spcAft>
                <a:spcPts val="0"/>
              </a:spcAft>
              <a:buSzPts val="2040"/>
              <a:buFont typeface="Constantia"/>
              <a:buAutoNum type="arabicPeriod"/>
            </a:pPr>
            <a:r>
              <a:rPr b="1" lang="en-US" sz="2400">
                <a:solidFill>
                  <a:srgbClr val="536142"/>
                </a:solidFill>
                <a:latin typeface="Gentium Basic"/>
                <a:ea typeface="Gentium Basic"/>
                <a:cs typeface="Gentium Basic"/>
                <a:sym typeface="Gentium Basic"/>
              </a:rPr>
              <a:t>Identify What permanent data files are used in this system</a:t>
            </a:r>
            <a:endParaRPr/>
          </a:p>
          <a:p>
            <a:pPr indent="-457200" lvl="0" marL="457200" rtl="0" algn="just">
              <a:lnSpc>
                <a:spcPct val="150000"/>
              </a:lnSpc>
              <a:spcBef>
                <a:spcPts val="600"/>
              </a:spcBef>
              <a:spcAft>
                <a:spcPts val="0"/>
              </a:spcAft>
              <a:buSzPts val="2040"/>
              <a:buFont typeface="Constantia"/>
              <a:buAutoNum type="arabicPeriod"/>
            </a:pPr>
            <a:r>
              <a:rPr b="1" lang="en-US" sz="2400">
                <a:solidFill>
                  <a:srgbClr val="536142"/>
                </a:solidFill>
                <a:latin typeface="Gentium Basic"/>
                <a:ea typeface="Gentium Basic"/>
                <a:cs typeface="Gentium Basic"/>
                <a:sym typeface="Gentium Basic"/>
              </a:rPr>
              <a:t>Note that no new entities can be introduced</a:t>
            </a:r>
            <a:endParaRPr/>
          </a:p>
          <a:p>
            <a:pPr indent="0" lvl="0" marL="0" rtl="0" algn="ctr">
              <a:spcBef>
                <a:spcPts val="600"/>
              </a:spcBef>
              <a:spcAft>
                <a:spcPts val="0"/>
              </a:spcAft>
              <a:buSzPts val="1870"/>
              <a:buNone/>
            </a:pPr>
            <a:r>
              <a:t/>
            </a:r>
            <a:endParaRPr/>
          </a:p>
        </p:txBody>
      </p:sp>
      <p:sp>
        <p:nvSpPr>
          <p:cNvPr id="245" name="Google Shape;245;p33"/>
          <p:cNvSpPr txBox="1"/>
          <p:nvPr>
            <p:ph type="ctrTitle"/>
          </p:nvPr>
        </p:nvSpPr>
        <p:spPr>
          <a:xfrm>
            <a:off x="152400" y="533400"/>
            <a:ext cx="6248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800"/>
              <a:buFont typeface="Arial"/>
              <a:buNone/>
            </a:pPr>
            <a:r>
              <a:rPr lang="en-US">
                <a:solidFill>
                  <a:srgbClr val="7030A0"/>
                </a:solidFill>
                <a:latin typeface="Arial"/>
                <a:ea typeface="Arial"/>
                <a:cs typeface="Arial"/>
                <a:sym typeface="Arial"/>
              </a:rPr>
              <a:t>How to create Level 1 DFD</a:t>
            </a:r>
            <a:endParaRPr>
              <a:latin typeface="Arial"/>
              <a:ea typeface="Arial"/>
              <a:cs typeface="Arial"/>
              <a:sym typeface="Arial"/>
            </a:endParaRPr>
          </a:p>
        </p:txBody>
      </p:sp>
      <p:pic>
        <p:nvPicPr>
          <p:cNvPr descr="C:\Users\poonam\Desktop\data flow diagram\New folder (2)\carrying_question_pa_md_wm.gif" id="246" name="Google Shape;246;p33"/>
          <p:cNvPicPr preferRelativeResize="0"/>
          <p:nvPr/>
        </p:nvPicPr>
        <p:blipFill rotWithShape="1">
          <a:blip r:embed="rId3">
            <a:alphaModFix/>
          </a:blip>
          <a:srcRect b="0" l="0" r="0" t="0"/>
          <a:stretch/>
        </p:blipFill>
        <p:spPr>
          <a:xfrm>
            <a:off x="6629400" y="316523"/>
            <a:ext cx="2153478" cy="1905000"/>
          </a:xfrm>
          <a:prstGeom prst="rect">
            <a:avLst/>
          </a:prstGeom>
          <a:noFill/>
          <a:ln>
            <a:noFill/>
          </a:ln>
        </p:spPr>
      </p:pic>
    </p:spTree>
  </p:cSld>
  <p:clrMapOvr>
    <a:masterClrMapping/>
  </p:clrMapOvr>
  <mc:AlternateContent>
    <mc:Choice Requires="p14">
      <p:transition spd="slow" p14:dur="20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idx="1" type="subTitle"/>
          </p:nvPr>
        </p:nvSpPr>
        <p:spPr>
          <a:xfrm>
            <a:off x="533400" y="2514600"/>
            <a:ext cx="7772400" cy="40386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700"/>
              <a:buNone/>
            </a:pPr>
            <a:r>
              <a:t/>
            </a:r>
            <a:endParaRPr sz="2000">
              <a:solidFill>
                <a:srgbClr val="00B050"/>
              </a:solidFill>
            </a:endParaRPr>
          </a:p>
          <a:p>
            <a:pPr indent="0" lvl="0" marL="0" rtl="0" algn="ctr">
              <a:lnSpc>
                <a:spcPct val="150000"/>
              </a:lnSpc>
              <a:spcBef>
                <a:spcPts val="600"/>
              </a:spcBef>
              <a:spcAft>
                <a:spcPts val="0"/>
              </a:spcAft>
              <a:buSzPts val="1700"/>
              <a:buNone/>
            </a:pPr>
            <a:r>
              <a:rPr b="1" lang="en-US" sz="2000">
                <a:solidFill>
                  <a:srgbClr val="00B050"/>
                </a:solidFill>
              </a:rPr>
              <a:t>          Delivery</a:t>
            </a:r>
            <a:endParaRPr/>
          </a:p>
          <a:p>
            <a:pPr indent="0" lvl="0" marL="0" rtl="0" algn="ctr">
              <a:lnSpc>
                <a:spcPct val="150000"/>
              </a:lnSpc>
              <a:spcBef>
                <a:spcPts val="600"/>
              </a:spcBef>
              <a:spcAft>
                <a:spcPts val="0"/>
              </a:spcAft>
              <a:buSzPts val="1700"/>
              <a:buNone/>
            </a:pPr>
            <a:r>
              <a:rPr b="1" lang="en-US" sz="2000">
                <a:solidFill>
                  <a:srgbClr val="00B050"/>
                </a:solidFill>
              </a:rPr>
              <a:t>                           Credit </a:t>
            </a:r>
            <a:endParaRPr/>
          </a:p>
          <a:p>
            <a:pPr indent="0" lvl="0" marL="0" rtl="0" algn="ctr">
              <a:lnSpc>
                <a:spcPct val="150000"/>
              </a:lnSpc>
              <a:spcBef>
                <a:spcPts val="600"/>
              </a:spcBef>
              <a:spcAft>
                <a:spcPts val="0"/>
              </a:spcAft>
              <a:buSzPts val="1700"/>
              <a:buNone/>
            </a:pPr>
            <a:r>
              <a:rPr b="1" lang="en-US" sz="2000">
                <a:solidFill>
                  <a:srgbClr val="00B050"/>
                </a:solidFill>
              </a:rPr>
              <a:t>                       Status</a:t>
            </a:r>
            <a:endParaRPr/>
          </a:p>
          <a:p>
            <a:pPr indent="0" lvl="0" marL="0" rtl="0" algn="ctr">
              <a:lnSpc>
                <a:spcPct val="150000"/>
              </a:lnSpc>
              <a:spcBef>
                <a:spcPts val="600"/>
              </a:spcBef>
              <a:spcAft>
                <a:spcPts val="0"/>
              </a:spcAft>
              <a:buSzPts val="1700"/>
              <a:buNone/>
            </a:pPr>
            <a:r>
              <a:t/>
            </a:r>
            <a:endParaRPr sz="2000">
              <a:solidFill>
                <a:srgbClr val="00B050"/>
              </a:solidFill>
            </a:endParaRPr>
          </a:p>
          <a:p>
            <a:pPr indent="0" lvl="0" marL="0" rtl="0" algn="ctr">
              <a:lnSpc>
                <a:spcPct val="150000"/>
              </a:lnSpc>
              <a:spcBef>
                <a:spcPts val="600"/>
              </a:spcBef>
              <a:spcAft>
                <a:spcPts val="0"/>
              </a:spcAft>
              <a:buSzPts val="1700"/>
              <a:buNone/>
            </a:pPr>
            <a:r>
              <a:t/>
            </a:r>
            <a:endParaRPr sz="2000">
              <a:solidFill>
                <a:srgbClr val="00B050"/>
              </a:solidFill>
            </a:endParaRPr>
          </a:p>
          <a:p>
            <a:pPr indent="0" lvl="0" marL="0" rtl="0" algn="ctr">
              <a:lnSpc>
                <a:spcPct val="150000"/>
              </a:lnSpc>
              <a:spcBef>
                <a:spcPts val="600"/>
              </a:spcBef>
              <a:spcAft>
                <a:spcPts val="0"/>
              </a:spcAft>
              <a:buSzPts val="1700"/>
              <a:buNone/>
            </a:pPr>
            <a:r>
              <a:rPr lang="en-US" sz="2000">
                <a:solidFill>
                  <a:srgbClr val="00B050"/>
                </a:solidFill>
              </a:rPr>
              <a:t> </a:t>
            </a:r>
            <a:endParaRPr/>
          </a:p>
          <a:p>
            <a:pPr indent="0" lvl="0" marL="0" rtl="0" algn="ctr">
              <a:spcBef>
                <a:spcPts val="600"/>
              </a:spcBef>
              <a:spcAft>
                <a:spcPts val="0"/>
              </a:spcAft>
              <a:buSzPts val="1700"/>
              <a:buNone/>
            </a:pPr>
            <a:r>
              <a:rPr lang="en-US" sz="2000">
                <a:solidFill>
                  <a:srgbClr val="00B050"/>
                </a:solidFill>
              </a:rPr>
              <a:t>                                  </a:t>
            </a:r>
            <a:endParaRPr/>
          </a:p>
          <a:p>
            <a:pPr indent="0" lvl="0" marL="0" rtl="0" algn="ctr">
              <a:spcBef>
                <a:spcPts val="600"/>
              </a:spcBef>
              <a:spcAft>
                <a:spcPts val="0"/>
              </a:spcAft>
              <a:buSzPts val="935"/>
              <a:buNone/>
            </a:pPr>
            <a:r>
              <a:t/>
            </a:r>
            <a:endParaRPr sz="1100"/>
          </a:p>
          <a:p>
            <a:pPr indent="0" lvl="3" marL="1371600" rtl="0" algn="ctr">
              <a:lnSpc>
                <a:spcPct val="150000"/>
              </a:lnSpc>
              <a:spcBef>
                <a:spcPts val="300"/>
              </a:spcBef>
              <a:spcAft>
                <a:spcPts val="0"/>
              </a:spcAft>
              <a:buSzPts val="1615"/>
              <a:buNone/>
            </a:pPr>
            <a:r>
              <a:rPr lang="en-US"/>
              <a:t>                                                                                     </a:t>
            </a:r>
            <a:r>
              <a:rPr lang="en-US">
                <a:solidFill>
                  <a:srgbClr val="FFFF00"/>
                </a:solidFill>
              </a:rPr>
              <a:t>                        </a:t>
            </a:r>
            <a:endParaRPr/>
          </a:p>
          <a:p>
            <a:pPr indent="0" lvl="0" marL="0" rtl="0" algn="ctr">
              <a:spcBef>
                <a:spcPts val="600"/>
              </a:spcBef>
              <a:spcAft>
                <a:spcPts val="0"/>
              </a:spcAft>
              <a:buSzPts val="1190"/>
              <a:buNone/>
            </a:pPr>
            <a:r>
              <a:rPr lang="en-US" sz="1400"/>
              <a:t>                                                                                                                </a:t>
            </a:r>
            <a:endParaRPr/>
          </a:p>
          <a:p>
            <a:pPr indent="0" lvl="0" marL="0" rtl="0" algn="ctr">
              <a:spcBef>
                <a:spcPts val="600"/>
              </a:spcBef>
              <a:spcAft>
                <a:spcPts val="0"/>
              </a:spcAft>
              <a:buSzPts val="1190"/>
              <a:buNone/>
            </a:pPr>
            <a:r>
              <a:rPr lang="en-US" sz="1400"/>
              <a:t>                                                 </a:t>
            </a:r>
            <a:endParaRPr/>
          </a:p>
          <a:p>
            <a:pPr indent="0" lvl="0" marL="0" rtl="0" algn="ctr">
              <a:spcBef>
                <a:spcPts val="600"/>
              </a:spcBef>
              <a:spcAft>
                <a:spcPts val="0"/>
              </a:spcAft>
              <a:buSzPts val="1190"/>
              <a:buNone/>
            </a:pPr>
            <a:r>
              <a:rPr lang="en-US" sz="1400"/>
              <a:t>                                                                       </a:t>
            </a:r>
            <a:endParaRPr/>
          </a:p>
        </p:txBody>
      </p:sp>
      <p:sp>
        <p:nvSpPr>
          <p:cNvPr id="252" name="Google Shape;252;p34"/>
          <p:cNvSpPr txBox="1"/>
          <p:nvPr>
            <p:ph type="ctrTitle"/>
          </p:nvPr>
        </p:nvSpPr>
        <p:spPr>
          <a:xfrm>
            <a:off x="457200" y="457200"/>
            <a:ext cx="8305800" cy="1447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030A0"/>
              </a:buClr>
              <a:buSzPts val="4800"/>
              <a:buFont typeface="Arial"/>
              <a:buNone/>
            </a:pPr>
            <a:r>
              <a:rPr lang="en-US">
                <a:solidFill>
                  <a:srgbClr val="7030A0"/>
                </a:solidFill>
                <a:latin typeface="Arial"/>
                <a:ea typeface="Arial"/>
                <a:cs typeface="Arial"/>
                <a:sym typeface="Arial"/>
              </a:rPr>
              <a:t>Level 1 DFD for a Mail Order Business</a:t>
            </a:r>
            <a:endParaRPr>
              <a:latin typeface="Arial"/>
              <a:ea typeface="Arial"/>
              <a:cs typeface="Arial"/>
              <a:sym typeface="Arial"/>
            </a:endParaRPr>
          </a:p>
        </p:txBody>
      </p:sp>
      <p:sp>
        <p:nvSpPr>
          <p:cNvPr id="253" name="Google Shape;253;p34"/>
          <p:cNvSpPr/>
          <p:nvPr/>
        </p:nvSpPr>
        <p:spPr>
          <a:xfrm>
            <a:off x="914400" y="2209800"/>
            <a:ext cx="2286000" cy="1600200"/>
          </a:xfrm>
          <a:prstGeom prst="rect">
            <a:avLst/>
          </a:prstGeom>
          <a:gradFill>
            <a:gsLst>
              <a:gs pos="0">
                <a:srgbClr val="B86581"/>
              </a:gs>
              <a:gs pos="30000">
                <a:srgbClr val="B1617D"/>
              </a:gs>
              <a:gs pos="75000">
                <a:srgbClr val="85465B"/>
              </a:gs>
              <a:gs pos="100000">
                <a:srgbClr val="603343"/>
              </a:gs>
            </a:gsLst>
            <a:path path="circle">
              <a:fillToRect r="100%" t="100%"/>
            </a:path>
            <a:tileRect b="-100%" l="-100%"/>
          </a:gradFill>
          <a:ln cap="flat" cmpd="sng" w="12700">
            <a:solidFill>
              <a:srgbClr val="BD6F8A"/>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onstantia"/>
                <a:ea typeface="Constantia"/>
                <a:cs typeface="Constantia"/>
                <a:sym typeface="Constantia"/>
              </a:rPr>
              <a:t>CUSTOMER</a:t>
            </a:r>
            <a:endParaRPr sz="1800">
              <a:solidFill>
                <a:srgbClr val="FFFF00"/>
              </a:solidFill>
              <a:latin typeface="Constantia"/>
              <a:ea typeface="Constantia"/>
              <a:cs typeface="Constantia"/>
              <a:sym typeface="Constantia"/>
            </a:endParaRPr>
          </a:p>
        </p:txBody>
      </p:sp>
      <p:sp>
        <p:nvSpPr>
          <p:cNvPr id="254" name="Google Shape;254;p34"/>
          <p:cNvSpPr/>
          <p:nvPr/>
        </p:nvSpPr>
        <p:spPr>
          <a:xfrm>
            <a:off x="5943600" y="2133600"/>
            <a:ext cx="2514600" cy="1600200"/>
          </a:xfrm>
          <a:prstGeom prst="roundRect">
            <a:avLst>
              <a:gd fmla="val 16667" name="adj"/>
            </a:avLst>
          </a:prstGeom>
          <a:gradFill>
            <a:gsLst>
              <a:gs pos="0">
                <a:srgbClr val="B86581"/>
              </a:gs>
              <a:gs pos="30000">
                <a:srgbClr val="B1617D"/>
              </a:gs>
              <a:gs pos="75000">
                <a:srgbClr val="85465B"/>
              </a:gs>
              <a:gs pos="100000">
                <a:srgbClr val="603343"/>
              </a:gs>
            </a:gsLst>
            <a:path path="circle">
              <a:fillToRect r="100%" t="100%"/>
            </a:path>
            <a:tileRect b="-100%" l="-100%"/>
          </a:gradFill>
          <a:ln cap="flat" cmpd="sng" w="12700">
            <a:solidFill>
              <a:srgbClr val="BD6F8A"/>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onstantia"/>
                <a:ea typeface="Constantia"/>
                <a:cs typeface="Constantia"/>
                <a:sym typeface="Constantia"/>
              </a:rPr>
              <a:t>SALES PROCESSING</a:t>
            </a:r>
            <a:endParaRPr sz="1800">
              <a:solidFill>
                <a:srgbClr val="FFFF00"/>
              </a:solidFill>
              <a:latin typeface="Constantia"/>
              <a:ea typeface="Constantia"/>
              <a:cs typeface="Constantia"/>
              <a:sym typeface="Constantia"/>
            </a:endParaRPr>
          </a:p>
        </p:txBody>
      </p:sp>
      <p:sp>
        <p:nvSpPr>
          <p:cNvPr id="255" name="Google Shape;255;p34"/>
          <p:cNvSpPr/>
          <p:nvPr/>
        </p:nvSpPr>
        <p:spPr>
          <a:xfrm>
            <a:off x="4572000" y="5257800"/>
            <a:ext cx="2209800" cy="1295400"/>
          </a:xfrm>
          <a:prstGeom prst="roundRect">
            <a:avLst>
              <a:gd fmla="val 16667" name="adj"/>
            </a:avLst>
          </a:prstGeom>
          <a:gradFill>
            <a:gsLst>
              <a:gs pos="0">
                <a:srgbClr val="B86581"/>
              </a:gs>
              <a:gs pos="30000">
                <a:srgbClr val="B1617D"/>
              </a:gs>
              <a:gs pos="75000">
                <a:srgbClr val="85465B"/>
              </a:gs>
              <a:gs pos="100000">
                <a:srgbClr val="603343"/>
              </a:gs>
            </a:gsLst>
            <a:path path="circle">
              <a:fillToRect r="100%" t="100%"/>
            </a:path>
            <a:tileRect b="-100%" l="-100%"/>
          </a:gradFill>
          <a:ln cap="flat" cmpd="sng" w="12700">
            <a:solidFill>
              <a:srgbClr val="BD6F8A"/>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onstantia"/>
                <a:ea typeface="Constantia"/>
                <a:cs typeface="Constantia"/>
                <a:sym typeface="Constantia"/>
              </a:rPr>
              <a:t>ACCOUNTING SYSTEM </a:t>
            </a:r>
            <a:endParaRPr sz="1800">
              <a:solidFill>
                <a:srgbClr val="FFFF00"/>
              </a:solidFill>
              <a:latin typeface="Constantia"/>
              <a:ea typeface="Constantia"/>
              <a:cs typeface="Constantia"/>
              <a:sym typeface="Constantia"/>
            </a:endParaRPr>
          </a:p>
        </p:txBody>
      </p:sp>
      <p:cxnSp>
        <p:nvCxnSpPr>
          <p:cNvPr id="256" name="Google Shape;256;p34"/>
          <p:cNvCxnSpPr/>
          <p:nvPr/>
        </p:nvCxnSpPr>
        <p:spPr>
          <a:xfrm>
            <a:off x="3200400" y="2743200"/>
            <a:ext cx="2743200" cy="1588"/>
          </a:xfrm>
          <a:prstGeom prst="straightConnector1">
            <a:avLst/>
          </a:prstGeom>
          <a:noFill/>
          <a:ln cap="flat" cmpd="sng" w="12700">
            <a:solidFill>
              <a:srgbClr val="8CA074"/>
            </a:solidFill>
            <a:prstDash val="solid"/>
            <a:round/>
            <a:headEnd len="sm" w="sm" type="none"/>
            <a:tailEnd len="med" w="med" type="stealth"/>
          </a:ln>
        </p:spPr>
      </p:cxnSp>
      <p:cxnSp>
        <p:nvCxnSpPr>
          <p:cNvPr id="257" name="Google Shape;257;p34"/>
          <p:cNvCxnSpPr/>
          <p:nvPr/>
        </p:nvCxnSpPr>
        <p:spPr>
          <a:xfrm rot="10800000">
            <a:off x="3200400" y="3200400"/>
            <a:ext cx="2743200" cy="1588"/>
          </a:xfrm>
          <a:prstGeom prst="straightConnector1">
            <a:avLst/>
          </a:prstGeom>
          <a:noFill/>
          <a:ln cap="flat" cmpd="sng" w="12700">
            <a:solidFill>
              <a:srgbClr val="8CA074"/>
            </a:solidFill>
            <a:prstDash val="solid"/>
            <a:round/>
            <a:headEnd len="sm" w="sm" type="none"/>
            <a:tailEnd len="med" w="med" type="stealth"/>
          </a:ln>
        </p:spPr>
      </p:cxnSp>
      <p:cxnSp>
        <p:nvCxnSpPr>
          <p:cNvPr id="258" name="Google Shape;258;p34"/>
          <p:cNvCxnSpPr/>
          <p:nvPr/>
        </p:nvCxnSpPr>
        <p:spPr>
          <a:xfrm rot="-5400000">
            <a:off x="4648200" y="3810000"/>
            <a:ext cx="1600200" cy="1295400"/>
          </a:xfrm>
          <a:prstGeom prst="straightConnector1">
            <a:avLst/>
          </a:prstGeom>
          <a:noFill/>
          <a:ln cap="flat" cmpd="sng" w="12700">
            <a:solidFill>
              <a:srgbClr val="8CA074"/>
            </a:solidFill>
            <a:prstDash val="solid"/>
            <a:round/>
            <a:headEnd len="sm" w="sm" type="none"/>
            <a:tailEnd len="med" w="med" type="stealth"/>
          </a:ln>
        </p:spPr>
      </p:cxnSp>
      <p:cxnSp>
        <p:nvCxnSpPr>
          <p:cNvPr id="259" name="Google Shape;259;p34"/>
          <p:cNvCxnSpPr/>
          <p:nvPr/>
        </p:nvCxnSpPr>
        <p:spPr>
          <a:xfrm rot="5400000">
            <a:off x="5524500" y="4000500"/>
            <a:ext cx="1524000" cy="990600"/>
          </a:xfrm>
          <a:prstGeom prst="straightConnector1">
            <a:avLst/>
          </a:prstGeom>
          <a:noFill/>
          <a:ln cap="flat" cmpd="sng" w="12700">
            <a:solidFill>
              <a:srgbClr val="8CA074"/>
            </a:solidFill>
            <a:prstDash val="solid"/>
            <a:round/>
            <a:headEnd len="sm" w="sm" type="none"/>
            <a:tailEnd len="med" w="med" type="stealth"/>
          </a:ln>
        </p:spPr>
      </p:cxnSp>
      <p:cxnSp>
        <p:nvCxnSpPr>
          <p:cNvPr id="260" name="Google Shape;260;p34"/>
          <p:cNvCxnSpPr/>
          <p:nvPr/>
        </p:nvCxnSpPr>
        <p:spPr>
          <a:xfrm>
            <a:off x="914400" y="4724400"/>
            <a:ext cx="1905000" cy="1588"/>
          </a:xfrm>
          <a:prstGeom prst="straightConnector1">
            <a:avLst/>
          </a:prstGeom>
          <a:noFill/>
          <a:ln cap="flat" cmpd="sng" w="12700">
            <a:solidFill>
              <a:srgbClr val="8CA074"/>
            </a:solidFill>
            <a:prstDash val="solid"/>
            <a:round/>
            <a:headEnd len="sm" w="sm" type="none"/>
            <a:tailEnd len="sm" w="sm" type="none"/>
          </a:ln>
        </p:spPr>
      </p:cxnSp>
      <p:cxnSp>
        <p:nvCxnSpPr>
          <p:cNvPr id="261" name="Google Shape;261;p34"/>
          <p:cNvCxnSpPr/>
          <p:nvPr/>
        </p:nvCxnSpPr>
        <p:spPr>
          <a:xfrm>
            <a:off x="914400" y="5486400"/>
            <a:ext cx="1981200" cy="1588"/>
          </a:xfrm>
          <a:prstGeom prst="straightConnector1">
            <a:avLst/>
          </a:prstGeom>
          <a:noFill/>
          <a:ln cap="flat" cmpd="sng" w="12700">
            <a:solidFill>
              <a:srgbClr val="8CA074"/>
            </a:solidFill>
            <a:prstDash val="solid"/>
            <a:round/>
            <a:headEnd len="sm" w="sm" type="none"/>
            <a:tailEnd len="sm" w="sm" type="none"/>
          </a:ln>
        </p:spPr>
      </p:cxnSp>
      <p:cxnSp>
        <p:nvCxnSpPr>
          <p:cNvPr id="262" name="Google Shape;262;p34"/>
          <p:cNvCxnSpPr/>
          <p:nvPr/>
        </p:nvCxnSpPr>
        <p:spPr>
          <a:xfrm rot="5400000">
            <a:off x="534194" y="5104606"/>
            <a:ext cx="761206" cy="794"/>
          </a:xfrm>
          <a:prstGeom prst="straightConnector1">
            <a:avLst/>
          </a:prstGeom>
          <a:noFill/>
          <a:ln cap="flat" cmpd="sng" w="12700">
            <a:solidFill>
              <a:srgbClr val="8CA074"/>
            </a:solidFill>
            <a:prstDash val="solid"/>
            <a:round/>
            <a:headEnd len="sm" w="sm" type="none"/>
            <a:tailEnd len="sm" w="sm" type="none"/>
          </a:ln>
        </p:spPr>
      </p:cxnSp>
      <p:cxnSp>
        <p:nvCxnSpPr>
          <p:cNvPr id="263" name="Google Shape;263;p34"/>
          <p:cNvCxnSpPr/>
          <p:nvPr/>
        </p:nvCxnSpPr>
        <p:spPr>
          <a:xfrm>
            <a:off x="7086600" y="4876800"/>
            <a:ext cx="1676400" cy="1588"/>
          </a:xfrm>
          <a:prstGeom prst="straightConnector1">
            <a:avLst/>
          </a:prstGeom>
          <a:noFill/>
          <a:ln cap="flat" cmpd="sng" w="12700">
            <a:solidFill>
              <a:srgbClr val="8CA074"/>
            </a:solidFill>
            <a:prstDash val="solid"/>
            <a:round/>
            <a:headEnd len="sm" w="sm" type="none"/>
            <a:tailEnd len="sm" w="sm" type="none"/>
          </a:ln>
        </p:spPr>
      </p:cxnSp>
      <p:cxnSp>
        <p:nvCxnSpPr>
          <p:cNvPr id="264" name="Google Shape;264;p34"/>
          <p:cNvCxnSpPr/>
          <p:nvPr/>
        </p:nvCxnSpPr>
        <p:spPr>
          <a:xfrm>
            <a:off x="7086600" y="5715000"/>
            <a:ext cx="1676400" cy="1588"/>
          </a:xfrm>
          <a:prstGeom prst="straightConnector1">
            <a:avLst/>
          </a:prstGeom>
          <a:noFill/>
          <a:ln cap="flat" cmpd="sng" w="12700">
            <a:solidFill>
              <a:srgbClr val="8CA074"/>
            </a:solidFill>
            <a:prstDash val="solid"/>
            <a:round/>
            <a:headEnd len="sm" w="sm" type="none"/>
            <a:tailEnd len="sm" w="sm" type="none"/>
          </a:ln>
        </p:spPr>
      </p:cxnSp>
      <p:cxnSp>
        <p:nvCxnSpPr>
          <p:cNvPr id="265" name="Google Shape;265;p34"/>
          <p:cNvCxnSpPr/>
          <p:nvPr/>
        </p:nvCxnSpPr>
        <p:spPr>
          <a:xfrm rot="5400000">
            <a:off x="6668294" y="5295900"/>
            <a:ext cx="837406" cy="794"/>
          </a:xfrm>
          <a:prstGeom prst="straightConnector1">
            <a:avLst/>
          </a:prstGeom>
          <a:noFill/>
          <a:ln cap="flat" cmpd="sng" w="12700">
            <a:solidFill>
              <a:srgbClr val="8CA074"/>
            </a:solidFill>
            <a:prstDash val="solid"/>
            <a:round/>
            <a:headEnd len="sm" w="sm" type="none"/>
            <a:tailEnd len="sm" w="sm" type="none"/>
          </a:ln>
        </p:spPr>
      </p:cxnSp>
      <p:cxnSp>
        <p:nvCxnSpPr>
          <p:cNvPr id="266" name="Google Shape;266;p34"/>
          <p:cNvCxnSpPr>
            <a:stCxn id="254" idx="2"/>
          </p:cNvCxnSpPr>
          <p:nvPr/>
        </p:nvCxnSpPr>
        <p:spPr>
          <a:xfrm>
            <a:off x="7200900" y="3733800"/>
            <a:ext cx="800100" cy="1143000"/>
          </a:xfrm>
          <a:prstGeom prst="straightConnector1">
            <a:avLst/>
          </a:prstGeom>
          <a:noFill/>
          <a:ln cap="flat" cmpd="sng" w="12700">
            <a:solidFill>
              <a:srgbClr val="8CA074"/>
            </a:solidFill>
            <a:prstDash val="solid"/>
            <a:round/>
            <a:headEnd len="sm" w="sm" type="none"/>
            <a:tailEnd len="med" w="med" type="stealth"/>
          </a:ln>
        </p:spPr>
      </p:cxnSp>
      <p:cxnSp>
        <p:nvCxnSpPr>
          <p:cNvPr id="267" name="Google Shape;267;p34"/>
          <p:cNvCxnSpPr/>
          <p:nvPr/>
        </p:nvCxnSpPr>
        <p:spPr>
          <a:xfrm>
            <a:off x="2667000" y="5486400"/>
            <a:ext cx="1905000" cy="457200"/>
          </a:xfrm>
          <a:prstGeom prst="straightConnector1">
            <a:avLst/>
          </a:prstGeom>
          <a:noFill/>
          <a:ln cap="flat" cmpd="sng" w="12700">
            <a:solidFill>
              <a:srgbClr val="8CA074"/>
            </a:solidFill>
            <a:prstDash val="solid"/>
            <a:round/>
            <a:headEnd len="sm" w="sm" type="none"/>
            <a:tailEnd len="med" w="med" type="stealth"/>
          </a:ln>
        </p:spPr>
      </p:cxnSp>
      <p:cxnSp>
        <p:nvCxnSpPr>
          <p:cNvPr id="268" name="Google Shape;268;p34"/>
          <p:cNvCxnSpPr/>
          <p:nvPr/>
        </p:nvCxnSpPr>
        <p:spPr>
          <a:xfrm rot="10800000">
            <a:off x="2438400" y="6172200"/>
            <a:ext cx="2133600" cy="76200"/>
          </a:xfrm>
          <a:prstGeom prst="straightConnector1">
            <a:avLst/>
          </a:prstGeom>
          <a:noFill/>
          <a:ln cap="flat" cmpd="sng" w="12700">
            <a:solidFill>
              <a:srgbClr val="8CA074"/>
            </a:solidFill>
            <a:prstDash val="solid"/>
            <a:round/>
            <a:headEnd len="sm" w="sm" type="none"/>
            <a:tailEnd len="med" w="med" type="stealth"/>
          </a:ln>
        </p:spPr>
      </p:cxnSp>
      <p:cxnSp>
        <p:nvCxnSpPr>
          <p:cNvPr id="269" name="Google Shape;269;p34"/>
          <p:cNvCxnSpPr/>
          <p:nvPr/>
        </p:nvCxnSpPr>
        <p:spPr>
          <a:xfrm rot="10800000">
            <a:off x="1524000" y="5486400"/>
            <a:ext cx="990600" cy="762000"/>
          </a:xfrm>
          <a:prstGeom prst="straightConnector1">
            <a:avLst/>
          </a:prstGeom>
          <a:noFill/>
          <a:ln cap="flat" cmpd="sng" w="12700">
            <a:solidFill>
              <a:srgbClr val="8CA074"/>
            </a:solidFill>
            <a:prstDash val="solid"/>
            <a:round/>
            <a:headEnd len="sm" w="sm" type="none"/>
            <a:tailEnd len="med" w="med" type="stealth"/>
          </a:ln>
        </p:spPr>
      </p:cxnSp>
      <p:sp>
        <p:nvSpPr>
          <p:cNvPr id="270" name="Google Shape;270;p34"/>
          <p:cNvSpPr txBox="1"/>
          <p:nvPr/>
        </p:nvSpPr>
        <p:spPr>
          <a:xfrm>
            <a:off x="990600" y="4800600"/>
            <a:ext cx="2514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FF00"/>
                </a:solidFill>
                <a:latin typeface="Constantia"/>
                <a:ea typeface="Constantia"/>
                <a:cs typeface="Constantia"/>
                <a:sym typeface="Constantia"/>
              </a:rPr>
              <a:t>CUSTOMER DATABASE</a:t>
            </a:r>
            <a:endParaRPr b="1" sz="1800">
              <a:solidFill>
                <a:srgbClr val="FFFF00"/>
              </a:solidFill>
              <a:latin typeface="Constantia"/>
              <a:ea typeface="Constantia"/>
              <a:cs typeface="Constantia"/>
              <a:sym typeface="Constantia"/>
            </a:endParaRPr>
          </a:p>
        </p:txBody>
      </p:sp>
      <p:sp>
        <p:nvSpPr>
          <p:cNvPr id="271" name="Google Shape;271;p34"/>
          <p:cNvSpPr txBox="1"/>
          <p:nvPr/>
        </p:nvSpPr>
        <p:spPr>
          <a:xfrm>
            <a:off x="1981200" y="5791200"/>
            <a:ext cx="1828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t>
            </a:r>
            <a:r>
              <a:rPr lang="en-US" sz="1800">
                <a:solidFill>
                  <a:srgbClr val="00B050"/>
                </a:solidFill>
                <a:latin typeface="Constantia"/>
                <a:ea typeface="Constantia"/>
                <a:cs typeface="Constantia"/>
                <a:sym typeface="Constantia"/>
              </a:rPr>
              <a:t>Customer </a:t>
            </a:r>
            <a:endParaRPr/>
          </a:p>
          <a:p>
            <a:pPr indent="0" lvl="0" marL="0" marR="0" rtl="0" algn="l">
              <a:spcBef>
                <a:spcPts val="0"/>
              </a:spcBef>
              <a:spcAft>
                <a:spcPts val="0"/>
              </a:spcAft>
              <a:buNone/>
            </a:pPr>
            <a:r>
              <a:rPr lang="en-US" sz="1800">
                <a:solidFill>
                  <a:srgbClr val="00B050"/>
                </a:solidFill>
                <a:latin typeface="Constantia"/>
                <a:ea typeface="Constantia"/>
                <a:cs typeface="Constantia"/>
                <a:sym typeface="Constantia"/>
              </a:rPr>
              <a:t>           no</a:t>
            </a:r>
            <a:r>
              <a:rPr lang="en-US" sz="1800">
                <a:solidFill>
                  <a:srgbClr val="FFFF00"/>
                </a:solidFill>
                <a:latin typeface="Constantia"/>
                <a:ea typeface="Constantia"/>
                <a:cs typeface="Constantia"/>
                <a:sym typeface="Constantia"/>
              </a:rPr>
              <a:t>.</a:t>
            </a:r>
            <a:endParaRPr sz="1800">
              <a:solidFill>
                <a:srgbClr val="FFFF00"/>
              </a:solidFill>
              <a:latin typeface="Constantia"/>
              <a:ea typeface="Constantia"/>
              <a:cs typeface="Constantia"/>
              <a:sym typeface="Constantia"/>
            </a:endParaRPr>
          </a:p>
        </p:txBody>
      </p:sp>
      <p:sp>
        <p:nvSpPr>
          <p:cNvPr id="272" name="Google Shape;272;p34"/>
          <p:cNvSpPr txBox="1"/>
          <p:nvPr/>
        </p:nvSpPr>
        <p:spPr>
          <a:xfrm>
            <a:off x="3276600" y="5181600"/>
            <a:ext cx="1447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B050"/>
                </a:solidFill>
                <a:latin typeface="Constantia"/>
                <a:ea typeface="Constantia"/>
                <a:cs typeface="Constantia"/>
                <a:sym typeface="Constantia"/>
              </a:rPr>
              <a:t>Credit </a:t>
            </a:r>
            <a:endParaRPr/>
          </a:p>
          <a:p>
            <a:pPr indent="0" lvl="0" marL="0" marR="0" rtl="0" algn="l">
              <a:spcBef>
                <a:spcPts val="0"/>
              </a:spcBef>
              <a:spcAft>
                <a:spcPts val="0"/>
              </a:spcAft>
              <a:buNone/>
            </a:pPr>
            <a:r>
              <a:rPr lang="en-US" sz="1800">
                <a:solidFill>
                  <a:srgbClr val="00B050"/>
                </a:solidFill>
                <a:latin typeface="Constantia"/>
                <a:ea typeface="Constantia"/>
                <a:cs typeface="Constantia"/>
                <a:sym typeface="Constantia"/>
              </a:rPr>
              <a:t>Status</a:t>
            </a:r>
            <a:endParaRPr sz="1800">
              <a:solidFill>
                <a:srgbClr val="00B050"/>
              </a:solidFill>
              <a:latin typeface="Constantia"/>
              <a:ea typeface="Constantia"/>
              <a:cs typeface="Constantia"/>
              <a:sym typeface="Constantia"/>
            </a:endParaRPr>
          </a:p>
        </p:txBody>
      </p:sp>
      <p:sp>
        <p:nvSpPr>
          <p:cNvPr id="273" name="Google Shape;273;p34"/>
          <p:cNvSpPr txBox="1"/>
          <p:nvPr/>
        </p:nvSpPr>
        <p:spPr>
          <a:xfrm>
            <a:off x="7239000" y="5181600"/>
            <a:ext cx="1905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FF00"/>
                </a:solidFill>
                <a:latin typeface="Constantia"/>
                <a:ea typeface="Constantia"/>
                <a:cs typeface="Constantia"/>
                <a:sym typeface="Constantia"/>
              </a:rPr>
              <a:t>ORDERS</a:t>
            </a:r>
            <a:endParaRPr b="1" sz="1800">
              <a:solidFill>
                <a:srgbClr val="FFFF00"/>
              </a:solidFill>
              <a:latin typeface="Constantia"/>
              <a:ea typeface="Constantia"/>
              <a:cs typeface="Constantia"/>
              <a:sym typeface="Constantia"/>
            </a:endParaRPr>
          </a:p>
        </p:txBody>
      </p:sp>
      <p:sp>
        <p:nvSpPr>
          <p:cNvPr id="274" name="Google Shape;274;p34"/>
          <p:cNvSpPr txBox="1"/>
          <p:nvPr/>
        </p:nvSpPr>
        <p:spPr>
          <a:xfrm>
            <a:off x="4191000" y="2362200"/>
            <a:ext cx="9906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B050"/>
                </a:solidFill>
                <a:latin typeface="Constantia"/>
                <a:ea typeface="Constantia"/>
                <a:cs typeface="Constantia"/>
                <a:sym typeface="Constantia"/>
              </a:rPr>
              <a:t>Order</a:t>
            </a:r>
            <a:endParaRPr b="1" sz="1800">
              <a:solidFill>
                <a:srgbClr val="00B050"/>
              </a:solidFill>
              <a:latin typeface="Constantia"/>
              <a:ea typeface="Constantia"/>
              <a:cs typeface="Constantia"/>
              <a:sym typeface="Constantia"/>
            </a:endParaRPr>
          </a:p>
        </p:txBody>
      </p:sp>
      <p:sp>
        <p:nvSpPr>
          <p:cNvPr id="275" name="Google Shape;275;p34"/>
          <p:cNvSpPr txBox="1"/>
          <p:nvPr/>
        </p:nvSpPr>
        <p:spPr>
          <a:xfrm>
            <a:off x="7391400" y="4114800"/>
            <a:ext cx="1371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B050"/>
                </a:solidFill>
                <a:latin typeface="Constantia"/>
                <a:ea typeface="Constantia"/>
                <a:cs typeface="Constantia"/>
                <a:sym typeface="Constantia"/>
              </a:rPr>
              <a:t>Order</a:t>
            </a:r>
            <a:endParaRPr b="1" sz="1800">
              <a:solidFill>
                <a:srgbClr val="00B050"/>
              </a:solidFill>
              <a:latin typeface="Constantia"/>
              <a:ea typeface="Constantia"/>
              <a:cs typeface="Constantia"/>
              <a:sym typeface="Constantia"/>
            </a:endParaRPr>
          </a:p>
        </p:txBody>
      </p:sp>
      <p:sp>
        <p:nvSpPr>
          <p:cNvPr id="276" name="Google Shape;276;p34"/>
          <p:cNvSpPr txBox="1"/>
          <p:nvPr/>
        </p:nvSpPr>
        <p:spPr>
          <a:xfrm>
            <a:off x="6248400" y="4495800"/>
            <a:ext cx="1143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B050"/>
                </a:solidFill>
                <a:latin typeface="Constantia"/>
                <a:ea typeface="Constantia"/>
                <a:cs typeface="Constantia"/>
                <a:sym typeface="Constantia"/>
              </a:rPr>
              <a:t>Order</a:t>
            </a:r>
            <a:endParaRPr b="1" sz="1800">
              <a:solidFill>
                <a:srgbClr val="00B050"/>
              </a:solidFill>
              <a:latin typeface="Constantia"/>
              <a:ea typeface="Constantia"/>
              <a:cs typeface="Constantia"/>
              <a:sym typeface="Constantia"/>
            </a:endParaRPr>
          </a:p>
        </p:txBody>
      </p:sp>
    </p:spTree>
  </p:cSld>
  <p:clrMapOvr>
    <a:masterClrMapping/>
  </p:clrMapOvr>
  <mc:AlternateContent>
    <mc:Choice Requires="p14">
      <p:transition spd="slow" p14:dur="2750">
        <p:fade thruBlk="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5"/>
          <p:cNvSpPr txBox="1"/>
          <p:nvPr>
            <p:ph idx="1" type="subTitle"/>
          </p:nvPr>
        </p:nvSpPr>
        <p:spPr>
          <a:xfrm>
            <a:off x="533400" y="2438400"/>
            <a:ext cx="8305800" cy="3352800"/>
          </a:xfrm>
          <a:prstGeom prst="rect">
            <a:avLst/>
          </a:prstGeom>
          <a:noFill/>
          <a:ln>
            <a:noFill/>
          </a:ln>
        </p:spPr>
        <p:txBody>
          <a:bodyPr anchorCtr="0" anchor="t" bIns="45700" lIns="91425" spcFirstLastPara="1" rIns="91425" wrap="square" tIns="45700">
            <a:noAutofit/>
          </a:bodyPr>
          <a:lstStyle/>
          <a:p>
            <a:pPr indent="-129540" lvl="0" marL="0" rtl="0" algn="just">
              <a:lnSpc>
                <a:spcPct val="150000"/>
              </a:lnSpc>
              <a:spcBef>
                <a:spcPts val="0"/>
              </a:spcBef>
              <a:spcAft>
                <a:spcPts val="0"/>
              </a:spcAft>
              <a:buSzPts val="2040"/>
              <a:buFont typeface="Noto Sans Symbols"/>
              <a:buChar char="➢"/>
            </a:pPr>
            <a:r>
              <a:rPr lang="en-US" sz="2400">
                <a:solidFill>
                  <a:srgbClr val="536142"/>
                </a:solidFill>
                <a:latin typeface="Gentium Basic"/>
                <a:ea typeface="Gentium Basic"/>
                <a:cs typeface="Gentium Basic"/>
                <a:sym typeface="Gentium Basic"/>
              </a:rPr>
              <a:t>Each process from level 1 is exploded even more into sub processes. This decomposition continues for each level.</a:t>
            </a:r>
            <a:endParaRPr/>
          </a:p>
          <a:p>
            <a:pPr indent="-129540" lvl="0" marL="0" rtl="0" algn="just">
              <a:lnSpc>
                <a:spcPct val="150000"/>
              </a:lnSpc>
              <a:spcBef>
                <a:spcPts val="600"/>
              </a:spcBef>
              <a:spcAft>
                <a:spcPts val="0"/>
              </a:spcAft>
              <a:buSzPts val="2040"/>
              <a:buFont typeface="Noto Sans Symbols"/>
              <a:buChar char="➢"/>
            </a:pPr>
            <a:r>
              <a:rPr lang="en-US" sz="2400">
                <a:solidFill>
                  <a:srgbClr val="536142"/>
                </a:solidFill>
                <a:latin typeface="Gentium Basic"/>
                <a:ea typeface="Gentium Basic"/>
                <a:cs typeface="Gentium Basic"/>
                <a:sym typeface="Gentium Basic"/>
              </a:rPr>
              <a:t>The number of levels possible depends on the complexity of the system</a:t>
            </a:r>
            <a:endParaRPr sz="2400">
              <a:solidFill>
                <a:srgbClr val="536142"/>
              </a:solidFill>
              <a:latin typeface="Gentium Basic"/>
              <a:ea typeface="Gentium Basic"/>
              <a:cs typeface="Gentium Basic"/>
              <a:sym typeface="Gentium Basic"/>
            </a:endParaRPr>
          </a:p>
        </p:txBody>
      </p:sp>
      <p:sp>
        <p:nvSpPr>
          <p:cNvPr id="282" name="Google Shape;282;p35"/>
          <p:cNvSpPr txBox="1"/>
          <p:nvPr>
            <p:ph type="ctrTitle"/>
          </p:nvPr>
        </p:nvSpPr>
        <p:spPr>
          <a:xfrm>
            <a:off x="457200" y="533400"/>
            <a:ext cx="7848600" cy="1524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800"/>
              <a:buFont typeface="Arial"/>
              <a:buNone/>
            </a:pPr>
            <a:r>
              <a:rPr lang="en-US">
                <a:solidFill>
                  <a:srgbClr val="7030A0"/>
                </a:solidFill>
                <a:latin typeface="Arial"/>
                <a:ea typeface="Arial"/>
                <a:cs typeface="Arial"/>
                <a:sym typeface="Arial"/>
              </a:rPr>
              <a:t>2-Level DFD  and other level of DFD</a:t>
            </a:r>
            <a:endParaRPr>
              <a:solidFill>
                <a:srgbClr val="7030A0"/>
              </a:solidFill>
              <a:latin typeface="Arial"/>
              <a:ea typeface="Arial"/>
              <a:cs typeface="Arial"/>
              <a:sym typeface="Arial"/>
            </a:endParaRPr>
          </a:p>
        </p:txBody>
      </p:sp>
    </p:spTree>
  </p:cSld>
  <p:clrMapOvr>
    <a:masterClrMapping/>
  </p:clrMapOvr>
  <mc:AlternateContent>
    <mc:Choice Requires="p14">
      <p:transition spd="slow" p14:dur="2250">
        <p:fade thruBlk="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6"/>
          <p:cNvSpPr txBox="1"/>
          <p:nvPr>
            <p:ph type="ctrTitle"/>
          </p:nvPr>
        </p:nvSpPr>
        <p:spPr>
          <a:xfrm>
            <a:off x="457200" y="533400"/>
            <a:ext cx="7924800" cy="44196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rgbClr val="7030A0"/>
              </a:buClr>
              <a:buSzPts val="4000"/>
              <a:buFont typeface="Constantia"/>
              <a:buNone/>
            </a:pPr>
            <a:r>
              <a:rPr b="1" i="1" lang="en-US" sz="4000">
                <a:solidFill>
                  <a:srgbClr val="7030A0"/>
                </a:solidFill>
              </a:rPr>
              <a:t>                   </a:t>
            </a:r>
            <a:r>
              <a:rPr b="1" lang="en-US" sz="4000">
                <a:solidFill>
                  <a:srgbClr val="7030A0"/>
                </a:solidFill>
                <a:latin typeface="Arial"/>
                <a:ea typeface="Arial"/>
                <a:cs typeface="Arial"/>
                <a:sym typeface="Arial"/>
              </a:rPr>
              <a:t>LEVELLING DFD</a:t>
            </a:r>
            <a:br>
              <a:rPr b="1" lang="en-US" sz="4000">
                <a:solidFill>
                  <a:srgbClr val="7030A0"/>
                </a:solidFill>
                <a:latin typeface="Arial"/>
                <a:ea typeface="Arial"/>
                <a:cs typeface="Arial"/>
                <a:sym typeface="Arial"/>
              </a:rPr>
            </a:br>
            <a:r>
              <a:rPr lang="en-US" sz="2800">
                <a:solidFill>
                  <a:srgbClr val="536142"/>
                </a:solidFill>
                <a:latin typeface="Gentium Basic"/>
                <a:ea typeface="Gentium Basic"/>
                <a:cs typeface="Gentium Basic"/>
                <a:sym typeface="Gentium Basic"/>
              </a:rPr>
              <a:t> A context diagram is expanded into a  number of inter-related processes. Each process may be further expanded into a set of inter-connected sub processes. This  procedure of expanding a DFD is known as leveling. </a:t>
            </a:r>
            <a:endParaRPr sz="2800">
              <a:solidFill>
                <a:srgbClr val="536142"/>
              </a:solidFill>
              <a:latin typeface="Gentium Basic"/>
              <a:ea typeface="Gentium Basic"/>
              <a:cs typeface="Gentium Basic"/>
              <a:sym typeface="Gentium Basic"/>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7"/>
          <p:cNvSpPr txBox="1"/>
          <p:nvPr>
            <p:ph idx="1" type="subTitle"/>
          </p:nvPr>
        </p:nvSpPr>
        <p:spPr>
          <a:xfrm>
            <a:off x="457200" y="2362200"/>
            <a:ext cx="8305800" cy="4038600"/>
          </a:xfrm>
          <a:prstGeom prst="rect">
            <a:avLst/>
          </a:prstGeom>
          <a:noFill/>
          <a:ln>
            <a:noFill/>
          </a:ln>
        </p:spPr>
        <p:txBody>
          <a:bodyPr anchorCtr="0" anchor="t" bIns="45700" lIns="91425" spcFirstLastPara="1" rIns="91425" wrap="square" tIns="45700">
            <a:noAutofit/>
          </a:bodyPr>
          <a:lstStyle/>
          <a:p>
            <a:pPr indent="-457200" lvl="0" marL="457200" rtl="0" algn="just">
              <a:spcBef>
                <a:spcPts val="0"/>
              </a:spcBef>
              <a:spcAft>
                <a:spcPts val="0"/>
              </a:spcAft>
              <a:buSzPts val="1870"/>
              <a:buFont typeface="Constantia"/>
              <a:buAutoNum type="arabicPeriod"/>
            </a:pPr>
            <a:r>
              <a:rPr b="1" i="1" lang="en-US">
                <a:solidFill>
                  <a:srgbClr val="2C2900"/>
                </a:solidFill>
              </a:rPr>
              <a:t> </a:t>
            </a:r>
            <a:r>
              <a:rPr b="1" i="1" lang="en-US">
                <a:solidFill>
                  <a:srgbClr val="536142"/>
                </a:solidFill>
              </a:rPr>
              <a:t>With a dataflow diagram, users are able to visualize how the system will operate, what the system will accomplish, and how the system will be implemented</a:t>
            </a:r>
            <a:endParaRPr/>
          </a:p>
          <a:p>
            <a:pPr indent="-457200" lvl="0" marL="457200" rtl="0" algn="just">
              <a:spcBef>
                <a:spcPts val="600"/>
              </a:spcBef>
              <a:spcAft>
                <a:spcPts val="0"/>
              </a:spcAft>
              <a:buSzPts val="1870"/>
              <a:buFont typeface="Constantia"/>
              <a:buAutoNum type="arabicPeriod"/>
            </a:pPr>
            <a:r>
              <a:rPr b="1" i="1" lang="en-US">
                <a:solidFill>
                  <a:srgbClr val="536142"/>
                </a:solidFill>
              </a:rPr>
              <a:t>Data flow diagrams can be used to provide the end user with physical idea of how the data they input ultimately has an effect upon the structure of the whole system.</a:t>
            </a:r>
            <a:endParaRPr/>
          </a:p>
          <a:p>
            <a:pPr indent="-457200" lvl="0" marL="457200" rtl="0" algn="just">
              <a:spcBef>
                <a:spcPts val="600"/>
              </a:spcBef>
              <a:spcAft>
                <a:spcPts val="0"/>
              </a:spcAft>
              <a:buSzPts val="1870"/>
              <a:buFont typeface="Constantia"/>
              <a:buAutoNum type="arabicPeriod"/>
            </a:pPr>
            <a:r>
              <a:rPr b="1" i="1" lang="en-US">
                <a:solidFill>
                  <a:srgbClr val="536142"/>
                </a:solidFill>
              </a:rPr>
              <a:t>The old system’s dataflow diagrams can also be drawn  up and compared with the new system’s dataflow diagrams to draw comparisons in order to help implement a more efficient system.</a:t>
            </a:r>
            <a:endParaRPr b="1" i="1">
              <a:solidFill>
                <a:srgbClr val="536142"/>
              </a:solidFill>
            </a:endParaRPr>
          </a:p>
        </p:txBody>
      </p:sp>
      <p:sp>
        <p:nvSpPr>
          <p:cNvPr id="293" name="Google Shape;293;p37"/>
          <p:cNvSpPr txBox="1"/>
          <p:nvPr>
            <p:ph type="ctrTitle"/>
          </p:nvPr>
        </p:nvSpPr>
        <p:spPr>
          <a:xfrm>
            <a:off x="304800" y="457200"/>
            <a:ext cx="5638800" cy="990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030A0"/>
              </a:buClr>
              <a:buSzPts val="4800"/>
              <a:buFont typeface="Arial"/>
              <a:buNone/>
            </a:pPr>
            <a:r>
              <a:rPr lang="en-US">
                <a:solidFill>
                  <a:srgbClr val="7030A0"/>
                </a:solidFill>
                <a:latin typeface="Arial"/>
                <a:ea typeface="Arial"/>
                <a:cs typeface="Arial"/>
                <a:sym typeface="Arial"/>
              </a:rPr>
              <a:t>The value of a DFD</a:t>
            </a:r>
            <a:endParaRPr>
              <a:solidFill>
                <a:srgbClr val="7030A0"/>
              </a:solidFill>
              <a:latin typeface="Arial"/>
              <a:ea typeface="Arial"/>
              <a:cs typeface="Arial"/>
              <a:sym typeface="Arial"/>
            </a:endParaRPr>
          </a:p>
        </p:txBody>
      </p:sp>
      <p:pic>
        <p:nvPicPr>
          <p:cNvPr descr="C:\Users\poonam\Desktop\data flow diagram\New folder (2)\images.jpg" id="294" name="Google Shape;294;p37"/>
          <p:cNvPicPr preferRelativeResize="0"/>
          <p:nvPr/>
        </p:nvPicPr>
        <p:blipFill rotWithShape="1">
          <a:blip r:embed="rId3">
            <a:alphaModFix/>
          </a:blip>
          <a:srcRect b="0" l="0" r="0" t="0"/>
          <a:stretch/>
        </p:blipFill>
        <p:spPr>
          <a:xfrm>
            <a:off x="6172201" y="457201"/>
            <a:ext cx="2519180" cy="1676400"/>
          </a:xfrm>
          <a:prstGeom prst="rect">
            <a:avLst/>
          </a:prstGeom>
          <a:noFill/>
          <a:ln>
            <a:noFill/>
          </a:ln>
        </p:spPr>
      </p:pic>
    </p:spTree>
  </p:cSld>
  <p:clrMapOvr>
    <a:masterClrMapping/>
  </p:clrMapOvr>
  <mc:AlternateContent>
    <mc:Choice Requires="p14">
      <p:transition spd="slow" p14:dur="2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205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8"/>
          <p:cNvSpPr txBox="1"/>
          <p:nvPr>
            <p:ph type="ctrTitle"/>
          </p:nvPr>
        </p:nvSpPr>
        <p:spPr>
          <a:xfrm>
            <a:off x="457200" y="609600"/>
            <a:ext cx="8305800" cy="2057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030A0"/>
              </a:buClr>
              <a:buSzPts val="6600"/>
              <a:buFont typeface="Constantia"/>
              <a:buNone/>
            </a:pPr>
            <a:r>
              <a:rPr lang="en-US" sz="6600">
                <a:solidFill>
                  <a:srgbClr val="7030A0"/>
                </a:solidFill>
              </a:rPr>
              <a:t>Questions ?</a:t>
            </a:r>
            <a:endParaRPr sz="6600">
              <a:solidFill>
                <a:srgbClr val="7030A0"/>
              </a:solidFill>
            </a:endParaRPr>
          </a:p>
        </p:txBody>
      </p:sp>
      <p:pic>
        <p:nvPicPr>
          <p:cNvPr descr="C:\Users\poonam\Desktop\data flow diagram\New folder (2)\question-mark.gif" id="300" name="Google Shape;300;p38"/>
          <p:cNvPicPr preferRelativeResize="0"/>
          <p:nvPr/>
        </p:nvPicPr>
        <p:blipFill rotWithShape="1">
          <a:blip r:embed="rId3">
            <a:alphaModFix/>
          </a:blip>
          <a:srcRect b="0" l="0" r="0" t="0"/>
          <a:stretch/>
        </p:blipFill>
        <p:spPr>
          <a:xfrm>
            <a:off x="3276600" y="3200400"/>
            <a:ext cx="2286000" cy="2381250"/>
          </a:xfrm>
          <a:prstGeom prst="rect">
            <a:avLst/>
          </a:prstGeom>
          <a:noFill/>
          <a:ln>
            <a:noFill/>
          </a:ln>
        </p:spPr>
      </p:pic>
    </p:spTree>
  </p:cSld>
  <p:clrMapOvr>
    <a:masterClrMapping/>
  </p:clrMapOvr>
  <mc:AlternateContent>
    <mc:Choice Requires="p14">
      <p:transition spd="slow" p14:dur="125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9"/>
          <p:cNvSpPr txBox="1"/>
          <p:nvPr>
            <p:ph type="ctrTitle"/>
          </p:nvPr>
        </p:nvSpPr>
        <p:spPr>
          <a:xfrm>
            <a:off x="228600" y="304800"/>
            <a:ext cx="8534400" cy="6553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800"/>
              <a:buFont typeface="Constantia"/>
              <a:buNone/>
            </a:pPr>
            <a:r>
              <a:rPr lang="en-US"/>
              <a:t> </a:t>
            </a:r>
            <a:endParaRPr/>
          </a:p>
        </p:txBody>
      </p:sp>
      <p:sp>
        <p:nvSpPr>
          <p:cNvPr id="306" name="Google Shape;306;p39"/>
          <p:cNvSpPr/>
          <p:nvPr/>
        </p:nvSpPr>
        <p:spPr>
          <a:xfrm>
            <a:off x="381000" y="304800"/>
            <a:ext cx="8458200" cy="60016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 </a:t>
            </a:r>
            <a:r>
              <a:rPr b="1" lang="en-US" sz="2400">
                <a:solidFill>
                  <a:srgbClr val="7030A0"/>
                </a:solidFill>
                <a:latin typeface="Arial"/>
                <a:ea typeface="Arial"/>
                <a:cs typeface="Arial"/>
                <a:sym typeface="Arial"/>
              </a:rPr>
              <a:t>1) In a DFD external entities are represented by a______</a:t>
            </a:r>
            <a:r>
              <a:rPr b="1" i="1" lang="en-US" sz="2400">
                <a:solidFill>
                  <a:srgbClr val="7030A0"/>
                </a:solidFill>
                <a:latin typeface="Constantia"/>
                <a:ea typeface="Constantia"/>
                <a:cs typeface="Constantia"/>
                <a:sym typeface="Constantia"/>
              </a:rPr>
              <a:t> </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a. Rectangle</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b. Ellipse</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c. diamond shaped box</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d. Circle</a:t>
            </a:r>
            <a:endParaRPr/>
          </a:p>
          <a:p>
            <a:pPr indent="0" lvl="0" marL="0" marR="0" rtl="0" algn="l">
              <a:spcBef>
                <a:spcPts val="0"/>
              </a:spcBef>
              <a:spcAft>
                <a:spcPts val="0"/>
              </a:spcAft>
              <a:buNone/>
            </a:pPr>
            <a:r>
              <a:t/>
            </a:r>
            <a:endParaRPr sz="2400">
              <a:solidFill>
                <a:srgbClr val="FF0000"/>
              </a:solidFill>
              <a:latin typeface="Constantia"/>
              <a:ea typeface="Constantia"/>
              <a:cs typeface="Constantia"/>
              <a:sym typeface="Constantia"/>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rgbClr val="7030A0"/>
                </a:solidFill>
                <a:latin typeface="Arial"/>
                <a:ea typeface="Arial"/>
                <a:cs typeface="Arial"/>
                <a:sym typeface="Arial"/>
              </a:rPr>
              <a:t>2) External Entities may be a_________</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a. source of input data only</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b. source of input data or destination of results</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c. destination of results only</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d. repository of data</a:t>
            </a:r>
            <a:endParaRPr/>
          </a:p>
          <a:p>
            <a:pPr indent="0" lvl="0" marL="0" marR="0" rtl="0" algn="l">
              <a:spcBef>
                <a:spcPts val="0"/>
              </a:spcBef>
              <a:spcAft>
                <a:spcPts val="0"/>
              </a:spcAft>
              <a:buNone/>
            </a:pPr>
            <a:r>
              <a:t/>
            </a:r>
            <a:endParaRPr sz="2400">
              <a:solidFill>
                <a:srgbClr val="FF0000"/>
              </a:solidFill>
              <a:latin typeface="Constantia"/>
              <a:ea typeface="Constantia"/>
              <a:cs typeface="Constantia"/>
              <a:sym typeface="Constantia"/>
            </a:endParaRPr>
          </a:p>
          <a:p>
            <a:pPr indent="0" lvl="0" marL="0" marR="0" rtl="0" algn="l">
              <a:spcBef>
                <a:spcPts val="0"/>
              </a:spcBef>
              <a:spcAft>
                <a:spcPts val="0"/>
              </a:spcAft>
              <a:buNone/>
            </a:pPr>
            <a:r>
              <a:t/>
            </a:r>
            <a:endParaRPr sz="2400">
              <a:solidFill>
                <a:srgbClr val="FF0000"/>
              </a:solidFill>
              <a:latin typeface="Constantia"/>
              <a:ea typeface="Constantia"/>
              <a:cs typeface="Constantia"/>
              <a:sym typeface="Constantia"/>
            </a:endParaRPr>
          </a:p>
        </p:txBody>
      </p:sp>
      <p:sp>
        <p:nvSpPr>
          <p:cNvPr id="307" name="Google Shape;307;p39"/>
          <p:cNvSpPr/>
          <p:nvPr/>
        </p:nvSpPr>
        <p:spPr>
          <a:xfrm>
            <a:off x="609600" y="2743200"/>
            <a:ext cx="1600200" cy="3048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A</a:t>
            </a:r>
            <a:endParaRPr sz="1800">
              <a:solidFill>
                <a:schemeClr val="dk1"/>
              </a:solidFill>
              <a:latin typeface="Constantia"/>
              <a:ea typeface="Constantia"/>
              <a:cs typeface="Constantia"/>
              <a:sym typeface="Constantia"/>
            </a:endParaRPr>
          </a:p>
        </p:txBody>
      </p:sp>
      <p:sp>
        <p:nvSpPr>
          <p:cNvPr id="308" name="Google Shape;308;p39"/>
          <p:cNvSpPr/>
          <p:nvPr/>
        </p:nvSpPr>
        <p:spPr>
          <a:xfrm>
            <a:off x="609600" y="5486400"/>
            <a:ext cx="1752600" cy="3810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B</a:t>
            </a:r>
            <a:endParaRPr sz="1800">
              <a:solidFill>
                <a:schemeClr val="dk1"/>
              </a:solidFill>
              <a:latin typeface="Constantia"/>
              <a:ea typeface="Constantia"/>
              <a:cs typeface="Constantia"/>
              <a:sym typeface="Constantia"/>
            </a:endParaRPr>
          </a:p>
        </p:txBody>
      </p:sp>
    </p:spTree>
  </p:cSld>
  <p:clrMapOvr>
    <a:masterClrMapping/>
  </p:clrMapOvr>
  <mc:AlternateContent>
    <mc:Choice Requires="p14">
      <p:transition spd="slow" p14:dur="15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15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15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15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1500"/>
                                        <p:tgtEl>
                                          <p:spTgt spid="3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Effect filter="fade" transition="in">
                                      <p:cBhvr>
                                        <p:cTn dur="1500"/>
                                        <p:tgtEl>
                                          <p:spTgt spid="3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animEffect filter="fade" transition="in">
                                      <p:cBhvr>
                                        <p:cTn dur="1500"/>
                                        <p:tgtEl>
                                          <p:spTgt spid="3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animEffect filter="fade" transition="in">
                                      <p:cBhvr>
                                        <p:cTn dur="1500"/>
                                        <p:tgtEl>
                                          <p:spTgt spid="3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animEffect filter="fade" transition="in">
                                      <p:cBhvr>
                                        <p:cTn dur="1500"/>
                                        <p:tgtEl>
                                          <p:spTgt spid="3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8" st="8"/>
                                            </p:txEl>
                                          </p:spTgt>
                                        </p:tgtEl>
                                        <p:attrNameLst>
                                          <p:attrName>style.visibility</p:attrName>
                                        </p:attrNameLst>
                                      </p:cBhvr>
                                      <p:to>
                                        <p:strVal val="visible"/>
                                      </p:to>
                                    </p:set>
                                    <p:animEffect filter="fade" transition="in">
                                      <p:cBhvr>
                                        <p:cTn dur="1500"/>
                                        <p:tgtEl>
                                          <p:spTgt spid="3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9" st="9"/>
                                            </p:txEl>
                                          </p:spTgt>
                                        </p:tgtEl>
                                        <p:attrNameLst>
                                          <p:attrName>style.visibility</p:attrName>
                                        </p:attrNameLst>
                                      </p:cBhvr>
                                      <p:to>
                                        <p:strVal val="visible"/>
                                      </p:to>
                                    </p:set>
                                    <p:animEffect filter="fade" transition="in">
                                      <p:cBhvr>
                                        <p:cTn dur="1500"/>
                                        <p:tgtEl>
                                          <p:spTgt spid="3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0" st="10"/>
                                            </p:txEl>
                                          </p:spTgt>
                                        </p:tgtEl>
                                        <p:attrNameLst>
                                          <p:attrName>style.visibility</p:attrName>
                                        </p:attrNameLst>
                                      </p:cBhvr>
                                      <p:to>
                                        <p:strVal val="visible"/>
                                      </p:to>
                                    </p:set>
                                    <p:animEffect filter="fade" transition="in">
                                      <p:cBhvr>
                                        <p:cTn dur="1500"/>
                                        <p:tgtEl>
                                          <p:spTgt spid="30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1" st="11"/>
                                            </p:txEl>
                                          </p:spTgt>
                                        </p:tgtEl>
                                        <p:attrNameLst>
                                          <p:attrName>style.visibility</p:attrName>
                                        </p:attrNameLst>
                                      </p:cBhvr>
                                      <p:to>
                                        <p:strVal val="visible"/>
                                      </p:to>
                                    </p:set>
                                    <p:animEffect filter="fade" transition="in">
                                      <p:cBhvr>
                                        <p:cTn dur="1500"/>
                                        <p:tgtEl>
                                          <p:spTgt spid="30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2" st="12"/>
                                            </p:txEl>
                                          </p:spTgt>
                                        </p:tgtEl>
                                        <p:attrNameLst>
                                          <p:attrName>style.visibility</p:attrName>
                                        </p:attrNameLst>
                                      </p:cBhvr>
                                      <p:to>
                                        <p:strVal val="visible"/>
                                      </p:to>
                                    </p:set>
                                    <p:animEffect filter="fade" transition="in">
                                      <p:cBhvr>
                                        <p:cTn dur="1500"/>
                                        <p:tgtEl>
                                          <p:spTgt spid="30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3" st="13"/>
                                            </p:txEl>
                                          </p:spTgt>
                                        </p:tgtEl>
                                        <p:attrNameLst>
                                          <p:attrName>style.visibility</p:attrName>
                                        </p:attrNameLst>
                                      </p:cBhvr>
                                      <p:to>
                                        <p:strVal val="visible"/>
                                      </p:to>
                                    </p:set>
                                    <p:animEffect filter="fade" transition="in">
                                      <p:cBhvr>
                                        <p:cTn dur="1500"/>
                                        <p:tgtEl>
                                          <p:spTgt spid="30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4" st="14"/>
                                            </p:txEl>
                                          </p:spTgt>
                                        </p:tgtEl>
                                        <p:attrNameLst>
                                          <p:attrName>style.visibility</p:attrName>
                                        </p:attrNameLst>
                                      </p:cBhvr>
                                      <p:to>
                                        <p:strVal val="visible"/>
                                      </p:to>
                                    </p:set>
                                    <p:animEffect filter="fade" transition="in">
                                      <p:cBhvr>
                                        <p:cTn dur="1500"/>
                                        <p:tgtEl>
                                          <p:spTgt spid="306">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0"/>
          <p:cNvSpPr/>
          <p:nvPr/>
        </p:nvSpPr>
        <p:spPr>
          <a:xfrm>
            <a:off x="381000" y="304800"/>
            <a:ext cx="7772400" cy="67403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7030A0"/>
                </a:solidFill>
                <a:latin typeface="Arial"/>
                <a:ea typeface="Arial"/>
                <a:cs typeface="Arial"/>
                <a:sym typeface="Arial"/>
              </a:rPr>
              <a:t>3) A data store in a DFD represents  </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a. a sequential file</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b. a disk store</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c. a repository of data</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d. a random access memory</a:t>
            </a:r>
            <a:endParaRPr/>
          </a:p>
          <a:p>
            <a:pPr indent="0" lvl="0" marL="0" marR="0" rtl="0" algn="l">
              <a:spcBef>
                <a:spcPts val="0"/>
              </a:spcBef>
              <a:spcAft>
                <a:spcPts val="0"/>
              </a:spcAft>
              <a:buNone/>
            </a:pPr>
            <a:r>
              <a:t/>
            </a:r>
            <a:endParaRPr sz="2400">
              <a:solidFill>
                <a:srgbClr val="FF0000"/>
              </a:solidFill>
              <a:latin typeface="Constantia"/>
              <a:ea typeface="Constantia"/>
              <a:cs typeface="Constantia"/>
              <a:sym typeface="Constantia"/>
            </a:endParaRPr>
          </a:p>
          <a:p>
            <a:pPr indent="-342900" lvl="0" marL="342900" marR="0" rtl="0" algn="l">
              <a:spcBef>
                <a:spcPts val="0"/>
              </a:spcBef>
              <a:spcAft>
                <a:spcPts val="0"/>
              </a:spcAft>
              <a:buClr>
                <a:srgbClr val="FF0000"/>
              </a:buClr>
              <a:buSzPts val="2400"/>
              <a:buFont typeface="Noto Sans Symbols"/>
              <a:buChar char="➢"/>
            </a:pPr>
            <a:r>
              <a:rPr lang="en-US" sz="2400">
                <a:solidFill>
                  <a:srgbClr val="FF0000"/>
                </a:solidFill>
                <a:latin typeface="Constantia"/>
                <a:ea typeface="Constantia"/>
                <a:cs typeface="Constantia"/>
                <a:sym typeface="Constantia"/>
              </a:rPr>
              <a:t>C</a:t>
            </a:r>
            <a:endParaRPr/>
          </a:p>
          <a:p>
            <a:pPr indent="0" lvl="0" marL="0" marR="0" rtl="0" algn="l">
              <a:spcBef>
                <a:spcPts val="0"/>
              </a:spcBef>
              <a:spcAft>
                <a:spcPts val="0"/>
              </a:spcAft>
              <a:buNone/>
            </a:pPr>
            <a:r>
              <a:rPr b="1" lang="en-US" sz="2400">
                <a:solidFill>
                  <a:srgbClr val="7030A0"/>
                </a:solidFill>
                <a:latin typeface="Arial"/>
                <a:ea typeface="Arial"/>
                <a:cs typeface="Arial"/>
                <a:sym typeface="Arial"/>
              </a:rPr>
              <a:t>4) A data cannot flow between a store and </a:t>
            </a:r>
            <a:br>
              <a:rPr lang="en-US" sz="1800">
                <a:solidFill>
                  <a:srgbClr val="0C0C0C"/>
                </a:solidFill>
                <a:latin typeface="Constantia"/>
                <a:ea typeface="Constantia"/>
                <a:cs typeface="Constantia"/>
                <a:sym typeface="Constantia"/>
              </a:rPr>
            </a:br>
            <a:r>
              <a:rPr lang="en-US" sz="2400">
                <a:solidFill>
                  <a:srgbClr val="0070C0"/>
                </a:solidFill>
                <a:latin typeface="Constantia"/>
                <a:ea typeface="Constantia"/>
                <a:cs typeface="Constantia"/>
                <a:sym typeface="Constantia"/>
              </a:rPr>
              <a:t>                                    (i) a store </a:t>
            </a:r>
            <a:br>
              <a:rPr lang="en-US" sz="2400">
                <a:solidFill>
                  <a:srgbClr val="0070C0"/>
                </a:solidFill>
                <a:latin typeface="Constantia"/>
                <a:ea typeface="Constantia"/>
                <a:cs typeface="Constantia"/>
                <a:sym typeface="Constantia"/>
              </a:rPr>
            </a:br>
            <a:r>
              <a:rPr lang="en-US" sz="2400">
                <a:solidFill>
                  <a:srgbClr val="0070C0"/>
                </a:solidFill>
                <a:latin typeface="Constantia"/>
                <a:ea typeface="Constantia"/>
                <a:cs typeface="Constantia"/>
                <a:sym typeface="Constantia"/>
              </a:rPr>
              <a:t>                                    (ii)a process </a:t>
            </a:r>
            <a:br>
              <a:rPr lang="en-US" sz="2400">
                <a:solidFill>
                  <a:srgbClr val="0070C0"/>
                </a:solidFill>
                <a:latin typeface="Constantia"/>
                <a:ea typeface="Constantia"/>
                <a:cs typeface="Constantia"/>
                <a:sym typeface="Constantia"/>
              </a:rPr>
            </a:br>
            <a:r>
              <a:rPr lang="en-US" sz="2400">
                <a:solidFill>
                  <a:srgbClr val="0070C0"/>
                </a:solidFill>
                <a:latin typeface="Constantia"/>
                <a:ea typeface="Constantia"/>
                <a:cs typeface="Constantia"/>
                <a:sym typeface="Constantia"/>
              </a:rPr>
              <a:t>                              (iii)an external entity </a:t>
            </a:r>
            <a:br>
              <a:rPr lang="en-US" sz="2400">
                <a:solidFill>
                  <a:srgbClr val="FF0000"/>
                </a:solidFill>
                <a:latin typeface="Constantia"/>
                <a:ea typeface="Constantia"/>
                <a:cs typeface="Constantia"/>
                <a:sym typeface="Constantia"/>
              </a:rPr>
            </a:br>
            <a:r>
              <a:rPr lang="en-US" sz="2400">
                <a:solidFill>
                  <a:srgbClr val="536142"/>
                </a:solidFill>
                <a:latin typeface="Gentium Basic"/>
                <a:ea typeface="Gentium Basic"/>
                <a:cs typeface="Gentium Basic"/>
                <a:sym typeface="Gentium Basic"/>
              </a:rPr>
              <a:t>a. i and iii </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b. i and ii</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c. ii and iii </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d. ii</a:t>
            </a:r>
            <a:endParaRPr/>
          </a:p>
          <a:p>
            <a:pPr indent="0" lvl="0" marL="0" marR="0" rtl="0" algn="l">
              <a:spcBef>
                <a:spcPts val="0"/>
              </a:spcBef>
              <a:spcAft>
                <a:spcPts val="0"/>
              </a:spcAft>
              <a:buNone/>
            </a:pPr>
            <a:r>
              <a:t/>
            </a:r>
            <a:endParaRPr sz="2400">
              <a:solidFill>
                <a:srgbClr val="536142"/>
              </a:solidFill>
              <a:latin typeface="Gentium Basic"/>
              <a:ea typeface="Gentium Basic"/>
              <a:cs typeface="Gentium Basic"/>
              <a:sym typeface="Gentium Basic"/>
            </a:endParaRPr>
          </a:p>
          <a:p>
            <a:pPr indent="-285750" lvl="0" marL="285750" marR="0" rtl="0" algn="l">
              <a:spcBef>
                <a:spcPts val="0"/>
              </a:spcBef>
              <a:spcAft>
                <a:spcPts val="0"/>
              </a:spcAft>
              <a:buClr>
                <a:srgbClr val="FF0000"/>
              </a:buClr>
              <a:buSzPts val="2400"/>
              <a:buFont typeface="Noto Sans Symbols"/>
              <a:buChar char="➢"/>
            </a:pPr>
            <a:r>
              <a:rPr lang="en-US" sz="2400">
                <a:solidFill>
                  <a:srgbClr val="FF0000"/>
                </a:solidFill>
                <a:latin typeface="Constantia"/>
                <a:ea typeface="Constantia"/>
                <a:cs typeface="Constantia"/>
                <a:sym typeface="Constantia"/>
              </a:rPr>
              <a:t>A</a:t>
            </a:r>
            <a:br>
              <a:rPr lang="en-US" sz="1800">
                <a:solidFill>
                  <a:srgbClr val="FF0000"/>
                </a:solidFill>
                <a:latin typeface="Constantia"/>
                <a:ea typeface="Constantia"/>
                <a:cs typeface="Constantia"/>
                <a:sym typeface="Constantia"/>
              </a:rPr>
            </a:br>
            <a:endParaRPr sz="2400">
              <a:solidFill>
                <a:srgbClr val="FF0000"/>
              </a:solidFill>
              <a:latin typeface="Constantia"/>
              <a:ea typeface="Constantia"/>
              <a:cs typeface="Constantia"/>
              <a:sym typeface="Constantia"/>
            </a:endParaRPr>
          </a:p>
        </p:txBody>
      </p:sp>
    </p:spTree>
  </p:cSld>
  <p:clrMapOvr>
    <a:masterClrMapping/>
  </p:clrMapOvr>
  <mc:AlternateContent>
    <mc:Choice Requires="p14">
      <p:transition spd="slow" p14:dur="15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0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0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0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000"/>
                                        <p:tgtEl>
                                          <p:spTgt spid="3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Effect filter="fade" transition="in">
                                      <p:cBhvr>
                                        <p:cTn dur="1000"/>
                                        <p:tgtEl>
                                          <p:spTgt spid="3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Effect filter="fade" transition="in">
                                      <p:cBhvr>
                                        <p:cTn dur="1000"/>
                                        <p:tgtEl>
                                          <p:spTgt spid="3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animEffect filter="fade" transition="in">
                                      <p:cBhvr>
                                        <p:cTn dur="1000"/>
                                        <p:tgtEl>
                                          <p:spTgt spid="3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7" st="7"/>
                                            </p:txEl>
                                          </p:spTgt>
                                        </p:tgtEl>
                                        <p:attrNameLst>
                                          <p:attrName>style.visibility</p:attrName>
                                        </p:attrNameLst>
                                      </p:cBhvr>
                                      <p:to>
                                        <p:strVal val="visible"/>
                                      </p:to>
                                    </p:set>
                                    <p:animEffect filter="fade" transition="in">
                                      <p:cBhvr>
                                        <p:cTn dur="1000"/>
                                        <p:tgtEl>
                                          <p:spTgt spid="31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8" st="8"/>
                                            </p:txEl>
                                          </p:spTgt>
                                        </p:tgtEl>
                                        <p:attrNameLst>
                                          <p:attrName>style.visibility</p:attrName>
                                        </p:attrNameLst>
                                      </p:cBhvr>
                                      <p:to>
                                        <p:strVal val="visible"/>
                                      </p:to>
                                    </p:set>
                                    <p:animEffect filter="fade" transition="in">
                                      <p:cBhvr>
                                        <p:cTn dur="1000"/>
                                        <p:tgtEl>
                                          <p:spTgt spid="31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9" st="9"/>
                                            </p:txEl>
                                          </p:spTgt>
                                        </p:tgtEl>
                                        <p:attrNameLst>
                                          <p:attrName>style.visibility</p:attrName>
                                        </p:attrNameLst>
                                      </p:cBhvr>
                                      <p:to>
                                        <p:strVal val="visible"/>
                                      </p:to>
                                    </p:set>
                                    <p:animEffect filter="fade" transition="in">
                                      <p:cBhvr>
                                        <p:cTn dur="1000"/>
                                        <p:tgtEl>
                                          <p:spTgt spid="31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1"/>
          <p:cNvSpPr/>
          <p:nvPr/>
        </p:nvSpPr>
        <p:spPr>
          <a:xfrm>
            <a:off x="304800" y="228600"/>
            <a:ext cx="8382000" cy="75713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7030A0"/>
                </a:solidFill>
                <a:latin typeface="Arial"/>
                <a:ea typeface="Arial"/>
                <a:cs typeface="Arial"/>
                <a:sym typeface="Arial"/>
              </a:rPr>
              <a:t>5) Data cannot flow from an external entity to an external entity because </a:t>
            </a:r>
            <a:br>
              <a:rPr b="1" lang="en-US" sz="2400">
                <a:solidFill>
                  <a:srgbClr val="7030A0"/>
                </a:solidFill>
                <a:latin typeface="Constantia"/>
                <a:ea typeface="Constantia"/>
                <a:cs typeface="Constantia"/>
                <a:sym typeface="Constantia"/>
              </a:rPr>
            </a:br>
            <a:br>
              <a:rPr lang="en-US" sz="1800">
                <a:solidFill>
                  <a:srgbClr val="0C0C0C"/>
                </a:solidFill>
                <a:latin typeface="Constantia"/>
                <a:ea typeface="Constantia"/>
                <a:cs typeface="Constantia"/>
                <a:sym typeface="Constantia"/>
              </a:rPr>
            </a:br>
            <a:r>
              <a:rPr lang="en-US" sz="2400">
                <a:solidFill>
                  <a:srgbClr val="536142"/>
                </a:solidFill>
                <a:latin typeface="Gentium Basic"/>
                <a:ea typeface="Gentium Basic"/>
                <a:cs typeface="Gentium Basic"/>
                <a:sym typeface="Gentium Basic"/>
              </a:rPr>
              <a:t>a. it will get corrupted</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b. it is not allowed in DFD</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c. an external entity has no mechanism to read or write</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d. both are outside the context of the system</a:t>
            </a:r>
            <a:endParaRPr/>
          </a:p>
          <a:p>
            <a:pPr indent="0" lvl="0" marL="0" marR="0" rtl="0" algn="l">
              <a:spcBef>
                <a:spcPts val="0"/>
              </a:spcBef>
              <a:spcAft>
                <a:spcPts val="0"/>
              </a:spcAft>
              <a:buNone/>
            </a:pPr>
            <a:r>
              <a:t/>
            </a:r>
            <a:endParaRPr b="1" sz="2400">
              <a:solidFill>
                <a:srgbClr val="FF0000"/>
              </a:solidFill>
              <a:latin typeface="Constantia"/>
              <a:ea typeface="Constantia"/>
              <a:cs typeface="Constantia"/>
              <a:sym typeface="Constantia"/>
            </a:endParaRPr>
          </a:p>
          <a:p>
            <a:pPr indent="-342900" lvl="0" marL="342900" marR="0" rtl="0" algn="l">
              <a:spcBef>
                <a:spcPts val="0"/>
              </a:spcBef>
              <a:spcAft>
                <a:spcPts val="0"/>
              </a:spcAft>
              <a:buClr>
                <a:srgbClr val="00B050"/>
              </a:buClr>
              <a:buSzPts val="2400"/>
              <a:buFont typeface="Noto Sans Symbols"/>
              <a:buChar char="➢"/>
            </a:pPr>
            <a:r>
              <a:rPr lang="en-US" sz="2400">
                <a:solidFill>
                  <a:srgbClr val="00B050"/>
                </a:solidFill>
                <a:latin typeface="Constantia"/>
                <a:ea typeface="Constantia"/>
                <a:cs typeface="Constantia"/>
                <a:sym typeface="Constantia"/>
              </a:rPr>
              <a:t>  </a:t>
            </a:r>
            <a:r>
              <a:rPr b="1" lang="en-US" sz="2400">
                <a:solidFill>
                  <a:srgbClr val="FF0000"/>
                </a:solidFill>
                <a:latin typeface="Constantia"/>
                <a:ea typeface="Constantia"/>
                <a:cs typeface="Constantia"/>
                <a:sym typeface="Constantia"/>
              </a:rPr>
              <a:t>D</a:t>
            </a:r>
            <a:endParaRPr/>
          </a:p>
          <a:p>
            <a:pPr indent="0" lvl="0" marL="0" marR="0" rtl="0" algn="l">
              <a:spcBef>
                <a:spcPts val="0"/>
              </a:spcBef>
              <a:spcAft>
                <a:spcPts val="0"/>
              </a:spcAft>
              <a:buNone/>
            </a:pPr>
            <a:r>
              <a:t/>
            </a:r>
            <a:endParaRPr b="1" sz="2400">
              <a:solidFill>
                <a:srgbClr val="FF0000"/>
              </a:solidFill>
              <a:latin typeface="Constantia"/>
              <a:ea typeface="Constantia"/>
              <a:cs typeface="Constantia"/>
              <a:sym typeface="Constantia"/>
            </a:endParaRPr>
          </a:p>
          <a:p>
            <a:pPr indent="0" lvl="0" marL="0" marR="0" rtl="0" algn="l">
              <a:spcBef>
                <a:spcPts val="0"/>
              </a:spcBef>
              <a:spcAft>
                <a:spcPts val="0"/>
              </a:spcAft>
              <a:buNone/>
            </a:pPr>
            <a:r>
              <a:rPr b="1" lang="en-US" sz="2400">
                <a:solidFill>
                  <a:srgbClr val="7030A0"/>
                </a:solidFill>
                <a:latin typeface="Arial"/>
                <a:ea typeface="Arial"/>
                <a:cs typeface="Arial"/>
                <a:sym typeface="Arial"/>
              </a:rPr>
              <a:t>6) A data flow can </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a. only enter a data store</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b. only leave a data store</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c. enter or leave a data store</a:t>
            </a:r>
            <a:endParaRPr/>
          </a:p>
          <a:p>
            <a:pPr indent="0" lvl="0" marL="0" marR="0" rtl="0" algn="l">
              <a:spcBef>
                <a:spcPts val="0"/>
              </a:spcBef>
              <a:spcAft>
                <a:spcPts val="0"/>
              </a:spcAft>
              <a:buNone/>
            </a:pPr>
            <a:r>
              <a:rPr lang="en-US" sz="2400">
                <a:solidFill>
                  <a:srgbClr val="536142"/>
                </a:solidFill>
                <a:latin typeface="Gentium Basic"/>
                <a:ea typeface="Gentium Basic"/>
                <a:cs typeface="Gentium Basic"/>
                <a:sym typeface="Gentium Basic"/>
              </a:rPr>
              <a:t>d. either enter or leave a data store but not both</a:t>
            </a:r>
            <a:endParaRPr/>
          </a:p>
          <a:p>
            <a:pPr indent="0" lvl="0" marL="0" marR="0" rtl="0" algn="l">
              <a:spcBef>
                <a:spcPts val="0"/>
              </a:spcBef>
              <a:spcAft>
                <a:spcPts val="0"/>
              </a:spcAft>
              <a:buNone/>
            </a:pPr>
            <a:r>
              <a:rPr lang="en-US" sz="2400">
                <a:solidFill>
                  <a:srgbClr val="00B050"/>
                </a:solidFill>
                <a:latin typeface="Constantia"/>
                <a:ea typeface="Constantia"/>
                <a:cs typeface="Constantia"/>
                <a:sym typeface="Constantia"/>
              </a:rPr>
              <a:t> </a:t>
            </a:r>
            <a:endParaRPr/>
          </a:p>
          <a:p>
            <a:pPr indent="-342900" lvl="0" marL="342900" marR="0" rtl="0" algn="l">
              <a:spcBef>
                <a:spcPts val="0"/>
              </a:spcBef>
              <a:spcAft>
                <a:spcPts val="0"/>
              </a:spcAft>
              <a:buClr>
                <a:srgbClr val="FF0000"/>
              </a:buClr>
              <a:buSzPts val="2400"/>
              <a:buFont typeface="Noto Sans Symbols"/>
              <a:buChar char="➢"/>
            </a:pPr>
            <a:r>
              <a:rPr lang="en-US" sz="2400">
                <a:solidFill>
                  <a:srgbClr val="FF0000"/>
                </a:solidFill>
                <a:latin typeface="Constantia"/>
                <a:ea typeface="Constantia"/>
                <a:cs typeface="Constantia"/>
                <a:sym typeface="Constantia"/>
              </a:rPr>
              <a:t>C</a:t>
            </a:r>
            <a:endParaRPr sz="2400">
              <a:solidFill>
                <a:srgbClr val="FF0000"/>
              </a:solidFill>
              <a:latin typeface="Constantia"/>
              <a:ea typeface="Constantia"/>
              <a:cs typeface="Constantia"/>
              <a:sym typeface="Constantia"/>
            </a:endParaRPr>
          </a:p>
          <a:p>
            <a:pPr indent="0" lvl="0" marL="0" marR="0" rtl="0" algn="l">
              <a:spcBef>
                <a:spcPts val="0"/>
              </a:spcBef>
              <a:spcAft>
                <a:spcPts val="0"/>
              </a:spcAft>
              <a:buNone/>
            </a:pPr>
            <a:r>
              <a:t/>
            </a:r>
            <a:endParaRPr b="1" sz="2400">
              <a:solidFill>
                <a:srgbClr val="FF0000"/>
              </a:solidFill>
              <a:latin typeface="Constantia"/>
              <a:ea typeface="Constantia"/>
              <a:cs typeface="Constantia"/>
              <a:sym typeface="Constantia"/>
            </a:endParaRPr>
          </a:p>
          <a:p>
            <a:pPr indent="0" lvl="0" marL="0" marR="0" rtl="0" algn="l">
              <a:spcBef>
                <a:spcPts val="0"/>
              </a:spcBef>
              <a:spcAft>
                <a:spcPts val="0"/>
              </a:spcAft>
              <a:buNone/>
            </a:pPr>
            <a:r>
              <a:t/>
            </a:r>
            <a:endParaRPr b="1" sz="2400">
              <a:solidFill>
                <a:srgbClr val="FF0000"/>
              </a:solidFill>
              <a:latin typeface="Constantia"/>
              <a:ea typeface="Constantia"/>
              <a:cs typeface="Constantia"/>
              <a:sym typeface="Constantia"/>
            </a:endParaRPr>
          </a:p>
          <a:p>
            <a:pPr indent="0" lvl="0" marL="0" marR="0" rtl="0" algn="l">
              <a:spcBef>
                <a:spcPts val="0"/>
              </a:spcBef>
              <a:spcAft>
                <a:spcPts val="0"/>
              </a:spcAft>
              <a:buNone/>
            </a:pPr>
            <a:br>
              <a:rPr b="1" lang="en-US" sz="1800">
                <a:solidFill>
                  <a:srgbClr val="FF0000"/>
                </a:solidFill>
                <a:latin typeface="Constantia"/>
                <a:ea typeface="Constantia"/>
                <a:cs typeface="Constantia"/>
                <a:sym typeface="Constantia"/>
              </a:rPr>
            </a:br>
            <a:endParaRPr sz="1800">
              <a:solidFill>
                <a:schemeClr val="dk1"/>
              </a:solidFill>
              <a:latin typeface="Constantia"/>
              <a:ea typeface="Constantia"/>
              <a:cs typeface="Constantia"/>
              <a:sym typeface="Constantia"/>
            </a:endParaRPr>
          </a:p>
        </p:txBody>
      </p:sp>
    </p:spTree>
  </p:cSld>
  <p:clrMapOvr>
    <a:masterClrMapping/>
  </p:clrMapOvr>
  <mc:AlternateContent>
    <mc:Choice Requires="p14">
      <p:transition spd="slow" p14:dur="175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1000"/>
                                        <p:tgtEl>
                                          <p:spTgt spid="3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1000"/>
                                        <p:tgtEl>
                                          <p:spTgt spid="3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animEffect filter="fade" transition="in">
                                      <p:cBhvr>
                                        <p:cTn dur="1000"/>
                                        <p:tgtEl>
                                          <p:spTgt spid="3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6" st="6"/>
                                            </p:txEl>
                                          </p:spTgt>
                                        </p:tgtEl>
                                        <p:attrNameLst>
                                          <p:attrName>style.visibility</p:attrName>
                                        </p:attrNameLst>
                                      </p:cBhvr>
                                      <p:to>
                                        <p:strVal val="visible"/>
                                      </p:to>
                                    </p:set>
                                    <p:animEffect filter="fade" transition="in">
                                      <p:cBhvr>
                                        <p:cTn dur="1000"/>
                                        <p:tgtEl>
                                          <p:spTgt spid="3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7" st="7"/>
                                            </p:txEl>
                                          </p:spTgt>
                                        </p:tgtEl>
                                        <p:attrNameLst>
                                          <p:attrName>style.visibility</p:attrName>
                                        </p:attrNameLst>
                                      </p:cBhvr>
                                      <p:to>
                                        <p:strVal val="visible"/>
                                      </p:to>
                                    </p:set>
                                    <p:animEffect filter="fade" transition="in">
                                      <p:cBhvr>
                                        <p:cTn dur="1000"/>
                                        <p:tgtEl>
                                          <p:spTgt spid="3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8" st="8"/>
                                            </p:txEl>
                                          </p:spTgt>
                                        </p:tgtEl>
                                        <p:attrNameLst>
                                          <p:attrName>style.visibility</p:attrName>
                                        </p:attrNameLst>
                                      </p:cBhvr>
                                      <p:to>
                                        <p:strVal val="visible"/>
                                      </p:to>
                                    </p:set>
                                    <p:animEffect filter="fade" transition="in">
                                      <p:cBhvr>
                                        <p:cTn dur="1000"/>
                                        <p:tgtEl>
                                          <p:spTgt spid="31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9" st="9"/>
                                            </p:txEl>
                                          </p:spTgt>
                                        </p:tgtEl>
                                        <p:attrNameLst>
                                          <p:attrName>style.visibility</p:attrName>
                                        </p:attrNameLst>
                                      </p:cBhvr>
                                      <p:to>
                                        <p:strVal val="visible"/>
                                      </p:to>
                                    </p:set>
                                    <p:animEffect filter="fade" transition="in">
                                      <p:cBhvr>
                                        <p:cTn dur="1000"/>
                                        <p:tgtEl>
                                          <p:spTgt spid="31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0" st="10"/>
                                            </p:txEl>
                                          </p:spTgt>
                                        </p:tgtEl>
                                        <p:attrNameLst>
                                          <p:attrName>style.visibility</p:attrName>
                                        </p:attrNameLst>
                                      </p:cBhvr>
                                      <p:to>
                                        <p:strVal val="visible"/>
                                      </p:to>
                                    </p:set>
                                    <p:animEffect filter="fade" transition="in">
                                      <p:cBhvr>
                                        <p:cTn dur="1000"/>
                                        <p:tgtEl>
                                          <p:spTgt spid="31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1" st="11"/>
                                            </p:txEl>
                                          </p:spTgt>
                                        </p:tgtEl>
                                        <p:attrNameLst>
                                          <p:attrName>style.visibility</p:attrName>
                                        </p:attrNameLst>
                                      </p:cBhvr>
                                      <p:to>
                                        <p:strVal val="visible"/>
                                      </p:to>
                                    </p:set>
                                    <p:animEffect filter="fade" transition="in">
                                      <p:cBhvr>
                                        <p:cTn dur="1000"/>
                                        <p:tgtEl>
                                          <p:spTgt spid="31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2" st="12"/>
                                            </p:txEl>
                                          </p:spTgt>
                                        </p:tgtEl>
                                        <p:attrNameLst>
                                          <p:attrName>style.visibility</p:attrName>
                                        </p:attrNameLst>
                                      </p:cBhvr>
                                      <p:to>
                                        <p:strVal val="visible"/>
                                      </p:to>
                                    </p:set>
                                    <p:animEffect filter="fade" transition="in">
                                      <p:cBhvr>
                                        <p:cTn dur="1000"/>
                                        <p:tgtEl>
                                          <p:spTgt spid="31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3" st="13"/>
                                            </p:txEl>
                                          </p:spTgt>
                                        </p:tgtEl>
                                        <p:attrNameLst>
                                          <p:attrName>style.visibility</p:attrName>
                                        </p:attrNameLst>
                                      </p:cBhvr>
                                      <p:to>
                                        <p:strVal val="visible"/>
                                      </p:to>
                                    </p:set>
                                    <p:animEffect filter="fade" transition="in">
                                      <p:cBhvr>
                                        <p:cTn dur="1000"/>
                                        <p:tgtEl>
                                          <p:spTgt spid="319">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idx="1" type="subTitle"/>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191770" lvl="0" marL="342900" rtl="0" algn="just">
              <a:spcBef>
                <a:spcPts val="0"/>
              </a:spcBef>
              <a:spcAft>
                <a:spcPts val="0"/>
              </a:spcAft>
              <a:buSzPts val="2380"/>
              <a:buFont typeface="Arial"/>
              <a:buNone/>
            </a:pPr>
            <a:r>
              <a:t/>
            </a:r>
            <a:endParaRPr sz="2800">
              <a:latin typeface="Gentium Basic"/>
              <a:ea typeface="Gentium Basic"/>
              <a:cs typeface="Gentium Basic"/>
              <a:sym typeface="Gentium Basic"/>
            </a:endParaRPr>
          </a:p>
          <a:p>
            <a:pPr indent="-342900" lvl="0" marL="342900" rtl="0" algn="just">
              <a:spcBef>
                <a:spcPts val="600"/>
              </a:spcBef>
              <a:spcAft>
                <a:spcPts val="0"/>
              </a:spcAft>
              <a:buSzPts val="2380"/>
              <a:buFont typeface="Noto Sans Symbols"/>
              <a:buChar char="❖"/>
            </a:pPr>
            <a:r>
              <a:rPr lang="en-US" sz="2800">
                <a:solidFill>
                  <a:srgbClr val="536142"/>
                </a:solidFill>
                <a:latin typeface="Gentium Basic"/>
                <a:ea typeface="Gentium Basic"/>
                <a:cs typeface="Gentium Basic"/>
                <a:sym typeface="Gentium Basic"/>
              </a:rPr>
              <a:t>Flow chart shows “ </a:t>
            </a:r>
            <a:r>
              <a:rPr i="1" lang="en-US" sz="2800" u="sng">
                <a:solidFill>
                  <a:srgbClr val="536142"/>
                </a:solidFill>
                <a:latin typeface="Gentium Basic"/>
                <a:ea typeface="Gentium Basic"/>
                <a:cs typeface="Gentium Basic"/>
                <a:sym typeface="Gentium Basic"/>
              </a:rPr>
              <a:t>flow of Control </a:t>
            </a:r>
            <a:r>
              <a:rPr lang="en-US" sz="2800">
                <a:solidFill>
                  <a:srgbClr val="536142"/>
                </a:solidFill>
                <a:latin typeface="Gentium Basic"/>
                <a:ea typeface="Gentium Basic"/>
                <a:cs typeface="Gentium Basic"/>
                <a:sym typeface="Gentium Basic"/>
              </a:rPr>
              <a:t>“ .</a:t>
            </a:r>
            <a:endParaRPr/>
          </a:p>
          <a:p>
            <a:pPr indent="-342900" lvl="0" marL="342900" rtl="0" algn="just">
              <a:spcBef>
                <a:spcPts val="600"/>
              </a:spcBef>
              <a:spcAft>
                <a:spcPts val="0"/>
              </a:spcAft>
              <a:buSzPts val="2380"/>
              <a:buFont typeface="Noto Sans Symbols"/>
              <a:buChar char="❖"/>
            </a:pPr>
            <a:r>
              <a:rPr lang="en-US" sz="2800">
                <a:solidFill>
                  <a:srgbClr val="536142"/>
                </a:solidFill>
                <a:latin typeface="Gentium Basic"/>
                <a:ea typeface="Gentium Basic"/>
                <a:cs typeface="Gentium Basic"/>
                <a:sym typeface="Gentium Basic"/>
              </a:rPr>
              <a:t>DFD shows “ </a:t>
            </a:r>
            <a:r>
              <a:rPr i="1" lang="en-US" sz="2800" u="sng">
                <a:solidFill>
                  <a:srgbClr val="536142"/>
                </a:solidFill>
                <a:latin typeface="Gentium Basic"/>
                <a:ea typeface="Gentium Basic"/>
                <a:cs typeface="Gentium Basic"/>
                <a:sym typeface="Gentium Basic"/>
              </a:rPr>
              <a:t>flow of Data</a:t>
            </a:r>
            <a:endParaRPr/>
          </a:p>
        </p:txBody>
      </p:sp>
      <p:sp>
        <p:nvSpPr>
          <p:cNvPr id="108" name="Google Shape;108;p15"/>
          <p:cNvSpPr txBox="1"/>
          <p:nvPr>
            <p:ph type="ctrTitle"/>
          </p:nvPr>
        </p:nvSpPr>
        <p:spPr>
          <a:xfrm>
            <a:off x="228600" y="457200"/>
            <a:ext cx="8458200" cy="2438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030A0"/>
              </a:buClr>
              <a:buSzPts val="4800"/>
              <a:buFont typeface="Arial"/>
              <a:buNone/>
            </a:pPr>
            <a:r>
              <a:rPr lang="en-US">
                <a:solidFill>
                  <a:srgbClr val="7030A0"/>
                </a:solidFill>
                <a:latin typeface="Arial"/>
                <a:ea typeface="Arial"/>
                <a:cs typeface="Arial"/>
                <a:sym typeface="Arial"/>
              </a:rPr>
              <a:t>DFD is not a “flow chart”</a:t>
            </a:r>
            <a:br>
              <a:rPr lang="en-US">
                <a:solidFill>
                  <a:srgbClr val="FFFFC5"/>
                </a:solidFill>
                <a:latin typeface="Arial"/>
                <a:ea typeface="Arial"/>
                <a:cs typeface="Arial"/>
                <a:sym typeface="Arial"/>
              </a:rPr>
            </a:br>
            <a:br>
              <a:rPr lang="en-US">
                <a:solidFill>
                  <a:srgbClr val="FFFFC5"/>
                </a:solidFill>
                <a:latin typeface="Arial"/>
                <a:ea typeface="Arial"/>
                <a:cs typeface="Arial"/>
                <a:sym typeface="Arial"/>
              </a:rPr>
            </a:br>
            <a:endParaRPr>
              <a:solidFill>
                <a:srgbClr val="00B050"/>
              </a:solidFill>
              <a:latin typeface="Arial"/>
              <a:ea typeface="Arial"/>
              <a:cs typeface="Arial"/>
              <a:sym typeface="Arial"/>
            </a:endParaRPr>
          </a:p>
        </p:txBody>
      </p:sp>
    </p:spTree>
  </p:cSld>
  <p:clrMapOvr>
    <a:masterClrMapping/>
  </p:clrMapOvr>
  <mc:AlternateContent>
    <mc:Choice Requires="p14">
      <p:transition spd="slow" p14:dur="1750">
        <p:fade thruBlk="1"/>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2"/>
          <p:cNvSpPr txBox="1"/>
          <p:nvPr>
            <p:ph type="ctrTitle"/>
          </p:nvPr>
        </p:nvSpPr>
        <p:spPr>
          <a:xfrm>
            <a:off x="533400" y="304800"/>
            <a:ext cx="8305800" cy="364353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2400"/>
              <a:buFont typeface="Constantia"/>
              <a:buNone/>
            </a:pPr>
            <a:br>
              <a:rPr b="1" lang="en-US" sz="2400">
                <a:solidFill>
                  <a:srgbClr val="7030A0"/>
                </a:solidFill>
              </a:rPr>
            </a:br>
            <a:r>
              <a:rPr b="1" lang="en-US" sz="2400">
                <a:solidFill>
                  <a:srgbClr val="7030A0"/>
                </a:solidFill>
                <a:latin typeface="Arial"/>
                <a:ea typeface="Arial"/>
                <a:cs typeface="Arial"/>
                <a:sym typeface="Arial"/>
              </a:rPr>
              <a:t>7)  The following portion of a DFD is not correct as</a:t>
            </a:r>
            <a:br>
              <a:rPr lang="en-US" sz="1800">
                <a:solidFill>
                  <a:srgbClr val="0C0C0C"/>
                </a:solidFill>
              </a:rPr>
            </a:br>
            <a:r>
              <a:rPr lang="en-US" sz="1800">
                <a:solidFill>
                  <a:srgbClr val="536142"/>
                </a:solidFill>
                <a:latin typeface="Gentium Basic"/>
                <a:ea typeface="Gentium Basic"/>
                <a:cs typeface="Gentium Basic"/>
                <a:sym typeface="Gentium Basic"/>
              </a:rPr>
              <a:t> </a:t>
            </a:r>
            <a:br>
              <a:rPr lang="en-US" sz="18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a. there is no output data flow from the process</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b. there are three data flow inputs to the process</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c. there is no external entity</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d. there is no data store   </a:t>
            </a:r>
            <a:br>
              <a:rPr lang="en-US" sz="1800">
                <a:solidFill>
                  <a:srgbClr val="0C0C0C"/>
                </a:solidFill>
              </a:rPr>
            </a:br>
            <a:br>
              <a:rPr lang="en-US" sz="1800">
                <a:solidFill>
                  <a:srgbClr val="0C0C0C"/>
                </a:solidFill>
              </a:rPr>
            </a:br>
            <a:br>
              <a:rPr lang="en-US" sz="1800">
                <a:solidFill>
                  <a:srgbClr val="0C0C0C"/>
                </a:solidFill>
              </a:rPr>
            </a:br>
            <a:br>
              <a:rPr lang="en-US" sz="1800">
                <a:solidFill>
                  <a:srgbClr val="0C0C0C"/>
                </a:solidFill>
              </a:rPr>
            </a:br>
            <a:br>
              <a:rPr lang="en-US" sz="1800">
                <a:solidFill>
                  <a:srgbClr val="0C0C0C"/>
                </a:solidFill>
              </a:rPr>
            </a:br>
            <a:endParaRPr sz="1800"/>
          </a:p>
        </p:txBody>
      </p:sp>
      <p:sp>
        <p:nvSpPr>
          <p:cNvPr id="325" name="Google Shape;325;p42"/>
          <p:cNvSpPr/>
          <p:nvPr/>
        </p:nvSpPr>
        <p:spPr>
          <a:xfrm>
            <a:off x="1828800" y="2590800"/>
            <a:ext cx="1600200" cy="685800"/>
          </a:xfrm>
          <a:prstGeom prst="rect">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C0C0C"/>
                </a:solidFill>
                <a:latin typeface="Constantia"/>
                <a:ea typeface="Constantia"/>
                <a:cs typeface="Constantia"/>
                <a:sym typeface="Constantia"/>
              </a:rPr>
              <a:t>Cost/unit</a:t>
            </a:r>
            <a:endParaRPr sz="1800">
              <a:solidFill>
                <a:schemeClr val="lt1"/>
              </a:solidFill>
              <a:latin typeface="Constantia"/>
              <a:ea typeface="Constantia"/>
              <a:cs typeface="Constantia"/>
              <a:sym typeface="Constantia"/>
            </a:endParaRPr>
          </a:p>
        </p:txBody>
      </p:sp>
      <p:sp>
        <p:nvSpPr>
          <p:cNvPr id="326" name="Google Shape;326;p42"/>
          <p:cNvSpPr/>
          <p:nvPr/>
        </p:nvSpPr>
        <p:spPr>
          <a:xfrm>
            <a:off x="7086600" y="2209800"/>
            <a:ext cx="1676400" cy="838200"/>
          </a:xfrm>
          <a:prstGeom prst="rect">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C0C0C"/>
                </a:solidFill>
                <a:latin typeface="Constantia"/>
                <a:ea typeface="Constantia"/>
                <a:cs typeface="Constantia"/>
                <a:sym typeface="Constantia"/>
              </a:rPr>
              <a:t>Quantity </a:t>
            </a:r>
            <a:endParaRPr sz="1800">
              <a:solidFill>
                <a:schemeClr val="lt1"/>
              </a:solidFill>
              <a:latin typeface="Constantia"/>
              <a:ea typeface="Constantia"/>
              <a:cs typeface="Constantia"/>
              <a:sym typeface="Constantia"/>
            </a:endParaRPr>
          </a:p>
        </p:txBody>
      </p:sp>
      <p:sp>
        <p:nvSpPr>
          <p:cNvPr id="327" name="Google Shape;327;p42"/>
          <p:cNvSpPr/>
          <p:nvPr>
            <p:ph idx="1" type="subTitle"/>
          </p:nvPr>
        </p:nvSpPr>
        <p:spPr>
          <a:xfrm>
            <a:off x="4191000" y="3429000"/>
            <a:ext cx="2286000" cy="1143000"/>
          </a:xfrm>
          <a:prstGeom prst="roundRect">
            <a:avLst>
              <a:gd fmla="val 16667" name="adj"/>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SzPts val="1870"/>
              <a:buNone/>
            </a:pPr>
            <a:r>
              <a:rPr lang="en-US">
                <a:solidFill>
                  <a:srgbClr val="0C0C0C"/>
                </a:solidFill>
                <a:latin typeface="Constantia"/>
                <a:ea typeface="Constantia"/>
                <a:cs typeface="Constantia"/>
                <a:sym typeface="Constantia"/>
              </a:rPr>
              <a:t>Billing </a:t>
            </a:r>
            <a:br>
              <a:rPr lang="en-US">
                <a:solidFill>
                  <a:srgbClr val="0C0C0C"/>
                </a:solidFill>
                <a:latin typeface="Constantia"/>
                <a:ea typeface="Constantia"/>
                <a:cs typeface="Constantia"/>
                <a:sym typeface="Constantia"/>
              </a:rPr>
            </a:br>
            <a:r>
              <a:rPr lang="en-US">
                <a:solidFill>
                  <a:srgbClr val="0C0C0C"/>
                </a:solidFill>
                <a:latin typeface="Constantia"/>
                <a:ea typeface="Constantia"/>
                <a:cs typeface="Constantia"/>
                <a:sym typeface="Constantia"/>
              </a:rPr>
              <a:t>Process </a:t>
            </a:r>
            <a:endParaRPr/>
          </a:p>
        </p:txBody>
      </p:sp>
      <p:sp>
        <p:nvSpPr>
          <p:cNvPr id="328" name="Google Shape;328;p42"/>
          <p:cNvSpPr/>
          <p:nvPr/>
        </p:nvSpPr>
        <p:spPr>
          <a:xfrm>
            <a:off x="1752600" y="4495800"/>
            <a:ext cx="1828800" cy="762000"/>
          </a:xfrm>
          <a:prstGeom prst="rect">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C0C0C"/>
                </a:solidFill>
                <a:latin typeface="Constantia"/>
                <a:ea typeface="Constantia"/>
                <a:cs typeface="Constantia"/>
                <a:sym typeface="Constantia"/>
              </a:rPr>
              <a:t>Discount</a:t>
            </a:r>
            <a:endParaRPr sz="1800">
              <a:solidFill>
                <a:schemeClr val="lt1"/>
              </a:solidFill>
              <a:latin typeface="Constantia"/>
              <a:ea typeface="Constantia"/>
              <a:cs typeface="Constantia"/>
              <a:sym typeface="Constantia"/>
            </a:endParaRPr>
          </a:p>
        </p:txBody>
      </p:sp>
      <p:cxnSp>
        <p:nvCxnSpPr>
          <p:cNvPr id="329" name="Google Shape;329;p42"/>
          <p:cNvCxnSpPr/>
          <p:nvPr/>
        </p:nvCxnSpPr>
        <p:spPr>
          <a:xfrm>
            <a:off x="3429000" y="3276600"/>
            <a:ext cx="762000" cy="533400"/>
          </a:xfrm>
          <a:prstGeom prst="straightConnector1">
            <a:avLst/>
          </a:prstGeom>
          <a:noFill/>
          <a:ln cap="flat" cmpd="sng" w="12700">
            <a:solidFill>
              <a:srgbClr val="8CA074"/>
            </a:solidFill>
            <a:prstDash val="solid"/>
            <a:round/>
            <a:headEnd len="sm" w="sm" type="none"/>
            <a:tailEnd len="med" w="med" type="stealth"/>
          </a:ln>
        </p:spPr>
      </p:cxnSp>
      <p:cxnSp>
        <p:nvCxnSpPr>
          <p:cNvPr id="330" name="Google Shape;330;p42"/>
          <p:cNvCxnSpPr/>
          <p:nvPr/>
        </p:nvCxnSpPr>
        <p:spPr>
          <a:xfrm flipH="1" rot="10800000">
            <a:off x="3581400" y="4267200"/>
            <a:ext cx="609600" cy="457200"/>
          </a:xfrm>
          <a:prstGeom prst="straightConnector1">
            <a:avLst/>
          </a:prstGeom>
          <a:noFill/>
          <a:ln cap="flat" cmpd="sng" w="12700">
            <a:solidFill>
              <a:srgbClr val="8CA074"/>
            </a:solidFill>
            <a:prstDash val="solid"/>
            <a:round/>
            <a:headEnd len="sm" w="sm" type="none"/>
            <a:tailEnd len="med" w="med" type="stealth"/>
          </a:ln>
        </p:spPr>
      </p:cxnSp>
      <p:cxnSp>
        <p:nvCxnSpPr>
          <p:cNvPr id="331" name="Google Shape;331;p42"/>
          <p:cNvCxnSpPr/>
          <p:nvPr/>
        </p:nvCxnSpPr>
        <p:spPr>
          <a:xfrm rot="5400000">
            <a:off x="6438900" y="2933700"/>
            <a:ext cx="685800" cy="609600"/>
          </a:xfrm>
          <a:prstGeom prst="straightConnector1">
            <a:avLst/>
          </a:prstGeom>
          <a:noFill/>
          <a:ln cap="flat" cmpd="sng" w="12700">
            <a:solidFill>
              <a:srgbClr val="8CA074"/>
            </a:solidFill>
            <a:prstDash val="solid"/>
            <a:round/>
            <a:headEnd len="sm" w="sm" type="none"/>
            <a:tailEnd len="med" w="med" type="stealth"/>
          </a:ln>
        </p:spPr>
      </p:cxnSp>
      <p:sp>
        <p:nvSpPr>
          <p:cNvPr id="332" name="Google Shape;332;p42"/>
          <p:cNvSpPr/>
          <p:nvPr/>
        </p:nvSpPr>
        <p:spPr>
          <a:xfrm>
            <a:off x="685800" y="5791200"/>
            <a:ext cx="1524000" cy="46166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2400"/>
              <a:buFont typeface="Noto Sans Symbols"/>
              <a:buChar char="➢"/>
            </a:pPr>
            <a:r>
              <a:rPr b="1" lang="en-US" sz="2400">
                <a:solidFill>
                  <a:srgbClr val="00B050"/>
                </a:solidFill>
                <a:latin typeface="Constantia"/>
                <a:ea typeface="Constantia"/>
                <a:cs typeface="Constantia"/>
                <a:sym typeface="Constantia"/>
              </a:rPr>
              <a:t> </a:t>
            </a:r>
            <a:r>
              <a:rPr b="1" lang="en-US" sz="2400">
                <a:solidFill>
                  <a:srgbClr val="FF0000"/>
                </a:solidFill>
                <a:latin typeface="Constantia"/>
                <a:ea typeface="Constantia"/>
                <a:cs typeface="Constantia"/>
                <a:sym typeface="Constantia"/>
              </a:rPr>
              <a:t>A</a:t>
            </a:r>
            <a:endParaRPr sz="2400">
              <a:solidFill>
                <a:srgbClr val="FF0000"/>
              </a:solidFill>
              <a:latin typeface="Constantia"/>
              <a:ea typeface="Constantia"/>
              <a:cs typeface="Constantia"/>
              <a:sym typeface="Constantia"/>
            </a:endParaRPr>
          </a:p>
        </p:txBody>
      </p:sp>
      <p:sp>
        <p:nvSpPr>
          <p:cNvPr id="333" name="Google Shape;333;p42"/>
          <p:cNvSpPr/>
          <p:nvPr/>
        </p:nvSpPr>
        <p:spPr>
          <a:xfrm>
            <a:off x="7010400" y="2220686"/>
            <a:ext cx="1676400" cy="838200"/>
          </a:xfrm>
          <a:prstGeom prst="rect">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C0C0C"/>
                </a:solidFill>
                <a:latin typeface="Constantia"/>
                <a:ea typeface="Constantia"/>
                <a:cs typeface="Constantia"/>
                <a:sym typeface="Constantia"/>
              </a:rPr>
              <a:t>Quantity </a:t>
            </a:r>
            <a:endParaRPr sz="1800">
              <a:solidFill>
                <a:schemeClr val="lt1"/>
              </a:solidFill>
              <a:latin typeface="Constantia"/>
              <a:ea typeface="Constantia"/>
              <a:cs typeface="Constantia"/>
              <a:sym typeface="Constantia"/>
            </a:endParaRPr>
          </a:p>
        </p:txBody>
      </p:sp>
      <p:sp>
        <p:nvSpPr>
          <p:cNvPr id="334" name="Google Shape;334;p42"/>
          <p:cNvSpPr/>
          <p:nvPr/>
        </p:nvSpPr>
        <p:spPr>
          <a:xfrm>
            <a:off x="4114800" y="3439886"/>
            <a:ext cx="2286000" cy="1143000"/>
          </a:xfrm>
          <a:prstGeom prst="roundRect">
            <a:avLst>
              <a:gd fmla="val 16667" name="adj"/>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1870"/>
              <a:buFont typeface="Noto Sans Symbols"/>
              <a:buNone/>
            </a:pPr>
            <a:r>
              <a:rPr lang="en-US" sz="2200">
                <a:solidFill>
                  <a:srgbClr val="0C0C0C"/>
                </a:solidFill>
                <a:latin typeface="Constantia"/>
                <a:ea typeface="Constantia"/>
                <a:cs typeface="Constantia"/>
                <a:sym typeface="Constantia"/>
              </a:rPr>
              <a:t>Billing </a:t>
            </a:r>
            <a:br>
              <a:rPr lang="en-US" sz="2200">
                <a:solidFill>
                  <a:srgbClr val="0C0C0C"/>
                </a:solidFill>
                <a:latin typeface="Constantia"/>
                <a:ea typeface="Constantia"/>
                <a:cs typeface="Constantia"/>
                <a:sym typeface="Constantia"/>
              </a:rPr>
            </a:br>
            <a:r>
              <a:rPr lang="en-US" sz="2200">
                <a:solidFill>
                  <a:srgbClr val="0C0C0C"/>
                </a:solidFill>
                <a:latin typeface="Constantia"/>
                <a:ea typeface="Constantia"/>
                <a:cs typeface="Constantia"/>
                <a:sym typeface="Constantia"/>
              </a:rPr>
              <a:t>Process </a:t>
            </a:r>
            <a:endParaRPr sz="2200">
              <a:solidFill>
                <a:schemeClr val="dk2"/>
              </a:solidFill>
              <a:latin typeface="Constantia"/>
              <a:ea typeface="Constantia"/>
              <a:cs typeface="Constantia"/>
              <a:sym typeface="Constantia"/>
            </a:endParaRPr>
          </a:p>
        </p:txBody>
      </p:sp>
      <p:sp>
        <p:nvSpPr>
          <p:cNvPr id="335" name="Google Shape;335;p42"/>
          <p:cNvSpPr/>
          <p:nvPr/>
        </p:nvSpPr>
        <p:spPr>
          <a:xfrm>
            <a:off x="1676400" y="4506686"/>
            <a:ext cx="1828800" cy="762000"/>
          </a:xfrm>
          <a:prstGeom prst="rect">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C0C0C"/>
                </a:solidFill>
                <a:latin typeface="Constantia"/>
                <a:ea typeface="Constantia"/>
                <a:cs typeface="Constantia"/>
                <a:sym typeface="Constantia"/>
              </a:rPr>
              <a:t>Discount</a:t>
            </a:r>
            <a:endParaRPr sz="1800">
              <a:solidFill>
                <a:schemeClr val="lt1"/>
              </a:solidFill>
              <a:latin typeface="Constantia"/>
              <a:ea typeface="Constantia"/>
              <a:cs typeface="Constantia"/>
              <a:sym typeface="Constantia"/>
            </a:endParaRPr>
          </a:p>
        </p:txBody>
      </p:sp>
    </p:spTree>
  </p:cSld>
  <p:clrMapOvr>
    <a:masterClrMapping/>
  </p:clrMapOvr>
  <mc:AlternateContent>
    <mc:Choice Requires="p14">
      <p:transition spd="slow" p14:dur="2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1000"/>
                                        <p:tgtEl>
                                          <p:spTgt spid="3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3"/>
          <p:cNvSpPr txBox="1"/>
          <p:nvPr>
            <p:ph type="ctrTitle"/>
          </p:nvPr>
        </p:nvSpPr>
        <p:spPr>
          <a:xfrm>
            <a:off x="457200" y="304800"/>
            <a:ext cx="8305800" cy="364353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2400"/>
              <a:buFont typeface="Arial"/>
              <a:buNone/>
            </a:pPr>
            <a:r>
              <a:rPr b="1" lang="en-US" sz="2400">
                <a:solidFill>
                  <a:srgbClr val="7030A0"/>
                </a:solidFill>
                <a:latin typeface="Arial"/>
                <a:ea typeface="Arial"/>
                <a:cs typeface="Arial"/>
                <a:sym typeface="Arial"/>
              </a:rPr>
              <a:t>8) The following portion of a DFD is not correct as </a:t>
            </a:r>
            <a:br>
              <a:rPr b="1" lang="en-US" sz="2400">
                <a:solidFill>
                  <a:srgbClr val="7030A0"/>
                </a:solidFill>
              </a:rPr>
            </a:br>
            <a:br>
              <a:rPr lang="en-US" sz="1800">
                <a:solidFill>
                  <a:schemeClr val="dk1"/>
                </a:solidFill>
              </a:rPr>
            </a:br>
            <a:r>
              <a:rPr lang="en-US" sz="2400">
                <a:solidFill>
                  <a:srgbClr val="536142"/>
                </a:solidFill>
                <a:latin typeface="Gentium Basic"/>
                <a:ea typeface="Gentium Basic"/>
                <a:cs typeface="Gentium Basic"/>
                <a:sym typeface="Gentium Basic"/>
              </a:rPr>
              <a:t>(a) there are many data flows out of the process </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(b) there are no input data flows to the process </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(c) the output does not go to an external entity </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(d) there is no data store </a:t>
            </a:r>
            <a:br>
              <a:rPr lang="en-US" sz="2400">
                <a:solidFill>
                  <a:srgbClr val="FF0000"/>
                </a:solidFill>
              </a:rPr>
            </a:br>
            <a:br>
              <a:rPr lang="en-US" sz="1800">
                <a:solidFill>
                  <a:schemeClr val="dk1"/>
                </a:solidFill>
              </a:rPr>
            </a:br>
            <a:br>
              <a:rPr lang="en-US" sz="1800">
                <a:solidFill>
                  <a:schemeClr val="dk1"/>
                </a:solidFill>
              </a:rPr>
            </a:br>
            <a:br>
              <a:rPr lang="en-US" sz="1800">
                <a:solidFill>
                  <a:schemeClr val="dk1"/>
                </a:solidFill>
              </a:rPr>
            </a:br>
            <a:br>
              <a:rPr lang="en-US" sz="1800">
                <a:solidFill>
                  <a:schemeClr val="dk1"/>
                </a:solidFill>
              </a:rPr>
            </a:br>
            <a:endParaRPr sz="1800">
              <a:solidFill>
                <a:schemeClr val="dk1"/>
              </a:solidFill>
            </a:endParaRPr>
          </a:p>
        </p:txBody>
      </p:sp>
      <p:sp>
        <p:nvSpPr>
          <p:cNvPr id="341" name="Google Shape;341;p43"/>
          <p:cNvSpPr/>
          <p:nvPr/>
        </p:nvSpPr>
        <p:spPr>
          <a:xfrm>
            <a:off x="990600" y="2743200"/>
            <a:ext cx="1371600" cy="914400"/>
          </a:xfrm>
          <a:prstGeom prst="rect">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Order to </a:t>
            </a:r>
            <a:br>
              <a:rPr lang="en-US" sz="1800">
                <a:solidFill>
                  <a:schemeClr val="dk1"/>
                </a:solidFill>
                <a:latin typeface="Constantia"/>
                <a:ea typeface="Constantia"/>
                <a:cs typeface="Constantia"/>
                <a:sym typeface="Constantia"/>
              </a:rPr>
            </a:br>
            <a:r>
              <a:rPr lang="en-US" sz="1800">
                <a:solidFill>
                  <a:schemeClr val="dk1"/>
                </a:solidFill>
                <a:latin typeface="Constantia"/>
                <a:ea typeface="Constantia"/>
                <a:cs typeface="Constantia"/>
                <a:sym typeface="Constantia"/>
              </a:rPr>
              <a:t>vendor </a:t>
            </a:r>
            <a:endParaRPr sz="1800">
              <a:solidFill>
                <a:schemeClr val="lt1"/>
              </a:solidFill>
              <a:latin typeface="Constantia"/>
              <a:ea typeface="Constantia"/>
              <a:cs typeface="Constantia"/>
              <a:sym typeface="Constantia"/>
            </a:endParaRPr>
          </a:p>
        </p:txBody>
      </p:sp>
      <p:sp>
        <p:nvSpPr>
          <p:cNvPr id="342" name="Google Shape;342;p43"/>
          <p:cNvSpPr/>
          <p:nvPr/>
        </p:nvSpPr>
        <p:spPr>
          <a:xfrm>
            <a:off x="6934200" y="2895600"/>
            <a:ext cx="1371600" cy="838200"/>
          </a:xfrm>
          <a:prstGeom prst="rect">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Out of stock </a:t>
            </a:r>
            <a:endParaRPr sz="1800">
              <a:solidFill>
                <a:schemeClr val="lt1"/>
              </a:solidFill>
              <a:latin typeface="Constantia"/>
              <a:ea typeface="Constantia"/>
              <a:cs typeface="Constantia"/>
              <a:sym typeface="Constantia"/>
            </a:endParaRPr>
          </a:p>
        </p:txBody>
      </p:sp>
      <p:sp>
        <p:nvSpPr>
          <p:cNvPr id="343" name="Google Shape;343;p43"/>
          <p:cNvSpPr/>
          <p:nvPr/>
        </p:nvSpPr>
        <p:spPr>
          <a:xfrm>
            <a:off x="7086600" y="5029200"/>
            <a:ext cx="1371600" cy="914400"/>
          </a:xfrm>
          <a:prstGeom prst="rect">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Too much stock</a:t>
            </a:r>
            <a:endParaRPr sz="1800">
              <a:solidFill>
                <a:schemeClr val="lt1"/>
              </a:solidFill>
              <a:latin typeface="Constantia"/>
              <a:ea typeface="Constantia"/>
              <a:cs typeface="Constantia"/>
              <a:sym typeface="Constantia"/>
            </a:endParaRPr>
          </a:p>
        </p:txBody>
      </p:sp>
      <p:sp>
        <p:nvSpPr>
          <p:cNvPr id="344" name="Google Shape;344;p43"/>
          <p:cNvSpPr/>
          <p:nvPr/>
        </p:nvSpPr>
        <p:spPr>
          <a:xfrm>
            <a:off x="4038600" y="4038600"/>
            <a:ext cx="1295400" cy="838200"/>
          </a:xfrm>
          <a:prstGeom prst="roundRect">
            <a:avLst>
              <a:gd fmla="val 16667" name="adj"/>
            </a:avLst>
          </a:prstGeom>
          <a:solidFill>
            <a:schemeClr val="accent1"/>
          </a:solidFill>
          <a:ln cap="flat" cmpd="sng" w="2540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Billing </a:t>
            </a:r>
            <a:br>
              <a:rPr lang="en-US" sz="1800">
                <a:solidFill>
                  <a:schemeClr val="dk1"/>
                </a:solidFill>
                <a:latin typeface="Constantia"/>
                <a:ea typeface="Constantia"/>
                <a:cs typeface="Constantia"/>
                <a:sym typeface="Constantia"/>
              </a:rPr>
            </a:br>
            <a:r>
              <a:rPr lang="en-US" sz="1800">
                <a:solidFill>
                  <a:schemeClr val="dk1"/>
                </a:solidFill>
                <a:latin typeface="Constantia"/>
                <a:ea typeface="Constantia"/>
                <a:cs typeface="Constantia"/>
                <a:sym typeface="Constantia"/>
              </a:rPr>
              <a:t>Proces</a:t>
            </a:r>
            <a:endParaRPr sz="1800">
              <a:solidFill>
                <a:schemeClr val="lt1"/>
              </a:solidFill>
              <a:latin typeface="Constantia"/>
              <a:ea typeface="Constantia"/>
              <a:cs typeface="Constantia"/>
              <a:sym typeface="Constantia"/>
            </a:endParaRPr>
          </a:p>
        </p:txBody>
      </p:sp>
      <p:cxnSp>
        <p:nvCxnSpPr>
          <p:cNvPr id="345" name="Google Shape;345;p43"/>
          <p:cNvCxnSpPr/>
          <p:nvPr/>
        </p:nvCxnSpPr>
        <p:spPr>
          <a:xfrm rot="10800000">
            <a:off x="2362200" y="3429000"/>
            <a:ext cx="1676400" cy="685800"/>
          </a:xfrm>
          <a:prstGeom prst="straightConnector1">
            <a:avLst/>
          </a:prstGeom>
          <a:noFill/>
          <a:ln cap="flat" cmpd="sng" w="12700">
            <a:solidFill>
              <a:srgbClr val="8CA074"/>
            </a:solidFill>
            <a:prstDash val="solid"/>
            <a:round/>
            <a:headEnd len="sm" w="sm" type="none"/>
            <a:tailEnd len="med" w="med" type="stealth"/>
          </a:ln>
        </p:spPr>
      </p:cxnSp>
      <p:cxnSp>
        <p:nvCxnSpPr>
          <p:cNvPr id="346" name="Google Shape;346;p43"/>
          <p:cNvCxnSpPr>
            <a:endCxn id="342" idx="1"/>
          </p:cNvCxnSpPr>
          <p:nvPr/>
        </p:nvCxnSpPr>
        <p:spPr>
          <a:xfrm flipH="1" rot="10800000">
            <a:off x="5257800" y="3314700"/>
            <a:ext cx="1676400" cy="723900"/>
          </a:xfrm>
          <a:prstGeom prst="straightConnector1">
            <a:avLst/>
          </a:prstGeom>
          <a:noFill/>
          <a:ln cap="flat" cmpd="sng" w="12700">
            <a:solidFill>
              <a:srgbClr val="8CA074"/>
            </a:solidFill>
            <a:prstDash val="solid"/>
            <a:round/>
            <a:headEnd len="sm" w="sm" type="none"/>
            <a:tailEnd len="med" w="med" type="stealth"/>
          </a:ln>
        </p:spPr>
      </p:cxnSp>
      <p:cxnSp>
        <p:nvCxnSpPr>
          <p:cNvPr id="347" name="Google Shape;347;p43"/>
          <p:cNvCxnSpPr>
            <a:endCxn id="343" idx="1"/>
          </p:cNvCxnSpPr>
          <p:nvPr/>
        </p:nvCxnSpPr>
        <p:spPr>
          <a:xfrm>
            <a:off x="5334000" y="4800600"/>
            <a:ext cx="1752600" cy="685800"/>
          </a:xfrm>
          <a:prstGeom prst="straightConnector1">
            <a:avLst/>
          </a:prstGeom>
          <a:noFill/>
          <a:ln cap="flat" cmpd="sng" w="12700">
            <a:solidFill>
              <a:srgbClr val="8CA074"/>
            </a:solidFill>
            <a:prstDash val="solid"/>
            <a:round/>
            <a:headEnd len="sm" w="sm" type="none"/>
            <a:tailEnd len="med" w="med" type="stealth"/>
          </a:ln>
        </p:spPr>
      </p:cxnSp>
      <p:sp>
        <p:nvSpPr>
          <p:cNvPr id="348" name="Google Shape;348;p43"/>
          <p:cNvSpPr/>
          <p:nvPr/>
        </p:nvSpPr>
        <p:spPr>
          <a:xfrm>
            <a:off x="914400" y="5715000"/>
            <a:ext cx="1371600" cy="46166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2400"/>
              <a:buFont typeface="Noto Sans Symbols"/>
              <a:buChar char="➢"/>
            </a:pPr>
            <a:r>
              <a:rPr lang="en-US" sz="2400">
                <a:solidFill>
                  <a:srgbClr val="00B050"/>
                </a:solidFill>
                <a:latin typeface="Gentium Basic"/>
                <a:ea typeface="Gentium Basic"/>
                <a:cs typeface="Gentium Basic"/>
                <a:sym typeface="Gentium Basic"/>
              </a:rPr>
              <a:t> </a:t>
            </a:r>
            <a:r>
              <a:rPr lang="en-US" sz="2400">
                <a:solidFill>
                  <a:srgbClr val="FF0000"/>
                </a:solidFill>
                <a:latin typeface="Gentium Basic"/>
                <a:ea typeface="Gentium Basic"/>
                <a:cs typeface="Gentium Basic"/>
                <a:sym typeface="Gentium Basic"/>
              </a:rPr>
              <a:t>B</a:t>
            </a:r>
            <a:endParaRPr sz="2400">
              <a:solidFill>
                <a:srgbClr val="FF0000"/>
              </a:solidFill>
              <a:latin typeface="Gentium Basic"/>
              <a:ea typeface="Gentium Basic"/>
              <a:cs typeface="Gentium Basic"/>
              <a:sym typeface="Gentium Basic"/>
            </a:endParaRPr>
          </a:p>
        </p:txBody>
      </p:sp>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500"/>
                                        <p:tgtEl>
                                          <p:spTgt spid="3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4"/>
          <p:cNvSpPr txBox="1"/>
          <p:nvPr>
            <p:ph idx="1" type="subTitle"/>
          </p:nvPr>
        </p:nvSpPr>
        <p:spPr>
          <a:xfrm>
            <a:off x="228600" y="2667000"/>
            <a:ext cx="8305800" cy="2667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40"/>
              <a:buFont typeface="Noto Sans Symbols"/>
              <a:buChar char="➢"/>
            </a:pPr>
            <a:r>
              <a:rPr b="1" lang="en-US" sz="2400">
                <a:solidFill>
                  <a:srgbClr val="00B050"/>
                </a:solidFill>
                <a:latin typeface="Gentium Basic"/>
                <a:ea typeface="Gentium Basic"/>
                <a:cs typeface="Gentium Basic"/>
                <a:sym typeface="Gentium Basic"/>
              </a:rPr>
              <a:t> </a:t>
            </a:r>
            <a:r>
              <a:rPr b="1" lang="en-US" sz="2400">
                <a:solidFill>
                  <a:srgbClr val="FF0000"/>
                </a:solidFill>
                <a:latin typeface="Gentium Basic"/>
                <a:ea typeface="Gentium Basic"/>
                <a:cs typeface="Gentium Basic"/>
                <a:sym typeface="Gentium Basic"/>
              </a:rPr>
              <a:t>B</a:t>
            </a:r>
            <a:endParaRPr b="1" sz="2400">
              <a:solidFill>
                <a:srgbClr val="7030A0"/>
              </a:solidFill>
              <a:latin typeface="Gentium Basic"/>
              <a:ea typeface="Gentium Basic"/>
              <a:cs typeface="Gentium Basic"/>
              <a:sym typeface="Gentium Basic"/>
            </a:endParaRPr>
          </a:p>
          <a:p>
            <a:pPr indent="0" lvl="0" marL="0" rtl="0" algn="l">
              <a:spcBef>
                <a:spcPts val="600"/>
              </a:spcBef>
              <a:spcAft>
                <a:spcPts val="0"/>
              </a:spcAft>
              <a:buSzPts val="2040"/>
              <a:buNone/>
            </a:pPr>
            <a:r>
              <a:rPr b="1" lang="en-US" sz="2400">
                <a:solidFill>
                  <a:srgbClr val="7030A0"/>
                </a:solidFill>
                <a:latin typeface="Arial"/>
                <a:ea typeface="Arial"/>
                <a:cs typeface="Arial"/>
                <a:sym typeface="Arial"/>
              </a:rPr>
              <a:t>10) By leveling a DFD we mean</a:t>
            </a:r>
            <a:r>
              <a:rPr b="1" lang="en-US" sz="2400">
                <a:solidFill>
                  <a:srgbClr val="7030A0"/>
                </a:solidFill>
              </a:rPr>
              <a:t> </a:t>
            </a:r>
            <a:endParaRPr/>
          </a:p>
          <a:p>
            <a:pPr indent="0" lvl="0" marL="0" rtl="0" algn="l">
              <a:spcBef>
                <a:spcPts val="600"/>
              </a:spcBef>
              <a:spcAft>
                <a:spcPts val="0"/>
              </a:spcAft>
              <a:buSzPts val="1700"/>
              <a:buNone/>
            </a:pPr>
            <a:r>
              <a:rPr b="1" lang="en-US" sz="2000">
                <a:solidFill>
                  <a:srgbClr val="536142"/>
                </a:solidFill>
                <a:latin typeface="Gentium Basic"/>
                <a:ea typeface="Gentium Basic"/>
                <a:cs typeface="Gentium Basic"/>
                <a:sym typeface="Gentium Basic"/>
              </a:rPr>
              <a:t>a. splitting it into different levels</a:t>
            </a:r>
            <a:endParaRPr/>
          </a:p>
          <a:p>
            <a:pPr indent="0" lvl="0" marL="0" rtl="0" algn="l">
              <a:spcBef>
                <a:spcPts val="600"/>
              </a:spcBef>
              <a:spcAft>
                <a:spcPts val="0"/>
              </a:spcAft>
              <a:buSzPts val="1700"/>
              <a:buNone/>
            </a:pPr>
            <a:r>
              <a:rPr b="1" lang="en-US" sz="2000">
                <a:solidFill>
                  <a:srgbClr val="536142"/>
                </a:solidFill>
                <a:latin typeface="Gentium Basic"/>
                <a:ea typeface="Gentium Basic"/>
                <a:cs typeface="Gentium Basic"/>
                <a:sym typeface="Gentium Basic"/>
              </a:rPr>
              <a:t>b. make its structure uniform</a:t>
            </a:r>
            <a:endParaRPr/>
          </a:p>
          <a:p>
            <a:pPr indent="0" lvl="0" marL="0" rtl="0" algn="l">
              <a:spcBef>
                <a:spcPts val="600"/>
              </a:spcBef>
              <a:spcAft>
                <a:spcPts val="0"/>
              </a:spcAft>
              <a:buSzPts val="1700"/>
              <a:buNone/>
            </a:pPr>
            <a:r>
              <a:rPr b="1" lang="en-US" sz="2000">
                <a:solidFill>
                  <a:srgbClr val="536142"/>
                </a:solidFill>
                <a:latin typeface="Gentium Basic"/>
                <a:ea typeface="Gentium Basic"/>
                <a:cs typeface="Gentium Basic"/>
                <a:sym typeface="Gentium Basic"/>
              </a:rPr>
              <a:t>c. expanding a process into one with more sub-processes giving more detail</a:t>
            </a:r>
            <a:endParaRPr/>
          </a:p>
          <a:p>
            <a:pPr indent="0" lvl="0" marL="0" rtl="0" algn="l">
              <a:spcBef>
                <a:spcPts val="600"/>
              </a:spcBef>
              <a:spcAft>
                <a:spcPts val="0"/>
              </a:spcAft>
              <a:buSzPts val="1700"/>
              <a:buNone/>
            </a:pPr>
            <a:r>
              <a:rPr b="1" lang="en-US" sz="2000">
                <a:solidFill>
                  <a:srgbClr val="536142"/>
                </a:solidFill>
                <a:latin typeface="Gentium Basic"/>
                <a:ea typeface="Gentium Basic"/>
                <a:cs typeface="Gentium Basic"/>
                <a:sym typeface="Gentium Basic"/>
              </a:rPr>
              <a:t>d. summarizing a DFD to specify only the essentials</a:t>
            </a:r>
            <a:endParaRPr b="1" sz="2000">
              <a:solidFill>
                <a:srgbClr val="536142"/>
              </a:solidFill>
              <a:latin typeface="Gentium Basic"/>
              <a:ea typeface="Gentium Basic"/>
              <a:cs typeface="Gentium Basic"/>
              <a:sym typeface="Gentium Basic"/>
            </a:endParaRPr>
          </a:p>
        </p:txBody>
      </p:sp>
      <p:sp>
        <p:nvSpPr>
          <p:cNvPr id="354" name="Google Shape;354;p44"/>
          <p:cNvSpPr txBox="1"/>
          <p:nvPr>
            <p:ph type="ctrTitle"/>
          </p:nvPr>
        </p:nvSpPr>
        <p:spPr>
          <a:xfrm>
            <a:off x="304800" y="1143000"/>
            <a:ext cx="8229600" cy="2514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2400"/>
              <a:buFont typeface="Constantia"/>
              <a:buNone/>
            </a:pPr>
            <a:br>
              <a:rPr b="1" lang="en-US" sz="2400">
                <a:solidFill>
                  <a:srgbClr val="7030A0"/>
                </a:solidFill>
              </a:rPr>
            </a:br>
            <a:br>
              <a:rPr b="1" lang="en-US" sz="2400">
                <a:solidFill>
                  <a:srgbClr val="7030A0"/>
                </a:solidFill>
              </a:rPr>
            </a:br>
            <a:br>
              <a:rPr b="1" lang="en-US" sz="2400">
                <a:solidFill>
                  <a:srgbClr val="7030A0"/>
                </a:solidFill>
              </a:rPr>
            </a:br>
            <a:r>
              <a:rPr b="1" lang="en-US" sz="2400">
                <a:solidFill>
                  <a:srgbClr val="7030A0"/>
                </a:solidFill>
                <a:latin typeface="Arial"/>
                <a:ea typeface="Arial"/>
                <a:cs typeface="Arial"/>
                <a:sym typeface="Arial"/>
              </a:rPr>
              <a:t>9)  A context diagram </a:t>
            </a:r>
            <a:br>
              <a:rPr b="1" lang="en-US" sz="2400">
                <a:solidFill>
                  <a:srgbClr val="7030A0"/>
                </a:solidFill>
              </a:rPr>
            </a:br>
            <a:br>
              <a:rPr lang="en-US" sz="1800">
                <a:solidFill>
                  <a:schemeClr val="dk1"/>
                </a:solidFill>
              </a:rPr>
            </a:br>
            <a:r>
              <a:rPr lang="en-US" sz="2400">
                <a:solidFill>
                  <a:srgbClr val="536142"/>
                </a:solidFill>
                <a:latin typeface="Gentium Basic"/>
                <a:ea typeface="Gentium Basic"/>
                <a:cs typeface="Gentium Basic"/>
                <a:sym typeface="Gentium Basic"/>
              </a:rPr>
              <a:t>a. describes the context of a system</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b. is a DFD which gives an overview of the system</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c. is a detailed description of a system</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d. is not used in drawing a detailed DFD</a:t>
            </a:r>
            <a:br>
              <a:rPr lang="en-US" sz="2400">
                <a:solidFill>
                  <a:srgbClr val="FF0000"/>
                </a:solidFill>
              </a:rPr>
            </a:br>
            <a:br>
              <a:rPr lang="en-US" sz="2400">
                <a:solidFill>
                  <a:srgbClr val="FF0000"/>
                </a:solidFill>
              </a:rPr>
            </a:br>
            <a:br>
              <a:rPr lang="en-US" sz="2400">
                <a:solidFill>
                  <a:srgbClr val="FF0000"/>
                </a:solidFill>
              </a:rPr>
            </a:br>
            <a:endParaRPr sz="2400">
              <a:solidFill>
                <a:srgbClr val="FF0000"/>
              </a:solidFill>
            </a:endParaRPr>
          </a:p>
        </p:txBody>
      </p:sp>
      <p:sp>
        <p:nvSpPr>
          <p:cNvPr id="355" name="Google Shape;355;p44"/>
          <p:cNvSpPr/>
          <p:nvPr/>
        </p:nvSpPr>
        <p:spPr>
          <a:xfrm>
            <a:off x="304800" y="5943599"/>
            <a:ext cx="1295400" cy="46166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2400"/>
              <a:buFont typeface="Noto Sans Symbols"/>
              <a:buChar char="➢"/>
            </a:pPr>
            <a:r>
              <a:rPr b="1" lang="en-US" sz="2400">
                <a:solidFill>
                  <a:srgbClr val="00B050"/>
                </a:solidFill>
                <a:latin typeface="Constantia"/>
                <a:ea typeface="Constantia"/>
                <a:cs typeface="Constantia"/>
                <a:sym typeface="Constantia"/>
              </a:rPr>
              <a:t> </a:t>
            </a:r>
            <a:r>
              <a:rPr b="1" lang="en-US" sz="2400">
                <a:solidFill>
                  <a:srgbClr val="FF0000"/>
                </a:solidFill>
                <a:latin typeface="Constantia"/>
                <a:ea typeface="Constantia"/>
                <a:cs typeface="Constantia"/>
                <a:sym typeface="Constantia"/>
              </a:rPr>
              <a:t>C</a:t>
            </a:r>
            <a:endParaRPr b="1" sz="2400">
              <a:solidFill>
                <a:srgbClr val="FF0000"/>
              </a:solidFill>
              <a:latin typeface="Constantia"/>
              <a:ea typeface="Constantia"/>
              <a:cs typeface="Constantia"/>
              <a:sym typeface="Constantia"/>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1000"/>
                                        <p:tgtEl>
                                          <p:spTgt spid="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1000"/>
                                        <p:tgtEl>
                                          <p:spTgt spid="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1000"/>
                                        <p:tgtEl>
                                          <p:spTgt spid="3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animEffect filter="fade" transition="in">
                                      <p:cBhvr>
                                        <p:cTn dur="1000"/>
                                        <p:tgtEl>
                                          <p:spTgt spid="3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animEffect filter="fade" transition="in">
                                      <p:cBhvr>
                                        <p:cTn dur="1000"/>
                                        <p:tgtEl>
                                          <p:spTgt spid="3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5" st="5"/>
                                            </p:txEl>
                                          </p:spTgt>
                                        </p:tgtEl>
                                        <p:attrNameLst>
                                          <p:attrName>style.visibility</p:attrName>
                                        </p:attrNameLst>
                                      </p:cBhvr>
                                      <p:to>
                                        <p:strVal val="visible"/>
                                      </p:to>
                                    </p:set>
                                    <p:animEffect filter="fade" transition="in">
                                      <p:cBhvr>
                                        <p:cTn dur="1000"/>
                                        <p:tgtEl>
                                          <p:spTgt spid="3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000"/>
                                        <p:tgtEl>
                                          <p:spTgt spid="35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5"/>
          <p:cNvSpPr txBox="1"/>
          <p:nvPr>
            <p:ph type="ctrTitle"/>
          </p:nvPr>
        </p:nvSpPr>
        <p:spPr>
          <a:xfrm>
            <a:off x="228600" y="304800"/>
            <a:ext cx="8305800" cy="26670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rgbClr val="7030A0"/>
              </a:buClr>
              <a:buSzPts val="2400"/>
              <a:buFont typeface="Arial"/>
              <a:buNone/>
            </a:pPr>
            <a:r>
              <a:rPr b="1" lang="en-US" sz="2400">
                <a:solidFill>
                  <a:srgbClr val="7030A0"/>
                </a:solidFill>
                <a:latin typeface="Arial"/>
                <a:ea typeface="Arial"/>
                <a:cs typeface="Arial"/>
                <a:sym typeface="Arial"/>
              </a:rPr>
              <a:t>11 ) A physical DFD specifies</a:t>
            </a:r>
            <a:br>
              <a:rPr b="1" lang="en-US" sz="2400">
                <a:solidFill>
                  <a:srgbClr val="00B050"/>
                </a:solidFill>
              </a:rPr>
            </a:br>
            <a:r>
              <a:rPr b="1" lang="en-US" sz="2400">
                <a:solidFill>
                  <a:srgbClr val="536142"/>
                </a:solidFill>
                <a:latin typeface="Gentium Basic"/>
                <a:ea typeface="Gentium Basic"/>
                <a:cs typeface="Gentium Basic"/>
                <a:sym typeface="Gentium Basic"/>
              </a:rPr>
              <a:t> </a:t>
            </a:r>
            <a:r>
              <a:rPr lang="en-US" sz="2400">
                <a:solidFill>
                  <a:srgbClr val="536142"/>
                </a:solidFill>
                <a:latin typeface="Gentium Basic"/>
                <a:ea typeface="Gentium Basic"/>
                <a:cs typeface="Gentium Basic"/>
                <a:sym typeface="Gentium Basic"/>
              </a:rPr>
              <a:t>a. what processes will be used</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b. who generates data and who processes it</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c. what each person in an organization does</a:t>
            </a:r>
            <a:br>
              <a:rPr lang="en-US" sz="2400">
                <a:solidFill>
                  <a:srgbClr val="536142"/>
                </a:solidFill>
                <a:latin typeface="Gentium Basic"/>
                <a:ea typeface="Gentium Basic"/>
                <a:cs typeface="Gentium Basic"/>
                <a:sym typeface="Gentium Basic"/>
              </a:rPr>
            </a:br>
            <a:r>
              <a:rPr lang="en-US" sz="2400">
                <a:solidFill>
                  <a:srgbClr val="536142"/>
                </a:solidFill>
                <a:latin typeface="Gentium Basic"/>
                <a:ea typeface="Gentium Basic"/>
                <a:cs typeface="Gentium Basic"/>
                <a:sym typeface="Gentium Basic"/>
              </a:rPr>
              <a:t>d. which data will be generated</a:t>
            </a:r>
            <a:endParaRPr sz="2400">
              <a:solidFill>
                <a:srgbClr val="536142"/>
              </a:solidFill>
              <a:latin typeface="Gentium Basic"/>
              <a:ea typeface="Gentium Basic"/>
              <a:cs typeface="Gentium Basic"/>
              <a:sym typeface="Gentium Basic"/>
            </a:endParaRPr>
          </a:p>
        </p:txBody>
      </p:sp>
      <p:sp>
        <p:nvSpPr>
          <p:cNvPr id="361" name="Google Shape;361;p45"/>
          <p:cNvSpPr/>
          <p:nvPr/>
        </p:nvSpPr>
        <p:spPr>
          <a:xfrm>
            <a:off x="304800" y="3124200"/>
            <a:ext cx="1828800" cy="46166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2400"/>
              <a:buFont typeface="Noto Sans Symbols"/>
              <a:buChar char="➢"/>
            </a:pPr>
            <a:r>
              <a:rPr b="1" lang="en-US" sz="2400">
                <a:solidFill>
                  <a:srgbClr val="00B050"/>
                </a:solidFill>
                <a:latin typeface="Constantia"/>
                <a:ea typeface="Constantia"/>
                <a:cs typeface="Constantia"/>
                <a:sym typeface="Constantia"/>
              </a:rPr>
              <a:t> </a:t>
            </a:r>
            <a:r>
              <a:rPr b="1" lang="en-US" sz="2400">
                <a:solidFill>
                  <a:srgbClr val="FF0000"/>
                </a:solidFill>
                <a:latin typeface="Constantia"/>
                <a:ea typeface="Constantia"/>
                <a:cs typeface="Constantia"/>
                <a:sym typeface="Constantia"/>
              </a:rPr>
              <a:t>B</a:t>
            </a:r>
            <a:endParaRPr b="1" sz="2400">
              <a:solidFill>
                <a:srgbClr val="FF0000"/>
              </a:solidFill>
              <a:latin typeface="Constantia"/>
              <a:ea typeface="Constantia"/>
              <a:cs typeface="Constantia"/>
              <a:sym typeface="Constantia"/>
            </a:endParaRPr>
          </a:p>
        </p:txBody>
      </p:sp>
      <p:sp>
        <p:nvSpPr>
          <p:cNvPr id="362" name="Google Shape;362;p45"/>
          <p:cNvSpPr/>
          <p:nvPr/>
        </p:nvSpPr>
        <p:spPr>
          <a:xfrm>
            <a:off x="228600" y="3657600"/>
            <a:ext cx="8686800" cy="32008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7030A0"/>
                </a:solidFill>
                <a:latin typeface="Arial"/>
                <a:ea typeface="Arial"/>
                <a:cs typeface="Arial"/>
                <a:sym typeface="Arial"/>
              </a:rPr>
              <a:t>12) Data flow in a DFD must hav</a:t>
            </a:r>
            <a:r>
              <a:rPr b="1" i="1" lang="en-US" sz="2400">
                <a:solidFill>
                  <a:srgbClr val="7030A0"/>
                </a:solidFill>
                <a:latin typeface="Arial"/>
                <a:ea typeface="Arial"/>
                <a:cs typeface="Arial"/>
                <a:sym typeface="Arial"/>
              </a:rPr>
              <a:t>e</a:t>
            </a:r>
            <a:endParaRPr/>
          </a:p>
          <a:p>
            <a:pPr indent="0" lvl="0" marL="0" marR="0" rtl="0" algn="l">
              <a:spcBef>
                <a:spcPts val="0"/>
              </a:spcBef>
              <a:spcAft>
                <a:spcPts val="0"/>
              </a:spcAft>
              <a:buNone/>
            </a:pPr>
            <a:r>
              <a:rPr lang="en-US" sz="1800">
                <a:solidFill>
                  <a:srgbClr val="0070C0"/>
                </a:solidFill>
                <a:latin typeface="Arial"/>
                <a:ea typeface="Arial"/>
                <a:cs typeface="Arial"/>
                <a:sym typeface="Arial"/>
              </a:rPr>
              <a:t>                                 (i) an arrow showing direction of flow of data </a:t>
            </a:r>
            <a:endParaRPr/>
          </a:p>
          <a:p>
            <a:pPr indent="0" lvl="0" marL="0" marR="0" rtl="0" algn="l">
              <a:spcBef>
                <a:spcPts val="0"/>
              </a:spcBef>
              <a:spcAft>
                <a:spcPts val="0"/>
              </a:spcAft>
              <a:buNone/>
            </a:pPr>
            <a:r>
              <a:rPr lang="en-US" sz="1800">
                <a:solidFill>
                  <a:srgbClr val="0070C0"/>
                </a:solidFill>
                <a:latin typeface="Arial"/>
                <a:ea typeface="Arial"/>
                <a:cs typeface="Arial"/>
                <a:sym typeface="Arial"/>
              </a:rPr>
              <a:t>                                (ii)a meaningful name </a:t>
            </a:r>
            <a:endParaRPr/>
          </a:p>
          <a:p>
            <a:pPr indent="0" lvl="0" marL="0" marR="0" rtl="0" algn="l">
              <a:spcBef>
                <a:spcPts val="0"/>
              </a:spcBef>
              <a:spcAft>
                <a:spcPts val="0"/>
              </a:spcAft>
              <a:buNone/>
            </a:pPr>
            <a:r>
              <a:rPr lang="en-US" sz="1800">
                <a:solidFill>
                  <a:srgbClr val="0070C0"/>
                </a:solidFill>
                <a:latin typeface="Arial"/>
                <a:ea typeface="Arial"/>
                <a:cs typeface="Arial"/>
                <a:sym typeface="Arial"/>
              </a:rPr>
              <a:t>                                (iii)a label such as: xyz </a:t>
            </a:r>
            <a:endParaRPr/>
          </a:p>
          <a:p>
            <a:pPr indent="0" lvl="0" marL="0" marR="0" rtl="0" algn="l">
              <a:spcBef>
                <a:spcPts val="0"/>
              </a:spcBef>
              <a:spcAft>
                <a:spcPts val="0"/>
              </a:spcAft>
              <a:buNone/>
            </a:pPr>
            <a:r>
              <a:rPr lang="en-US" sz="1800">
                <a:solidFill>
                  <a:srgbClr val="0070C0"/>
                </a:solidFill>
                <a:latin typeface="Arial"/>
                <a:ea typeface="Arial"/>
                <a:cs typeface="Arial"/>
                <a:sym typeface="Arial"/>
              </a:rPr>
              <a:t>                               (iv)no arrows as they are confusing </a:t>
            </a:r>
            <a:endParaRPr/>
          </a:p>
          <a:p>
            <a:pPr indent="0" lvl="0" marL="0" marR="0" rtl="0" algn="l">
              <a:spcBef>
                <a:spcPts val="0"/>
              </a:spcBef>
              <a:spcAft>
                <a:spcPts val="0"/>
              </a:spcAft>
              <a:buNone/>
            </a:pPr>
            <a:r>
              <a:rPr b="1" lang="en-US" sz="1800">
                <a:solidFill>
                  <a:srgbClr val="536142"/>
                </a:solidFill>
                <a:latin typeface="Gentium Basic"/>
                <a:ea typeface="Gentium Basic"/>
                <a:cs typeface="Gentium Basic"/>
                <a:sym typeface="Gentium Basic"/>
              </a:rPr>
              <a:t>a. i and iii</a:t>
            </a:r>
            <a:endParaRPr/>
          </a:p>
          <a:p>
            <a:pPr indent="0" lvl="0" marL="0" marR="0" rtl="0" algn="l">
              <a:spcBef>
                <a:spcPts val="0"/>
              </a:spcBef>
              <a:spcAft>
                <a:spcPts val="0"/>
              </a:spcAft>
              <a:buNone/>
            </a:pPr>
            <a:r>
              <a:rPr b="1" lang="en-US" sz="1800">
                <a:solidFill>
                  <a:srgbClr val="536142"/>
                </a:solidFill>
                <a:latin typeface="Gentium Basic"/>
                <a:ea typeface="Gentium Basic"/>
                <a:cs typeface="Gentium Basic"/>
                <a:sym typeface="Gentium Basic"/>
              </a:rPr>
              <a:t>b. ii and iv </a:t>
            </a:r>
            <a:endParaRPr/>
          </a:p>
          <a:p>
            <a:pPr indent="0" lvl="0" marL="0" marR="0" rtl="0" algn="l">
              <a:spcBef>
                <a:spcPts val="0"/>
              </a:spcBef>
              <a:spcAft>
                <a:spcPts val="0"/>
              </a:spcAft>
              <a:buNone/>
            </a:pPr>
            <a:r>
              <a:rPr b="1" lang="en-US" sz="1800">
                <a:solidFill>
                  <a:srgbClr val="536142"/>
                </a:solidFill>
                <a:latin typeface="Gentium Basic"/>
                <a:ea typeface="Gentium Basic"/>
                <a:cs typeface="Gentium Basic"/>
                <a:sym typeface="Gentium Basic"/>
              </a:rPr>
              <a:t>c. iii and iv </a:t>
            </a:r>
            <a:endParaRPr/>
          </a:p>
          <a:p>
            <a:pPr indent="0" lvl="0" marL="0" marR="0" rtl="0" algn="l">
              <a:spcBef>
                <a:spcPts val="0"/>
              </a:spcBef>
              <a:spcAft>
                <a:spcPts val="0"/>
              </a:spcAft>
              <a:buNone/>
            </a:pPr>
            <a:r>
              <a:t/>
            </a:r>
            <a:endParaRPr b="1" sz="1800">
              <a:solidFill>
                <a:srgbClr val="FF0000"/>
              </a:solidFill>
              <a:latin typeface="Constantia"/>
              <a:ea typeface="Constantia"/>
              <a:cs typeface="Constantia"/>
              <a:sym typeface="Constantia"/>
            </a:endParaRPr>
          </a:p>
          <a:p>
            <a:pPr indent="-342900" lvl="0" marL="342900" marR="0" rtl="0" algn="l">
              <a:spcBef>
                <a:spcPts val="0"/>
              </a:spcBef>
              <a:spcAft>
                <a:spcPts val="0"/>
              </a:spcAft>
              <a:buClr>
                <a:srgbClr val="00B050"/>
              </a:buClr>
              <a:buSzPts val="2400"/>
              <a:buFont typeface="Noto Sans Symbols"/>
              <a:buChar char="➢"/>
            </a:pPr>
            <a:r>
              <a:rPr b="1" i="1" lang="en-US" sz="2400">
                <a:solidFill>
                  <a:srgbClr val="00B050"/>
                </a:solidFill>
                <a:latin typeface="Constantia"/>
                <a:ea typeface="Constantia"/>
                <a:cs typeface="Constantia"/>
                <a:sym typeface="Constantia"/>
              </a:rPr>
              <a:t> </a:t>
            </a:r>
            <a:r>
              <a:rPr b="1" lang="en-US" sz="2400">
                <a:solidFill>
                  <a:srgbClr val="FF0000"/>
                </a:solidFill>
                <a:latin typeface="Constantia"/>
                <a:ea typeface="Constantia"/>
                <a:cs typeface="Constantia"/>
                <a:sym typeface="Constantia"/>
              </a:rPr>
              <a:t>A</a:t>
            </a:r>
            <a:endParaRPr/>
          </a:p>
          <a:p>
            <a:pPr indent="0" lvl="0" marL="0" marR="0" rtl="0" algn="l">
              <a:spcBef>
                <a:spcPts val="0"/>
              </a:spcBef>
              <a:spcAft>
                <a:spcPts val="0"/>
              </a:spcAft>
              <a:buNone/>
            </a:pPr>
            <a:r>
              <a:t/>
            </a:r>
            <a:endParaRPr sz="1000">
              <a:solidFill>
                <a:schemeClr val="dk1"/>
              </a:solidFill>
              <a:latin typeface="Constantia"/>
              <a:ea typeface="Constantia"/>
              <a:cs typeface="Constantia"/>
              <a:sym typeface="Constantia"/>
            </a:endParaRPr>
          </a:p>
        </p:txBody>
      </p:sp>
    </p:spTree>
  </p:cSld>
  <p:clrMapOvr>
    <a:masterClrMapping/>
  </p:clrMapOvr>
  <mc:AlternateContent>
    <mc:Choice Requires="p14">
      <p:transition spd="slow" p14:dur="2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10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1000"/>
                                        <p:tgtEl>
                                          <p:spTgt spid="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Effect filter="fade" transition="in">
                                      <p:cBhvr>
                                        <p:cTn dur="1000"/>
                                        <p:tgtEl>
                                          <p:spTgt spid="3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animEffect filter="fade" transition="in">
                                      <p:cBhvr>
                                        <p:cTn dur="1000"/>
                                        <p:tgtEl>
                                          <p:spTgt spid="3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animEffect filter="fade" transition="in">
                                      <p:cBhvr>
                                        <p:cTn dur="1000"/>
                                        <p:tgtEl>
                                          <p:spTgt spid="3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7" st="7"/>
                                            </p:txEl>
                                          </p:spTgt>
                                        </p:tgtEl>
                                        <p:attrNameLst>
                                          <p:attrName>style.visibility</p:attrName>
                                        </p:attrNameLst>
                                      </p:cBhvr>
                                      <p:to>
                                        <p:strVal val="visible"/>
                                      </p:to>
                                    </p:set>
                                    <p:animEffect filter="fade" transition="in">
                                      <p:cBhvr>
                                        <p:cTn dur="1000"/>
                                        <p:tgtEl>
                                          <p:spTgt spid="3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8" st="8"/>
                                            </p:txEl>
                                          </p:spTgt>
                                        </p:tgtEl>
                                        <p:attrNameLst>
                                          <p:attrName>style.visibility</p:attrName>
                                        </p:attrNameLst>
                                      </p:cBhvr>
                                      <p:to>
                                        <p:strVal val="visible"/>
                                      </p:to>
                                    </p:set>
                                    <p:animEffect filter="fade" transition="in">
                                      <p:cBhvr>
                                        <p:cTn dur="1000"/>
                                        <p:tgtEl>
                                          <p:spTgt spid="36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9" st="9"/>
                                            </p:txEl>
                                          </p:spTgt>
                                        </p:tgtEl>
                                        <p:attrNameLst>
                                          <p:attrName>style.visibility</p:attrName>
                                        </p:attrNameLst>
                                      </p:cBhvr>
                                      <p:to>
                                        <p:strVal val="visible"/>
                                      </p:to>
                                    </p:set>
                                    <p:animEffect filter="fade" transition="in">
                                      <p:cBhvr>
                                        <p:cTn dur="1000"/>
                                        <p:tgtEl>
                                          <p:spTgt spid="36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0" st="10"/>
                                            </p:txEl>
                                          </p:spTgt>
                                        </p:tgtEl>
                                        <p:attrNameLst>
                                          <p:attrName>style.visibility</p:attrName>
                                        </p:attrNameLst>
                                      </p:cBhvr>
                                      <p:to>
                                        <p:strVal val="visible"/>
                                      </p:to>
                                    </p:set>
                                    <p:animEffect filter="fade" transition="in">
                                      <p:cBhvr>
                                        <p:cTn dur="1000"/>
                                        <p:tgtEl>
                                          <p:spTgt spid="36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6"/>
          <p:cNvSpPr txBox="1"/>
          <p:nvPr>
            <p:ph type="ctrTitle"/>
          </p:nvPr>
        </p:nvSpPr>
        <p:spPr>
          <a:xfrm>
            <a:off x="434173" y="1143000"/>
            <a:ext cx="8305800" cy="1066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030A0"/>
              </a:buClr>
              <a:buSzPts val="4800"/>
              <a:buFont typeface="Arial"/>
              <a:buNone/>
            </a:pPr>
            <a:r>
              <a:rPr b="1" lang="en-US">
                <a:solidFill>
                  <a:srgbClr val="7030A0"/>
                </a:solidFill>
                <a:latin typeface="Arial"/>
                <a:ea typeface="Arial"/>
                <a:cs typeface="Arial"/>
                <a:sym typeface="Arial"/>
              </a:rPr>
              <a:t>Your Assignment </a:t>
            </a:r>
            <a:endParaRPr b="1">
              <a:solidFill>
                <a:srgbClr val="7030A0"/>
              </a:solidFill>
              <a:latin typeface="Arial"/>
              <a:ea typeface="Arial"/>
              <a:cs typeface="Arial"/>
              <a:sym typeface="Arial"/>
            </a:endParaRPr>
          </a:p>
        </p:txBody>
      </p:sp>
      <p:sp>
        <p:nvSpPr>
          <p:cNvPr id="368" name="Google Shape;368;p46"/>
          <p:cNvSpPr/>
          <p:nvPr/>
        </p:nvSpPr>
        <p:spPr>
          <a:xfrm>
            <a:off x="533399" y="2971800"/>
            <a:ext cx="8397073"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536142"/>
                </a:solidFill>
                <a:latin typeface="Gentium Basic"/>
                <a:ea typeface="Gentium Basic"/>
                <a:cs typeface="Gentium Basic"/>
                <a:sym typeface="Gentium Basic"/>
              </a:rPr>
              <a:t> A general DFD for an airline reservation  system</a:t>
            </a:r>
            <a:endParaRPr sz="3200">
              <a:solidFill>
                <a:srgbClr val="536142"/>
              </a:solidFill>
              <a:latin typeface="Gentium Basic"/>
              <a:ea typeface="Gentium Basic"/>
              <a:cs typeface="Gentium Basic"/>
              <a:sym typeface="Gentium Basic"/>
            </a:endParaRPr>
          </a:p>
        </p:txBody>
      </p:sp>
    </p:spTree>
  </p:cSld>
  <p:clrMapOvr>
    <a:masterClrMapping/>
  </p:clrMapOvr>
  <mc:AlternateContent>
    <mc:Choice Requires="p14">
      <p:transition spd="slow" p14:dur="175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ctrTitle"/>
          </p:nvPr>
        </p:nvSpPr>
        <p:spPr>
          <a:xfrm>
            <a:off x="457200" y="457200"/>
            <a:ext cx="8077200" cy="60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400"/>
              <a:buFont typeface="Arial"/>
              <a:buNone/>
            </a:pPr>
            <a:br>
              <a:rPr lang="en-US" sz="4400">
                <a:solidFill>
                  <a:srgbClr val="7030A0"/>
                </a:solidFill>
                <a:latin typeface="Arial"/>
                <a:ea typeface="Arial"/>
                <a:cs typeface="Arial"/>
                <a:sym typeface="Arial"/>
              </a:rPr>
            </a:br>
            <a:br>
              <a:rPr lang="en-US" sz="4400">
                <a:solidFill>
                  <a:srgbClr val="7030A0"/>
                </a:solidFill>
                <a:latin typeface="Arial"/>
                <a:ea typeface="Arial"/>
                <a:cs typeface="Arial"/>
                <a:sym typeface="Arial"/>
              </a:rPr>
            </a:br>
            <a:br>
              <a:rPr lang="en-US" sz="4400">
                <a:solidFill>
                  <a:srgbClr val="7030A0"/>
                </a:solidFill>
                <a:latin typeface="Arial"/>
                <a:ea typeface="Arial"/>
                <a:cs typeface="Arial"/>
                <a:sym typeface="Arial"/>
              </a:rPr>
            </a:br>
            <a:br>
              <a:rPr lang="en-US" sz="4400">
                <a:solidFill>
                  <a:srgbClr val="7030A0"/>
                </a:solidFill>
                <a:latin typeface="Arial"/>
                <a:ea typeface="Arial"/>
                <a:cs typeface="Arial"/>
                <a:sym typeface="Arial"/>
              </a:rPr>
            </a:br>
            <a:br>
              <a:rPr lang="en-US" sz="4400">
                <a:solidFill>
                  <a:srgbClr val="7030A0"/>
                </a:solidFill>
                <a:latin typeface="Arial"/>
                <a:ea typeface="Arial"/>
                <a:cs typeface="Arial"/>
                <a:sym typeface="Arial"/>
              </a:rPr>
            </a:br>
            <a:br>
              <a:rPr lang="en-US" sz="4400">
                <a:solidFill>
                  <a:srgbClr val="7030A0"/>
                </a:solidFill>
                <a:latin typeface="Arial"/>
                <a:ea typeface="Arial"/>
                <a:cs typeface="Arial"/>
                <a:sym typeface="Arial"/>
              </a:rPr>
            </a:br>
            <a:br>
              <a:rPr lang="en-US" sz="4400">
                <a:solidFill>
                  <a:srgbClr val="7030A0"/>
                </a:solidFill>
                <a:latin typeface="Arial"/>
                <a:ea typeface="Arial"/>
                <a:cs typeface="Arial"/>
                <a:sym typeface="Arial"/>
              </a:rPr>
            </a:br>
            <a:br>
              <a:rPr lang="en-US" sz="4400">
                <a:solidFill>
                  <a:srgbClr val="7030A0"/>
                </a:solidFill>
                <a:latin typeface="Arial"/>
                <a:ea typeface="Arial"/>
                <a:cs typeface="Arial"/>
                <a:sym typeface="Arial"/>
              </a:rPr>
            </a:br>
            <a:r>
              <a:rPr lang="en-US" sz="4400">
                <a:solidFill>
                  <a:srgbClr val="7030A0"/>
                </a:solidFill>
                <a:latin typeface="Arial"/>
                <a:ea typeface="Arial"/>
                <a:cs typeface="Arial"/>
                <a:sym typeface="Arial"/>
              </a:rPr>
              <a:t>TYPES OF DFD</a:t>
            </a:r>
            <a:br>
              <a:rPr b="1" i="1" lang="en-US" sz="3200">
                <a:solidFill>
                  <a:srgbClr val="7030A0"/>
                </a:solidFill>
              </a:rPr>
            </a:br>
            <a:br>
              <a:rPr lang="en-US" sz="3600">
                <a:solidFill>
                  <a:srgbClr val="536142"/>
                </a:solidFill>
                <a:latin typeface="Gentium Basic"/>
                <a:ea typeface="Gentium Basic"/>
                <a:cs typeface="Gentium Basic"/>
                <a:sym typeface="Gentium Basic"/>
              </a:rPr>
            </a:br>
            <a:r>
              <a:rPr lang="en-US" sz="2800">
                <a:solidFill>
                  <a:srgbClr val="536142"/>
                </a:solidFill>
                <a:latin typeface="Gentium Basic"/>
                <a:ea typeface="Gentium Basic"/>
                <a:cs typeface="Gentium Basic"/>
                <a:sym typeface="Gentium Basic"/>
              </a:rPr>
              <a:t>Data flow diagrams (DFDs) are categorized as either logical or  physical. </a:t>
            </a:r>
            <a:br>
              <a:rPr lang="en-US" sz="2800">
                <a:solidFill>
                  <a:srgbClr val="536142"/>
                </a:solidFill>
                <a:latin typeface="Gentium Basic"/>
                <a:ea typeface="Gentium Basic"/>
                <a:cs typeface="Gentium Basic"/>
                <a:sym typeface="Gentium Basic"/>
              </a:rPr>
            </a:br>
            <a:r>
              <a:rPr lang="en-US" sz="2800">
                <a:solidFill>
                  <a:srgbClr val="536142"/>
                </a:solidFill>
                <a:latin typeface="Gentium Basic"/>
                <a:ea typeface="Gentium Basic"/>
                <a:cs typeface="Gentium Basic"/>
                <a:sym typeface="Gentium Basic"/>
              </a:rPr>
              <a:t> </a:t>
            </a:r>
            <a:br>
              <a:rPr lang="en-US" sz="2800">
                <a:solidFill>
                  <a:srgbClr val="536142"/>
                </a:solidFill>
                <a:latin typeface="Gentium Basic"/>
                <a:ea typeface="Gentium Basic"/>
                <a:cs typeface="Gentium Basic"/>
                <a:sym typeface="Gentium Basic"/>
              </a:rPr>
            </a:br>
            <a:r>
              <a:rPr lang="en-US" sz="2800">
                <a:solidFill>
                  <a:srgbClr val="C00000"/>
                </a:solidFill>
                <a:latin typeface="Gentium Basic"/>
                <a:ea typeface="Gentium Basic"/>
                <a:cs typeface="Gentium Basic"/>
                <a:sym typeface="Gentium Basic"/>
              </a:rPr>
              <a:t>1) </a:t>
            </a:r>
            <a:r>
              <a:rPr lang="en-US" sz="2800" u="sng">
                <a:solidFill>
                  <a:srgbClr val="C00000"/>
                </a:solidFill>
                <a:latin typeface="Gentium Basic"/>
                <a:ea typeface="Gentium Basic"/>
                <a:cs typeface="Gentium Basic"/>
                <a:sym typeface="Gentium Basic"/>
              </a:rPr>
              <a:t>LOGICAL  DFD</a:t>
            </a:r>
            <a:r>
              <a:rPr lang="en-US" sz="2800">
                <a:solidFill>
                  <a:srgbClr val="536142"/>
                </a:solidFill>
                <a:latin typeface="Gentium Basic"/>
                <a:ea typeface="Gentium Basic"/>
                <a:cs typeface="Gentium Basic"/>
                <a:sym typeface="Gentium Basic"/>
              </a:rPr>
              <a:t>:- A logical DFD focuses on the business and how the business operates. It describes the business events that take place and the data required and produced by each event. </a:t>
            </a:r>
            <a:br>
              <a:rPr lang="en-US" sz="2800">
                <a:solidFill>
                  <a:srgbClr val="536142"/>
                </a:solidFill>
                <a:latin typeface="Gentium Basic"/>
                <a:ea typeface="Gentium Basic"/>
                <a:cs typeface="Gentium Basic"/>
                <a:sym typeface="Gentium Basic"/>
              </a:rPr>
            </a:br>
            <a:br>
              <a:rPr lang="en-US" sz="2800">
                <a:solidFill>
                  <a:srgbClr val="C00000"/>
                </a:solidFill>
                <a:latin typeface="Gentium Basic"/>
                <a:ea typeface="Gentium Basic"/>
                <a:cs typeface="Gentium Basic"/>
                <a:sym typeface="Gentium Basic"/>
              </a:rPr>
            </a:br>
            <a:r>
              <a:rPr lang="en-US" sz="2800">
                <a:solidFill>
                  <a:srgbClr val="C00000"/>
                </a:solidFill>
                <a:latin typeface="Gentium Basic"/>
                <a:ea typeface="Gentium Basic"/>
                <a:cs typeface="Gentium Basic"/>
                <a:sym typeface="Gentium Basic"/>
              </a:rPr>
              <a:t>2)  </a:t>
            </a:r>
            <a:r>
              <a:rPr lang="en-US" sz="2800" u="sng">
                <a:solidFill>
                  <a:srgbClr val="C00000"/>
                </a:solidFill>
                <a:latin typeface="Gentium Basic"/>
                <a:ea typeface="Gentium Basic"/>
                <a:cs typeface="Gentium Basic"/>
                <a:sym typeface="Gentium Basic"/>
              </a:rPr>
              <a:t>PHYSICAL DFD</a:t>
            </a:r>
            <a:r>
              <a:rPr lang="en-US" sz="2800">
                <a:solidFill>
                  <a:srgbClr val="C00000"/>
                </a:solidFill>
                <a:latin typeface="Gentium Basic"/>
                <a:ea typeface="Gentium Basic"/>
                <a:cs typeface="Gentium Basic"/>
                <a:sym typeface="Gentium Basic"/>
              </a:rPr>
              <a:t>:- </a:t>
            </a:r>
            <a:r>
              <a:rPr lang="en-US" sz="2800">
                <a:solidFill>
                  <a:srgbClr val="536142"/>
                </a:solidFill>
                <a:latin typeface="Gentium Basic"/>
                <a:ea typeface="Gentium Basic"/>
                <a:cs typeface="Gentium Basic"/>
                <a:sym typeface="Gentium Basic"/>
              </a:rPr>
              <a:t>A physical DFD shows how the system will be implemented.</a:t>
            </a:r>
            <a:endParaRPr sz="2800">
              <a:solidFill>
                <a:srgbClr val="536142"/>
              </a:solidFill>
              <a:latin typeface="Gentium Basic"/>
              <a:ea typeface="Gentium Basic"/>
              <a:cs typeface="Gentium Basic"/>
              <a:sym typeface="Gentium Basic"/>
            </a:endParaRPr>
          </a:p>
        </p:txBody>
      </p:sp>
    </p:spTree>
  </p:cSld>
  <p:clrMapOvr>
    <a:masterClrMapping/>
  </p:clrMapOvr>
  <mc:AlternateContent>
    <mc:Choice Requires="p14">
      <p:transition spd="slow" p14:dur="175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idx="1" type="body"/>
          </p:nvPr>
        </p:nvSpPr>
        <p:spPr>
          <a:xfrm>
            <a:off x="457200" y="457200"/>
            <a:ext cx="8229600" cy="6096000"/>
          </a:xfrm>
          <a:prstGeom prst="rect">
            <a:avLst/>
          </a:prstGeom>
          <a:noFill/>
          <a:ln>
            <a:noFill/>
          </a:ln>
        </p:spPr>
        <p:txBody>
          <a:bodyPr anchorCtr="0" anchor="t" bIns="45700" lIns="91425" spcFirstLastPara="1" rIns="91425" wrap="square" tIns="45700">
            <a:noAutofit/>
          </a:bodyPr>
          <a:lstStyle/>
          <a:p>
            <a:pPr indent="-274320" lvl="0" marL="274320" rtl="0" algn="ctr">
              <a:spcBef>
                <a:spcPts val="0"/>
              </a:spcBef>
              <a:spcAft>
                <a:spcPts val="0"/>
              </a:spcAft>
              <a:buSzPts val="4080"/>
              <a:buNone/>
            </a:pPr>
            <a:r>
              <a:rPr b="1" i="1" lang="en-US" sz="4800">
                <a:solidFill>
                  <a:srgbClr val="7030A0"/>
                </a:solidFill>
              </a:rPr>
              <a:t>DFD COMPONENTS</a:t>
            </a:r>
            <a:endParaRPr/>
          </a:p>
          <a:p>
            <a:pPr indent="-274320" lvl="0" marL="274320" rtl="0" algn="l">
              <a:spcBef>
                <a:spcPts val="600"/>
              </a:spcBef>
              <a:spcAft>
                <a:spcPts val="0"/>
              </a:spcAft>
              <a:buSzPts val="2210"/>
              <a:buNone/>
            </a:pPr>
            <a:r>
              <a:rPr b="1" lang="en-US">
                <a:solidFill>
                  <a:srgbClr val="536142"/>
                </a:solidFill>
              </a:rPr>
              <a:t>   </a:t>
            </a:r>
            <a:r>
              <a:rPr lang="en-US">
                <a:solidFill>
                  <a:srgbClr val="536142"/>
                </a:solidFill>
                <a:latin typeface="Gentium Basic"/>
                <a:ea typeface="Gentium Basic"/>
                <a:cs typeface="Gentium Basic"/>
                <a:sym typeface="Gentium Basic"/>
              </a:rPr>
              <a:t>Data Flow Diagrams are composed of the four basic symbols shown below:-</a:t>
            </a:r>
            <a:endParaRPr/>
          </a:p>
          <a:p>
            <a:pPr indent="-274320" lvl="0" marL="274320" rtl="0" algn="l">
              <a:spcBef>
                <a:spcPts val="600"/>
              </a:spcBef>
              <a:spcAft>
                <a:spcPts val="0"/>
              </a:spcAft>
              <a:buSzPts val="2210"/>
              <a:buNone/>
            </a:pPr>
            <a:r>
              <a:t/>
            </a:r>
            <a:endParaRPr>
              <a:solidFill>
                <a:srgbClr val="002060"/>
              </a:solidFill>
            </a:endParaRPr>
          </a:p>
          <a:p>
            <a:pPr indent="-274320" lvl="0" marL="274320" rtl="0" algn="l">
              <a:spcBef>
                <a:spcPts val="600"/>
              </a:spcBef>
              <a:spcAft>
                <a:spcPts val="0"/>
              </a:spcAft>
              <a:buSzPts val="2210"/>
              <a:buNone/>
            </a:pPr>
            <a:r>
              <a:t/>
            </a:r>
            <a:endParaRPr/>
          </a:p>
          <a:p>
            <a:pPr indent="-274320" lvl="0" marL="274320" rtl="0" algn="l">
              <a:spcBef>
                <a:spcPts val="600"/>
              </a:spcBef>
              <a:spcAft>
                <a:spcPts val="0"/>
              </a:spcAft>
              <a:buSzPts val="2210"/>
              <a:buNone/>
            </a:pPr>
            <a:r>
              <a:t/>
            </a:r>
            <a:endParaRPr/>
          </a:p>
          <a:p>
            <a:pPr indent="-274320" lvl="0" marL="274320" rtl="0" algn="l">
              <a:spcBef>
                <a:spcPts val="600"/>
              </a:spcBef>
              <a:spcAft>
                <a:spcPts val="0"/>
              </a:spcAft>
              <a:buSzPts val="2210"/>
              <a:buNone/>
            </a:pPr>
            <a:r>
              <a:rPr lang="en-US"/>
              <a:t> </a:t>
            </a:r>
            <a:endParaRPr/>
          </a:p>
          <a:p>
            <a:pPr indent="-274320" lvl="0" marL="274320" rtl="0" algn="l">
              <a:spcBef>
                <a:spcPts val="600"/>
              </a:spcBef>
              <a:spcAft>
                <a:spcPts val="0"/>
              </a:spcAft>
              <a:buSzPts val="2210"/>
              <a:buNone/>
            </a:pPr>
            <a:r>
              <a:t/>
            </a:r>
            <a:endParaRPr/>
          </a:p>
          <a:p>
            <a:pPr indent="-274320" lvl="0" marL="274320" rtl="0" algn="l">
              <a:spcBef>
                <a:spcPts val="600"/>
              </a:spcBef>
              <a:spcAft>
                <a:spcPts val="0"/>
              </a:spcAft>
              <a:buSzPts val="2210"/>
              <a:buNone/>
            </a:pPr>
            <a:r>
              <a:t/>
            </a:r>
            <a:endParaRPr b="1" i="1">
              <a:solidFill>
                <a:srgbClr val="7030A0"/>
              </a:solidFill>
            </a:endParaRPr>
          </a:p>
        </p:txBody>
      </p:sp>
      <p:pic>
        <p:nvPicPr>
          <p:cNvPr descr="C:\Users\poonam\Desktop\24-01.jpg" id="120" name="Google Shape;120;p17"/>
          <p:cNvPicPr preferRelativeResize="0"/>
          <p:nvPr/>
        </p:nvPicPr>
        <p:blipFill rotWithShape="1">
          <a:blip r:embed="rId3">
            <a:alphaModFix/>
          </a:blip>
          <a:srcRect b="0" l="0" r="0" t="0"/>
          <a:stretch/>
        </p:blipFill>
        <p:spPr>
          <a:xfrm>
            <a:off x="3657600" y="2590800"/>
            <a:ext cx="1943100" cy="3867150"/>
          </a:xfrm>
          <a:prstGeom prst="rect">
            <a:avLst/>
          </a:prstGeom>
          <a:noFill/>
          <a:ln>
            <a:noFill/>
          </a:ln>
        </p:spPr>
      </p:pic>
    </p:spTree>
  </p:cSld>
  <p:clrMapOvr>
    <a:masterClrMapping/>
  </p:clrMapOvr>
  <mc:AlternateContent>
    <mc:Choice Requires="p14">
      <p:transition spd="slow" p14:dur="125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idx="1" type="subTitle"/>
          </p:nvPr>
        </p:nvSpPr>
        <p:spPr>
          <a:xfrm>
            <a:off x="533400" y="457200"/>
            <a:ext cx="8305800" cy="60198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3400"/>
              <a:buNone/>
            </a:pPr>
            <a:r>
              <a:rPr lang="en-US" sz="4000">
                <a:solidFill>
                  <a:srgbClr val="7030A0"/>
                </a:solidFill>
                <a:latin typeface="Arial"/>
                <a:ea typeface="Arial"/>
                <a:cs typeface="Arial"/>
                <a:sym typeface="Arial"/>
              </a:rPr>
              <a:t>1)External Entity:-</a:t>
            </a:r>
            <a:endParaRPr/>
          </a:p>
          <a:p>
            <a:pPr indent="-457200" lvl="0" marL="457200" rtl="0" algn="l">
              <a:spcBef>
                <a:spcPts val="600"/>
              </a:spcBef>
              <a:spcAft>
                <a:spcPts val="0"/>
              </a:spcAft>
              <a:buSzPts val="1870"/>
              <a:buNone/>
            </a:pPr>
            <a:r>
              <a:t/>
            </a:r>
            <a:endParaRPr>
              <a:solidFill>
                <a:srgbClr val="FF0000"/>
              </a:solidFill>
            </a:endParaRPr>
          </a:p>
          <a:p>
            <a:pPr indent="-457200" lvl="0" marL="457200" rtl="0" algn="l">
              <a:lnSpc>
                <a:spcPct val="150000"/>
              </a:lnSpc>
              <a:spcBef>
                <a:spcPts val="600"/>
              </a:spcBef>
              <a:spcAft>
                <a:spcPts val="0"/>
              </a:spcAft>
              <a:buSzPts val="2040"/>
              <a:buFont typeface="Noto Sans Symbols"/>
              <a:buChar char="❑"/>
            </a:pPr>
            <a:r>
              <a:rPr lang="en-US" sz="2400">
                <a:solidFill>
                  <a:srgbClr val="7C9263"/>
                </a:solidFill>
                <a:latin typeface="Gentium Basic"/>
                <a:ea typeface="Gentium Basic"/>
                <a:cs typeface="Gentium Basic"/>
                <a:sym typeface="Gentium Basic"/>
              </a:rPr>
              <a:t>The sharp cornered rectangles(or simply boxes) in a DFD indicates entities.</a:t>
            </a:r>
            <a:endParaRPr/>
          </a:p>
          <a:p>
            <a:pPr indent="-457200" lvl="0" marL="457200" rtl="0" algn="l">
              <a:lnSpc>
                <a:spcPct val="150000"/>
              </a:lnSpc>
              <a:spcBef>
                <a:spcPts val="600"/>
              </a:spcBef>
              <a:spcAft>
                <a:spcPts val="0"/>
              </a:spcAft>
              <a:buSzPts val="2040"/>
              <a:buFont typeface="Noto Sans Symbols"/>
              <a:buChar char="❑"/>
            </a:pPr>
            <a:r>
              <a:rPr lang="en-US" sz="2400">
                <a:solidFill>
                  <a:srgbClr val="7C9263"/>
                </a:solidFill>
                <a:latin typeface="Gentium Basic"/>
                <a:ea typeface="Gentium Basic"/>
                <a:cs typeface="Gentium Basic"/>
                <a:sym typeface="Gentium Basic"/>
              </a:rPr>
              <a:t>The External Entity symbol represents sources of data to the system or destinations of data from the system.</a:t>
            </a:r>
            <a:endParaRPr/>
          </a:p>
          <a:p>
            <a:pPr indent="-457200" lvl="0" marL="457200" rtl="0" algn="l">
              <a:lnSpc>
                <a:spcPct val="150000"/>
              </a:lnSpc>
              <a:spcBef>
                <a:spcPts val="600"/>
              </a:spcBef>
              <a:spcAft>
                <a:spcPts val="0"/>
              </a:spcAft>
              <a:buSzPts val="2040"/>
              <a:buFont typeface="Noto Sans Symbols"/>
              <a:buChar char="❑"/>
            </a:pPr>
            <a:r>
              <a:rPr lang="en-US" sz="2400">
                <a:solidFill>
                  <a:srgbClr val="7C9263"/>
                </a:solidFill>
                <a:latin typeface="Gentium Basic"/>
                <a:ea typeface="Gentium Basic"/>
                <a:cs typeface="Gentium Basic"/>
                <a:sym typeface="Gentium Basic"/>
              </a:rPr>
              <a:t>Entities are people things, organizations etc</a:t>
            </a:r>
            <a:endParaRPr/>
          </a:p>
          <a:p>
            <a:pPr indent="-338455" lvl="0" marL="457200" rtl="0" algn="l">
              <a:spcBef>
                <a:spcPts val="600"/>
              </a:spcBef>
              <a:spcAft>
                <a:spcPts val="0"/>
              </a:spcAft>
              <a:buSzPts val="1870"/>
              <a:buFont typeface="Noto Sans Symbols"/>
              <a:buNone/>
            </a:pPr>
            <a:r>
              <a:t/>
            </a:r>
            <a:endParaRPr>
              <a:solidFill>
                <a:srgbClr val="0070C0"/>
              </a:solidFill>
            </a:endParaRPr>
          </a:p>
          <a:p>
            <a:pPr indent="-338455" lvl="0" marL="457200" rtl="0" algn="l">
              <a:spcBef>
                <a:spcPts val="600"/>
              </a:spcBef>
              <a:spcAft>
                <a:spcPts val="0"/>
              </a:spcAft>
              <a:buSzPts val="1870"/>
              <a:buFont typeface="Noto Sans Symbols"/>
              <a:buNone/>
            </a:pPr>
            <a:r>
              <a:t/>
            </a:r>
            <a:endParaRPr>
              <a:solidFill>
                <a:srgbClr val="0070C0"/>
              </a:solidFill>
            </a:endParaRPr>
          </a:p>
          <a:p>
            <a:pPr indent="-338455" lvl="0" marL="457200" rtl="0" algn="l">
              <a:spcBef>
                <a:spcPts val="600"/>
              </a:spcBef>
              <a:spcAft>
                <a:spcPts val="0"/>
              </a:spcAft>
              <a:buSzPts val="1870"/>
              <a:buFont typeface="Noto Sans Symbols"/>
              <a:buNone/>
            </a:pPr>
            <a:r>
              <a:t/>
            </a:r>
            <a:endParaRPr>
              <a:solidFill>
                <a:srgbClr val="0070C0"/>
              </a:solidFill>
            </a:endParaRPr>
          </a:p>
          <a:p>
            <a:pPr indent="0" lvl="0" marL="0" rtl="0" algn="l">
              <a:spcBef>
                <a:spcPts val="600"/>
              </a:spcBef>
              <a:spcAft>
                <a:spcPts val="0"/>
              </a:spcAft>
              <a:buSzPts val="1870"/>
              <a:buNone/>
            </a:pPr>
            <a:r>
              <a:t/>
            </a:r>
            <a:endParaRPr>
              <a:solidFill>
                <a:srgbClr val="FF0000"/>
              </a:solidFill>
            </a:endParaRPr>
          </a:p>
          <a:p>
            <a:pPr indent="0" lvl="0" marL="0" rtl="0" algn="l">
              <a:spcBef>
                <a:spcPts val="600"/>
              </a:spcBef>
              <a:spcAft>
                <a:spcPts val="0"/>
              </a:spcAft>
              <a:buSzPts val="1870"/>
              <a:buNone/>
            </a:pPr>
            <a:r>
              <a:t/>
            </a:r>
            <a:endParaRPr>
              <a:solidFill>
                <a:srgbClr val="FF0000"/>
              </a:solidFill>
            </a:endParaRPr>
          </a:p>
          <a:p>
            <a:pPr indent="0" lvl="0" marL="0" rtl="0" algn="l">
              <a:spcBef>
                <a:spcPts val="600"/>
              </a:spcBef>
              <a:spcAft>
                <a:spcPts val="0"/>
              </a:spcAft>
              <a:buSzPts val="1870"/>
              <a:buNone/>
            </a:pPr>
            <a:r>
              <a:t/>
            </a:r>
            <a:endParaRPr>
              <a:solidFill>
                <a:srgbClr val="FF0000"/>
              </a:solidFill>
            </a:endParaRPr>
          </a:p>
          <a:p>
            <a:pPr indent="0" lvl="0" marL="0" rtl="0" algn="l">
              <a:spcBef>
                <a:spcPts val="600"/>
              </a:spcBef>
              <a:spcAft>
                <a:spcPts val="0"/>
              </a:spcAft>
              <a:buSzPts val="1870"/>
              <a:buNone/>
            </a:pPr>
            <a:r>
              <a:t/>
            </a:r>
            <a:endParaRPr>
              <a:solidFill>
                <a:srgbClr val="FF0000"/>
              </a:solidFill>
            </a:endParaRPr>
          </a:p>
          <a:p>
            <a:pPr indent="0" lvl="0" marL="0" rtl="0" algn="l">
              <a:spcBef>
                <a:spcPts val="600"/>
              </a:spcBef>
              <a:spcAft>
                <a:spcPts val="0"/>
              </a:spcAft>
              <a:buSzPts val="1870"/>
              <a:buNone/>
            </a:pPr>
            <a:r>
              <a:t/>
            </a:r>
            <a:endParaRPr>
              <a:solidFill>
                <a:srgbClr val="0070C0"/>
              </a:solidFill>
            </a:endParaRPr>
          </a:p>
          <a:p>
            <a:pPr indent="0" lvl="0" marL="0" rtl="0" algn="l">
              <a:spcBef>
                <a:spcPts val="600"/>
              </a:spcBef>
              <a:spcAft>
                <a:spcPts val="0"/>
              </a:spcAft>
              <a:buSzPts val="1870"/>
              <a:buNone/>
            </a:pPr>
            <a:r>
              <a:t/>
            </a:r>
            <a:endParaRPr>
              <a:solidFill>
                <a:srgbClr val="0070C0"/>
              </a:solidFill>
            </a:endParaRPr>
          </a:p>
          <a:p>
            <a:pPr indent="0" lvl="0" marL="0" rtl="0" algn="l">
              <a:spcBef>
                <a:spcPts val="600"/>
              </a:spcBef>
              <a:spcAft>
                <a:spcPts val="0"/>
              </a:spcAft>
              <a:buSzPts val="1870"/>
              <a:buNone/>
            </a:pPr>
            <a:r>
              <a:t/>
            </a:r>
            <a:endParaRPr>
              <a:solidFill>
                <a:srgbClr val="0070C0"/>
              </a:solidFill>
            </a:endParaRPr>
          </a:p>
          <a:p>
            <a:pPr indent="0" lvl="0" marL="0" rtl="0" algn="ctr">
              <a:spcBef>
                <a:spcPts val="600"/>
              </a:spcBef>
              <a:spcAft>
                <a:spcPts val="0"/>
              </a:spcAft>
              <a:buSzPts val="1870"/>
              <a:buNone/>
            </a:pPr>
            <a:r>
              <a:t/>
            </a:r>
            <a:endParaRPr>
              <a:solidFill>
                <a:srgbClr val="0070C0"/>
              </a:solidFill>
            </a:endParaRPr>
          </a:p>
        </p:txBody>
      </p:sp>
      <p:sp>
        <p:nvSpPr>
          <p:cNvPr id="126" name="Google Shape;126;p18"/>
          <p:cNvSpPr/>
          <p:nvPr/>
        </p:nvSpPr>
        <p:spPr>
          <a:xfrm>
            <a:off x="3124200" y="4876800"/>
            <a:ext cx="2819400" cy="1371600"/>
          </a:xfrm>
          <a:prstGeom prst="rect">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onstantia"/>
                <a:ea typeface="Constantia"/>
                <a:cs typeface="Constantia"/>
                <a:sym typeface="Constantia"/>
              </a:rPr>
              <a:t>Entity</a:t>
            </a:r>
            <a:endParaRPr b="0" i="0" sz="1800" u="none" cap="none" strike="noStrike">
              <a:solidFill>
                <a:schemeClr val="dk1"/>
              </a:solidFill>
              <a:latin typeface="Constantia"/>
              <a:ea typeface="Constantia"/>
              <a:cs typeface="Constantia"/>
              <a:sym typeface="Constantia"/>
            </a:endParaRPr>
          </a:p>
        </p:txBody>
      </p:sp>
    </p:spTree>
  </p:cSld>
  <p:clrMapOvr>
    <a:masterClrMapping/>
  </p:clrMapOvr>
  <mc:AlternateContent>
    <mc:Choice Requires="p14">
      <p:transition spd="slow" p14:dur="175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ctrTitle"/>
          </p:nvPr>
        </p:nvSpPr>
        <p:spPr>
          <a:xfrm>
            <a:off x="228600" y="304800"/>
            <a:ext cx="29718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70C0"/>
              </a:buClr>
              <a:buSzPts val="4800"/>
              <a:buFont typeface="Arial"/>
              <a:buNone/>
            </a:pPr>
            <a:r>
              <a:rPr lang="en-US" u="sng">
                <a:solidFill>
                  <a:srgbClr val="0070C0"/>
                </a:solidFill>
                <a:latin typeface="Arial"/>
                <a:ea typeface="Arial"/>
                <a:cs typeface="Arial"/>
                <a:sym typeface="Arial"/>
              </a:rPr>
              <a:t>ENTITIES</a:t>
            </a:r>
            <a:endParaRPr u="sng">
              <a:solidFill>
                <a:srgbClr val="0070C0"/>
              </a:solidFill>
              <a:latin typeface="Arial"/>
              <a:ea typeface="Arial"/>
              <a:cs typeface="Arial"/>
              <a:sym typeface="Arial"/>
            </a:endParaRPr>
          </a:p>
        </p:txBody>
      </p:sp>
      <p:sp>
        <p:nvSpPr>
          <p:cNvPr id="132" name="Google Shape;132;p19"/>
          <p:cNvSpPr/>
          <p:nvPr/>
        </p:nvSpPr>
        <p:spPr>
          <a:xfrm>
            <a:off x="685800" y="1447800"/>
            <a:ext cx="2057400" cy="914400"/>
          </a:xfrm>
          <a:prstGeom prst="rect">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onstantia"/>
                <a:ea typeface="Constantia"/>
                <a:cs typeface="Constantia"/>
                <a:sym typeface="Constantia"/>
              </a:rPr>
              <a:t>Student</a:t>
            </a:r>
            <a:endParaRPr b="0" i="0" sz="2400" u="none" cap="none" strike="noStrike">
              <a:solidFill>
                <a:schemeClr val="dk1"/>
              </a:solidFill>
              <a:latin typeface="Constantia"/>
              <a:ea typeface="Constantia"/>
              <a:cs typeface="Constantia"/>
              <a:sym typeface="Constantia"/>
            </a:endParaRPr>
          </a:p>
        </p:txBody>
      </p:sp>
      <p:sp>
        <p:nvSpPr>
          <p:cNvPr id="133" name="Google Shape;133;p19"/>
          <p:cNvSpPr/>
          <p:nvPr/>
        </p:nvSpPr>
        <p:spPr>
          <a:xfrm>
            <a:off x="3733800" y="533400"/>
            <a:ext cx="2133600" cy="914400"/>
          </a:xfrm>
          <a:prstGeom prst="rect">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onstantia"/>
                <a:ea typeface="Constantia"/>
                <a:cs typeface="Constantia"/>
                <a:sym typeface="Constantia"/>
              </a:rPr>
              <a:t>Doctor</a:t>
            </a:r>
            <a:endParaRPr b="0" i="0" sz="2400" u="none" cap="none" strike="noStrike">
              <a:solidFill>
                <a:schemeClr val="dk1"/>
              </a:solidFill>
              <a:latin typeface="Constantia"/>
              <a:ea typeface="Constantia"/>
              <a:cs typeface="Constantia"/>
              <a:sym typeface="Constantia"/>
            </a:endParaRPr>
          </a:p>
        </p:txBody>
      </p:sp>
      <p:sp>
        <p:nvSpPr>
          <p:cNvPr id="134" name="Google Shape;134;p19"/>
          <p:cNvSpPr/>
          <p:nvPr/>
        </p:nvSpPr>
        <p:spPr>
          <a:xfrm>
            <a:off x="609600" y="3276600"/>
            <a:ext cx="1981200" cy="914400"/>
          </a:xfrm>
          <a:prstGeom prst="rect">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onstantia"/>
                <a:ea typeface="Constantia"/>
                <a:cs typeface="Constantia"/>
                <a:sym typeface="Constantia"/>
              </a:rPr>
              <a:t>Teacher</a:t>
            </a:r>
            <a:endParaRPr b="0" i="0" sz="2400" u="none" cap="none" strike="noStrike">
              <a:solidFill>
                <a:schemeClr val="dk1"/>
              </a:solidFill>
              <a:latin typeface="Constantia"/>
              <a:ea typeface="Constantia"/>
              <a:cs typeface="Constantia"/>
              <a:sym typeface="Constantia"/>
            </a:endParaRPr>
          </a:p>
        </p:txBody>
      </p:sp>
      <p:sp>
        <p:nvSpPr>
          <p:cNvPr id="135" name="Google Shape;135;p19"/>
          <p:cNvSpPr/>
          <p:nvPr/>
        </p:nvSpPr>
        <p:spPr>
          <a:xfrm>
            <a:off x="6172200" y="3657600"/>
            <a:ext cx="2057400" cy="914400"/>
          </a:xfrm>
          <a:prstGeom prst="rect">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onstantia"/>
                <a:ea typeface="Constantia"/>
                <a:cs typeface="Constantia"/>
                <a:sym typeface="Constantia"/>
              </a:rPr>
              <a:t>Manager</a:t>
            </a:r>
            <a:endParaRPr b="0" i="0" sz="2400" u="none" cap="none" strike="noStrike">
              <a:solidFill>
                <a:schemeClr val="dk1"/>
              </a:solidFill>
              <a:latin typeface="Constantia"/>
              <a:ea typeface="Constantia"/>
              <a:cs typeface="Constantia"/>
              <a:sym typeface="Constantia"/>
            </a:endParaRPr>
          </a:p>
        </p:txBody>
      </p:sp>
      <p:sp>
        <p:nvSpPr>
          <p:cNvPr id="136" name="Google Shape;136;p19"/>
          <p:cNvSpPr/>
          <p:nvPr/>
        </p:nvSpPr>
        <p:spPr>
          <a:xfrm>
            <a:off x="6248400" y="1905000"/>
            <a:ext cx="2057400" cy="990600"/>
          </a:xfrm>
          <a:prstGeom prst="rect">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onstantia"/>
                <a:ea typeface="Constantia"/>
                <a:cs typeface="Constantia"/>
                <a:sym typeface="Constantia"/>
              </a:rPr>
              <a:t>Cashier</a:t>
            </a:r>
            <a:endParaRPr b="0" i="0" sz="2400" u="none" cap="none" strike="noStrike">
              <a:solidFill>
                <a:schemeClr val="dk1"/>
              </a:solidFill>
              <a:latin typeface="Constantia"/>
              <a:ea typeface="Constantia"/>
              <a:cs typeface="Constantia"/>
              <a:sym typeface="Constantia"/>
            </a:endParaRPr>
          </a:p>
        </p:txBody>
      </p:sp>
      <p:sp>
        <p:nvSpPr>
          <p:cNvPr id="137" name="Google Shape;137;p19"/>
          <p:cNvSpPr/>
          <p:nvPr/>
        </p:nvSpPr>
        <p:spPr>
          <a:xfrm>
            <a:off x="5715000" y="5334000"/>
            <a:ext cx="1905000" cy="914400"/>
          </a:xfrm>
          <a:prstGeom prst="rect">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onstantia"/>
                <a:ea typeface="Constantia"/>
                <a:cs typeface="Constantia"/>
                <a:sym typeface="Constantia"/>
              </a:rPr>
              <a:t>User</a:t>
            </a:r>
            <a:endParaRPr b="0" i="0" sz="2400" u="none" cap="none" strike="noStrike">
              <a:solidFill>
                <a:schemeClr val="dk1"/>
              </a:solidFill>
              <a:latin typeface="Constantia"/>
              <a:ea typeface="Constantia"/>
              <a:cs typeface="Constantia"/>
              <a:sym typeface="Constantia"/>
            </a:endParaRPr>
          </a:p>
        </p:txBody>
      </p:sp>
      <p:sp>
        <p:nvSpPr>
          <p:cNvPr id="138" name="Google Shape;138;p19"/>
          <p:cNvSpPr/>
          <p:nvPr/>
        </p:nvSpPr>
        <p:spPr>
          <a:xfrm>
            <a:off x="1524000" y="5334000"/>
            <a:ext cx="1981200" cy="990600"/>
          </a:xfrm>
          <a:prstGeom prst="rect">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onstantia"/>
                <a:ea typeface="Constantia"/>
                <a:cs typeface="Constantia"/>
                <a:sym typeface="Constantia"/>
              </a:rPr>
              <a:t>Customer</a:t>
            </a:r>
            <a:endParaRPr b="0" i="0" sz="2400" u="none" cap="none" strike="noStrike">
              <a:solidFill>
                <a:schemeClr val="dk1"/>
              </a:solidFill>
              <a:latin typeface="Constantia"/>
              <a:ea typeface="Constantia"/>
              <a:cs typeface="Constantia"/>
              <a:sym typeface="Constantia"/>
            </a:endParaRPr>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idx="1" type="subTitle"/>
          </p:nvPr>
        </p:nvSpPr>
        <p:spPr>
          <a:xfrm>
            <a:off x="457200" y="1447800"/>
            <a:ext cx="8305800" cy="4648200"/>
          </a:xfrm>
          <a:prstGeom prst="rect">
            <a:avLst/>
          </a:prstGeom>
          <a:noFill/>
          <a:ln>
            <a:noFill/>
          </a:ln>
        </p:spPr>
        <p:txBody>
          <a:bodyPr anchorCtr="0" anchor="t" bIns="45700" lIns="91425" spcFirstLastPara="1" rIns="91425" wrap="square" tIns="45700">
            <a:noAutofit/>
          </a:bodyPr>
          <a:lstStyle/>
          <a:p>
            <a:pPr indent="-129540" lvl="0" marL="0" rtl="0" algn="l">
              <a:lnSpc>
                <a:spcPct val="150000"/>
              </a:lnSpc>
              <a:spcBef>
                <a:spcPts val="0"/>
              </a:spcBef>
              <a:spcAft>
                <a:spcPts val="0"/>
              </a:spcAft>
              <a:buSzPts val="2040"/>
              <a:buFont typeface="Noto Sans Symbols"/>
              <a:buChar char="❑"/>
            </a:pPr>
            <a:r>
              <a:rPr lang="en-US" sz="2400">
                <a:solidFill>
                  <a:srgbClr val="536142"/>
                </a:solidFill>
                <a:latin typeface="Gentium Basic"/>
                <a:ea typeface="Gentium Basic"/>
                <a:cs typeface="Gentium Basic"/>
                <a:sym typeface="Gentium Basic"/>
              </a:rPr>
              <a:t>  The rounded cornered rectangles in a DFD indicate processes</a:t>
            </a:r>
            <a:endParaRPr/>
          </a:p>
          <a:p>
            <a:pPr indent="-129540" lvl="0" marL="0" rtl="0" algn="l">
              <a:lnSpc>
                <a:spcPct val="150000"/>
              </a:lnSpc>
              <a:spcBef>
                <a:spcPts val="600"/>
              </a:spcBef>
              <a:spcAft>
                <a:spcPts val="0"/>
              </a:spcAft>
              <a:buSzPts val="2040"/>
              <a:buFont typeface="Noto Sans Symbols"/>
              <a:buChar char="❑"/>
            </a:pPr>
            <a:r>
              <a:rPr lang="en-US" sz="2400">
                <a:solidFill>
                  <a:srgbClr val="536142"/>
                </a:solidFill>
                <a:latin typeface="Gentium Basic"/>
                <a:ea typeface="Gentium Basic"/>
                <a:cs typeface="Gentium Basic"/>
                <a:sym typeface="Gentium Basic"/>
              </a:rPr>
              <a:t>  The Process symbol represents an activity that transforms or manipulates the data (combines, reorders, converts, etc.).</a:t>
            </a:r>
            <a:endParaRPr/>
          </a:p>
          <a:p>
            <a:pPr indent="0" lvl="0" marL="0" rtl="0" algn="l">
              <a:lnSpc>
                <a:spcPct val="150000"/>
              </a:lnSpc>
              <a:spcBef>
                <a:spcPts val="600"/>
              </a:spcBef>
              <a:spcAft>
                <a:spcPts val="0"/>
              </a:spcAft>
              <a:buSzPts val="1870"/>
              <a:buFont typeface="Noto Sans Symbols"/>
              <a:buNone/>
            </a:pPr>
            <a:r>
              <a:t/>
            </a:r>
            <a:endParaRPr/>
          </a:p>
          <a:p>
            <a:pPr indent="0" lvl="0" marL="0" rtl="0" algn="l">
              <a:lnSpc>
                <a:spcPct val="150000"/>
              </a:lnSpc>
              <a:spcBef>
                <a:spcPts val="600"/>
              </a:spcBef>
              <a:spcAft>
                <a:spcPts val="0"/>
              </a:spcAft>
              <a:buSzPts val="1870"/>
              <a:buFont typeface="Noto Sans Symbols"/>
              <a:buNone/>
            </a:pPr>
            <a:r>
              <a:t/>
            </a:r>
            <a:endParaRPr/>
          </a:p>
        </p:txBody>
      </p:sp>
      <p:sp>
        <p:nvSpPr>
          <p:cNvPr id="144" name="Google Shape;144;p20"/>
          <p:cNvSpPr txBox="1"/>
          <p:nvPr>
            <p:ph type="ctrTitle"/>
          </p:nvPr>
        </p:nvSpPr>
        <p:spPr>
          <a:xfrm>
            <a:off x="457200" y="304800"/>
            <a:ext cx="37338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800"/>
              <a:buFont typeface="Arial"/>
              <a:buNone/>
            </a:pPr>
            <a:r>
              <a:rPr lang="en-US">
                <a:solidFill>
                  <a:srgbClr val="7030A0"/>
                </a:solidFill>
                <a:latin typeface="Arial"/>
                <a:ea typeface="Arial"/>
                <a:cs typeface="Arial"/>
                <a:sym typeface="Arial"/>
              </a:rPr>
              <a:t>2) Process:-</a:t>
            </a:r>
            <a:endParaRPr>
              <a:solidFill>
                <a:srgbClr val="7030A0"/>
              </a:solidFill>
              <a:latin typeface="Arial"/>
              <a:ea typeface="Arial"/>
              <a:cs typeface="Arial"/>
              <a:sym typeface="Arial"/>
            </a:endParaRPr>
          </a:p>
        </p:txBody>
      </p:sp>
      <p:sp>
        <p:nvSpPr>
          <p:cNvPr id="145" name="Google Shape;145;p20"/>
          <p:cNvSpPr/>
          <p:nvPr/>
        </p:nvSpPr>
        <p:spPr>
          <a:xfrm>
            <a:off x="3048000" y="4267200"/>
            <a:ext cx="3124200" cy="1371600"/>
          </a:xfrm>
          <a:prstGeom prst="roundRect">
            <a:avLst>
              <a:gd fmla="val 16667" name="adj"/>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onstantia"/>
                <a:ea typeface="Constantia"/>
                <a:cs typeface="Constantia"/>
                <a:sym typeface="Constantia"/>
              </a:rPr>
              <a:t>Process</a:t>
            </a:r>
            <a:endParaRPr b="0" i="0" sz="1800" u="none" cap="none" strike="noStrike">
              <a:solidFill>
                <a:schemeClr val="dk1"/>
              </a:solidFill>
              <a:latin typeface="Constantia"/>
              <a:ea typeface="Constantia"/>
              <a:cs typeface="Constantia"/>
              <a:sym typeface="Constantia"/>
            </a:endParaRPr>
          </a:p>
        </p:txBody>
      </p:sp>
    </p:spTree>
  </p:cSld>
  <p:clrMapOvr>
    <a:masterClrMapping/>
  </p:clrMapOvr>
  <mc:AlternateContent>
    <mc:Choice Requires="p14">
      <p:transition spd="slow" p14:dur="2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250"/>
                                        <p:tgtEl>
                                          <p:spTgt spid="145"/>
                                        </p:tgtEl>
                                        <p:attrNameLst>
                                          <p:attrName>ppt_w</p:attrName>
                                        </p:attrNameLst>
                                      </p:cBhvr>
                                      <p:tavLst>
                                        <p:tav fmla="" tm="0">
                                          <p:val>
                                            <p:strVal val="0"/>
                                          </p:val>
                                        </p:tav>
                                        <p:tav fmla="" tm="100000">
                                          <p:val>
                                            <p:strVal val="#ppt_w"/>
                                          </p:val>
                                        </p:tav>
                                      </p:tavLst>
                                    </p:anim>
                                    <p:anim calcmode="lin" valueType="num">
                                      <p:cBhvr additive="base">
                                        <p:cTn dur="1250"/>
                                        <p:tgtEl>
                                          <p:spTgt spid="14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ctrTitle"/>
          </p:nvPr>
        </p:nvSpPr>
        <p:spPr>
          <a:xfrm>
            <a:off x="457200" y="457200"/>
            <a:ext cx="37338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030A0"/>
              </a:buClr>
              <a:buSzPts val="4800"/>
              <a:buFont typeface="Constantia"/>
              <a:buNone/>
            </a:pPr>
            <a:r>
              <a:rPr lang="en-US" u="sng">
                <a:solidFill>
                  <a:srgbClr val="7030A0"/>
                </a:solidFill>
              </a:rPr>
              <a:t>Processes</a:t>
            </a:r>
            <a:endParaRPr u="sng">
              <a:solidFill>
                <a:srgbClr val="7030A0"/>
              </a:solidFill>
            </a:endParaRPr>
          </a:p>
        </p:txBody>
      </p:sp>
      <p:sp>
        <p:nvSpPr>
          <p:cNvPr id="151" name="Google Shape;151;p21"/>
          <p:cNvSpPr/>
          <p:nvPr/>
        </p:nvSpPr>
        <p:spPr>
          <a:xfrm>
            <a:off x="762000" y="1752600"/>
            <a:ext cx="2362200" cy="1295400"/>
          </a:xfrm>
          <a:prstGeom prst="roundRect">
            <a:avLst>
              <a:gd fmla="val 16667" name="adj"/>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onstantia"/>
                <a:ea typeface="Constantia"/>
                <a:cs typeface="Constantia"/>
                <a:sym typeface="Constantia"/>
              </a:rPr>
              <a:t>Accounting System</a:t>
            </a:r>
            <a:endParaRPr b="0" i="0" sz="1800" u="none" cap="none" strike="noStrike">
              <a:solidFill>
                <a:schemeClr val="dk1"/>
              </a:solidFill>
              <a:latin typeface="Constantia"/>
              <a:ea typeface="Constantia"/>
              <a:cs typeface="Constantia"/>
              <a:sym typeface="Constantia"/>
            </a:endParaRPr>
          </a:p>
        </p:txBody>
      </p:sp>
      <p:sp>
        <p:nvSpPr>
          <p:cNvPr id="152" name="Google Shape;152;p21"/>
          <p:cNvSpPr/>
          <p:nvPr/>
        </p:nvSpPr>
        <p:spPr>
          <a:xfrm>
            <a:off x="6019800" y="1676400"/>
            <a:ext cx="2362200" cy="1295400"/>
          </a:xfrm>
          <a:prstGeom prst="roundRect">
            <a:avLst>
              <a:gd fmla="val 16667" name="adj"/>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onstantia"/>
                <a:ea typeface="Constantia"/>
                <a:cs typeface="Constantia"/>
                <a:sym typeface="Constantia"/>
              </a:rPr>
              <a:t>Grading System</a:t>
            </a:r>
            <a:endParaRPr b="0" i="0" sz="1800" u="none" cap="none" strike="noStrike">
              <a:solidFill>
                <a:schemeClr val="dk1"/>
              </a:solidFill>
              <a:latin typeface="Constantia"/>
              <a:ea typeface="Constantia"/>
              <a:cs typeface="Constantia"/>
              <a:sym typeface="Constantia"/>
            </a:endParaRPr>
          </a:p>
        </p:txBody>
      </p:sp>
      <p:sp>
        <p:nvSpPr>
          <p:cNvPr id="153" name="Google Shape;153;p21"/>
          <p:cNvSpPr/>
          <p:nvPr/>
        </p:nvSpPr>
        <p:spPr>
          <a:xfrm>
            <a:off x="3505200" y="3352800"/>
            <a:ext cx="2438400" cy="1295400"/>
          </a:xfrm>
          <a:prstGeom prst="roundRect">
            <a:avLst>
              <a:gd fmla="val 16667" name="adj"/>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onstantia"/>
                <a:ea typeface="Constantia"/>
                <a:cs typeface="Constantia"/>
                <a:sym typeface="Constantia"/>
              </a:rPr>
              <a:t>Reservation System</a:t>
            </a:r>
            <a:endParaRPr b="0" i="0" sz="1800" u="none" cap="none" strike="noStrike">
              <a:solidFill>
                <a:schemeClr val="dk1"/>
              </a:solidFill>
              <a:latin typeface="Constantia"/>
              <a:ea typeface="Constantia"/>
              <a:cs typeface="Constantia"/>
              <a:sym typeface="Constantia"/>
            </a:endParaRPr>
          </a:p>
        </p:txBody>
      </p:sp>
      <p:sp>
        <p:nvSpPr>
          <p:cNvPr id="154" name="Google Shape;154;p21"/>
          <p:cNvSpPr/>
          <p:nvPr/>
        </p:nvSpPr>
        <p:spPr>
          <a:xfrm>
            <a:off x="5867400" y="5181600"/>
            <a:ext cx="2438400" cy="1295400"/>
          </a:xfrm>
          <a:prstGeom prst="roundRect">
            <a:avLst>
              <a:gd fmla="val 16667" name="adj"/>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onstantia"/>
                <a:ea typeface="Constantia"/>
                <a:cs typeface="Constantia"/>
                <a:sym typeface="Constantia"/>
              </a:rPr>
              <a:t>Patient Administration System</a:t>
            </a:r>
            <a:endParaRPr b="0" i="0" sz="1800" u="none" cap="none" strike="noStrike">
              <a:solidFill>
                <a:schemeClr val="dk1"/>
              </a:solidFill>
              <a:latin typeface="Constantia"/>
              <a:ea typeface="Constantia"/>
              <a:cs typeface="Constantia"/>
              <a:sym typeface="Constantia"/>
            </a:endParaRPr>
          </a:p>
        </p:txBody>
      </p:sp>
      <p:sp>
        <p:nvSpPr>
          <p:cNvPr id="155" name="Google Shape;155;p21"/>
          <p:cNvSpPr/>
          <p:nvPr/>
        </p:nvSpPr>
        <p:spPr>
          <a:xfrm>
            <a:off x="990600" y="5257800"/>
            <a:ext cx="2362200" cy="1219200"/>
          </a:xfrm>
          <a:prstGeom prst="roundRect">
            <a:avLst>
              <a:gd fmla="val 16667" name="adj"/>
            </a:avLst>
          </a:prstGeom>
          <a:gradFill>
            <a:gsLst>
              <a:gs pos="0">
                <a:srgbClr val="DED3F5"/>
              </a:gs>
              <a:gs pos="30000">
                <a:srgbClr val="DDCDF5"/>
              </a:gs>
              <a:gs pos="75000">
                <a:srgbClr val="CBB4F1"/>
              </a:gs>
              <a:gs pos="100000">
                <a:srgbClr val="B99AEE"/>
              </a:gs>
            </a:gsLst>
            <a:path path="circle">
              <a:fillToRect r="100%" t="100%"/>
            </a:path>
            <a:tileRect b="-100%" l="-100%"/>
          </a:gradFill>
          <a:ln cap="flat" cmpd="sng" w="12700">
            <a:solidFill>
              <a:srgbClr val="8164AF"/>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onstantia"/>
                <a:ea typeface="Constantia"/>
                <a:cs typeface="Constantia"/>
                <a:sym typeface="Constantia"/>
              </a:rPr>
              <a:t>Marketing System</a:t>
            </a:r>
            <a:endParaRPr b="0" i="0" sz="1800" u="none" cap="none" strike="noStrike">
              <a:solidFill>
                <a:schemeClr val="dk1"/>
              </a:solidFill>
              <a:latin typeface="Constantia"/>
              <a:ea typeface="Constantia"/>
              <a:cs typeface="Constantia"/>
              <a:sym typeface="Constantia"/>
            </a:endParaRPr>
          </a:p>
        </p:txBody>
      </p:sp>
    </p:spTree>
  </p:cSld>
  <p:clrMapOvr>
    <a:masterClrMapping/>
  </p:clrMapOvr>
  <mc:AlternateContent>
    <mc:Choice Requires="p14">
      <p:transition spd="slow" p14:dur="20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