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277" r:id="rId11"/>
    <p:sldId id="278" r:id="rId12"/>
    <p:sldId id="279" r:id="rId13"/>
    <p:sldId id="287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69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281" r:id="rId41"/>
    <p:sldId id="283" r:id="rId42"/>
    <p:sldId id="292" r:id="rId43"/>
    <p:sldId id="293" r:id="rId44"/>
    <p:sldId id="301" r:id="rId45"/>
    <p:sldId id="302" r:id="rId46"/>
    <p:sldId id="303" r:id="rId47"/>
    <p:sldId id="304" r:id="rId48"/>
    <p:sldId id="370" r:id="rId49"/>
    <p:sldId id="319" r:id="rId50"/>
    <p:sldId id="320" r:id="rId51"/>
    <p:sldId id="305" r:id="rId52"/>
    <p:sldId id="306" r:id="rId53"/>
    <p:sldId id="310" r:id="rId54"/>
    <p:sldId id="311" r:id="rId55"/>
    <p:sldId id="309" r:id="rId56"/>
    <p:sldId id="312" r:id="rId57"/>
    <p:sldId id="313" r:id="rId58"/>
    <p:sldId id="314" r:id="rId59"/>
    <p:sldId id="315" r:id="rId60"/>
    <p:sldId id="316" r:id="rId61"/>
    <p:sldId id="321" r:id="rId62"/>
    <p:sldId id="326" r:id="rId63"/>
    <p:sldId id="322" r:id="rId64"/>
    <p:sldId id="323" r:id="rId65"/>
    <p:sldId id="324" r:id="rId66"/>
    <p:sldId id="325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284" r:id="rId75"/>
    <p:sldId id="28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0426" y="2546537"/>
            <a:ext cx="3774676" cy="92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5341" y="3939652"/>
            <a:ext cx="3099954" cy="11840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0" y="605117"/>
            <a:ext cx="3048000" cy="2571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438709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714021">
              <a:lnSpc>
                <a:spcPts val="1315"/>
              </a:lnSpc>
            </a:pP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525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Test </a:t>
            </a:r>
            <a:r>
              <a:rPr lang="en-US" sz="2000" dirty="0" smtClean="0"/>
              <a:t>cases are </a:t>
            </a:r>
            <a:r>
              <a:rPr lang="en-US" sz="2000" dirty="0"/>
              <a:t>decided solely on the basis of the requirements or specifications of </a:t>
            </a:r>
            <a:r>
              <a:rPr lang="en-US" sz="2000" dirty="0" smtClean="0"/>
              <a:t>the program </a:t>
            </a:r>
            <a:r>
              <a:rPr lang="en-US" sz="2000" dirty="0"/>
              <a:t>or module, and the internals of the module or the program are </a:t>
            </a:r>
            <a:r>
              <a:rPr lang="en-US" sz="2000" dirty="0" smtClean="0"/>
              <a:t>not considered </a:t>
            </a:r>
            <a:r>
              <a:rPr lang="en-US" sz="2000" dirty="0"/>
              <a:t>for selection of test cases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tester only knows the inputs that can be </a:t>
            </a:r>
            <a:r>
              <a:rPr lang="en-US" sz="2000" dirty="0" smtClean="0"/>
              <a:t>give into </a:t>
            </a:r>
            <a:r>
              <a:rPr lang="en-US" sz="2000" dirty="0"/>
              <a:t>the system and what output the system should </a:t>
            </a:r>
            <a:r>
              <a:rPr lang="en-US" sz="2000" dirty="0" smtClean="0"/>
              <a:t>give.</a:t>
            </a:r>
          </a:p>
          <a:p>
            <a:endParaRPr lang="en-US" sz="2000" dirty="0" smtClean="0"/>
          </a:p>
          <a:p>
            <a:r>
              <a:rPr lang="en-US" sz="2000" dirty="0" smtClean="0"/>
              <a:t>Also called functional testing, as it concern with the functionality of the program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In the black-box testing, test cases are designed from an examination of the input/output values only and no knowledge of design, or code is required.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98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– not much optimal.</a:t>
            </a:r>
          </a:p>
          <a:p>
            <a:r>
              <a:rPr lang="en-US" dirty="0" smtClean="0"/>
              <a:t>Optimal means detection of maximum errors with minimum test cases.</a:t>
            </a:r>
          </a:p>
          <a:p>
            <a:r>
              <a:rPr lang="en-US" dirty="0" smtClean="0"/>
              <a:t>Some other techniques for designing test-cases are as follows :-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 </a:t>
            </a:r>
            <a:r>
              <a:rPr lang="en-US" b="1" dirty="0"/>
              <a:t>Equivalence Class </a:t>
            </a:r>
            <a:r>
              <a:rPr lang="en-US" b="1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input domain into a set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equivalence classes.</a:t>
            </a: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if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correctly for a value then it will work correctly for all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in that class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find equivalence class without knowing the internal structure of program.</a:t>
            </a: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class – inputs with same expected behavior.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/>
              <a:t>If the input data values to a system can be specified by a range of values, </a:t>
            </a:r>
            <a:r>
              <a:rPr lang="en-US" dirty="0">
                <a:solidFill>
                  <a:srgbClr val="FF0000"/>
                </a:solidFill>
              </a:rPr>
              <a:t>then one valid and two invalid equivalence classes should be defined.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input data assumes values from a set of discrete members of some domain, </a:t>
            </a:r>
            <a:r>
              <a:rPr lang="en-US" dirty="0">
                <a:solidFill>
                  <a:srgbClr val="FF0000"/>
                </a:solidFill>
              </a:rPr>
              <a:t>then one equivalence class for valid input values and another equivalence class for invalid input values should be defined.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8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9450" y="1882588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1403603" y="952499"/>
                </a:move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4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4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3" y="0"/>
                </a:ln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499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39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7"/>
                </a:lnTo>
                <a:lnTo>
                  <a:pt x="661222" y="1903382"/>
                </a:lnTo>
                <a:lnTo>
                  <a:pt x="702563" y="1904999"/>
                </a:lnTo>
                <a:lnTo>
                  <a:pt x="743747" y="1903382"/>
                </a:lnTo>
                <a:lnTo>
                  <a:pt x="784305" y="1898587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39"/>
                </a:lnTo>
                <a:lnTo>
                  <a:pt x="1198244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4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3" y="9524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450" y="1882588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702563" y="0"/>
                </a:move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499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39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7"/>
                </a:lnTo>
                <a:lnTo>
                  <a:pt x="661222" y="1903382"/>
                </a:lnTo>
                <a:lnTo>
                  <a:pt x="702563" y="1904999"/>
                </a:lnTo>
                <a:lnTo>
                  <a:pt x="743747" y="1903382"/>
                </a:lnTo>
                <a:lnTo>
                  <a:pt x="784305" y="1898587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39"/>
                </a:lnTo>
                <a:lnTo>
                  <a:pt x="1198244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4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3" y="952499"/>
                </a:ln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4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4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3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7454" y="1910826"/>
            <a:ext cx="1385455" cy="1613647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0" y="0"/>
                </a:moveTo>
                <a:lnTo>
                  <a:pt x="0" y="1828799"/>
                </a:lnTo>
                <a:lnTo>
                  <a:pt x="1523999" y="1828799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7454" y="1910826"/>
            <a:ext cx="1385455" cy="1613647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0" y="0"/>
                </a:moveTo>
                <a:lnTo>
                  <a:pt x="0" y="1828799"/>
                </a:lnTo>
                <a:lnTo>
                  <a:pt x="1523999" y="1828799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8438" y="2461706"/>
            <a:ext cx="1085273" cy="517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139043">
              <a:lnSpc>
                <a:spcPts val="2037"/>
              </a:lnSpc>
            </a:pPr>
            <a:r>
              <a:rPr sz="1700" b="1" dirty="0">
                <a:latin typeface="Arial"/>
                <a:cs typeface="Arial"/>
              </a:rPr>
              <a:t>System  under</a:t>
            </a:r>
            <a:r>
              <a:rPr sz="1700" b="1" spc="-94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test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7154" y="2563905"/>
            <a:ext cx="865332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spc="-4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u</a:t>
            </a:r>
            <a:r>
              <a:rPr sz="1700" b="1" spc="-4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pu</a:t>
            </a:r>
            <a:r>
              <a:rPr sz="1700" b="1" spc="-4" dirty="0">
                <a:latin typeface="Arial"/>
                <a:cs typeface="Arial"/>
              </a:rPr>
              <a:t>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7450" y="2670585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5" y="71627"/>
                </a:moveTo>
                <a:lnTo>
                  <a:pt x="741766" y="57911"/>
                </a:lnTo>
                <a:lnTo>
                  <a:pt x="0" y="57911"/>
                </a:lnTo>
                <a:lnTo>
                  <a:pt x="0" y="86867"/>
                </a:lnTo>
                <a:lnTo>
                  <a:pt x="740534" y="86867"/>
                </a:lnTo>
                <a:lnTo>
                  <a:pt x="752855" y="71627"/>
                </a:lnTo>
                <a:close/>
              </a:path>
              <a:path w="838200" h="143510">
                <a:moveTo>
                  <a:pt x="838199" y="71627"/>
                </a:moveTo>
                <a:lnTo>
                  <a:pt x="694943" y="0"/>
                </a:lnTo>
                <a:lnTo>
                  <a:pt x="741766" y="57911"/>
                </a:lnTo>
                <a:lnTo>
                  <a:pt x="752855" y="57911"/>
                </a:lnTo>
                <a:lnTo>
                  <a:pt x="752855" y="114299"/>
                </a:lnTo>
                <a:lnTo>
                  <a:pt x="838199" y="71627"/>
                </a:lnTo>
                <a:close/>
              </a:path>
              <a:path w="838200" h="143510">
                <a:moveTo>
                  <a:pt x="752855" y="114299"/>
                </a:moveTo>
                <a:lnTo>
                  <a:pt x="752855" y="86867"/>
                </a:lnTo>
                <a:lnTo>
                  <a:pt x="740534" y="86867"/>
                </a:lnTo>
                <a:lnTo>
                  <a:pt x="694943" y="143255"/>
                </a:lnTo>
                <a:lnTo>
                  <a:pt x="752855" y="114299"/>
                </a:lnTo>
                <a:close/>
              </a:path>
              <a:path w="838200" h="143510">
                <a:moveTo>
                  <a:pt x="752855" y="86867"/>
                </a:moveTo>
                <a:lnTo>
                  <a:pt x="752855" y="71627"/>
                </a:lnTo>
                <a:lnTo>
                  <a:pt x="740534" y="86867"/>
                </a:lnTo>
                <a:lnTo>
                  <a:pt x="752855" y="86867"/>
                </a:lnTo>
                <a:close/>
              </a:path>
              <a:path w="838200" h="143510">
                <a:moveTo>
                  <a:pt x="752855" y="71627"/>
                </a:moveTo>
                <a:lnTo>
                  <a:pt x="752855" y="57911"/>
                </a:lnTo>
                <a:lnTo>
                  <a:pt x="741766" y="57911"/>
                </a:lnTo>
                <a:lnTo>
                  <a:pt x="752855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5455" y="2670585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5" y="71627"/>
                </a:moveTo>
                <a:lnTo>
                  <a:pt x="741766" y="57911"/>
                </a:lnTo>
                <a:lnTo>
                  <a:pt x="0" y="57911"/>
                </a:lnTo>
                <a:lnTo>
                  <a:pt x="0" y="86867"/>
                </a:lnTo>
                <a:lnTo>
                  <a:pt x="740534" y="86867"/>
                </a:lnTo>
                <a:lnTo>
                  <a:pt x="752855" y="71627"/>
                </a:lnTo>
                <a:close/>
              </a:path>
              <a:path w="838200" h="143510">
                <a:moveTo>
                  <a:pt x="838199" y="71627"/>
                </a:moveTo>
                <a:lnTo>
                  <a:pt x="694943" y="0"/>
                </a:lnTo>
                <a:lnTo>
                  <a:pt x="741766" y="57911"/>
                </a:lnTo>
                <a:lnTo>
                  <a:pt x="752855" y="57911"/>
                </a:lnTo>
                <a:lnTo>
                  <a:pt x="752855" y="114299"/>
                </a:lnTo>
                <a:lnTo>
                  <a:pt x="838199" y="71627"/>
                </a:lnTo>
                <a:close/>
              </a:path>
              <a:path w="838200" h="143510">
                <a:moveTo>
                  <a:pt x="752855" y="114299"/>
                </a:moveTo>
                <a:lnTo>
                  <a:pt x="752855" y="86867"/>
                </a:lnTo>
                <a:lnTo>
                  <a:pt x="740534" y="86867"/>
                </a:lnTo>
                <a:lnTo>
                  <a:pt x="694943" y="143255"/>
                </a:lnTo>
                <a:lnTo>
                  <a:pt x="752855" y="114299"/>
                </a:lnTo>
                <a:close/>
              </a:path>
              <a:path w="838200" h="143510">
                <a:moveTo>
                  <a:pt x="752855" y="86867"/>
                </a:moveTo>
                <a:lnTo>
                  <a:pt x="752855" y="71627"/>
                </a:lnTo>
                <a:lnTo>
                  <a:pt x="740534" y="86867"/>
                </a:lnTo>
                <a:lnTo>
                  <a:pt x="752855" y="86867"/>
                </a:lnTo>
                <a:close/>
              </a:path>
              <a:path w="838200" h="143510">
                <a:moveTo>
                  <a:pt x="752855" y="71627"/>
                </a:moveTo>
                <a:lnTo>
                  <a:pt x="752855" y="57911"/>
                </a:lnTo>
                <a:lnTo>
                  <a:pt x="741766" y="57911"/>
                </a:lnTo>
                <a:lnTo>
                  <a:pt x="752855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117648" y="3038531"/>
          <a:ext cx="1039088" cy="33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050"/>
                <a:gridCol w="362988"/>
                <a:gridCol w="338050"/>
              </a:tblGrid>
              <a:tr h="336176">
                <a:tc>
                  <a:txBody>
                    <a:bodyPr/>
                    <a:lstStyle/>
                    <a:p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62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17648" y="2051517"/>
          <a:ext cx="1039088" cy="33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050"/>
                <a:gridCol w="362988"/>
                <a:gridCol w="338050"/>
              </a:tblGrid>
              <a:tr h="336176">
                <a:tc>
                  <a:txBody>
                    <a:bodyPr/>
                    <a:lstStyle/>
                    <a:p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19992" y="2339787"/>
            <a:ext cx="853786" cy="650387"/>
          </a:xfrm>
          <a:prstGeom prst="rect">
            <a:avLst/>
          </a:prstGeom>
          <a:solidFill>
            <a:srgbClr val="FFCC00"/>
          </a:solidFill>
          <a:ln w="28574">
            <a:solidFill>
              <a:srgbClr val="000000"/>
            </a:solidFill>
          </a:ln>
        </p:spPr>
        <p:txBody>
          <a:bodyPr vert="horz" wrap="square" lIns="0" tIns="125937" rIns="0" bIns="0" rtlCol="0">
            <a:spAutoFit/>
          </a:bodyPr>
          <a:lstStyle/>
          <a:p>
            <a:pPr marL="79779" marR="78639" indent="66672">
              <a:spcBef>
                <a:spcPts val="992"/>
              </a:spcBef>
            </a:pPr>
            <a:r>
              <a:rPr sz="1700" b="1" spc="-4" dirty="0">
                <a:latin typeface="Arial"/>
                <a:cs typeface="Arial"/>
              </a:rPr>
              <a:t>Valid  </a:t>
            </a:r>
            <a:r>
              <a:rPr sz="1700" b="1" dirty="0">
                <a:latin typeface="Arial"/>
                <a:cs typeface="Arial"/>
              </a:rPr>
              <a:t>inputs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8141" y="1910826"/>
            <a:ext cx="1385455" cy="268515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6838" rIns="0" bIns="0" rtlCol="0">
            <a:spAutoFit/>
          </a:bodyPr>
          <a:lstStyle/>
          <a:p>
            <a:pPr marL="40459">
              <a:spcBef>
                <a:spcPts val="54"/>
              </a:spcBef>
            </a:pPr>
            <a:r>
              <a:rPr sz="1700" b="1" spc="-4" dirty="0">
                <a:latin typeface="Arial"/>
                <a:cs typeface="Arial"/>
              </a:rPr>
              <a:t>Invalid</a:t>
            </a:r>
            <a:r>
              <a:rPr sz="1700" b="1" spc="-72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input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4909" y="3638325"/>
            <a:ext cx="140104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Input</a:t>
            </a:r>
            <a:r>
              <a:rPr sz="1700" b="1" spc="-72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domain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7238" y="3639669"/>
            <a:ext cx="158403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Output</a:t>
            </a:r>
            <a:r>
              <a:rPr sz="1700" b="1" spc="-76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domain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3343" y="4095076"/>
            <a:ext cx="7760855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6179"/>
            <a:r>
              <a:rPr spc="-4" dirty="0">
                <a:latin typeface="Arial"/>
                <a:cs typeface="Arial"/>
              </a:rPr>
              <a:t>Fig. </a:t>
            </a:r>
            <a:r>
              <a:rPr dirty="0">
                <a:latin typeface="Arial"/>
                <a:cs typeface="Arial"/>
              </a:rPr>
              <a:t>7: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Equivalence</a:t>
            </a:r>
            <a:r>
              <a:rPr spc="-76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partitioning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>
              <a:latin typeface="Times New Roman"/>
              <a:cs typeface="Times New Roman"/>
            </a:endParaRPr>
          </a:p>
          <a:p>
            <a:pPr marL="11397" marR="4559" algn="just">
              <a:lnSpc>
                <a:spcPct val="99800"/>
              </a:lnSpc>
            </a:pP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Most of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the time, equivalence class testing defines classes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of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the input domain. 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However,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equivalence classes should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also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be defined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for output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domain. 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Hence, </a:t>
            </a:r>
            <a:r>
              <a:rPr sz="1700" spc="-9" dirty="0">
                <a:solidFill>
                  <a:srgbClr val="0032CC"/>
                </a:solidFill>
                <a:latin typeface="Arial"/>
                <a:cs typeface="Arial"/>
              </a:rPr>
              <a:t>we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should design equivalence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classes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based on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input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and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output 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domain.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07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071" y="1753047"/>
            <a:ext cx="7760277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just"/>
            <a:r>
              <a:rPr sz="2000" b="1" u="heavy" spc="-4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r>
              <a:rPr sz="2000" b="1" u="heavy" spc="-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-4" dirty="0">
                <a:solidFill>
                  <a:srgbClr val="0000FF"/>
                </a:solidFill>
                <a:latin typeface="Arial"/>
                <a:cs typeface="Arial"/>
              </a:rPr>
              <a:t>8.7</a:t>
            </a:r>
            <a:endParaRPr sz="2000">
              <a:latin typeface="Arial"/>
              <a:cs typeface="Arial"/>
            </a:endParaRPr>
          </a:p>
          <a:p>
            <a:pPr marL="11397" marR="4559" algn="just">
              <a:spcBef>
                <a:spcPts val="1750"/>
              </a:spcBef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Consider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the program </a:t>
            </a:r>
            <a:r>
              <a:rPr spc="-13" dirty="0">
                <a:solidFill>
                  <a:srgbClr val="6500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the determination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nature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roots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of a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quadratic  equation 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as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explained in example 8.1. Identify 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equivalence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class test  cases 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output and input</a:t>
            </a:r>
            <a:r>
              <a:rPr spc="-3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domains.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63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423471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4416"/>
            <a:ext cx="8229600" cy="783444"/>
          </a:xfrm>
          <a:prstGeom prst="rect">
            <a:avLst/>
          </a:prstGeom>
        </p:spPr>
        <p:txBody>
          <a:bodyPr vert="horz" wrap="square" lIns="0" tIns="105307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333942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9914" y="1472900"/>
            <a:ext cx="7536295" cy="2901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882126" marR="103143" indent="-846796">
              <a:lnSpc>
                <a:spcPts val="3608"/>
              </a:lnSpc>
              <a:spcBef>
                <a:spcPts val="220"/>
              </a:spcBef>
            </a:pPr>
            <a:r>
              <a:rPr spc="-4" dirty="0">
                <a:latin typeface="Arial"/>
                <a:cs typeface="Arial"/>
              </a:rPr>
              <a:t>Output domain equivalence class test cases </a:t>
            </a:r>
            <a:r>
              <a:rPr dirty="0">
                <a:latin typeface="Arial"/>
                <a:cs typeface="Arial"/>
              </a:rPr>
              <a:t>can be </a:t>
            </a:r>
            <a:r>
              <a:rPr spc="-4" dirty="0">
                <a:latin typeface="Arial"/>
                <a:cs typeface="Arial"/>
              </a:rPr>
              <a:t>identified </a:t>
            </a:r>
            <a:r>
              <a:rPr spc="-9"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follows: 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={&lt;a,b,c&gt;:Not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quadratic equation if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a =</a:t>
            </a:r>
            <a:r>
              <a:rPr spc="-67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0}</a:t>
            </a:r>
            <a:endParaRPr>
              <a:latin typeface="Arial"/>
              <a:cs typeface="Arial"/>
            </a:endParaRPr>
          </a:p>
          <a:p>
            <a:pPr marL="882126">
              <a:spcBef>
                <a:spcPts val="54"/>
              </a:spcBef>
            </a:pP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={&lt;a,b,c&gt;:Real roots if</a:t>
            </a:r>
            <a:r>
              <a:rPr spc="-54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(b</a:t>
            </a:r>
            <a:r>
              <a:rPr sz="1700" spc="-6" baseline="25641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-4ac)&gt;0}</a:t>
            </a:r>
            <a:endParaRPr>
              <a:latin typeface="Arial"/>
              <a:cs typeface="Arial"/>
            </a:endParaRPr>
          </a:p>
          <a:p>
            <a:pPr marL="882126" marR="2314157">
              <a:lnSpc>
                <a:spcPct val="120000"/>
              </a:lnSpc>
            </a:pP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={&lt;a,b,c&gt;:Imaginary roots if (b</a:t>
            </a:r>
            <a:r>
              <a:rPr sz="1700" spc="-6" baseline="25641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-4ac)&lt;0}  O</a:t>
            </a:r>
            <a:r>
              <a:rPr sz="1700" spc="-6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={&lt;a,b,c&gt;:Equal roots if</a:t>
            </a:r>
            <a:r>
              <a:rPr spc="-67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(b</a:t>
            </a:r>
            <a:r>
              <a:rPr sz="1700" spc="-6" baseline="25641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-4ac)=0}`</a:t>
            </a:r>
            <a:endParaRPr>
              <a:latin typeface="Arial"/>
              <a:cs typeface="Arial"/>
            </a:endParaRPr>
          </a:p>
          <a:p>
            <a:pPr marL="11397" marR="4559">
              <a:spcBef>
                <a:spcPts val="1333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test cases </a:t>
            </a:r>
            <a:r>
              <a:rPr dirty="0">
                <a:latin typeface="Arial"/>
                <a:cs typeface="Arial"/>
              </a:rPr>
              <a:t>can be </a:t>
            </a:r>
            <a:r>
              <a:rPr spc="-4" dirty="0">
                <a:latin typeface="Arial"/>
                <a:cs typeface="Arial"/>
              </a:rPr>
              <a:t>derived form </a:t>
            </a:r>
            <a:r>
              <a:rPr dirty="0">
                <a:latin typeface="Arial"/>
                <a:cs typeface="Arial"/>
              </a:rPr>
              <a:t>above </a:t>
            </a:r>
            <a:r>
              <a:rPr spc="-4" dirty="0">
                <a:latin typeface="Arial"/>
                <a:cs typeface="Arial"/>
              </a:rPr>
              <a:t>relations and </a:t>
            </a:r>
            <a:r>
              <a:rPr dirty="0">
                <a:latin typeface="Arial"/>
                <a:cs typeface="Arial"/>
              </a:rPr>
              <a:t>shown  below: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64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3480" y="4513673"/>
          <a:ext cx="5818904" cy="1389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781"/>
                <a:gridCol w="845126"/>
                <a:gridCol w="969817"/>
                <a:gridCol w="969817"/>
                <a:gridCol w="1870363"/>
              </a:tblGrid>
              <a:tr h="278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quadratic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852" y="1608268"/>
            <a:ext cx="5829300" cy="3544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We may </a:t>
            </a:r>
            <a:r>
              <a:rPr sz="1600" spc="-4" dirty="0">
                <a:latin typeface="Arial"/>
                <a:cs typeface="Arial"/>
              </a:rPr>
              <a:t>have another set of test cases based on input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domain.</a:t>
            </a:r>
            <a:endParaRPr sz="1600">
              <a:latin typeface="Arial"/>
              <a:cs typeface="Arial"/>
            </a:endParaRPr>
          </a:p>
          <a:p>
            <a:pPr marL="926005" marR="3684074">
              <a:lnSpc>
                <a:spcPct val="130000"/>
              </a:lnSpc>
              <a:spcBef>
                <a:spcPts val="395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{a: a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1600" spc="-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0}  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{a: a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&lt;</a:t>
            </a:r>
            <a:r>
              <a:rPr sz="1600" spc="-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0}</a:t>
            </a:r>
            <a:endParaRPr sz="1600">
              <a:latin typeface="Arial"/>
              <a:cs typeface="Arial"/>
            </a:endParaRPr>
          </a:p>
          <a:p>
            <a:pPr marL="926005" marR="3124481">
              <a:lnSpc>
                <a:spcPts val="2638"/>
              </a:lnSpc>
              <a:spcBef>
                <a:spcPts val="94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{a: 1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1600" spc="-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100} 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4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{a: a </a:t>
            </a:r>
            <a:r>
              <a:rPr sz="1600" dirty="0">
                <a:solidFill>
                  <a:srgbClr val="650065"/>
                </a:solidFill>
                <a:latin typeface="Arial"/>
                <a:cs typeface="Arial"/>
              </a:rPr>
              <a:t>&gt;</a:t>
            </a:r>
            <a:r>
              <a:rPr sz="1600" spc="-6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26005">
              <a:spcBef>
                <a:spcPts val="386"/>
              </a:spcBef>
            </a:pP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5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{b: 0 </a:t>
            </a:r>
            <a:r>
              <a:rPr sz="1600" dirty="0">
                <a:solidFill>
                  <a:srgbClr val="650065"/>
                </a:solidFill>
                <a:latin typeface="Arial"/>
                <a:cs typeface="Arial"/>
              </a:rPr>
              <a:t>≤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b </a:t>
            </a:r>
            <a:r>
              <a:rPr sz="1600" dirty="0">
                <a:solidFill>
                  <a:srgbClr val="650065"/>
                </a:solidFill>
                <a:latin typeface="Arial"/>
                <a:cs typeface="Arial"/>
              </a:rPr>
              <a:t>≤</a:t>
            </a:r>
            <a:r>
              <a:rPr sz="1600" spc="-67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26005">
              <a:spcBef>
                <a:spcPts val="579"/>
              </a:spcBef>
            </a:pP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6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{b: b </a:t>
            </a:r>
            <a:r>
              <a:rPr sz="1600" dirty="0">
                <a:solidFill>
                  <a:srgbClr val="650065"/>
                </a:solidFill>
                <a:latin typeface="Arial"/>
                <a:cs typeface="Arial"/>
              </a:rPr>
              <a:t>&lt;</a:t>
            </a:r>
            <a:r>
              <a:rPr sz="1600" spc="-6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0}</a:t>
            </a:r>
            <a:endParaRPr sz="1600">
              <a:latin typeface="Arial"/>
              <a:cs typeface="Arial"/>
            </a:endParaRPr>
          </a:p>
          <a:p>
            <a:pPr marL="926005">
              <a:spcBef>
                <a:spcPts val="817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7</a:t>
            </a:r>
            <a:r>
              <a:rPr sz="1600" spc="-4" dirty="0">
                <a:latin typeface="Arial"/>
                <a:cs typeface="Arial"/>
              </a:rPr>
              <a:t>= {b: b 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26005" marR="3090290">
              <a:lnSpc>
                <a:spcPct val="130000"/>
              </a:lnSpc>
              <a:spcBef>
                <a:spcPts val="9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8</a:t>
            </a:r>
            <a:r>
              <a:rPr sz="1600" spc="-4" dirty="0">
                <a:latin typeface="Arial"/>
                <a:cs typeface="Arial"/>
              </a:rPr>
              <a:t>= {c: 0 </a:t>
            </a:r>
            <a:r>
              <a:rPr sz="1600" dirty="0">
                <a:latin typeface="Arial"/>
                <a:cs typeface="Arial"/>
              </a:rPr>
              <a:t>≤ c ≤ </a:t>
            </a:r>
            <a:r>
              <a:rPr sz="1600" spc="-4" dirty="0">
                <a:latin typeface="Arial"/>
                <a:cs typeface="Arial"/>
              </a:rPr>
              <a:t>100}  I</a:t>
            </a:r>
            <a:r>
              <a:rPr sz="1600" spc="-6" baseline="-23148" dirty="0">
                <a:latin typeface="Arial"/>
                <a:cs typeface="Arial"/>
              </a:rPr>
              <a:t>9</a:t>
            </a:r>
            <a:r>
              <a:rPr sz="1600" spc="-4" dirty="0">
                <a:latin typeface="Arial"/>
                <a:cs typeface="Arial"/>
              </a:rPr>
              <a:t>= {c: </a:t>
            </a:r>
            <a:r>
              <a:rPr sz="1600" dirty="0">
                <a:latin typeface="Arial"/>
                <a:cs typeface="Arial"/>
              </a:rPr>
              <a:t>c &lt;</a:t>
            </a:r>
            <a:r>
              <a:rPr sz="1600" spc="-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0}</a:t>
            </a:r>
            <a:endParaRPr sz="1600">
              <a:latin typeface="Arial"/>
              <a:cs typeface="Arial"/>
            </a:endParaRPr>
          </a:p>
          <a:p>
            <a:pPr marL="926005">
              <a:spcBef>
                <a:spcPts val="579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10</a:t>
            </a:r>
            <a:r>
              <a:rPr sz="1600" spc="-4" dirty="0">
                <a:latin typeface="Arial"/>
                <a:cs typeface="Arial"/>
              </a:rPr>
              <a:t>={c: </a:t>
            </a:r>
            <a:r>
              <a:rPr sz="1600" dirty="0">
                <a:latin typeface="Arial"/>
                <a:cs typeface="Arial"/>
              </a:rPr>
              <a:t>c &gt;</a:t>
            </a:r>
            <a:r>
              <a:rPr sz="1600" spc="-8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65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338991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32" y="281"/>
            <a:ext cx="28194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7551" y="2004452"/>
          <a:ext cx="7342912" cy="3021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024"/>
                <a:gridCol w="1159625"/>
                <a:gridCol w="1248294"/>
                <a:gridCol w="1249679"/>
                <a:gridCol w="2258290"/>
              </a:tblGrid>
              <a:tr h="317350">
                <a:tc>
                  <a:txBody>
                    <a:bodyPr/>
                    <a:lstStyle/>
                    <a:p>
                      <a:pPr marR="1270" algn="ctr">
                        <a:lnSpc>
                          <a:spcPts val="1405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ts val="1405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quadratic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55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66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sp>
        <p:nvSpPr>
          <p:cNvPr id="5" name="object 5"/>
          <p:cNvSpPr txBox="1"/>
          <p:nvPr/>
        </p:nvSpPr>
        <p:spPr>
          <a:xfrm>
            <a:off x="659009" y="5238245"/>
            <a:ext cx="77394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algn="just">
              <a:lnSpc>
                <a:spcPct val="100299"/>
              </a:lnSpc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Here test cases 5 and 8 are redundant test cases</a:t>
            </a:r>
            <a:r>
              <a:rPr sz="1600" spc="-4" dirty="0" smtClean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89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070" y="1701949"/>
            <a:ext cx="7858414" cy="1343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b="1" u="heavy" spc="-4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r>
              <a:rPr sz="2000" b="1" u="heavy" spc="-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-4" dirty="0">
                <a:solidFill>
                  <a:srgbClr val="0000FF"/>
                </a:solidFill>
                <a:latin typeface="Arial"/>
                <a:cs typeface="Arial"/>
              </a:rPr>
              <a:t>8.8</a:t>
            </a:r>
            <a:endParaRPr sz="2000">
              <a:latin typeface="Arial"/>
              <a:cs typeface="Arial"/>
            </a:endParaRPr>
          </a:p>
          <a:p>
            <a:pPr marL="11397" marR="4559">
              <a:spcBef>
                <a:spcPts val="1620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Consider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program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determining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previous date in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calendar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as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explained in example 8.3. Identify the equivalence class test cases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output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&amp; input</a:t>
            </a:r>
            <a:r>
              <a:rPr spc="-10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domains.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67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339342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124" y="1712258"/>
            <a:ext cx="7740073" cy="3990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7772" indent="-410291">
              <a:buChar char="•"/>
              <a:tabLst>
                <a:tab pos="597772" algn="l"/>
                <a:tab pos="598341" algn="l"/>
              </a:tabLst>
            </a:pPr>
            <a:r>
              <a:rPr sz="2900" spc="-4" dirty="0">
                <a:latin typeface="Arial"/>
                <a:cs typeface="Arial"/>
              </a:rPr>
              <a:t>What is</a:t>
            </a:r>
            <a:r>
              <a:rPr sz="2900" spc="-76" dirty="0">
                <a:latin typeface="Arial"/>
                <a:cs typeface="Arial"/>
              </a:rPr>
              <a:t> </a:t>
            </a:r>
            <a:r>
              <a:rPr sz="2900" spc="-4" dirty="0">
                <a:latin typeface="Arial"/>
                <a:cs typeface="Arial"/>
              </a:rPr>
              <a:t>Testing?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1397">
              <a:spcBef>
                <a:spcPts val="4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Many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people understand many definitions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testing</a:t>
            </a:r>
            <a:r>
              <a:rPr spc="-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21688" indent="-410291">
              <a:buAutoNum type="arabicPeriod"/>
              <a:tabLst>
                <a:tab pos="421118" algn="l"/>
                <a:tab pos="421688" algn="l"/>
              </a:tabLst>
            </a:pP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Testing is the process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demonstrating that </a:t>
            </a:r>
            <a:r>
              <a:rPr spc="-9" dirty="0">
                <a:solidFill>
                  <a:srgbClr val="009999"/>
                </a:solidFill>
                <a:latin typeface="Arial"/>
                <a:cs typeface="Arial"/>
              </a:rPr>
              <a:t>errors are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not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 present.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36"/>
              </a:spcBef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421688" marR="4559" indent="-410291">
              <a:buAutoNum type="arabicPeriod"/>
              <a:tabLst>
                <a:tab pos="421118" algn="l"/>
                <a:tab pos="421688" algn="l"/>
              </a:tabLst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purpose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testing is </a:t>
            </a:r>
            <a:r>
              <a:rPr spc="-9" dirty="0">
                <a:solidFill>
                  <a:srgbClr val="0032CC"/>
                </a:solidFill>
                <a:latin typeface="Arial"/>
                <a:cs typeface="Arial"/>
              </a:rPr>
              <a:t>to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show that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program performs its intended  functions</a:t>
            </a:r>
            <a:r>
              <a:rPr spc="-6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correctly.</a:t>
            </a:r>
            <a:endParaRPr dirty="0">
              <a:latin typeface="Arial"/>
              <a:cs typeface="Arial"/>
            </a:endParaRPr>
          </a:p>
          <a:p>
            <a:pPr marL="421688" marR="4559" indent="-410291">
              <a:spcBef>
                <a:spcPts val="1615"/>
              </a:spcBef>
              <a:buAutoNum type="arabicPeriod"/>
              <a:tabLst>
                <a:tab pos="421118" algn="l"/>
                <a:tab pos="421688" algn="l"/>
              </a:tabLst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Testing is the process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establishing confidence that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program does 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what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it is supposed to</a:t>
            </a:r>
            <a:r>
              <a:rPr spc="-72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do.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748297"/>
            <a:r>
              <a:rPr sz="2200" b="1" spc="-4" dirty="0">
                <a:solidFill>
                  <a:srgbClr val="003265"/>
                </a:solidFill>
                <a:latin typeface="Arial"/>
                <a:cs typeface="Arial"/>
              </a:rPr>
              <a:t>These definitions are</a:t>
            </a:r>
            <a:r>
              <a:rPr sz="2200" b="1" spc="-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003265"/>
                </a:solidFill>
                <a:latin typeface="Arial"/>
                <a:cs typeface="Arial"/>
              </a:rPr>
              <a:t>incorrect.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438709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714021">
              <a:lnSpc>
                <a:spcPts val="1315"/>
              </a:lnSpc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34398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903" y="1673710"/>
            <a:ext cx="6329795" cy="15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61"/>
            <a:r>
              <a:rPr sz="2000"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11397" marR="1203521">
              <a:lnSpc>
                <a:spcPct val="165500"/>
              </a:lnSpc>
              <a:spcBef>
                <a:spcPts val="220"/>
              </a:spcBef>
            </a:pPr>
            <a:r>
              <a:rPr spc="-4" dirty="0">
                <a:latin typeface="Arial"/>
                <a:cs typeface="Arial"/>
              </a:rPr>
              <a:t>Output domain equivalence class are: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={&lt;D,M,Y&gt;: Previous date if all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valid</a:t>
            </a:r>
            <a:r>
              <a:rPr spc="-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inputs}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417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={&lt;D,M,Y&gt;: Invalid date if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any input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makes the date</a:t>
            </a:r>
            <a:r>
              <a:rPr spc="-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invalid}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68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4642" y="3819805"/>
          <a:ext cx="6511638" cy="1142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33"/>
                <a:gridCol w="946265"/>
                <a:gridCol w="1084810"/>
                <a:gridCol w="1086195"/>
                <a:gridCol w="2092035"/>
              </a:tblGrid>
              <a:tr h="38055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600" b="1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i="1" spc="-5" dirty="0">
                          <a:latin typeface="Arial"/>
                          <a:cs typeface="Arial"/>
                        </a:rPr>
                        <a:t>case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R="50038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600" b="1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i="1" dirty="0">
                          <a:latin typeface="Arial"/>
                          <a:cs typeface="Arial"/>
                        </a:rPr>
                        <a:t>output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381896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 June,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1962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551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0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852" y="1769632"/>
            <a:ext cx="6775450" cy="352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We may </a:t>
            </a:r>
            <a:r>
              <a:rPr sz="1600" spc="-4" dirty="0">
                <a:latin typeface="Arial"/>
                <a:cs typeface="Arial"/>
              </a:rPr>
              <a:t>have another set of test cases which are based on input</a:t>
            </a:r>
            <a:r>
              <a:rPr sz="1600" spc="7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domain.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2200">
              <a:latin typeface="Times New Roman"/>
              <a:cs typeface="Times New Roman"/>
            </a:endParaRPr>
          </a:p>
          <a:p>
            <a:pPr marL="926005" marR="3717124">
              <a:lnSpc>
                <a:spcPct val="131500"/>
              </a:lnSpc>
              <a:spcBef>
                <a:spcPts val="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</a:t>
            </a:r>
            <a:r>
              <a:rPr sz="1600" spc="-4" dirty="0">
                <a:latin typeface="Arial"/>
                <a:cs typeface="Arial"/>
              </a:rPr>
              <a:t>={month: 1 </a:t>
            </a:r>
            <a:r>
              <a:rPr sz="1600" dirty="0">
                <a:latin typeface="Arial"/>
                <a:cs typeface="Arial"/>
              </a:rPr>
              <a:t>≤ m ≤</a:t>
            </a:r>
            <a:r>
              <a:rPr sz="1600" spc="-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12}  I</a:t>
            </a:r>
            <a:r>
              <a:rPr sz="1600" spc="-6" baseline="-23148" dirty="0">
                <a:latin typeface="Arial"/>
                <a:cs typeface="Arial"/>
              </a:rPr>
              <a:t>2</a:t>
            </a:r>
            <a:r>
              <a:rPr sz="1600" spc="-4" dirty="0">
                <a:latin typeface="Arial"/>
                <a:cs typeface="Arial"/>
              </a:rPr>
              <a:t>={month: </a:t>
            </a:r>
            <a:r>
              <a:rPr sz="1600" dirty="0">
                <a:latin typeface="Arial"/>
                <a:cs typeface="Arial"/>
              </a:rPr>
              <a:t>m &lt; </a:t>
            </a:r>
            <a:r>
              <a:rPr sz="1600" spc="-4" dirty="0">
                <a:latin typeface="Arial"/>
                <a:cs typeface="Arial"/>
              </a:rPr>
              <a:t>1}  I</a:t>
            </a:r>
            <a:r>
              <a:rPr sz="1600" spc="-6" baseline="-23148" dirty="0">
                <a:latin typeface="Arial"/>
                <a:cs typeface="Arial"/>
              </a:rPr>
              <a:t>3</a:t>
            </a:r>
            <a:r>
              <a:rPr sz="1600" spc="-4" dirty="0">
                <a:latin typeface="Arial"/>
                <a:cs typeface="Arial"/>
              </a:rPr>
              <a:t>={month: </a:t>
            </a:r>
            <a:r>
              <a:rPr sz="1600" dirty="0">
                <a:latin typeface="Arial"/>
                <a:cs typeface="Arial"/>
              </a:rPr>
              <a:t>m &gt; </a:t>
            </a:r>
            <a:r>
              <a:rPr sz="1600" spc="-4" dirty="0">
                <a:latin typeface="Arial"/>
                <a:cs typeface="Arial"/>
              </a:rPr>
              <a:t>12}  I</a:t>
            </a:r>
            <a:r>
              <a:rPr sz="1600" spc="-6" baseline="-23148" dirty="0">
                <a:latin typeface="Arial"/>
                <a:cs typeface="Arial"/>
              </a:rPr>
              <a:t>4</a:t>
            </a:r>
            <a:r>
              <a:rPr sz="1600" spc="-4" dirty="0">
                <a:latin typeface="Arial"/>
                <a:cs typeface="Arial"/>
              </a:rPr>
              <a:t>={day: 1 </a:t>
            </a:r>
            <a:r>
              <a:rPr sz="1600" dirty="0">
                <a:latin typeface="Arial"/>
                <a:cs typeface="Arial"/>
              </a:rPr>
              <a:t>≤ </a:t>
            </a:r>
            <a:r>
              <a:rPr sz="1600" spc="-4" dirty="0">
                <a:latin typeface="Arial"/>
                <a:cs typeface="Arial"/>
              </a:rPr>
              <a:t>D </a:t>
            </a:r>
            <a:r>
              <a:rPr sz="1600" dirty="0">
                <a:latin typeface="Arial"/>
                <a:cs typeface="Arial"/>
              </a:rPr>
              <a:t>≤</a:t>
            </a:r>
            <a:r>
              <a:rPr sz="1600" spc="-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31}</a:t>
            </a:r>
            <a:endParaRPr sz="1600">
              <a:latin typeface="Arial"/>
              <a:cs typeface="Arial"/>
            </a:endParaRPr>
          </a:p>
          <a:p>
            <a:pPr marL="926005" marR="4312047">
              <a:lnSpc>
                <a:spcPct val="134400"/>
              </a:lnSpc>
              <a:spcBef>
                <a:spcPts val="238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={day: D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&lt;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1}  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={day: D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&gt;</a:t>
            </a:r>
            <a:r>
              <a:rPr sz="1600" spc="-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31}</a:t>
            </a:r>
            <a:endParaRPr sz="1600">
              <a:latin typeface="Arial"/>
              <a:cs typeface="Arial"/>
            </a:endParaRPr>
          </a:p>
          <a:p>
            <a:pPr marL="926005" marR="3352992">
              <a:lnSpc>
                <a:spcPct val="130000"/>
              </a:lnSpc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={year: 1900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Y ≤</a:t>
            </a:r>
            <a:r>
              <a:rPr sz="1600" spc="-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2025}  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={year: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&lt;</a:t>
            </a:r>
            <a:r>
              <a:rPr sz="1600" spc="-7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1900}</a:t>
            </a:r>
            <a:endParaRPr sz="1600">
              <a:latin typeface="Arial"/>
              <a:cs typeface="Arial"/>
            </a:endParaRPr>
          </a:p>
          <a:p>
            <a:pPr marL="926005">
              <a:spcBef>
                <a:spcPts val="592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={year: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&gt;</a:t>
            </a:r>
            <a:r>
              <a:rPr sz="1600" spc="-7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2025}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69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84017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32" y="281"/>
            <a:ext cx="28194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570" y="1473797"/>
            <a:ext cx="279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Inputs domain test cases are</a:t>
            </a:r>
            <a:r>
              <a:rPr sz="1600" spc="-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70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7551" y="2004452"/>
          <a:ext cx="7481457" cy="2752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024"/>
                <a:gridCol w="1159625"/>
                <a:gridCol w="1248294"/>
                <a:gridCol w="1249679"/>
                <a:gridCol w="2396835"/>
              </a:tblGrid>
              <a:tr h="317350">
                <a:tc>
                  <a:txBody>
                    <a:bodyPr/>
                    <a:lstStyle/>
                    <a:p>
                      <a:pPr marR="1270" algn="ctr">
                        <a:lnSpc>
                          <a:spcPts val="1405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ts val="1405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67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16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16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(Value out of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(Value out of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24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7907" y="2293171"/>
            <a:ext cx="409286" cy="28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8</a:t>
            </a:r>
            <a:r>
              <a:rPr spc="-9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3.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5765" y="2293171"/>
            <a:ext cx="1227282" cy="28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882126" algn="l"/>
              </a:tabLst>
            </a:pPr>
            <a:r>
              <a:rPr spc="-18" dirty="0">
                <a:latin typeface="Arial"/>
                <a:cs typeface="Arial"/>
              </a:rPr>
              <a:t>I</a:t>
            </a:r>
            <a:r>
              <a:rPr spc="-13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en</a:t>
            </a:r>
            <a:r>
              <a:rPr spc="-9"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y	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071" y="1727498"/>
            <a:ext cx="5954568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b="1" u="heavy" spc="-4" dirty="0">
                <a:solidFill>
                  <a:srgbClr val="0000FF"/>
                </a:solidFill>
                <a:latin typeface="Arial"/>
                <a:cs typeface="Arial"/>
              </a:rPr>
              <a:t>Example –</a:t>
            </a:r>
            <a:r>
              <a:rPr sz="2000" b="1" u="heavy" spc="-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u="heavy" spc="-4" dirty="0">
                <a:solidFill>
                  <a:srgbClr val="0000FF"/>
                </a:solidFill>
                <a:latin typeface="Arial"/>
                <a:cs typeface="Arial"/>
              </a:rPr>
              <a:t>8.9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>
              <a:latin typeface="Times New Roman"/>
              <a:cs typeface="Times New Roman"/>
            </a:endParaRPr>
          </a:p>
          <a:p>
            <a:pPr marL="11397" marR="4559">
              <a:tabLst>
                <a:tab pos="1066757" algn="l"/>
                <a:tab pos="1522067" algn="l"/>
                <a:tab pos="2412741" algn="l"/>
                <a:tab pos="3376925" algn="l"/>
                <a:tab pos="4417469" algn="l"/>
                <a:tab pos="4736015" algn="l"/>
                <a:tab pos="5004414" algn="l"/>
              </a:tabLst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on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13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er	</a:t>
            </a:r>
            <a:r>
              <a:rPr spc="-1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	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ang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	</a:t>
            </a:r>
            <a:r>
              <a:rPr spc="-13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</a:t>
            </a:r>
            <a:r>
              <a:rPr spc="-13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em	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ed	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	a	e</a:t>
            </a:r>
            <a:r>
              <a:rPr spc="-9" dirty="0">
                <a:latin typeface="Arial"/>
                <a:cs typeface="Arial"/>
              </a:rPr>
              <a:t>x</a:t>
            </a:r>
            <a:r>
              <a:rPr spc="-1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  equivalence </a:t>
            </a:r>
            <a:r>
              <a:rPr spc="-4" dirty="0">
                <a:latin typeface="Arial"/>
                <a:cs typeface="Arial"/>
              </a:rPr>
              <a:t>class </a:t>
            </a:r>
            <a:r>
              <a:rPr spc="-9"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output and </a:t>
            </a:r>
            <a:r>
              <a:rPr dirty="0">
                <a:latin typeface="Arial"/>
                <a:cs typeface="Arial"/>
              </a:rPr>
              <a:t>input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domain.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6" name="object 6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71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407531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914" y="1606475"/>
            <a:ext cx="4996873" cy="2817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35900">
              <a:spcBef>
                <a:spcPts val="1404"/>
              </a:spcBef>
            </a:pPr>
            <a:r>
              <a:rPr spc="-4" dirty="0">
                <a:latin typeface="Arial"/>
                <a:cs typeface="Arial"/>
              </a:rPr>
              <a:t>Output domain equivalence classes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are:</a:t>
            </a:r>
            <a:endParaRPr>
              <a:latin typeface="Arial"/>
              <a:cs typeface="Arial"/>
            </a:endParaRPr>
          </a:p>
          <a:p>
            <a:pPr marL="35900" marR="4559">
              <a:lnSpc>
                <a:spcPct val="119700"/>
              </a:lnSpc>
              <a:spcBef>
                <a:spcPts val="1234"/>
              </a:spcBef>
            </a:pPr>
            <a:r>
              <a:rPr spc="-4" dirty="0">
                <a:latin typeface="Arial"/>
                <a:cs typeface="Arial"/>
              </a:rPr>
              <a:t>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Equilateral triangle with sides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}  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Isosceles triangle with sides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}  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</a:t>
            </a:r>
            <a:r>
              <a:rPr dirty="0">
                <a:latin typeface="Arial"/>
                <a:cs typeface="Arial"/>
              </a:rPr>
              <a:t>Scalene </a:t>
            </a:r>
            <a:r>
              <a:rPr spc="-4" dirty="0">
                <a:latin typeface="Arial"/>
                <a:cs typeface="Arial"/>
              </a:rPr>
              <a:t>triangle with sides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}  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</a:t>
            </a:r>
            <a:r>
              <a:rPr dirty="0">
                <a:latin typeface="Arial"/>
                <a:cs typeface="Arial"/>
              </a:rPr>
              <a:t>Not a </a:t>
            </a:r>
            <a:r>
              <a:rPr spc="-4" dirty="0">
                <a:latin typeface="Arial"/>
                <a:cs typeface="Arial"/>
              </a:rPr>
              <a:t>triangle with sides</a:t>
            </a:r>
            <a:r>
              <a:rPr spc="-58" dirty="0">
                <a:latin typeface="Arial"/>
                <a:cs typeface="Arial"/>
              </a:rPr>
              <a:t>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900">
              <a:latin typeface="Times New Roman"/>
              <a:cs typeface="Times New Roman"/>
            </a:endParaRPr>
          </a:p>
          <a:p>
            <a:pPr marL="11397"/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test cases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are: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3915" y="4626629"/>
          <a:ext cx="5541820" cy="137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9"/>
                <a:gridCol w="831272"/>
                <a:gridCol w="831272"/>
                <a:gridCol w="831272"/>
                <a:gridCol w="1939635"/>
              </a:tblGrid>
              <a:tr h="27566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72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34905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176" y="1769632"/>
            <a:ext cx="3013941" cy="3370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743" indent="-957346"/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Input domain based classes</a:t>
            </a:r>
            <a:r>
              <a:rPr sz="1600" spc="-1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  <a:p>
            <a:pPr marL="968743" marR="716300">
              <a:lnSpc>
                <a:spcPct val="133900"/>
              </a:lnSpc>
              <a:spcBef>
                <a:spcPts val="136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</a:t>
            </a:r>
            <a:r>
              <a:rPr sz="1600" spc="-4" dirty="0">
                <a:latin typeface="Arial"/>
                <a:cs typeface="Arial"/>
              </a:rPr>
              <a:t>={x: </a:t>
            </a:r>
            <a:r>
              <a:rPr sz="1600" dirty="0">
                <a:latin typeface="Arial"/>
                <a:cs typeface="Arial"/>
              </a:rPr>
              <a:t>x &lt; </a:t>
            </a:r>
            <a:r>
              <a:rPr sz="1600" spc="-4" dirty="0">
                <a:latin typeface="Arial"/>
                <a:cs typeface="Arial"/>
              </a:rPr>
              <a:t>1}  I</a:t>
            </a:r>
            <a:r>
              <a:rPr sz="1600" spc="-6" baseline="-23148" dirty="0">
                <a:latin typeface="Arial"/>
                <a:cs typeface="Arial"/>
              </a:rPr>
              <a:t>2</a:t>
            </a:r>
            <a:r>
              <a:rPr sz="1600" spc="-4" dirty="0">
                <a:latin typeface="Arial"/>
                <a:cs typeface="Arial"/>
              </a:rPr>
              <a:t>={x: </a:t>
            </a:r>
            <a:r>
              <a:rPr sz="1600" dirty="0">
                <a:latin typeface="Arial"/>
                <a:cs typeface="Arial"/>
              </a:rPr>
              <a:t>x &gt;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68743" marR="382368">
              <a:lnSpc>
                <a:spcPts val="2585"/>
              </a:lnSpc>
              <a:spcBef>
                <a:spcPts val="126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3</a:t>
            </a:r>
            <a:r>
              <a:rPr sz="1600" spc="-4" dirty="0">
                <a:latin typeface="Arial"/>
                <a:cs typeface="Arial"/>
              </a:rPr>
              <a:t>={x: 1 </a:t>
            </a:r>
            <a:r>
              <a:rPr sz="1600" dirty="0">
                <a:latin typeface="Arial"/>
                <a:cs typeface="Arial"/>
              </a:rPr>
              <a:t>≤ x ≤</a:t>
            </a:r>
            <a:r>
              <a:rPr sz="1600" spc="-7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 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13" baseline="-23148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={y: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&lt;</a:t>
            </a:r>
            <a:r>
              <a:rPr sz="1600" spc="-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1}</a:t>
            </a:r>
            <a:endParaRPr sz="1600">
              <a:latin typeface="Arial"/>
              <a:cs typeface="Arial"/>
            </a:endParaRPr>
          </a:p>
          <a:p>
            <a:pPr marL="968743">
              <a:spcBef>
                <a:spcPts val="386"/>
              </a:spcBef>
            </a:pP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13" baseline="-23148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={y: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&gt;</a:t>
            </a:r>
            <a:r>
              <a:rPr sz="1600" spc="-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68743" marR="382368">
              <a:lnSpc>
                <a:spcPts val="2540"/>
              </a:lnSpc>
              <a:spcBef>
                <a:spcPts val="175"/>
              </a:spcBef>
            </a:pP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13" baseline="-23148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={y: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y ≤</a:t>
            </a:r>
            <a:r>
              <a:rPr sz="1600"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100}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7</a:t>
            </a:r>
            <a:r>
              <a:rPr sz="1600" spc="-4" dirty="0">
                <a:latin typeface="Arial"/>
                <a:cs typeface="Arial"/>
              </a:rPr>
              <a:t>={z: </a:t>
            </a:r>
            <a:r>
              <a:rPr sz="1600" dirty="0">
                <a:latin typeface="Arial"/>
                <a:cs typeface="Arial"/>
              </a:rPr>
              <a:t>z &lt;</a:t>
            </a:r>
            <a:r>
              <a:rPr sz="1600" spc="-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1}</a:t>
            </a:r>
            <a:endParaRPr sz="1600">
              <a:latin typeface="Arial"/>
              <a:cs typeface="Arial"/>
            </a:endParaRPr>
          </a:p>
          <a:p>
            <a:pPr marL="968743" marR="382368">
              <a:lnSpc>
                <a:spcPts val="2522"/>
              </a:lnSpc>
              <a:spcBef>
                <a:spcPts val="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8</a:t>
            </a:r>
            <a:r>
              <a:rPr sz="1600" spc="-4" dirty="0">
                <a:latin typeface="Arial"/>
                <a:cs typeface="Arial"/>
              </a:rPr>
              <a:t>={z: </a:t>
            </a:r>
            <a:r>
              <a:rPr sz="1600" dirty="0">
                <a:latin typeface="Arial"/>
                <a:cs typeface="Arial"/>
              </a:rPr>
              <a:t>z &gt; </a:t>
            </a:r>
            <a:r>
              <a:rPr sz="1600" spc="-4" dirty="0">
                <a:latin typeface="Arial"/>
                <a:cs typeface="Arial"/>
              </a:rPr>
              <a:t>100}  I</a:t>
            </a:r>
            <a:r>
              <a:rPr sz="1600" spc="-6" baseline="-23148" dirty="0">
                <a:latin typeface="Arial"/>
                <a:cs typeface="Arial"/>
              </a:rPr>
              <a:t>9</a:t>
            </a:r>
            <a:r>
              <a:rPr sz="1600" spc="-4" dirty="0">
                <a:latin typeface="Arial"/>
                <a:cs typeface="Arial"/>
              </a:rPr>
              <a:t>={z: 1 </a:t>
            </a:r>
            <a:r>
              <a:rPr sz="1600" dirty="0">
                <a:latin typeface="Arial"/>
                <a:cs typeface="Arial"/>
              </a:rPr>
              <a:t>≤ z ≤</a:t>
            </a:r>
            <a:r>
              <a:rPr sz="1600" spc="-7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73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99466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176" y="1729291"/>
            <a:ext cx="7644823" cy="418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/>
            <a:r>
              <a:rPr sz="1600" spc="-4" dirty="0">
                <a:latin typeface="Arial"/>
                <a:cs typeface="Arial"/>
              </a:rPr>
              <a:t>Some inputs domain test cases can be obtained using the relationship amongst </a:t>
            </a:r>
            <a:r>
              <a:rPr sz="1600" dirty="0">
                <a:latin typeface="Arial"/>
                <a:cs typeface="Arial"/>
              </a:rPr>
              <a:t>x,y  </a:t>
            </a:r>
            <a:r>
              <a:rPr sz="1600" spc="-4" dirty="0">
                <a:latin typeface="Arial"/>
                <a:cs typeface="Arial"/>
              </a:rPr>
              <a:t>and</a:t>
            </a:r>
            <a:r>
              <a:rPr sz="1600" spc="-9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z.</a:t>
            </a:r>
            <a:endParaRPr sz="1600">
              <a:latin typeface="Arial"/>
              <a:cs typeface="Arial"/>
            </a:endParaRPr>
          </a:p>
          <a:p>
            <a:pPr marL="831980" marR="4369602">
              <a:lnSpc>
                <a:spcPct val="130400"/>
              </a:lnSpc>
              <a:spcBef>
                <a:spcPts val="1153"/>
              </a:spcBef>
            </a:pP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&gt;: x = y = z} 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CC0000"/>
                </a:solidFill>
                <a:latin typeface="Arial"/>
                <a:cs typeface="Arial"/>
              </a:rPr>
              <a:t>11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&gt;: x = </a:t>
            </a:r>
            <a:r>
              <a:rPr sz="1600" spc="-13" dirty="0">
                <a:solidFill>
                  <a:srgbClr val="CC0000"/>
                </a:solidFill>
                <a:latin typeface="Arial"/>
                <a:cs typeface="Arial"/>
              </a:rPr>
              <a:t>y,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x ≠ z} 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CC0000"/>
                </a:solidFill>
                <a:latin typeface="Arial"/>
                <a:cs typeface="Arial"/>
              </a:rPr>
              <a:t>12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&gt;: x =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z,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x ≠ </a:t>
            </a:r>
            <a:r>
              <a:rPr sz="1600" spc="-13" dirty="0">
                <a:solidFill>
                  <a:srgbClr val="CC0000"/>
                </a:solidFill>
                <a:latin typeface="Arial"/>
                <a:cs typeface="Arial"/>
              </a:rPr>
              <a:t>y} 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CC0000"/>
                </a:solidFill>
                <a:latin typeface="Arial"/>
                <a:cs typeface="Arial"/>
              </a:rPr>
              <a:t>13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&gt;: y =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z,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x ≠</a:t>
            </a:r>
            <a:r>
              <a:rPr sz="1600" spc="-27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spc="-13" dirty="0">
                <a:solidFill>
                  <a:srgbClr val="CC0000"/>
                </a:solidFill>
                <a:latin typeface="Arial"/>
                <a:cs typeface="Arial"/>
              </a:rPr>
              <a:t>y}</a:t>
            </a:r>
            <a:endParaRPr sz="1600">
              <a:latin typeface="Arial"/>
              <a:cs typeface="Arial"/>
            </a:endParaRPr>
          </a:p>
          <a:p>
            <a:pPr marL="831980" marR="3829385">
              <a:lnSpc>
                <a:spcPct val="130000"/>
              </a:lnSpc>
              <a:spcBef>
                <a:spcPts val="31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14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&gt;: x ≠ </a:t>
            </a:r>
            <a:r>
              <a:rPr sz="1600" spc="-13" dirty="0">
                <a:solidFill>
                  <a:srgbClr val="323299"/>
                </a:solidFill>
                <a:latin typeface="Arial"/>
                <a:cs typeface="Arial"/>
              </a:rPr>
              <a:t>y,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x ≠ z, y ≠ z} 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15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&gt;: x = y +</a:t>
            </a:r>
            <a:r>
              <a:rPr sz="1600" spc="-6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z}</a:t>
            </a:r>
            <a:endParaRPr sz="1600">
              <a:latin typeface="Arial"/>
              <a:cs typeface="Arial"/>
            </a:endParaRPr>
          </a:p>
          <a:p>
            <a:pPr marL="831980" marR="4575887">
              <a:lnSpc>
                <a:spcPct val="130000"/>
              </a:lnSpc>
              <a:spcBef>
                <a:spcPts val="9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16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&gt;: x &gt; y +z} 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17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&gt;: y = x</a:t>
            </a:r>
            <a:r>
              <a:rPr sz="1600" spc="-5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+z}</a:t>
            </a:r>
            <a:endParaRPr sz="1600">
              <a:latin typeface="Arial"/>
              <a:cs typeface="Arial"/>
            </a:endParaRPr>
          </a:p>
          <a:p>
            <a:pPr marL="831980" marR="4575887" algn="just">
              <a:lnSpc>
                <a:spcPct val="130300"/>
              </a:lnSpc>
              <a:spcBef>
                <a:spcPts val="188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18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y &gt; x + z}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19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z = x + </a:t>
            </a:r>
            <a:r>
              <a:rPr sz="1600" spc="-13" dirty="0">
                <a:latin typeface="Arial"/>
                <a:cs typeface="Arial"/>
              </a:rPr>
              <a:t>y}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20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z &gt; x</a:t>
            </a:r>
            <a:r>
              <a:rPr sz="1600" spc="-5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+y}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74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35905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32" y="281"/>
            <a:ext cx="28194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571" y="1514138"/>
            <a:ext cx="42019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Test cases derived from </a:t>
            </a:r>
            <a:r>
              <a:rPr sz="1600" b="1" dirty="0">
                <a:latin typeface="Arial"/>
                <a:cs typeface="Arial"/>
              </a:rPr>
              <a:t>input </a:t>
            </a:r>
            <a:r>
              <a:rPr sz="1600" b="1" spc="-4" dirty="0">
                <a:latin typeface="Arial"/>
                <a:cs typeface="Arial"/>
              </a:rPr>
              <a:t>domain</a:t>
            </a:r>
            <a:r>
              <a:rPr sz="1600" b="1" spc="-22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88102" y="2097236"/>
          <a:ext cx="5541814" cy="3820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3"/>
                <a:gridCol w="831272"/>
                <a:gridCol w="831272"/>
                <a:gridCol w="831272"/>
                <a:gridCol w="1939635"/>
              </a:tblGrid>
              <a:tr h="27566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2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499465" y="5873675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75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01271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8829" y="2475099"/>
          <a:ext cx="5541814" cy="2186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3"/>
                <a:gridCol w="831272"/>
                <a:gridCol w="831272"/>
                <a:gridCol w="831272"/>
                <a:gridCol w="1939635"/>
              </a:tblGrid>
              <a:tr h="27566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23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76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768405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2.2 </a:t>
            </a:r>
            <a:r>
              <a:rPr lang="en-US" b="1" dirty="0"/>
              <a:t>Boundary Value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that have 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 of equivalence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Chose input lie at the edges of equivalence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if the range is 0.0 &lt;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x&lt;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1.0, then the test cases are 0.0, 1.0 (valid inputs), and -0.1, and 1.1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invalid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124" y="1887965"/>
            <a:ext cx="7763164" cy="158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solidFill>
                  <a:srgbClr val="0032CC"/>
                </a:solidFill>
                <a:latin typeface="Arial"/>
                <a:cs typeface="Arial"/>
              </a:rPr>
              <a:t>A </a:t>
            </a:r>
            <a:r>
              <a:rPr sz="2200" spc="-4" dirty="0">
                <a:solidFill>
                  <a:srgbClr val="0032CC"/>
                </a:solidFill>
                <a:latin typeface="Arial"/>
                <a:cs typeface="Arial"/>
              </a:rPr>
              <a:t>more appropriate definition</a:t>
            </a:r>
            <a:r>
              <a:rPr sz="2200" spc="-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32CC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3100">
              <a:latin typeface="Times New Roman"/>
              <a:cs typeface="Times New Roman"/>
            </a:endParaRPr>
          </a:p>
          <a:p>
            <a:pPr marL="37040" marR="4559">
              <a:tabLst>
                <a:tab pos="1326608" algn="l"/>
                <a:tab pos="1694730" algn="l"/>
                <a:tab pos="2275977" algn="l"/>
                <a:tab pos="3532494" algn="l"/>
                <a:tab pos="3935947" algn="l"/>
                <a:tab pos="5440348" algn="l"/>
                <a:tab pos="5754905" algn="l"/>
                <a:tab pos="7084363" algn="l"/>
              </a:tabLst>
            </a:pPr>
            <a:r>
              <a:rPr sz="2500" dirty="0">
                <a:solidFill>
                  <a:srgbClr val="003265"/>
                </a:solidFill>
                <a:latin typeface="Arial"/>
                <a:cs typeface="Arial"/>
              </a:rPr>
              <a:t>“</a:t>
            </a:r>
            <a:r>
              <a:rPr sz="2500" i="1"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ti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proces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o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xecu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ti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progr</a:t>
            </a:r>
            <a:r>
              <a:rPr sz="2500" i="1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-9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ith  the 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intent of finding</a:t>
            </a:r>
            <a:r>
              <a:rPr sz="2500" i="1" spc="-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errors</a:t>
            </a:r>
            <a:r>
              <a:rPr sz="2500" dirty="0">
                <a:solidFill>
                  <a:srgbClr val="003265"/>
                </a:solidFill>
                <a:latin typeface="Arial"/>
                <a:cs typeface="Arial"/>
              </a:rPr>
              <a:t>.”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438709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714021">
              <a:lnSpc>
                <a:spcPts val="1315"/>
              </a:lnSpc>
            </a:pPr>
            <a:r>
              <a:rPr dirty="0"/>
              <a:t>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56655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32" y="281"/>
            <a:ext cx="28194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947" y="1276125"/>
            <a:ext cx="773949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0"/>
            <a:r>
              <a:rPr sz="2200" b="1" spc="-4" dirty="0">
                <a:solidFill>
                  <a:srgbClr val="FF3200"/>
                </a:solidFill>
                <a:latin typeface="Arial"/>
                <a:cs typeface="Arial"/>
              </a:rPr>
              <a:t>Boundary Value</a:t>
            </a:r>
            <a:r>
              <a:rPr sz="2200" b="1" spc="-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3200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  <a:p>
            <a:pPr marL="11397" marR="4559">
              <a:spcBef>
                <a:spcPts val="1185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Consider 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program with two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input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x and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y.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These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input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variables  have specified boundaries</a:t>
            </a:r>
            <a:r>
              <a:rPr spc="-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as: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0467" y="2191511"/>
            <a:ext cx="897082" cy="623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89" marR="4559" indent="-29061">
              <a:lnSpc>
                <a:spcPct val="117800"/>
              </a:lnSpc>
            </a:pP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a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≤ 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x </a:t>
            </a:r>
            <a:r>
              <a:rPr sz="1600" dirty="0">
                <a:solidFill>
                  <a:srgbClr val="0032CC"/>
                </a:solidFill>
                <a:latin typeface="Arial"/>
                <a:cs typeface="Arial"/>
              </a:rPr>
              <a:t>≤</a:t>
            </a:r>
            <a:r>
              <a:rPr sz="1600" spc="-10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32CC"/>
                </a:solidFill>
                <a:latin typeface="Arial"/>
                <a:cs typeface="Arial"/>
              </a:rPr>
              <a:t>b  </a:t>
            </a: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c </a:t>
            </a:r>
            <a:r>
              <a:rPr sz="1600" dirty="0">
                <a:solidFill>
                  <a:srgbClr val="0032CC"/>
                </a:solidFill>
                <a:latin typeface="Arial"/>
                <a:cs typeface="Arial"/>
              </a:rPr>
              <a:t>≤ </a:t>
            </a: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y </a:t>
            </a:r>
            <a:r>
              <a:rPr sz="1600" dirty="0">
                <a:solidFill>
                  <a:srgbClr val="0032CC"/>
                </a:solidFill>
                <a:latin typeface="Arial"/>
                <a:cs typeface="Arial"/>
              </a:rPr>
              <a:t>≤</a:t>
            </a:r>
            <a:r>
              <a:rPr sz="1600" spc="-9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086" y="5864259"/>
            <a:ext cx="54125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Fig.4: </a:t>
            </a:r>
            <a:r>
              <a:rPr sz="1600" spc="-4" dirty="0">
                <a:latin typeface="Arial"/>
                <a:cs typeface="Arial"/>
              </a:rPr>
              <a:t>Input domain for program having two input</a:t>
            </a:r>
            <a:r>
              <a:rPr sz="1600" spc="5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variables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33404" y="3429000"/>
            <a:ext cx="2762827" cy="1869141"/>
          </a:xfrm>
          <a:custGeom>
            <a:avLst/>
            <a:gdLst/>
            <a:ahLst/>
            <a:cxnLst/>
            <a:rect l="l" t="t" r="r" b="b"/>
            <a:pathLst>
              <a:path w="3039109" h="2118360">
                <a:moveTo>
                  <a:pt x="0" y="0"/>
                </a:moveTo>
                <a:lnTo>
                  <a:pt x="0" y="2118359"/>
                </a:lnTo>
                <a:lnTo>
                  <a:pt x="3038855" y="2118359"/>
                </a:lnTo>
                <a:lnTo>
                  <a:pt x="3038855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6433" y="3923852"/>
            <a:ext cx="144260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8690" y="3923852"/>
            <a:ext cx="0" cy="858370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6433" y="4781774"/>
            <a:ext cx="144260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6433" y="3923852"/>
            <a:ext cx="0" cy="858370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5036" y="3923852"/>
            <a:ext cx="181841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8890" y="4781774"/>
            <a:ext cx="180109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6734" y="5214769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1461" y="5217458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01141" y="4539726"/>
            <a:ext cx="0" cy="403412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6024" y="3825687"/>
            <a:ext cx="130464" cy="403412"/>
          </a:xfrm>
          <a:custGeom>
            <a:avLst/>
            <a:gdLst/>
            <a:ahLst/>
            <a:cxnLst/>
            <a:rect l="l" t="t" r="r" b="b"/>
            <a:pathLst>
              <a:path w="143510" h="457200">
                <a:moveTo>
                  <a:pt x="143255" y="143255"/>
                </a:moveTo>
                <a:lnTo>
                  <a:pt x="71627" y="0"/>
                </a:lnTo>
                <a:lnTo>
                  <a:pt x="0" y="143255"/>
                </a:lnTo>
                <a:lnTo>
                  <a:pt x="56387" y="97665"/>
                </a:lnTo>
                <a:lnTo>
                  <a:pt x="56387" y="85343"/>
                </a:lnTo>
                <a:lnTo>
                  <a:pt x="85343" y="85343"/>
                </a:lnTo>
                <a:lnTo>
                  <a:pt x="85343" y="96433"/>
                </a:lnTo>
                <a:lnTo>
                  <a:pt x="143255" y="143255"/>
                </a:lnTo>
                <a:close/>
              </a:path>
              <a:path w="143510" h="457200">
                <a:moveTo>
                  <a:pt x="71627" y="85343"/>
                </a:moveTo>
                <a:lnTo>
                  <a:pt x="56387" y="85343"/>
                </a:lnTo>
                <a:lnTo>
                  <a:pt x="56387" y="97665"/>
                </a:lnTo>
                <a:lnTo>
                  <a:pt x="71627" y="85343"/>
                </a:lnTo>
                <a:close/>
              </a:path>
              <a:path w="143510" h="457200">
                <a:moveTo>
                  <a:pt x="85343" y="457199"/>
                </a:moveTo>
                <a:lnTo>
                  <a:pt x="85343" y="96433"/>
                </a:lnTo>
                <a:lnTo>
                  <a:pt x="71627" y="85343"/>
                </a:lnTo>
                <a:lnTo>
                  <a:pt x="56387" y="97665"/>
                </a:lnTo>
                <a:lnTo>
                  <a:pt x="56387" y="457199"/>
                </a:lnTo>
                <a:lnTo>
                  <a:pt x="85343" y="457199"/>
                </a:lnTo>
                <a:close/>
              </a:path>
              <a:path w="143510" h="457200">
                <a:moveTo>
                  <a:pt x="85343" y="96433"/>
                </a:moveTo>
                <a:lnTo>
                  <a:pt x="85343" y="85343"/>
                </a:lnTo>
                <a:lnTo>
                  <a:pt x="71627" y="85343"/>
                </a:lnTo>
                <a:lnTo>
                  <a:pt x="85343" y="9643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28635" y="3120165"/>
            <a:ext cx="2622550" cy="1867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5966"/>
            <a:r>
              <a:rPr b="1" spc="-4" dirty="0">
                <a:latin typeface="Arial"/>
                <a:cs typeface="Arial"/>
              </a:rPr>
              <a:t>Input</a:t>
            </a:r>
            <a:r>
              <a:rPr b="1" spc="-76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domain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215973"/>
            <a:r>
              <a:rPr sz="2200" b="1" spc="-4" dirty="0">
                <a:solidFill>
                  <a:srgbClr val="003265"/>
                </a:solidFill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1225"/>
              </a:spcBef>
            </a:pPr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  <a:p>
            <a:pPr marL="262700">
              <a:spcBef>
                <a:spcPts val="386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0071" y="5275279"/>
            <a:ext cx="609600" cy="3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89794" algn="l"/>
              </a:tabLst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a	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01423" y="5287381"/>
            <a:ext cx="177223" cy="3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b="1" spc="-4" dirty="0">
                <a:solidFill>
                  <a:srgbClr val="003265"/>
                </a:solidFill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94811" y="5579184"/>
            <a:ext cx="480868" cy="126626"/>
          </a:xfrm>
          <a:custGeom>
            <a:avLst/>
            <a:gdLst/>
            <a:ahLst/>
            <a:cxnLst/>
            <a:rect l="l" t="t" r="r" b="b"/>
            <a:pathLst>
              <a:path w="528954" h="143510">
                <a:moveTo>
                  <a:pt x="443483" y="71627"/>
                </a:moveTo>
                <a:lnTo>
                  <a:pt x="431162" y="56387"/>
                </a:lnTo>
                <a:lnTo>
                  <a:pt x="0" y="56387"/>
                </a:lnTo>
                <a:lnTo>
                  <a:pt x="0" y="85343"/>
                </a:lnTo>
                <a:lnTo>
                  <a:pt x="432394" y="85343"/>
                </a:lnTo>
                <a:lnTo>
                  <a:pt x="443483" y="71627"/>
                </a:lnTo>
                <a:close/>
              </a:path>
              <a:path w="528954" h="143510">
                <a:moveTo>
                  <a:pt x="528827" y="71627"/>
                </a:moveTo>
                <a:lnTo>
                  <a:pt x="385571" y="0"/>
                </a:lnTo>
                <a:lnTo>
                  <a:pt x="431162" y="56387"/>
                </a:lnTo>
                <a:lnTo>
                  <a:pt x="443483" y="56387"/>
                </a:lnTo>
                <a:lnTo>
                  <a:pt x="443483" y="114299"/>
                </a:lnTo>
                <a:lnTo>
                  <a:pt x="528827" y="71627"/>
                </a:lnTo>
                <a:close/>
              </a:path>
              <a:path w="528954" h="143510">
                <a:moveTo>
                  <a:pt x="443483" y="114299"/>
                </a:moveTo>
                <a:lnTo>
                  <a:pt x="443483" y="85343"/>
                </a:lnTo>
                <a:lnTo>
                  <a:pt x="432394" y="85343"/>
                </a:lnTo>
                <a:lnTo>
                  <a:pt x="385571" y="143255"/>
                </a:lnTo>
                <a:lnTo>
                  <a:pt x="443483" y="114299"/>
                </a:lnTo>
                <a:close/>
              </a:path>
              <a:path w="528954" h="143510">
                <a:moveTo>
                  <a:pt x="443483" y="71627"/>
                </a:moveTo>
                <a:lnTo>
                  <a:pt x="443483" y="56387"/>
                </a:lnTo>
                <a:lnTo>
                  <a:pt x="431162" y="56387"/>
                </a:lnTo>
                <a:lnTo>
                  <a:pt x="443483" y="71627"/>
                </a:lnTo>
                <a:close/>
              </a:path>
              <a:path w="528954" h="143510">
                <a:moveTo>
                  <a:pt x="443483" y="85343"/>
                </a:moveTo>
                <a:lnTo>
                  <a:pt x="443483" y="71627"/>
                </a:lnTo>
                <a:lnTo>
                  <a:pt x="432394" y="85343"/>
                </a:lnTo>
                <a:lnTo>
                  <a:pt x="443483" y="8534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42194" y="5490432"/>
            <a:ext cx="161636" cy="3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14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984792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32" y="281"/>
            <a:ext cx="28194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05020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2595" y="4237167"/>
            <a:ext cx="0" cy="403412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7479" y="3523128"/>
            <a:ext cx="130464" cy="403412"/>
          </a:xfrm>
          <a:custGeom>
            <a:avLst/>
            <a:gdLst/>
            <a:ahLst/>
            <a:cxnLst/>
            <a:rect l="l" t="t" r="r" b="b"/>
            <a:pathLst>
              <a:path w="143510" h="457200">
                <a:moveTo>
                  <a:pt x="143255" y="143255"/>
                </a:moveTo>
                <a:lnTo>
                  <a:pt x="71627" y="0"/>
                </a:lnTo>
                <a:lnTo>
                  <a:pt x="0" y="143255"/>
                </a:lnTo>
                <a:lnTo>
                  <a:pt x="56387" y="97665"/>
                </a:lnTo>
                <a:lnTo>
                  <a:pt x="56387" y="85343"/>
                </a:lnTo>
                <a:lnTo>
                  <a:pt x="85343" y="85343"/>
                </a:lnTo>
                <a:lnTo>
                  <a:pt x="85343" y="96433"/>
                </a:lnTo>
                <a:lnTo>
                  <a:pt x="143255" y="143255"/>
                </a:lnTo>
                <a:close/>
              </a:path>
              <a:path w="143510" h="457200">
                <a:moveTo>
                  <a:pt x="71627" y="85343"/>
                </a:moveTo>
                <a:lnTo>
                  <a:pt x="56387" y="85343"/>
                </a:lnTo>
                <a:lnTo>
                  <a:pt x="56387" y="97665"/>
                </a:lnTo>
                <a:lnTo>
                  <a:pt x="71627" y="85343"/>
                </a:lnTo>
                <a:close/>
              </a:path>
              <a:path w="143510" h="457200">
                <a:moveTo>
                  <a:pt x="85343" y="457199"/>
                </a:moveTo>
                <a:lnTo>
                  <a:pt x="85343" y="96433"/>
                </a:lnTo>
                <a:lnTo>
                  <a:pt x="71627" y="85343"/>
                </a:lnTo>
                <a:lnTo>
                  <a:pt x="56387" y="97665"/>
                </a:lnTo>
                <a:lnTo>
                  <a:pt x="56387" y="457199"/>
                </a:lnTo>
                <a:lnTo>
                  <a:pt x="85343" y="457199"/>
                </a:lnTo>
                <a:close/>
              </a:path>
              <a:path w="143510" h="457200">
                <a:moveTo>
                  <a:pt x="85343" y="96433"/>
                </a:moveTo>
                <a:lnTo>
                  <a:pt x="85343" y="85343"/>
                </a:lnTo>
                <a:lnTo>
                  <a:pt x="71627" y="85343"/>
                </a:lnTo>
                <a:lnTo>
                  <a:pt x="85343" y="9643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0" y="5455471"/>
            <a:ext cx="480868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52882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378" y="5392270"/>
            <a:ext cx="480868" cy="126626"/>
          </a:xfrm>
          <a:custGeom>
            <a:avLst/>
            <a:gdLst/>
            <a:ahLst/>
            <a:cxnLst/>
            <a:rect l="l" t="t" r="r" b="b"/>
            <a:pathLst>
              <a:path w="528954" h="143510">
                <a:moveTo>
                  <a:pt x="443483" y="71627"/>
                </a:moveTo>
                <a:lnTo>
                  <a:pt x="432394" y="57911"/>
                </a:lnTo>
                <a:lnTo>
                  <a:pt x="0" y="57911"/>
                </a:lnTo>
                <a:lnTo>
                  <a:pt x="0" y="86867"/>
                </a:lnTo>
                <a:lnTo>
                  <a:pt x="431162" y="86867"/>
                </a:lnTo>
                <a:lnTo>
                  <a:pt x="443483" y="71627"/>
                </a:lnTo>
                <a:close/>
              </a:path>
              <a:path w="528954" h="143510">
                <a:moveTo>
                  <a:pt x="528827" y="71627"/>
                </a:moveTo>
                <a:lnTo>
                  <a:pt x="385571" y="0"/>
                </a:lnTo>
                <a:lnTo>
                  <a:pt x="432394" y="57911"/>
                </a:lnTo>
                <a:lnTo>
                  <a:pt x="443483" y="57911"/>
                </a:lnTo>
                <a:lnTo>
                  <a:pt x="443483" y="114299"/>
                </a:lnTo>
                <a:lnTo>
                  <a:pt x="528827" y="71627"/>
                </a:lnTo>
                <a:close/>
              </a:path>
              <a:path w="528954" h="143510">
                <a:moveTo>
                  <a:pt x="443483" y="114299"/>
                </a:moveTo>
                <a:lnTo>
                  <a:pt x="443483" y="86867"/>
                </a:lnTo>
                <a:lnTo>
                  <a:pt x="431162" y="86867"/>
                </a:lnTo>
                <a:lnTo>
                  <a:pt x="385571" y="143255"/>
                </a:lnTo>
                <a:lnTo>
                  <a:pt x="443483" y="114299"/>
                </a:lnTo>
                <a:close/>
              </a:path>
              <a:path w="528954" h="143510">
                <a:moveTo>
                  <a:pt x="443483" y="86867"/>
                </a:moveTo>
                <a:lnTo>
                  <a:pt x="443483" y="71627"/>
                </a:lnTo>
                <a:lnTo>
                  <a:pt x="431162" y="86867"/>
                </a:lnTo>
                <a:lnTo>
                  <a:pt x="443483" y="86867"/>
                </a:lnTo>
                <a:close/>
              </a:path>
              <a:path w="528954" h="143510">
                <a:moveTo>
                  <a:pt x="443483" y="71627"/>
                </a:moveTo>
                <a:lnTo>
                  <a:pt x="443483" y="57911"/>
                </a:lnTo>
                <a:lnTo>
                  <a:pt x="432394" y="57911"/>
                </a:lnTo>
                <a:lnTo>
                  <a:pt x="443483" y="71627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69802" y="5304863"/>
            <a:ext cx="4548909" cy="899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590" algn="ctr"/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  <a:p>
            <a:pPr marL="1031427" marR="4559" indent="-1020600">
              <a:spcBef>
                <a:spcPts val="601"/>
              </a:spcBef>
            </a:pP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5: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Input domain of two variables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x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y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with 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boundaries [100,300]</a:t>
            </a:r>
            <a:r>
              <a:rPr sz="1600" spc="-2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each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07970" y="3126441"/>
            <a:ext cx="2762827" cy="1869141"/>
          </a:xfrm>
          <a:custGeom>
            <a:avLst/>
            <a:gdLst/>
            <a:ahLst/>
            <a:cxnLst/>
            <a:rect l="l" t="t" r="r" b="b"/>
            <a:pathLst>
              <a:path w="3039109" h="2118360">
                <a:moveTo>
                  <a:pt x="0" y="0"/>
                </a:moveTo>
                <a:lnTo>
                  <a:pt x="0" y="2118359"/>
                </a:lnTo>
                <a:lnTo>
                  <a:pt x="3038855" y="2118359"/>
                </a:lnTo>
                <a:lnTo>
                  <a:pt x="3038855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4125" y="1212028"/>
            <a:ext cx="7741227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algn="just"/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boundary value analysis test cases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our program with two inputs  variables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(x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and y) that may have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value from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100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to 300 are: (200,100),  (200,101),</a:t>
            </a:r>
            <a:r>
              <a:rPr spc="3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(200,200),</a:t>
            </a:r>
            <a:r>
              <a:rPr sz="1600" spc="3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(200,299),</a:t>
            </a:r>
            <a:r>
              <a:rPr sz="1600" spc="3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(200,300),</a:t>
            </a:r>
            <a:r>
              <a:rPr sz="1600" spc="3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(100,200),</a:t>
            </a:r>
            <a:r>
              <a:rPr sz="1600" spc="3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(101,200),</a:t>
            </a:r>
            <a:r>
              <a:rPr sz="1600" spc="3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(299,200)</a:t>
            </a:r>
            <a:r>
              <a:rPr sz="1600" spc="3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1397" marR="5698" algn="just">
              <a:lnSpc>
                <a:spcPct val="100299"/>
              </a:lnSpc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(300,200).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This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input domain is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shown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 Fig. 8.5. Each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dot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represent a test case  and inner rectangle is the domain of legitimate inputs. Thus, for a program of n  variables, boundary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value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analysis yield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4n 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test</a:t>
            </a:r>
            <a:r>
              <a:rPr sz="1600" spc="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cases.</a:t>
            </a:r>
            <a:endParaRPr sz="1600">
              <a:latin typeface="Arial"/>
              <a:cs typeface="Arial"/>
            </a:endParaRPr>
          </a:p>
          <a:p>
            <a:pPr marL="581816" algn="ctr">
              <a:spcBef>
                <a:spcPts val="561"/>
              </a:spcBef>
            </a:pPr>
            <a:r>
              <a:rPr b="1" spc="-4" dirty="0">
                <a:latin typeface="Arial"/>
                <a:cs typeface="Arial"/>
              </a:rPr>
              <a:t>Input</a:t>
            </a:r>
            <a:r>
              <a:rPr b="1" spc="-76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domain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09604" y="3621293"/>
            <a:ext cx="181841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3457" y="4479215"/>
            <a:ext cx="180109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1302" y="4912210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6029" y="4914899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1091" y="3610535"/>
            <a:ext cx="22514" cy="869016"/>
          </a:xfrm>
          <a:custGeom>
            <a:avLst/>
            <a:gdLst/>
            <a:ahLst/>
            <a:cxnLst/>
            <a:rect l="l" t="t" r="r" b="b"/>
            <a:pathLst>
              <a:path w="24764" h="984885">
                <a:moveTo>
                  <a:pt x="0" y="0"/>
                </a:moveTo>
                <a:lnTo>
                  <a:pt x="24383" y="984503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6364" y="4484593"/>
            <a:ext cx="1511876" cy="0"/>
          </a:xfrm>
          <a:custGeom>
            <a:avLst/>
            <a:gdLst/>
            <a:ahLst/>
            <a:cxnLst/>
            <a:rect l="l" t="t" r="r" b="b"/>
            <a:pathLst>
              <a:path w="1663064">
                <a:moveTo>
                  <a:pt x="0" y="0"/>
                </a:moveTo>
                <a:lnTo>
                  <a:pt x="16626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000" y="3621293"/>
            <a:ext cx="0" cy="858370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2385" y="3630706"/>
            <a:ext cx="144260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68486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68486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0"/>
                </a:move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8621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8621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0"/>
                </a:move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30981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0981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0"/>
                </a:move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9847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19847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0"/>
                </a:move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7748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57748" y="403411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0"/>
                </a:move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68486" y="359708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8486" y="359708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0"/>
                </a:move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1257" y="3731559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1257" y="3731559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0"/>
                </a:move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4029" y="4311127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4029" y="4311127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0"/>
                </a:move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2411" y="73247"/>
                </a:lnTo>
                <a:lnTo>
                  <a:pt x="64579" y="65150"/>
                </a:lnTo>
                <a:lnTo>
                  <a:pt x="73032" y="53054"/>
                </a:lnTo>
                <a:lnTo>
                  <a:pt x="76199" y="38099"/>
                </a:lnTo>
                <a:lnTo>
                  <a:pt x="73032" y="23145"/>
                </a:lnTo>
                <a:lnTo>
                  <a:pt x="64579" y="11048"/>
                </a:lnTo>
                <a:lnTo>
                  <a:pt x="52411" y="2952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6799" y="444559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6799" y="4445598"/>
            <a:ext cx="69273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0"/>
                </a:move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19302" y="4070424"/>
            <a:ext cx="180109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47784" y="4293644"/>
            <a:ext cx="438727" cy="3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100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90090" y="3018864"/>
            <a:ext cx="696768" cy="12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550"/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2200">
              <a:latin typeface="Times New Roman"/>
              <a:cs typeface="Times New Roman"/>
            </a:endParaRPr>
          </a:p>
          <a:p>
            <a:pPr marL="265550">
              <a:spcBef>
                <a:spcPts val="933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300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870"/>
              </a:spcBef>
              <a:tabLst>
                <a:tab pos="265550" algn="l"/>
              </a:tabLst>
            </a:pPr>
            <a:r>
              <a:rPr sz="3200" b="1" baseline="-5787" dirty="0">
                <a:solidFill>
                  <a:srgbClr val="009999"/>
                </a:solidFill>
                <a:latin typeface="Times New Roman"/>
                <a:cs typeface="Times New Roman"/>
              </a:rPr>
              <a:t>y	</a:t>
            </a: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200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90686" y="5030542"/>
            <a:ext cx="1189759" cy="3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752201" algn="l"/>
              </a:tabLst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200	300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53474" y="5021129"/>
            <a:ext cx="3119582" cy="3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08875" algn="l"/>
                <a:tab pos="2657206" algn="l"/>
              </a:tabLst>
            </a:pPr>
            <a:r>
              <a:rPr sz="3200" b="1" baseline="1157" dirty="0">
                <a:solidFill>
                  <a:srgbClr val="003265"/>
                </a:solidFill>
                <a:latin typeface="Times New Roman"/>
                <a:cs typeface="Times New Roman"/>
              </a:rPr>
              <a:t>0	</a:t>
            </a: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100	</a:t>
            </a:r>
            <a:r>
              <a:rPr sz="3200" b="1" baseline="2314" dirty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3200" baseline="231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85112" y="4908177"/>
            <a:ext cx="0" cy="150719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68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15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143090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852" y="1876311"/>
            <a:ext cx="774065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just"/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Example-</a:t>
            </a:r>
            <a:r>
              <a:rPr b="1" u="heavy" spc="-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8.I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>
              <a:latin typeface="Times New Roman"/>
              <a:cs typeface="Times New Roman"/>
            </a:endParaRPr>
          </a:p>
          <a:p>
            <a:pPr marL="11397" marR="4559" algn="just"/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Consider a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program </a:t>
            </a:r>
            <a:r>
              <a:rPr spc="-13" dirty="0">
                <a:solidFill>
                  <a:srgbClr val="0065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the determination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the nature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roots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of a 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quadratic equation. Its input is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triple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positive integers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(say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a,b,c) and  values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may </a:t>
            </a:r>
            <a:r>
              <a:rPr spc="-9" dirty="0">
                <a:solidFill>
                  <a:srgbClr val="006565"/>
                </a:solidFill>
                <a:latin typeface="Arial"/>
                <a:cs typeface="Arial"/>
              </a:rPr>
              <a:t>be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from interval [0,100]. The program output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may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have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one of 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the following</a:t>
            </a:r>
            <a:r>
              <a:rPr spc="-54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words.</a:t>
            </a:r>
            <a:endParaRPr>
              <a:latin typeface="Arial"/>
              <a:cs typeface="Arial"/>
            </a:endParaRPr>
          </a:p>
          <a:p>
            <a:pPr marL="11397" marR="878137">
              <a:lnSpc>
                <a:spcPct val="150000"/>
              </a:lnSpc>
            </a:pPr>
            <a:r>
              <a:rPr dirty="0">
                <a:latin typeface="Arial"/>
                <a:cs typeface="Arial"/>
              </a:rPr>
              <a:t>[Not a </a:t>
            </a:r>
            <a:r>
              <a:rPr spc="-4" dirty="0">
                <a:latin typeface="Arial"/>
                <a:cs typeface="Arial"/>
              </a:rPr>
              <a:t>quadratic equation; </a:t>
            </a:r>
            <a:r>
              <a:rPr dirty="0">
                <a:latin typeface="Arial"/>
                <a:cs typeface="Arial"/>
              </a:rPr>
              <a:t>Real </a:t>
            </a:r>
            <a:r>
              <a:rPr spc="-4" dirty="0">
                <a:latin typeface="Arial"/>
                <a:cs typeface="Arial"/>
              </a:rPr>
              <a:t>roots; Imaginary roots; </a:t>
            </a:r>
            <a:r>
              <a:rPr dirty="0">
                <a:latin typeface="Arial"/>
                <a:cs typeface="Arial"/>
              </a:rPr>
              <a:t>Equal </a:t>
            </a:r>
            <a:r>
              <a:rPr spc="-4" dirty="0">
                <a:latin typeface="Arial"/>
                <a:cs typeface="Arial"/>
              </a:rPr>
              <a:t>roots] 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boundary value test</a:t>
            </a:r>
            <a:r>
              <a:rPr spc="-6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16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46170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852" y="1809077"/>
            <a:ext cx="4240645" cy="2836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u="heavy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421118">
              <a:spcBef>
                <a:spcPts val="1615"/>
              </a:spcBef>
            </a:pPr>
            <a:r>
              <a:rPr spc="-4" dirty="0">
                <a:latin typeface="Arial"/>
                <a:cs typeface="Arial"/>
              </a:rPr>
              <a:t>Quadratic equation will </a:t>
            </a:r>
            <a:r>
              <a:rPr dirty="0">
                <a:latin typeface="Arial"/>
                <a:cs typeface="Arial"/>
              </a:rPr>
              <a:t>be of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type:</a:t>
            </a:r>
            <a:endParaRPr>
              <a:latin typeface="Arial"/>
              <a:cs typeface="Arial"/>
            </a:endParaRPr>
          </a:p>
          <a:p>
            <a:pPr marL="831980" marR="613727" indent="1230874">
              <a:lnSpc>
                <a:spcPct val="150000"/>
              </a:lnSpc>
            </a:pP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i="1" spc="-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700" spc="-6" baseline="256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+b</a:t>
            </a:r>
            <a:r>
              <a:rPr i="1" spc="-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+c=0  </a:t>
            </a:r>
            <a:r>
              <a:rPr spc="-4" dirty="0">
                <a:latin typeface="Arial"/>
                <a:cs typeface="Arial"/>
              </a:rPr>
              <a:t>Roots are </a:t>
            </a:r>
            <a:r>
              <a:rPr spc="-9" dirty="0">
                <a:latin typeface="Arial"/>
                <a:cs typeface="Arial"/>
              </a:rPr>
              <a:t>real </a:t>
            </a:r>
            <a:r>
              <a:rPr spc="-4" dirty="0">
                <a:latin typeface="Arial"/>
                <a:cs typeface="Arial"/>
              </a:rPr>
              <a:t>if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(b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-4ac)&gt;0</a:t>
            </a:r>
            <a:endParaRPr>
              <a:latin typeface="Arial"/>
              <a:cs typeface="Arial"/>
            </a:endParaRPr>
          </a:p>
          <a:p>
            <a:pPr marL="831980" marR="4559">
              <a:lnSpc>
                <a:spcPct val="150000"/>
              </a:lnSpc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Roots are imaginary if (b</a:t>
            </a:r>
            <a:r>
              <a:rPr sz="1700" spc="-6" baseline="25641" dirty="0">
                <a:solidFill>
                  <a:srgbClr val="653200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-4ac)&lt;0  </a:t>
            </a:r>
            <a:r>
              <a:rPr spc="-4" dirty="0">
                <a:latin typeface="Arial"/>
                <a:cs typeface="Arial"/>
              </a:rPr>
              <a:t>Roots are equal if (b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-4ac)=0 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Equation is not quadratic if</a:t>
            </a:r>
            <a:r>
              <a:rPr spc="-36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a=0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331866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449" y="1629783"/>
            <a:ext cx="3325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boundary value test cases are </a:t>
            </a: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7551" y="2004452"/>
          <a:ext cx="7135094" cy="383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024"/>
                <a:gridCol w="1159625"/>
                <a:gridCol w="1248294"/>
                <a:gridCol w="1249679"/>
                <a:gridCol w="2050472"/>
              </a:tblGrid>
              <a:tr h="317350">
                <a:tc>
                  <a:txBody>
                    <a:bodyPr/>
                    <a:lstStyle/>
                    <a:p>
                      <a:pPr marR="1270" algn="ctr">
                        <a:lnSpc>
                          <a:spcPts val="1405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05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55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55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47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639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91" y="1647712"/>
            <a:ext cx="7914986" cy="278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Example 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b="1" u="heavy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8.2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>
              <a:latin typeface="Times New Roman"/>
              <a:cs typeface="Times New Roman"/>
            </a:endParaRPr>
          </a:p>
          <a:p>
            <a:pPr marL="11397" marR="214263">
              <a:spcBef>
                <a:spcPts val="4"/>
              </a:spcBef>
            </a:pPr>
            <a:r>
              <a:rPr dirty="0">
                <a:latin typeface="Arial"/>
                <a:cs typeface="Arial"/>
              </a:rPr>
              <a:t>Consider a </a:t>
            </a:r>
            <a:r>
              <a:rPr spc="-4" dirty="0">
                <a:latin typeface="Arial"/>
                <a:cs typeface="Arial"/>
              </a:rPr>
              <a:t>program </a:t>
            </a:r>
            <a:r>
              <a:rPr spc="-13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determining the Previous date. Its </a:t>
            </a:r>
            <a:r>
              <a:rPr dirty="0">
                <a:latin typeface="Arial"/>
                <a:cs typeface="Arial"/>
              </a:rPr>
              <a:t>input </a:t>
            </a:r>
            <a:r>
              <a:rPr spc="-4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triple </a:t>
            </a:r>
            <a:r>
              <a:rPr dirty="0">
                <a:latin typeface="Arial"/>
                <a:cs typeface="Arial"/>
              </a:rPr>
              <a:t>of  </a:t>
            </a:r>
            <a:r>
              <a:rPr spc="-4" dirty="0">
                <a:latin typeface="Arial"/>
                <a:cs typeface="Arial"/>
              </a:rPr>
              <a:t>day, month and year with the values in the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range</a:t>
            </a:r>
            <a:endParaRPr>
              <a:latin typeface="Arial"/>
              <a:cs typeface="Arial"/>
            </a:endParaRPr>
          </a:p>
          <a:p>
            <a:pPr marL="831980">
              <a:spcBef>
                <a:spcPts val="556"/>
              </a:spcBef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1 ≤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month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≤</a:t>
            </a:r>
            <a:r>
              <a:rPr spc="-8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12</a:t>
            </a:r>
            <a:endParaRPr>
              <a:latin typeface="Arial"/>
              <a:cs typeface="Arial"/>
            </a:endParaRPr>
          </a:p>
          <a:p>
            <a:pPr marL="831980">
              <a:spcBef>
                <a:spcPts val="417"/>
              </a:spcBef>
              <a:tabLst>
                <a:tab pos="1891329" algn="l"/>
              </a:tabLst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1 ≤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day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≤	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  <a:p>
            <a:pPr marL="831980">
              <a:spcBef>
                <a:spcPts val="431"/>
              </a:spcBef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1900 ≤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year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≤</a:t>
            </a:r>
            <a:r>
              <a:rPr spc="-94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2025</a:t>
            </a:r>
            <a:endParaRPr>
              <a:latin typeface="Arial"/>
              <a:cs typeface="Arial"/>
            </a:endParaRPr>
          </a:p>
          <a:p>
            <a:pPr marL="11397" marR="4559">
              <a:spcBef>
                <a:spcPts val="947"/>
              </a:spcBef>
            </a:pP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possible outputs would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be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Previous date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or invalid input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date.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Design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the  boundary value test</a:t>
            </a:r>
            <a:r>
              <a:rPr spc="-63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4067241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903" y="1741842"/>
            <a:ext cx="7585940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u="heavy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11397" marR="4559">
              <a:spcBef>
                <a:spcPts val="1615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Previous date program </a:t>
            </a:r>
            <a:r>
              <a:rPr spc="-9" dirty="0">
                <a:solidFill>
                  <a:srgbClr val="0000FF"/>
                </a:solidFill>
                <a:latin typeface="Arial"/>
                <a:cs typeface="Arial"/>
              </a:rPr>
              <a:t>takes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date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as input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and checks it </a:t>
            </a:r>
            <a:r>
              <a:rPr spc="-9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validity.  If valid, it returns </a:t>
            </a:r>
            <a:r>
              <a:rPr spc="-9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previous date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pc="-9" dirty="0">
                <a:solidFill>
                  <a:srgbClr val="0000FF"/>
                </a:solidFill>
                <a:latin typeface="Arial"/>
                <a:cs typeface="Arial"/>
              </a:rPr>
              <a:t>its</a:t>
            </a:r>
            <a:r>
              <a:rPr spc="-3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output.</a:t>
            </a:r>
            <a:endParaRPr>
              <a:latin typeface="Arial"/>
              <a:cs typeface="Arial"/>
            </a:endParaRPr>
          </a:p>
          <a:p>
            <a:pPr marL="11397" marR="33621">
              <a:spcBef>
                <a:spcPts val="1615"/>
              </a:spcBef>
            </a:pPr>
            <a:r>
              <a:rPr spc="-4" dirty="0">
                <a:latin typeface="Arial"/>
                <a:cs typeface="Arial"/>
              </a:rPr>
              <a:t>With </a:t>
            </a:r>
            <a:r>
              <a:rPr dirty="0">
                <a:latin typeface="Arial"/>
                <a:cs typeface="Arial"/>
              </a:rPr>
              <a:t>single </a:t>
            </a:r>
            <a:r>
              <a:rPr spc="-4" dirty="0">
                <a:latin typeface="Arial"/>
                <a:cs typeface="Arial"/>
              </a:rPr>
              <a:t>fault assumption theory, 4n+1 test cases can </a:t>
            </a:r>
            <a:r>
              <a:rPr dirty="0">
                <a:latin typeface="Arial"/>
                <a:cs typeface="Arial"/>
              </a:rPr>
              <a:t>be </a:t>
            </a:r>
            <a:r>
              <a:rPr spc="-4" dirty="0">
                <a:latin typeface="Arial"/>
                <a:cs typeface="Arial"/>
              </a:rPr>
              <a:t>designed and  </a:t>
            </a:r>
            <a:r>
              <a:rPr dirty="0">
                <a:latin typeface="Arial"/>
                <a:cs typeface="Arial"/>
              </a:rPr>
              <a:t>which </a:t>
            </a:r>
            <a:r>
              <a:rPr spc="-4" dirty="0">
                <a:latin typeface="Arial"/>
                <a:cs typeface="Arial"/>
              </a:rPr>
              <a:t>are equal to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13.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362792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774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3398" y="1473797"/>
            <a:ext cx="3267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boundary value test cases are: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5369" y="1937217"/>
          <a:ext cx="6858001" cy="392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5"/>
                <a:gridCol w="1115290"/>
                <a:gridCol w="1198417"/>
                <a:gridCol w="1201188"/>
                <a:gridCol w="1971501"/>
              </a:tblGrid>
              <a:tr h="324073">
                <a:tc>
                  <a:txBody>
                    <a:bodyPr/>
                    <a:lstStyle/>
                    <a:p>
                      <a:pPr marR="1270" algn="ctr">
                        <a:lnSpc>
                          <a:spcPts val="1405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R="494665" algn="r">
                        <a:lnSpc>
                          <a:spcPts val="1405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405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ts val="1405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689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16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689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6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68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165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165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118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2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ts val="15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04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December,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880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90" y="1565685"/>
            <a:ext cx="7930573" cy="247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just"/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Example 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b="1" u="heavy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8.3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700">
              <a:latin typeface="Times New Roman"/>
              <a:cs typeface="Times New Roman"/>
            </a:endParaRPr>
          </a:p>
          <a:p>
            <a:pPr marL="11397" marR="4559" algn="just">
              <a:spcBef>
                <a:spcPts val="4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Consider a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simple program to classify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triangle.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Its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inputs is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triple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of 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positive integers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(say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x, y,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z) and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date type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input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parameters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ensures 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that these will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be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integers greater than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0 and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less than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or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equal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100. The 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program output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may be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one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the following</a:t>
            </a:r>
            <a:r>
              <a:rPr spc="-5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words:</a:t>
            </a:r>
            <a:endParaRPr>
              <a:latin typeface="Arial"/>
              <a:cs typeface="Arial"/>
            </a:endParaRPr>
          </a:p>
          <a:p>
            <a:pPr marL="11397" marR="3099409">
              <a:lnSpc>
                <a:spcPct val="150000"/>
              </a:lnSpc>
            </a:pPr>
            <a:r>
              <a:rPr dirty="0">
                <a:latin typeface="Arial"/>
                <a:cs typeface="Arial"/>
              </a:rPr>
              <a:t>[Scalene; </a:t>
            </a:r>
            <a:r>
              <a:rPr spc="-4" dirty="0">
                <a:latin typeface="Arial"/>
                <a:cs typeface="Arial"/>
              </a:rPr>
              <a:t>Isosceles; Equilateral; </a:t>
            </a:r>
            <a:r>
              <a:rPr dirty="0">
                <a:latin typeface="Arial"/>
                <a:cs typeface="Arial"/>
              </a:rPr>
              <a:t>Not a </a:t>
            </a:r>
            <a:r>
              <a:rPr spc="-4" dirty="0">
                <a:latin typeface="Arial"/>
                <a:cs typeface="Arial"/>
              </a:rPr>
              <a:t>triangle] 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boundary value test</a:t>
            </a:r>
            <a:r>
              <a:rPr spc="-6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317414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32" y="281"/>
            <a:ext cx="28194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90" y="1217406"/>
            <a:ext cx="5028045" cy="691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u="heavy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86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boundary value </a:t>
            </a:r>
            <a:r>
              <a:rPr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cases are shown</a:t>
            </a:r>
            <a:r>
              <a:rPr spc="-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below: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3915" y="2152369"/>
          <a:ext cx="5541820" cy="3821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9"/>
                <a:gridCol w="831272"/>
                <a:gridCol w="831272"/>
                <a:gridCol w="831272"/>
                <a:gridCol w="1939635"/>
              </a:tblGrid>
              <a:tr h="2770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06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68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125" y="1873622"/>
            <a:ext cx="7767205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8" indent="-410291" algn="just">
              <a:buChar char="•"/>
              <a:tabLst>
                <a:tab pos="461578" algn="l"/>
              </a:tabLst>
            </a:pPr>
            <a:r>
              <a:rPr sz="2900" spc="-4" dirty="0">
                <a:latin typeface="Arial"/>
                <a:cs typeface="Arial"/>
              </a:rPr>
              <a:t>Why </a:t>
            </a:r>
            <a:r>
              <a:rPr sz="2900" spc="-9" dirty="0">
                <a:latin typeface="Arial"/>
                <a:cs typeface="Arial"/>
              </a:rPr>
              <a:t>should </a:t>
            </a:r>
            <a:r>
              <a:rPr sz="2900" dirty="0">
                <a:latin typeface="Arial"/>
                <a:cs typeface="Arial"/>
              </a:rPr>
              <a:t>We </a:t>
            </a:r>
            <a:r>
              <a:rPr sz="2900" spc="-4" dirty="0">
                <a:latin typeface="Arial"/>
                <a:cs typeface="Arial"/>
              </a:rPr>
              <a:t>Test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11397" marR="30202" algn="just">
              <a:spcBef>
                <a:spcPts val="4"/>
              </a:spcBef>
            </a:pP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Although software testing is itself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an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expensive </a:t>
            </a:r>
            <a:r>
              <a:rPr spc="-9" dirty="0">
                <a:solidFill>
                  <a:srgbClr val="650032"/>
                </a:solidFill>
                <a:latin typeface="Arial"/>
                <a:cs typeface="Arial"/>
              </a:rPr>
              <a:t>activity,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yet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launching of 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software without testing may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lead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cost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potentially much higher than that 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testing, specially in systems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where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human safety is</a:t>
            </a:r>
            <a:r>
              <a:rPr spc="-13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involved.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37040" marR="4559" algn="just">
              <a:spcBef>
                <a:spcPts val="1167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 the software life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cycle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earlier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errors are discovered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removed,  the lower is the cost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their</a:t>
            </a:r>
            <a:r>
              <a:rPr spc="-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removal.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438709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714021">
              <a:lnSpc>
                <a:spcPts val="1315"/>
              </a:lnSpc>
            </a:pPr>
            <a:r>
              <a:rPr dirty="0"/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1007576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concerned with testing the implementation of the program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intent of this testing is not to exercise all the different input or </a:t>
            </a:r>
            <a:r>
              <a:rPr lang="en-US" dirty="0" smtClean="0"/>
              <a:t>output</a:t>
            </a:r>
            <a:r>
              <a:rPr lang="en-US" dirty="0"/>
              <a:t> </a:t>
            </a:r>
            <a:r>
              <a:rPr lang="en-US" dirty="0" smtClean="0"/>
              <a:t>conditions but </a:t>
            </a:r>
            <a:r>
              <a:rPr lang="en-US" dirty="0"/>
              <a:t>to exercise the </a:t>
            </a:r>
            <a:r>
              <a:rPr lang="en-US" dirty="0" smtClean="0"/>
              <a:t>different programming </a:t>
            </a:r>
            <a:r>
              <a:rPr lang="en-US" dirty="0"/>
              <a:t>structures and data structures used in the program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i="1" dirty="0"/>
              <a:t>structural 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control flow-based </a:t>
            </a:r>
            <a:r>
              <a:rPr lang="en-US" sz="2400" b="1" dirty="0" smtClean="0"/>
              <a:t>testing</a:t>
            </a:r>
            <a:r>
              <a:rPr lang="en-US" sz="2400" dirty="0" smtClean="0"/>
              <a:t>:- </a:t>
            </a:r>
            <a:r>
              <a:rPr lang="en-US" sz="2400" dirty="0"/>
              <a:t>control flow graph (or simply flow graph) of a program P be </a:t>
            </a:r>
            <a:r>
              <a:rPr lang="en-US" sz="2400" dirty="0" smtClean="0"/>
              <a:t>G.</a:t>
            </a:r>
          </a:p>
          <a:p>
            <a:r>
              <a:rPr lang="en-US" sz="2400" dirty="0" smtClean="0"/>
              <a:t>A node </a:t>
            </a:r>
            <a:r>
              <a:rPr lang="en-US" sz="2400" dirty="0"/>
              <a:t>in this graph represents a block of statements that is always </a:t>
            </a:r>
            <a:r>
              <a:rPr lang="en-US" sz="2400" dirty="0" smtClean="0"/>
              <a:t>executed together.</a:t>
            </a:r>
          </a:p>
          <a:p>
            <a:r>
              <a:rPr lang="en-US" sz="2400" dirty="0"/>
              <a:t>An edge (</a:t>
            </a:r>
            <a:r>
              <a:rPr lang="en-US" sz="2400" dirty="0" err="1"/>
              <a:t>i</a:t>
            </a:r>
            <a:r>
              <a:rPr lang="en-US" sz="2400" dirty="0"/>
              <a:t>, j) </a:t>
            </a:r>
            <a:r>
              <a:rPr lang="en-US" sz="2400" dirty="0" smtClean="0"/>
              <a:t>represents </a:t>
            </a:r>
            <a:r>
              <a:rPr lang="en-US" sz="2400" dirty="0"/>
              <a:t>a </a:t>
            </a:r>
            <a:r>
              <a:rPr lang="en-US" sz="2400" dirty="0" smtClean="0"/>
              <a:t>possible transfer </a:t>
            </a:r>
            <a:r>
              <a:rPr lang="en-US" sz="2400" dirty="0"/>
              <a:t>of control after executing the last statement of the block </a:t>
            </a:r>
            <a:r>
              <a:rPr lang="en-US" sz="2400" dirty="0" smtClean="0"/>
              <a:t>represented by </a:t>
            </a:r>
            <a:r>
              <a:rPr lang="en-US" sz="2400" dirty="0"/>
              <a:t>node </a:t>
            </a:r>
            <a:r>
              <a:rPr lang="en-US" sz="2400" dirty="0" err="1"/>
              <a:t>i</a:t>
            </a:r>
            <a:r>
              <a:rPr lang="en-US" sz="2400" dirty="0"/>
              <a:t> to the first statement of the block represented by node j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</a:t>
            </a:r>
            <a:r>
              <a:rPr lang="en-US" sz="2400" dirty="0" smtClean="0"/>
              <a:t>node corresponding </a:t>
            </a:r>
            <a:r>
              <a:rPr lang="en-US" sz="2400" dirty="0"/>
              <a:t>to a block whose first statement is the start statement of P </a:t>
            </a:r>
            <a:r>
              <a:rPr lang="en-US" sz="2400" dirty="0" smtClean="0"/>
              <a:t>is called </a:t>
            </a:r>
            <a:r>
              <a:rPr lang="en-US" sz="2400" dirty="0"/>
              <a:t>the start node of G, and a </a:t>
            </a:r>
            <a:r>
              <a:rPr lang="en-US" sz="2400" dirty="0" smtClean="0"/>
              <a:t>node corresponding </a:t>
            </a:r>
            <a:r>
              <a:rPr lang="en-US" sz="2400" dirty="0"/>
              <a:t>to a block whose </a:t>
            </a:r>
            <a:r>
              <a:rPr lang="en-US" sz="2400" dirty="0" smtClean="0"/>
              <a:t>last statement </a:t>
            </a:r>
            <a:r>
              <a:rPr lang="en-US" sz="2400" dirty="0"/>
              <a:t>is an exit statement is called an exit </a:t>
            </a:r>
            <a:r>
              <a:rPr lang="en-US" sz="2400" dirty="0" smtClean="0"/>
              <a:t>node.</a:t>
            </a:r>
          </a:p>
          <a:p>
            <a:r>
              <a:rPr lang="en-US" sz="2400" dirty="0"/>
              <a:t>A complete </a:t>
            </a:r>
            <a:r>
              <a:rPr lang="en-US" sz="2400" dirty="0" smtClean="0"/>
              <a:t>path</a:t>
            </a:r>
            <a:r>
              <a:rPr lang="en-US" sz="2400" dirty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a path whose first node is the start node and the last node is an exit node.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6400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17430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0"/>
            <a:ext cx="16287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3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91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2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7010400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each circle, called a </a:t>
            </a:r>
            <a:r>
              <a:rPr lang="en-US" sz="6000" b="1" i="1" dirty="0"/>
              <a:t>flow graph </a:t>
            </a:r>
            <a:r>
              <a:rPr lang="en-US" sz="6000" b="1" i="1" dirty="0" smtClean="0"/>
              <a:t>node</a:t>
            </a:r>
            <a:r>
              <a:rPr lang="en-US" sz="6000" i="1" dirty="0" smtClean="0"/>
              <a:t>, </a:t>
            </a:r>
            <a:r>
              <a:rPr lang="en-US" sz="6000" dirty="0" smtClean="0"/>
              <a:t>represents </a:t>
            </a:r>
            <a:r>
              <a:rPr lang="en-US" sz="6000" dirty="0"/>
              <a:t>one or </a:t>
            </a:r>
            <a:r>
              <a:rPr lang="en-US" sz="6000" dirty="0" smtClean="0"/>
              <a:t>more procedural </a:t>
            </a:r>
            <a:r>
              <a:rPr lang="en-US" sz="6000" dirty="0"/>
              <a:t>statements</a:t>
            </a:r>
            <a:r>
              <a:rPr lang="en-US" sz="6000" dirty="0" smtClean="0"/>
              <a:t>.</a:t>
            </a:r>
          </a:p>
          <a:p>
            <a:endParaRPr lang="en-US" sz="6000" dirty="0" smtClean="0"/>
          </a:p>
          <a:p>
            <a:r>
              <a:rPr lang="en-US" sz="6000" dirty="0"/>
              <a:t>The arrows on the flow graph, called </a:t>
            </a:r>
            <a:r>
              <a:rPr lang="en-US" sz="6000" b="1" i="1" dirty="0"/>
              <a:t>edges</a:t>
            </a:r>
            <a:r>
              <a:rPr lang="en-US" sz="6000" i="1" dirty="0"/>
              <a:t> </a:t>
            </a:r>
            <a:r>
              <a:rPr lang="en-US" sz="6000" dirty="0"/>
              <a:t>or </a:t>
            </a:r>
            <a:r>
              <a:rPr lang="en-US" sz="6000" b="1" i="1" dirty="0"/>
              <a:t>links</a:t>
            </a:r>
            <a:r>
              <a:rPr lang="en-US" sz="6000" i="1" dirty="0"/>
              <a:t>, </a:t>
            </a:r>
            <a:r>
              <a:rPr lang="en-US" sz="6000" dirty="0"/>
              <a:t>represent flow of </a:t>
            </a:r>
            <a:r>
              <a:rPr lang="en-US" sz="6000" dirty="0" smtClean="0"/>
              <a:t>control.</a:t>
            </a:r>
          </a:p>
          <a:p>
            <a:pPr marL="0" indent="0">
              <a:buNone/>
            </a:pPr>
            <a:endParaRPr lang="en-US" sz="6000" dirty="0" smtClean="0"/>
          </a:p>
          <a:p>
            <a:r>
              <a:rPr lang="en-US" sz="6000" dirty="0"/>
              <a:t>Areas bounded by edges and nodes </a:t>
            </a:r>
            <a:r>
              <a:rPr lang="en-US" sz="6000" dirty="0" smtClean="0"/>
              <a:t>are called </a:t>
            </a:r>
            <a:r>
              <a:rPr lang="en-US" sz="6000" b="1" i="1" dirty="0"/>
              <a:t>regions</a:t>
            </a:r>
            <a:r>
              <a:rPr lang="en-US" sz="6000" i="1" dirty="0" smtClean="0"/>
              <a:t>.</a:t>
            </a:r>
          </a:p>
          <a:p>
            <a:endParaRPr lang="en-US" sz="6000" dirty="0"/>
          </a:p>
          <a:p>
            <a:r>
              <a:rPr lang="en-US" sz="6000" dirty="0"/>
              <a:t>When counting regions, we include the area outside the graph as </a:t>
            </a:r>
            <a:r>
              <a:rPr lang="en-US" sz="6000" dirty="0" smtClean="0"/>
              <a:t>a region.</a:t>
            </a:r>
          </a:p>
          <a:p>
            <a:pPr marL="0" indent="0">
              <a:buNone/>
            </a:pPr>
            <a:endParaRPr lang="en-US" sz="6000" dirty="0" smtClean="0"/>
          </a:p>
          <a:p>
            <a:r>
              <a:rPr lang="en-US" sz="6000" dirty="0"/>
              <a:t>When compound conditions are encountered in a procedural design, the generation of a flow graph becomes slightly more complicated. A compound condition </a:t>
            </a:r>
            <a:r>
              <a:rPr lang="en-US" sz="6000" dirty="0" smtClean="0"/>
              <a:t>occurs when </a:t>
            </a:r>
            <a:r>
              <a:rPr lang="en-US" sz="6000" dirty="0"/>
              <a:t>one or more Boolean operators (logical OR, AND, NAND, NOR) is present in </a:t>
            </a:r>
            <a:r>
              <a:rPr lang="en-US" sz="6000" dirty="0" smtClean="0"/>
              <a:t>a conditional </a:t>
            </a:r>
            <a:r>
              <a:rPr lang="en-US" sz="6000" dirty="0"/>
              <a:t>statement</a:t>
            </a:r>
            <a:r>
              <a:rPr lang="en-US" sz="6000" dirty="0" smtClean="0"/>
              <a:t>.</a:t>
            </a:r>
          </a:p>
          <a:p>
            <a:endParaRPr lang="en-US" sz="6000" dirty="0" smtClean="0"/>
          </a:p>
          <a:p>
            <a:r>
              <a:rPr lang="en-US" sz="6000" dirty="0"/>
              <a:t>Each node that contains a condition is called a </a:t>
            </a:r>
            <a:r>
              <a:rPr lang="en-US" sz="6000" b="1" i="1" dirty="0"/>
              <a:t>predicate node </a:t>
            </a:r>
            <a:r>
              <a:rPr lang="en-US" sz="6000" dirty="0"/>
              <a:t>and is characterized by two or more edges emanating from it</a:t>
            </a:r>
            <a:r>
              <a:rPr lang="en-US" sz="6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6000" dirty="0"/>
              <a:t>Each </a:t>
            </a:r>
            <a:r>
              <a:rPr lang="en-US" altLang="en-US" sz="6000" u="sng" dirty="0"/>
              <a:t>compound condition</a:t>
            </a:r>
            <a:r>
              <a:rPr lang="en-US" altLang="en-US" sz="6000" dirty="0"/>
              <a:t> in a conditional expression containing one or more Boolean operators (e.g., and, or) is represented by a separate predicate node</a:t>
            </a:r>
          </a:p>
          <a:p>
            <a:pPr lvl="1">
              <a:lnSpc>
                <a:spcPct val="90000"/>
              </a:lnSpc>
            </a:pPr>
            <a:r>
              <a:rPr lang="en-US" altLang="en-US" sz="6000" dirty="0"/>
              <a:t>A predicate node has </a:t>
            </a:r>
            <a:r>
              <a:rPr lang="en-US" altLang="en-US" sz="6000" u="sng" dirty="0"/>
              <a:t>two</a:t>
            </a:r>
            <a:r>
              <a:rPr lang="en-US" altLang="en-US" sz="6000" dirty="0"/>
              <a:t> edges leading out from it (True and False)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flow-chart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4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Flow-Graph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15281"/>
            <a:ext cx="762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28" y="381000"/>
            <a:ext cx="3933144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0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F35957-8225-4E24-B735-96EA876CFD82}" type="slidenum">
              <a:rPr lang="en-US" altLang="en-US" sz="1400" i="0" u="none" smtClean="0"/>
              <a:pPr eaLnBrk="1" hangingPunct="1"/>
              <a:t>49</a:t>
            </a:fld>
            <a:endParaRPr lang="en-US" altLang="en-US" sz="1400" i="0" u="none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A Second Flow Graph Example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6934200" y="762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3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6934200" y="1371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4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6934200" y="2057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5</a:t>
            </a: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6934200" y="27432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6</a:t>
            </a: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7772400" y="3200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7</a:t>
            </a: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7772400" y="3810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16</a:t>
            </a:r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7772400" y="4419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17</a:t>
            </a:r>
          </a:p>
        </p:txBody>
      </p:sp>
      <p:sp>
        <p:nvSpPr>
          <p:cNvPr id="15372" name="Oval 11"/>
          <p:cNvSpPr>
            <a:spLocks noChangeArrowheads="1"/>
          </p:cNvSpPr>
          <p:nvPr/>
        </p:nvSpPr>
        <p:spPr bwMode="auto">
          <a:xfrm>
            <a:off x="6172200" y="32004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8</a:t>
            </a:r>
          </a:p>
        </p:txBody>
      </p: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6172200" y="3810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9</a:t>
            </a:r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6172200" y="44196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11</a:t>
            </a:r>
          </a:p>
        </p:txBody>
      </p:sp>
      <p:sp>
        <p:nvSpPr>
          <p:cNvPr id="15375" name="Oval 14"/>
          <p:cNvSpPr>
            <a:spLocks noChangeArrowheads="1"/>
          </p:cNvSpPr>
          <p:nvPr/>
        </p:nvSpPr>
        <p:spPr bwMode="auto">
          <a:xfrm>
            <a:off x="6172200" y="50292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12</a:t>
            </a:r>
          </a:p>
        </p:txBody>
      </p:sp>
      <p:sp>
        <p:nvSpPr>
          <p:cNvPr id="15376" name="Oval 15"/>
          <p:cNvSpPr>
            <a:spLocks noChangeArrowheads="1"/>
          </p:cNvSpPr>
          <p:nvPr/>
        </p:nvSpPr>
        <p:spPr bwMode="auto">
          <a:xfrm>
            <a:off x="6172200" y="5715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14</a:t>
            </a:r>
          </a:p>
        </p:txBody>
      </p:sp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6172200" y="6324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15</a:t>
            </a:r>
          </a:p>
        </p:txBody>
      </p:sp>
      <p:sp>
        <p:nvSpPr>
          <p:cNvPr id="15378" name="Oval 17"/>
          <p:cNvSpPr>
            <a:spLocks noChangeArrowheads="1"/>
          </p:cNvSpPr>
          <p:nvPr/>
        </p:nvSpPr>
        <p:spPr bwMode="auto">
          <a:xfrm>
            <a:off x="5105400" y="50292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13</a:t>
            </a:r>
          </a:p>
        </p:txBody>
      </p:sp>
      <p:sp>
        <p:nvSpPr>
          <p:cNvPr id="15379" name="Oval 18"/>
          <p:cNvSpPr>
            <a:spLocks noChangeArrowheads="1"/>
          </p:cNvSpPr>
          <p:nvPr/>
        </p:nvSpPr>
        <p:spPr bwMode="auto">
          <a:xfrm>
            <a:off x="5105400" y="3810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10</a:t>
            </a:r>
          </a:p>
        </p:txBody>
      </p:sp>
      <p:cxnSp>
        <p:nvCxnSpPr>
          <p:cNvPr id="15380" name="AutoShape 19"/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7200900" y="1143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0"/>
          <p:cNvCxnSpPr>
            <a:cxnSpLocks noChangeShapeType="1"/>
            <a:stCxn id="15366" idx="4"/>
            <a:endCxn id="15367" idx="0"/>
          </p:cNvCxnSpPr>
          <p:nvPr/>
        </p:nvCxnSpPr>
        <p:spPr bwMode="auto">
          <a:xfrm>
            <a:off x="7200900" y="17526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1"/>
          <p:cNvCxnSpPr>
            <a:cxnSpLocks noChangeShapeType="1"/>
            <a:stCxn id="15367" idx="4"/>
            <a:endCxn id="15368" idx="0"/>
          </p:cNvCxnSpPr>
          <p:nvPr/>
        </p:nvCxnSpPr>
        <p:spPr bwMode="auto">
          <a:xfrm>
            <a:off x="7200900" y="2438400"/>
            <a:ext cx="0" cy="28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2"/>
          <p:cNvCxnSpPr>
            <a:cxnSpLocks noChangeShapeType="1"/>
            <a:stCxn id="15368" idx="3"/>
            <a:endCxn id="15372" idx="7"/>
          </p:cNvCxnSpPr>
          <p:nvPr/>
        </p:nvCxnSpPr>
        <p:spPr bwMode="auto">
          <a:xfrm flipH="1">
            <a:off x="6627813" y="3087688"/>
            <a:ext cx="384175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3"/>
          <p:cNvCxnSpPr>
            <a:cxnSpLocks noChangeShapeType="1"/>
            <a:stCxn id="15368" idx="5"/>
            <a:endCxn id="15369" idx="1"/>
          </p:cNvCxnSpPr>
          <p:nvPr/>
        </p:nvCxnSpPr>
        <p:spPr bwMode="auto">
          <a:xfrm>
            <a:off x="7389813" y="3087688"/>
            <a:ext cx="4603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4"/>
          <p:cNvCxnSpPr>
            <a:cxnSpLocks noChangeShapeType="1"/>
            <a:stCxn id="15372" idx="4"/>
            <a:endCxn id="15373" idx="0"/>
          </p:cNvCxnSpPr>
          <p:nvPr/>
        </p:nvCxnSpPr>
        <p:spPr bwMode="auto">
          <a:xfrm>
            <a:off x="6438900" y="36004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5"/>
          <p:cNvCxnSpPr>
            <a:cxnSpLocks noChangeShapeType="1"/>
            <a:stCxn id="15369" idx="4"/>
            <a:endCxn id="15370" idx="0"/>
          </p:cNvCxnSpPr>
          <p:nvPr/>
        </p:nvCxnSpPr>
        <p:spPr bwMode="auto">
          <a:xfrm>
            <a:off x="8039100" y="35814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6"/>
          <p:cNvCxnSpPr>
            <a:cxnSpLocks noChangeShapeType="1"/>
            <a:stCxn id="15370" idx="4"/>
            <a:endCxn id="15371" idx="0"/>
          </p:cNvCxnSpPr>
          <p:nvPr/>
        </p:nvCxnSpPr>
        <p:spPr bwMode="auto">
          <a:xfrm>
            <a:off x="8039100" y="4191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7"/>
          <p:cNvCxnSpPr>
            <a:cxnSpLocks noChangeShapeType="1"/>
            <a:stCxn id="15373" idx="4"/>
            <a:endCxn id="15374" idx="0"/>
          </p:cNvCxnSpPr>
          <p:nvPr/>
        </p:nvCxnSpPr>
        <p:spPr bwMode="auto">
          <a:xfrm>
            <a:off x="6438900" y="419100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28"/>
          <p:cNvCxnSpPr>
            <a:cxnSpLocks noChangeShapeType="1"/>
            <a:stCxn id="15374" idx="4"/>
            <a:endCxn id="15375" idx="0"/>
          </p:cNvCxnSpPr>
          <p:nvPr/>
        </p:nvCxnSpPr>
        <p:spPr bwMode="auto">
          <a:xfrm>
            <a:off x="6438900" y="48196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29"/>
          <p:cNvCxnSpPr>
            <a:cxnSpLocks noChangeShapeType="1"/>
            <a:stCxn id="15375" idx="4"/>
            <a:endCxn id="15376" idx="0"/>
          </p:cNvCxnSpPr>
          <p:nvPr/>
        </p:nvCxnSpPr>
        <p:spPr bwMode="auto">
          <a:xfrm>
            <a:off x="6438900" y="54102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AutoShape 30"/>
          <p:cNvCxnSpPr>
            <a:cxnSpLocks noChangeShapeType="1"/>
            <a:stCxn id="15376" idx="4"/>
            <a:endCxn id="15377" idx="0"/>
          </p:cNvCxnSpPr>
          <p:nvPr/>
        </p:nvCxnSpPr>
        <p:spPr bwMode="auto">
          <a:xfrm>
            <a:off x="6438900" y="6096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AutoShape 31"/>
          <p:cNvCxnSpPr>
            <a:cxnSpLocks noChangeShapeType="1"/>
            <a:stCxn id="15372" idx="3"/>
            <a:endCxn id="15379" idx="7"/>
          </p:cNvCxnSpPr>
          <p:nvPr/>
        </p:nvCxnSpPr>
        <p:spPr bwMode="auto">
          <a:xfrm flipH="1">
            <a:off x="5561013" y="3544888"/>
            <a:ext cx="688975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AutoShape 32"/>
          <p:cNvCxnSpPr>
            <a:cxnSpLocks noChangeShapeType="1"/>
            <a:stCxn id="15379" idx="0"/>
            <a:endCxn id="15367" idx="3"/>
          </p:cNvCxnSpPr>
          <p:nvPr/>
        </p:nvCxnSpPr>
        <p:spPr bwMode="auto">
          <a:xfrm rot="-5400000">
            <a:off x="5478463" y="2276475"/>
            <a:ext cx="1427162" cy="1639888"/>
          </a:xfrm>
          <a:prstGeom prst="curvedConnector3">
            <a:avLst>
              <a:gd name="adj1" fmla="val 7419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33"/>
          <p:cNvCxnSpPr>
            <a:cxnSpLocks noChangeShapeType="1"/>
            <a:stCxn id="15378" idx="2"/>
            <a:endCxn id="15367" idx="2"/>
          </p:cNvCxnSpPr>
          <p:nvPr/>
        </p:nvCxnSpPr>
        <p:spPr bwMode="auto">
          <a:xfrm rot="10800000" flipH="1">
            <a:off x="5105400" y="2247900"/>
            <a:ext cx="1828800" cy="29718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AutoShape 34"/>
          <p:cNvCxnSpPr>
            <a:cxnSpLocks noChangeShapeType="1"/>
            <a:stCxn id="15377" idx="2"/>
            <a:endCxn id="15367" idx="1"/>
          </p:cNvCxnSpPr>
          <p:nvPr/>
        </p:nvCxnSpPr>
        <p:spPr bwMode="auto">
          <a:xfrm rot="10800000" flipH="1">
            <a:off x="6172200" y="2112963"/>
            <a:ext cx="839788" cy="4402137"/>
          </a:xfrm>
          <a:prstGeom prst="curvedConnector4">
            <a:avLst>
              <a:gd name="adj1" fmla="val -210588"/>
              <a:gd name="adj2" fmla="val 10645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6" name="AutoShape 35"/>
          <p:cNvCxnSpPr>
            <a:cxnSpLocks noChangeShapeType="1"/>
            <a:stCxn id="15374" idx="3"/>
            <a:endCxn id="15378" idx="7"/>
          </p:cNvCxnSpPr>
          <p:nvPr/>
        </p:nvCxnSpPr>
        <p:spPr bwMode="auto">
          <a:xfrm flipH="1">
            <a:off x="5561013" y="4764088"/>
            <a:ext cx="688975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685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303" y="1873622"/>
            <a:ext cx="5197186" cy="451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indent="-410291">
              <a:buChar char="•"/>
              <a:tabLst>
                <a:tab pos="421118" algn="l"/>
                <a:tab pos="421688" algn="l"/>
              </a:tabLst>
            </a:pPr>
            <a:r>
              <a:rPr sz="2900" spc="-4" dirty="0">
                <a:latin typeface="Arial"/>
                <a:cs typeface="Arial"/>
              </a:rPr>
              <a:t>Who </a:t>
            </a:r>
            <a:r>
              <a:rPr sz="2900" spc="-9" dirty="0">
                <a:latin typeface="Arial"/>
                <a:cs typeface="Arial"/>
              </a:rPr>
              <a:t>should </a:t>
            </a:r>
            <a:r>
              <a:rPr sz="2900" dirty="0">
                <a:latin typeface="Arial"/>
                <a:cs typeface="Arial"/>
              </a:rPr>
              <a:t>Do </a:t>
            </a:r>
            <a:r>
              <a:rPr sz="2900" spc="-4" dirty="0">
                <a:latin typeface="Arial"/>
                <a:cs typeface="Arial"/>
              </a:rPr>
              <a:t>the Testing</a:t>
            </a:r>
            <a:r>
              <a:rPr sz="2900" spc="-67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438709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714021">
              <a:lnSpc>
                <a:spcPts val="1315"/>
              </a:lnSpc>
            </a:pPr>
            <a:r>
              <a:rPr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sp>
        <p:nvSpPr>
          <p:cNvPr id="5" name="object 5"/>
          <p:cNvSpPr txBox="1"/>
          <p:nvPr/>
        </p:nvSpPr>
        <p:spPr>
          <a:xfrm>
            <a:off x="1081572" y="2683135"/>
            <a:ext cx="7382741" cy="1944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104" indent="-311707">
              <a:buChar char="o"/>
              <a:tabLst>
                <a:tab pos="323104" algn="l"/>
                <a:tab pos="323674" algn="l"/>
              </a:tabLst>
            </a:pP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Testing requires the developers </a:t>
            </a:r>
            <a:r>
              <a:rPr spc="-9" dirty="0">
                <a:solidFill>
                  <a:srgbClr val="650032"/>
                </a:solidFill>
                <a:latin typeface="Arial"/>
                <a:cs typeface="Arial"/>
              </a:rPr>
              <a:t>to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find errors from their</a:t>
            </a:r>
            <a:r>
              <a:rPr spc="4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software.</a:t>
            </a:r>
            <a:endParaRPr>
              <a:latin typeface="Arial"/>
              <a:cs typeface="Arial"/>
            </a:endParaRPr>
          </a:p>
          <a:p>
            <a:pPr marL="323104" marR="6838" indent="-311707" algn="just">
              <a:spcBef>
                <a:spcPts val="1077"/>
              </a:spcBef>
              <a:buChar char="o"/>
              <a:tabLst>
                <a:tab pos="323674" algn="l"/>
              </a:tabLst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It is difficult for software developer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point out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errors from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own  creations.</a:t>
            </a:r>
            <a:endParaRPr>
              <a:latin typeface="Arial"/>
              <a:cs typeface="Arial"/>
            </a:endParaRPr>
          </a:p>
          <a:p>
            <a:pPr marL="323104" marR="4559" indent="-311707" algn="just">
              <a:spcBef>
                <a:spcPts val="1077"/>
              </a:spcBef>
              <a:buChar char="o"/>
              <a:tabLst>
                <a:tab pos="323674" algn="l"/>
              </a:tabLst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Many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organisations have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made a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distinction between development 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testing phase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by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making different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people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responsible </a:t>
            </a:r>
            <a:r>
              <a:rPr spc="-9" dirty="0">
                <a:solidFill>
                  <a:srgbClr val="323299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each 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phase.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408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A5E1ED-C859-46C3-A53C-6DE0B420E3A3}" type="slidenum">
              <a:rPr lang="en-US" altLang="en-US" sz="1400" i="0" u="none" smtClean="0"/>
              <a:pPr eaLnBrk="1" hangingPunct="1"/>
              <a:t>50</a:t>
            </a:fld>
            <a:endParaRPr lang="en-US" altLang="en-US" sz="1400" i="0" u="none" smtClean="0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A Sample Function to Diagram and Analyze</a:t>
            </a:r>
          </a:p>
        </p:txBody>
      </p:sp>
      <p:sp>
        <p:nvSpPr>
          <p:cNvPr id="17412" name="Text Box 1027"/>
          <p:cNvSpPr txBox="1">
            <a:spLocks noChangeArrowheads="1"/>
          </p:cNvSpPr>
          <p:nvPr/>
        </p:nvSpPr>
        <p:spPr bwMode="auto">
          <a:xfrm>
            <a:off x="228600" y="838200"/>
            <a:ext cx="3983038" cy="596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1  int functionZ(int y)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2  {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3  int x = 0;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       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4  while (x &lt;= (y * y)) 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5     {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6     if ((x % 11 == 0) &amp;&amp;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7         (x % y == 0)) 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8        {   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 9        printf(“%d”, x);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10        x++;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11        } // End if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12     else if ((x % 7 == 0) ||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13              (x % y == 1))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14        { 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15        printf(“%d”, y);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16        x = x + 2;     </a:t>
            </a:r>
          </a:p>
          <a:p>
            <a:pPr algn="l" eaLnBrk="1" hangingPunct="1">
              <a:buFontTx/>
              <a:buAutoNum type="arabicPlain" startAt="17"/>
            </a:pPr>
            <a:r>
              <a:rPr lang="en-US" altLang="en-US" sz="1600" i="0" u="none">
                <a:latin typeface="Courier New" pitchFamily="49" charset="0"/>
              </a:rPr>
              <a:t>      } // End else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18     printf(“\n”);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19     } // End while</a:t>
            </a:r>
          </a:p>
          <a:p>
            <a:pPr algn="l" eaLnBrk="1" hangingPunct="1"/>
            <a:endParaRPr lang="en-US" altLang="en-US" sz="1600" i="0" u="none">
              <a:latin typeface="Courier New" pitchFamily="49" charset="0"/>
            </a:endParaRP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20  printf("End of list\n");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21  return 0;</a:t>
            </a:r>
          </a:p>
          <a:p>
            <a:pPr algn="l" eaLnBrk="1" hangingPunct="1"/>
            <a:r>
              <a:rPr lang="en-US" altLang="en-US" sz="1600" i="0" u="none">
                <a:latin typeface="Courier New" pitchFamily="49" charset="0"/>
              </a:rPr>
              <a:t>22  } // End functionZ</a:t>
            </a:r>
          </a:p>
        </p:txBody>
      </p:sp>
      <p:sp>
        <p:nvSpPr>
          <p:cNvPr id="17413" name="Oval 1028"/>
          <p:cNvSpPr>
            <a:spLocks noChangeArrowheads="1"/>
          </p:cNvSpPr>
          <p:nvPr/>
        </p:nvSpPr>
        <p:spPr bwMode="auto">
          <a:xfrm>
            <a:off x="6477000" y="762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3</a:t>
            </a:r>
          </a:p>
        </p:txBody>
      </p:sp>
      <p:sp>
        <p:nvSpPr>
          <p:cNvPr id="17414" name="Oval 1029"/>
          <p:cNvSpPr>
            <a:spLocks noChangeArrowheads="1"/>
          </p:cNvSpPr>
          <p:nvPr/>
        </p:nvSpPr>
        <p:spPr bwMode="auto">
          <a:xfrm>
            <a:off x="6477000" y="13716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4</a:t>
            </a:r>
          </a:p>
        </p:txBody>
      </p:sp>
      <p:sp>
        <p:nvSpPr>
          <p:cNvPr id="17415" name="Oval 1030"/>
          <p:cNvSpPr>
            <a:spLocks noChangeArrowheads="1"/>
          </p:cNvSpPr>
          <p:nvPr/>
        </p:nvSpPr>
        <p:spPr bwMode="auto">
          <a:xfrm>
            <a:off x="6477000" y="19812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6</a:t>
            </a:r>
          </a:p>
        </p:txBody>
      </p:sp>
      <p:sp>
        <p:nvSpPr>
          <p:cNvPr id="17416" name="Oval 1031"/>
          <p:cNvSpPr>
            <a:spLocks noChangeArrowheads="1"/>
          </p:cNvSpPr>
          <p:nvPr/>
        </p:nvSpPr>
        <p:spPr bwMode="auto">
          <a:xfrm>
            <a:off x="7391400" y="19812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7</a:t>
            </a:r>
          </a:p>
        </p:txBody>
      </p:sp>
      <p:sp>
        <p:nvSpPr>
          <p:cNvPr id="17417" name="Oval 1032"/>
          <p:cNvSpPr>
            <a:spLocks noChangeArrowheads="1"/>
          </p:cNvSpPr>
          <p:nvPr/>
        </p:nvSpPr>
        <p:spPr bwMode="auto">
          <a:xfrm>
            <a:off x="7391400" y="2667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9</a:t>
            </a:r>
          </a:p>
        </p:txBody>
      </p:sp>
      <p:sp>
        <p:nvSpPr>
          <p:cNvPr id="17418" name="Oval 1033"/>
          <p:cNvSpPr>
            <a:spLocks noChangeArrowheads="1"/>
          </p:cNvSpPr>
          <p:nvPr/>
        </p:nvSpPr>
        <p:spPr bwMode="auto">
          <a:xfrm>
            <a:off x="7391400" y="33528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10</a:t>
            </a:r>
          </a:p>
        </p:txBody>
      </p:sp>
      <p:sp>
        <p:nvSpPr>
          <p:cNvPr id="17419" name="Oval 1034"/>
          <p:cNvSpPr>
            <a:spLocks noChangeArrowheads="1"/>
          </p:cNvSpPr>
          <p:nvPr/>
        </p:nvSpPr>
        <p:spPr bwMode="auto">
          <a:xfrm>
            <a:off x="5410200" y="28194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12</a:t>
            </a:r>
          </a:p>
        </p:txBody>
      </p:sp>
      <p:sp>
        <p:nvSpPr>
          <p:cNvPr id="17420" name="Oval 1035"/>
          <p:cNvSpPr>
            <a:spLocks noChangeArrowheads="1"/>
          </p:cNvSpPr>
          <p:nvPr/>
        </p:nvSpPr>
        <p:spPr bwMode="auto">
          <a:xfrm>
            <a:off x="6400800" y="28194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13</a:t>
            </a:r>
          </a:p>
        </p:txBody>
      </p:sp>
      <p:sp>
        <p:nvSpPr>
          <p:cNvPr id="17421" name="Oval 1036"/>
          <p:cNvSpPr>
            <a:spLocks noChangeArrowheads="1"/>
          </p:cNvSpPr>
          <p:nvPr/>
        </p:nvSpPr>
        <p:spPr bwMode="auto">
          <a:xfrm>
            <a:off x="5410200" y="3657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15</a:t>
            </a:r>
          </a:p>
        </p:txBody>
      </p:sp>
      <p:sp>
        <p:nvSpPr>
          <p:cNvPr id="17422" name="Oval 1037"/>
          <p:cNvSpPr>
            <a:spLocks noChangeArrowheads="1"/>
          </p:cNvSpPr>
          <p:nvPr/>
        </p:nvSpPr>
        <p:spPr bwMode="auto">
          <a:xfrm>
            <a:off x="5410200" y="42672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16</a:t>
            </a:r>
          </a:p>
        </p:txBody>
      </p:sp>
      <p:sp>
        <p:nvSpPr>
          <p:cNvPr id="17423" name="Oval 1038"/>
          <p:cNvSpPr>
            <a:spLocks noChangeArrowheads="1"/>
          </p:cNvSpPr>
          <p:nvPr/>
        </p:nvSpPr>
        <p:spPr bwMode="auto">
          <a:xfrm>
            <a:off x="6477000" y="4724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18</a:t>
            </a:r>
          </a:p>
        </p:txBody>
      </p:sp>
      <p:sp>
        <p:nvSpPr>
          <p:cNvPr id="17424" name="Oval 1039"/>
          <p:cNvSpPr>
            <a:spLocks noChangeArrowheads="1"/>
          </p:cNvSpPr>
          <p:nvPr/>
        </p:nvSpPr>
        <p:spPr bwMode="auto">
          <a:xfrm>
            <a:off x="6477000" y="5334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20</a:t>
            </a:r>
          </a:p>
        </p:txBody>
      </p:sp>
      <p:cxnSp>
        <p:nvCxnSpPr>
          <p:cNvPr id="17425" name="AutoShape 1040"/>
          <p:cNvCxnSpPr>
            <a:cxnSpLocks noChangeShapeType="1"/>
            <a:stCxn id="17413" idx="4"/>
            <a:endCxn id="17414" idx="0"/>
          </p:cNvCxnSpPr>
          <p:nvPr/>
        </p:nvCxnSpPr>
        <p:spPr bwMode="auto">
          <a:xfrm>
            <a:off x="6743700" y="11430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041"/>
          <p:cNvCxnSpPr>
            <a:cxnSpLocks noChangeShapeType="1"/>
            <a:stCxn id="17414" idx="4"/>
            <a:endCxn id="17415" idx="0"/>
          </p:cNvCxnSpPr>
          <p:nvPr/>
        </p:nvCxnSpPr>
        <p:spPr bwMode="auto">
          <a:xfrm>
            <a:off x="6743700" y="1771650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042"/>
          <p:cNvCxnSpPr>
            <a:cxnSpLocks noChangeShapeType="1"/>
            <a:stCxn id="17415" idx="6"/>
            <a:endCxn id="17416" idx="2"/>
          </p:cNvCxnSpPr>
          <p:nvPr/>
        </p:nvCxnSpPr>
        <p:spPr bwMode="auto">
          <a:xfrm>
            <a:off x="7029450" y="2171700"/>
            <a:ext cx="342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1043"/>
          <p:cNvCxnSpPr>
            <a:cxnSpLocks noChangeShapeType="1"/>
            <a:stCxn id="17416" idx="4"/>
            <a:endCxn id="17417" idx="0"/>
          </p:cNvCxnSpPr>
          <p:nvPr/>
        </p:nvCxnSpPr>
        <p:spPr bwMode="auto">
          <a:xfrm>
            <a:off x="7658100" y="238125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1044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>
            <a:off x="7658100" y="3048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1045"/>
          <p:cNvSpPr>
            <a:spLocks noChangeArrowheads="1"/>
          </p:cNvSpPr>
          <p:nvPr/>
        </p:nvSpPr>
        <p:spPr bwMode="auto">
          <a:xfrm>
            <a:off x="6477000" y="5867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/>
              <a:t>21</a:t>
            </a:r>
          </a:p>
        </p:txBody>
      </p:sp>
      <p:cxnSp>
        <p:nvCxnSpPr>
          <p:cNvPr id="17431" name="AutoShape 1046"/>
          <p:cNvCxnSpPr>
            <a:cxnSpLocks noChangeShapeType="1"/>
            <a:stCxn id="17418" idx="4"/>
            <a:endCxn id="17423" idx="7"/>
          </p:cNvCxnSpPr>
          <p:nvPr/>
        </p:nvCxnSpPr>
        <p:spPr bwMode="auto">
          <a:xfrm flipH="1">
            <a:off x="6932613" y="3733800"/>
            <a:ext cx="725487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1047"/>
          <p:cNvCxnSpPr>
            <a:cxnSpLocks noChangeShapeType="1"/>
            <a:stCxn id="17415" idx="2"/>
            <a:endCxn id="17419" idx="0"/>
          </p:cNvCxnSpPr>
          <p:nvPr/>
        </p:nvCxnSpPr>
        <p:spPr bwMode="auto">
          <a:xfrm flipH="1">
            <a:off x="5676900" y="2171700"/>
            <a:ext cx="781050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1048"/>
          <p:cNvCxnSpPr>
            <a:cxnSpLocks noChangeShapeType="1"/>
            <a:stCxn id="17419" idx="4"/>
            <a:endCxn id="17421" idx="0"/>
          </p:cNvCxnSpPr>
          <p:nvPr/>
        </p:nvCxnSpPr>
        <p:spPr bwMode="auto">
          <a:xfrm>
            <a:off x="5676900" y="32194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1049"/>
          <p:cNvCxnSpPr>
            <a:cxnSpLocks noChangeShapeType="1"/>
            <a:stCxn id="17419" idx="6"/>
            <a:endCxn id="17420" idx="2"/>
          </p:cNvCxnSpPr>
          <p:nvPr/>
        </p:nvCxnSpPr>
        <p:spPr bwMode="auto">
          <a:xfrm>
            <a:off x="5962650" y="300990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1050"/>
          <p:cNvCxnSpPr>
            <a:cxnSpLocks noChangeShapeType="1"/>
            <a:stCxn id="17420" idx="3"/>
            <a:endCxn id="17421" idx="6"/>
          </p:cNvCxnSpPr>
          <p:nvPr/>
        </p:nvCxnSpPr>
        <p:spPr bwMode="auto">
          <a:xfrm flipH="1">
            <a:off x="5943600" y="3163888"/>
            <a:ext cx="534988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1051"/>
          <p:cNvCxnSpPr>
            <a:cxnSpLocks noChangeShapeType="1"/>
            <a:stCxn id="17421" idx="4"/>
            <a:endCxn id="17422" idx="0"/>
          </p:cNvCxnSpPr>
          <p:nvPr/>
        </p:nvCxnSpPr>
        <p:spPr bwMode="auto">
          <a:xfrm>
            <a:off x="5676900" y="40386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1052"/>
          <p:cNvCxnSpPr>
            <a:cxnSpLocks noChangeShapeType="1"/>
            <a:stCxn id="17422" idx="5"/>
            <a:endCxn id="17423" idx="1"/>
          </p:cNvCxnSpPr>
          <p:nvPr/>
        </p:nvCxnSpPr>
        <p:spPr bwMode="auto">
          <a:xfrm>
            <a:off x="5865813" y="4592638"/>
            <a:ext cx="68897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1053"/>
          <p:cNvCxnSpPr>
            <a:cxnSpLocks noChangeShapeType="1"/>
            <a:stCxn id="17424" idx="4"/>
            <a:endCxn id="17430" idx="0"/>
          </p:cNvCxnSpPr>
          <p:nvPr/>
        </p:nvCxnSpPr>
        <p:spPr bwMode="auto">
          <a:xfrm>
            <a:off x="6743700" y="5715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1054"/>
          <p:cNvCxnSpPr>
            <a:cxnSpLocks noChangeShapeType="1"/>
            <a:stCxn id="17416" idx="3"/>
            <a:endCxn id="17419" idx="7"/>
          </p:cNvCxnSpPr>
          <p:nvPr/>
        </p:nvCxnSpPr>
        <p:spPr bwMode="auto">
          <a:xfrm flipH="1">
            <a:off x="5865813" y="2325688"/>
            <a:ext cx="160337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0" name="Freeform 1055"/>
          <p:cNvSpPr>
            <a:spLocks/>
          </p:cNvSpPr>
          <p:nvPr/>
        </p:nvSpPr>
        <p:spPr bwMode="auto">
          <a:xfrm>
            <a:off x="7010400" y="1308100"/>
            <a:ext cx="1765300" cy="3568700"/>
          </a:xfrm>
          <a:custGeom>
            <a:avLst/>
            <a:gdLst>
              <a:gd name="T0" fmla="*/ 0 w 1112"/>
              <a:gd name="T1" fmla="*/ 3568700 h 2248"/>
              <a:gd name="T2" fmla="*/ 1524000 w 1112"/>
              <a:gd name="T3" fmla="*/ 2425700 h 2248"/>
              <a:gd name="T4" fmla="*/ 1447800 w 1112"/>
              <a:gd name="T5" fmla="*/ 368300 h 2248"/>
              <a:gd name="T6" fmla="*/ 0 w 1112"/>
              <a:gd name="T7" fmla="*/ 215900 h 2248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2248"/>
              <a:gd name="T14" fmla="*/ 1112 w 1112"/>
              <a:gd name="T15" fmla="*/ 2248 h 2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2248">
                <a:moveTo>
                  <a:pt x="0" y="2248"/>
                </a:moveTo>
                <a:cubicBezTo>
                  <a:pt x="404" y="2056"/>
                  <a:pt x="808" y="1864"/>
                  <a:pt x="960" y="1528"/>
                </a:cubicBezTo>
                <a:cubicBezTo>
                  <a:pt x="1112" y="1192"/>
                  <a:pt x="1072" y="464"/>
                  <a:pt x="912" y="232"/>
                </a:cubicBezTo>
                <a:cubicBezTo>
                  <a:pt x="752" y="0"/>
                  <a:pt x="152" y="152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Freeform 1056"/>
          <p:cNvSpPr>
            <a:spLocks/>
          </p:cNvSpPr>
          <p:nvPr/>
        </p:nvSpPr>
        <p:spPr bwMode="auto">
          <a:xfrm>
            <a:off x="4559300" y="1600200"/>
            <a:ext cx="1917700" cy="3975100"/>
          </a:xfrm>
          <a:custGeom>
            <a:avLst/>
            <a:gdLst>
              <a:gd name="T0" fmla="*/ 1917700 w 1208"/>
              <a:gd name="T1" fmla="*/ 0 h 2504"/>
              <a:gd name="T2" fmla="*/ 317500 w 1208"/>
              <a:gd name="T3" fmla="*/ 990600 h 2504"/>
              <a:gd name="T4" fmla="*/ 165100 w 1208"/>
              <a:gd name="T5" fmla="*/ 2895600 h 2504"/>
              <a:gd name="T6" fmla="*/ 1308100 w 1208"/>
              <a:gd name="T7" fmla="*/ 3810000 h 2504"/>
              <a:gd name="T8" fmla="*/ 1917700 w 1208"/>
              <a:gd name="T9" fmla="*/ 3886200 h 2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8"/>
              <a:gd name="T16" fmla="*/ 0 h 2504"/>
              <a:gd name="T17" fmla="*/ 1208 w 1208"/>
              <a:gd name="T18" fmla="*/ 2504 h 2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8" h="2504">
                <a:moveTo>
                  <a:pt x="1208" y="0"/>
                </a:moveTo>
                <a:cubicBezTo>
                  <a:pt x="796" y="160"/>
                  <a:pt x="384" y="320"/>
                  <a:pt x="200" y="624"/>
                </a:cubicBezTo>
                <a:cubicBezTo>
                  <a:pt x="16" y="928"/>
                  <a:pt x="0" y="1528"/>
                  <a:pt x="104" y="1824"/>
                </a:cubicBezTo>
                <a:cubicBezTo>
                  <a:pt x="208" y="2120"/>
                  <a:pt x="640" y="2296"/>
                  <a:pt x="824" y="2400"/>
                </a:cubicBezTo>
                <a:cubicBezTo>
                  <a:pt x="1008" y="2504"/>
                  <a:pt x="1144" y="2440"/>
                  <a:pt x="1208" y="2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42" name="AutoShape 1057"/>
          <p:cNvCxnSpPr>
            <a:cxnSpLocks noChangeShapeType="1"/>
            <a:stCxn id="17420" idx="4"/>
            <a:endCxn id="17423" idx="0"/>
          </p:cNvCxnSpPr>
          <p:nvPr/>
        </p:nvCxnSpPr>
        <p:spPr bwMode="auto">
          <a:xfrm>
            <a:off x="6667500" y="3219450"/>
            <a:ext cx="7620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3" name="Rectangle 1059"/>
          <p:cNvSpPr>
            <a:spLocks noChangeArrowheads="1"/>
          </p:cNvSpPr>
          <p:nvPr/>
        </p:nvSpPr>
        <p:spPr bwMode="auto">
          <a:xfrm>
            <a:off x="381000" y="1371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4" name="Rectangle 1060"/>
          <p:cNvSpPr>
            <a:spLocks noChangeArrowheads="1"/>
          </p:cNvSpPr>
          <p:nvPr/>
        </p:nvSpPr>
        <p:spPr bwMode="auto">
          <a:xfrm>
            <a:off x="304800" y="6248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3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logic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524000"/>
            <a:ext cx="7820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2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Cyclomatic</a:t>
            </a:r>
            <a:r>
              <a:rPr lang="en-US" dirty="0"/>
              <a:t> </a:t>
            </a: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err="1"/>
              <a:t>Cyclomatic</a:t>
            </a:r>
            <a:r>
              <a:rPr lang="en-US" i="1" dirty="0"/>
              <a:t> complexity </a:t>
            </a:r>
            <a:r>
              <a:rPr lang="en-US" dirty="0"/>
              <a:t>is a software metric that provides a quantitative measure of the</a:t>
            </a:r>
            <a:br>
              <a:rPr lang="en-US" dirty="0"/>
            </a:br>
            <a:r>
              <a:rPr lang="en-US" dirty="0"/>
              <a:t>logical complexity of a program</a:t>
            </a:r>
            <a:r>
              <a:rPr lang="en-US" dirty="0" smtClean="0"/>
              <a:t>.</a:t>
            </a:r>
          </a:p>
          <a:p>
            <a:r>
              <a:rPr lang="en-US" dirty="0"/>
              <a:t>When used in the context of the basis path testing</a:t>
            </a:r>
            <a:br>
              <a:rPr lang="en-US" dirty="0"/>
            </a:br>
            <a:r>
              <a:rPr lang="en-US" dirty="0"/>
              <a:t>method, the value computed for </a:t>
            </a:r>
            <a:r>
              <a:rPr lang="en-US" dirty="0" err="1"/>
              <a:t>cyclomatic</a:t>
            </a:r>
            <a:r>
              <a:rPr lang="en-US" dirty="0"/>
              <a:t> complexity defines the number of independent paths in the basis set of a program and provides us with an upper bound </a:t>
            </a:r>
            <a:r>
              <a:rPr lang="en-US" dirty="0" smtClean="0"/>
              <a:t>for the </a:t>
            </a:r>
            <a:r>
              <a:rPr lang="en-US" dirty="0"/>
              <a:t>number of tests that must be conducted to ensure that all statements have been</a:t>
            </a:r>
            <a:br>
              <a:rPr lang="en-US" dirty="0"/>
            </a:br>
            <a:r>
              <a:rPr lang="en-US" dirty="0"/>
              <a:t>executed at least once.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path through a program is a node and edge sequence from the starting node </a:t>
            </a:r>
            <a:r>
              <a:rPr lang="en-US" dirty="0" smtClean="0"/>
              <a:t>to a </a:t>
            </a:r>
            <a:r>
              <a:rPr lang="en-US" dirty="0"/>
              <a:t>terminal node of the control flow graph of a program. There can be more </a:t>
            </a:r>
            <a:r>
              <a:rPr lang="en-US" dirty="0" smtClean="0"/>
              <a:t>than one </a:t>
            </a:r>
            <a:r>
              <a:rPr lang="en-US" dirty="0"/>
              <a:t>terminal node in a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Writing test cases to cover all the paths of a</a:t>
            </a:r>
            <a:br>
              <a:rPr lang="en-US" dirty="0"/>
            </a:br>
            <a:r>
              <a:rPr lang="en-US" dirty="0"/>
              <a:t>typical program is impractical. For this reason, the path-coverage testing </a:t>
            </a:r>
            <a:r>
              <a:rPr lang="en-US" dirty="0" smtClean="0"/>
              <a:t>does not </a:t>
            </a:r>
            <a:r>
              <a:rPr lang="en-US" dirty="0"/>
              <a:t>require coverage of all paths but only coverage of linearly independent paths.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independent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linearly independent path is any path through the program that introduces at</a:t>
            </a:r>
            <a:br>
              <a:rPr lang="en-US" dirty="0"/>
            </a:br>
            <a:r>
              <a:rPr lang="en-US" dirty="0"/>
              <a:t>least one new edge that is not included in any other linearly independent paths. </a:t>
            </a:r>
            <a:endParaRPr lang="en-US" dirty="0" smtClean="0"/>
          </a:p>
          <a:p>
            <a:r>
              <a:rPr lang="en-US" dirty="0" smtClean="0"/>
              <a:t>If a </a:t>
            </a:r>
            <a:r>
              <a:rPr lang="en-US" dirty="0"/>
              <a:t>path has one new node compared to all other linearly independent </a:t>
            </a:r>
            <a:r>
              <a:rPr lang="en-US" dirty="0" smtClean="0"/>
              <a:t>paths.</a:t>
            </a:r>
          </a:p>
          <a:p>
            <a:r>
              <a:rPr lang="en-US" dirty="0" smtClean="0"/>
              <a:t>For </a:t>
            </a:r>
            <a:r>
              <a:rPr lang="en-US" dirty="0"/>
              <a:t>example, a set of independent paths for the flow graph illustrated in Figure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926"/>
            <a:ext cx="6629400" cy="57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762000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path 1: 1-11</a:t>
            </a:r>
            <a:br>
              <a:rPr lang="en-US" sz="2400" dirty="0"/>
            </a:br>
            <a:r>
              <a:rPr lang="en-US" sz="2400" dirty="0"/>
              <a:t>path 2: 1-2-3-4-5-10-1-11</a:t>
            </a:r>
            <a:br>
              <a:rPr lang="en-US" sz="2400" dirty="0"/>
            </a:br>
            <a:r>
              <a:rPr lang="en-US" sz="2400" dirty="0"/>
              <a:t>path 3: 1-2-3-6-8-9-10-1-11</a:t>
            </a:r>
            <a:br>
              <a:rPr lang="en-US" sz="2400" dirty="0"/>
            </a:br>
            <a:r>
              <a:rPr lang="en-US" sz="2400" dirty="0"/>
              <a:t>path 4: 1-2-3-6-7-9-10-1-11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19800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/>
              <a:t>There are three different ways to compute the </a:t>
            </a:r>
            <a:r>
              <a:rPr lang="en-US" sz="4500" dirty="0" err="1"/>
              <a:t>cyclomatic</a:t>
            </a:r>
            <a:r>
              <a:rPr lang="en-US" sz="4500" dirty="0"/>
              <a:t> complexity</a:t>
            </a:r>
            <a:r>
              <a:rPr lang="en-US" sz="4500" dirty="0" smtClean="0"/>
              <a:t>.</a:t>
            </a:r>
          </a:p>
          <a:p>
            <a:r>
              <a:rPr lang="en-US" sz="4500" dirty="0"/>
              <a:t>The number of regions of the flow graph correspond to the </a:t>
            </a:r>
            <a:r>
              <a:rPr lang="en-US" sz="4500" dirty="0" err="1"/>
              <a:t>cyclomatic</a:t>
            </a:r>
            <a:r>
              <a:rPr lang="en-US" sz="4500" dirty="0"/>
              <a:t> complexity</a:t>
            </a:r>
            <a:r>
              <a:rPr lang="en-US" sz="4500" dirty="0" smtClean="0"/>
              <a:t>.</a:t>
            </a:r>
          </a:p>
          <a:p>
            <a:r>
              <a:rPr lang="en-US" sz="4500" dirty="0" err="1"/>
              <a:t>Cyclomatic</a:t>
            </a:r>
            <a:r>
              <a:rPr lang="en-US" sz="4500" dirty="0"/>
              <a:t> complexity, </a:t>
            </a:r>
            <a:r>
              <a:rPr lang="en-US" sz="4500" i="1" dirty="0"/>
              <a:t>V</a:t>
            </a:r>
            <a:r>
              <a:rPr lang="en-US" sz="4500" dirty="0"/>
              <a:t>(</a:t>
            </a:r>
            <a:r>
              <a:rPr lang="en-US" sz="4500" i="1" dirty="0"/>
              <a:t>G</a:t>
            </a:r>
            <a:r>
              <a:rPr lang="en-US" sz="4500" dirty="0"/>
              <a:t>), for a flow graph, </a:t>
            </a:r>
            <a:r>
              <a:rPr lang="en-US" sz="4500" i="1" dirty="0"/>
              <a:t>G, </a:t>
            </a:r>
            <a:r>
              <a:rPr lang="en-US" sz="4500" dirty="0"/>
              <a:t>is defined as</a:t>
            </a:r>
            <a:br>
              <a:rPr lang="en-US" sz="4500" dirty="0"/>
            </a:br>
            <a:r>
              <a:rPr lang="en-US" sz="4500" i="1" dirty="0"/>
              <a:t>V</a:t>
            </a:r>
            <a:r>
              <a:rPr lang="en-US" sz="4500" dirty="0"/>
              <a:t>(</a:t>
            </a:r>
            <a:r>
              <a:rPr lang="en-US" sz="4500" i="1" dirty="0"/>
              <a:t>G</a:t>
            </a:r>
            <a:r>
              <a:rPr lang="en-US" sz="4500" dirty="0"/>
              <a:t>) = </a:t>
            </a:r>
            <a:r>
              <a:rPr lang="en-US" sz="4500" i="1" dirty="0"/>
              <a:t>E </a:t>
            </a:r>
            <a:r>
              <a:rPr lang="en-US" sz="4500" dirty="0" smtClean="0"/>
              <a:t>- </a:t>
            </a:r>
            <a:r>
              <a:rPr lang="en-US" sz="4500" i="1" dirty="0" smtClean="0"/>
              <a:t>N </a:t>
            </a:r>
            <a:r>
              <a:rPr lang="en-US" sz="4500" dirty="0"/>
              <a:t>+ 2</a:t>
            </a:r>
            <a:br>
              <a:rPr lang="en-US" sz="4500" dirty="0"/>
            </a:br>
            <a:r>
              <a:rPr lang="en-US" sz="4500" dirty="0"/>
              <a:t>where </a:t>
            </a:r>
            <a:r>
              <a:rPr lang="en-US" sz="4500" i="1" dirty="0"/>
              <a:t>E </a:t>
            </a:r>
            <a:r>
              <a:rPr lang="en-US" sz="4500" dirty="0"/>
              <a:t>is the number of flow graph edges, </a:t>
            </a:r>
            <a:r>
              <a:rPr lang="en-US" sz="4500" i="1" dirty="0"/>
              <a:t>N </a:t>
            </a:r>
            <a:r>
              <a:rPr lang="en-US" sz="4500" dirty="0"/>
              <a:t>is the number of flow </a:t>
            </a:r>
            <a:r>
              <a:rPr lang="en-US" sz="4500" dirty="0" smtClean="0"/>
              <a:t>graph nodes.</a:t>
            </a:r>
          </a:p>
          <a:p>
            <a:r>
              <a:rPr lang="en-US" sz="4500" dirty="0" err="1"/>
              <a:t>Cyclomatic</a:t>
            </a:r>
            <a:r>
              <a:rPr lang="en-US" sz="4500" dirty="0"/>
              <a:t> complexity, </a:t>
            </a:r>
            <a:r>
              <a:rPr lang="en-US" sz="4500" i="1" dirty="0"/>
              <a:t>V</a:t>
            </a:r>
            <a:r>
              <a:rPr lang="en-US" sz="4500" dirty="0"/>
              <a:t>(</a:t>
            </a:r>
            <a:r>
              <a:rPr lang="en-US" sz="4500" i="1" dirty="0"/>
              <a:t>G</a:t>
            </a:r>
            <a:r>
              <a:rPr lang="en-US" sz="4500" dirty="0"/>
              <a:t>), for a flow graph, </a:t>
            </a:r>
            <a:r>
              <a:rPr lang="en-US" sz="4500" i="1" dirty="0"/>
              <a:t>G, </a:t>
            </a:r>
            <a:r>
              <a:rPr lang="en-US" sz="4500" dirty="0"/>
              <a:t>is also defined as</a:t>
            </a:r>
            <a:br>
              <a:rPr lang="en-US" sz="4500" dirty="0"/>
            </a:br>
            <a:r>
              <a:rPr lang="en-US" sz="4500" i="1" dirty="0"/>
              <a:t>V</a:t>
            </a:r>
            <a:r>
              <a:rPr lang="en-US" sz="4500" dirty="0"/>
              <a:t>(</a:t>
            </a:r>
            <a:r>
              <a:rPr lang="en-US" sz="4500" i="1" dirty="0"/>
              <a:t>G</a:t>
            </a:r>
            <a:r>
              <a:rPr lang="en-US" sz="4500" dirty="0"/>
              <a:t>) = </a:t>
            </a:r>
            <a:r>
              <a:rPr lang="en-US" sz="4500" i="1" dirty="0"/>
              <a:t>P </a:t>
            </a:r>
            <a:r>
              <a:rPr lang="en-US" sz="4500" dirty="0"/>
              <a:t>+ 1</a:t>
            </a:r>
            <a:br>
              <a:rPr lang="en-US" sz="4500" dirty="0"/>
            </a:br>
            <a:r>
              <a:rPr lang="en-US" sz="4500" dirty="0"/>
              <a:t>where </a:t>
            </a:r>
            <a:r>
              <a:rPr lang="en-US" sz="4500" i="1" dirty="0"/>
              <a:t>P </a:t>
            </a:r>
            <a:r>
              <a:rPr lang="en-US" sz="4500" dirty="0"/>
              <a:t>is the number of predicate nodes contained in the flow graph 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1. </a:t>
            </a:r>
            <a:r>
              <a:rPr lang="en-US" sz="2000" dirty="0"/>
              <a:t>The flow graph has four regions.</a:t>
            </a:r>
            <a:br>
              <a:rPr lang="en-US" sz="2000" dirty="0"/>
            </a:br>
            <a:r>
              <a:rPr lang="en-US" sz="2000" b="1" dirty="0"/>
              <a:t>2. </a:t>
            </a:r>
            <a:r>
              <a:rPr lang="en-US" sz="2000" i="1" dirty="0"/>
              <a:t>V</a:t>
            </a:r>
            <a:r>
              <a:rPr lang="en-US" sz="2000" dirty="0"/>
              <a:t>(</a:t>
            </a:r>
            <a:r>
              <a:rPr lang="en-US" sz="2000" i="1" dirty="0"/>
              <a:t>G</a:t>
            </a:r>
            <a:r>
              <a:rPr lang="en-US" sz="2000" dirty="0"/>
              <a:t>) = 11 edges  9 nodes + 2 = 4.</a:t>
            </a:r>
            <a:br>
              <a:rPr lang="en-US" sz="2000" dirty="0"/>
            </a:br>
            <a:r>
              <a:rPr lang="en-US" sz="2000" b="1" dirty="0"/>
              <a:t>3. </a:t>
            </a:r>
            <a:r>
              <a:rPr lang="en-US" sz="2000" i="1" dirty="0"/>
              <a:t>V</a:t>
            </a:r>
            <a:r>
              <a:rPr lang="en-US" sz="2000" dirty="0"/>
              <a:t>(</a:t>
            </a:r>
            <a:r>
              <a:rPr lang="en-US" sz="2000" i="1" dirty="0"/>
              <a:t>G</a:t>
            </a:r>
            <a:r>
              <a:rPr lang="en-US" sz="2000" dirty="0"/>
              <a:t>) = 3 predicate nodes + 1 = 4.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191000" cy="437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graph matrix </a:t>
            </a:r>
            <a:r>
              <a:rPr lang="en-US" dirty="0"/>
              <a:t>is a square matrix whose size (i.e., number of rows and columns)</a:t>
            </a:r>
            <a:br>
              <a:rPr lang="en-US" dirty="0"/>
            </a:br>
            <a:r>
              <a:rPr lang="en-US" dirty="0"/>
              <a:t>is equal to the number of nodes on the flow graph. Each row and column corresponds</a:t>
            </a:r>
            <a:br>
              <a:rPr lang="en-US" dirty="0"/>
            </a:br>
            <a:r>
              <a:rPr lang="en-US" dirty="0"/>
              <a:t>to an identified node, and matrix entries correspond to connections (an edge) between</a:t>
            </a:r>
            <a:br>
              <a:rPr lang="en-US" dirty="0"/>
            </a:br>
            <a:r>
              <a:rPr lang="en-US" dirty="0"/>
              <a:t>nodes.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2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125" y="1873622"/>
            <a:ext cx="7741227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8" indent="-410291" algn="just">
              <a:buChar char="•"/>
              <a:tabLst>
                <a:tab pos="461578" algn="l"/>
              </a:tabLst>
            </a:pPr>
            <a:r>
              <a:rPr sz="2900" spc="-4" dirty="0">
                <a:latin typeface="Arial"/>
                <a:cs typeface="Arial"/>
              </a:rPr>
              <a:t>What </a:t>
            </a:r>
            <a:r>
              <a:rPr sz="2900" spc="-9" dirty="0">
                <a:latin typeface="Arial"/>
                <a:cs typeface="Arial"/>
              </a:rPr>
              <a:t>should </a:t>
            </a:r>
            <a:r>
              <a:rPr sz="2900" dirty="0">
                <a:latin typeface="Arial"/>
                <a:cs typeface="Arial"/>
              </a:rPr>
              <a:t>We </a:t>
            </a:r>
            <a:r>
              <a:rPr sz="2900" spc="-4" dirty="0">
                <a:latin typeface="Arial"/>
                <a:cs typeface="Arial"/>
              </a:rPr>
              <a:t>Test</a:t>
            </a:r>
            <a:r>
              <a:rPr sz="2900" spc="-54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11397" marR="4559" algn="just">
              <a:spcBef>
                <a:spcPts val="4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should test the program’s responses to every possible input.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means,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should test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all valid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invalid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inputs.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Suppose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program requires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two 8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bit integers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inputs. Total possible combinations are 2</a:t>
            </a:r>
            <a:r>
              <a:rPr sz="1700" spc="-6" baseline="25641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x2</a:t>
            </a:r>
            <a:r>
              <a:rPr sz="1700" spc="-6" baseline="25641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 If only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one second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it required to execute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set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inputs, it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take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18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hours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to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test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all combinations. Practically, inputs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more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than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two and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size is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also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more than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8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bits.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have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also not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considered invalid inputs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where so  many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combinations are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possible. Hence,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complete testing is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just not  possible,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although,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wish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do</a:t>
            </a:r>
            <a:r>
              <a:rPr spc="-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so.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438709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714021">
              <a:lnSpc>
                <a:spcPts val="1315"/>
              </a:lnSpc>
            </a:pP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459928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/>
              <a:t>Each letter has been </a:t>
            </a:r>
            <a:r>
              <a:rPr lang="en-US" dirty="0" smtClean="0"/>
              <a:t>replaced with </a:t>
            </a:r>
            <a:r>
              <a:rPr lang="en-US" dirty="0"/>
              <a:t>a 1, indicating that a connection exists (zeros have been excluded for clarity</a:t>
            </a:r>
            <a:r>
              <a:rPr lang="en-US" dirty="0" smtClean="0"/>
              <a:t>). Represented </a:t>
            </a:r>
            <a:r>
              <a:rPr lang="en-US" dirty="0"/>
              <a:t>in this form, the graph matrix is called a </a:t>
            </a:r>
            <a:r>
              <a:rPr lang="en-US" i="1" dirty="0"/>
              <a:t>connection matrix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row with two or more entries represents a </a:t>
            </a:r>
            <a:r>
              <a:rPr lang="en-US" dirty="0" smtClean="0"/>
              <a:t>predicate node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57600"/>
            <a:ext cx="5281211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8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1A1A7F-4EEB-45BC-96AE-AB475303889F}" type="slidenum">
              <a:rPr lang="en-US" altLang="en-US" sz="1400" i="0" u="none" smtClean="0"/>
              <a:pPr eaLnBrk="1" hangingPunct="1"/>
              <a:t>61</a:t>
            </a:fld>
            <a:endParaRPr lang="en-US" altLang="en-US" sz="1400" i="0" u="none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Loop Testing - General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white-box testing technique that focuses exclusively on the validity of loop constructs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Four different classes of loops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Simple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Nested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Concatenated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Unstructured loops</a:t>
            </a:r>
          </a:p>
        </p:txBody>
      </p:sp>
    </p:spTree>
    <p:extLst>
      <p:ext uri="{BB962C8B-B14F-4D97-AF65-F5344CB8AC3E}">
        <p14:creationId xmlns:p14="http://schemas.microsoft.com/office/powerpoint/2010/main" val="24053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"/>
            <a:ext cx="571548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23145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3576D2-85DA-42AC-A918-20BC8A3D03CF}" type="slidenum">
              <a:rPr lang="en-US" altLang="en-US" sz="1400" i="0" u="none" smtClean="0"/>
              <a:pPr eaLnBrk="1" hangingPunct="1"/>
              <a:t>63</a:t>
            </a:fld>
            <a:endParaRPr lang="en-US" altLang="en-US" sz="1400" i="0" u="none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of Simple Loops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arenR"/>
            </a:pPr>
            <a:r>
              <a:rPr lang="en-US" altLang="en-US" sz="2800" smtClean="0"/>
              <a:t>Skip the loop entirely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800" smtClean="0"/>
              <a:t>Only one pass through the loop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800" smtClean="0"/>
              <a:t>Two passes through the loop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800" smtClean="0"/>
              <a:t>m passes through the loop, where m &lt; n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altLang="en-US" sz="2800" smtClean="0"/>
              <a:t>n –1, n, n + 1 passes through the loop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09600" y="4773613"/>
            <a:ext cx="8172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0" u="none" dirty="0"/>
              <a:t>‘n’ is the maximum number of allowable passes through the loop</a:t>
            </a:r>
          </a:p>
        </p:txBody>
      </p:sp>
    </p:spTree>
    <p:extLst>
      <p:ext uri="{BB962C8B-B14F-4D97-AF65-F5344CB8AC3E}">
        <p14:creationId xmlns:p14="http://schemas.microsoft.com/office/powerpoint/2010/main" val="40865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B9E34F-5EED-4DD3-ADC9-A8433F1C8B3F}" type="slidenum">
              <a:rPr lang="en-US" altLang="en-US" sz="1400" i="0" u="none" smtClean="0"/>
              <a:pPr eaLnBrk="1" hangingPunct="1"/>
              <a:t>64</a:t>
            </a:fld>
            <a:endParaRPr lang="en-US" altLang="en-US" sz="1400" i="0" u="none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of Nested Loops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buFontTx/>
              <a:buAutoNum type="arabicParenR"/>
            </a:pPr>
            <a:r>
              <a:rPr lang="en-US" altLang="en-US" sz="2400" dirty="0" smtClean="0"/>
              <a:t>Start at the </a:t>
            </a:r>
            <a:r>
              <a:rPr lang="en-US" altLang="en-US" sz="2400" u="sng" dirty="0" smtClean="0"/>
              <a:t>innermost</a:t>
            </a:r>
            <a:r>
              <a:rPr lang="en-US" altLang="en-US" sz="2400" dirty="0" smtClean="0"/>
              <a:t> loop; set all other loops to </a:t>
            </a:r>
            <a:r>
              <a:rPr lang="en-US" altLang="en-US" sz="2400" u="sng" dirty="0" smtClean="0"/>
              <a:t>minimum</a:t>
            </a:r>
            <a:r>
              <a:rPr lang="en-US" altLang="en-US" sz="2400" dirty="0" smtClean="0"/>
              <a:t> values</a:t>
            </a:r>
          </a:p>
          <a:p>
            <a:pPr marL="533400" indent="-533400" eaLnBrk="1" hangingPunct="1">
              <a:buFontTx/>
              <a:buAutoNum type="arabicParenR"/>
            </a:pPr>
            <a:r>
              <a:rPr lang="en-US" altLang="en-US" sz="2400" dirty="0" smtClean="0"/>
              <a:t>Conduct simple loop tests for the innermost loop while holding the outer loops at their minimum iteration parameter values; add other tests for out-of-range or excluded values</a:t>
            </a:r>
          </a:p>
          <a:p>
            <a:pPr marL="533400" indent="-533400" eaLnBrk="1" hangingPunct="1">
              <a:buFontTx/>
              <a:buAutoNum type="arabicParenR"/>
            </a:pPr>
            <a:r>
              <a:rPr lang="en-US" altLang="en-US" sz="2400" u="sng" dirty="0" smtClean="0"/>
              <a:t>Work outward</a:t>
            </a:r>
            <a:r>
              <a:rPr lang="en-US" altLang="en-US" sz="2400" dirty="0" smtClean="0"/>
              <a:t>, conducting tests for the next loop, but keeping all other outer loops at minimum values and other nested loops to “typical” values</a:t>
            </a:r>
          </a:p>
          <a:p>
            <a:pPr marL="533400" indent="-533400" eaLnBrk="1" hangingPunct="1">
              <a:buFontTx/>
              <a:buAutoNum type="arabicParenR"/>
            </a:pPr>
            <a:r>
              <a:rPr lang="en-US" altLang="en-US" sz="2400" dirty="0" smtClean="0"/>
              <a:t>Continue until all loops have been tested</a:t>
            </a:r>
          </a:p>
        </p:txBody>
      </p:sp>
    </p:spTree>
    <p:extLst>
      <p:ext uri="{BB962C8B-B14F-4D97-AF65-F5344CB8AC3E}">
        <p14:creationId xmlns:p14="http://schemas.microsoft.com/office/powerpoint/2010/main" val="3789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Concatenated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Concatenated loops can be tested using the approach </a:t>
            </a:r>
            <a:r>
              <a:rPr lang="en-US" dirty="0" smtClean="0"/>
              <a:t>defined for </a:t>
            </a:r>
            <a:r>
              <a:rPr lang="en-US" dirty="0"/>
              <a:t>simple loops, if each of the loops is independent of the other. However, if </a:t>
            </a:r>
            <a:r>
              <a:rPr lang="en-US" dirty="0" smtClean="0"/>
              <a:t>two loops </a:t>
            </a:r>
            <a:r>
              <a:rPr lang="en-US" dirty="0"/>
              <a:t>are concatenated and the loop counter for loop 1 is used as the initial value </a:t>
            </a:r>
            <a:r>
              <a:rPr lang="en-US" dirty="0" smtClean="0"/>
              <a:t>for loop </a:t>
            </a:r>
            <a:r>
              <a:rPr lang="en-US" dirty="0"/>
              <a:t>2, then the loops are not independent. When </a:t>
            </a:r>
            <a:r>
              <a:rPr lang="en-US" dirty="0" smtClean="0"/>
              <a:t>the loops </a:t>
            </a:r>
            <a:r>
              <a:rPr lang="en-US" dirty="0"/>
              <a:t>are not independent, </a:t>
            </a:r>
            <a:r>
              <a:rPr lang="en-US" dirty="0" smtClean="0"/>
              <a:t>the approach </a:t>
            </a:r>
            <a:r>
              <a:rPr lang="en-US" dirty="0"/>
              <a:t>applied to nested loops is recommended.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021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Unstructured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possible, this class of loops should be </a:t>
            </a:r>
            <a:r>
              <a:rPr lang="en-US" dirty="0" smtClean="0"/>
              <a:t>redesigned to </a:t>
            </a:r>
            <a:r>
              <a:rPr lang="en-US" dirty="0"/>
              <a:t>reflect the use of the structured programming </a:t>
            </a:r>
            <a:r>
              <a:rPr lang="en-US" dirty="0" smtClean="0"/>
              <a:t>constructs.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355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Black-box testing, </a:t>
            </a:r>
            <a:r>
              <a:rPr lang="en-US" dirty="0"/>
              <a:t>also called </a:t>
            </a:r>
            <a:r>
              <a:rPr lang="en-US" i="1" dirty="0"/>
              <a:t>behavioral testing, </a:t>
            </a:r>
            <a:r>
              <a:rPr lang="en-US" dirty="0"/>
              <a:t>focuses on the </a:t>
            </a:r>
            <a:r>
              <a:rPr lang="en-US" dirty="0" smtClean="0"/>
              <a:t>functional requirements </a:t>
            </a:r>
            <a:r>
              <a:rPr lang="en-US" dirty="0"/>
              <a:t>of the software</a:t>
            </a:r>
            <a:r>
              <a:rPr lang="en-US" dirty="0" smtClean="0"/>
              <a:t>.</a:t>
            </a:r>
          </a:p>
          <a:p>
            <a:r>
              <a:rPr lang="en-US" dirty="0"/>
              <a:t>B</a:t>
            </a:r>
            <a:r>
              <a:rPr lang="en-US" dirty="0" smtClean="0"/>
              <a:t>lack-box </a:t>
            </a:r>
            <a:r>
              <a:rPr lang="en-US" dirty="0"/>
              <a:t>testing enables the software engineer </a:t>
            </a:r>
            <a:r>
              <a:rPr lang="en-US" dirty="0" smtClean="0"/>
              <a:t>to derive </a:t>
            </a:r>
            <a:r>
              <a:rPr lang="en-US" dirty="0"/>
              <a:t>sets of input conditions that will fully exercise all functional requirements for</a:t>
            </a:r>
            <a:br>
              <a:rPr lang="en-US" dirty="0"/>
            </a:br>
            <a:r>
              <a:rPr lang="en-US" dirty="0"/>
              <a:t>a program.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27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B8E094-F9F7-4CC3-B1E7-135583B571C8}" type="slidenum">
              <a:rPr lang="en-US" altLang="en-US" sz="1400" i="0" u="none" smtClean="0"/>
              <a:pPr eaLnBrk="1" hangingPunct="1"/>
              <a:t>68</a:t>
            </a:fld>
            <a:endParaRPr lang="en-US" altLang="en-US" sz="1400" i="0" u="none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Black-box Testing Categories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Incorrect or missing functions</a:t>
            </a:r>
          </a:p>
          <a:p>
            <a:pPr eaLnBrk="1" hangingPunct="1"/>
            <a:r>
              <a:rPr lang="en-US" altLang="en-US" sz="2000" smtClean="0"/>
              <a:t>Interface errors</a:t>
            </a:r>
          </a:p>
          <a:p>
            <a:pPr eaLnBrk="1" hangingPunct="1"/>
            <a:r>
              <a:rPr lang="en-US" altLang="en-US" sz="2000" smtClean="0"/>
              <a:t>Errors in data structures or external data base access</a:t>
            </a:r>
          </a:p>
          <a:p>
            <a:pPr eaLnBrk="1" hangingPunct="1"/>
            <a:r>
              <a:rPr lang="en-US" altLang="en-US" sz="2000" smtClean="0"/>
              <a:t>Behavior or performance errors</a:t>
            </a:r>
          </a:p>
          <a:p>
            <a:pPr eaLnBrk="1" hangingPunct="1"/>
            <a:r>
              <a:rPr lang="en-US" altLang="en-US" sz="2000" smtClean="0"/>
              <a:t>Initialization and termination errors</a:t>
            </a:r>
          </a:p>
        </p:txBody>
      </p:sp>
    </p:spTree>
    <p:extLst>
      <p:ext uri="{BB962C8B-B14F-4D97-AF65-F5344CB8AC3E}">
        <p14:creationId xmlns:p14="http://schemas.microsoft.com/office/powerpoint/2010/main" val="3936343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5E3B30-E978-4EDD-9875-72696CDF9A64}" type="slidenum">
              <a:rPr lang="en-US" altLang="en-US" sz="1400" i="0" u="none" smtClean="0"/>
              <a:pPr eaLnBrk="1" hangingPunct="1"/>
              <a:t>69</a:t>
            </a:fld>
            <a:endParaRPr lang="en-US" altLang="en-US" sz="1400" i="0" u="none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Questions answered by </a:t>
            </a:r>
            <a:br>
              <a:rPr lang="en-US" altLang="en-US" smtClean="0"/>
            </a:br>
            <a:r>
              <a:rPr lang="en-US" altLang="en-US" smtClean="0"/>
              <a:t>Black-box Testing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How is functional validity tested?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How are system behavior and performance tested?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What classes of input will make good test cases?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Is the system particularly sensitive to certain input values?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How are the boundary values of a data class isolated?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What data rates and data volume can the system tolerate?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What effect will specific combinations of data have on system operation?</a:t>
            </a:r>
          </a:p>
        </p:txBody>
      </p:sp>
    </p:spTree>
    <p:extLst>
      <p:ext uri="{BB962C8B-B14F-4D97-AF65-F5344CB8AC3E}">
        <p14:creationId xmlns:p14="http://schemas.microsoft.com/office/powerpoint/2010/main" val="122941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30400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5579" y="1263574"/>
            <a:ext cx="7767205" cy="4624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080" algn="just"/>
            <a:r>
              <a:rPr sz="2800" spc="-4" dirty="0">
                <a:solidFill>
                  <a:srgbClr val="323299"/>
                </a:solidFill>
                <a:latin typeface="Arial"/>
                <a:cs typeface="Arial"/>
              </a:rPr>
              <a:t>Some</a:t>
            </a:r>
            <a:r>
              <a:rPr sz="2800" spc="-6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323299"/>
                </a:solidFill>
                <a:latin typeface="Arial"/>
                <a:cs typeface="Arial"/>
              </a:rPr>
              <a:t>Terminologies</a:t>
            </a:r>
            <a:endParaRPr sz="2800">
              <a:latin typeface="Arial"/>
              <a:cs typeface="Arial"/>
            </a:endParaRPr>
          </a:p>
          <a:p>
            <a:pPr marL="529390" indent="-410291">
              <a:spcBef>
                <a:spcPts val="1301"/>
              </a:spcBef>
              <a:buFont typeface="Segoe UI Symbol"/>
              <a:buChar char="➢"/>
              <a:tabLst>
                <a:tab pos="529390" algn="l"/>
                <a:tab pos="529960" algn="l"/>
              </a:tabLst>
            </a:pPr>
            <a:r>
              <a:rPr sz="2000" b="1" spc="-9" dirty="0">
                <a:solidFill>
                  <a:srgbClr val="0032CC"/>
                </a:solidFill>
                <a:latin typeface="Arial"/>
                <a:cs typeface="Arial"/>
              </a:rPr>
              <a:t>Error, </a:t>
            </a:r>
            <a:r>
              <a:rPr sz="2000" b="1" dirty="0">
                <a:solidFill>
                  <a:srgbClr val="0032CC"/>
                </a:solidFill>
                <a:latin typeface="Arial"/>
                <a:cs typeface="Arial"/>
              </a:rPr>
              <a:t>Mistake, </a:t>
            </a:r>
            <a:r>
              <a:rPr sz="2000" b="1" spc="-4" dirty="0">
                <a:solidFill>
                  <a:srgbClr val="0032CC"/>
                </a:solidFill>
                <a:latin typeface="Arial"/>
                <a:cs typeface="Arial"/>
              </a:rPr>
              <a:t>Bug, </a:t>
            </a:r>
            <a:r>
              <a:rPr sz="2000" b="1" dirty="0">
                <a:solidFill>
                  <a:srgbClr val="0032CC"/>
                </a:solidFill>
                <a:latin typeface="Arial"/>
                <a:cs typeface="Arial"/>
              </a:rPr>
              <a:t>Fault and</a:t>
            </a:r>
            <a:r>
              <a:rPr sz="2000" b="1" spc="1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0032CC"/>
                </a:solidFill>
                <a:latin typeface="Arial"/>
                <a:cs typeface="Arial"/>
              </a:rPr>
              <a:t>Failure</a:t>
            </a:r>
            <a:endParaRPr sz="2000">
              <a:latin typeface="Arial"/>
              <a:cs typeface="Arial"/>
            </a:endParaRPr>
          </a:p>
          <a:p>
            <a:pPr marL="37040" marR="4559" algn="just">
              <a:spcBef>
                <a:spcPts val="1395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People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make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good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synonym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mistake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 This may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be 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syntax  error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misunderstanding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specifications. Sometimes, there are logical  errors.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400">
              <a:latin typeface="Times New Roman"/>
              <a:cs typeface="Times New Roman"/>
            </a:endParaRPr>
          </a:p>
          <a:p>
            <a:pPr marL="37040" marR="5698" algn="just"/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When developers make mistakes while coding, we call these mistakes  “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bugs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”.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>
              <a:latin typeface="Times New Roman"/>
              <a:cs typeface="Times New Roman"/>
            </a:endParaRPr>
          </a:p>
          <a:p>
            <a:pPr marL="11397" marR="30202" algn="just"/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fault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representation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an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error,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where representation is the mode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expression,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narrative text, data flow diagrams,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diagrams,  source code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etc.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Defect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good synonym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</a:t>
            </a:r>
            <a:r>
              <a:rPr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fault.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>
              <a:latin typeface="Times New Roman"/>
              <a:cs typeface="Times New Roman"/>
            </a:endParaRPr>
          </a:p>
          <a:p>
            <a:pPr marL="37040" marR="6268" algn="just"/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failure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occurs when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fault executes.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particular fault may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cause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different failures, depending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 how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it has been</a:t>
            </a:r>
            <a:r>
              <a:rPr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exercised.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438709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714021">
              <a:lnSpc>
                <a:spcPts val="1315"/>
              </a:lnSpc>
            </a:pPr>
            <a:r>
              <a:rPr dirty="0"/>
              <a:t>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9980252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</a:t>
            </a:r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i="1" dirty="0"/>
              <a:t>Equivalence partitioning </a:t>
            </a:r>
            <a:r>
              <a:rPr lang="en-US" sz="9600" dirty="0"/>
              <a:t>is a black-box testing method that divides the input domain </a:t>
            </a:r>
            <a:r>
              <a:rPr lang="en-US" sz="9600" dirty="0" smtClean="0"/>
              <a:t>of a </a:t>
            </a:r>
            <a:r>
              <a:rPr lang="en-US" sz="9600" dirty="0"/>
              <a:t>program into classes of data from which test cases can be </a:t>
            </a:r>
            <a:r>
              <a:rPr lang="en-US" sz="9600" dirty="0" smtClean="0"/>
              <a:t>derived.</a:t>
            </a:r>
          </a:p>
          <a:p>
            <a:r>
              <a:rPr lang="en-US" sz="9600" dirty="0"/>
              <a:t>An ideal test </a:t>
            </a:r>
            <a:r>
              <a:rPr lang="en-US" sz="9600" dirty="0" smtClean="0"/>
              <a:t>case single-handedly </a:t>
            </a:r>
            <a:r>
              <a:rPr lang="en-US" sz="9600" dirty="0"/>
              <a:t>uncovers a class of </a:t>
            </a:r>
            <a:r>
              <a:rPr lang="en-US" sz="9600" dirty="0" smtClean="0"/>
              <a:t>errors </a:t>
            </a:r>
            <a:r>
              <a:rPr lang="en-US" sz="9600" dirty="0"/>
              <a:t>that might otherwise require many cases to be executed before the general </a:t>
            </a:r>
            <a:r>
              <a:rPr lang="en-US" sz="9600" dirty="0" smtClean="0"/>
              <a:t>error is observed.</a:t>
            </a:r>
          </a:p>
          <a:p>
            <a:r>
              <a:rPr lang="en-US" sz="9600" dirty="0"/>
              <a:t>Equivalence partitioning strives to define a test case that uncovers </a:t>
            </a:r>
            <a:r>
              <a:rPr lang="en-US" sz="9600" dirty="0" smtClean="0"/>
              <a:t>classes of </a:t>
            </a:r>
            <a:r>
              <a:rPr lang="en-US" sz="9600" dirty="0"/>
              <a:t>errors, thereby reducing the total number of test cases that must be developed</a:t>
            </a:r>
            <a:r>
              <a:rPr lang="en-US" sz="9600" dirty="0" smtClean="0"/>
              <a:t>.</a:t>
            </a:r>
          </a:p>
          <a:p>
            <a:r>
              <a:rPr lang="en-US" sz="9600" dirty="0"/>
              <a:t>An </a:t>
            </a:r>
            <a:r>
              <a:rPr lang="en-US" sz="9600" i="1" dirty="0"/>
              <a:t>equivalence class </a:t>
            </a:r>
            <a:r>
              <a:rPr lang="en-US" sz="9600" dirty="0"/>
              <a:t>represents a set of valid or invalid states for input conditions</a:t>
            </a:r>
            <a:r>
              <a:rPr lang="en-US" sz="9600" dirty="0" smtClean="0"/>
              <a:t>.</a:t>
            </a:r>
          </a:p>
          <a:p>
            <a:r>
              <a:rPr lang="en-US" sz="9600" dirty="0"/>
              <a:t>Typically, an input </a:t>
            </a:r>
            <a:r>
              <a:rPr lang="en-US" sz="9600" dirty="0" smtClean="0"/>
              <a:t>condition is </a:t>
            </a:r>
            <a:r>
              <a:rPr lang="en-US" sz="9600" dirty="0"/>
              <a:t>either a specific numeric value, a range of values, a set of related values, or a </a:t>
            </a:r>
            <a:r>
              <a:rPr lang="en-US" sz="9600" dirty="0" smtClean="0"/>
              <a:t>Boolean condition.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2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Partitioning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Equivalence classes may be defined according to the following guidelines:</a:t>
            </a:r>
            <a:br>
              <a:rPr lang="en-US" dirty="0"/>
            </a:br>
            <a:r>
              <a:rPr lang="en-US" b="1" dirty="0"/>
              <a:t>1. </a:t>
            </a:r>
            <a:r>
              <a:rPr lang="en-US" dirty="0"/>
              <a:t>If an input condition specifies a </a:t>
            </a:r>
            <a:r>
              <a:rPr lang="en-US" b="1" i="1" dirty="0"/>
              <a:t>range</a:t>
            </a:r>
            <a:r>
              <a:rPr lang="en-US" i="1" dirty="0"/>
              <a:t>, </a:t>
            </a:r>
            <a:r>
              <a:rPr lang="en-US" dirty="0"/>
              <a:t>one valid and two invalid </a:t>
            </a:r>
            <a:r>
              <a:rPr lang="en-US" dirty="0" smtClean="0"/>
              <a:t>equivalence classes </a:t>
            </a:r>
            <a:r>
              <a:rPr lang="en-US" dirty="0"/>
              <a:t>are defined.</a:t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/>
              <a:t>If an input condition requires a </a:t>
            </a:r>
            <a:r>
              <a:rPr lang="en-US" b="1" dirty="0"/>
              <a:t>specific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one valid and two </a:t>
            </a:r>
            <a:r>
              <a:rPr lang="en-US" dirty="0" smtClean="0"/>
              <a:t>invalid equivalence </a:t>
            </a:r>
            <a:r>
              <a:rPr lang="en-US" dirty="0"/>
              <a:t>classes are defined.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If an input condition specifies a member of a </a:t>
            </a:r>
            <a:r>
              <a:rPr lang="en-US" b="1" i="1" dirty="0"/>
              <a:t>set</a:t>
            </a:r>
            <a:r>
              <a:rPr lang="en-US" i="1" dirty="0"/>
              <a:t>, </a:t>
            </a:r>
            <a:r>
              <a:rPr lang="en-US" dirty="0"/>
              <a:t>one valid and one </a:t>
            </a:r>
            <a:r>
              <a:rPr lang="en-US" dirty="0" smtClean="0"/>
              <a:t>invalid equivalence </a:t>
            </a:r>
            <a:r>
              <a:rPr lang="en-US" dirty="0"/>
              <a:t>class are defined.</a:t>
            </a:r>
            <a:br>
              <a:rPr lang="en-US" dirty="0"/>
            </a:br>
            <a:r>
              <a:rPr lang="en-US" b="1" dirty="0"/>
              <a:t>4. </a:t>
            </a:r>
            <a:r>
              <a:rPr lang="en-US" dirty="0"/>
              <a:t>If an input condition is </a:t>
            </a:r>
            <a:r>
              <a:rPr lang="en-US" b="1" i="1" dirty="0"/>
              <a:t>Boolean</a:t>
            </a:r>
            <a:r>
              <a:rPr lang="en-US" i="1" dirty="0"/>
              <a:t>, </a:t>
            </a:r>
            <a:r>
              <a:rPr lang="en-US" dirty="0"/>
              <a:t>one valid and one invalid class are defined.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38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C1C7D8-78CB-4A0B-B0E8-1C5223C11936}" type="slidenum">
              <a:rPr lang="en-US" altLang="en-US" sz="1400" i="0" u="none" smtClean="0"/>
              <a:pPr eaLnBrk="1" hangingPunct="1"/>
              <a:t>72</a:t>
            </a:fld>
            <a:endParaRPr lang="en-US" altLang="en-US" sz="1400" i="0" u="none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Guidelines for Defining Equivalence Classes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If an input condition specifies </a:t>
            </a:r>
            <a:r>
              <a:rPr lang="en-US" altLang="en-US" sz="2000" u="sng" smtClean="0"/>
              <a:t>a range</a:t>
            </a:r>
            <a:r>
              <a:rPr lang="en-US" altLang="en-US" sz="2000" smtClean="0"/>
              <a:t>, one valid and two invalid equivalence classes are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Input range: 1 – 10		Eq classes: {1..10}, {x &lt; 1}, {x &gt; 10}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If an input condition requires </a:t>
            </a:r>
            <a:r>
              <a:rPr lang="en-US" altLang="en-US" sz="2000" u="sng" smtClean="0"/>
              <a:t>a specific value</a:t>
            </a:r>
            <a:r>
              <a:rPr lang="en-US" altLang="en-US" sz="2000" smtClean="0"/>
              <a:t>, one valid and two invalid equivalence classes are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Input value: 250		Eq classes: {250}, {x &lt; 250}, {x &gt; 250}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If an input condition specifies </a:t>
            </a:r>
            <a:r>
              <a:rPr lang="en-US" altLang="en-US" sz="2000" u="sng" smtClean="0"/>
              <a:t>a member of a set</a:t>
            </a:r>
            <a:r>
              <a:rPr lang="en-US" altLang="en-US" sz="2000" smtClean="0"/>
              <a:t>, one valid and one invalid equivalence class are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Input set: {-2.5, 7.3, 8.4}	Eq classes: {-2.5, 7.3, 8.4}, {any other x}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If an input condition is </a:t>
            </a:r>
            <a:r>
              <a:rPr lang="en-US" altLang="en-US" sz="2000" u="sng" smtClean="0"/>
              <a:t>a Boolean value</a:t>
            </a:r>
            <a:r>
              <a:rPr lang="en-US" altLang="en-US" sz="2000" smtClean="0"/>
              <a:t>, one valid and one invalid class are define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Input: {true condition}	Eq classes: {true condition}, {false condition}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805996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DAFC62-6653-45C3-9D53-BC6B295660C3}" type="slidenum">
              <a:rPr lang="en-US" altLang="en-US" sz="1400" i="0" u="none" smtClean="0"/>
              <a:pPr eaLnBrk="1" hangingPunct="1"/>
              <a:t>73</a:t>
            </a:fld>
            <a:endParaRPr lang="en-US" altLang="en-US" sz="1400" i="0" u="none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Boundary Value Analysis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A greater number of errors occur at the </a:t>
            </a:r>
            <a:r>
              <a:rPr lang="en-US" altLang="en-US" sz="2000" u="sng" smtClean="0"/>
              <a:t>boundaries</a:t>
            </a:r>
            <a:r>
              <a:rPr lang="en-US" altLang="en-US" sz="2000" smtClean="0"/>
              <a:t> of the input domain rather than in the "center"</a:t>
            </a:r>
          </a:p>
          <a:p>
            <a:pPr eaLnBrk="1" hangingPunct="1"/>
            <a:r>
              <a:rPr lang="en-US" altLang="en-US" sz="2000" smtClean="0"/>
              <a:t>Boundary value analysis is a test case design method that </a:t>
            </a:r>
            <a:r>
              <a:rPr lang="en-US" altLang="en-US" sz="2000" u="sng" smtClean="0"/>
              <a:t>complements</a:t>
            </a:r>
            <a:r>
              <a:rPr lang="en-US" altLang="en-US" sz="2000" smtClean="0"/>
              <a:t> equivalence partitioning</a:t>
            </a:r>
          </a:p>
          <a:p>
            <a:pPr lvl="1" eaLnBrk="1" hangingPunct="1"/>
            <a:r>
              <a:rPr lang="en-US" altLang="en-US" sz="1800" smtClean="0"/>
              <a:t>It selects test cases at the </a:t>
            </a:r>
            <a:r>
              <a:rPr lang="en-US" altLang="en-US" sz="1800" u="sng" smtClean="0"/>
              <a:t>edges</a:t>
            </a:r>
            <a:r>
              <a:rPr lang="en-US" altLang="en-US" sz="1800" smtClean="0"/>
              <a:t> of a class</a:t>
            </a:r>
          </a:p>
          <a:p>
            <a:pPr lvl="1" eaLnBrk="1" hangingPunct="1"/>
            <a:r>
              <a:rPr lang="en-US" altLang="en-US" sz="1800" smtClean="0"/>
              <a:t>It derives test cases from both the input domain and output domain</a:t>
            </a:r>
          </a:p>
        </p:txBody>
      </p:sp>
    </p:spTree>
    <p:extLst>
      <p:ext uri="{BB962C8B-B14F-4D97-AF65-F5344CB8AC3E}">
        <p14:creationId xmlns:p14="http://schemas.microsoft.com/office/powerpoint/2010/main" val="2865147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 (defined)</a:t>
            </a:r>
          </a:p>
          <a:p>
            <a:r>
              <a:rPr lang="en-US" dirty="0" smtClean="0"/>
              <a:t>C-use (actual use)</a:t>
            </a:r>
          </a:p>
          <a:p>
            <a:r>
              <a:rPr lang="en-US" dirty="0" smtClean="0"/>
              <a:t>P-use (predicate, use to transfer control)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(</a:t>
            </a:r>
            <a:r>
              <a:rPr lang="en-US" dirty="0" err="1" smtClean="0"/>
              <a:t>def</a:t>
            </a:r>
            <a:r>
              <a:rPr lang="en-US" dirty="0" smtClean="0"/>
              <a:t>/use graph)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4419600" cy="4419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1" y="1752600"/>
            <a:ext cx="457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4299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6485" y="1310640"/>
            <a:ext cx="7770091" cy="1343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indent="-410291" algn="just">
              <a:buFont typeface="Segoe UI Symbol"/>
              <a:buChar char="➢"/>
              <a:tabLst>
                <a:tab pos="421688" algn="l"/>
              </a:tabLst>
            </a:pPr>
            <a:r>
              <a:rPr sz="2000" b="1" spc="-4" dirty="0">
                <a:solidFill>
                  <a:srgbClr val="0032CC"/>
                </a:solidFill>
                <a:latin typeface="Arial"/>
                <a:cs typeface="Arial"/>
              </a:rPr>
              <a:t>Test, Test Case </a:t>
            </a:r>
            <a:r>
              <a:rPr sz="2000" b="1" dirty="0">
                <a:solidFill>
                  <a:srgbClr val="0032CC"/>
                </a:solidFill>
                <a:latin typeface="Arial"/>
                <a:cs typeface="Arial"/>
              </a:rPr>
              <a:t>and Test</a:t>
            </a:r>
            <a:r>
              <a:rPr sz="2000" b="1" spc="-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0032CC"/>
                </a:solidFill>
                <a:latin typeface="Arial"/>
                <a:cs typeface="Arial"/>
              </a:rPr>
              <a:t>Suite</a:t>
            </a:r>
            <a:endParaRPr sz="2000">
              <a:latin typeface="Arial"/>
              <a:cs typeface="Arial"/>
            </a:endParaRPr>
          </a:p>
          <a:p>
            <a:pPr marL="39889" marR="4559" algn="just">
              <a:spcBef>
                <a:spcPts val="162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b="1" spc="-9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case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terms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are used interchangeably. In practice, both are  same and are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treated 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synonyms.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Test case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describes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 input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description and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expected output</a:t>
            </a:r>
            <a:r>
              <a:rPr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description.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8" y="2840859"/>
          <a:ext cx="6303817" cy="2368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363"/>
                <a:gridCol w="3671454"/>
              </a:tblGrid>
              <a:tr h="201705">
                <a:tc gridSpan="2">
                  <a:txBody>
                    <a:bodyPr/>
                    <a:lstStyle/>
                    <a:p>
                      <a:pPr marL="76835">
                        <a:lnSpc>
                          <a:spcPts val="165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Test Case</a:t>
                      </a:r>
                      <a:r>
                        <a:rPr sz="13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3752">
                <a:tc>
                  <a:txBody>
                    <a:bodyPr/>
                    <a:lstStyle/>
                    <a:p>
                      <a:pPr marL="1102360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Section-I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687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(Before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Execution)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  <a:tc>
                  <a:txBody>
                    <a:bodyPr/>
                    <a:lstStyle/>
                    <a:p>
                      <a:pPr marL="1654175">
                        <a:lnSpc>
                          <a:spcPts val="1714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Section-II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13481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(After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Execution)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</a:tr>
              <a:tr h="209773">
                <a:tc>
                  <a:txBody>
                    <a:bodyPr/>
                    <a:lstStyle/>
                    <a:p>
                      <a:pPr marL="7683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Purpose</a:t>
                      </a:r>
                      <a:r>
                        <a:rPr sz="13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Execution</a:t>
                      </a:r>
                      <a:r>
                        <a:rPr sz="13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History: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76835">
                        <a:lnSpc>
                          <a:spcPts val="1714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Pre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condition: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(If</a:t>
                      </a:r>
                      <a:r>
                        <a:rPr sz="13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any)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Result: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653">
                <a:tc>
                  <a:txBody>
                    <a:bodyPr/>
                    <a:lstStyle/>
                    <a:p>
                      <a:pPr marL="76835">
                        <a:lnSpc>
                          <a:spcPts val="1714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Inputs: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fails, any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possible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reason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(Optional);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7683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3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Outputs: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Any other</a:t>
                      </a:r>
                      <a:r>
                        <a:rPr sz="13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observation: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7683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Post</a:t>
                      </a:r>
                      <a:r>
                        <a:rPr sz="13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conditions: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3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suggestion: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76835">
                        <a:lnSpc>
                          <a:spcPts val="1714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3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by: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714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13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by: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7683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Date: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71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Date: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1003" y="5158289"/>
            <a:ext cx="7739495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5992"/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2: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Test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case</a:t>
            </a:r>
            <a:r>
              <a:rPr sz="1600" spc="-4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template</a:t>
            </a:r>
            <a:endParaRPr sz="1600">
              <a:latin typeface="Arial"/>
              <a:cs typeface="Arial"/>
            </a:endParaRPr>
          </a:p>
          <a:p>
            <a:pPr marL="11397" marR="4559">
              <a:spcBef>
                <a:spcPts val="853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set 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 cases is called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test suite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 Hence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combination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test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cases may generate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</a:t>
            </a:r>
            <a:r>
              <a:rPr spc="-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suite.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7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0915"/>
            <a:ext cx="8229600" cy="870446"/>
          </a:xfrm>
          <a:prstGeom prst="rect">
            <a:avLst/>
          </a:prstGeom>
        </p:spPr>
        <p:txBody>
          <a:bodyPr vert="horz" wrap="square" lIns="0" tIns="191468" rIns="0" bIns="0" rtlCol="0">
            <a:spAutoFit/>
          </a:bodyPr>
          <a:lstStyle/>
          <a:p>
            <a:pPr marL="2376840"/>
            <a:r>
              <a:rPr dirty="0">
                <a:solidFill>
                  <a:srgbClr val="323299"/>
                </a:solidFill>
              </a:rPr>
              <a:t>Software</a:t>
            </a:r>
            <a:r>
              <a:rPr spc="-63" dirty="0">
                <a:solidFill>
                  <a:srgbClr val="323299"/>
                </a:solidFill>
              </a:rPr>
              <a:t> </a:t>
            </a:r>
            <a:r>
              <a:rPr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947" y="2083845"/>
            <a:ext cx="7741805" cy="1803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515" indent="-410291" algn="just">
              <a:buFont typeface="Segoe UI Symbol"/>
              <a:buChar char="➢"/>
              <a:tabLst>
                <a:tab pos="433085" algn="l"/>
              </a:tabLst>
            </a:pP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Verification and</a:t>
            </a:r>
            <a:r>
              <a:rPr sz="2000" spc="-40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100">
              <a:latin typeface="Times New Roman"/>
              <a:cs typeface="Times New Roman"/>
            </a:endParaRPr>
          </a:p>
          <a:p>
            <a:pPr marL="11397" marR="4559" algn="just"/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Verification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process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evaluating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system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component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to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determine whether the products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given development phase satisfy the  conditions imposed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start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that</a:t>
            </a:r>
            <a:r>
              <a:rPr spc="-7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phase.</a:t>
            </a:r>
            <a:endParaRPr>
              <a:latin typeface="Arial"/>
              <a:cs typeface="Arial"/>
            </a:endParaRPr>
          </a:p>
          <a:p>
            <a:pPr marL="11397" algn="just">
              <a:spcBef>
                <a:spcPts val="538"/>
              </a:spcBef>
            </a:pP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Validation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the process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evaluating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system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component during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7622306" y="5919096"/>
            <a:ext cx="838776" cy="599243"/>
          </a:xfrm>
          <a:prstGeom prst="rect">
            <a:avLst/>
          </a:prstGeom>
        </p:spPr>
        <p:txBody>
          <a:bodyPr vert="horz" wrap="square" lIns="0" tIns="263248" rIns="0" bIns="0" rtlCol="0">
            <a:spAutoFit/>
          </a:bodyPr>
          <a:lstStyle/>
          <a:p>
            <a:pPr marL="625124">
              <a:lnSpc>
                <a:spcPts val="1315"/>
              </a:lnSpc>
            </a:pPr>
            <a:r>
              <a:rPr dirty="0"/>
              <a:t>11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2069407" y="6232423"/>
            <a:ext cx="451831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780"/>
              </a:lnSpc>
            </a:pPr>
            <a:r>
              <a:rPr spc="-4" dirty="0"/>
              <a:t>Software Engineering </a:t>
            </a:r>
            <a:r>
              <a:rPr spc="-9" dirty="0"/>
              <a:t>(3</a:t>
            </a:r>
            <a:r>
              <a:rPr sz="700" spc="-13" baseline="22222" dirty="0"/>
              <a:t>rd  </a:t>
            </a:r>
            <a:r>
              <a:rPr sz="700" spc="-4" dirty="0"/>
              <a:t>ed.), </a:t>
            </a:r>
            <a:r>
              <a:rPr sz="700" dirty="0"/>
              <a:t>By K.K </a:t>
            </a:r>
            <a:r>
              <a:rPr sz="700" spc="-4" dirty="0"/>
              <a:t>Aggarwal </a:t>
            </a:r>
            <a:r>
              <a:rPr sz="700" dirty="0"/>
              <a:t>&amp; </a:t>
            </a:r>
            <a:r>
              <a:rPr sz="700" spc="-4" dirty="0"/>
              <a:t>Yogesh </a:t>
            </a:r>
            <a:r>
              <a:rPr sz="700" dirty="0"/>
              <a:t>Singh, </a:t>
            </a:r>
            <a:r>
              <a:rPr sz="700" spc="-4" dirty="0"/>
              <a:t>Copyright </a:t>
            </a:r>
            <a:r>
              <a:rPr sz="700" dirty="0"/>
              <a:t>© </a:t>
            </a:r>
            <a:r>
              <a:rPr sz="700" spc="-4" dirty="0"/>
              <a:t>New </a:t>
            </a:r>
            <a:r>
              <a:rPr sz="700" spc="-9" dirty="0"/>
              <a:t>Age </a:t>
            </a:r>
            <a:r>
              <a:rPr sz="700" spc="-4" dirty="0"/>
              <a:t>International Publishers,</a:t>
            </a:r>
            <a:r>
              <a:rPr sz="700" spc="76" dirty="0"/>
              <a:t> </a:t>
            </a:r>
            <a:r>
              <a:rPr sz="700" spc="-4" dirty="0"/>
              <a:t>2007</a:t>
            </a:r>
            <a:endParaRPr sz="700"/>
          </a:p>
        </p:txBody>
      </p:sp>
      <p:sp>
        <p:nvSpPr>
          <p:cNvPr id="5" name="object 5"/>
          <p:cNvSpPr txBox="1"/>
          <p:nvPr/>
        </p:nvSpPr>
        <p:spPr>
          <a:xfrm>
            <a:off x="4405280" y="3826135"/>
            <a:ext cx="4017241" cy="286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335071" algn="l"/>
                <a:tab pos="1483886" algn="l"/>
                <a:tab pos="2430406" algn="l"/>
                <a:tab pos="2677720" algn="l"/>
                <a:tab pos="3636776" algn="l"/>
              </a:tabLst>
            </a:pP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	de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ne	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	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	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947" y="3826134"/>
            <a:ext cx="3605645" cy="972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tabLst>
                <a:tab pos="464996" algn="l"/>
                <a:tab pos="981850" algn="l"/>
                <a:tab pos="1307803" algn="l"/>
                <a:tab pos="2748952" algn="l"/>
              </a:tabLst>
            </a:pP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	e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	of	de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nt	pr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specified requirements</a:t>
            </a:r>
            <a:r>
              <a:rPr spc="-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77"/>
              </a:spcBef>
            </a:pPr>
            <a:r>
              <a:rPr b="1" spc="-4" dirty="0">
                <a:solidFill>
                  <a:srgbClr val="650032"/>
                </a:solidFill>
                <a:latin typeface="Arial"/>
                <a:cs typeface="Arial"/>
              </a:rPr>
              <a:t>Testing=</a:t>
            </a:r>
            <a:r>
              <a:rPr b="1" spc="-72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650032"/>
                </a:solidFill>
                <a:latin typeface="Arial"/>
                <a:cs typeface="Arial"/>
              </a:rPr>
              <a:t>Verification+Validation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1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5002</Words>
  <Application>Microsoft Office PowerPoint</Application>
  <PresentationFormat>On-screen Show (4:3)</PresentationFormat>
  <Paragraphs>973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Black-Box Testing</vt:lpstr>
      <vt:lpstr>Generating test cases</vt:lpstr>
      <vt:lpstr>2.1 Equivalence Class Partitioning</vt:lpstr>
      <vt:lpstr>PowerPoint Presentation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2.2 Boundary Value Analysis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White Box Testing</vt:lpstr>
      <vt:lpstr>Approaches</vt:lpstr>
      <vt:lpstr>PowerPoint Presentation</vt:lpstr>
      <vt:lpstr>PowerPoint Presentation</vt:lpstr>
      <vt:lpstr>PowerPoint Presentation</vt:lpstr>
      <vt:lpstr>PowerPoint Presentation</vt:lpstr>
      <vt:lpstr>Consider flow-chart</vt:lpstr>
      <vt:lpstr>Corresponding Flow-Graph</vt:lpstr>
      <vt:lpstr>PowerPoint Presentation</vt:lpstr>
      <vt:lpstr>A Second Flow Graph Example</vt:lpstr>
      <vt:lpstr>A Sample Function to Diagram and Analyze</vt:lpstr>
      <vt:lpstr>Compound logic</vt:lpstr>
      <vt:lpstr>Cyclomatic Complexity</vt:lpstr>
      <vt:lpstr>Path </vt:lpstr>
      <vt:lpstr>linearly independent path</vt:lpstr>
      <vt:lpstr>PowerPoint Presentation</vt:lpstr>
      <vt:lpstr>Methods </vt:lpstr>
      <vt:lpstr>Example </vt:lpstr>
      <vt:lpstr>Graph matrices</vt:lpstr>
      <vt:lpstr>PowerPoint Presentation</vt:lpstr>
      <vt:lpstr>PowerPoint Presentation</vt:lpstr>
      <vt:lpstr>Loop Testing - General</vt:lpstr>
      <vt:lpstr>PowerPoint Presentation</vt:lpstr>
      <vt:lpstr>Testing of Simple Loops</vt:lpstr>
      <vt:lpstr>Testing of Nested Loops</vt:lpstr>
      <vt:lpstr>Testing Concatenated Loop</vt:lpstr>
      <vt:lpstr>Testing Unstructured Loops</vt:lpstr>
      <vt:lpstr>Black Box Testing</vt:lpstr>
      <vt:lpstr>Black-box Testing Categories</vt:lpstr>
      <vt:lpstr>Questions answered by  Black-box Testing</vt:lpstr>
      <vt:lpstr>Equivalence Partitioning</vt:lpstr>
      <vt:lpstr>Equivalence Partitioning </vt:lpstr>
      <vt:lpstr>Guidelines for Defining Equivalence Classes</vt:lpstr>
      <vt:lpstr>Boundary Value Analysis</vt:lpstr>
      <vt:lpstr>Data flow based testing</vt:lpstr>
      <vt:lpstr>Data flow (def/use graph)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</dc:title>
  <dc:creator>Amit Verma</dc:creator>
  <cp:lastModifiedBy>Shelly</cp:lastModifiedBy>
  <cp:revision>49</cp:revision>
  <dcterms:created xsi:type="dcterms:W3CDTF">2006-08-16T00:00:00Z</dcterms:created>
  <dcterms:modified xsi:type="dcterms:W3CDTF">2017-04-11T07:01:32Z</dcterms:modified>
</cp:coreProperties>
</file>