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8"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Quality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001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17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82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10744200" cy="716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97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dirty="0" smtClean="0"/>
              <a:t>RM means dealing with the concern before it become a crisis.</a:t>
            </a:r>
            <a:endParaRPr lang="en-US" dirty="0"/>
          </a:p>
        </p:txBody>
      </p:sp>
    </p:spTree>
    <p:extLst>
      <p:ext uri="{BB962C8B-B14F-4D97-AF65-F5344CB8AC3E}">
        <p14:creationId xmlns:p14="http://schemas.microsoft.com/office/powerpoint/2010/main" val="186484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risk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20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65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software risks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458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2. Requirements issues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45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31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Management issues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0274"/>
            <a:ext cx="8229600" cy="4325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67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Lack of knowledge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112" y="1748631"/>
            <a:ext cx="8105775"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08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Other risk </a:t>
            </a:r>
            <a:r>
              <a:rPr lang="en-US" dirty="0" err="1" smtClean="0"/>
              <a:t>catagories</a:t>
            </a:r>
            <a:r>
              <a:rPr lang="en-US" dirty="0" smtClean="0"/>
              <a:t> </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315200" cy="3382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44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Risk management activities </a:t>
            </a:r>
            <a:r>
              <a:rPr lang="en-US" sz="2000" dirty="0" smtClean="0"/>
              <a:t>(KK Agarwal)</a:t>
            </a:r>
            <a:endParaRPr lang="en-US" sz="20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79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Software quality attributes </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620000" cy="483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574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AU" dirty="0"/>
              <a:t>Risk Management is a five step process:</a:t>
            </a:r>
            <a:endParaRPr lang="en-US" dirty="0"/>
          </a:p>
          <a:p>
            <a:r>
              <a:rPr lang="en-AU" dirty="0"/>
              <a:t>Step 1 – Establish the context</a:t>
            </a:r>
            <a:endParaRPr lang="en-US" dirty="0"/>
          </a:p>
          <a:p>
            <a:r>
              <a:rPr lang="en-AU" dirty="0"/>
              <a:t>Step 2 – Identify the risks</a:t>
            </a:r>
            <a:endParaRPr lang="en-US" dirty="0"/>
          </a:p>
          <a:p>
            <a:r>
              <a:rPr lang="en-AU" dirty="0"/>
              <a:t>Step 3 – Analyse the risks</a:t>
            </a:r>
            <a:endParaRPr lang="en-US" dirty="0"/>
          </a:p>
          <a:p>
            <a:r>
              <a:rPr lang="en-AU" dirty="0"/>
              <a:t>Step 4 – Evaluate the risks</a:t>
            </a:r>
            <a:endParaRPr lang="en-US" dirty="0"/>
          </a:p>
          <a:p>
            <a:r>
              <a:rPr lang="en-AU" dirty="0"/>
              <a:t>Step 5 – Treat the risks</a:t>
            </a:r>
            <a:endParaRPr lang="en-US" dirty="0"/>
          </a:p>
          <a:p>
            <a:pPr marL="0" indent="0">
              <a:buNone/>
            </a:pPr>
            <a:endParaRPr lang="en-US" dirty="0"/>
          </a:p>
        </p:txBody>
      </p:sp>
    </p:spTree>
    <p:extLst>
      <p:ext uri="{BB962C8B-B14F-4D97-AF65-F5344CB8AC3E}">
        <p14:creationId xmlns:p14="http://schemas.microsoft.com/office/powerpoint/2010/main" val="1119412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924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566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Step 1 – Establish the </a:t>
            </a:r>
            <a:r>
              <a:rPr lang="en-AU" b="1" dirty="0" smtClean="0"/>
              <a:t>context</a:t>
            </a:r>
            <a:endParaRPr lang="en-US" dirty="0"/>
          </a:p>
        </p:txBody>
      </p:sp>
      <p:sp>
        <p:nvSpPr>
          <p:cNvPr id="3" name="Content Placeholder 2"/>
          <p:cNvSpPr>
            <a:spLocks noGrp="1"/>
          </p:cNvSpPr>
          <p:nvPr>
            <p:ph idx="1"/>
          </p:nvPr>
        </p:nvSpPr>
        <p:spPr/>
        <p:txBody>
          <a:bodyPr/>
          <a:lstStyle/>
          <a:p>
            <a:r>
              <a:rPr lang="en-AU" dirty="0"/>
              <a:t>Before risk can be clearly understood and dealt with, it is important to understand the context in which it exists. </a:t>
            </a:r>
            <a:endParaRPr lang="en-US" dirty="0"/>
          </a:p>
        </p:txBody>
      </p:sp>
    </p:spTree>
    <p:extLst>
      <p:ext uri="{BB962C8B-B14F-4D97-AF65-F5344CB8AC3E}">
        <p14:creationId xmlns:p14="http://schemas.microsoft.com/office/powerpoint/2010/main" val="3993326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Step 2 – Identify the risks</a:t>
            </a:r>
            <a:endParaRPr lang="en-US" dirty="0"/>
          </a:p>
        </p:txBody>
      </p:sp>
      <p:sp>
        <p:nvSpPr>
          <p:cNvPr id="3" name="Content Placeholder 2"/>
          <p:cNvSpPr>
            <a:spLocks noGrp="1"/>
          </p:cNvSpPr>
          <p:nvPr>
            <p:ph idx="1"/>
          </p:nvPr>
        </p:nvSpPr>
        <p:spPr/>
        <p:txBody>
          <a:bodyPr>
            <a:normAutofit fontScale="85000" lnSpcReduction="10000"/>
          </a:bodyPr>
          <a:lstStyle/>
          <a:p>
            <a:r>
              <a:rPr lang="en-AU" dirty="0"/>
              <a:t>The purpose of this step is to identify what could go wrong (likelihood) and what is the consequence (loss or damage) of it occurring. </a:t>
            </a:r>
            <a:endParaRPr lang="en-US" dirty="0"/>
          </a:p>
          <a:p>
            <a:r>
              <a:rPr lang="en-AU" dirty="0"/>
              <a:t>Key questions to ask include:</a:t>
            </a:r>
            <a:endParaRPr lang="en-US" dirty="0"/>
          </a:p>
          <a:p>
            <a:pPr lvl="0"/>
            <a:r>
              <a:rPr lang="en-AU" dirty="0"/>
              <a:t>What can happen? </a:t>
            </a:r>
            <a:endParaRPr lang="en-AU" dirty="0" smtClean="0"/>
          </a:p>
          <a:p>
            <a:pPr lvl="0"/>
            <a:r>
              <a:rPr lang="en-AU" dirty="0" smtClean="0"/>
              <a:t>How </a:t>
            </a:r>
            <a:r>
              <a:rPr lang="en-AU" dirty="0"/>
              <a:t>and why it can happen? List the possible causes and scenarios or description of the risk, incident or accident.</a:t>
            </a:r>
            <a:endParaRPr lang="en-US" dirty="0"/>
          </a:p>
          <a:p>
            <a:pPr lvl="0"/>
            <a:r>
              <a:rPr lang="en-AU" dirty="0"/>
              <a:t>What is the likelihood of them happening?</a:t>
            </a:r>
            <a:endParaRPr lang="en-US" dirty="0"/>
          </a:p>
          <a:p>
            <a:pPr lvl="0"/>
            <a:r>
              <a:rPr lang="en-AU" dirty="0"/>
              <a:t>What will be the consequences if they do happen?</a:t>
            </a:r>
            <a:endParaRPr lang="en-US" dirty="0"/>
          </a:p>
          <a:p>
            <a:endParaRPr lang="en-US" dirty="0"/>
          </a:p>
        </p:txBody>
      </p:sp>
    </p:spTree>
    <p:extLst>
      <p:ext uri="{BB962C8B-B14F-4D97-AF65-F5344CB8AC3E}">
        <p14:creationId xmlns:p14="http://schemas.microsoft.com/office/powerpoint/2010/main" val="3401922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AU" dirty="0"/>
              <a:t>Risks can be physical, financial, ethical or legal. </a:t>
            </a:r>
            <a:endParaRPr lang="en-US" dirty="0"/>
          </a:p>
          <a:p>
            <a:r>
              <a:rPr lang="en-AU" dirty="0"/>
              <a:t>Physical risks are those involving personal injuries, environmental and weather conditions and the physical assets of the organisation such as property, buildings, equipment, vehicles, stock and grounds.</a:t>
            </a:r>
            <a:endParaRPr lang="en-US" dirty="0"/>
          </a:p>
          <a:p>
            <a:r>
              <a:rPr lang="en-AU" dirty="0"/>
              <a:t>Financial risks are those that involve the assets of the organisation and include theft, fraud, loans, license fees, attendances, membership fees, insurance costs, lease payments, pay-out of damages claims or penalties and fines by the government.</a:t>
            </a:r>
            <a:endParaRPr lang="en-US" dirty="0"/>
          </a:p>
          <a:p>
            <a:r>
              <a:rPr lang="en-AU" dirty="0"/>
              <a:t>Ethical risks involve actual or potential harm to the reputation or beliefs of your club, while legal risks consist of responsibilities imposed on providers, participants and consumers arising from laws made by federal, state and local government authorities.</a:t>
            </a:r>
            <a:endParaRPr lang="en-US" dirty="0"/>
          </a:p>
          <a:p>
            <a:endParaRPr lang="en-US" dirty="0"/>
          </a:p>
        </p:txBody>
      </p:sp>
    </p:spTree>
    <p:extLst>
      <p:ext uri="{BB962C8B-B14F-4D97-AF65-F5344CB8AC3E}">
        <p14:creationId xmlns:p14="http://schemas.microsoft.com/office/powerpoint/2010/main" val="3863587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Step 3 – Analyse the risks (&amp; evaluate</a:t>
            </a:r>
            <a:r>
              <a:rPr lang="en-AU" b="1" dirty="0" smtClean="0"/>
              <a:t>)</a:t>
            </a:r>
            <a:endParaRPr lang="en-US" dirty="0"/>
          </a:p>
        </p:txBody>
      </p:sp>
      <p:sp>
        <p:nvSpPr>
          <p:cNvPr id="3" name="Content Placeholder 2"/>
          <p:cNvSpPr>
            <a:spLocks noGrp="1"/>
          </p:cNvSpPr>
          <p:nvPr>
            <p:ph idx="1"/>
          </p:nvPr>
        </p:nvSpPr>
        <p:spPr/>
        <p:txBody>
          <a:bodyPr>
            <a:normAutofit fontScale="92500"/>
          </a:bodyPr>
          <a:lstStyle/>
          <a:p>
            <a:r>
              <a:rPr lang="en-AU" dirty="0"/>
              <a:t>This involves analysing the likelihood and consequences of each identified risk and deciding which risk factors will potentially have the greatest effect and should, therefore, receive priority with regard to how they will be managed</a:t>
            </a:r>
            <a:r>
              <a:rPr lang="en-AU" dirty="0" smtClean="0"/>
              <a:t>.</a:t>
            </a:r>
          </a:p>
          <a:p>
            <a:r>
              <a:rPr lang="en-AU" dirty="0"/>
              <a:t>The level of risk is analysed by combining estimates of likelihood (table 1) and consequences (table 2), to determine the priority level of the risk (table 3). </a:t>
            </a:r>
            <a:endParaRPr lang="en-US" dirty="0"/>
          </a:p>
        </p:txBody>
      </p:sp>
    </p:spTree>
    <p:extLst>
      <p:ext uri="{BB962C8B-B14F-4D97-AF65-F5344CB8AC3E}">
        <p14:creationId xmlns:p14="http://schemas.microsoft.com/office/powerpoint/2010/main" val="816339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AU" b="1" dirty="0"/>
              <a:t>Table 1– Likelihood </a:t>
            </a:r>
            <a:r>
              <a:rPr lang="en-AU" b="1" dirty="0" smtClean="0"/>
              <a:t>scale</a:t>
            </a:r>
            <a:endParaRPr lang="en-US" b="1" dirty="0"/>
          </a:p>
          <a:p>
            <a:r>
              <a:rPr lang="en-AU" dirty="0"/>
              <a:t>Question – what is the likelihood of the risk event occurring?</a:t>
            </a:r>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394625"/>
              </p:ext>
            </p:extLst>
          </p:nvPr>
        </p:nvGraphicFramePr>
        <p:xfrm>
          <a:off x="914400" y="2285998"/>
          <a:ext cx="7772400" cy="3886202"/>
        </p:xfrm>
        <a:graphic>
          <a:graphicData uri="http://schemas.openxmlformats.org/drawingml/2006/table">
            <a:tbl>
              <a:tblPr/>
              <a:tblGrid>
                <a:gridCol w="1453784"/>
                <a:gridCol w="6318616"/>
              </a:tblGrid>
              <a:tr h="1272672">
                <a:tc>
                  <a:txBody>
                    <a:bodyPr/>
                    <a:lstStyle/>
                    <a:p>
                      <a:pPr marL="0" marR="0" algn="just">
                        <a:lnSpc>
                          <a:spcPct val="115000"/>
                        </a:lnSpc>
                        <a:spcBef>
                          <a:spcPts val="0"/>
                        </a:spcBef>
                        <a:spcAft>
                          <a:spcPts val="600"/>
                        </a:spcAft>
                      </a:pPr>
                      <a:r>
                        <a:rPr lang="en-AU" sz="1000" b="1">
                          <a:solidFill>
                            <a:srgbClr val="FFFFFF"/>
                          </a:solidFill>
                          <a:effectLst/>
                          <a:latin typeface="Calibri"/>
                          <a:ea typeface="Calibri"/>
                          <a:cs typeface="Times New Roman"/>
                        </a:rPr>
                        <a:t>Rating</a:t>
                      </a:r>
                      <a:endParaRPr lang="en-US" sz="110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a:txBody>
                    <a:bodyPr/>
                    <a:lstStyle/>
                    <a:p>
                      <a:pPr marL="0" marR="0">
                        <a:lnSpc>
                          <a:spcPct val="115000"/>
                        </a:lnSpc>
                        <a:spcBef>
                          <a:spcPts val="0"/>
                        </a:spcBef>
                        <a:spcAft>
                          <a:spcPts val="600"/>
                        </a:spcAft>
                      </a:pPr>
                      <a:r>
                        <a:rPr lang="en-AU" sz="1000" b="1">
                          <a:solidFill>
                            <a:srgbClr val="FFFFFF"/>
                          </a:solidFill>
                          <a:effectLst/>
                          <a:latin typeface="Calibri"/>
                          <a:ea typeface="Calibri"/>
                          <a:cs typeface="Times New Roman"/>
                        </a:rPr>
                        <a:t>LIKELIHOOD</a:t>
                      </a:r>
                      <a:endParaRPr lang="en-US" sz="1100">
                        <a:effectLst/>
                        <a:latin typeface="Calibri"/>
                        <a:ea typeface="Calibri"/>
                        <a:cs typeface="Times New Roman"/>
                      </a:endParaRPr>
                    </a:p>
                    <a:p>
                      <a:pPr marL="0" marR="0">
                        <a:lnSpc>
                          <a:spcPct val="115000"/>
                        </a:lnSpc>
                        <a:spcBef>
                          <a:spcPts val="0"/>
                        </a:spcBef>
                        <a:spcAft>
                          <a:spcPts val="600"/>
                        </a:spcAft>
                      </a:pPr>
                      <a:r>
                        <a:rPr lang="en-AU" sz="1000">
                          <a:solidFill>
                            <a:srgbClr val="FFFFFF"/>
                          </a:solidFill>
                          <a:effectLst/>
                          <a:latin typeface="Calibri"/>
                          <a:ea typeface="Calibri"/>
                          <a:cs typeface="Times New Roman"/>
                        </a:rPr>
                        <a:t>The potential for problems to occur in a year</a:t>
                      </a:r>
                      <a:endParaRPr lang="en-US" sz="110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r>
              <a:tr h="522706">
                <a:tc>
                  <a:txBody>
                    <a:bodyPr/>
                    <a:lstStyle/>
                    <a:p>
                      <a:pPr marL="0" marR="0" algn="just">
                        <a:lnSpc>
                          <a:spcPct val="115000"/>
                        </a:lnSpc>
                        <a:spcBef>
                          <a:spcPts val="0"/>
                        </a:spcBef>
                        <a:spcAft>
                          <a:spcPts val="600"/>
                        </a:spcAft>
                      </a:pPr>
                      <a:r>
                        <a:rPr lang="en-GB" sz="1600" b="1">
                          <a:effectLst/>
                          <a:latin typeface="Calibri"/>
                          <a:ea typeface="Calibri"/>
                          <a:cs typeface="Times New Roman"/>
                        </a:rPr>
                        <a:t>5</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ALMOST CERTAIN:</a:t>
                      </a:r>
                      <a:r>
                        <a:rPr lang="en-GB" sz="1600">
                          <a:effectLst/>
                          <a:latin typeface="Calibri"/>
                          <a:ea typeface="Calibri"/>
                          <a:cs typeface="Times New Roman"/>
                        </a:rPr>
                        <a:t> will probably occur, could occur several times per year</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06">
                <a:tc>
                  <a:txBody>
                    <a:bodyPr/>
                    <a:lstStyle/>
                    <a:p>
                      <a:pPr marL="0" marR="0" algn="just">
                        <a:lnSpc>
                          <a:spcPct val="115000"/>
                        </a:lnSpc>
                        <a:spcBef>
                          <a:spcPts val="0"/>
                        </a:spcBef>
                        <a:spcAft>
                          <a:spcPts val="600"/>
                        </a:spcAft>
                      </a:pPr>
                      <a:r>
                        <a:rPr lang="en-GB" sz="1600" b="1">
                          <a:effectLst/>
                          <a:latin typeface="Calibri"/>
                          <a:ea typeface="Calibri"/>
                          <a:cs typeface="Times New Roman"/>
                        </a:rPr>
                        <a:t>4</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LIKELY</a:t>
                      </a:r>
                      <a:r>
                        <a:rPr lang="en-GB" sz="1600">
                          <a:effectLst/>
                          <a:latin typeface="Calibri"/>
                          <a:ea typeface="Calibri"/>
                          <a:cs typeface="Times New Roman"/>
                        </a:rPr>
                        <a:t>: high probability, likely to arise once per year</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06">
                <a:tc>
                  <a:txBody>
                    <a:bodyPr/>
                    <a:lstStyle/>
                    <a:p>
                      <a:pPr marL="0" marR="0" algn="just">
                        <a:lnSpc>
                          <a:spcPct val="115000"/>
                        </a:lnSpc>
                        <a:spcBef>
                          <a:spcPts val="0"/>
                        </a:spcBef>
                        <a:spcAft>
                          <a:spcPts val="600"/>
                        </a:spcAft>
                      </a:pPr>
                      <a:r>
                        <a:rPr lang="en-GB" sz="1600" b="1">
                          <a:effectLst/>
                          <a:latin typeface="Calibri"/>
                          <a:ea typeface="Calibri"/>
                          <a:cs typeface="Times New Roman"/>
                        </a:rPr>
                        <a:t>3</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POSSIBLE</a:t>
                      </a:r>
                      <a:r>
                        <a:rPr lang="en-GB" sz="1600">
                          <a:effectLst/>
                          <a:latin typeface="Calibri"/>
                          <a:ea typeface="Calibri"/>
                          <a:cs typeface="Times New Roman"/>
                        </a:rPr>
                        <a:t>: reasonable likelihood that it may arise over a five-year period</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06">
                <a:tc>
                  <a:txBody>
                    <a:bodyPr/>
                    <a:lstStyle/>
                    <a:p>
                      <a:pPr marL="0" marR="0" algn="just">
                        <a:lnSpc>
                          <a:spcPct val="115000"/>
                        </a:lnSpc>
                        <a:spcBef>
                          <a:spcPts val="0"/>
                        </a:spcBef>
                        <a:spcAft>
                          <a:spcPts val="600"/>
                        </a:spcAft>
                      </a:pPr>
                      <a:r>
                        <a:rPr lang="en-GB" sz="1600" b="1">
                          <a:effectLst/>
                          <a:latin typeface="Calibri"/>
                          <a:ea typeface="Calibri"/>
                          <a:cs typeface="Times New Roman"/>
                        </a:rPr>
                        <a:t>2</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UNLIKELY</a:t>
                      </a:r>
                      <a:r>
                        <a:rPr lang="en-GB" sz="1600">
                          <a:effectLst/>
                          <a:latin typeface="Calibri"/>
                          <a:ea typeface="Calibri"/>
                          <a:cs typeface="Times New Roman"/>
                        </a:rPr>
                        <a:t>: plausible, could occur over a five to ten year period</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706">
                <a:tc>
                  <a:txBody>
                    <a:bodyPr/>
                    <a:lstStyle/>
                    <a:p>
                      <a:pPr marL="0" marR="0" algn="just">
                        <a:lnSpc>
                          <a:spcPct val="115000"/>
                        </a:lnSpc>
                        <a:spcBef>
                          <a:spcPts val="0"/>
                        </a:spcBef>
                        <a:spcAft>
                          <a:spcPts val="600"/>
                        </a:spcAft>
                      </a:pPr>
                      <a:r>
                        <a:rPr lang="en-GB" sz="1600" b="1">
                          <a:effectLst/>
                          <a:latin typeface="Calibri"/>
                          <a:ea typeface="Calibri"/>
                          <a:cs typeface="Times New Roman"/>
                        </a:rPr>
                        <a:t>1</a:t>
                      </a:r>
                      <a:endParaRPr lang="en-US" sz="16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dirty="0">
                          <a:effectLst/>
                          <a:latin typeface="Calibri"/>
                          <a:ea typeface="Calibri"/>
                          <a:cs typeface="Times New Roman"/>
                        </a:rPr>
                        <a:t>RARE</a:t>
                      </a:r>
                      <a:r>
                        <a:rPr lang="en-GB" sz="1600" dirty="0">
                          <a:effectLst/>
                          <a:latin typeface="Calibri"/>
                          <a:ea typeface="Calibri"/>
                          <a:cs typeface="Times New Roman"/>
                        </a:rPr>
                        <a:t>: very unlikely but not impossible, unlikely over a ten year period</a:t>
                      </a:r>
                      <a:endParaRPr lang="en-US" sz="16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6067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AU" b="1" dirty="0"/>
              <a:t>Table 2 – Loss or damage impact </a:t>
            </a:r>
            <a:r>
              <a:rPr lang="en-AU" b="1" dirty="0" smtClean="0"/>
              <a:t>scale</a:t>
            </a:r>
            <a:endParaRPr lang="en-US" b="1" dirty="0"/>
          </a:p>
          <a:p>
            <a:r>
              <a:rPr lang="en-AU" b="1" dirty="0"/>
              <a:t>Question: </a:t>
            </a:r>
            <a:r>
              <a:rPr lang="en-AU" dirty="0"/>
              <a:t>what is the </a:t>
            </a:r>
            <a:r>
              <a:rPr lang="en-AU" b="1" dirty="0"/>
              <a:t>loss or damage impact</a:t>
            </a:r>
            <a:r>
              <a:rPr lang="en-AU" dirty="0"/>
              <a:t> if the risk event occurred </a:t>
            </a:r>
            <a:r>
              <a:rPr lang="en-AU" b="1" dirty="0"/>
              <a:t>(severity?) </a:t>
            </a:r>
            <a:endParaRPr lang="en-AU" b="1"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9239424"/>
              </p:ext>
            </p:extLst>
          </p:nvPr>
        </p:nvGraphicFramePr>
        <p:xfrm>
          <a:off x="838200" y="2209801"/>
          <a:ext cx="7772399" cy="4292346"/>
        </p:xfrm>
        <a:graphic>
          <a:graphicData uri="http://schemas.openxmlformats.org/drawingml/2006/table">
            <a:tbl>
              <a:tblPr/>
              <a:tblGrid>
                <a:gridCol w="1548075"/>
                <a:gridCol w="6224324"/>
              </a:tblGrid>
              <a:tr h="870509">
                <a:tc>
                  <a:txBody>
                    <a:bodyPr/>
                    <a:lstStyle/>
                    <a:p>
                      <a:pPr marL="0" marR="0" algn="just">
                        <a:lnSpc>
                          <a:spcPct val="115000"/>
                        </a:lnSpc>
                        <a:spcBef>
                          <a:spcPts val="0"/>
                        </a:spcBef>
                        <a:spcAft>
                          <a:spcPts val="600"/>
                        </a:spcAft>
                      </a:pPr>
                      <a:r>
                        <a:rPr lang="en-AU" sz="1600" b="1">
                          <a:solidFill>
                            <a:srgbClr val="FFFFFF"/>
                          </a:solidFill>
                          <a:effectLst/>
                          <a:latin typeface="Calibri"/>
                          <a:ea typeface="Calibri"/>
                          <a:cs typeface="Times New Roman"/>
                        </a:rPr>
                        <a:t>Rating</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a:txBody>
                    <a:bodyPr/>
                    <a:lstStyle/>
                    <a:p>
                      <a:pPr marL="0" marR="0">
                        <a:lnSpc>
                          <a:spcPct val="115000"/>
                        </a:lnSpc>
                        <a:spcBef>
                          <a:spcPts val="0"/>
                        </a:spcBef>
                        <a:spcAft>
                          <a:spcPts val="600"/>
                        </a:spcAft>
                      </a:pPr>
                      <a:r>
                        <a:rPr lang="en-GB" sz="1600" b="1">
                          <a:solidFill>
                            <a:srgbClr val="FFFFFF"/>
                          </a:solidFill>
                          <a:effectLst/>
                          <a:latin typeface="Calibri"/>
                          <a:ea typeface="Calibri"/>
                          <a:cs typeface="Times New Roman"/>
                        </a:rPr>
                        <a:t>POTENTIAL IMPACT</a:t>
                      </a:r>
                      <a:endParaRPr lang="en-US" sz="1600">
                        <a:effectLst/>
                        <a:latin typeface="Calibri"/>
                        <a:ea typeface="Calibri"/>
                        <a:cs typeface="Times New Roman"/>
                      </a:endParaRPr>
                    </a:p>
                    <a:p>
                      <a:pPr marL="0" marR="0">
                        <a:lnSpc>
                          <a:spcPct val="115000"/>
                        </a:lnSpc>
                        <a:spcBef>
                          <a:spcPts val="0"/>
                        </a:spcBef>
                        <a:spcAft>
                          <a:spcPts val="600"/>
                        </a:spcAft>
                      </a:pPr>
                      <a:r>
                        <a:rPr lang="en-GB" sz="1600">
                          <a:solidFill>
                            <a:srgbClr val="FFFFFF"/>
                          </a:solidFill>
                          <a:effectLst/>
                          <a:latin typeface="Calibri"/>
                          <a:ea typeface="Calibri"/>
                          <a:cs typeface="Times New Roman"/>
                        </a:rPr>
                        <a:t>In terms of the objectives of the club</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r>
              <a:tr h="357530">
                <a:tc>
                  <a:txBody>
                    <a:bodyPr/>
                    <a:lstStyle/>
                    <a:p>
                      <a:pPr marL="0" marR="0" algn="just">
                        <a:lnSpc>
                          <a:spcPct val="115000"/>
                        </a:lnSpc>
                        <a:spcBef>
                          <a:spcPts val="0"/>
                        </a:spcBef>
                        <a:spcAft>
                          <a:spcPts val="600"/>
                        </a:spcAft>
                      </a:pPr>
                      <a:r>
                        <a:rPr lang="en-GB" sz="1600" b="1">
                          <a:effectLst/>
                          <a:latin typeface="Calibri"/>
                          <a:ea typeface="Calibri"/>
                          <a:cs typeface="Times New Roman"/>
                        </a:rPr>
                        <a:t>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CATASTROPHIC</a:t>
                      </a:r>
                      <a:r>
                        <a:rPr lang="en-GB" sz="1600">
                          <a:effectLst/>
                          <a:latin typeface="Calibri"/>
                          <a:ea typeface="Calibri"/>
                          <a:cs typeface="Times New Roman"/>
                        </a:rPr>
                        <a:t>:  most objectives may not be achieved, or several severely affected</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30">
                <a:tc>
                  <a:txBody>
                    <a:bodyPr/>
                    <a:lstStyle/>
                    <a:p>
                      <a:pPr marL="0" marR="0" algn="just">
                        <a:lnSpc>
                          <a:spcPct val="115000"/>
                        </a:lnSpc>
                        <a:spcBef>
                          <a:spcPts val="0"/>
                        </a:spcBef>
                        <a:spcAft>
                          <a:spcPts val="600"/>
                        </a:spcAft>
                      </a:pPr>
                      <a:r>
                        <a:rPr lang="en-GB" sz="1600" b="1">
                          <a:effectLst/>
                          <a:latin typeface="Calibri"/>
                          <a:ea typeface="Calibri"/>
                          <a:cs typeface="Times New Roman"/>
                        </a:rPr>
                        <a:t>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MAJOR</a:t>
                      </a:r>
                      <a:r>
                        <a:rPr lang="en-GB" sz="1600">
                          <a:effectLst/>
                          <a:latin typeface="Calibri"/>
                          <a:ea typeface="Calibri"/>
                          <a:cs typeface="Times New Roman"/>
                        </a:rPr>
                        <a:t>:  most objectives threatened, or one severely affected</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0">
                <a:tc>
                  <a:txBody>
                    <a:bodyPr/>
                    <a:lstStyle/>
                    <a:p>
                      <a:pPr marL="0" marR="0" algn="just">
                        <a:lnSpc>
                          <a:spcPct val="115000"/>
                        </a:lnSpc>
                        <a:spcBef>
                          <a:spcPts val="0"/>
                        </a:spcBef>
                        <a:spcAft>
                          <a:spcPts val="600"/>
                        </a:spcAft>
                      </a:pPr>
                      <a:r>
                        <a:rPr lang="en-GB" sz="1600" b="1">
                          <a:effectLst/>
                          <a:latin typeface="Calibri"/>
                          <a:ea typeface="Calibri"/>
                          <a:cs typeface="Times New Roman"/>
                        </a:rPr>
                        <a:t>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MODERATE:</a:t>
                      </a:r>
                      <a:r>
                        <a:rPr lang="en-GB" sz="1600">
                          <a:effectLst/>
                          <a:latin typeface="Calibri"/>
                          <a:ea typeface="Calibri"/>
                          <a:cs typeface="Times New Roman"/>
                        </a:rPr>
                        <a:t>  some objectives affected, considerable effort to rectify i.e. sport injury – requires medical attention and has some impact on participation in sport and/or other activity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0">
                <a:tc>
                  <a:txBody>
                    <a:bodyPr/>
                    <a:lstStyle/>
                    <a:p>
                      <a:pPr marL="0" marR="0" algn="just">
                        <a:lnSpc>
                          <a:spcPct val="115000"/>
                        </a:lnSpc>
                        <a:spcBef>
                          <a:spcPts val="0"/>
                        </a:spcBef>
                        <a:spcAft>
                          <a:spcPts val="600"/>
                        </a:spcAft>
                      </a:pPr>
                      <a:r>
                        <a:rPr lang="en-GB" sz="1600" b="1">
                          <a:effectLst/>
                          <a:latin typeface="Calibri"/>
                          <a:ea typeface="Calibri"/>
                          <a:cs typeface="Times New Roman"/>
                        </a:rPr>
                        <a:t>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a:effectLst/>
                          <a:latin typeface="Calibri"/>
                          <a:ea typeface="Calibri"/>
                          <a:cs typeface="Times New Roman"/>
                        </a:rPr>
                        <a:t>MINOR:</a:t>
                      </a:r>
                      <a:r>
                        <a:rPr lang="en-GB" sz="1600">
                          <a:effectLst/>
                          <a:latin typeface="Calibri"/>
                          <a:ea typeface="Calibri"/>
                          <a:cs typeface="Times New Roman"/>
                        </a:rPr>
                        <a:t>  easily remedied, with some effort the objectives can be achieved i.e. sport injury requires first aid treatment and prevents immediate participation in sport and/or other activity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0509">
                <a:tc>
                  <a:txBody>
                    <a:bodyPr/>
                    <a:lstStyle/>
                    <a:p>
                      <a:pPr marL="0" marR="0" algn="just">
                        <a:lnSpc>
                          <a:spcPct val="115000"/>
                        </a:lnSpc>
                        <a:spcBef>
                          <a:spcPts val="0"/>
                        </a:spcBef>
                        <a:spcAft>
                          <a:spcPts val="600"/>
                        </a:spcAft>
                      </a:pPr>
                      <a:r>
                        <a:rPr lang="en-GB" sz="1600" b="1">
                          <a:effectLst/>
                          <a:latin typeface="Calibri"/>
                          <a:ea typeface="Calibri"/>
                          <a:cs typeface="Times New Roman"/>
                        </a:rPr>
                        <a:t>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nSpc>
                          <a:spcPct val="115000"/>
                        </a:lnSpc>
                        <a:spcBef>
                          <a:spcPts val="0"/>
                        </a:spcBef>
                        <a:spcAft>
                          <a:spcPts val="600"/>
                        </a:spcAft>
                      </a:pPr>
                      <a:r>
                        <a:rPr lang="en-GB" sz="1600" b="1" dirty="0">
                          <a:effectLst/>
                          <a:latin typeface="Calibri"/>
                          <a:ea typeface="Calibri"/>
                          <a:cs typeface="Times New Roman"/>
                        </a:rPr>
                        <a:t>NEGLIGIBLE:</a:t>
                      </a:r>
                      <a:r>
                        <a:rPr lang="en-GB" sz="1600" dirty="0">
                          <a:effectLst/>
                          <a:latin typeface="Calibri"/>
                          <a:ea typeface="Calibri"/>
                          <a:cs typeface="Times New Roman"/>
                        </a:rPr>
                        <a:t>  very small impact, rectified by normal processes</a:t>
                      </a:r>
                      <a:endParaRPr lang="en-US" sz="1600" dirty="0">
                        <a:effectLst/>
                        <a:latin typeface="Calibri"/>
                        <a:ea typeface="Calibri"/>
                        <a:cs typeface="Times New Roman"/>
                      </a:endParaRPr>
                    </a:p>
                    <a:p>
                      <a:pPr marL="0" marR="0">
                        <a:lnSpc>
                          <a:spcPct val="115000"/>
                        </a:lnSpc>
                        <a:spcBef>
                          <a:spcPts val="0"/>
                        </a:spcBef>
                        <a:spcAft>
                          <a:spcPts val="600"/>
                        </a:spcAft>
                      </a:pPr>
                      <a:r>
                        <a:rPr lang="en-GB" sz="1600" dirty="0">
                          <a:effectLst/>
                          <a:latin typeface="Calibri"/>
                          <a:ea typeface="Calibri"/>
                          <a:cs typeface="Times New Roman"/>
                        </a:rPr>
                        <a:t>i.e. sport injury but does not prevent participation</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0630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AU" b="1" dirty="0"/>
              <a:t>Risk priority</a:t>
            </a:r>
            <a:endParaRPr lang="en-US" dirty="0"/>
          </a:p>
          <a:p>
            <a:r>
              <a:rPr lang="en-AU" dirty="0"/>
              <a:t>The </a:t>
            </a:r>
            <a:r>
              <a:rPr lang="en-AU" b="1" dirty="0"/>
              <a:t>risk priority scale </a:t>
            </a:r>
            <a:r>
              <a:rPr lang="en-AU" dirty="0"/>
              <a:t>determines the nature of the risk and the action required.  They are indicators to assist in the decision making of what action is warranted for the risks</a:t>
            </a:r>
            <a:r>
              <a:rPr lang="en-AU" dirty="0" smtClean="0"/>
              <a:t>.</a:t>
            </a:r>
            <a:r>
              <a:rPr lang="en-AU" b="1" dirty="0"/>
              <a:t> </a:t>
            </a:r>
            <a:endParaRPr lang="en-US" b="1" dirty="0"/>
          </a:p>
          <a:p>
            <a:r>
              <a:rPr lang="en-AU" dirty="0"/>
              <a:t>Question: what is the risk priority?  </a:t>
            </a:r>
            <a:endParaRPr lang="en-AU" dirty="0" smtClean="0"/>
          </a:p>
          <a:p>
            <a:r>
              <a:rPr lang="en-AU" b="1" dirty="0"/>
              <a:t>Table 3– Risk priority scale</a:t>
            </a:r>
            <a:endParaRPr lang="en-US" b="1" dirty="0"/>
          </a:p>
          <a:p>
            <a:endParaRPr lang="en-US" b="1" dirty="0"/>
          </a:p>
          <a:p>
            <a:endParaRPr lang="en-US" dirty="0"/>
          </a:p>
        </p:txBody>
      </p:sp>
    </p:spTree>
    <p:extLst>
      <p:ext uri="{BB962C8B-B14F-4D97-AF65-F5344CB8AC3E}">
        <p14:creationId xmlns:p14="http://schemas.microsoft.com/office/powerpoint/2010/main" val="1545426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9014758"/>
              </p:ext>
            </p:extLst>
          </p:nvPr>
        </p:nvGraphicFramePr>
        <p:xfrm>
          <a:off x="-304800" y="304800"/>
          <a:ext cx="10134597" cy="6898005"/>
        </p:xfrm>
        <a:graphic>
          <a:graphicData uri="http://schemas.openxmlformats.org/drawingml/2006/table">
            <a:tbl>
              <a:tblPr/>
              <a:tblGrid>
                <a:gridCol w="3285765"/>
                <a:gridCol w="344888"/>
                <a:gridCol w="344888"/>
                <a:gridCol w="344888"/>
                <a:gridCol w="344888"/>
                <a:gridCol w="344888"/>
                <a:gridCol w="344888"/>
                <a:gridCol w="344888"/>
                <a:gridCol w="344888"/>
                <a:gridCol w="344888"/>
                <a:gridCol w="3744840"/>
              </a:tblGrid>
              <a:tr h="410891">
                <a:tc>
                  <a:txBody>
                    <a:bodyPr/>
                    <a:lstStyle/>
                    <a:p>
                      <a:pPr marL="0" marR="0">
                        <a:lnSpc>
                          <a:spcPct val="115000"/>
                        </a:lnSpc>
                        <a:spcBef>
                          <a:spcPts val="0"/>
                        </a:spcBef>
                        <a:spcAft>
                          <a:spcPts val="1000"/>
                        </a:spcAft>
                      </a:pPr>
                      <a:r>
                        <a:rPr lang="en-US" sz="600" dirty="0">
                          <a:effectLst/>
                          <a:latin typeface="Calibri"/>
                          <a:ea typeface="Calibri"/>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5</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Catastrophic</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Major</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3</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Moderate</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2</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Minor</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1</a:t>
                      </a:r>
                      <a:endParaRPr lang="en-US" sz="1000">
                        <a:effectLst/>
                        <a:latin typeface="Calibri"/>
                        <a:ea typeface="Calibri"/>
                        <a:cs typeface="Times New Roman"/>
                      </a:endParaRPr>
                    </a:p>
                    <a:p>
                      <a:pPr marL="0" marR="5080" algn="ctr">
                        <a:lnSpc>
                          <a:spcPct val="115000"/>
                        </a:lnSpc>
                        <a:spcBef>
                          <a:spcPts val="0"/>
                        </a:spcBef>
                        <a:spcAft>
                          <a:spcPts val="0"/>
                        </a:spcAft>
                      </a:pPr>
                      <a:r>
                        <a:rPr lang="en-AU" sz="1000" b="1">
                          <a:solidFill>
                            <a:srgbClr val="FFFFFF"/>
                          </a:solidFill>
                          <a:effectLst/>
                          <a:latin typeface="Calibri"/>
                          <a:ea typeface="Calibri"/>
                          <a:cs typeface="Times New Roman"/>
                        </a:rPr>
                        <a:t>Negligible</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r>
              <a:tr h="2173285">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5</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L</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I</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K</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E</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L</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I</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H</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O</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O</a:t>
                      </a:r>
                      <a:endParaRPr lang="en-US" sz="1000">
                        <a:effectLst/>
                        <a:latin typeface="Calibri"/>
                        <a:ea typeface="Calibri"/>
                        <a:cs typeface="Times New Roman"/>
                      </a:endParaRPr>
                    </a:p>
                    <a:p>
                      <a:pPr marL="0" marR="0" algn="r">
                        <a:lnSpc>
                          <a:spcPct val="115000"/>
                        </a:lnSpc>
                        <a:spcBef>
                          <a:spcPts val="0"/>
                        </a:spcBef>
                        <a:spcAft>
                          <a:spcPts val="600"/>
                        </a:spcAft>
                      </a:pPr>
                      <a:r>
                        <a:rPr lang="en-AU" sz="1000" b="1">
                          <a:effectLst/>
                          <a:latin typeface="Calibri"/>
                          <a:ea typeface="Calibri"/>
                          <a:cs typeface="Times New Roman"/>
                        </a:rPr>
                        <a:t>D</a:t>
                      </a:r>
                      <a:endParaRPr lang="en-US" sz="1000">
                        <a:effectLst/>
                        <a:latin typeface="Calibri"/>
                        <a:ea typeface="Calibri"/>
                        <a:cs typeface="Times New Roman"/>
                      </a:endParaRPr>
                    </a:p>
                    <a:p>
                      <a:pPr marL="0" marR="0">
                        <a:lnSpc>
                          <a:spcPct val="115000"/>
                        </a:lnSpc>
                        <a:spcBef>
                          <a:spcPts val="0"/>
                        </a:spcBef>
                        <a:spcAft>
                          <a:spcPts val="600"/>
                        </a:spcAft>
                      </a:pPr>
                      <a:r>
                        <a:rPr lang="en-AU" sz="1000">
                          <a:effectLst/>
                          <a:latin typeface="Calibri"/>
                          <a:ea typeface="Calibri"/>
                          <a:cs typeface="Times New Roman"/>
                        </a:rPr>
                        <a:t> </a:t>
                      </a:r>
                      <a:endParaRPr lang="en-US" sz="1000">
                        <a:effectLst/>
                        <a:latin typeface="Calibri"/>
                        <a:ea typeface="Calibri"/>
                        <a:cs typeface="Times New Roman"/>
                      </a:endParaRPr>
                    </a:p>
                    <a:p>
                      <a:r>
                        <a:rPr lang="en-AU" sz="1000" b="1">
                          <a:solidFill>
                            <a:srgbClr val="FFFFFF"/>
                          </a:solidFill>
                          <a:effectLst/>
                          <a:latin typeface="Calibri"/>
                        </a:rPr>
                        <a:t>Almost certain</a:t>
                      </a:r>
                      <a:r>
                        <a:rPr lang="en-US" sz="1000">
                          <a:effectLst/>
                          <a:latin typeface="Calibri"/>
                        </a:rPr>
                        <a:t> </a:t>
                      </a: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Extreme</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Extreme</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Major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(2)</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Major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(2)</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Medium</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(3)</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13577">
                <a:tc gridSpan="2">
                  <a:txBody>
                    <a:bodyPr/>
                    <a:lstStyle/>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solidFill>
                            <a:srgbClr val="FFFFFF"/>
                          </a:solidFill>
                          <a:effectLst/>
                          <a:latin typeface="Calibri"/>
                          <a:ea typeface="Calibri"/>
                          <a:cs typeface="Times New Roman"/>
                        </a:rPr>
                        <a:t>Likely</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Extreme</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Extreme</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Major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(2)</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Medium</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Minor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513577">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Possible</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Extreme</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Major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(2)</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Major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(2)</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Medium</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Minor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513577">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2</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Unlikely</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Major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(2)</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Major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(2)</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Medium</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Minor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(4)</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en-US"/>
                    </a:p>
                  </a:txBody>
                  <a:tcPr/>
                </a:tc>
                <a:tc>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Minor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513577">
                <a:tc gridSpan="2">
                  <a:txBody>
                    <a:bodyPr/>
                    <a:lstStyle/>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1</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solidFill>
                            <a:srgbClr val="FFFFFF"/>
                          </a:solidFill>
                          <a:effectLst/>
                          <a:latin typeface="Calibri"/>
                          <a:ea typeface="Calibri"/>
                          <a:cs typeface="Times New Roman"/>
                        </a:rPr>
                        <a:t>Rare</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66"/>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Medium</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Medium</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(3)</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Minor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(4)</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AU" sz="1000">
                          <a:effectLst/>
                          <a:latin typeface="Calibri"/>
                          <a:ea typeface="Calibri"/>
                          <a:cs typeface="Times New Roman"/>
                        </a:rPr>
                        <a:t> </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Minor</a:t>
                      </a:r>
                      <a:endParaRPr lang="en-US" sz="1000">
                        <a:effectLst/>
                        <a:latin typeface="Calibri"/>
                        <a:ea typeface="Calibri"/>
                        <a:cs typeface="Times New Roman"/>
                      </a:endParaRPr>
                    </a:p>
                    <a:p>
                      <a:pPr marL="0" marR="0" algn="ctr">
                        <a:lnSpc>
                          <a:spcPct val="115000"/>
                        </a:lnSpc>
                        <a:spcBef>
                          <a:spcPts val="0"/>
                        </a:spcBef>
                        <a:spcAft>
                          <a:spcPts val="0"/>
                        </a:spcAft>
                      </a:pPr>
                      <a:r>
                        <a:rPr lang="en-AU" sz="1000">
                          <a:effectLst/>
                          <a:latin typeface="Calibri"/>
                          <a:ea typeface="Calibri"/>
                          <a:cs typeface="Times New Roman"/>
                        </a:rPr>
                        <a:t>(4)</a:t>
                      </a:r>
                      <a:endParaRPr lang="en-US" sz="1000">
                        <a:effectLst/>
                        <a:latin typeface="Calibri"/>
                        <a:ea typeface="Calibri"/>
                        <a:cs typeface="Times New Roman"/>
                      </a:endParaRPr>
                    </a:p>
                    <a:p>
                      <a:pPr marL="0" marR="0" algn="ctr">
                        <a:lnSpc>
                          <a:spcPct val="115000"/>
                        </a:lnSpc>
                        <a:spcBef>
                          <a:spcPts val="0"/>
                        </a:spcBef>
                        <a:spcAft>
                          <a:spcPts val="0"/>
                        </a:spcAft>
                      </a:pPr>
                      <a:r>
                        <a:rPr lang="en-AU" sz="1000" b="1">
                          <a:effectLst/>
                          <a:latin typeface="Calibri"/>
                          <a:ea typeface="Calibri"/>
                          <a:cs typeface="Times New Roman"/>
                        </a:rPr>
                        <a:t> </a:t>
                      </a:r>
                      <a:endParaRPr lang="en-US" sz="100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en-US"/>
                    </a:p>
                  </a:txBody>
                  <a:tcPr/>
                </a:tc>
                <a:tc>
                  <a:txBody>
                    <a:bodyPr/>
                    <a:lstStyle/>
                    <a:p>
                      <a:pPr marL="0" marR="0" algn="ctr">
                        <a:lnSpc>
                          <a:spcPct val="115000"/>
                        </a:lnSpc>
                        <a:spcBef>
                          <a:spcPts val="0"/>
                        </a:spcBef>
                        <a:spcAft>
                          <a:spcPts val="0"/>
                        </a:spcAft>
                      </a:pPr>
                      <a:r>
                        <a:rPr lang="en-AU" sz="1000" dirty="0">
                          <a:effectLst/>
                          <a:latin typeface="Calibri"/>
                          <a:ea typeface="Calibri"/>
                          <a:cs typeface="Times New Roman"/>
                        </a:rPr>
                        <a:t> </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Minor</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dirty="0">
                          <a:effectLst/>
                          <a:latin typeface="Calibri"/>
                          <a:ea typeface="Calibri"/>
                          <a:cs typeface="Times New Roman"/>
                        </a:rPr>
                        <a:t>(4)</a:t>
                      </a:r>
                      <a:endParaRPr lang="en-US" sz="1000" dirty="0">
                        <a:effectLst/>
                        <a:latin typeface="Calibri"/>
                        <a:ea typeface="Calibri"/>
                        <a:cs typeface="Times New Roman"/>
                      </a:endParaRPr>
                    </a:p>
                    <a:p>
                      <a:pPr marL="0" marR="0" algn="ctr">
                        <a:lnSpc>
                          <a:spcPct val="115000"/>
                        </a:lnSpc>
                        <a:spcBef>
                          <a:spcPts val="0"/>
                        </a:spcBef>
                        <a:spcAft>
                          <a:spcPts val="0"/>
                        </a:spcAft>
                      </a:pPr>
                      <a:r>
                        <a:rPr lang="en-AU" sz="1000" b="1" dirty="0">
                          <a:effectLst/>
                          <a:latin typeface="Calibri"/>
                          <a:ea typeface="Calibri"/>
                          <a:cs typeface="Times New Roman"/>
                        </a:rPr>
                        <a:t> </a:t>
                      </a:r>
                      <a:endParaRPr lang="en-US" sz="1000" dirty="0">
                        <a:effectLst/>
                        <a:latin typeface="Calibri"/>
                        <a:ea typeface="Calibri"/>
                        <a:cs typeface="Times New Roman"/>
                      </a:endParaRPr>
                    </a:p>
                  </a:txBody>
                  <a:tcPr marL="39574" marR="39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bl>
          </a:graphicData>
        </a:graphic>
      </p:graphicFrame>
      <p:sp>
        <p:nvSpPr>
          <p:cNvPr id="5" name="Rectangle 1"/>
          <p:cNvSpPr>
            <a:spLocks noChangeArrowheads="1"/>
          </p:cNvSpPr>
          <p:nvPr/>
        </p:nvSpPr>
        <p:spPr bwMode="auto">
          <a:xfrm>
            <a:off x="2219325" y="1490663"/>
            <a:ext cx="457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3502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1143000"/>
          </a:xfrm>
        </p:spPr>
        <p:txBody>
          <a:bodyPr>
            <a:normAutofit/>
          </a:bodyPr>
          <a:lstStyle/>
          <a:p>
            <a:r>
              <a:rPr lang="en-US" sz="3600" dirty="0" smtClean="0"/>
              <a:t>Software quality attributes </a:t>
            </a:r>
            <a:endParaRPr lang="en-US"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467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043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7858623"/>
              </p:ext>
            </p:extLst>
          </p:nvPr>
        </p:nvGraphicFramePr>
        <p:xfrm>
          <a:off x="457200" y="1066800"/>
          <a:ext cx="8001000" cy="4724400"/>
        </p:xfrm>
        <a:graphic>
          <a:graphicData uri="http://schemas.openxmlformats.org/drawingml/2006/table">
            <a:tbl>
              <a:tblPr/>
              <a:tblGrid>
                <a:gridCol w="1170857"/>
                <a:gridCol w="6830143"/>
              </a:tblGrid>
              <a:tr h="1273177">
                <a:tc>
                  <a:txBody>
                    <a:bodyPr/>
                    <a:lstStyle/>
                    <a:p>
                      <a:pPr marL="0" marR="0">
                        <a:lnSpc>
                          <a:spcPct val="115000"/>
                        </a:lnSpc>
                        <a:spcBef>
                          <a:spcPts val="0"/>
                        </a:spcBef>
                        <a:spcAft>
                          <a:spcPts val="600"/>
                        </a:spcAft>
                      </a:pPr>
                      <a:r>
                        <a:rPr lang="en-AU" sz="1600" b="1">
                          <a:effectLst/>
                          <a:latin typeface="Calibri"/>
                          <a:ea typeface="Calibri"/>
                          <a:cs typeface="Times New Roman"/>
                        </a:rPr>
                        <a:t>Extreme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algn="just">
                        <a:lnSpc>
                          <a:spcPts val="1360"/>
                        </a:lnSpc>
                        <a:spcBef>
                          <a:spcPts val="0"/>
                        </a:spcBef>
                        <a:spcAft>
                          <a:spcPts val="600"/>
                        </a:spcAft>
                      </a:pPr>
                      <a:r>
                        <a:rPr lang="en-AU" sz="1600">
                          <a:effectLst/>
                          <a:latin typeface="Calibri"/>
                          <a:ea typeface="Times New Roman"/>
                        </a:rPr>
                        <a:t>Extreme risks that are likely to arise and have potentially serious consequences requiring urgent attention</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r>
              <a:tr h="1380489">
                <a:tc>
                  <a:txBody>
                    <a:bodyPr/>
                    <a:lstStyle/>
                    <a:p>
                      <a:pPr marL="0" marR="0">
                        <a:lnSpc>
                          <a:spcPct val="115000"/>
                        </a:lnSpc>
                        <a:spcBef>
                          <a:spcPts val="0"/>
                        </a:spcBef>
                        <a:spcAft>
                          <a:spcPts val="600"/>
                        </a:spcAft>
                      </a:pPr>
                      <a:r>
                        <a:rPr lang="en-AU" sz="1600" b="1">
                          <a:effectLst/>
                          <a:latin typeface="Calibri"/>
                          <a:ea typeface="Calibri"/>
                          <a:cs typeface="Times New Roman"/>
                        </a:rPr>
                        <a:t>Major</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just">
                        <a:lnSpc>
                          <a:spcPct val="115000"/>
                        </a:lnSpc>
                        <a:spcBef>
                          <a:spcPts val="0"/>
                        </a:spcBef>
                        <a:spcAft>
                          <a:spcPts val="600"/>
                        </a:spcAft>
                      </a:pPr>
                      <a:r>
                        <a:rPr lang="en-AU" sz="1600">
                          <a:effectLst/>
                          <a:latin typeface="Calibri"/>
                          <a:ea typeface="Calibri"/>
                          <a:cs typeface="Times New Roman"/>
                        </a:rPr>
                        <a:t>Major risks that are likely to arise and have potentially serious consequences requiring urgent attention or investigation</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380489">
                <a:tc>
                  <a:txBody>
                    <a:bodyPr/>
                    <a:lstStyle/>
                    <a:p>
                      <a:pPr marL="0" marR="0">
                        <a:lnSpc>
                          <a:spcPct val="115000"/>
                        </a:lnSpc>
                        <a:spcBef>
                          <a:spcPts val="0"/>
                        </a:spcBef>
                        <a:spcAft>
                          <a:spcPts val="600"/>
                        </a:spcAft>
                      </a:pPr>
                      <a:r>
                        <a:rPr lang="en-AU" sz="1600" b="1">
                          <a:effectLst/>
                          <a:latin typeface="Calibri"/>
                          <a:ea typeface="Calibri"/>
                          <a:cs typeface="Times New Roman"/>
                        </a:rPr>
                        <a:t>Medium</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gn="just">
                        <a:lnSpc>
                          <a:spcPct val="115000"/>
                        </a:lnSpc>
                        <a:spcBef>
                          <a:spcPts val="0"/>
                        </a:spcBef>
                        <a:spcAft>
                          <a:spcPts val="600"/>
                        </a:spcAft>
                      </a:pPr>
                      <a:r>
                        <a:rPr lang="en-AU" sz="1600">
                          <a:effectLst/>
                          <a:latin typeface="Calibri"/>
                          <a:ea typeface="Calibri"/>
                          <a:cs typeface="Times New Roman"/>
                        </a:rPr>
                        <a:t>Medium risks that are likely to arise or have serious consequences requiring attention</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690245">
                <a:tc>
                  <a:txBody>
                    <a:bodyPr/>
                    <a:lstStyle/>
                    <a:p>
                      <a:pPr marL="0" marR="0">
                        <a:lnSpc>
                          <a:spcPct val="115000"/>
                        </a:lnSpc>
                        <a:spcBef>
                          <a:spcPts val="0"/>
                        </a:spcBef>
                        <a:spcAft>
                          <a:spcPts val="600"/>
                        </a:spcAft>
                      </a:pPr>
                      <a:r>
                        <a:rPr lang="en-AU" sz="1600" b="1">
                          <a:effectLst/>
                          <a:latin typeface="Calibri"/>
                          <a:ea typeface="Calibri"/>
                          <a:cs typeface="Times New Roman"/>
                        </a:rPr>
                        <a:t>Minor </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just">
                        <a:lnSpc>
                          <a:spcPct val="115000"/>
                        </a:lnSpc>
                        <a:spcBef>
                          <a:spcPts val="0"/>
                        </a:spcBef>
                        <a:spcAft>
                          <a:spcPts val="600"/>
                        </a:spcAft>
                      </a:pPr>
                      <a:r>
                        <a:rPr lang="en-AU" sz="1600" dirty="0">
                          <a:effectLst/>
                          <a:latin typeface="Calibri"/>
                          <a:ea typeface="Calibri"/>
                          <a:cs typeface="Times New Roman"/>
                        </a:rPr>
                        <a:t>Minor risks and low consequences that may be managed by routine procedures</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bl>
          </a:graphicData>
        </a:graphic>
      </p:graphicFrame>
    </p:spTree>
    <p:extLst>
      <p:ext uri="{BB962C8B-B14F-4D97-AF65-F5344CB8AC3E}">
        <p14:creationId xmlns:p14="http://schemas.microsoft.com/office/powerpoint/2010/main" val="1659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Step 4 – Treat the </a:t>
            </a:r>
            <a:r>
              <a:rPr lang="en-AU" b="1" dirty="0" smtClean="0"/>
              <a:t>risks</a:t>
            </a:r>
            <a:endParaRPr lang="en-US" dirty="0"/>
          </a:p>
        </p:txBody>
      </p:sp>
      <p:sp>
        <p:nvSpPr>
          <p:cNvPr id="3" name="Content Placeholder 2"/>
          <p:cNvSpPr>
            <a:spLocks noGrp="1"/>
          </p:cNvSpPr>
          <p:nvPr>
            <p:ph idx="1"/>
          </p:nvPr>
        </p:nvSpPr>
        <p:spPr/>
        <p:txBody>
          <a:bodyPr>
            <a:normAutofit fontScale="62500" lnSpcReduction="20000"/>
          </a:bodyPr>
          <a:lstStyle/>
          <a:p>
            <a:r>
              <a:rPr lang="en-AU" dirty="0"/>
              <a:t>Risk treatment involves identifying the range of options for treating the risk, evaluating those options, preparing the risk treatment plans and implementing those </a:t>
            </a:r>
            <a:r>
              <a:rPr lang="en-AU" dirty="0" smtClean="0"/>
              <a:t>plans.</a:t>
            </a:r>
          </a:p>
          <a:p>
            <a:r>
              <a:rPr lang="en-AU" dirty="0"/>
              <a:t>According to the standard, treatment options include:</a:t>
            </a:r>
            <a:endParaRPr lang="en-US" dirty="0"/>
          </a:p>
          <a:p>
            <a:pPr lvl="0"/>
            <a:r>
              <a:rPr lang="en-AU" b="1" dirty="0"/>
              <a:t>Accepting the risk</a:t>
            </a:r>
            <a:r>
              <a:rPr lang="en-AU" dirty="0"/>
              <a:t> – for example most people would consider minor injuries in participating in the sporting activity as being an inherent risk.</a:t>
            </a:r>
            <a:endParaRPr lang="en-US" dirty="0"/>
          </a:p>
          <a:p>
            <a:pPr lvl="0"/>
            <a:r>
              <a:rPr lang="en-AU" b="1" dirty="0"/>
              <a:t>Avoiding the risk</a:t>
            </a:r>
            <a:r>
              <a:rPr lang="en-AU" dirty="0"/>
              <a:t> is about your club deciding either not to proceed with an activity, or choosing an alternate activity with acceptable risk which meets the objects of your club.  For example, a cricket club wishing to raise funds may decide that a rock climbing competition without a properly trained and accredited instructor, equipment </a:t>
            </a:r>
            <a:r>
              <a:rPr lang="en-AU" dirty="0" err="1"/>
              <a:t>etc</a:t>
            </a:r>
            <a:r>
              <a:rPr lang="en-AU" dirty="0"/>
              <a:t> may decide a safer way of raising funds. </a:t>
            </a:r>
            <a:endParaRPr lang="en-US" dirty="0"/>
          </a:p>
          <a:p>
            <a:pPr lvl="0"/>
            <a:r>
              <a:rPr lang="en-AU" b="1" dirty="0"/>
              <a:t>Reducing the risk</a:t>
            </a:r>
            <a:r>
              <a:rPr lang="en-AU" dirty="0"/>
              <a:t> likelihood or consequences or both is commonly practiced treatment of a risk within sport, for example use of mouth guards for players in some sports i.e. contact sports</a:t>
            </a:r>
            <a:r>
              <a:rPr lang="en-AU" dirty="0" smtClean="0"/>
              <a:t>.</a:t>
            </a:r>
            <a:endParaRPr lang="en-US" dirty="0"/>
          </a:p>
        </p:txBody>
      </p:sp>
    </p:spTree>
    <p:extLst>
      <p:ext uri="{BB962C8B-B14F-4D97-AF65-F5344CB8AC3E}">
        <p14:creationId xmlns:p14="http://schemas.microsoft.com/office/powerpoint/2010/main" val="2002798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lvl="0"/>
            <a:r>
              <a:rPr lang="en-AU" b="1" dirty="0"/>
              <a:t>Transferring the risk</a:t>
            </a:r>
            <a:r>
              <a:rPr lang="en-AU" dirty="0"/>
              <a:t> in full or in part, will generally occur through contracts or notices for example your insurance contract is perhaps the most commonly used risk transfer form used.  Other examples include lease agreements, waivers, disclaimers, tickets, and warning signs. </a:t>
            </a:r>
            <a:endParaRPr lang="en-US" dirty="0"/>
          </a:p>
          <a:p>
            <a:pPr lvl="0"/>
            <a:r>
              <a:rPr lang="en-AU" b="1" dirty="0" smtClean="0"/>
              <a:t>Financing </a:t>
            </a:r>
            <a:r>
              <a:rPr lang="en-AU" b="1" dirty="0"/>
              <a:t>the risk </a:t>
            </a:r>
            <a:r>
              <a:rPr lang="en-AU" dirty="0"/>
              <a:t>means the club funding the consequences of risk i.e. providing funds to cover the costs of implementing the risk treatment.  Most community non profit sport clubs would not consider this option. </a:t>
            </a:r>
            <a:endParaRPr lang="en-US" dirty="0"/>
          </a:p>
          <a:p>
            <a:endParaRPr lang="en-US" dirty="0"/>
          </a:p>
        </p:txBody>
      </p:sp>
    </p:spTree>
    <p:extLst>
      <p:ext uri="{BB962C8B-B14F-4D97-AF65-F5344CB8AC3E}">
        <p14:creationId xmlns:p14="http://schemas.microsoft.com/office/powerpoint/2010/main" val="3812816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Step 5 – Monitor and </a:t>
            </a:r>
            <a:r>
              <a:rPr lang="en-AU" b="1" dirty="0" smtClean="0"/>
              <a:t>review</a:t>
            </a:r>
            <a:endParaRPr lang="en-US" dirty="0"/>
          </a:p>
        </p:txBody>
      </p:sp>
      <p:sp>
        <p:nvSpPr>
          <p:cNvPr id="3" name="Content Placeholder 2"/>
          <p:cNvSpPr>
            <a:spLocks noGrp="1"/>
          </p:cNvSpPr>
          <p:nvPr>
            <p:ph idx="1"/>
          </p:nvPr>
        </p:nvSpPr>
        <p:spPr/>
        <p:txBody>
          <a:bodyPr/>
          <a:lstStyle/>
          <a:p>
            <a:r>
              <a:rPr lang="en-AU" dirty="0"/>
              <a:t>monitoring and review is an ongoing part of risk management that is integral to every step of the </a:t>
            </a:r>
            <a:r>
              <a:rPr lang="en-AU" dirty="0" smtClean="0"/>
              <a:t>process.</a:t>
            </a:r>
          </a:p>
          <a:p>
            <a:r>
              <a:rPr lang="en-AU" dirty="0"/>
              <a:t>Monitoring and review ensure that the important information generated by the risk management process is captured, used and </a:t>
            </a:r>
            <a:r>
              <a:rPr lang="en-AU" dirty="0" smtClean="0"/>
              <a:t>maintained.</a:t>
            </a:r>
          </a:p>
          <a:p>
            <a:endParaRPr lang="en-US" dirty="0"/>
          </a:p>
        </p:txBody>
      </p:sp>
    </p:spTree>
    <p:extLst>
      <p:ext uri="{BB962C8B-B14F-4D97-AF65-F5344CB8AC3E}">
        <p14:creationId xmlns:p14="http://schemas.microsoft.com/office/powerpoint/2010/main" val="416408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a:t>
            </a:r>
            <a:endParaRPr lang="en-US" sz="36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812" y="1295400"/>
            <a:ext cx="815037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3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dirty="0" smtClean="0"/>
              <a:t>Understanding </a:t>
            </a:r>
            <a:endParaRPr lang="en-US" sz="3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27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a:t>
            </a:r>
            <a:endParaRPr lang="en-US" sz="36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382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32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McCall Software quality model</a:t>
            </a:r>
            <a:endParaRPr lang="en-US" sz="3600" dirty="0"/>
          </a:p>
        </p:txBody>
      </p:sp>
      <p:sp>
        <p:nvSpPr>
          <p:cNvPr id="3" name="Content Placeholder 2"/>
          <p:cNvSpPr>
            <a:spLocks noGrp="1"/>
          </p:cNvSpPr>
          <p:nvPr>
            <p:ph idx="1"/>
          </p:nvPr>
        </p:nvSpPr>
        <p:spPr/>
        <p:txBody>
          <a:bodyPr/>
          <a:lstStyle/>
          <a:p>
            <a:r>
              <a:rPr lang="en-US" dirty="0" smtClean="0"/>
              <a:t>The model distinguishes between two levels of quality attributes. Higher level quality attributes are known as quality factors. These are external attributes and can be measured directly.</a:t>
            </a:r>
          </a:p>
          <a:p>
            <a:r>
              <a:rPr lang="en-US" dirty="0" smtClean="0"/>
              <a:t>The second level attributes is named as quality criteria can be measured either subjectively or objectively.</a:t>
            </a:r>
            <a:endParaRPr lang="en-US" dirty="0"/>
          </a:p>
        </p:txBody>
      </p:sp>
    </p:spTree>
    <p:extLst>
      <p:ext uri="{BB962C8B-B14F-4D97-AF65-F5344CB8AC3E}">
        <p14:creationId xmlns:p14="http://schemas.microsoft.com/office/powerpoint/2010/main" val="161376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dirty="0" smtClean="0"/>
              <a:t>McCall Software quality model</a:t>
            </a:r>
            <a:endParaRPr lang="en-US" sz="36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772399" cy="483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55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dirty="0" smtClean="0"/>
              <a:t>McCall Software quality model</a:t>
            </a:r>
            <a:endParaRPr lang="en-US"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6183868"/>
            <a:ext cx="3053336" cy="369332"/>
          </a:xfrm>
          <a:prstGeom prst="rect">
            <a:avLst/>
          </a:prstGeom>
          <a:noFill/>
        </p:spPr>
        <p:txBody>
          <a:bodyPr wrap="none" rtlCol="0">
            <a:spAutoFit/>
          </a:bodyPr>
          <a:lstStyle/>
          <a:p>
            <a:r>
              <a:rPr lang="en-US" dirty="0" smtClean="0"/>
              <a:t>Remaining quality attributes….</a:t>
            </a:r>
            <a:endParaRPr lang="en-US" dirty="0"/>
          </a:p>
        </p:txBody>
      </p:sp>
    </p:spTree>
    <p:extLst>
      <p:ext uri="{BB962C8B-B14F-4D97-AF65-F5344CB8AC3E}">
        <p14:creationId xmlns:p14="http://schemas.microsoft.com/office/powerpoint/2010/main" val="2467725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1129</Words>
  <Application>Microsoft Office PowerPoint</Application>
  <PresentationFormat>On-screen Show (4:3)</PresentationFormat>
  <Paragraphs>237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Quality </vt:lpstr>
      <vt:lpstr>Software quality attributes </vt:lpstr>
      <vt:lpstr>Software quality attributes </vt:lpstr>
      <vt:lpstr>Understanding </vt:lpstr>
      <vt:lpstr>Understanding </vt:lpstr>
      <vt:lpstr>Understanding </vt:lpstr>
      <vt:lpstr>McCall Software quality model</vt:lpstr>
      <vt:lpstr>McCall Software quality model</vt:lpstr>
      <vt:lpstr>McCall Software quality model</vt:lpstr>
      <vt:lpstr>PowerPoint Presentation</vt:lpstr>
      <vt:lpstr>PowerPoint Presentation</vt:lpstr>
      <vt:lpstr>Risk Management</vt:lpstr>
      <vt:lpstr>What is risk ?</vt:lpstr>
      <vt:lpstr>Typical software risks</vt:lpstr>
      <vt:lpstr>2. Requirements issues </vt:lpstr>
      <vt:lpstr>3. Management issues </vt:lpstr>
      <vt:lpstr>4. Lack of knowledge </vt:lpstr>
      <vt:lpstr>5. Other risk catagories </vt:lpstr>
      <vt:lpstr>Risk management activities (KK Agarwal)</vt:lpstr>
      <vt:lpstr>Risk Management Process</vt:lpstr>
      <vt:lpstr>PowerPoint Presentation</vt:lpstr>
      <vt:lpstr>Step 1 – Establish the context</vt:lpstr>
      <vt:lpstr>Step 2 – Identify the risks</vt:lpstr>
      <vt:lpstr>PowerPoint Presentation</vt:lpstr>
      <vt:lpstr>Step 3 – Analyse the risks (&amp; evaluate)</vt:lpstr>
      <vt:lpstr>PowerPoint Presentation</vt:lpstr>
      <vt:lpstr>PowerPoint Presentation</vt:lpstr>
      <vt:lpstr>PowerPoint Presentation</vt:lpstr>
      <vt:lpstr>PowerPoint Presentation</vt:lpstr>
      <vt:lpstr>PowerPoint Presentation</vt:lpstr>
      <vt:lpstr>Step 4 – Treat the risks</vt:lpstr>
      <vt:lpstr>PowerPoint Presentation</vt:lpstr>
      <vt:lpstr>Step 5 – Monitor and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dc:title>
  <dc:creator>Amit Verma</dc:creator>
  <cp:lastModifiedBy>Amit Verma</cp:lastModifiedBy>
  <cp:revision>5</cp:revision>
  <dcterms:created xsi:type="dcterms:W3CDTF">2006-08-16T00:00:00Z</dcterms:created>
  <dcterms:modified xsi:type="dcterms:W3CDTF">2017-04-02T17:54:35Z</dcterms:modified>
</cp:coreProperties>
</file>