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9"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25" r:id="rId29"/>
    <p:sldId id="283" r:id="rId30"/>
    <p:sldId id="286" r:id="rId31"/>
    <p:sldId id="287" r:id="rId32"/>
    <p:sldId id="288" r:id="rId33"/>
    <p:sldId id="305" r:id="rId34"/>
    <p:sldId id="306" r:id="rId35"/>
    <p:sldId id="307" r:id="rId36"/>
    <p:sldId id="308" r:id="rId37"/>
    <p:sldId id="310" r:id="rId38"/>
    <p:sldId id="311" r:id="rId39"/>
    <p:sldId id="312" r:id="rId40"/>
    <p:sldId id="313" r:id="rId41"/>
    <p:sldId id="330" r:id="rId42"/>
    <p:sldId id="289" r:id="rId43"/>
    <p:sldId id="320" r:id="rId44"/>
    <p:sldId id="322" r:id="rId45"/>
    <p:sldId id="326" r:id="rId46"/>
    <p:sldId id="324" r:id="rId47"/>
    <p:sldId id="327" r:id="rId48"/>
    <p:sldId id="328" r:id="rId49"/>
    <p:sldId id="329" r:id="rId50"/>
    <p:sldId id="291" r:id="rId51"/>
    <p:sldId id="290" r:id="rId52"/>
    <p:sldId id="332" r:id="rId53"/>
    <p:sldId id="333" r:id="rId54"/>
    <p:sldId id="334" r:id="rId55"/>
    <p:sldId id="335" r:id="rId56"/>
    <p:sldId id="292" r:id="rId57"/>
    <p:sldId id="293" r:id="rId58"/>
    <p:sldId id="294" r:id="rId59"/>
    <p:sldId id="295" r:id="rId60"/>
    <p:sldId id="296" r:id="rId61"/>
    <p:sldId id="297" r:id="rId62"/>
    <p:sldId id="298" r:id="rId63"/>
    <p:sldId id="315" r:id="rId64"/>
    <p:sldId id="316" r:id="rId65"/>
    <p:sldId id="317" r:id="rId66"/>
    <p:sldId id="318" r:id="rId67"/>
    <p:sldId id="314" r:id="rId68"/>
    <p:sldId id="331" r:id="rId69"/>
    <p:sldId id="299" r:id="rId70"/>
    <p:sldId id="300" r:id="rId71"/>
    <p:sldId id="301" r:id="rId72"/>
    <p:sldId id="319" r:id="rId73"/>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85" d="100"/>
          <a:sy n="85" d="100"/>
        </p:scale>
        <p:origin x="858"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8/31/2018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95036976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8/31/2018</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8/31/2018</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8/31/2018</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8/31/2018</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606EA6-EFEA-4C30-9264-4F9291A5780D}" type="datetime1">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606EA6-EFEA-4C30-9264-4F9291A5780D}" type="datetime1">
              <a:rPr lang="en-US" smtClean="0"/>
              <a:pPr/>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FADB5D-B7A0-47E3-AD2D-B1A6F8614213}" type="datetime1">
              <a:rPr lang="en-US" smtClean="0"/>
              <a:pPr/>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8/31/2018</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
        <p:nvSpPr>
          <p:cNvPr id="9" name="Content Placeholder 8"/>
          <p:cNvSpPr>
            <a:spLocks noGrp="1"/>
          </p:cNvSpPr>
          <p:nvPr>
            <p:ph sz="quarter" idx="13"/>
          </p:nvPr>
        </p:nvSpPr>
        <p:spPr>
          <a:xfrm>
            <a:off x="304800" y="285750"/>
            <a:ext cx="7772400" cy="37071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4606EA6-EFEA-4C30-9264-4F9291A5780D}" type="datetime1">
              <a:rPr lang="en-US" smtClean="0"/>
              <a:pPr/>
              <a:t>8/31/2018</a:t>
            </a:fld>
            <a:endParaRPr lang="en-US"/>
          </a:p>
        </p:txBody>
      </p:sp>
      <p:sp>
        <p:nvSpPr>
          <p:cNvPr id="9" name="Slide Number Placeholder 8"/>
          <p:cNvSpPr>
            <a:spLocks noGrp="1"/>
          </p:cNvSpPr>
          <p:nvPr>
            <p:ph type="sldNum" sz="quarter" idx="11"/>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7620000" cy="857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pPr algn="r"/>
            <a:endParaRPr lang="en-US" sz="1400" dirty="0">
              <a:solidFill>
                <a:schemeClr val="tx2"/>
              </a:solidFill>
            </a:endParaRPr>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E4606EA6-EFEA-4C30-9264-4F9291A5780D}" type="datetime1">
              <a:rPr lang="en-US" smtClean="0"/>
              <a:pPr/>
              <a:t>8/31/2018</a:t>
            </a:fld>
            <a:endParaRPr lang="en-US" sz="14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4.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685800" y="438151"/>
            <a:ext cx="7543800" cy="2936082"/>
          </a:xfrm>
        </p:spPr>
        <p:txBody>
          <a:bodyPr/>
          <a:lstStyle/>
          <a:p>
            <a:r>
              <a:rPr lang="en-US" dirty="0" smtClean="0"/>
              <a:t>UNIT III: </a:t>
            </a:r>
            <a:r>
              <a:rPr lang="en-US" u="sng" dirty="0" smtClean="0"/>
              <a:t>PHYSICAL AND NETWORK SECURITY</a:t>
            </a:r>
            <a:endParaRPr lang="en-US" u="sng" dirty="0"/>
          </a:p>
        </p:txBody>
      </p:sp>
      <p:sp>
        <p:nvSpPr>
          <p:cNvPr id="5" name="Rectangle 4"/>
          <p:cNvSpPr>
            <a:spLocks noGrp="1"/>
          </p:cNvSpPr>
          <p:nvPr>
            <p:ph type="subTitle" idx="1"/>
          </p:nvPr>
        </p:nvSpPr>
        <p:spPr>
          <a:xfrm>
            <a:off x="1828800" y="3867150"/>
            <a:ext cx="6461760" cy="800100"/>
          </a:xfrm>
        </p:spPr>
        <p:txBody>
          <a:bodyPr>
            <a:normAutofit/>
          </a:bodyPr>
          <a:lstStyle/>
          <a:p>
            <a:pPr algn="ct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Security in Layers – Inner Layer</a:t>
            </a:r>
            <a:endParaRPr lang="en-US" sz="4000" dirty="0"/>
          </a:p>
        </p:txBody>
      </p:sp>
      <p:sp>
        <p:nvSpPr>
          <p:cNvPr id="3" name="Content Placeholder 2"/>
          <p:cNvSpPr>
            <a:spLocks noGrp="1"/>
          </p:cNvSpPr>
          <p:nvPr>
            <p:ph idx="1"/>
          </p:nvPr>
        </p:nvSpPr>
        <p:spPr/>
        <p:txBody>
          <a:bodyPr/>
          <a:lstStyle/>
          <a:p>
            <a:r>
              <a:rPr lang="en-US" dirty="0" smtClean="0"/>
              <a:t>Locks </a:t>
            </a:r>
          </a:p>
          <a:p>
            <a:r>
              <a:rPr lang="en-US" dirty="0" smtClean="0"/>
              <a:t>Keys and Combinations</a:t>
            </a:r>
          </a:p>
          <a:p>
            <a:r>
              <a:rPr lang="en-US" dirty="0" smtClean="0"/>
              <a:t>Patrol Force and Guards</a:t>
            </a:r>
          </a:p>
          <a:p>
            <a:endParaRPr lang="en-US" dirty="0"/>
          </a:p>
        </p:txBody>
      </p:sp>
    </p:spTree>
    <p:extLst>
      <p:ext uri="{BB962C8B-B14F-4D97-AF65-F5344CB8AC3E}">
        <p14:creationId xmlns:p14="http://schemas.microsoft.com/office/powerpoint/2010/main" val="146366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Security in Layers – Outer Layer</a:t>
            </a:r>
            <a:endParaRPr lang="en-US" sz="4000" dirty="0"/>
          </a:p>
        </p:txBody>
      </p:sp>
      <p:sp>
        <p:nvSpPr>
          <p:cNvPr id="3" name="Content Placeholder 2"/>
          <p:cNvSpPr>
            <a:spLocks noGrp="1"/>
          </p:cNvSpPr>
          <p:nvPr>
            <p:ph idx="1"/>
          </p:nvPr>
        </p:nvSpPr>
        <p:spPr/>
        <p:txBody>
          <a:bodyPr/>
          <a:lstStyle/>
          <a:p>
            <a:r>
              <a:rPr lang="en-US" dirty="0" smtClean="0"/>
              <a:t>Natural Barriers</a:t>
            </a:r>
          </a:p>
          <a:p>
            <a:r>
              <a:rPr lang="en-US" dirty="0" smtClean="0"/>
              <a:t>Structural Barriers</a:t>
            </a:r>
          </a:p>
          <a:p>
            <a:pPr lvl="1"/>
            <a:r>
              <a:rPr lang="en-US" dirty="0" smtClean="0"/>
              <a:t>Fences</a:t>
            </a:r>
          </a:p>
          <a:p>
            <a:pPr lvl="1"/>
            <a:r>
              <a:rPr lang="en-US" dirty="0" smtClean="0"/>
              <a:t>Walls</a:t>
            </a:r>
          </a:p>
          <a:p>
            <a:pPr lvl="1"/>
            <a:r>
              <a:rPr lang="en-US" dirty="0" smtClean="0"/>
              <a:t>Gates</a:t>
            </a:r>
            <a:endParaRPr lang="en-US" dirty="0"/>
          </a:p>
        </p:txBody>
      </p:sp>
    </p:spTree>
    <p:extLst>
      <p:ext uri="{BB962C8B-B14F-4D97-AF65-F5344CB8AC3E}">
        <p14:creationId xmlns:p14="http://schemas.microsoft.com/office/powerpoint/2010/main" val="153164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Technical Controls 1</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Mantraps</a:t>
            </a:r>
          </a:p>
          <a:p>
            <a:r>
              <a:rPr lang="en-US" dirty="0" smtClean="0"/>
              <a:t>Turnstiles</a:t>
            </a:r>
          </a:p>
          <a:p>
            <a:r>
              <a:rPr lang="en-US" dirty="0" smtClean="0"/>
              <a:t>Biometrics</a:t>
            </a:r>
          </a:p>
          <a:p>
            <a:r>
              <a:rPr lang="en-US" dirty="0" smtClean="0"/>
              <a:t>CCTV Surveillance</a:t>
            </a:r>
          </a:p>
          <a:p>
            <a:r>
              <a:rPr lang="en-US" dirty="0" smtClean="0"/>
              <a:t>Environmental Monitoring Controls</a:t>
            </a:r>
          </a:p>
          <a:p>
            <a:r>
              <a:rPr lang="en-US" dirty="0" smtClean="0"/>
              <a:t>EMI Shielding Controls</a:t>
            </a:r>
          </a:p>
          <a:p>
            <a:r>
              <a:rPr lang="en-US" dirty="0" smtClean="0"/>
              <a:t>Fire Suppression Controls</a:t>
            </a:r>
          </a:p>
          <a:p>
            <a:r>
              <a:rPr lang="en-US" dirty="0" smtClean="0"/>
              <a:t>Power System Controls</a:t>
            </a:r>
          </a:p>
          <a:p>
            <a:r>
              <a:rPr lang="en-US" dirty="0" smtClean="0"/>
              <a:t>Electronic and Electromagnetic Locks</a:t>
            </a:r>
          </a:p>
          <a:p>
            <a:r>
              <a:rPr lang="en-US" dirty="0" smtClean="0"/>
              <a:t>Magnetic Locks</a:t>
            </a:r>
            <a:endParaRPr lang="en-US" dirty="0"/>
          </a:p>
        </p:txBody>
      </p:sp>
    </p:spTree>
    <p:extLst>
      <p:ext uri="{BB962C8B-B14F-4D97-AF65-F5344CB8AC3E}">
        <p14:creationId xmlns:p14="http://schemas.microsoft.com/office/powerpoint/2010/main" val="52921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Technical Controls 2</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00150"/>
            <a:ext cx="7467600" cy="3600450"/>
          </a:xfrm>
        </p:spPr>
      </p:pic>
    </p:spTree>
    <p:extLst>
      <p:ext uri="{BB962C8B-B14F-4D97-AF65-F5344CB8AC3E}">
        <p14:creationId xmlns:p14="http://schemas.microsoft.com/office/powerpoint/2010/main" val="319370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Technical Controls 3</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168" y="1276350"/>
            <a:ext cx="7440063" cy="3124395"/>
          </a:xfrm>
        </p:spPr>
      </p:pic>
    </p:spTree>
    <p:extLst>
      <p:ext uri="{BB962C8B-B14F-4D97-AF65-F5344CB8AC3E}">
        <p14:creationId xmlns:p14="http://schemas.microsoft.com/office/powerpoint/2010/main" val="407311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Technical Controls 4</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063" y="1200150"/>
            <a:ext cx="7154273" cy="3162490"/>
          </a:xfrm>
        </p:spPr>
      </p:pic>
    </p:spTree>
    <p:extLst>
      <p:ext uri="{BB962C8B-B14F-4D97-AF65-F5344CB8AC3E}">
        <p14:creationId xmlns:p14="http://schemas.microsoft.com/office/powerpoint/2010/main" val="117276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Technical Controls 5</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47" y="1276350"/>
            <a:ext cx="7563906" cy="3305395"/>
          </a:xfrm>
        </p:spPr>
      </p:pic>
    </p:spTree>
    <p:extLst>
      <p:ext uri="{BB962C8B-B14F-4D97-AF65-F5344CB8AC3E}">
        <p14:creationId xmlns:p14="http://schemas.microsoft.com/office/powerpoint/2010/main" val="1650185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Types of Fire Extinguishers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00150"/>
            <a:ext cx="7239000" cy="3600450"/>
          </a:xfrm>
        </p:spPr>
      </p:pic>
    </p:spTree>
    <p:extLst>
      <p:ext uri="{BB962C8B-B14F-4D97-AF65-F5344CB8AC3E}">
        <p14:creationId xmlns:p14="http://schemas.microsoft.com/office/powerpoint/2010/main" val="308415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Technical Controls 6</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26" y="1123950"/>
            <a:ext cx="7506748" cy="3229164"/>
          </a:xfrm>
        </p:spPr>
      </p:pic>
    </p:spTree>
    <p:extLst>
      <p:ext uri="{BB962C8B-B14F-4D97-AF65-F5344CB8AC3E}">
        <p14:creationId xmlns:p14="http://schemas.microsoft.com/office/powerpoint/2010/main" val="8716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Logging Controls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123950"/>
            <a:ext cx="7440063" cy="2753109"/>
          </a:xfrm>
        </p:spPr>
      </p:pic>
    </p:spTree>
    <p:extLst>
      <p:ext uri="{BB962C8B-B14F-4D97-AF65-F5344CB8AC3E}">
        <p14:creationId xmlns:p14="http://schemas.microsoft.com/office/powerpoint/2010/main" val="89471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Introduction to Physical Security</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00150"/>
            <a:ext cx="7010400" cy="3600450"/>
          </a:xfrm>
        </p:spPr>
      </p:pic>
    </p:spTree>
    <p:extLst>
      <p:ext uri="{BB962C8B-B14F-4D97-AF65-F5344CB8AC3E}">
        <p14:creationId xmlns:p14="http://schemas.microsoft.com/office/powerpoint/2010/main" val="3728866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Perception as Protection</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747" y="1276350"/>
            <a:ext cx="7382905" cy="2514600"/>
          </a:xfrm>
        </p:spPr>
      </p:pic>
    </p:spTree>
    <p:extLst>
      <p:ext uri="{BB962C8B-B14F-4D97-AF65-F5344CB8AC3E}">
        <p14:creationId xmlns:p14="http://schemas.microsoft.com/office/powerpoint/2010/main" val="379959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7620000" cy="987202"/>
          </a:xfrm>
        </p:spPr>
        <p:txBody>
          <a:bodyPr/>
          <a:lstStyle/>
          <a:p>
            <a:r>
              <a:rPr lang="en-US" sz="4000" dirty="0" smtClean="0"/>
              <a:t>Weaknesses and Strengths of Security Controls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352550"/>
            <a:ext cx="7543800" cy="3448050"/>
          </a:xfrm>
        </p:spPr>
      </p:pic>
    </p:spTree>
    <p:extLst>
      <p:ext uri="{BB962C8B-B14F-4D97-AF65-F5344CB8AC3E}">
        <p14:creationId xmlns:p14="http://schemas.microsoft.com/office/powerpoint/2010/main" val="4242685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Benefits of Physical Security</a:t>
            </a:r>
            <a:endParaRPr lang="en-US" sz="4000" dirty="0"/>
          </a:p>
        </p:txBody>
      </p:sp>
      <p:sp>
        <p:nvSpPr>
          <p:cNvPr id="3" name="Content Placeholder 2"/>
          <p:cNvSpPr>
            <a:spLocks noGrp="1"/>
          </p:cNvSpPr>
          <p:nvPr>
            <p:ph idx="1"/>
          </p:nvPr>
        </p:nvSpPr>
        <p:spPr/>
        <p:txBody>
          <a:bodyPr/>
          <a:lstStyle/>
          <a:p>
            <a:r>
              <a:rPr lang="en-US" dirty="0" smtClean="0"/>
              <a:t>Provides workplace security options</a:t>
            </a:r>
          </a:p>
          <a:p>
            <a:r>
              <a:rPr lang="en-US" dirty="0" smtClean="0"/>
              <a:t>Multiple levels of identity verification</a:t>
            </a:r>
          </a:p>
          <a:p>
            <a:r>
              <a:rPr lang="en-US" dirty="0" smtClean="0"/>
              <a:t>Improved response and awareness from combined solutions, improved event categorization</a:t>
            </a:r>
          </a:p>
          <a:p>
            <a:r>
              <a:rPr lang="en-US" dirty="0" smtClean="0"/>
              <a:t>Event triggering between technology types for improved notification, assessment and response</a:t>
            </a:r>
          </a:p>
          <a:p>
            <a:r>
              <a:rPr lang="en-US" dirty="0" smtClean="0"/>
              <a:t>Reduces threat for internal employees</a:t>
            </a:r>
          </a:p>
          <a:p>
            <a:r>
              <a:rPr lang="en-US" dirty="0" smtClean="0"/>
              <a:t>Restricts </a:t>
            </a:r>
            <a:r>
              <a:rPr lang="en-US" smtClean="0"/>
              <a:t>unauthorized </a:t>
            </a:r>
            <a:r>
              <a:rPr lang="en-US" smtClean="0"/>
              <a:t>access</a:t>
            </a:r>
            <a:endParaRPr lang="en-US" dirty="0" smtClean="0"/>
          </a:p>
          <a:p>
            <a:endParaRPr lang="en-US" dirty="0"/>
          </a:p>
        </p:txBody>
      </p:sp>
    </p:spTree>
    <p:extLst>
      <p:ext uri="{BB962C8B-B14F-4D97-AF65-F5344CB8AC3E}">
        <p14:creationId xmlns:p14="http://schemas.microsoft.com/office/powerpoint/2010/main" val="506816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Security Issues Associated 1</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00150"/>
            <a:ext cx="7620000" cy="3600450"/>
          </a:xfrm>
        </p:spPr>
      </p:pic>
    </p:spTree>
    <p:extLst>
      <p:ext uri="{BB962C8B-B14F-4D97-AF65-F5344CB8AC3E}">
        <p14:creationId xmlns:p14="http://schemas.microsoft.com/office/powerpoint/2010/main" val="3645618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Security Issues Associated </a:t>
            </a:r>
            <a:r>
              <a:rPr lang="en-US" sz="4000" dirty="0" smtClean="0"/>
              <a:t>2</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123950"/>
            <a:ext cx="7239000" cy="3676650"/>
          </a:xfrm>
        </p:spPr>
      </p:pic>
    </p:spTree>
    <p:extLst>
      <p:ext uri="{BB962C8B-B14F-4D97-AF65-F5344CB8AC3E}">
        <p14:creationId xmlns:p14="http://schemas.microsoft.com/office/powerpoint/2010/main" val="1774303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Security Issues Associated </a:t>
            </a:r>
            <a:r>
              <a:rPr lang="en-US" sz="4000" dirty="0" smtClean="0"/>
              <a:t>3</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931" y="1123951"/>
            <a:ext cx="7430537" cy="3567348"/>
          </a:xfrm>
        </p:spPr>
      </p:pic>
    </p:spTree>
    <p:extLst>
      <p:ext uri="{BB962C8B-B14F-4D97-AF65-F5344CB8AC3E}">
        <p14:creationId xmlns:p14="http://schemas.microsoft.com/office/powerpoint/2010/main" val="237612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Security Issues Associated 4</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23950"/>
            <a:ext cx="7297168" cy="2376631"/>
          </a:xfrm>
        </p:spPr>
      </p:pic>
    </p:spTree>
    <p:extLst>
      <p:ext uri="{BB962C8B-B14F-4D97-AF65-F5344CB8AC3E}">
        <p14:creationId xmlns:p14="http://schemas.microsoft.com/office/powerpoint/2010/main" val="3338077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Cost vs. Benefit Analysis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71550"/>
            <a:ext cx="7315200" cy="3829050"/>
          </a:xfrm>
        </p:spPr>
      </p:pic>
    </p:spTree>
    <p:extLst>
      <p:ext uri="{BB962C8B-B14F-4D97-AF65-F5344CB8AC3E}">
        <p14:creationId xmlns:p14="http://schemas.microsoft.com/office/powerpoint/2010/main" val="2134486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Network Security</a:t>
            </a:r>
            <a:endParaRPr lang="en-US" sz="40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00150"/>
            <a:ext cx="67818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9112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Introduction to Network Security</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123950"/>
            <a:ext cx="7497221" cy="3048000"/>
          </a:xfrm>
        </p:spPr>
      </p:pic>
    </p:spTree>
    <p:extLst>
      <p:ext uri="{BB962C8B-B14F-4D97-AF65-F5344CB8AC3E}">
        <p14:creationId xmlns:p14="http://schemas.microsoft.com/office/powerpoint/2010/main" val="3295421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Scope of Physical Security 1</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353" y="1200150"/>
            <a:ext cx="7125694" cy="3191069"/>
          </a:xfrm>
        </p:spPr>
      </p:pic>
    </p:spTree>
    <p:extLst>
      <p:ext uri="{BB962C8B-B14F-4D97-AF65-F5344CB8AC3E}">
        <p14:creationId xmlns:p14="http://schemas.microsoft.com/office/powerpoint/2010/main" val="1015666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Scope of </a:t>
            </a:r>
            <a:r>
              <a:rPr lang="en-US" sz="4000" dirty="0"/>
              <a:t>N</a:t>
            </a:r>
            <a:r>
              <a:rPr lang="en-US" sz="4000" dirty="0" smtClean="0"/>
              <a:t>etwork Security</a:t>
            </a:r>
            <a:endParaRPr lang="en-US" sz="4000" dirty="0"/>
          </a:p>
        </p:txBody>
      </p:sp>
      <p:sp>
        <p:nvSpPr>
          <p:cNvPr id="3" name="Content Placeholder 2"/>
          <p:cNvSpPr>
            <a:spLocks noGrp="1"/>
          </p:cNvSpPr>
          <p:nvPr>
            <p:ph idx="1"/>
          </p:nvPr>
        </p:nvSpPr>
        <p:spPr/>
        <p:txBody>
          <a:bodyPr/>
          <a:lstStyle/>
          <a:p>
            <a:r>
              <a:rPr lang="en-US" dirty="0" smtClean="0"/>
              <a:t>Every organization has some critical information which needs to be protected.</a:t>
            </a:r>
          </a:p>
          <a:p>
            <a:r>
              <a:rPr lang="en-US" dirty="0" smtClean="0"/>
              <a:t>Network Security deals with all this information whether they are present on the servers or on the network.</a:t>
            </a:r>
          </a:p>
          <a:p>
            <a:r>
              <a:rPr lang="en-US" dirty="0" smtClean="0"/>
              <a:t>Network security can be applied at the perimeter level where the private network interfaces with the public network.</a:t>
            </a:r>
          </a:p>
          <a:p>
            <a:r>
              <a:rPr lang="en-US" dirty="0" smtClean="0"/>
              <a:t>It ultimately protects the entire network architecture of the business.</a:t>
            </a:r>
            <a:endParaRPr lang="en-US" dirty="0"/>
          </a:p>
        </p:txBody>
      </p:sp>
    </p:spTree>
    <p:extLst>
      <p:ext uri="{BB962C8B-B14F-4D97-AF65-F5344CB8AC3E}">
        <p14:creationId xmlns:p14="http://schemas.microsoft.com/office/powerpoint/2010/main" val="2181426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a:t>
            </a:r>
            <a:endParaRPr lang="en-US" sz="40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00150"/>
            <a:ext cx="70866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722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a:t>
            </a:r>
            <a:r>
              <a:rPr lang="en-US" sz="4000" dirty="0" smtClean="0"/>
              <a:t>Vulnerabilities</a:t>
            </a:r>
            <a:r>
              <a:rPr lang="en-US" dirty="0" smtClean="0"/>
              <a:t>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Vulnerability Scanning</a:t>
            </a:r>
          </a:p>
          <a:p>
            <a:pPr lvl="1"/>
            <a:r>
              <a:rPr lang="en-US" dirty="0" smtClean="0"/>
              <a:t>Passively Testing Security Controls</a:t>
            </a:r>
          </a:p>
          <a:p>
            <a:pPr lvl="1"/>
            <a:r>
              <a:rPr lang="en-US" dirty="0" smtClean="0"/>
              <a:t>Interpreting results</a:t>
            </a:r>
          </a:p>
          <a:p>
            <a:pPr lvl="1"/>
            <a:r>
              <a:rPr lang="en-US" dirty="0" smtClean="0"/>
              <a:t>Identifying vulnerability</a:t>
            </a:r>
          </a:p>
          <a:p>
            <a:pPr lvl="1"/>
            <a:r>
              <a:rPr lang="en-US" dirty="0" smtClean="0"/>
              <a:t>Identifying lack of security controls</a:t>
            </a:r>
          </a:p>
          <a:p>
            <a:pPr lvl="1"/>
            <a:r>
              <a:rPr lang="en-US" dirty="0" smtClean="0"/>
              <a:t>Identifying common misconfigurations</a:t>
            </a:r>
          </a:p>
          <a:p>
            <a:r>
              <a:rPr lang="en-US" dirty="0" smtClean="0"/>
              <a:t>Penetration Testing</a:t>
            </a:r>
          </a:p>
          <a:p>
            <a:pPr lvl="1"/>
            <a:r>
              <a:rPr lang="en-US" dirty="0" smtClean="0"/>
              <a:t>Verify that a threat exists</a:t>
            </a:r>
          </a:p>
          <a:p>
            <a:pPr lvl="1"/>
            <a:r>
              <a:rPr lang="en-US" dirty="0" smtClean="0"/>
              <a:t>Bypass security controls</a:t>
            </a:r>
          </a:p>
          <a:p>
            <a:pPr lvl="1"/>
            <a:r>
              <a:rPr lang="en-US" dirty="0" smtClean="0"/>
              <a:t>Active test security</a:t>
            </a:r>
          </a:p>
          <a:p>
            <a:pPr lvl="1"/>
            <a:r>
              <a:rPr lang="en-US" dirty="0" smtClean="0"/>
              <a:t>Exploit vulnerabilities</a:t>
            </a:r>
            <a:endParaRPr lang="en-US" dirty="0"/>
          </a:p>
        </p:txBody>
      </p:sp>
    </p:spTree>
    <p:extLst>
      <p:ext uri="{BB962C8B-B14F-4D97-AF65-F5344CB8AC3E}">
        <p14:creationId xmlns:p14="http://schemas.microsoft.com/office/powerpoint/2010/main" val="3363872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VAPT</a:t>
            </a:r>
            <a:r>
              <a:rPr lang="en-US" dirty="0" smtClean="0"/>
              <a:t> </a:t>
            </a:r>
            <a:endParaRPr lang="en-US" dirty="0"/>
          </a:p>
        </p:txBody>
      </p:sp>
      <p:sp>
        <p:nvSpPr>
          <p:cNvPr id="3" name="Content Placeholder 2"/>
          <p:cNvSpPr>
            <a:spLocks noGrp="1"/>
          </p:cNvSpPr>
          <p:nvPr>
            <p:ph idx="1"/>
          </p:nvPr>
        </p:nvSpPr>
        <p:spPr/>
        <p:txBody>
          <a:bodyPr/>
          <a:lstStyle/>
          <a:p>
            <a:r>
              <a:rPr lang="en-US" dirty="0"/>
              <a:t>You’ve just deployed an </a:t>
            </a:r>
            <a:r>
              <a:rPr lang="en-US" dirty="0" smtClean="0"/>
              <a:t>e-commerce </a:t>
            </a:r>
            <a:r>
              <a:rPr lang="en-US" dirty="0"/>
              <a:t>site for your small </a:t>
            </a:r>
            <a:r>
              <a:rPr lang="en-US" dirty="0" smtClean="0"/>
              <a:t>business. </a:t>
            </a:r>
          </a:p>
          <a:p>
            <a:endParaRPr lang="en-US" dirty="0"/>
          </a:p>
          <a:p>
            <a:r>
              <a:rPr lang="en-US" dirty="0" smtClean="0"/>
              <a:t>Now </a:t>
            </a:r>
            <a:r>
              <a:rPr lang="en-US" dirty="0"/>
              <a:t>what</a:t>
            </a:r>
            <a:r>
              <a:rPr lang="en-US" dirty="0" smtClean="0"/>
              <a:t>?????</a:t>
            </a:r>
            <a:endParaRPr lang="en-US" dirty="0"/>
          </a:p>
        </p:txBody>
      </p:sp>
    </p:spTree>
    <p:extLst>
      <p:ext uri="{BB962C8B-B14F-4D97-AF65-F5344CB8AC3E}">
        <p14:creationId xmlns:p14="http://schemas.microsoft.com/office/powerpoint/2010/main" val="328859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VAPT contd..</a:t>
            </a:r>
            <a:endParaRPr lang="en-US" sz="4000" dirty="0"/>
          </a:p>
        </p:txBody>
      </p:sp>
      <p:sp>
        <p:nvSpPr>
          <p:cNvPr id="3" name="Content Placeholder 2"/>
          <p:cNvSpPr>
            <a:spLocks noGrp="1"/>
          </p:cNvSpPr>
          <p:nvPr>
            <p:ph idx="1"/>
          </p:nvPr>
        </p:nvSpPr>
        <p:spPr/>
        <p:txBody>
          <a:bodyPr/>
          <a:lstStyle/>
          <a:p>
            <a:endParaRPr lang="en-US" dirty="0" smtClean="0"/>
          </a:p>
          <a:p>
            <a:endParaRPr lang="en-US" dirty="0"/>
          </a:p>
          <a:p>
            <a:pPr marL="114300" indent="0" algn="ctr">
              <a:buNone/>
            </a:pPr>
            <a:r>
              <a:rPr lang="en-US" dirty="0"/>
              <a:t>Don’t get hacked</a:t>
            </a:r>
            <a:r>
              <a:rPr lang="en-US" dirty="0" smtClean="0"/>
              <a:t>!!!!!</a:t>
            </a:r>
            <a:endParaRPr lang="en-US" dirty="0"/>
          </a:p>
        </p:txBody>
      </p:sp>
    </p:spTree>
    <p:extLst>
      <p:ext uri="{BB962C8B-B14F-4D97-AF65-F5344CB8AC3E}">
        <p14:creationId xmlns:p14="http://schemas.microsoft.com/office/powerpoint/2010/main" val="13378824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VAPT contd..</a:t>
            </a:r>
            <a:endParaRPr lang="en-US" sz="4000" dirty="0"/>
          </a:p>
        </p:txBody>
      </p:sp>
      <p:sp>
        <p:nvSpPr>
          <p:cNvPr id="3" name="Content Placeholder 2"/>
          <p:cNvSpPr>
            <a:spLocks noGrp="1"/>
          </p:cNvSpPr>
          <p:nvPr>
            <p:ph idx="1"/>
          </p:nvPr>
        </p:nvSpPr>
        <p:spPr/>
        <p:txBody>
          <a:bodyPr>
            <a:normAutofit lnSpcReduction="10000"/>
          </a:bodyPr>
          <a:lstStyle/>
          <a:p>
            <a:r>
              <a:rPr lang="en-US" dirty="0"/>
              <a:t>An often overlooked, but very important process in the development of any Internet-facing service is </a:t>
            </a:r>
            <a:r>
              <a:rPr lang="en-US" b="1" dirty="0" smtClean="0"/>
              <a:t>testing it for vulnerabilities</a:t>
            </a:r>
            <a:r>
              <a:rPr lang="en-US" dirty="0" smtClean="0"/>
              <a:t>, </a:t>
            </a:r>
            <a:r>
              <a:rPr lang="en-US" b="1" dirty="0"/>
              <a:t>knowing if those vulnerabilities are actually exploitable in a</a:t>
            </a:r>
            <a:r>
              <a:rPr lang="en-US" b="1" dirty="0" smtClean="0"/>
              <a:t> </a:t>
            </a:r>
            <a:r>
              <a:rPr lang="en-US" b="1" dirty="0"/>
              <a:t>particular environment</a:t>
            </a:r>
            <a:r>
              <a:rPr lang="en-US" dirty="0"/>
              <a:t> and, lastly, </a:t>
            </a:r>
            <a:r>
              <a:rPr lang="en-US" b="1" dirty="0"/>
              <a:t>knowing what the risks of those vulnerabilities are to your firm or product launch.</a:t>
            </a:r>
            <a:r>
              <a:rPr lang="en-US" dirty="0"/>
              <a:t> </a:t>
            </a:r>
            <a:endParaRPr lang="en-US" dirty="0" smtClean="0"/>
          </a:p>
          <a:p>
            <a:r>
              <a:rPr lang="en-US" dirty="0" smtClean="0"/>
              <a:t>These </a:t>
            </a:r>
            <a:r>
              <a:rPr lang="en-US" dirty="0"/>
              <a:t>three different processes are known as a </a:t>
            </a:r>
            <a:r>
              <a:rPr lang="en-US" b="1" dirty="0"/>
              <a:t>vulnerability assessment, penetration test and a risk analysis</a:t>
            </a:r>
            <a:r>
              <a:rPr lang="en-US" dirty="0"/>
              <a:t>. </a:t>
            </a:r>
            <a:endParaRPr lang="en-US" dirty="0" smtClean="0"/>
          </a:p>
          <a:p>
            <a:r>
              <a:rPr lang="en-US" dirty="0" smtClean="0"/>
              <a:t>Knowing </a:t>
            </a:r>
            <a:r>
              <a:rPr lang="en-US" dirty="0"/>
              <a:t>the difference is critical when hiring an outside firm to test the security of your infrastructure or a particular component of your network.</a:t>
            </a:r>
          </a:p>
        </p:txBody>
      </p:sp>
    </p:spTree>
    <p:extLst>
      <p:ext uri="{BB962C8B-B14F-4D97-AF65-F5344CB8AC3E}">
        <p14:creationId xmlns:p14="http://schemas.microsoft.com/office/powerpoint/2010/main" val="4046043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Differences between three:</a:t>
            </a:r>
            <a:endParaRPr lang="en-US" sz="40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71550"/>
            <a:ext cx="7696200" cy="381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0352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Vulnerability Scanning</a:t>
            </a:r>
            <a:endParaRPr lang="en-US" sz="4000" dirty="0"/>
          </a:p>
        </p:txBody>
      </p:sp>
      <p:sp>
        <p:nvSpPr>
          <p:cNvPr id="3" name="Content Placeholder 2"/>
          <p:cNvSpPr>
            <a:spLocks noGrp="1"/>
          </p:cNvSpPr>
          <p:nvPr>
            <p:ph idx="1"/>
          </p:nvPr>
        </p:nvSpPr>
        <p:spPr/>
        <p:txBody>
          <a:bodyPr>
            <a:normAutofit/>
          </a:bodyPr>
          <a:lstStyle/>
          <a:p>
            <a:r>
              <a:rPr lang="en-US" dirty="0" smtClean="0"/>
              <a:t>While </a:t>
            </a:r>
            <a:r>
              <a:rPr lang="en-US" dirty="0"/>
              <a:t>public servers are important for communication and data transfer over the Internet, they open the door to potential security breaches by threat agents, such as malicious hackers</a:t>
            </a:r>
            <a:r>
              <a:rPr lang="en-US" dirty="0" smtClean="0"/>
              <a:t>.</a:t>
            </a:r>
          </a:p>
          <a:p>
            <a:r>
              <a:rPr lang="en-US" dirty="0"/>
              <a:t>Vulnerability scanning employs software that seeks out </a:t>
            </a:r>
            <a:r>
              <a:rPr lang="en-US" b="1" dirty="0"/>
              <a:t>security flaws based on a database of known flaws</a:t>
            </a:r>
            <a:r>
              <a:rPr lang="en-US" dirty="0"/>
              <a:t>, </a:t>
            </a:r>
            <a:r>
              <a:rPr lang="en-US" b="1" dirty="0"/>
              <a:t>testing systems for the occurrence of these flaws </a:t>
            </a:r>
            <a:r>
              <a:rPr lang="en-US" dirty="0"/>
              <a:t>and</a:t>
            </a:r>
            <a:r>
              <a:rPr lang="en-US" b="1" dirty="0"/>
              <a:t> generating a report of the findings that an individual</a:t>
            </a:r>
            <a:r>
              <a:rPr lang="en-US" dirty="0"/>
              <a:t> </a:t>
            </a:r>
            <a:r>
              <a:rPr lang="en-US" b="1" dirty="0"/>
              <a:t>or an enterprise can use to tighten the network's security.</a:t>
            </a:r>
          </a:p>
        </p:txBody>
      </p:sp>
    </p:spTree>
    <p:extLst>
      <p:ext uri="{BB962C8B-B14F-4D97-AF65-F5344CB8AC3E}">
        <p14:creationId xmlns:p14="http://schemas.microsoft.com/office/powerpoint/2010/main" val="8756574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Vulnerability Scanning</a:t>
            </a:r>
            <a:endParaRPr lang="en-US" sz="4000" dirty="0"/>
          </a:p>
        </p:txBody>
      </p:sp>
      <p:sp>
        <p:nvSpPr>
          <p:cNvPr id="3" name="Content Placeholder 2"/>
          <p:cNvSpPr>
            <a:spLocks noGrp="1"/>
          </p:cNvSpPr>
          <p:nvPr>
            <p:ph idx="1"/>
          </p:nvPr>
        </p:nvSpPr>
        <p:spPr/>
        <p:txBody>
          <a:bodyPr>
            <a:normAutofit lnSpcReduction="10000"/>
          </a:bodyPr>
          <a:lstStyle/>
          <a:p>
            <a:r>
              <a:rPr lang="en-US" dirty="0"/>
              <a:t>Vulnerability scanning typically refers to the scanning of systems that are connected to the </a:t>
            </a:r>
            <a:r>
              <a:rPr lang="en-US" dirty="0" smtClean="0"/>
              <a:t>Internet.</a:t>
            </a:r>
          </a:p>
          <a:p>
            <a:r>
              <a:rPr lang="en-US" dirty="0" smtClean="0"/>
              <a:t>But </a:t>
            </a:r>
            <a:r>
              <a:rPr lang="en-US" dirty="0"/>
              <a:t>can also refer to system audits on internal networks that are not connected to the Internet in order to assess the threat of rogue software or malicious employees in an enterprise</a:t>
            </a:r>
            <a:r>
              <a:rPr lang="en-US" dirty="0" smtClean="0"/>
              <a:t>.</a:t>
            </a:r>
          </a:p>
          <a:p>
            <a:r>
              <a:rPr lang="en-US" dirty="0"/>
              <a:t>For example, the software has signatures for the missing Apache web server patches and will alert if found. The software then produces a report that lists out found vulnerabilities and (depending on the software and options selected) will give an indication of the severity of the vulnerability and basic remediation steps.</a:t>
            </a:r>
          </a:p>
          <a:p>
            <a:endParaRPr lang="en-US" dirty="0"/>
          </a:p>
          <a:p>
            <a:endParaRPr lang="en-US" dirty="0"/>
          </a:p>
        </p:txBody>
      </p:sp>
    </p:spTree>
    <p:extLst>
      <p:ext uri="{BB962C8B-B14F-4D97-AF65-F5344CB8AC3E}">
        <p14:creationId xmlns:p14="http://schemas.microsoft.com/office/powerpoint/2010/main" val="35328033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Penetration Testing</a:t>
            </a:r>
            <a:endParaRPr lang="en-US" sz="4000" dirty="0"/>
          </a:p>
        </p:txBody>
      </p:sp>
      <p:sp>
        <p:nvSpPr>
          <p:cNvPr id="3" name="Content Placeholder 2"/>
          <p:cNvSpPr>
            <a:spLocks noGrp="1"/>
          </p:cNvSpPr>
          <p:nvPr>
            <p:ph idx="1"/>
          </p:nvPr>
        </p:nvSpPr>
        <p:spPr/>
        <p:txBody>
          <a:bodyPr/>
          <a:lstStyle/>
          <a:p>
            <a:r>
              <a:rPr lang="en-US" dirty="0"/>
              <a:t>A penetration Test subjects a system to the real </a:t>
            </a:r>
            <a:r>
              <a:rPr lang="en-US" dirty="0" smtClean="0"/>
              <a:t>world attacks selected </a:t>
            </a:r>
            <a:r>
              <a:rPr lang="en-US" dirty="0"/>
              <a:t>and conducted by the </a:t>
            </a:r>
            <a:r>
              <a:rPr lang="en-US" dirty="0" smtClean="0"/>
              <a:t>testing personnel.</a:t>
            </a:r>
            <a:endParaRPr lang="en-US" dirty="0"/>
          </a:p>
          <a:p>
            <a:r>
              <a:rPr lang="en-US" dirty="0" smtClean="0"/>
              <a:t>The </a:t>
            </a:r>
            <a:r>
              <a:rPr lang="en-US" dirty="0"/>
              <a:t>benefit of the penetration testing is to identify </a:t>
            </a:r>
            <a:r>
              <a:rPr lang="en-US" dirty="0" smtClean="0"/>
              <a:t>the extent </a:t>
            </a:r>
            <a:r>
              <a:rPr lang="en-US" dirty="0"/>
              <a:t>to which a system can be compromised </a:t>
            </a:r>
            <a:r>
              <a:rPr lang="en-US" dirty="0" smtClean="0"/>
              <a:t>before the </a:t>
            </a:r>
            <a:r>
              <a:rPr lang="en-US" dirty="0"/>
              <a:t>attack is identified and assess the </a:t>
            </a:r>
            <a:r>
              <a:rPr lang="en-US" dirty="0" smtClean="0"/>
              <a:t>response mechanism’s effectiveness.</a:t>
            </a:r>
          </a:p>
          <a:p>
            <a:r>
              <a:rPr lang="en-US" dirty="0"/>
              <a:t>Similar to a vulnerability scan, the results are usually ranked by severity and exploitability with remediation steps provided.</a:t>
            </a:r>
            <a:endParaRPr lang="en-US" dirty="0" smtClean="0"/>
          </a:p>
          <a:p>
            <a:endParaRPr lang="en-US" dirty="0"/>
          </a:p>
        </p:txBody>
      </p:sp>
    </p:spTree>
    <p:extLst>
      <p:ext uri="{BB962C8B-B14F-4D97-AF65-F5344CB8AC3E}">
        <p14:creationId xmlns:p14="http://schemas.microsoft.com/office/powerpoint/2010/main" val="4254637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Scope of Physical Security 2</a:t>
            </a:r>
            <a:endParaRPr lang="en-US" sz="4000" dirty="0"/>
          </a:p>
        </p:txBody>
      </p:sp>
      <p:sp>
        <p:nvSpPr>
          <p:cNvPr id="3" name="Content Placeholder 2"/>
          <p:cNvSpPr>
            <a:spLocks noGrp="1"/>
          </p:cNvSpPr>
          <p:nvPr>
            <p:ph idx="1"/>
          </p:nvPr>
        </p:nvSpPr>
        <p:spPr/>
        <p:txBody>
          <a:bodyPr/>
          <a:lstStyle/>
          <a:p>
            <a:r>
              <a:rPr lang="en-US" dirty="0" smtClean="0"/>
              <a:t>Grounds</a:t>
            </a:r>
          </a:p>
          <a:p>
            <a:r>
              <a:rPr lang="en-US" dirty="0" smtClean="0"/>
              <a:t>Roads</a:t>
            </a:r>
          </a:p>
          <a:p>
            <a:pPr lvl="1"/>
            <a:r>
              <a:rPr lang="en-US" dirty="0"/>
              <a:t>Public roads</a:t>
            </a:r>
          </a:p>
          <a:p>
            <a:pPr lvl="1"/>
            <a:r>
              <a:rPr lang="en-US" dirty="0"/>
              <a:t>Private </a:t>
            </a:r>
            <a:r>
              <a:rPr lang="en-US" dirty="0" smtClean="0"/>
              <a:t>roads</a:t>
            </a:r>
          </a:p>
          <a:p>
            <a:r>
              <a:rPr lang="en-US" dirty="0" smtClean="0"/>
              <a:t>Buildings</a:t>
            </a:r>
          </a:p>
        </p:txBody>
      </p:sp>
    </p:spTree>
    <p:extLst>
      <p:ext uri="{BB962C8B-B14F-4D97-AF65-F5344CB8AC3E}">
        <p14:creationId xmlns:p14="http://schemas.microsoft.com/office/powerpoint/2010/main" val="198053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Penetration Testing</a:t>
            </a:r>
            <a:endParaRPr lang="en-US" sz="4000" dirty="0"/>
          </a:p>
        </p:txBody>
      </p:sp>
      <p:sp>
        <p:nvSpPr>
          <p:cNvPr id="3" name="Content Placeholder 2"/>
          <p:cNvSpPr>
            <a:spLocks noGrp="1"/>
          </p:cNvSpPr>
          <p:nvPr>
            <p:ph idx="1"/>
          </p:nvPr>
        </p:nvSpPr>
        <p:spPr/>
        <p:txBody>
          <a:bodyPr/>
          <a:lstStyle/>
          <a:p>
            <a:r>
              <a:rPr lang="en-US" dirty="0"/>
              <a:t>For example, let’s say a website is vulnerable to Heartbleed. Many websites still are. It’s one thing to run a scan and say “you are vulnerable to Heartbleed” and a completely different thing to exploit the bug and discover the depth of the problem and find out exactly what type of information could be revealed if it was exploited. </a:t>
            </a:r>
            <a:endParaRPr lang="en-US" dirty="0" smtClean="0"/>
          </a:p>
          <a:p>
            <a:r>
              <a:rPr lang="en-US" dirty="0" smtClean="0"/>
              <a:t>This </a:t>
            </a:r>
            <a:r>
              <a:rPr lang="en-US" dirty="0"/>
              <a:t>is the main difference – the website or service is actually being penetrated, just like a hacker would do.</a:t>
            </a:r>
          </a:p>
        </p:txBody>
      </p:sp>
    </p:spTree>
    <p:extLst>
      <p:ext uri="{BB962C8B-B14F-4D97-AF65-F5344CB8AC3E}">
        <p14:creationId xmlns:p14="http://schemas.microsoft.com/office/powerpoint/2010/main" val="15458218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Heartbleed Bug!!!!</a:t>
            </a:r>
            <a:endParaRPr lang="en-US" dirty="0"/>
          </a:p>
        </p:txBody>
      </p:sp>
      <p:sp>
        <p:nvSpPr>
          <p:cNvPr id="3" name="Content Placeholder 2"/>
          <p:cNvSpPr>
            <a:spLocks noGrp="1"/>
          </p:cNvSpPr>
          <p:nvPr>
            <p:ph sz="half" idx="1"/>
          </p:nvPr>
        </p:nvSpPr>
        <p:spPr>
          <a:xfrm>
            <a:off x="304800" y="1152144"/>
            <a:ext cx="5029200" cy="3705606"/>
          </a:xfrm>
        </p:spPr>
        <p:txBody>
          <a:bodyPr>
            <a:normAutofit fontScale="25000" lnSpcReduction="20000"/>
          </a:bodyPr>
          <a:lstStyle/>
          <a:p>
            <a:r>
              <a:rPr lang="en-US" sz="6400" dirty="0"/>
              <a:t>The Heartbleed Bug is a serious vulnerability in the popular OpenSSL cryptographic software library. </a:t>
            </a:r>
            <a:endParaRPr lang="en-US" sz="6400" dirty="0" smtClean="0"/>
          </a:p>
          <a:p>
            <a:r>
              <a:rPr lang="en-US" sz="6400" dirty="0" smtClean="0"/>
              <a:t>This </a:t>
            </a:r>
            <a:r>
              <a:rPr lang="en-US" sz="6400" dirty="0"/>
              <a:t>weakness allows stealing the information protected, under normal conditions, by the SSL/TLS encryption used to secure the Internet. SSL/TLS provides communication security and privacy over the Internet for applications such as web, email, instant messaging (IM) and some virtual private networks (VPNs).</a:t>
            </a:r>
          </a:p>
          <a:p>
            <a:r>
              <a:rPr lang="en-US" sz="6400" b="1" dirty="0"/>
              <a:t>The Heartbleed bug allows anyone on the Internet to read the memory of the systems protected by the vulnerable versions of the OpenSSL software. </a:t>
            </a:r>
            <a:endParaRPr lang="en-US" sz="6400" b="1" dirty="0" smtClean="0"/>
          </a:p>
          <a:p>
            <a:r>
              <a:rPr lang="en-US" sz="6400" dirty="0" smtClean="0"/>
              <a:t>This </a:t>
            </a:r>
            <a:r>
              <a:rPr lang="en-US" sz="6400" dirty="0"/>
              <a:t>compromises the secret keys used to identify the service providers and to encrypt the traffic, the names and passwords of the users and the actual content. This allows attackers to eavesdrop on communications, steal data directly from the services and users and to impersonate services and users.</a:t>
            </a:r>
          </a:p>
          <a:p>
            <a:endParaRPr lang="en-US" dirty="0"/>
          </a:p>
        </p:txBody>
      </p:sp>
      <p:pic>
        <p:nvPicPr>
          <p:cNvPr id="7171"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181600" y="1123950"/>
            <a:ext cx="3217630" cy="344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735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Threats and Vulnerabilities </a:t>
            </a:r>
            <a:r>
              <a:rPr lang="en-US" sz="4000" dirty="0" smtClean="0"/>
              <a:t>2</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Ethical Hacking</a:t>
            </a:r>
          </a:p>
          <a:p>
            <a:pPr lvl="1"/>
            <a:r>
              <a:rPr lang="en-US" dirty="0" smtClean="0"/>
              <a:t>Black Box</a:t>
            </a:r>
          </a:p>
          <a:p>
            <a:pPr lvl="1"/>
            <a:r>
              <a:rPr lang="en-US" dirty="0" smtClean="0"/>
              <a:t>White Box</a:t>
            </a:r>
          </a:p>
          <a:p>
            <a:pPr lvl="1"/>
            <a:r>
              <a:rPr lang="en-US" dirty="0" smtClean="0"/>
              <a:t>Grey Box</a:t>
            </a:r>
          </a:p>
          <a:p>
            <a:r>
              <a:rPr lang="en-US" dirty="0" smtClean="0"/>
              <a:t>Assessment Types and Techniques</a:t>
            </a:r>
          </a:p>
          <a:p>
            <a:pPr lvl="1"/>
            <a:r>
              <a:rPr lang="en-US" dirty="0" smtClean="0"/>
              <a:t>Baseline Reporting</a:t>
            </a:r>
          </a:p>
          <a:p>
            <a:pPr lvl="1"/>
            <a:r>
              <a:rPr lang="en-US" dirty="0" smtClean="0"/>
              <a:t>Code Review</a:t>
            </a:r>
          </a:p>
          <a:p>
            <a:pPr lvl="1"/>
            <a:r>
              <a:rPr lang="en-US" dirty="0" smtClean="0"/>
              <a:t>Determine Attack Surface</a:t>
            </a:r>
          </a:p>
          <a:p>
            <a:pPr lvl="1"/>
            <a:r>
              <a:rPr lang="en-US" dirty="0" smtClean="0"/>
              <a:t>Architecture</a:t>
            </a:r>
          </a:p>
          <a:p>
            <a:pPr lvl="1"/>
            <a:r>
              <a:rPr lang="en-US" dirty="0" smtClean="0"/>
              <a:t>Design Review</a:t>
            </a:r>
          </a:p>
          <a:p>
            <a:endParaRPr lang="en-US" dirty="0"/>
          </a:p>
        </p:txBody>
      </p:sp>
    </p:spTree>
    <p:extLst>
      <p:ext uri="{BB962C8B-B14F-4D97-AF65-F5344CB8AC3E}">
        <p14:creationId xmlns:p14="http://schemas.microsoft.com/office/powerpoint/2010/main" val="2950499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constitutes Ethical Hacking?</a:t>
            </a:r>
            <a:endParaRPr lang="en-US" sz="4000" dirty="0"/>
          </a:p>
        </p:txBody>
      </p:sp>
      <p:sp>
        <p:nvSpPr>
          <p:cNvPr id="3" name="Content Placeholder 2"/>
          <p:cNvSpPr>
            <a:spLocks noGrp="1"/>
          </p:cNvSpPr>
          <p:nvPr>
            <p:ph idx="1"/>
          </p:nvPr>
        </p:nvSpPr>
        <p:spPr/>
        <p:txBody>
          <a:bodyPr>
            <a:normAutofit lnSpcReduction="10000"/>
          </a:bodyPr>
          <a:lstStyle/>
          <a:p>
            <a:pPr marL="114300" indent="0">
              <a:buNone/>
            </a:pPr>
            <a:r>
              <a:rPr lang="en-US" dirty="0"/>
              <a:t>For hacking to be deemed ethical, the hacker must obey the following rules:</a:t>
            </a:r>
          </a:p>
          <a:p>
            <a:r>
              <a:rPr lang="en-US" dirty="0"/>
              <a:t>Expressed (often written) permission to probe the network and attempt to identify potential security risks.</a:t>
            </a:r>
          </a:p>
          <a:p>
            <a:r>
              <a:rPr lang="en-US" dirty="0"/>
              <a:t>You respect the individual's or company's privacy.</a:t>
            </a:r>
          </a:p>
          <a:p>
            <a:r>
              <a:rPr lang="en-US" dirty="0"/>
              <a:t>You close out your work, not leaving anything open for you or someone else to exploit at a later time.</a:t>
            </a:r>
          </a:p>
          <a:p>
            <a:r>
              <a:rPr lang="en-US" dirty="0"/>
              <a:t>You let the software developer or hardware manufacturer know of any security vulnerabilities you locate in their software or hardware, if not already known by the company.</a:t>
            </a:r>
          </a:p>
          <a:p>
            <a:endParaRPr lang="en-US" dirty="0"/>
          </a:p>
        </p:txBody>
      </p:sp>
    </p:spTree>
    <p:extLst>
      <p:ext uri="{BB962C8B-B14F-4D97-AF65-F5344CB8AC3E}">
        <p14:creationId xmlns:p14="http://schemas.microsoft.com/office/powerpoint/2010/main" val="38780709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Black Box Model</a:t>
            </a:r>
            <a:endParaRPr lang="en-US" sz="4000" dirty="0"/>
          </a:p>
        </p:txBody>
      </p:sp>
      <p:sp>
        <p:nvSpPr>
          <p:cNvPr id="3" name="Content Placeholder 2"/>
          <p:cNvSpPr>
            <a:spLocks noGrp="1"/>
          </p:cNvSpPr>
          <p:nvPr>
            <p:ph idx="1"/>
          </p:nvPr>
        </p:nvSpPr>
        <p:spPr/>
        <p:txBody>
          <a:bodyPr/>
          <a:lstStyle/>
          <a:p>
            <a:r>
              <a:rPr lang="en-US" dirty="0" smtClean="0"/>
              <a:t>This model presupposes </a:t>
            </a:r>
            <a:r>
              <a:rPr lang="en-US" dirty="0"/>
              <a:t>that the Ethical Hacker has limited knowledge of the network. </a:t>
            </a:r>
            <a:endParaRPr lang="en-US" dirty="0" smtClean="0"/>
          </a:p>
          <a:p>
            <a:r>
              <a:rPr lang="en-US" dirty="0" smtClean="0"/>
              <a:t>This </a:t>
            </a:r>
            <a:r>
              <a:rPr lang="en-US" dirty="0"/>
              <a:t>forces the ethical hacking team to gather a lot of information about the company from various sources prior to launching the penetration attack. </a:t>
            </a:r>
          </a:p>
          <a:p>
            <a:endParaRPr lang="en-US" dirty="0"/>
          </a:p>
        </p:txBody>
      </p:sp>
    </p:spTree>
    <p:extLst>
      <p:ext uri="{BB962C8B-B14F-4D97-AF65-F5344CB8AC3E}">
        <p14:creationId xmlns:p14="http://schemas.microsoft.com/office/powerpoint/2010/main" val="16298410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White Box Model </a:t>
            </a:r>
            <a:endParaRPr lang="en-US" sz="4000" dirty="0"/>
          </a:p>
        </p:txBody>
      </p:sp>
      <p:sp>
        <p:nvSpPr>
          <p:cNvPr id="3" name="Content Placeholder 2"/>
          <p:cNvSpPr>
            <a:spLocks noGrp="1"/>
          </p:cNvSpPr>
          <p:nvPr>
            <p:ph idx="1"/>
          </p:nvPr>
        </p:nvSpPr>
        <p:spPr/>
        <p:txBody>
          <a:bodyPr/>
          <a:lstStyle/>
          <a:p>
            <a:r>
              <a:rPr lang="en-US" dirty="0"/>
              <a:t>T</a:t>
            </a:r>
            <a:r>
              <a:rPr lang="en-US" dirty="0" smtClean="0"/>
              <a:t>his </a:t>
            </a:r>
            <a:r>
              <a:rPr lang="en-US" dirty="0"/>
              <a:t>model presupposes an expansive amount of knowledge about the company and its network. </a:t>
            </a:r>
            <a:endParaRPr lang="en-US" dirty="0" smtClean="0"/>
          </a:p>
          <a:p>
            <a:r>
              <a:rPr lang="en-US" dirty="0" smtClean="0"/>
              <a:t>Furthermore</a:t>
            </a:r>
            <a:r>
              <a:rPr lang="en-US" dirty="0"/>
              <a:t>, indicates that the scope of the pre-attack information gathering might include interviews, access to internal network assets, physical security inspections and security policy evaluations. </a:t>
            </a:r>
          </a:p>
          <a:p>
            <a:endParaRPr lang="en-US" dirty="0"/>
          </a:p>
        </p:txBody>
      </p:sp>
    </p:spTree>
    <p:extLst>
      <p:ext uri="{BB962C8B-B14F-4D97-AF65-F5344CB8AC3E}">
        <p14:creationId xmlns:p14="http://schemas.microsoft.com/office/powerpoint/2010/main" val="42717577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Grey Box Model</a:t>
            </a:r>
            <a:endParaRPr lang="en-US" sz="4000" dirty="0"/>
          </a:p>
        </p:txBody>
      </p:sp>
      <p:sp>
        <p:nvSpPr>
          <p:cNvPr id="3" name="Content Placeholder 2"/>
          <p:cNvSpPr>
            <a:spLocks noGrp="1"/>
          </p:cNvSpPr>
          <p:nvPr>
            <p:ph idx="1"/>
          </p:nvPr>
        </p:nvSpPr>
        <p:spPr/>
        <p:txBody>
          <a:bodyPr/>
          <a:lstStyle/>
          <a:p>
            <a:r>
              <a:rPr lang="en-US" dirty="0" smtClean="0"/>
              <a:t>This </a:t>
            </a:r>
            <a:r>
              <a:rPr lang="en-US" dirty="0"/>
              <a:t>model combines elements of both the Black Box model and the White Box model providing a hybrid method of </a:t>
            </a:r>
            <a:r>
              <a:rPr lang="en-US" dirty="0" smtClean="0"/>
              <a:t>attack.</a:t>
            </a:r>
          </a:p>
          <a:p>
            <a:r>
              <a:rPr lang="en-US" dirty="0" smtClean="0"/>
              <a:t>In </a:t>
            </a:r>
            <a:r>
              <a:rPr lang="en-US" dirty="0"/>
              <a:t>other words, knowledge concerning some areas will be clearly defined, whereas, other areas will require detective work by the ethical hacking team. </a:t>
            </a:r>
          </a:p>
        </p:txBody>
      </p:sp>
    </p:spTree>
    <p:extLst>
      <p:ext uri="{BB962C8B-B14F-4D97-AF65-F5344CB8AC3E}">
        <p14:creationId xmlns:p14="http://schemas.microsoft.com/office/powerpoint/2010/main" val="35952667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Baseline Reporting</a:t>
            </a:r>
            <a:endParaRPr lang="en-US" sz="4000" dirty="0"/>
          </a:p>
        </p:txBody>
      </p:sp>
      <p:sp>
        <p:nvSpPr>
          <p:cNvPr id="3" name="Content Placeholder 2"/>
          <p:cNvSpPr>
            <a:spLocks noGrp="1"/>
          </p:cNvSpPr>
          <p:nvPr>
            <p:ph idx="1"/>
          </p:nvPr>
        </p:nvSpPr>
        <p:spPr/>
        <p:txBody>
          <a:bodyPr>
            <a:normAutofit lnSpcReduction="10000"/>
          </a:bodyPr>
          <a:lstStyle/>
          <a:p>
            <a:pPr fontAlgn="base"/>
            <a:r>
              <a:rPr lang="en-US" b="1" dirty="0"/>
              <a:t>Network baselining </a:t>
            </a:r>
            <a:r>
              <a:rPr lang="en-US" dirty="0"/>
              <a:t>is the act of measuring and rating the performance of a network in real-time situations. </a:t>
            </a:r>
            <a:endParaRPr lang="en-US" dirty="0" smtClean="0"/>
          </a:p>
          <a:p>
            <a:pPr fontAlgn="base"/>
            <a:r>
              <a:rPr lang="en-US" dirty="0" smtClean="0"/>
              <a:t>Providing </a:t>
            </a:r>
            <a:r>
              <a:rPr lang="en-US" dirty="0"/>
              <a:t>a network baseline requires testing and </a:t>
            </a:r>
            <a:r>
              <a:rPr lang="en-US" b="1" dirty="0"/>
              <a:t>reporting</a:t>
            </a:r>
            <a:r>
              <a:rPr lang="en-US" dirty="0"/>
              <a:t> of the physical connectivity, normal </a:t>
            </a:r>
            <a:r>
              <a:rPr lang="en-US" dirty="0" smtClean="0"/>
              <a:t>network  utilization, protocol usage</a:t>
            </a:r>
            <a:r>
              <a:rPr lang="en-US" dirty="0"/>
              <a:t>, peak network utilization, and average throughput of the network usage</a:t>
            </a:r>
            <a:r>
              <a:rPr lang="en-US" dirty="0" smtClean="0"/>
              <a:t>.</a:t>
            </a:r>
            <a:endParaRPr lang="en-US" dirty="0"/>
          </a:p>
          <a:p>
            <a:pPr fontAlgn="base"/>
            <a:r>
              <a:rPr lang="en-US" dirty="0"/>
              <a:t>Once a network baseline has been established, this information is then used by companies and organizations to determine both present and future network upgrade needs as well as assist in making changes to ensure their current network is optimized for peak performance.</a:t>
            </a:r>
          </a:p>
          <a:p>
            <a:endParaRPr lang="en-US" dirty="0"/>
          </a:p>
        </p:txBody>
      </p:sp>
    </p:spTree>
    <p:extLst>
      <p:ext uri="{BB962C8B-B14F-4D97-AF65-F5344CB8AC3E}">
        <p14:creationId xmlns:p14="http://schemas.microsoft.com/office/powerpoint/2010/main" val="23035500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Code Review</a:t>
            </a:r>
            <a:endParaRPr lang="en-US" sz="4000" dirty="0"/>
          </a:p>
        </p:txBody>
      </p:sp>
      <p:sp>
        <p:nvSpPr>
          <p:cNvPr id="3" name="Content Placeholder 2"/>
          <p:cNvSpPr>
            <a:spLocks noGrp="1"/>
          </p:cNvSpPr>
          <p:nvPr>
            <p:ph idx="1"/>
          </p:nvPr>
        </p:nvSpPr>
        <p:spPr/>
        <p:txBody>
          <a:bodyPr/>
          <a:lstStyle/>
          <a:p>
            <a:r>
              <a:rPr lang="en-US" dirty="0"/>
              <a:t>Code review is probably the single-most effective technique for identifying security flaws. </a:t>
            </a:r>
            <a:endParaRPr lang="en-US" dirty="0" smtClean="0"/>
          </a:p>
          <a:p>
            <a:r>
              <a:rPr lang="en-US" dirty="0" smtClean="0"/>
              <a:t>When </a:t>
            </a:r>
            <a:r>
              <a:rPr lang="en-US" dirty="0"/>
              <a:t>used together with automated tools and manual penetration testing, code review can significantly increase the cost effectiveness of an application security verification effort.</a:t>
            </a:r>
          </a:p>
        </p:txBody>
      </p:sp>
    </p:spTree>
    <p:extLst>
      <p:ext uri="{BB962C8B-B14F-4D97-AF65-F5344CB8AC3E}">
        <p14:creationId xmlns:p14="http://schemas.microsoft.com/office/powerpoint/2010/main" val="5954046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Determine Attack Surface</a:t>
            </a:r>
            <a:endParaRPr lang="en-US" sz="4000" dirty="0"/>
          </a:p>
        </p:txBody>
      </p:sp>
      <p:sp>
        <p:nvSpPr>
          <p:cNvPr id="3" name="Content Placeholder 2"/>
          <p:cNvSpPr>
            <a:spLocks noGrp="1"/>
          </p:cNvSpPr>
          <p:nvPr>
            <p:ph idx="1"/>
          </p:nvPr>
        </p:nvSpPr>
        <p:spPr/>
        <p:txBody>
          <a:bodyPr/>
          <a:lstStyle/>
          <a:p>
            <a:r>
              <a:rPr lang="en-US" dirty="0"/>
              <a:t>An attack surface is the total sum of the </a:t>
            </a:r>
            <a:r>
              <a:rPr lang="en-US" b="1" dirty="0"/>
              <a:t>vulnerabilities</a:t>
            </a:r>
            <a:r>
              <a:rPr lang="en-US" dirty="0"/>
              <a:t> in a given computing device or network that are accessible to a hacker.</a:t>
            </a:r>
          </a:p>
          <a:p>
            <a:r>
              <a:rPr lang="en-US" dirty="0"/>
              <a:t>Anyone trying to break into a system generally starts by scanning the target’s attack surface for possible </a:t>
            </a:r>
            <a:r>
              <a:rPr lang="en-US" b="1" dirty="0"/>
              <a:t>attack vectors</a:t>
            </a:r>
            <a:r>
              <a:rPr lang="en-US" dirty="0"/>
              <a:t>, whether for an </a:t>
            </a:r>
            <a:r>
              <a:rPr lang="en-US" b="1" dirty="0"/>
              <a:t>active attack</a:t>
            </a:r>
            <a:r>
              <a:rPr lang="en-US" dirty="0"/>
              <a:t> or </a:t>
            </a:r>
            <a:r>
              <a:rPr lang="en-US" b="1" dirty="0"/>
              <a:t>passive attack</a:t>
            </a:r>
            <a:r>
              <a:rPr lang="en-US" dirty="0"/>
              <a:t>, ethical hacking or a hacking competition</a:t>
            </a:r>
            <a:r>
              <a:rPr lang="en-US" dirty="0" smtClean="0"/>
              <a:t>.</a:t>
            </a:r>
          </a:p>
          <a:p>
            <a:r>
              <a:rPr lang="en-US" dirty="0"/>
              <a:t>An </a:t>
            </a:r>
            <a:r>
              <a:rPr lang="en-US" b="1" dirty="0"/>
              <a:t>attack vector</a:t>
            </a:r>
            <a:r>
              <a:rPr lang="en-US" dirty="0"/>
              <a:t> is a path or means by </a:t>
            </a:r>
            <a:r>
              <a:rPr lang="en-US" dirty="0" smtClean="0"/>
              <a:t>which a hacker ( or cracker) </a:t>
            </a:r>
            <a:r>
              <a:rPr lang="en-US" dirty="0"/>
              <a:t>can gain access to a computer or network server in order to deliver a </a:t>
            </a:r>
            <a:r>
              <a:rPr lang="en-US" dirty="0" smtClean="0"/>
              <a:t>malicious outcome.</a:t>
            </a:r>
            <a:endParaRPr lang="en-US" dirty="0"/>
          </a:p>
          <a:p>
            <a:endParaRPr lang="en-US" dirty="0"/>
          </a:p>
        </p:txBody>
      </p:sp>
    </p:spTree>
    <p:extLst>
      <p:ext uri="{BB962C8B-B14F-4D97-AF65-F5344CB8AC3E}">
        <p14:creationId xmlns:p14="http://schemas.microsoft.com/office/powerpoint/2010/main" val="1711409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Physical </a:t>
            </a:r>
            <a:r>
              <a:rPr lang="en-US" sz="4000" dirty="0"/>
              <a:t>S</a:t>
            </a:r>
            <a:r>
              <a:rPr lang="en-US" sz="4000" dirty="0" smtClean="0"/>
              <a:t>ecurity Threats 1</a:t>
            </a:r>
            <a:endParaRPr lang="en-US" sz="40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9112" y="1200150"/>
            <a:ext cx="7496175" cy="314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516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620000" cy="1066800"/>
          </a:xfrm>
        </p:spPr>
        <p:txBody>
          <a:bodyPr/>
          <a:lstStyle/>
          <a:p>
            <a:r>
              <a:rPr lang="en-US" sz="4000" dirty="0" smtClean="0"/>
              <a:t>Secure Network Administration Principles and Tools 1</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26" y="1276350"/>
            <a:ext cx="7506748" cy="3314922"/>
          </a:xfrm>
        </p:spPr>
      </p:pic>
    </p:spTree>
    <p:extLst>
      <p:ext uri="{BB962C8B-B14F-4D97-AF65-F5344CB8AC3E}">
        <p14:creationId xmlns:p14="http://schemas.microsoft.com/office/powerpoint/2010/main" val="41173387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7620000" cy="1219200"/>
          </a:xfrm>
        </p:spPr>
        <p:txBody>
          <a:bodyPr/>
          <a:lstStyle/>
          <a:p>
            <a:r>
              <a:rPr lang="en-US" sz="4000" dirty="0"/>
              <a:t>Secure Network Administration Principles and Tools </a:t>
            </a:r>
            <a:r>
              <a:rPr lang="en-US" sz="4000" dirty="0" smtClean="0"/>
              <a:t>2</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352550"/>
            <a:ext cx="7391400" cy="3448050"/>
          </a:xfrm>
        </p:spPr>
      </p:pic>
    </p:spTree>
    <p:extLst>
      <p:ext uri="{BB962C8B-B14F-4D97-AF65-F5344CB8AC3E}">
        <p14:creationId xmlns:p14="http://schemas.microsoft.com/office/powerpoint/2010/main" val="38753116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Flood Guards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A flood guard is a protection feature built into many firewalls that allow the administrator to tweak the tolerance for unanswered login attacks.</a:t>
            </a:r>
          </a:p>
          <a:p>
            <a:r>
              <a:rPr lang="en-US" dirty="0" smtClean="0"/>
              <a:t>By reducing the tolerance, it is possible to reduce the likelihood of a successful </a:t>
            </a:r>
            <a:r>
              <a:rPr lang="en-US" dirty="0" err="1" smtClean="0"/>
              <a:t>DoS</a:t>
            </a:r>
            <a:r>
              <a:rPr lang="en-US" dirty="0" smtClean="0"/>
              <a:t> Attack..</a:t>
            </a:r>
          </a:p>
          <a:p>
            <a:r>
              <a:rPr lang="en-US" dirty="0" smtClean="0"/>
              <a:t>If a resource – inbound or outbound – appears to be overused, then the flood guard kicks in.</a:t>
            </a:r>
          </a:p>
          <a:p>
            <a:r>
              <a:rPr lang="en-US" dirty="0" smtClean="0"/>
              <a:t>With many Cisco firewalls, you can configure the same protection you apply at an upper level to be inherited by children as well in order to protect subgroup and devices.</a:t>
            </a:r>
            <a:endParaRPr lang="en-US" dirty="0"/>
          </a:p>
        </p:txBody>
      </p:sp>
    </p:spTree>
    <p:extLst>
      <p:ext uri="{BB962C8B-B14F-4D97-AF65-F5344CB8AC3E}">
        <p14:creationId xmlns:p14="http://schemas.microsoft.com/office/powerpoint/2010/main" val="2768647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Loop Protection</a:t>
            </a:r>
            <a:endParaRPr lang="en-US" sz="4000" dirty="0"/>
          </a:p>
        </p:txBody>
      </p:sp>
      <p:sp>
        <p:nvSpPr>
          <p:cNvPr id="3" name="Content Placeholder 2"/>
          <p:cNvSpPr>
            <a:spLocks noGrp="1"/>
          </p:cNvSpPr>
          <p:nvPr>
            <p:ph idx="1"/>
          </p:nvPr>
        </p:nvSpPr>
        <p:spPr/>
        <p:txBody>
          <a:bodyPr/>
          <a:lstStyle/>
          <a:p>
            <a:r>
              <a:rPr lang="en-US" dirty="0" smtClean="0"/>
              <a:t>It is a similar feature that works in layer 2 </a:t>
            </a:r>
            <a:r>
              <a:rPr lang="en-US" dirty="0"/>
              <a:t>switching </a:t>
            </a:r>
            <a:r>
              <a:rPr lang="en-US" dirty="0" smtClean="0"/>
              <a:t>configurations and is intended to prevent broadcast loops.</a:t>
            </a:r>
          </a:p>
          <a:p>
            <a:r>
              <a:rPr lang="en-US" dirty="0" smtClean="0"/>
              <a:t>When configuring it in most systems, you can choose to disable broadcast forwarding and protect against duplicate ARP requests (those having the same target protocol address. </a:t>
            </a:r>
            <a:endParaRPr lang="en-US" dirty="0"/>
          </a:p>
        </p:txBody>
      </p:sp>
    </p:spTree>
    <p:extLst>
      <p:ext uri="{BB962C8B-B14F-4D97-AF65-F5344CB8AC3E}">
        <p14:creationId xmlns:p14="http://schemas.microsoft.com/office/powerpoint/2010/main" val="2656530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Network Bridging</a:t>
            </a:r>
            <a:endParaRPr lang="en-US" sz="4000" dirty="0"/>
          </a:p>
        </p:txBody>
      </p:sp>
      <p:sp>
        <p:nvSpPr>
          <p:cNvPr id="3" name="Content Placeholder 2"/>
          <p:cNvSpPr>
            <a:spLocks noGrp="1"/>
          </p:cNvSpPr>
          <p:nvPr>
            <p:ph idx="1"/>
          </p:nvPr>
        </p:nvSpPr>
        <p:spPr/>
        <p:txBody>
          <a:bodyPr>
            <a:normAutofit fontScale="92500"/>
          </a:bodyPr>
          <a:lstStyle/>
          <a:p>
            <a:r>
              <a:rPr lang="en-US" dirty="0" smtClean="0"/>
              <a:t>It occurs when a device has more than one network adapter card installed and the opportunity presents itself for a user on one of the networks to which the device is attached to jump to the other.</a:t>
            </a:r>
          </a:p>
          <a:p>
            <a:r>
              <a:rPr lang="en-US" dirty="0" smtClean="0"/>
              <a:t>While multiple cards have been used in servers for years, it is not uncommon today to find multiple cards in laptops (wired and wireless) and the bridging to </a:t>
            </a:r>
            <a:r>
              <a:rPr lang="en-US" dirty="0"/>
              <a:t>o</a:t>
            </a:r>
            <a:r>
              <a:rPr lang="en-US" dirty="0" smtClean="0"/>
              <a:t>ccur without the user truly understanding what is happening.</a:t>
            </a:r>
          </a:p>
          <a:p>
            <a:r>
              <a:rPr lang="en-US" dirty="0" smtClean="0"/>
              <a:t>To prevent network bridging, you can configure your network such that when bridging is detected, you shut off/disable that jack.</a:t>
            </a:r>
          </a:p>
          <a:p>
            <a:r>
              <a:rPr lang="en-US" dirty="0" smtClean="0"/>
              <a:t>You can also create profiles that allow for only one interface.</a:t>
            </a:r>
          </a:p>
        </p:txBody>
      </p:sp>
    </p:spTree>
    <p:extLst>
      <p:ext uri="{BB962C8B-B14F-4D97-AF65-F5344CB8AC3E}">
        <p14:creationId xmlns:p14="http://schemas.microsoft.com/office/powerpoint/2010/main" val="2760045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Network </a:t>
            </a:r>
            <a:r>
              <a:rPr lang="en-US" sz="4000" smtClean="0"/>
              <a:t>Bridging contd.</a:t>
            </a:r>
            <a:endParaRPr lang="en-US" sz="4000" dirty="0"/>
          </a:p>
        </p:txBody>
      </p:sp>
      <p:sp>
        <p:nvSpPr>
          <p:cNvPr id="3" name="Content Placeholder 2"/>
          <p:cNvSpPr>
            <a:spLocks noGrp="1"/>
          </p:cNvSpPr>
          <p:nvPr>
            <p:ph idx="1"/>
          </p:nvPr>
        </p:nvSpPr>
        <p:spPr/>
        <p:txBody>
          <a:bodyPr/>
          <a:lstStyle/>
          <a:p>
            <a:r>
              <a:rPr lang="en-US" dirty="0" smtClean="0"/>
              <a:t>In Windows 7, for example, this is accomplished by choosing:</a:t>
            </a:r>
          </a:p>
          <a:p>
            <a:r>
              <a:rPr lang="en-US" dirty="0" smtClean="0"/>
              <a:t>Start </a:t>
            </a:r>
            <a:r>
              <a:rPr lang="en-US" dirty="0" smtClean="0">
                <a:sym typeface="Wingdings" panose="05000000000000000000" pitchFamily="2" charset="2"/>
              </a:rPr>
              <a:t> Control Panel  Network and Internet  Network Sharing Center and then clicking Change Adapter settings.</a:t>
            </a:r>
          </a:p>
          <a:p>
            <a:r>
              <a:rPr lang="en-US" dirty="0" smtClean="0">
                <a:sym typeface="Wingdings" panose="05000000000000000000" pitchFamily="2" charset="2"/>
              </a:rPr>
              <a:t>Right clicking a connection will allow you to choose to disable that connection.</a:t>
            </a:r>
          </a:p>
          <a:p>
            <a:r>
              <a:rPr lang="en-US" dirty="0" smtClean="0">
                <a:sym typeface="Wingdings" panose="05000000000000000000" pitchFamily="2" charset="2"/>
              </a:rPr>
              <a:t>It is not uncommon for a network bridge to appear in Network Sharing Center. If it does appear, you will want to delete it.</a:t>
            </a:r>
          </a:p>
          <a:p>
            <a:r>
              <a:rPr lang="en-US" dirty="0" smtClean="0">
                <a:sym typeface="Wingdings" panose="05000000000000000000" pitchFamily="2" charset="2"/>
              </a:rPr>
              <a:t>Windows Internet Connection is often pointed to as a cause of unintended bridging and should be disabled.</a:t>
            </a:r>
            <a:endParaRPr lang="en-US" dirty="0"/>
          </a:p>
        </p:txBody>
      </p:sp>
    </p:spTree>
    <p:extLst>
      <p:ext uri="{BB962C8B-B14F-4D97-AF65-F5344CB8AC3E}">
        <p14:creationId xmlns:p14="http://schemas.microsoft.com/office/powerpoint/2010/main" val="22643557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7620000" cy="1066800"/>
          </a:xfrm>
        </p:spPr>
        <p:txBody>
          <a:bodyPr/>
          <a:lstStyle/>
          <a:p>
            <a:r>
              <a:rPr lang="en-US" sz="4000" dirty="0" smtClean="0"/>
              <a:t>Mitigation and Deterrent Techniques 1</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00150"/>
            <a:ext cx="7391400" cy="3600450"/>
          </a:xfrm>
        </p:spPr>
      </p:pic>
    </p:spTree>
    <p:extLst>
      <p:ext uri="{BB962C8B-B14F-4D97-AF65-F5344CB8AC3E}">
        <p14:creationId xmlns:p14="http://schemas.microsoft.com/office/powerpoint/2010/main" val="14591764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7620000" cy="1222772"/>
          </a:xfrm>
        </p:spPr>
        <p:txBody>
          <a:bodyPr/>
          <a:lstStyle/>
          <a:p>
            <a:r>
              <a:rPr lang="en-US" sz="4000" dirty="0"/>
              <a:t>Mitigation and Deterrent Techniques 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28750"/>
            <a:ext cx="7467600" cy="1905000"/>
          </a:xfrm>
        </p:spPr>
      </p:pic>
    </p:spTree>
    <p:extLst>
      <p:ext uri="{BB962C8B-B14F-4D97-AF65-F5344CB8AC3E}">
        <p14:creationId xmlns:p14="http://schemas.microsoft.com/office/powerpoint/2010/main" val="25527199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Benefits 1</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26" y="1047751"/>
            <a:ext cx="7506748" cy="3643548"/>
          </a:xfrm>
        </p:spPr>
      </p:pic>
    </p:spTree>
    <p:extLst>
      <p:ext uri="{BB962C8B-B14F-4D97-AF65-F5344CB8AC3E}">
        <p14:creationId xmlns:p14="http://schemas.microsoft.com/office/powerpoint/2010/main" val="2188818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Benefits 2</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76350"/>
            <a:ext cx="7392432" cy="2162477"/>
          </a:xfrm>
        </p:spPr>
      </p:pic>
    </p:spTree>
    <p:extLst>
      <p:ext uri="{BB962C8B-B14F-4D97-AF65-F5344CB8AC3E}">
        <p14:creationId xmlns:p14="http://schemas.microsoft.com/office/powerpoint/2010/main" val="685720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t>
            </a:r>
            <a:r>
              <a:rPr lang="en-US" dirty="0"/>
              <a:t>S</a:t>
            </a:r>
            <a:r>
              <a:rPr lang="en-US" dirty="0" smtClean="0"/>
              <a:t>ecurity </a:t>
            </a:r>
            <a:r>
              <a:rPr lang="en-US" dirty="0"/>
              <a:t>T</a:t>
            </a:r>
            <a:r>
              <a:rPr lang="en-US" dirty="0" smtClean="0"/>
              <a:t>hreats 2</a:t>
            </a:r>
            <a:endParaRPr lang="en-US" dirty="0"/>
          </a:p>
        </p:txBody>
      </p:sp>
      <p:sp>
        <p:nvSpPr>
          <p:cNvPr id="3" name="Content Placeholder 2"/>
          <p:cNvSpPr>
            <a:spLocks noGrp="1"/>
          </p:cNvSpPr>
          <p:nvPr>
            <p:ph idx="1"/>
          </p:nvPr>
        </p:nvSpPr>
        <p:spPr/>
        <p:txBody>
          <a:bodyPr/>
          <a:lstStyle/>
          <a:p>
            <a:r>
              <a:rPr lang="en-US" dirty="0" smtClean="0"/>
              <a:t>Threats due to natural environment</a:t>
            </a:r>
          </a:p>
          <a:p>
            <a:r>
              <a:rPr lang="en-US" dirty="0" smtClean="0"/>
              <a:t>Threats due to supply systems</a:t>
            </a:r>
          </a:p>
          <a:p>
            <a:r>
              <a:rPr lang="en-US" dirty="0" smtClean="0"/>
              <a:t>Threats which are man-made</a:t>
            </a:r>
          </a:p>
          <a:p>
            <a:r>
              <a:rPr lang="en-US" dirty="0" smtClean="0"/>
              <a:t>Threats occurring because of political motivation</a:t>
            </a:r>
            <a:endParaRPr lang="en-US" dirty="0"/>
          </a:p>
        </p:txBody>
      </p:sp>
    </p:spTree>
    <p:extLst>
      <p:ext uri="{BB962C8B-B14F-4D97-AF65-F5344CB8AC3E}">
        <p14:creationId xmlns:p14="http://schemas.microsoft.com/office/powerpoint/2010/main" val="2110367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Associated Security Issues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010" y="1323741"/>
            <a:ext cx="7554379" cy="3353268"/>
          </a:xfrm>
        </p:spPr>
      </p:pic>
    </p:spTree>
    <p:extLst>
      <p:ext uri="{BB962C8B-B14F-4D97-AF65-F5344CB8AC3E}">
        <p14:creationId xmlns:p14="http://schemas.microsoft.com/office/powerpoint/2010/main" val="25977639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Types of Attacks 1</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00150"/>
            <a:ext cx="7315200" cy="3600450"/>
          </a:xfrm>
        </p:spPr>
      </p:pic>
    </p:spTree>
    <p:extLst>
      <p:ext uri="{BB962C8B-B14F-4D97-AF65-F5344CB8AC3E}">
        <p14:creationId xmlns:p14="http://schemas.microsoft.com/office/powerpoint/2010/main" val="24119641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Types of Attacks 2</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23950"/>
            <a:ext cx="7525800" cy="3124200"/>
          </a:xfrm>
        </p:spPr>
      </p:pic>
    </p:spTree>
    <p:extLst>
      <p:ext uri="{BB962C8B-B14F-4D97-AF65-F5344CB8AC3E}">
        <p14:creationId xmlns:p14="http://schemas.microsoft.com/office/powerpoint/2010/main" val="38401163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Viruses, Worms and Trojans</a:t>
            </a:r>
            <a:endParaRPr lang="en-US" sz="4000" dirty="0"/>
          </a:p>
        </p:txBody>
      </p:sp>
      <p:sp>
        <p:nvSpPr>
          <p:cNvPr id="3" name="Content Placeholder 2"/>
          <p:cNvSpPr>
            <a:spLocks noGrp="1"/>
          </p:cNvSpPr>
          <p:nvPr>
            <p:ph idx="1"/>
          </p:nvPr>
        </p:nvSpPr>
        <p:spPr/>
        <p:txBody>
          <a:bodyPr>
            <a:normAutofit/>
          </a:bodyPr>
          <a:lstStyle/>
          <a:p>
            <a:r>
              <a:rPr lang="en-US" dirty="0" smtClean="0"/>
              <a:t>These all are malicious programs that can cause damage to your computer but there are differences amongst these three.</a:t>
            </a:r>
          </a:p>
          <a:p>
            <a:endParaRPr lang="en-US" dirty="0"/>
          </a:p>
          <a:p>
            <a:endParaRPr lang="en-US" dirty="0" smtClean="0"/>
          </a:p>
          <a:p>
            <a:r>
              <a:rPr lang="en-US" dirty="0" smtClean="0"/>
              <a:t>What is a Virus????</a:t>
            </a:r>
          </a:p>
        </p:txBody>
      </p:sp>
    </p:spTree>
    <p:extLst>
      <p:ext uri="{BB962C8B-B14F-4D97-AF65-F5344CB8AC3E}">
        <p14:creationId xmlns:p14="http://schemas.microsoft.com/office/powerpoint/2010/main" val="14629700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Viruses</a:t>
            </a:r>
            <a:endParaRPr lang="en-US" sz="4000" dirty="0"/>
          </a:p>
        </p:txBody>
      </p:sp>
      <p:sp>
        <p:nvSpPr>
          <p:cNvPr id="3" name="Content Placeholder 2"/>
          <p:cNvSpPr>
            <a:spLocks noGrp="1"/>
          </p:cNvSpPr>
          <p:nvPr>
            <p:ph idx="1"/>
          </p:nvPr>
        </p:nvSpPr>
        <p:spPr/>
        <p:txBody>
          <a:bodyPr>
            <a:normAutofit fontScale="92500"/>
          </a:bodyPr>
          <a:lstStyle/>
          <a:p>
            <a:r>
              <a:rPr lang="en-US" dirty="0"/>
              <a:t>A computer virus attaches itself to a program or a file enabling it to spread from one computer to another leaving infections as it travels.</a:t>
            </a:r>
          </a:p>
          <a:p>
            <a:r>
              <a:rPr lang="en-US" dirty="0"/>
              <a:t>Like a human virus, a computer virus can range in severity: some may cause only mildly annoying effects while others can damage your hardware, software or files.</a:t>
            </a:r>
          </a:p>
          <a:p>
            <a:r>
              <a:rPr lang="en-US" dirty="0"/>
              <a:t>Almost all viruses are attached to an executable file, which means the virus may exist on your computer but actually it cannot infect your computer unless you run or open the malicious program.</a:t>
            </a:r>
          </a:p>
          <a:p>
            <a:r>
              <a:rPr lang="en-US" dirty="0"/>
              <a:t>It is important to note that a virus cannot be spread without a human action (such as running the infected program.)</a:t>
            </a:r>
          </a:p>
          <a:p>
            <a:endParaRPr lang="en-US" dirty="0"/>
          </a:p>
        </p:txBody>
      </p:sp>
    </p:spTree>
    <p:extLst>
      <p:ext uri="{BB962C8B-B14F-4D97-AF65-F5344CB8AC3E}">
        <p14:creationId xmlns:p14="http://schemas.microsoft.com/office/powerpoint/2010/main" val="2095801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Worms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A worm is similar to a virus by design and is considered to be a sub class of virus.</a:t>
            </a:r>
          </a:p>
          <a:p>
            <a:r>
              <a:rPr lang="en-US" dirty="0" smtClean="0"/>
              <a:t>Worms spread from computer to computer, but unlike a virus, it has the capability to travel without any human action.</a:t>
            </a:r>
          </a:p>
          <a:p>
            <a:r>
              <a:rPr lang="en-US" dirty="0" smtClean="0"/>
              <a:t>The biggest danger with a worm is its capability to replicate itself on your system, so rather than your computer sending out a single worm, it could send out hundreds or thousands of copies of itself, creating a huge devastating effect.</a:t>
            </a:r>
          </a:p>
          <a:p>
            <a:r>
              <a:rPr lang="en-US" dirty="0" smtClean="0"/>
              <a:t>One example </a:t>
            </a:r>
            <a:r>
              <a:rPr lang="en-US" dirty="0"/>
              <a:t>would </a:t>
            </a:r>
            <a:r>
              <a:rPr lang="en-US" dirty="0" smtClean="0"/>
              <a:t>be for a worm to send a copy of itself to everyone listed in your e-mail address book. Then, the worm replicates and sends itself out to everyone listed in each of the receiver’s address book, and the manifest continues on down the line.</a:t>
            </a:r>
          </a:p>
          <a:p>
            <a:r>
              <a:rPr lang="en-US" dirty="0" smtClean="0"/>
              <a:t>Due to the copying nature of a worm and its capability to travel across networks, the end result in most cases is that the worm consumes too much system memory (or network bandwidth), causing the web servers and individual computers to stop responding.</a:t>
            </a:r>
          </a:p>
        </p:txBody>
      </p:sp>
    </p:spTree>
    <p:extLst>
      <p:ext uri="{BB962C8B-B14F-4D97-AF65-F5344CB8AC3E}">
        <p14:creationId xmlns:p14="http://schemas.microsoft.com/office/powerpoint/2010/main" val="3341068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Trojans</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A Trojan Horse, at first glance will appear to be a useful software but will actually do damage once installed or run on your computer.</a:t>
            </a:r>
          </a:p>
          <a:p>
            <a:r>
              <a:rPr lang="en-US" dirty="0" smtClean="0"/>
              <a:t>Those on the receiving end of a Trojan Horse are actually tricked into opening them because they appear to be receiving legitimate software or files from a legitimate source.</a:t>
            </a:r>
          </a:p>
          <a:p>
            <a:r>
              <a:rPr lang="en-US" dirty="0" smtClean="0"/>
              <a:t>Some Trojans are designed to be more annoying (like changing your desktop, adding silly active desktop icons) or they can cause serious damage by deleting files and destroying information on your system.</a:t>
            </a:r>
          </a:p>
          <a:p>
            <a:r>
              <a:rPr lang="en-US" dirty="0" smtClean="0"/>
              <a:t>Trojans are also known to create a backdoor on your computer that gives malicious users access to your system, possibly allowing confidential or personal information to be compromised.</a:t>
            </a:r>
          </a:p>
          <a:p>
            <a:r>
              <a:rPr lang="en-US" dirty="0" smtClean="0"/>
              <a:t>Unlike viruses and worms, Trojans do not reproduce  by infecting other files, nor do they self- replicate. </a:t>
            </a:r>
            <a:endParaRPr lang="en-US" dirty="0"/>
          </a:p>
        </p:txBody>
      </p:sp>
    </p:spTree>
    <p:extLst>
      <p:ext uri="{BB962C8B-B14F-4D97-AF65-F5344CB8AC3E}">
        <p14:creationId xmlns:p14="http://schemas.microsoft.com/office/powerpoint/2010/main" val="32503318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Denial of Service (</a:t>
            </a:r>
            <a:r>
              <a:rPr lang="en-US" sz="4000" dirty="0" err="1" smtClean="0"/>
              <a:t>DoS</a:t>
            </a:r>
            <a:r>
              <a:rPr lang="en-US" sz="4000" dirty="0" smtClean="0"/>
              <a:t>)</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2015993"/>
              </p:ext>
            </p:extLst>
          </p:nvPr>
        </p:nvGraphicFramePr>
        <p:xfrm>
          <a:off x="609600" y="1352550"/>
          <a:ext cx="7315200" cy="3352800"/>
        </p:xfrm>
        <a:graphic>
          <a:graphicData uri="http://schemas.openxmlformats.org/presentationml/2006/ole">
            <mc:AlternateContent xmlns:mc="http://schemas.openxmlformats.org/markup-compatibility/2006">
              <mc:Choice xmlns:v="urn:schemas-microsoft-com:vml" Requires="v">
                <p:oleObj spid="_x0000_s6254" name="VISIO" r:id="rId3" imgW="3536280" imgH="2977920" progId="Visio.Drawing.5">
                  <p:embed/>
                </p:oleObj>
              </mc:Choice>
              <mc:Fallback>
                <p:oleObj name="VISIO" r:id="rId3" imgW="3536280" imgH="2977920" progId="Visio.Drawing.5">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352550"/>
                        <a:ext cx="7315200" cy="3352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707048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DoS</a:t>
            </a:r>
            <a:r>
              <a:rPr lang="en-US" sz="4000" dirty="0" smtClean="0"/>
              <a:t> Attack Explained</a:t>
            </a:r>
            <a:endParaRPr lang="en-US" sz="4000" dirty="0"/>
          </a:p>
        </p:txBody>
      </p:sp>
      <p:sp>
        <p:nvSpPr>
          <p:cNvPr id="3" name="Content Placeholder 2"/>
          <p:cNvSpPr>
            <a:spLocks noGrp="1"/>
          </p:cNvSpPr>
          <p:nvPr>
            <p:ph idx="1"/>
          </p:nvPr>
        </p:nvSpPr>
        <p:spPr>
          <a:xfrm>
            <a:off x="457200" y="1047750"/>
            <a:ext cx="7620000" cy="3733800"/>
          </a:xfrm>
        </p:spPr>
        <p:txBody>
          <a:bodyPr>
            <a:normAutofit fontScale="70000" lnSpcReduction="20000"/>
          </a:bodyPr>
          <a:lstStyle/>
          <a:p>
            <a:r>
              <a:rPr lang="en-US" dirty="0"/>
              <a:t>The DOS attack makes resources unavailable for genuine users by sending </a:t>
            </a:r>
            <a:r>
              <a:rPr lang="en-US" dirty="0" smtClean="0"/>
              <a:t>a large </a:t>
            </a:r>
            <a:r>
              <a:rPr lang="en-US" dirty="0"/>
              <a:t>number of service requests or exploiting </a:t>
            </a:r>
            <a:r>
              <a:rPr lang="en-US" dirty="0" smtClean="0"/>
              <a:t>vulnerabilities.</a:t>
            </a:r>
            <a:endParaRPr lang="en-US" dirty="0"/>
          </a:p>
          <a:p>
            <a:r>
              <a:rPr lang="en-US" dirty="0" smtClean="0"/>
              <a:t>Techniques </a:t>
            </a:r>
            <a:r>
              <a:rPr lang="en-US" dirty="0"/>
              <a:t>used by a hacker is sending malicious packets and </a:t>
            </a:r>
            <a:r>
              <a:rPr lang="en-US" dirty="0" smtClean="0"/>
              <a:t>exploiting already existing programming</a:t>
            </a:r>
            <a:r>
              <a:rPr lang="en-US" dirty="0"/>
              <a:t>, logical and application </a:t>
            </a:r>
            <a:r>
              <a:rPr lang="en-US" dirty="0" smtClean="0"/>
              <a:t>vulnerabilities.</a:t>
            </a:r>
            <a:endParaRPr lang="en-US" dirty="0"/>
          </a:p>
          <a:p>
            <a:r>
              <a:rPr lang="en-US" dirty="0" smtClean="0"/>
              <a:t>Organizations </a:t>
            </a:r>
            <a:r>
              <a:rPr lang="en-US" dirty="0"/>
              <a:t>deploy IDS central logging servers exclusively to store IDS </a:t>
            </a:r>
            <a:r>
              <a:rPr lang="en-US" dirty="0" smtClean="0"/>
              <a:t>alert logs </a:t>
            </a:r>
            <a:r>
              <a:rPr lang="en-US" dirty="0"/>
              <a:t>of all systems in a </a:t>
            </a:r>
            <a:r>
              <a:rPr lang="en-US" dirty="0" smtClean="0"/>
              <a:t>centralized manner.</a:t>
            </a:r>
            <a:endParaRPr lang="en-US" dirty="0"/>
          </a:p>
          <a:p>
            <a:r>
              <a:rPr lang="en-US" dirty="0" smtClean="0"/>
              <a:t>If </a:t>
            </a:r>
            <a:r>
              <a:rPr lang="en-US" dirty="0"/>
              <a:t>a hacker obtains the central log servers IP address then they could slow </a:t>
            </a:r>
            <a:r>
              <a:rPr lang="en-US" dirty="0" smtClean="0"/>
              <a:t>it down </a:t>
            </a:r>
            <a:r>
              <a:rPr lang="en-US" dirty="0"/>
              <a:t>or even crash it with a DOS </a:t>
            </a:r>
            <a:r>
              <a:rPr lang="en-US" dirty="0" smtClean="0"/>
              <a:t>attack.</a:t>
            </a:r>
            <a:endParaRPr lang="en-US" dirty="0"/>
          </a:p>
          <a:p>
            <a:r>
              <a:rPr lang="en-US" dirty="0" smtClean="0"/>
              <a:t>After </a:t>
            </a:r>
            <a:r>
              <a:rPr lang="en-US" dirty="0"/>
              <a:t>the server is shut down, attacks could go unnoticed because the alert </a:t>
            </a:r>
            <a:r>
              <a:rPr lang="en-US" dirty="0" smtClean="0"/>
              <a:t>data is </a:t>
            </a:r>
            <a:r>
              <a:rPr lang="en-US" dirty="0"/>
              <a:t>no longer being </a:t>
            </a:r>
            <a:r>
              <a:rPr lang="en-US" dirty="0" smtClean="0"/>
              <a:t>logged.</a:t>
            </a:r>
            <a:endParaRPr lang="en-US" dirty="0"/>
          </a:p>
          <a:p>
            <a:r>
              <a:rPr lang="en-US" dirty="0" smtClean="0"/>
              <a:t>Using </a:t>
            </a:r>
            <a:r>
              <a:rPr lang="en-US" dirty="0"/>
              <a:t>this technique, hacker can :</a:t>
            </a:r>
          </a:p>
          <a:p>
            <a:pPr marL="114300" indent="0">
              <a:buNone/>
            </a:pPr>
            <a:r>
              <a:rPr lang="en-US" dirty="0" smtClean="0"/>
              <a:t>	• </a:t>
            </a:r>
            <a:r>
              <a:rPr lang="en-US" dirty="0"/>
              <a:t>Consume the device’s processing power which allows attacks to go unnoticed</a:t>
            </a:r>
          </a:p>
          <a:p>
            <a:pPr marL="114300" indent="0">
              <a:buNone/>
            </a:pPr>
            <a:r>
              <a:rPr lang="en-US" dirty="0" smtClean="0"/>
              <a:t>	• </a:t>
            </a:r>
            <a:r>
              <a:rPr lang="en-US" dirty="0"/>
              <a:t>Cause the admin to take more time to investigate a large number of alarms</a:t>
            </a:r>
          </a:p>
          <a:p>
            <a:pPr marL="114300" indent="0">
              <a:buNone/>
            </a:pPr>
            <a:r>
              <a:rPr lang="en-US" dirty="0" smtClean="0"/>
              <a:t>	• </a:t>
            </a:r>
            <a:r>
              <a:rPr lang="en-US" dirty="0"/>
              <a:t>Fill up disk space providing no space or disrupt logged processes</a:t>
            </a:r>
          </a:p>
          <a:p>
            <a:pPr marL="114300" indent="0">
              <a:buNone/>
            </a:pPr>
            <a:r>
              <a:rPr lang="en-US" dirty="0" smtClean="0"/>
              <a:t>	• </a:t>
            </a:r>
            <a:r>
              <a:rPr lang="en-US" dirty="0"/>
              <a:t>Cause more alarms that are beyond handling capacity of the </a:t>
            </a:r>
            <a:r>
              <a:rPr lang="en-US" dirty="0" smtClean="0"/>
              <a:t>management 	systems</a:t>
            </a:r>
            <a:r>
              <a:rPr lang="en-US" dirty="0"/>
              <a:t>, </a:t>
            </a:r>
            <a:r>
              <a:rPr lang="en-US"/>
              <a:t>such </a:t>
            </a:r>
            <a:r>
              <a:rPr lang="en-US" smtClean="0"/>
              <a:t>	as </a:t>
            </a:r>
            <a:r>
              <a:rPr lang="en-US" dirty="0"/>
              <a:t>databases, ticketing systems etc.,</a:t>
            </a:r>
          </a:p>
          <a:p>
            <a:pPr marL="114300" indent="0">
              <a:buNone/>
            </a:pPr>
            <a:r>
              <a:rPr lang="en-US" dirty="0" smtClean="0"/>
              <a:t>	• </a:t>
            </a:r>
            <a:r>
              <a:rPr lang="en-US" dirty="0"/>
              <a:t>Cause the device to lock up</a:t>
            </a:r>
          </a:p>
        </p:txBody>
      </p:sp>
    </p:spTree>
    <p:extLst>
      <p:ext uri="{BB962C8B-B14F-4D97-AF65-F5344CB8AC3E}">
        <p14:creationId xmlns:p14="http://schemas.microsoft.com/office/powerpoint/2010/main" val="23020938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vs. </a:t>
            </a:r>
            <a:r>
              <a:rPr lang="en-US" dirty="0"/>
              <a:t>B</a:t>
            </a:r>
            <a:r>
              <a:rPr lang="en-US" dirty="0" smtClean="0"/>
              <a:t>enefit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00150"/>
            <a:ext cx="7239000" cy="3600450"/>
          </a:xfrm>
        </p:spPr>
      </p:pic>
    </p:spTree>
    <p:extLst>
      <p:ext uri="{BB962C8B-B14F-4D97-AF65-F5344CB8AC3E}">
        <p14:creationId xmlns:p14="http://schemas.microsoft.com/office/powerpoint/2010/main" val="1652596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Physical Security Controls</a:t>
            </a:r>
            <a:endParaRPr lang="en-US" sz="4000" dirty="0"/>
          </a:p>
        </p:txBody>
      </p:sp>
      <p:sp>
        <p:nvSpPr>
          <p:cNvPr id="3" name="Content Placeholder 2"/>
          <p:cNvSpPr>
            <a:spLocks noGrp="1"/>
          </p:cNvSpPr>
          <p:nvPr>
            <p:ph idx="1"/>
          </p:nvPr>
        </p:nvSpPr>
        <p:spPr/>
        <p:txBody>
          <a:bodyPr/>
          <a:lstStyle/>
          <a:p>
            <a:r>
              <a:rPr lang="en-US" dirty="0" smtClean="0"/>
              <a:t>Can be used to protect organization’s assets.</a:t>
            </a:r>
          </a:p>
          <a:p>
            <a:r>
              <a:rPr lang="en-US" dirty="0" smtClean="0"/>
              <a:t>There is a need to understand the assets that need to be protected, where they are located, and what threats, vulnerabilities, and risks pertain to them.</a:t>
            </a:r>
            <a:endParaRPr lang="en-US" dirty="0"/>
          </a:p>
        </p:txBody>
      </p:sp>
    </p:spTree>
    <p:extLst>
      <p:ext uri="{BB962C8B-B14F-4D97-AF65-F5344CB8AC3E}">
        <p14:creationId xmlns:p14="http://schemas.microsoft.com/office/powerpoint/2010/main" val="41227307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Cost vs. Benefit Table</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047750"/>
            <a:ext cx="7162800" cy="3752850"/>
          </a:xfrm>
        </p:spPr>
      </p:pic>
    </p:spTree>
    <p:extLst>
      <p:ext uri="{BB962C8B-B14F-4D97-AF65-F5344CB8AC3E}">
        <p14:creationId xmlns:p14="http://schemas.microsoft.com/office/powerpoint/2010/main" val="39705897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Cost Models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26" y="1123951"/>
            <a:ext cx="7506748" cy="3048000"/>
          </a:xfrm>
        </p:spPr>
      </p:pic>
    </p:spTree>
    <p:extLst>
      <p:ext uri="{BB962C8B-B14F-4D97-AF65-F5344CB8AC3E}">
        <p14:creationId xmlns:p14="http://schemas.microsoft.com/office/powerpoint/2010/main" val="30131603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lgn="ctr">
              <a:buNone/>
            </a:pPr>
            <a:r>
              <a:rPr lang="en-US" sz="4000" dirty="0" smtClean="0"/>
              <a:t>Thank You!!!</a:t>
            </a:r>
            <a:endParaRPr lang="en-US" sz="4000" dirty="0"/>
          </a:p>
        </p:txBody>
      </p:sp>
    </p:spTree>
    <p:extLst>
      <p:ext uri="{BB962C8B-B14F-4D97-AF65-F5344CB8AC3E}">
        <p14:creationId xmlns:p14="http://schemas.microsoft.com/office/powerpoint/2010/main" val="222948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7620000" cy="994172"/>
          </a:xfrm>
        </p:spPr>
        <p:txBody>
          <a:bodyPr/>
          <a:lstStyle/>
          <a:p>
            <a:r>
              <a:rPr lang="en-US" sz="4000" dirty="0" smtClean="0"/>
              <a:t>Categories of Physical Security Controls</a:t>
            </a:r>
            <a:endParaRPr lang="en-US" sz="4000" dirty="0"/>
          </a:p>
        </p:txBody>
      </p:sp>
      <p:sp>
        <p:nvSpPr>
          <p:cNvPr id="3" name="Content Placeholder 2"/>
          <p:cNvSpPr>
            <a:spLocks noGrp="1"/>
          </p:cNvSpPr>
          <p:nvPr>
            <p:ph idx="1"/>
          </p:nvPr>
        </p:nvSpPr>
        <p:spPr/>
        <p:txBody>
          <a:bodyPr/>
          <a:lstStyle/>
          <a:p>
            <a:pPr marL="114300" indent="0">
              <a:buNone/>
            </a:pPr>
            <a:endParaRPr lang="en-US" dirty="0"/>
          </a:p>
          <a:p>
            <a:pPr marL="114300" indent="0">
              <a:buNone/>
            </a:pPr>
            <a:r>
              <a:rPr lang="en-US" dirty="0" smtClean="0"/>
              <a:t>Security in layers</a:t>
            </a:r>
          </a:p>
          <a:p>
            <a:pPr marL="114300" indent="0">
              <a:buNone/>
            </a:pPr>
            <a:r>
              <a:rPr lang="en-US" dirty="0" smtClean="0"/>
              <a:t>Technical Controls</a:t>
            </a:r>
          </a:p>
          <a:p>
            <a:pPr marL="114300" indent="0">
              <a:buNone/>
            </a:pPr>
            <a:r>
              <a:rPr lang="en-US" dirty="0" smtClean="0"/>
              <a:t>Logging Controls</a:t>
            </a:r>
          </a:p>
          <a:p>
            <a:pPr marL="114300" indent="0">
              <a:buNone/>
            </a:pPr>
            <a:r>
              <a:rPr lang="en-US" dirty="0" smtClean="0"/>
              <a:t>Perception as Physical Security </a:t>
            </a:r>
            <a:endParaRPr lang="en-US" dirty="0"/>
          </a:p>
        </p:txBody>
      </p:sp>
    </p:spTree>
    <p:extLst>
      <p:ext uri="{BB962C8B-B14F-4D97-AF65-F5344CB8AC3E}">
        <p14:creationId xmlns:p14="http://schemas.microsoft.com/office/powerpoint/2010/main" val="221904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Security in Layers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879" y="1123951"/>
            <a:ext cx="7468642" cy="3419690"/>
          </a:xfrm>
        </p:spPr>
      </p:pic>
    </p:spTree>
    <p:extLst>
      <p:ext uri="{BB962C8B-B14F-4D97-AF65-F5344CB8AC3E}">
        <p14:creationId xmlns:p14="http://schemas.microsoft.com/office/powerpoint/2010/main" val="384108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0</TotalTime>
  <Words>2171</Words>
  <Application>Microsoft Office PowerPoint</Application>
  <PresentationFormat>On-screen Show (16:9)</PresentationFormat>
  <Paragraphs>227</Paragraphs>
  <Slides>72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8" baseType="lpstr">
      <vt:lpstr>Arial</vt:lpstr>
      <vt:lpstr>Calibri</vt:lpstr>
      <vt:lpstr>Cambria</vt:lpstr>
      <vt:lpstr>Wingdings</vt:lpstr>
      <vt:lpstr>Adjacency</vt:lpstr>
      <vt:lpstr>VISIO</vt:lpstr>
      <vt:lpstr>UNIT III: PHYSICAL AND NETWORK SECURITY</vt:lpstr>
      <vt:lpstr>Introduction to Physical Security</vt:lpstr>
      <vt:lpstr>Scope of Physical Security 1</vt:lpstr>
      <vt:lpstr>Scope of Physical Security 2</vt:lpstr>
      <vt:lpstr>Physical Security Threats 1</vt:lpstr>
      <vt:lpstr>Physical Security Threats 2</vt:lpstr>
      <vt:lpstr>Physical Security Controls</vt:lpstr>
      <vt:lpstr>Categories of Physical Security Controls</vt:lpstr>
      <vt:lpstr>Security in Layers</vt:lpstr>
      <vt:lpstr>Security in Layers – Inner Layer</vt:lpstr>
      <vt:lpstr>Security in Layers – Outer Layer</vt:lpstr>
      <vt:lpstr>Technical Controls 1</vt:lpstr>
      <vt:lpstr>Technical Controls 2</vt:lpstr>
      <vt:lpstr>Technical Controls 3</vt:lpstr>
      <vt:lpstr>Technical Controls 4</vt:lpstr>
      <vt:lpstr>Technical Controls 5</vt:lpstr>
      <vt:lpstr>Types of Fire Extinguishers</vt:lpstr>
      <vt:lpstr>Technical Controls 6</vt:lpstr>
      <vt:lpstr>Logging Controls</vt:lpstr>
      <vt:lpstr>Perception as Protection</vt:lpstr>
      <vt:lpstr>Weaknesses and Strengths of Security Controls</vt:lpstr>
      <vt:lpstr>Benefits of Physical Security</vt:lpstr>
      <vt:lpstr>Security Issues Associated 1</vt:lpstr>
      <vt:lpstr>Security Issues Associated 2</vt:lpstr>
      <vt:lpstr>Security Issues Associated 3</vt:lpstr>
      <vt:lpstr>Security Issues Associated 4</vt:lpstr>
      <vt:lpstr>Cost vs. Benefit Analysis</vt:lpstr>
      <vt:lpstr>Network Security</vt:lpstr>
      <vt:lpstr>Introduction to Network Security</vt:lpstr>
      <vt:lpstr>Scope of Network Security</vt:lpstr>
      <vt:lpstr>Example</vt:lpstr>
      <vt:lpstr>Threats and Vulnerabilities 1</vt:lpstr>
      <vt:lpstr>VAPT </vt:lpstr>
      <vt:lpstr>VAPT contd..</vt:lpstr>
      <vt:lpstr>VAPT contd..</vt:lpstr>
      <vt:lpstr>Differences between three:</vt:lpstr>
      <vt:lpstr>Vulnerability Scanning</vt:lpstr>
      <vt:lpstr>Vulnerability Scanning</vt:lpstr>
      <vt:lpstr>Penetration Testing</vt:lpstr>
      <vt:lpstr>Penetration Testing</vt:lpstr>
      <vt:lpstr>Heartbleed Bug!!!!</vt:lpstr>
      <vt:lpstr>Threats and Vulnerabilities 2</vt:lpstr>
      <vt:lpstr>What constitutes Ethical Hacking?</vt:lpstr>
      <vt:lpstr>Black Box Model</vt:lpstr>
      <vt:lpstr>White Box Model </vt:lpstr>
      <vt:lpstr>Grey Box Model</vt:lpstr>
      <vt:lpstr>Baseline Reporting</vt:lpstr>
      <vt:lpstr>Code Review</vt:lpstr>
      <vt:lpstr>Determine Attack Surface</vt:lpstr>
      <vt:lpstr>Secure Network Administration Principles and Tools 1</vt:lpstr>
      <vt:lpstr>Secure Network Administration Principles and Tools 2</vt:lpstr>
      <vt:lpstr>Flood Guards</vt:lpstr>
      <vt:lpstr>Loop Protection</vt:lpstr>
      <vt:lpstr>Network Bridging</vt:lpstr>
      <vt:lpstr>Network Bridging contd.</vt:lpstr>
      <vt:lpstr>Mitigation and Deterrent Techniques 1</vt:lpstr>
      <vt:lpstr>Mitigation and Deterrent Techniques 1</vt:lpstr>
      <vt:lpstr>Benefits 1</vt:lpstr>
      <vt:lpstr>Benefits 2</vt:lpstr>
      <vt:lpstr>Associated Security Issues</vt:lpstr>
      <vt:lpstr>Types of Attacks 1</vt:lpstr>
      <vt:lpstr>Types of Attacks 2</vt:lpstr>
      <vt:lpstr>Viruses, Worms and Trojans</vt:lpstr>
      <vt:lpstr>Viruses</vt:lpstr>
      <vt:lpstr>Worms</vt:lpstr>
      <vt:lpstr>Trojans</vt:lpstr>
      <vt:lpstr>Denial of Service (DoS)</vt:lpstr>
      <vt:lpstr>DoS Attack Explained</vt:lpstr>
      <vt:lpstr>Cost vs. Benefit Analysis</vt:lpstr>
      <vt:lpstr>Cost vs. Benefit Table</vt:lpstr>
      <vt:lpstr>Cost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2017-11-12T14:13:59Z</dcterms:created>
  <dcterms:modified xsi:type="dcterms:W3CDTF">2018-08-31T04:04:41Z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