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handoutMasterIdLst>
    <p:handoutMasterId r:id="rId10"/>
  </p:handoutMasterIdLst>
  <p:sldIdLst>
    <p:sldId id="265" r:id="rId2"/>
    <p:sldId id="274" r:id="rId3"/>
    <p:sldId id="275" r:id="rId4"/>
    <p:sldId id="270" r:id="rId5"/>
    <p:sldId id="271" r:id="rId6"/>
    <p:sldId id="272" r:id="rId7"/>
    <p:sldId id="27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notesViewPr>
    <p:cSldViewPr snapToGrid="0">
      <p:cViewPr varScale="1">
        <p:scale>
          <a:sx n="53" d="100"/>
          <a:sy n="53" d="100"/>
        </p:scale>
        <p:origin x="284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A8DC2C-2F5D-4789-AAEA-80521D5C7BD5}" type="datetimeFigureOut">
              <a:rPr lang="en-US" smtClean="0"/>
              <a:t>8/30/2017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518630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6C401-E8A0-4ACB-AC9B-9F3BD319F58B}" type="datetimeFigureOut">
              <a:rPr lang="en-US" smtClean="0"/>
              <a:t>8/30/2017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6215AA-7935-47AC-AC56-074D4232C8C6}" type="slidenum">
              <a:rPr lang="en-US" smtClean="0"/>
              <a:t>‹#›</a:t>
            </a:fld>
            <a:endParaRPr lang="en-US"/>
          </a:p>
        </p:txBody>
      </p:sp>
    </p:spTree>
    <p:extLst>
      <p:ext uri="{BB962C8B-B14F-4D97-AF65-F5344CB8AC3E}">
        <p14:creationId xmlns:p14="http://schemas.microsoft.com/office/powerpoint/2010/main" val="2855113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4ECA9F-CB2D-4063-AF16-60159966942E}" type="datetime1">
              <a:rPr lang="en-US" smtClean="0"/>
              <a:t>8/30/2017</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AEE913BB-DA8A-4281-B40C-1B988E4F7147}" type="datetime1">
              <a:rPr lang="en-US" smtClean="0"/>
              <a:t>8/30/2017</a:t>
            </a:fld>
            <a:endParaRPr lang="en-US" dirty="0"/>
          </a:p>
        </p:txBody>
      </p:sp>
      <p:sp>
        <p:nvSpPr>
          <p:cNvPr id="4" name="Footer Placeholder 3"/>
          <p:cNvSpPr>
            <a:spLocks noGrp="1"/>
          </p:cNvSpPr>
          <p:nvPr>
            <p:ph type="ftr" sz="quarter" idx="11"/>
          </p:nvPr>
        </p:nvSpPr>
        <p:spPr/>
        <p:txBody>
          <a:bodyPr/>
          <a:lstStyle/>
          <a:p>
            <a:r>
              <a:rPr lang="en-US" smtClean="0"/>
              <a:t>Department of Virtualization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73E36A-CF99-4FC5-B29F-6DB8AE35D2CD}" type="datetime1">
              <a:rPr lang="en-US" smtClean="0"/>
              <a:t>8/30/2017</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FEB9ED-A33C-4055-832A-31608C0C6F2D}" type="datetime1">
              <a:rPr lang="en-US" smtClean="0"/>
              <a:t>8/30/2017</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8FAB91-6CF8-44EA-9D55-CD099E4C45AA}" type="datetime1">
              <a:rPr lang="en-US" smtClean="0"/>
              <a:t>8/30/2017</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EC6524-6DA1-4C8E-B9E8-2D5DD93650B3}" type="datetime1">
              <a:rPr lang="en-US" smtClean="0"/>
              <a:t>8/30/2017</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D09426-44A0-4D66-8468-21F228545A29}" type="datetime1">
              <a:rPr lang="en-US" smtClean="0"/>
              <a:t>8/30/2017</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682D9-912E-4454-AB53-96A80B6E51F8}" type="datetime1">
              <a:rPr lang="en-US" smtClean="0"/>
              <a:t>8/30/2017</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B6DD64-F22B-4882-B7AD-E88FD53552B9}" type="datetime1">
              <a:rPr lang="en-US" smtClean="0"/>
              <a:t>8/30/2017</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lvl1pPr>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9"/>
          <p:cNvSpPr>
            <a:spLocks noGrp="1"/>
          </p:cNvSpPr>
          <p:nvPr>
            <p:ph type="dt" sz="half" idx="10"/>
          </p:nvPr>
        </p:nvSpPr>
        <p:spPr>
          <a:xfrm>
            <a:off x="335409" y="6350001"/>
            <a:ext cx="1600200" cy="365125"/>
          </a:xfrm>
        </p:spPr>
        <p:txBody>
          <a:bodyPr/>
          <a:lstStyle/>
          <a:p>
            <a:fld id="{9B5DFB30-9F40-4B83-A67C-4F3726346856}" type="datetime1">
              <a:rPr lang="en-US" smtClean="0"/>
              <a:t>8/30/2017</a:t>
            </a:fld>
            <a:endParaRPr lang="en-US" dirty="0"/>
          </a:p>
        </p:txBody>
      </p:sp>
      <p:sp>
        <p:nvSpPr>
          <p:cNvPr id="11" name="Footer Placeholder 10"/>
          <p:cNvSpPr>
            <a:spLocks noGrp="1"/>
          </p:cNvSpPr>
          <p:nvPr>
            <p:ph type="ftr" sz="quarter" idx="11"/>
          </p:nvPr>
        </p:nvSpPr>
        <p:spPr>
          <a:xfrm>
            <a:off x="1935609" y="6350000"/>
            <a:ext cx="7543800" cy="365125"/>
          </a:xfrm>
        </p:spPr>
        <p:txBody>
          <a:bodyPr/>
          <a:lstStyle/>
          <a:p>
            <a:r>
              <a:rPr lang="en-US" smtClean="0"/>
              <a:t>Department of Virtualization</a:t>
            </a:r>
            <a:endParaRPr lang="en-US" dirty="0"/>
          </a:p>
        </p:txBody>
      </p:sp>
      <p:sp>
        <p:nvSpPr>
          <p:cNvPr id="12" name="Slide Number Placeholder 11"/>
          <p:cNvSpPr>
            <a:spLocks noGrp="1"/>
          </p:cNvSpPr>
          <p:nvPr>
            <p:ph type="sldNum" sz="quarter" idx="12"/>
          </p:nvPr>
        </p:nvSpPr>
        <p:spPr>
          <a:xfrm>
            <a:off x="10298591" y="6350000"/>
            <a:ext cx="1138063" cy="365125"/>
          </a:xfrm>
        </p:spPr>
        <p:txBody>
          <a:bodyPr/>
          <a:lstStyle>
            <a:lvl1pPr>
              <a:defRPr sz="1400"/>
            </a:lvl1pPr>
          </a:lstStyle>
          <a:p>
            <a:fld id="{D57F1E4F-1CFF-5643-939E-217C01CDF565}" type="slidenum">
              <a:rPr lang="en-US" smtClean="0"/>
              <a:pPr/>
              <a:t>‹#›</a:t>
            </a:fld>
            <a:endParaRPr lang="en-US" dirty="0"/>
          </a:p>
        </p:txBody>
      </p:sp>
      <p:cxnSp>
        <p:nvCxnSpPr>
          <p:cNvPr id="22" name="Straight Connector 21"/>
          <p:cNvCxnSpPr/>
          <p:nvPr userDrawn="1"/>
        </p:nvCxnSpPr>
        <p:spPr>
          <a:xfrm>
            <a:off x="103031" y="685800"/>
            <a:ext cx="11985938" cy="0"/>
          </a:xfrm>
          <a:prstGeom prst="line">
            <a:avLst/>
          </a:prstGeom>
          <a:ln w="28575" cmpd="dbl">
            <a:solidFill>
              <a:schemeClr val="accent5">
                <a:alpha val="6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03031" y="6298023"/>
            <a:ext cx="11985938" cy="0"/>
          </a:xfrm>
          <a:prstGeom prst="line">
            <a:avLst/>
          </a:prstGeom>
          <a:ln w="28575" cmpd="dbl">
            <a:solidFill>
              <a:schemeClr val="accent5">
                <a:alpha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094506-6228-4681-A604-A098F7448237}" type="datetime1">
              <a:rPr lang="en-US" smtClean="0"/>
              <a:t>8/30/2017</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CAF3B3-F515-42D6-8122-E5C58653CED6}" type="datetime1">
              <a:rPr lang="en-US" smtClean="0"/>
              <a:t>8/30/2017</a:t>
            </a:fld>
            <a:endParaRPr lang="en-US" dirty="0"/>
          </a:p>
        </p:txBody>
      </p:sp>
      <p:sp>
        <p:nvSpPr>
          <p:cNvPr id="6" name="Footer Placeholder 5"/>
          <p:cNvSpPr>
            <a:spLocks noGrp="1"/>
          </p:cNvSpPr>
          <p:nvPr>
            <p:ph type="ftr" sz="quarter" idx="11"/>
          </p:nvPr>
        </p:nvSpPr>
        <p:spPr/>
        <p:txBody>
          <a:bodyPr/>
          <a:lstStyle/>
          <a:p>
            <a:r>
              <a:rPr lang="en-US" smtClean="0"/>
              <a:t>Department of Virtualization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63A787-685E-4A6B-8108-12BE740F9A62}" type="datetime1">
              <a:rPr lang="en-US" smtClean="0"/>
              <a:t>8/30/2017</a:t>
            </a:fld>
            <a:endParaRPr lang="en-US" dirty="0"/>
          </a:p>
        </p:txBody>
      </p:sp>
      <p:sp>
        <p:nvSpPr>
          <p:cNvPr id="8" name="Footer Placeholder 7"/>
          <p:cNvSpPr>
            <a:spLocks noGrp="1"/>
          </p:cNvSpPr>
          <p:nvPr>
            <p:ph type="ftr" sz="quarter" idx="11"/>
          </p:nvPr>
        </p:nvSpPr>
        <p:spPr/>
        <p:txBody>
          <a:bodyPr/>
          <a:lstStyle/>
          <a:p>
            <a:r>
              <a:rPr lang="en-US" smtClean="0"/>
              <a:t>Department of Virtualization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C0A55D-A5E2-4C3D-86B0-F9341CB40CBF}" type="datetime1">
              <a:rPr lang="en-US" smtClean="0"/>
              <a:t>8/30/2017</a:t>
            </a:fld>
            <a:endParaRPr lang="en-US" dirty="0"/>
          </a:p>
        </p:txBody>
      </p:sp>
      <p:sp>
        <p:nvSpPr>
          <p:cNvPr id="4" name="Footer Placeholder 3"/>
          <p:cNvSpPr>
            <a:spLocks noGrp="1"/>
          </p:cNvSpPr>
          <p:nvPr>
            <p:ph type="ftr" sz="quarter" idx="11"/>
          </p:nvPr>
        </p:nvSpPr>
        <p:spPr/>
        <p:txBody>
          <a:bodyPr/>
          <a:lstStyle/>
          <a:p>
            <a:r>
              <a:rPr lang="en-US" smtClean="0"/>
              <a:t>Department of Virtualization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6" name="AutoShape 2" descr="Image result for upes logo"/>
          <p:cNvSpPr>
            <a:spLocks noChangeAspect="1" noChangeArrowheads="1"/>
          </p:cNvSpPr>
          <p:nvPr userDrawn="1"/>
        </p:nvSpPr>
        <p:spPr bwMode="auto">
          <a:xfrm>
            <a:off x="155575" y="-639763"/>
            <a:ext cx="1343025" cy="1343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sz="quarter" idx="13"/>
          </p:nvPr>
        </p:nvSpPr>
        <p:spPr>
          <a:xfrm>
            <a:off x="849313" y="876300"/>
            <a:ext cx="914400" cy="91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14712-60CF-4521-ACCD-815B0B0EFE6A}" type="datetime1">
              <a:rPr lang="en-US" smtClean="0"/>
              <a:t>8/30/2017</a:t>
            </a:fld>
            <a:endParaRPr lang="en-US" dirty="0"/>
          </a:p>
        </p:txBody>
      </p:sp>
      <p:sp>
        <p:nvSpPr>
          <p:cNvPr id="3" name="Footer Placeholder 2"/>
          <p:cNvSpPr>
            <a:spLocks noGrp="1"/>
          </p:cNvSpPr>
          <p:nvPr>
            <p:ph type="ftr" sz="quarter" idx="11"/>
          </p:nvPr>
        </p:nvSpPr>
        <p:spPr/>
        <p:txBody>
          <a:bodyPr/>
          <a:lstStyle/>
          <a:p>
            <a:r>
              <a:rPr lang="en-US" smtClean="0"/>
              <a:t>Department of Virtualization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FFD9E79-D8AE-4314-A8C8-6E53A845C5C4}" type="datetime1">
              <a:rPr lang="en-US" smtClean="0"/>
              <a:t>8/30/2017</a:t>
            </a:fld>
            <a:endParaRPr lang="en-US" dirty="0"/>
          </a:p>
        </p:txBody>
      </p:sp>
      <p:sp>
        <p:nvSpPr>
          <p:cNvPr id="6" name="Footer Placeholder 5"/>
          <p:cNvSpPr>
            <a:spLocks noGrp="1"/>
          </p:cNvSpPr>
          <p:nvPr>
            <p:ph type="ftr" sz="quarter" idx="11"/>
          </p:nvPr>
        </p:nvSpPr>
        <p:spPr/>
        <p:txBody>
          <a:bodyPr/>
          <a:lstStyle/>
          <a:p>
            <a:r>
              <a:rPr lang="en-US" smtClean="0"/>
              <a:t>Department of Virtualization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3F9AB5E-5935-4A89-95D2-FC05F88F2B2D}" type="datetime1">
              <a:rPr lang="en-US" smtClean="0"/>
              <a:t>8/30/2017</a:t>
            </a:fld>
            <a:endParaRPr lang="en-US" dirty="0"/>
          </a:p>
        </p:txBody>
      </p:sp>
      <p:sp>
        <p:nvSpPr>
          <p:cNvPr id="6" name="Footer Placeholder 5"/>
          <p:cNvSpPr>
            <a:spLocks noGrp="1"/>
          </p:cNvSpPr>
          <p:nvPr>
            <p:ph type="ftr" sz="quarter" idx="11"/>
          </p:nvPr>
        </p:nvSpPr>
        <p:spPr/>
        <p:txBody>
          <a:bodyPr/>
          <a:lstStyle/>
          <a:p>
            <a:r>
              <a:rPr lang="en-US" smtClean="0"/>
              <a:t>Department of Virtualization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tx1">
                <a:lumMod val="95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4212" y="6221994"/>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BAC9A65-47E2-49DB-8C9C-BDAD73421B02}" type="datetime1">
              <a:rPr lang="en-US" smtClean="0"/>
              <a:t>8/30/2017</a:t>
            </a:fld>
            <a:endParaRPr lang="en-US" dirty="0"/>
          </a:p>
        </p:txBody>
      </p:sp>
      <p:sp>
        <p:nvSpPr>
          <p:cNvPr id="5" name="Footer Placeholder 4"/>
          <p:cNvSpPr>
            <a:spLocks noGrp="1"/>
          </p:cNvSpPr>
          <p:nvPr>
            <p:ph type="ftr" sz="quarter" idx="3"/>
          </p:nvPr>
        </p:nvSpPr>
        <p:spPr>
          <a:xfrm>
            <a:off x="2422859" y="6239711"/>
            <a:ext cx="7543800" cy="365125"/>
          </a:xfrm>
          <a:prstGeom prst="rect">
            <a:avLst/>
          </a:prstGeom>
        </p:spPr>
        <p:txBody>
          <a:bodyPr vert="horz" lIns="91440" tIns="45720" rIns="91440" bIns="45720" rtlCol="0" anchor="t"/>
          <a:lstStyle>
            <a:lvl1pPr algn="ctr">
              <a:defRPr sz="1000" b="0" i="0">
                <a:solidFill>
                  <a:schemeClr val="bg2">
                    <a:lumMod val="50000"/>
                  </a:schemeClr>
                </a:solidFill>
                <a:effectLst/>
                <a:latin typeface="+mn-lt"/>
              </a:defRPr>
            </a:lvl1pPr>
          </a:lstStyle>
          <a:p>
            <a:r>
              <a:rPr lang="en-US" smtClean="0"/>
              <a:t>Department of Virtualization</a:t>
            </a:r>
            <a:endParaRPr lang="en-US" dirty="0"/>
          </a:p>
        </p:txBody>
      </p:sp>
      <p:sp>
        <p:nvSpPr>
          <p:cNvPr id="6" name="Slide Number Placeholder 5"/>
          <p:cNvSpPr>
            <a:spLocks noGrp="1"/>
          </p:cNvSpPr>
          <p:nvPr>
            <p:ph type="sldNum" sz="quarter" idx="4"/>
          </p:nvPr>
        </p:nvSpPr>
        <p:spPr>
          <a:xfrm>
            <a:off x="11046580" y="6125712"/>
            <a:ext cx="1142245" cy="669925"/>
          </a:xfrm>
          <a:prstGeom prst="rect">
            <a:avLst/>
          </a:prstGeom>
        </p:spPr>
        <p:txBody>
          <a:bodyPr vert="horz" lIns="91440" tIns="45720" rIns="91440" bIns="45720" rtlCol="0" anchor="b"/>
          <a:lstStyle>
            <a:lvl1pPr algn="r">
              <a:defRPr sz="1200" b="0" i="0">
                <a:solidFill>
                  <a:schemeClr val="bg2">
                    <a:lumMod val="50000"/>
                  </a:schemeClr>
                </a:solidFill>
                <a:effectLst/>
                <a:latin typeface="+mn-lt"/>
              </a:defRPr>
            </a:lvl1pPr>
          </a:lstStyle>
          <a:p>
            <a:fld id="{D57F1E4F-1CFF-5643-939E-217C01CDF565}" type="slidenum">
              <a:rPr lang="en-US" smtClean="0"/>
              <a:pPr/>
              <a:t>‹#›</a:t>
            </a:fld>
            <a:endParaRPr lang="en-US" dirty="0"/>
          </a:p>
        </p:txBody>
      </p:sp>
      <p:pic>
        <p:nvPicPr>
          <p:cNvPr id="16" name="Picture 15"/>
          <p:cNvPicPr>
            <a:picLocks noChangeAspect="1"/>
          </p:cNvPicPr>
          <p:nvPr userDrawn="1"/>
        </p:nvPicPr>
        <p:blipFill>
          <a:blip r:embed="rId19"/>
          <a:stretch>
            <a:fillRect/>
          </a:stretch>
        </p:blipFill>
        <p:spPr>
          <a:xfrm>
            <a:off x="-1" y="0"/>
            <a:ext cx="965915" cy="699017"/>
          </a:xfrm>
          <a:prstGeom prst="rect">
            <a:avLst/>
          </a:prstGeom>
        </p:spPr>
      </p:pic>
      <p:pic>
        <p:nvPicPr>
          <p:cNvPr id="17" name="Picture 16"/>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1320037" y="3219"/>
            <a:ext cx="868788" cy="695798"/>
          </a:xfrm>
          <a:prstGeom prst="rect">
            <a:avLst/>
          </a:prstGeom>
        </p:spPr>
      </p:pic>
      <p:sp>
        <p:nvSpPr>
          <p:cNvPr id="18" name="TextBox 17"/>
          <p:cNvSpPr txBox="1"/>
          <p:nvPr userDrawn="1"/>
        </p:nvSpPr>
        <p:spPr>
          <a:xfrm>
            <a:off x="3429016" y="164842"/>
            <a:ext cx="4533364" cy="338554"/>
          </a:xfrm>
          <a:prstGeom prst="rect">
            <a:avLst/>
          </a:prstGeom>
          <a:noFill/>
        </p:spPr>
        <p:txBody>
          <a:bodyPr wrap="square" rtlCol="0">
            <a:spAutoFit/>
          </a:bodyPr>
          <a:lstStyle/>
          <a:p>
            <a:pPr algn="ctr"/>
            <a:r>
              <a:rPr lang="en-US" sz="1600" dirty="0" smtClean="0">
                <a:solidFill>
                  <a:schemeClr val="bg1"/>
                </a:solidFill>
              </a:rPr>
              <a:t>Design and Analysis of Algorithms</a:t>
            </a:r>
            <a:endParaRPr lang="en-US" sz="1600" dirty="0">
              <a:solidFill>
                <a:schemeClr val="bg1"/>
              </a:solidFill>
            </a:endParaRPr>
          </a:p>
        </p:txBody>
      </p:sp>
      <p:cxnSp>
        <p:nvCxnSpPr>
          <p:cNvPr id="20" name="Straight Connector 19"/>
          <p:cNvCxnSpPr/>
          <p:nvPr userDrawn="1"/>
        </p:nvCxnSpPr>
        <p:spPr>
          <a:xfrm>
            <a:off x="103031" y="685800"/>
            <a:ext cx="11990231" cy="13217"/>
          </a:xfrm>
          <a:prstGeom prst="line">
            <a:avLst/>
          </a:prstGeom>
          <a:ln w="15875" cmpd="dbl">
            <a:solidFill>
              <a:schemeClr val="accent5">
                <a:alpha val="6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A899319-804B-49EA-A8A8-8732D71BDCC8}" type="datetime1">
              <a:rPr kumimoji="0" lang="en-US" sz="10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8/30/2017</a:t>
            </a:fld>
            <a:endParaRPr kumimoji="0" lang="en-US" sz="10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t>Department of Virtualization</a:t>
            </a:r>
            <a:endParaRPr kumimoji="0" lang="en-US" sz="10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4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4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8" name="TextBox 7"/>
          <p:cNvSpPr txBox="1"/>
          <p:nvPr/>
        </p:nvSpPr>
        <p:spPr>
          <a:xfrm>
            <a:off x="399764" y="1031966"/>
            <a:ext cx="11101245" cy="4339650"/>
          </a:xfrm>
          <a:prstGeom prst="rect">
            <a:avLst/>
          </a:prstGeom>
          <a:noFill/>
        </p:spPr>
        <p:txBody>
          <a:bodyPr wrap="square" rtlCol="0">
            <a:spAutoFit/>
          </a:bodyPr>
          <a:lstStyle/>
          <a:p>
            <a:pPr lvl="0" algn="ctr" defTabSz="457200"/>
            <a:r>
              <a:rPr lang="en-US" sz="2400" b="1" dirty="0" smtClean="0">
                <a:solidFill>
                  <a:prstClr val="black"/>
                </a:solidFill>
              </a:rPr>
              <a:t>Quicksort</a:t>
            </a:r>
            <a:endParaRPr lang="en-US" sz="2400" b="1" dirty="0">
              <a:solidFill>
                <a:prstClr val="black"/>
              </a:solidFill>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endParaRPr>
          </a:p>
          <a:p>
            <a:pPr marL="285750" lvl="0" indent="-285750" defTabSz="457200">
              <a:buFont typeface="Arial" panose="020B0604020202020204" pitchFamily="34" charset="0"/>
              <a:buChar char="•"/>
            </a:pPr>
            <a:r>
              <a:rPr lang="en-US" dirty="0" smtClean="0">
                <a:solidFill>
                  <a:prstClr val="black"/>
                </a:solidFill>
              </a:rPr>
              <a:t>Sort an array A[p…r] where p denotes the starting index and r denotes the ending index</a:t>
            </a:r>
          </a:p>
          <a:p>
            <a:pPr marL="285750" lvl="0" indent="-285750" defTabSz="457200">
              <a:buFont typeface="Arial" panose="020B0604020202020204" pitchFamily="34" charset="0"/>
              <a:buChar char="•"/>
            </a:pPr>
            <a:endParaRPr lang="en-US" dirty="0">
              <a:solidFill>
                <a:prstClr val="black"/>
              </a:solidFill>
            </a:endParaRPr>
          </a:p>
          <a:p>
            <a:pPr marL="285750" lvl="0" indent="-285750">
              <a:buFont typeface="Arial" panose="020B0604020202020204" pitchFamily="34" charset="0"/>
              <a:buChar char="•"/>
            </a:pPr>
            <a:r>
              <a:rPr lang="en-US" dirty="0" smtClean="0">
                <a:solidFill>
                  <a:prstClr val="black"/>
                </a:solidFill>
              </a:rPr>
              <a:t>Place </a:t>
            </a:r>
            <a:r>
              <a:rPr lang="en-US" dirty="0">
                <a:solidFill>
                  <a:prstClr val="black"/>
                </a:solidFill>
              </a:rPr>
              <a:t>the first element at its appropriate position so that all the elements which are smaller than the first element, they are placed on the left side of first element and all the elements which are larger than the first element they are placed on the right side of the first element</a:t>
            </a:r>
            <a:r>
              <a:rPr lang="en-US" dirty="0" smtClean="0">
                <a:solidFill>
                  <a:prstClr val="black"/>
                </a:solidFill>
              </a:rPr>
              <a:t>.</a:t>
            </a:r>
          </a:p>
          <a:p>
            <a:pPr marL="285750" lvl="0" indent="-285750">
              <a:buFont typeface="Arial" panose="020B0604020202020204" pitchFamily="34" charset="0"/>
              <a:buChar char="•"/>
            </a:pPr>
            <a:endParaRPr lang="en-US" dirty="0">
              <a:solidFill>
                <a:prstClr val="black"/>
              </a:solidFill>
            </a:endParaRPr>
          </a:p>
          <a:p>
            <a:pPr marL="285750" lvl="0" indent="-285750">
              <a:buFont typeface="Arial" panose="020B0604020202020204" pitchFamily="34" charset="0"/>
              <a:buChar char="•"/>
            </a:pPr>
            <a:r>
              <a:rPr lang="en-US" dirty="0">
                <a:solidFill>
                  <a:prstClr val="black"/>
                </a:solidFill>
              </a:rPr>
              <a:t>Repeatedly apply the same procedure on the left subarray and right subarray of first elements location till all elements got sorted.</a:t>
            </a:r>
            <a:endParaRPr lang="en-US" dirty="0" smtClean="0">
              <a:solidFill>
                <a:prstClr val="black"/>
              </a:solidFill>
            </a:endParaRPr>
          </a:p>
          <a:p>
            <a:pPr marL="285750" lvl="0" indent="-285750" defTabSz="457200">
              <a:buFont typeface="Arial" panose="020B0604020202020204" pitchFamily="34" charset="0"/>
              <a:buChar char="•"/>
            </a:pPr>
            <a:endParaRPr lang="en-US" dirty="0">
              <a:solidFill>
                <a:prstClr val="black"/>
              </a:solidFill>
            </a:endParaRPr>
          </a:p>
          <a:p>
            <a:pPr marL="285750" lvl="0" indent="-285750" defTabSz="457200">
              <a:buFont typeface="Arial" panose="020B0604020202020204" pitchFamily="34" charset="0"/>
              <a:buChar char="•"/>
            </a:pPr>
            <a:endParaRPr lang="en-US" dirty="0" smtClean="0">
              <a:solidFill>
                <a:prstClr val="black"/>
              </a:solidFill>
            </a:endParaRPr>
          </a:p>
          <a:p>
            <a:pPr marL="285750" lvl="0" indent="-285750" defTabSz="457200">
              <a:buFont typeface="Arial" panose="020B0604020202020204" pitchFamily="34" charset="0"/>
              <a:buChar char="•"/>
            </a:pPr>
            <a:endParaRPr lang="en-US" dirty="0">
              <a:solidFill>
                <a:prstClr val="black"/>
              </a:solidFill>
            </a:endParaRPr>
          </a:p>
          <a:p>
            <a:pPr marL="285750" lvl="0" indent="-285750" defTabSz="457200">
              <a:buFont typeface="Arial" panose="020B0604020202020204" pitchFamily="34" charset="0"/>
              <a:buChar char="•"/>
            </a:pPr>
            <a:endParaRPr lang="en-US" dirty="0" smtClean="0">
              <a:solidFill>
                <a:prstClr val="black"/>
              </a:solidFill>
            </a:endParaRPr>
          </a:p>
          <a:p>
            <a:pPr marL="285750" lvl="0" indent="-285750" defTabSz="457200">
              <a:buFont typeface="Arial" panose="020B0604020202020204" pitchFamily="34" charset="0"/>
              <a:buChar char="•"/>
            </a:pPr>
            <a:endParaRPr lang="en-US" dirty="0" smtClean="0">
              <a:solidFill>
                <a:prstClr val="black"/>
              </a:solidFill>
            </a:endParaRPr>
          </a:p>
        </p:txBody>
      </p:sp>
    </p:spTree>
    <p:extLst>
      <p:ext uri="{BB962C8B-B14F-4D97-AF65-F5344CB8AC3E}">
        <p14:creationId xmlns:p14="http://schemas.microsoft.com/office/powerpoint/2010/main" val="600751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A899319-804B-49EA-A8A8-8732D71BDCC8}" type="datetime1">
              <a:rPr kumimoji="0" lang="en-US" sz="10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8/30/2017</a:t>
            </a:fld>
            <a:endParaRPr kumimoji="0" lang="en-US" sz="10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t>Department of Virtualization</a:t>
            </a:r>
            <a:endParaRPr kumimoji="0" lang="en-US" sz="10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4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8" name="TextBox 7"/>
          <p:cNvSpPr txBox="1"/>
          <p:nvPr/>
        </p:nvSpPr>
        <p:spPr>
          <a:xfrm>
            <a:off x="399764" y="1031966"/>
            <a:ext cx="11101245" cy="4431983"/>
          </a:xfrm>
          <a:prstGeom prst="rect">
            <a:avLst/>
          </a:prstGeom>
          <a:noFill/>
        </p:spPr>
        <p:txBody>
          <a:bodyPr wrap="square" rtlCol="0">
            <a:spAutoFit/>
          </a:bodyPr>
          <a:lstStyle/>
          <a:p>
            <a:pPr lvl="0" algn="ctr" defTabSz="457200"/>
            <a:r>
              <a:rPr lang="en-US" sz="2400" b="1" dirty="0" smtClean="0">
                <a:solidFill>
                  <a:prstClr val="black"/>
                </a:solidFill>
              </a:rPr>
              <a:t>Quicksort </a:t>
            </a:r>
            <a:r>
              <a:rPr lang="en-US" sz="2400" b="1" dirty="0" smtClean="0">
                <a:solidFill>
                  <a:prstClr val="black"/>
                </a:solidFill>
              </a:rPr>
              <a:t>Algorithm</a:t>
            </a:r>
            <a:endParaRPr lang="en-US" sz="2400" b="1" dirty="0">
              <a:solidFill>
                <a:prstClr val="black"/>
              </a:solidFill>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endParaRPr>
          </a:p>
          <a:p>
            <a:pPr lvl="0" defTabSz="457200"/>
            <a:r>
              <a:rPr lang="en-US" dirty="0" smtClean="0">
                <a:solidFill>
                  <a:prstClr val="black"/>
                </a:solidFill>
              </a:rPr>
              <a:t>	Alg</a:t>
            </a:r>
            <a:r>
              <a:rPr lang="en-US" dirty="0" smtClean="0">
                <a:solidFill>
                  <a:prstClr val="black"/>
                </a:solidFill>
              </a:rPr>
              <a:t>.: QUICKSORT(A, p, r</a:t>
            </a:r>
            <a:r>
              <a:rPr lang="en-US" dirty="0" smtClean="0">
                <a:solidFill>
                  <a:prstClr val="black"/>
                </a:solidFill>
              </a:rPr>
              <a:t>)</a:t>
            </a:r>
          </a:p>
          <a:p>
            <a:pPr lvl="0" defTabSz="457200"/>
            <a:r>
              <a:rPr lang="en-US" dirty="0" smtClean="0">
                <a:solidFill>
                  <a:prstClr val="black"/>
                </a:solidFill>
              </a:rPr>
              <a:t>	{</a:t>
            </a:r>
            <a:endParaRPr lang="en-US" dirty="0">
              <a:solidFill>
                <a:prstClr val="black"/>
              </a:solidFill>
            </a:endParaRPr>
          </a:p>
          <a:p>
            <a:pPr lvl="1"/>
            <a:r>
              <a:rPr lang="en-US" dirty="0" smtClean="0">
                <a:solidFill>
                  <a:prstClr val="black"/>
                </a:solidFill>
              </a:rPr>
              <a:t>	</a:t>
            </a:r>
            <a:r>
              <a:rPr lang="en-US" dirty="0" smtClean="0">
                <a:solidFill>
                  <a:prstClr val="black"/>
                </a:solidFill>
              </a:rPr>
              <a:t>//p </a:t>
            </a:r>
            <a:r>
              <a:rPr lang="en-US" dirty="0">
                <a:solidFill>
                  <a:prstClr val="black"/>
                </a:solidFill>
              </a:rPr>
              <a:t>denotes the starting index and r denotes the ending </a:t>
            </a:r>
            <a:r>
              <a:rPr lang="en-US" dirty="0" smtClean="0">
                <a:solidFill>
                  <a:prstClr val="black"/>
                </a:solidFill>
              </a:rPr>
              <a:t>index</a:t>
            </a:r>
          </a:p>
          <a:p>
            <a:pPr lvl="1" defTabSz="457200"/>
            <a:r>
              <a:rPr lang="en-US" dirty="0" smtClean="0">
                <a:solidFill>
                  <a:prstClr val="black"/>
                </a:solidFill>
              </a:rPr>
              <a:t>	 </a:t>
            </a:r>
            <a:r>
              <a:rPr lang="en-US" dirty="0" smtClean="0">
                <a:solidFill>
                  <a:prstClr val="black"/>
                </a:solidFill>
              </a:rPr>
              <a:t>p=1, </a:t>
            </a:r>
            <a:r>
              <a:rPr lang="en-US" dirty="0" smtClean="0">
                <a:solidFill>
                  <a:prstClr val="black"/>
                </a:solidFill>
              </a:rPr>
              <a:t>r =</a:t>
            </a:r>
            <a:r>
              <a:rPr lang="en-US" dirty="0" smtClean="0">
                <a:solidFill>
                  <a:prstClr val="black"/>
                </a:solidFill>
              </a:rPr>
              <a:t>n</a:t>
            </a:r>
          </a:p>
          <a:p>
            <a:pPr lvl="1" defTabSz="457200"/>
            <a:r>
              <a:rPr lang="en-US" dirty="0" smtClean="0">
                <a:solidFill>
                  <a:prstClr val="black"/>
                </a:solidFill>
              </a:rPr>
              <a:t>	if </a:t>
            </a:r>
            <a:r>
              <a:rPr lang="en-US" dirty="0" smtClean="0">
                <a:solidFill>
                  <a:prstClr val="black"/>
                </a:solidFill>
              </a:rPr>
              <a:t>(p &lt; r)then </a:t>
            </a:r>
          </a:p>
          <a:p>
            <a:pPr lvl="1" defTabSz="457200"/>
            <a:r>
              <a:rPr lang="en-US" dirty="0" smtClean="0">
                <a:solidFill>
                  <a:prstClr val="black"/>
                </a:solidFill>
              </a:rPr>
              <a:t>	{</a:t>
            </a:r>
            <a:endParaRPr lang="en-US" dirty="0" smtClean="0">
              <a:solidFill>
                <a:prstClr val="black"/>
              </a:solidFill>
            </a:endParaRPr>
          </a:p>
          <a:p>
            <a:pPr lvl="2" defTabSz="457200"/>
            <a:r>
              <a:rPr lang="en-US" dirty="0" smtClean="0">
                <a:solidFill>
                  <a:prstClr val="black"/>
                </a:solidFill>
              </a:rPr>
              <a:t>	q </a:t>
            </a:r>
            <a:r>
              <a:rPr kumimoji="0" lang="en-US" altLang="en-US" sz="2400" b="0" i="0" u="none" strike="noStrike" kern="0" cap="none" spc="0" normalizeH="0" baseline="0" noProof="0" dirty="0" smtClean="0">
                <a:ln>
                  <a:noFill/>
                </a:ln>
                <a:solidFill>
                  <a:schemeClr val="bg1"/>
                </a:solidFill>
                <a:effectLst/>
                <a:uLnTx/>
                <a:uFillTx/>
                <a:latin typeface="Arial"/>
                <a:ea typeface="+mn-ea"/>
                <a:cs typeface="+mn-cs"/>
                <a:sym typeface="Symbol" panose="05050102010706020507" pitchFamily="18" charset="2"/>
              </a:rPr>
              <a:t></a:t>
            </a:r>
            <a:r>
              <a:rPr lang="en-US" dirty="0" smtClean="0">
                <a:solidFill>
                  <a:prstClr val="black"/>
                </a:solidFill>
              </a:rPr>
              <a:t> PARTITION(A, p, </a:t>
            </a:r>
            <a:r>
              <a:rPr lang="en-US" dirty="0" smtClean="0">
                <a:solidFill>
                  <a:prstClr val="black"/>
                </a:solidFill>
              </a:rPr>
              <a:t>r+1) </a:t>
            </a:r>
          </a:p>
          <a:p>
            <a:pPr lvl="2" defTabSz="457200"/>
            <a:r>
              <a:rPr lang="en-US" dirty="0">
                <a:solidFill>
                  <a:prstClr val="black"/>
                </a:solidFill>
              </a:rPr>
              <a:t>	</a:t>
            </a:r>
            <a:r>
              <a:rPr lang="en-US" dirty="0" smtClean="0">
                <a:solidFill>
                  <a:prstClr val="black"/>
                </a:solidFill>
              </a:rPr>
              <a:t>// </a:t>
            </a:r>
            <a:r>
              <a:rPr lang="en-US" dirty="0" smtClean="0">
                <a:solidFill>
                  <a:prstClr val="black"/>
                </a:solidFill>
              </a:rPr>
              <a:t>q will hold the location where first element has been placed</a:t>
            </a:r>
          </a:p>
          <a:p>
            <a:pPr lvl="2" defTabSz="457200"/>
            <a:r>
              <a:rPr lang="en-US" dirty="0" smtClean="0">
                <a:solidFill>
                  <a:prstClr val="black"/>
                </a:solidFill>
              </a:rPr>
              <a:t>	QUICKSORT </a:t>
            </a:r>
            <a:r>
              <a:rPr lang="en-US" dirty="0" smtClean="0">
                <a:solidFill>
                  <a:prstClr val="black"/>
                </a:solidFill>
              </a:rPr>
              <a:t>(A, p, q-1)</a:t>
            </a:r>
          </a:p>
          <a:p>
            <a:pPr lvl="2" defTabSz="457200"/>
            <a:r>
              <a:rPr lang="en-US" dirty="0" smtClean="0">
                <a:solidFill>
                  <a:prstClr val="black"/>
                </a:solidFill>
              </a:rPr>
              <a:t>	QUICKSORT </a:t>
            </a:r>
            <a:r>
              <a:rPr lang="en-US" dirty="0" smtClean="0">
                <a:solidFill>
                  <a:prstClr val="black"/>
                </a:solidFill>
              </a:rPr>
              <a:t>(A, q+1, r</a:t>
            </a:r>
            <a:r>
              <a:rPr lang="en-US" dirty="0" smtClean="0">
                <a:solidFill>
                  <a:prstClr val="black"/>
                </a:solidFill>
              </a:rPr>
              <a:t>)</a:t>
            </a:r>
          </a:p>
          <a:p>
            <a:pPr lvl="2" defTabSz="457200"/>
            <a:r>
              <a:rPr lang="en-US" dirty="0">
                <a:solidFill>
                  <a:prstClr val="black"/>
                </a:solidFill>
              </a:rPr>
              <a:t>	</a:t>
            </a:r>
            <a:r>
              <a:rPr lang="en-US" dirty="0" smtClean="0">
                <a:solidFill>
                  <a:prstClr val="black"/>
                </a:solidFill>
              </a:rPr>
              <a:t>// There is no need to combine the solutions.</a:t>
            </a:r>
            <a:endParaRPr lang="en-US" dirty="0" smtClean="0">
              <a:solidFill>
                <a:prstClr val="black"/>
              </a:solidFill>
            </a:endParaRPr>
          </a:p>
          <a:p>
            <a:pPr lvl="2" defTabSz="457200"/>
            <a:r>
              <a:rPr lang="en-US" dirty="0" smtClean="0">
                <a:solidFill>
                  <a:prstClr val="black"/>
                </a:solidFill>
              </a:rPr>
              <a:t>}</a:t>
            </a:r>
            <a:endParaRPr lang="en-US" dirty="0">
              <a:solidFill>
                <a:prstClr val="black"/>
              </a:solidFill>
            </a:endParaRPr>
          </a:p>
          <a:p>
            <a:pPr marL="519113" lvl="2" defTabSz="457200"/>
            <a:r>
              <a:rPr lang="en-US" dirty="0" smtClean="0">
                <a:solidFill>
                  <a:prstClr val="black"/>
                </a:solidFill>
              </a:rPr>
              <a:t>}</a:t>
            </a:r>
            <a:endParaRPr lang="en-US" dirty="0" smtClean="0">
              <a:solidFill>
                <a:prstClr val="black"/>
              </a:solidFill>
            </a:endParaRPr>
          </a:p>
        </p:txBody>
      </p:sp>
    </p:spTree>
    <p:extLst>
      <p:ext uri="{BB962C8B-B14F-4D97-AF65-F5344CB8AC3E}">
        <p14:creationId xmlns:p14="http://schemas.microsoft.com/office/powerpoint/2010/main" val="89836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A899319-804B-49EA-A8A8-8732D71BDCC8}" type="datetime1">
              <a:rPr kumimoji="0" lang="en-US" sz="10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8/30/2017</a:t>
            </a:fld>
            <a:endParaRPr kumimoji="0" lang="en-US" sz="10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t>Department of Virtualization</a:t>
            </a:r>
            <a:endParaRPr kumimoji="0" lang="en-US" sz="10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4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8" name="TextBox 7"/>
          <p:cNvSpPr txBox="1"/>
          <p:nvPr/>
        </p:nvSpPr>
        <p:spPr>
          <a:xfrm>
            <a:off x="399764" y="1031966"/>
            <a:ext cx="11101245" cy="461665"/>
          </a:xfrm>
          <a:prstGeom prst="rect">
            <a:avLst/>
          </a:prstGeom>
          <a:noFill/>
        </p:spPr>
        <p:txBody>
          <a:bodyPr wrap="square" rtlCol="0">
            <a:spAutoFit/>
          </a:bodyPr>
          <a:lstStyle/>
          <a:p>
            <a:pPr lvl="0" algn="ctr" defTabSz="457200"/>
            <a:r>
              <a:rPr lang="en-US" sz="2400" b="1" dirty="0" smtClean="0">
                <a:solidFill>
                  <a:prstClr val="black"/>
                </a:solidFill>
              </a:rPr>
              <a:t>Quicksort- Example</a:t>
            </a:r>
            <a:endPar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endParaRPr>
          </a:p>
        </p:txBody>
      </p:sp>
      <p:pic>
        <p:nvPicPr>
          <p:cNvPr id="36" name="Picture 35"/>
          <p:cNvPicPr>
            <a:picLocks noChangeAspect="1"/>
          </p:cNvPicPr>
          <p:nvPr/>
        </p:nvPicPr>
        <p:blipFill>
          <a:blip r:embed="rId2"/>
          <a:stretch>
            <a:fillRect/>
          </a:stretch>
        </p:blipFill>
        <p:spPr>
          <a:xfrm>
            <a:off x="888274" y="1645738"/>
            <a:ext cx="9927772" cy="4323988"/>
          </a:xfrm>
          <a:prstGeom prst="rect">
            <a:avLst/>
          </a:prstGeom>
        </p:spPr>
      </p:pic>
    </p:spTree>
    <p:extLst>
      <p:ext uri="{BB962C8B-B14F-4D97-AF65-F5344CB8AC3E}">
        <p14:creationId xmlns:p14="http://schemas.microsoft.com/office/powerpoint/2010/main" val="4180257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A899319-804B-49EA-A8A8-8732D71BDCC8}" type="datetime1">
              <a:rPr kumimoji="0" lang="en-US" sz="10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8/30/2017</a:t>
            </a:fld>
            <a:endParaRPr kumimoji="0" lang="en-US" sz="10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t>Department of Virtualization</a:t>
            </a:r>
            <a:endParaRPr kumimoji="0" lang="en-US" sz="10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4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8" name="TextBox 7"/>
          <p:cNvSpPr txBox="1"/>
          <p:nvPr/>
        </p:nvSpPr>
        <p:spPr>
          <a:xfrm>
            <a:off x="1" y="654595"/>
            <a:ext cx="12192000" cy="5539978"/>
          </a:xfrm>
          <a:prstGeom prst="rect">
            <a:avLst/>
          </a:prstGeom>
          <a:noFill/>
        </p:spPr>
        <p:txBody>
          <a:bodyPr wrap="square" rtlCol="0">
            <a:spAutoFit/>
          </a:bodyPr>
          <a:lstStyle/>
          <a:p>
            <a:pPr lvl="0" defTabSz="457200"/>
            <a:r>
              <a:rPr lang="en-US" dirty="0" smtClean="0">
                <a:solidFill>
                  <a:prstClr val="black"/>
                </a:solidFill>
              </a:rPr>
              <a:t>Alg</a:t>
            </a:r>
            <a:r>
              <a:rPr lang="en-US" dirty="0">
                <a:solidFill>
                  <a:prstClr val="black"/>
                </a:solidFill>
              </a:rPr>
              <a:t>. PARTITION (A, p, </a:t>
            </a:r>
            <a:r>
              <a:rPr lang="en-US" dirty="0" smtClean="0">
                <a:solidFill>
                  <a:prstClr val="black"/>
                </a:solidFill>
              </a:rPr>
              <a:t>r</a:t>
            </a:r>
            <a:r>
              <a:rPr lang="en-US" dirty="0" smtClean="0">
                <a:solidFill>
                  <a:prstClr val="black"/>
                </a:solidFill>
              </a:rPr>
              <a:t>)</a:t>
            </a:r>
          </a:p>
          <a:p>
            <a:pPr lvl="0" defTabSz="457200"/>
            <a:r>
              <a:rPr lang="en-US" dirty="0">
                <a:solidFill>
                  <a:prstClr val="black"/>
                </a:solidFill>
              </a:rPr>
              <a:t>{</a:t>
            </a:r>
            <a:endParaRPr lang="en-US" dirty="0" smtClean="0">
              <a:solidFill>
                <a:prstClr val="black"/>
              </a:solidFill>
            </a:endParaRPr>
          </a:p>
          <a:p>
            <a:pPr lvl="0" defTabSz="457200"/>
            <a:r>
              <a:rPr lang="en-US" dirty="0">
                <a:solidFill>
                  <a:prstClr val="black"/>
                </a:solidFill>
              </a:rPr>
              <a:t>	</a:t>
            </a:r>
            <a:r>
              <a:rPr lang="en-US" dirty="0" smtClean="0">
                <a:solidFill>
                  <a:prstClr val="black"/>
                </a:solidFill>
              </a:rPr>
              <a:t>x </a:t>
            </a:r>
            <a:r>
              <a:rPr kumimoji="0" lang="en-US" altLang="en-US" sz="2400" b="0" i="0" u="none" strike="noStrike" kern="0" cap="none" spc="0" normalizeH="0" baseline="0" noProof="0" dirty="0" smtClean="0">
                <a:ln>
                  <a:noFill/>
                </a:ln>
                <a:solidFill>
                  <a:srgbClr val="000000"/>
                </a:solidFill>
                <a:effectLst/>
                <a:uLnTx/>
                <a:uFillTx/>
                <a:latin typeface="Comic Sans MS" panose="030F0702030302020204" pitchFamily="66" charset="0"/>
                <a:ea typeface="+mn-ea"/>
                <a:cs typeface="+mn-cs"/>
                <a:sym typeface="Symbol" panose="05050102010706020507" pitchFamily="18" charset="2"/>
              </a:rPr>
              <a:t></a:t>
            </a:r>
            <a:r>
              <a:rPr lang="en-US" dirty="0" smtClean="0">
                <a:solidFill>
                  <a:prstClr val="black"/>
                </a:solidFill>
              </a:rPr>
              <a:t> </a:t>
            </a:r>
            <a:r>
              <a:rPr lang="en-US" dirty="0">
                <a:solidFill>
                  <a:prstClr val="black"/>
                </a:solidFill>
              </a:rPr>
              <a:t>A[p</a:t>
            </a:r>
            <a:r>
              <a:rPr lang="en-US" dirty="0" smtClean="0">
                <a:solidFill>
                  <a:prstClr val="black"/>
                </a:solidFill>
              </a:rPr>
              <a:t>]	// x will hold the value of first element</a:t>
            </a:r>
          </a:p>
          <a:p>
            <a:pPr lvl="1" defTabSz="457200"/>
            <a:r>
              <a:rPr lang="en-US" dirty="0" err="1" smtClean="0">
                <a:solidFill>
                  <a:prstClr val="black"/>
                </a:solidFill>
              </a:rPr>
              <a:t>i</a:t>
            </a:r>
            <a:r>
              <a:rPr lang="en-US" dirty="0" smtClean="0">
                <a:solidFill>
                  <a:prstClr val="black"/>
                </a:solidFill>
              </a:rPr>
              <a:t> </a:t>
            </a:r>
            <a:r>
              <a:rPr lang="en-US" altLang="en-US" kern="0" dirty="0">
                <a:solidFill>
                  <a:srgbClr val="000000"/>
                </a:solidFill>
                <a:latin typeface="Comic Sans MS" panose="030F0702030302020204" pitchFamily="66" charset="0"/>
                <a:sym typeface="Symbol" panose="05050102010706020507" pitchFamily="18" charset="2"/>
              </a:rPr>
              <a:t></a:t>
            </a:r>
            <a:r>
              <a:rPr lang="en-US" dirty="0" smtClean="0">
                <a:solidFill>
                  <a:prstClr val="black"/>
                </a:solidFill>
              </a:rPr>
              <a:t> p		// </a:t>
            </a:r>
            <a:r>
              <a:rPr lang="en-US" dirty="0" err="1" smtClean="0">
                <a:solidFill>
                  <a:prstClr val="black"/>
                </a:solidFill>
              </a:rPr>
              <a:t>i</a:t>
            </a:r>
            <a:r>
              <a:rPr lang="en-US" dirty="0" smtClean="0">
                <a:solidFill>
                  <a:prstClr val="black"/>
                </a:solidFill>
              </a:rPr>
              <a:t> will hold the location index while moving from left to right</a:t>
            </a:r>
          </a:p>
          <a:p>
            <a:pPr lvl="1"/>
            <a:r>
              <a:rPr lang="en-US" dirty="0" smtClean="0">
                <a:solidFill>
                  <a:prstClr val="black"/>
                </a:solidFill>
              </a:rPr>
              <a:t>j </a:t>
            </a:r>
            <a:r>
              <a:rPr lang="en-US" altLang="en-US" kern="0" dirty="0">
                <a:solidFill>
                  <a:srgbClr val="000000"/>
                </a:solidFill>
                <a:latin typeface="Comic Sans MS" panose="030F0702030302020204" pitchFamily="66" charset="0"/>
                <a:sym typeface="Symbol" panose="05050102010706020507" pitchFamily="18" charset="2"/>
              </a:rPr>
              <a:t></a:t>
            </a:r>
            <a:r>
              <a:rPr lang="en-US" dirty="0" smtClean="0">
                <a:solidFill>
                  <a:prstClr val="black"/>
                </a:solidFill>
              </a:rPr>
              <a:t> </a:t>
            </a:r>
            <a:r>
              <a:rPr lang="en-US" dirty="0">
                <a:solidFill>
                  <a:prstClr val="black"/>
                </a:solidFill>
              </a:rPr>
              <a:t>r + 1		// j</a:t>
            </a:r>
            <a:r>
              <a:rPr lang="en-US" dirty="0" smtClean="0">
                <a:solidFill>
                  <a:prstClr val="black"/>
                </a:solidFill>
              </a:rPr>
              <a:t> </a:t>
            </a:r>
            <a:r>
              <a:rPr lang="en-US" dirty="0">
                <a:solidFill>
                  <a:prstClr val="black"/>
                </a:solidFill>
              </a:rPr>
              <a:t>will hold the location index while moving from </a:t>
            </a:r>
            <a:r>
              <a:rPr lang="en-US" dirty="0" smtClean="0">
                <a:solidFill>
                  <a:prstClr val="black"/>
                </a:solidFill>
              </a:rPr>
              <a:t>right </a:t>
            </a:r>
            <a:r>
              <a:rPr lang="en-US" dirty="0">
                <a:solidFill>
                  <a:prstClr val="black"/>
                </a:solidFill>
              </a:rPr>
              <a:t>to </a:t>
            </a:r>
            <a:r>
              <a:rPr lang="en-US" dirty="0" smtClean="0">
                <a:solidFill>
                  <a:prstClr val="black"/>
                </a:solidFill>
              </a:rPr>
              <a:t>left</a:t>
            </a:r>
          </a:p>
          <a:p>
            <a:pPr lvl="1"/>
            <a:r>
              <a:rPr lang="en-US" dirty="0" smtClean="0">
                <a:solidFill>
                  <a:prstClr val="black"/>
                </a:solidFill>
              </a:rPr>
              <a:t>while</a:t>
            </a:r>
          </a:p>
          <a:p>
            <a:pPr lvl="1" defTabSz="457200"/>
            <a:r>
              <a:rPr lang="en-US" dirty="0" smtClean="0">
                <a:solidFill>
                  <a:prstClr val="black"/>
                </a:solidFill>
              </a:rPr>
              <a:t>{</a:t>
            </a:r>
            <a:endParaRPr lang="en-US" dirty="0">
              <a:solidFill>
                <a:prstClr val="black"/>
              </a:solidFill>
            </a:endParaRPr>
          </a:p>
          <a:p>
            <a:pPr lvl="2"/>
            <a:r>
              <a:rPr lang="en-US" dirty="0">
                <a:solidFill>
                  <a:prstClr val="black"/>
                </a:solidFill>
              </a:rPr>
              <a:t>do  repeat</a:t>
            </a:r>
          </a:p>
          <a:p>
            <a:pPr lvl="2"/>
            <a:r>
              <a:rPr lang="en-US" dirty="0">
                <a:solidFill>
                  <a:prstClr val="black"/>
                </a:solidFill>
              </a:rPr>
              <a:t>{ </a:t>
            </a:r>
          </a:p>
          <a:p>
            <a:pPr lvl="2"/>
            <a:r>
              <a:rPr lang="en-US" dirty="0">
                <a:solidFill>
                  <a:prstClr val="black"/>
                </a:solidFill>
              </a:rPr>
              <a:t>	</a:t>
            </a:r>
            <a:r>
              <a:rPr lang="en-US" dirty="0" err="1">
                <a:solidFill>
                  <a:prstClr val="black"/>
                </a:solidFill>
              </a:rPr>
              <a:t>i</a:t>
            </a:r>
            <a:r>
              <a:rPr lang="en-US" dirty="0">
                <a:solidFill>
                  <a:prstClr val="black"/>
                </a:solidFill>
              </a:rPr>
              <a:t> </a:t>
            </a:r>
            <a:r>
              <a:rPr lang="en-US" altLang="en-US" kern="0" dirty="0">
                <a:solidFill>
                  <a:srgbClr val="000000"/>
                </a:solidFill>
                <a:latin typeface="Comic Sans MS" panose="030F0702030302020204" pitchFamily="66" charset="0"/>
                <a:sym typeface="Symbol" panose="05050102010706020507" pitchFamily="18" charset="2"/>
              </a:rPr>
              <a:t></a:t>
            </a:r>
            <a:r>
              <a:rPr lang="en-US" dirty="0">
                <a:solidFill>
                  <a:prstClr val="black"/>
                </a:solidFill>
              </a:rPr>
              <a:t> </a:t>
            </a:r>
            <a:r>
              <a:rPr lang="en-US" dirty="0" err="1">
                <a:solidFill>
                  <a:prstClr val="black"/>
                </a:solidFill>
              </a:rPr>
              <a:t>i</a:t>
            </a:r>
            <a:r>
              <a:rPr lang="en-US" dirty="0">
                <a:solidFill>
                  <a:prstClr val="black"/>
                </a:solidFill>
              </a:rPr>
              <a:t> + 1</a:t>
            </a:r>
          </a:p>
          <a:p>
            <a:pPr lvl="2"/>
            <a:r>
              <a:rPr lang="en-US" dirty="0" smtClean="0">
                <a:solidFill>
                  <a:prstClr val="black"/>
                </a:solidFill>
              </a:rPr>
              <a:t>} until </a:t>
            </a:r>
            <a:r>
              <a:rPr lang="en-US" dirty="0">
                <a:solidFill>
                  <a:prstClr val="black"/>
                </a:solidFill>
              </a:rPr>
              <a:t>(A[</a:t>
            </a:r>
            <a:r>
              <a:rPr lang="en-US" dirty="0" err="1">
                <a:solidFill>
                  <a:prstClr val="black"/>
                </a:solidFill>
              </a:rPr>
              <a:t>i</a:t>
            </a:r>
            <a:r>
              <a:rPr lang="en-US" dirty="0">
                <a:solidFill>
                  <a:prstClr val="black"/>
                </a:solidFill>
              </a:rPr>
              <a:t>] ≥ x) 	</a:t>
            </a:r>
          </a:p>
          <a:p>
            <a:pPr lvl="1" defTabSz="457200"/>
            <a:r>
              <a:rPr lang="en-US" dirty="0" smtClean="0">
                <a:solidFill>
                  <a:prstClr val="black"/>
                </a:solidFill>
              </a:rPr>
              <a:t>	do </a:t>
            </a:r>
            <a:r>
              <a:rPr lang="en-US" dirty="0">
                <a:solidFill>
                  <a:prstClr val="black"/>
                </a:solidFill>
              </a:rPr>
              <a:t>repeat </a:t>
            </a:r>
            <a:endParaRPr lang="en-US" dirty="0" smtClean="0">
              <a:solidFill>
                <a:prstClr val="black"/>
              </a:solidFill>
            </a:endParaRPr>
          </a:p>
          <a:p>
            <a:pPr lvl="2" defTabSz="457200"/>
            <a:r>
              <a:rPr lang="en-US" dirty="0" smtClean="0">
                <a:solidFill>
                  <a:prstClr val="black"/>
                </a:solidFill>
              </a:rPr>
              <a:t>{</a:t>
            </a:r>
          </a:p>
          <a:p>
            <a:pPr lvl="3"/>
            <a:r>
              <a:rPr lang="en-US" dirty="0" smtClean="0">
                <a:solidFill>
                  <a:prstClr val="black"/>
                </a:solidFill>
              </a:rPr>
              <a:t>j </a:t>
            </a:r>
            <a:r>
              <a:rPr lang="en-US" altLang="en-US" kern="0" dirty="0">
                <a:solidFill>
                  <a:srgbClr val="000000"/>
                </a:solidFill>
                <a:latin typeface="Comic Sans MS" panose="030F0702030302020204" pitchFamily="66" charset="0"/>
                <a:sym typeface="Symbol" panose="05050102010706020507" pitchFamily="18" charset="2"/>
              </a:rPr>
              <a:t></a:t>
            </a:r>
            <a:r>
              <a:rPr lang="en-US" dirty="0" smtClean="0">
                <a:solidFill>
                  <a:prstClr val="black"/>
                </a:solidFill>
              </a:rPr>
              <a:t> </a:t>
            </a:r>
            <a:r>
              <a:rPr lang="en-US" dirty="0">
                <a:solidFill>
                  <a:prstClr val="black"/>
                </a:solidFill>
              </a:rPr>
              <a:t>j – </a:t>
            </a:r>
            <a:r>
              <a:rPr lang="en-US" dirty="0" smtClean="0">
                <a:solidFill>
                  <a:prstClr val="black"/>
                </a:solidFill>
              </a:rPr>
              <a:t>1</a:t>
            </a:r>
          </a:p>
          <a:p>
            <a:pPr marL="914400" lvl="3"/>
            <a:r>
              <a:rPr lang="en-US" dirty="0" smtClean="0">
                <a:solidFill>
                  <a:prstClr val="black"/>
                </a:solidFill>
              </a:rPr>
              <a:t>} until (A[j</a:t>
            </a:r>
            <a:r>
              <a:rPr lang="en-US" dirty="0">
                <a:solidFill>
                  <a:prstClr val="black"/>
                </a:solidFill>
              </a:rPr>
              <a:t>] ≤ </a:t>
            </a:r>
            <a:r>
              <a:rPr lang="en-US" dirty="0" smtClean="0">
                <a:solidFill>
                  <a:prstClr val="black"/>
                </a:solidFill>
              </a:rPr>
              <a:t>x)</a:t>
            </a:r>
          </a:p>
          <a:p>
            <a:pPr lvl="2" defTabSz="457200"/>
            <a:r>
              <a:rPr lang="en-US" dirty="0" smtClean="0">
                <a:solidFill>
                  <a:prstClr val="black"/>
                </a:solidFill>
              </a:rPr>
              <a:t>if (</a:t>
            </a:r>
            <a:r>
              <a:rPr lang="en-US" dirty="0" err="1" smtClean="0">
                <a:solidFill>
                  <a:prstClr val="black"/>
                </a:solidFill>
              </a:rPr>
              <a:t>i</a:t>
            </a:r>
            <a:r>
              <a:rPr lang="en-US" dirty="0" smtClean="0">
                <a:solidFill>
                  <a:prstClr val="black"/>
                </a:solidFill>
              </a:rPr>
              <a:t> </a:t>
            </a:r>
            <a:r>
              <a:rPr lang="en-US" dirty="0">
                <a:solidFill>
                  <a:prstClr val="black"/>
                </a:solidFill>
              </a:rPr>
              <a:t>&lt; </a:t>
            </a:r>
            <a:r>
              <a:rPr lang="en-US" dirty="0" smtClean="0">
                <a:solidFill>
                  <a:prstClr val="black"/>
                </a:solidFill>
              </a:rPr>
              <a:t>j) then </a:t>
            </a:r>
            <a:r>
              <a:rPr lang="en-US" dirty="0" smtClean="0">
                <a:solidFill>
                  <a:prstClr val="black"/>
                </a:solidFill>
              </a:rPr>
              <a:t>Interchange </a:t>
            </a:r>
            <a:r>
              <a:rPr lang="en-US" dirty="0">
                <a:solidFill>
                  <a:prstClr val="black"/>
                </a:solidFill>
              </a:rPr>
              <a:t>A[</a:t>
            </a:r>
            <a:r>
              <a:rPr lang="en-US" dirty="0" err="1">
                <a:solidFill>
                  <a:prstClr val="black"/>
                </a:solidFill>
              </a:rPr>
              <a:t>i</a:t>
            </a:r>
            <a:r>
              <a:rPr lang="en-US" dirty="0">
                <a:solidFill>
                  <a:prstClr val="black"/>
                </a:solidFill>
              </a:rPr>
              <a:t>] </a:t>
            </a:r>
            <a:r>
              <a:rPr kumimoji="0" lang="en-US" altLang="en-US" sz="2400" b="0" i="0" u="none" strike="noStrike" kern="0" cap="none" spc="0" normalizeH="0" baseline="0" noProof="0" dirty="0" smtClean="0">
                <a:ln>
                  <a:noFill/>
                </a:ln>
                <a:solidFill>
                  <a:srgbClr val="000000"/>
                </a:solidFill>
                <a:effectLst/>
                <a:uLnTx/>
                <a:uFillTx/>
                <a:latin typeface="Comic Sans MS" panose="030F0702030302020204" pitchFamily="66" charset="0"/>
                <a:ea typeface="+mn-ea"/>
                <a:cs typeface="Arial" panose="020B0604020202020204" pitchFamily="34" charset="0"/>
                <a:sym typeface="Symbol" panose="05050102010706020507" pitchFamily="18" charset="2"/>
              </a:rPr>
              <a:t></a:t>
            </a:r>
            <a:r>
              <a:rPr lang="en-US" dirty="0" smtClean="0">
                <a:solidFill>
                  <a:prstClr val="black"/>
                </a:solidFill>
              </a:rPr>
              <a:t> A[j</a:t>
            </a:r>
            <a:r>
              <a:rPr lang="en-US" dirty="0" smtClean="0">
                <a:solidFill>
                  <a:prstClr val="black"/>
                </a:solidFill>
              </a:rPr>
              <a:t>]</a:t>
            </a:r>
          </a:p>
          <a:p>
            <a:pPr marL="519113" lvl="2"/>
            <a:r>
              <a:rPr lang="en-US" dirty="0" smtClean="0">
                <a:solidFill>
                  <a:prstClr val="black"/>
                </a:solidFill>
              </a:rPr>
              <a:t>} until(</a:t>
            </a:r>
            <a:r>
              <a:rPr lang="en-US" dirty="0" err="1" smtClean="0">
                <a:solidFill>
                  <a:prstClr val="black"/>
                </a:solidFill>
              </a:rPr>
              <a:t>i</a:t>
            </a:r>
            <a:r>
              <a:rPr lang="en-US" dirty="0">
                <a:solidFill>
                  <a:prstClr val="black"/>
                </a:solidFill>
              </a:rPr>
              <a:t>≥ </a:t>
            </a:r>
            <a:r>
              <a:rPr lang="en-US" dirty="0" smtClean="0">
                <a:solidFill>
                  <a:prstClr val="black"/>
                </a:solidFill>
              </a:rPr>
              <a:t>j) </a:t>
            </a:r>
            <a:r>
              <a:rPr lang="en-US" dirty="0">
                <a:solidFill>
                  <a:prstClr val="black"/>
                </a:solidFill>
              </a:rPr>
              <a:t>	</a:t>
            </a:r>
            <a:endParaRPr lang="en-US" dirty="0" smtClean="0">
              <a:solidFill>
                <a:prstClr val="black"/>
              </a:solidFill>
            </a:endParaRPr>
          </a:p>
          <a:p>
            <a:pPr marL="519113" lvl="2"/>
            <a:r>
              <a:rPr lang="en-US" dirty="0" smtClean="0">
                <a:solidFill>
                  <a:prstClr val="black"/>
                </a:solidFill>
              </a:rPr>
              <a:t>A[p]=A[j];	A[j]=x;	return j;</a:t>
            </a:r>
          </a:p>
          <a:p>
            <a:pPr marL="53975" lvl="2"/>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348933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A899319-804B-49EA-A8A8-8732D71BDCC8}" type="datetime1">
              <a:rPr kumimoji="0" lang="en-US" sz="10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8/30/2017</a:t>
            </a:fld>
            <a:endParaRPr kumimoji="0" lang="en-US" sz="10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t>Department of Virtualization</a:t>
            </a:r>
            <a:endParaRPr kumimoji="0" lang="en-US" sz="10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4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8" name="TextBox 7"/>
          <p:cNvSpPr txBox="1"/>
          <p:nvPr/>
        </p:nvSpPr>
        <p:spPr>
          <a:xfrm>
            <a:off x="399764" y="1031966"/>
            <a:ext cx="11101245" cy="3816429"/>
          </a:xfrm>
          <a:prstGeom prst="rect">
            <a:avLst/>
          </a:prstGeom>
          <a:noFill/>
        </p:spPr>
        <p:txBody>
          <a:bodyPr wrap="square" rtlCol="0">
            <a:spAutoFit/>
          </a:bodyPr>
          <a:lstStyle/>
          <a:p>
            <a:pPr lvl="0" algn="ctr" defTabSz="457200"/>
            <a:r>
              <a:rPr lang="en-US" sz="2400" b="1" dirty="0" smtClean="0">
                <a:solidFill>
                  <a:prstClr val="black"/>
                </a:solidFill>
              </a:rPr>
              <a:t>Quicksort- Time Complexity –Worst Case Analysis</a:t>
            </a:r>
            <a:endParaRPr lang="en-US" sz="2400" b="1" dirty="0">
              <a:solidFill>
                <a:prstClr val="black"/>
              </a:solidFill>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endParaRPr>
          </a:p>
          <a:p>
            <a:pPr marL="285750" lvl="0" indent="-285750" defTabSz="457200">
              <a:buFont typeface="Arial" panose="020B0604020202020204" pitchFamily="34" charset="0"/>
              <a:buChar char="•"/>
            </a:pPr>
            <a:r>
              <a:rPr lang="en-US" dirty="0" smtClean="0">
                <a:solidFill>
                  <a:prstClr val="black"/>
                </a:solidFill>
              </a:rPr>
              <a:t>Worst Case Partitioning</a:t>
            </a:r>
            <a:endParaRPr lang="en-US" dirty="0">
              <a:solidFill>
                <a:prstClr val="black"/>
              </a:solidFill>
            </a:endParaRPr>
          </a:p>
          <a:p>
            <a:pPr marL="742950" lvl="1" indent="-285750" defTabSz="457200">
              <a:buFont typeface="Arial" panose="020B0604020202020204" pitchFamily="34" charset="0"/>
              <a:buChar char="•"/>
            </a:pPr>
            <a:r>
              <a:rPr lang="en-US" dirty="0" smtClean="0">
                <a:solidFill>
                  <a:prstClr val="black"/>
                </a:solidFill>
              </a:rPr>
              <a:t>One region has one element and the other  has n – 1 elements</a:t>
            </a:r>
          </a:p>
          <a:p>
            <a:pPr marL="742950" lvl="1" indent="-285750" defTabSz="457200">
              <a:buFont typeface="Arial" panose="020B0604020202020204" pitchFamily="34" charset="0"/>
              <a:buChar char="•"/>
            </a:pPr>
            <a:r>
              <a:rPr lang="en-US" dirty="0" smtClean="0">
                <a:solidFill>
                  <a:prstClr val="black"/>
                </a:solidFill>
              </a:rPr>
              <a:t>Maximally unbalanced</a:t>
            </a:r>
          </a:p>
          <a:p>
            <a:pPr marL="742950" lvl="1" indent="-285750" defTabSz="457200">
              <a:buFont typeface="Arial" panose="020B0604020202020204" pitchFamily="34" charset="0"/>
              <a:buChar char="•"/>
            </a:pPr>
            <a:endParaRPr lang="en-US" dirty="0">
              <a:solidFill>
                <a:prstClr val="black"/>
              </a:solidFill>
            </a:endParaRPr>
          </a:p>
          <a:p>
            <a:pPr marL="285750" lvl="0" indent="-285750" defTabSz="457200">
              <a:buFont typeface="Arial" panose="020B0604020202020204" pitchFamily="34" charset="0"/>
              <a:buChar char="•"/>
            </a:pPr>
            <a:r>
              <a:rPr lang="en-US" dirty="0" smtClean="0">
                <a:solidFill>
                  <a:prstClr val="black"/>
                </a:solidFill>
              </a:rPr>
              <a:t>Recurrence: q=1</a:t>
            </a:r>
          </a:p>
          <a:p>
            <a:pPr marL="742950" lvl="1" indent="-285750" defTabSz="457200">
              <a:buFont typeface="Arial" panose="020B0604020202020204" pitchFamily="34" charset="0"/>
              <a:buChar char="•"/>
            </a:pPr>
            <a:r>
              <a:rPr lang="en-US" dirty="0" smtClean="0">
                <a:solidFill>
                  <a:prstClr val="black"/>
                </a:solidFill>
              </a:rPr>
              <a:t>T(n) = T(1) + T(n – 1) + n,  </a:t>
            </a:r>
          </a:p>
          <a:p>
            <a:pPr marL="1200150" lvl="2" indent="-285750" defTabSz="457200">
              <a:buFont typeface="Arial" panose="020B0604020202020204" pitchFamily="34" charset="0"/>
              <a:buChar char="•"/>
            </a:pPr>
            <a:r>
              <a:rPr lang="en-US" dirty="0" smtClean="0">
                <a:solidFill>
                  <a:prstClr val="black"/>
                </a:solidFill>
              </a:rPr>
              <a:t>T(1) = </a:t>
            </a:r>
            <a:r>
              <a:rPr kumimoji="0" lang="en-US" altLang="en-US" sz="2000" b="0" i="0" u="none" strike="noStrike" kern="0" cap="none" spc="0" normalizeH="0" baseline="0" noProof="0" dirty="0" smtClean="0">
                <a:ln>
                  <a:noFill/>
                </a:ln>
                <a:solidFill>
                  <a:srgbClr val="333399"/>
                </a:solidFill>
                <a:effectLst/>
                <a:uLnTx/>
                <a:uFillTx/>
                <a:latin typeface="Arial"/>
                <a:ea typeface="+mn-ea"/>
                <a:cs typeface="+mn-cs"/>
                <a:sym typeface="Symbol" panose="05050102010706020507" pitchFamily="18" charset="2"/>
              </a:rPr>
              <a:t></a:t>
            </a:r>
            <a:r>
              <a:rPr lang="en-US" dirty="0" smtClean="0">
                <a:solidFill>
                  <a:prstClr val="black"/>
                </a:solidFill>
              </a:rPr>
              <a:t>(1)</a:t>
            </a:r>
          </a:p>
          <a:p>
            <a:pPr marL="1200150" lvl="2" indent="-285750" defTabSz="457200">
              <a:buFont typeface="Arial" panose="020B0604020202020204" pitchFamily="34" charset="0"/>
              <a:buChar char="•"/>
            </a:pPr>
            <a:r>
              <a:rPr lang="en-US" dirty="0" smtClean="0">
                <a:solidFill>
                  <a:prstClr val="black"/>
                </a:solidFill>
              </a:rPr>
              <a:t>T(n) = T(n – 1) + n</a:t>
            </a:r>
          </a:p>
          <a:p>
            <a:pPr marL="1200150" lvl="2" indent="-285750" defTabSz="457200">
              <a:buFont typeface="Arial" panose="020B0604020202020204" pitchFamily="34" charset="0"/>
              <a:buChar char="•"/>
            </a:pPr>
            <a:endParaRPr lang="en-US" dirty="0" smtClean="0">
              <a:solidFill>
                <a:prstClr val="black"/>
              </a:solidFill>
            </a:endParaRPr>
          </a:p>
          <a:p>
            <a:pPr marL="1200150" lvl="2" indent="-285750" defTabSz="457200">
              <a:buFont typeface="Arial" panose="020B0604020202020204" pitchFamily="34" charset="0"/>
              <a:buChar char="•"/>
            </a:pPr>
            <a:endParaRPr lang="en-US" dirty="0">
              <a:solidFill>
                <a:prstClr val="black"/>
              </a:solidFill>
            </a:endParaRPr>
          </a:p>
          <a:p>
            <a:pPr marL="1200150" lvl="2" indent="-285750" defTabSz="457200">
              <a:buFont typeface="Arial" panose="020B0604020202020204" pitchFamily="34" charset="0"/>
              <a:buChar char="•"/>
            </a:pPr>
            <a:r>
              <a:rPr lang="en-US" dirty="0" smtClean="0">
                <a:solidFill>
                  <a:prstClr val="black"/>
                </a:solidFill>
              </a:rPr>
              <a:t>T(n)= </a:t>
            </a:r>
          </a:p>
        </p:txBody>
      </p:sp>
      <p:graphicFrame>
        <p:nvGraphicFramePr>
          <p:cNvPr id="9" name="Object 4"/>
          <p:cNvGraphicFramePr>
            <a:graphicFrameLocks noChangeAspect="1"/>
          </p:cNvGraphicFramePr>
          <p:nvPr/>
        </p:nvGraphicFramePr>
        <p:xfrm>
          <a:off x="2287270" y="4029847"/>
          <a:ext cx="5268913" cy="1036637"/>
        </p:xfrm>
        <a:graphic>
          <a:graphicData uri="http://schemas.openxmlformats.org/presentationml/2006/ole">
            <mc:AlternateContent xmlns:mc="http://schemas.openxmlformats.org/markup-compatibility/2006">
              <mc:Choice xmlns:v="urn:schemas-microsoft-com:vml" Requires="v">
                <p:oleObj spid="_x0000_s1038" name="Equation" r:id="rId3" imgW="2323800" imgH="457200" progId="Equation.DSMT4">
                  <p:embed/>
                </p:oleObj>
              </mc:Choice>
              <mc:Fallback>
                <p:oleObj name="Equation" r:id="rId3" imgW="2323800" imgH="457200" progId="Equation.DSMT4">
                  <p:embed/>
                  <p:pic>
                    <p:nvPicPr>
                      <p:cNvPr id="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7270" y="4029847"/>
                        <a:ext cx="5268913" cy="1036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3" name="Group 5"/>
          <p:cNvGrpSpPr>
            <a:grpSpLocks/>
          </p:cNvGrpSpPr>
          <p:nvPr/>
        </p:nvGrpSpPr>
        <p:grpSpPr bwMode="auto">
          <a:xfrm>
            <a:off x="7861663" y="2641686"/>
            <a:ext cx="4011613" cy="2957512"/>
            <a:chOff x="2928" y="1737"/>
            <a:chExt cx="2527" cy="1863"/>
          </a:xfrm>
        </p:grpSpPr>
        <p:sp>
          <p:nvSpPr>
            <p:cNvPr id="44" name="Text Box 6"/>
            <p:cNvSpPr txBox="1">
              <a:spLocks noChangeArrowheads="1"/>
            </p:cNvSpPr>
            <p:nvPr/>
          </p:nvSpPr>
          <p:spPr bwMode="auto">
            <a:xfrm>
              <a:off x="3409" y="1737"/>
              <a:ext cx="1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rPr>
                <a:t>n</a:t>
              </a:r>
            </a:p>
          </p:txBody>
        </p:sp>
        <p:sp>
          <p:nvSpPr>
            <p:cNvPr id="45" name="Text Box 7"/>
            <p:cNvSpPr txBox="1">
              <a:spLocks noChangeArrowheads="1"/>
            </p:cNvSpPr>
            <p:nvPr/>
          </p:nvSpPr>
          <p:spPr bwMode="auto">
            <a:xfrm>
              <a:off x="3630" y="1938"/>
              <a:ext cx="4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rPr>
                <a:t>n - 1</a:t>
              </a:r>
            </a:p>
          </p:txBody>
        </p:sp>
        <p:sp>
          <p:nvSpPr>
            <p:cNvPr id="46" name="Text Box 8"/>
            <p:cNvSpPr txBox="1">
              <a:spLocks noChangeArrowheads="1"/>
            </p:cNvSpPr>
            <p:nvPr/>
          </p:nvSpPr>
          <p:spPr bwMode="auto">
            <a:xfrm>
              <a:off x="3847" y="2178"/>
              <a:ext cx="4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rPr>
                <a:t>n - 2</a:t>
              </a:r>
            </a:p>
          </p:txBody>
        </p:sp>
        <p:sp>
          <p:nvSpPr>
            <p:cNvPr id="47" name="Text Box 9"/>
            <p:cNvSpPr txBox="1">
              <a:spLocks noChangeArrowheads="1"/>
            </p:cNvSpPr>
            <p:nvPr/>
          </p:nvSpPr>
          <p:spPr bwMode="auto">
            <a:xfrm>
              <a:off x="4087" y="2418"/>
              <a:ext cx="4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rPr>
                <a:t>n - 3</a:t>
              </a:r>
            </a:p>
          </p:txBody>
        </p:sp>
        <p:sp>
          <p:nvSpPr>
            <p:cNvPr id="48" name="Text Box 10"/>
            <p:cNvSpPr txBox="1">
              <a:spLocks noChangeArrowheads="1"/>
            </p:cNvSpPr>
            <p:nvPr/>
          </p:nvSpPr>
          <p:spPr bwMode="auto">
            <a:xfrm>
              <a:off x="4494" y="280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rPr>
                <a:t>2</a:t>
              </a:r>
            </a:p>
          </p:txBody>
        </p:sp>
        <p:sp>
          <p:nvSpPr>
            <p:cNvPr id="49" name="Text Box 11"/>
            <p:cNvSpPr txBox="1">
              <a:spLocks noChangeArrowheads="1"/>
            </p:cNvSpPr>
            <p:nvPr/>
          </p:nvSpPr>
          <p:spPr bwMode="auto">
            <a:xfrm>
              <a:off x="4715" y="3042"/>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rPr>
                <a:t>1</a:t>
              </a:r>
            </a:p>
          </p:txBody>
        </p:sp>
        <p:sp>
          <p:nvSpPr>
            <p:cNvPr id="50" name="Text Box 12"/>
            <p:cNvSpPr txBox="1">
              <a:spLocks noChangeArrowheads="1"/>
            </p:cNvSpPr>
            <p:nvPr/>
          </p:nvSpPr>
          <p:spPr bwMode="auto">
            <a:xfrm>
              <a:off x="3120" y="1929"/>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rPr>
                <a:t>1</a:t>
              </a:r>
            </a:p>
          </p:txBody>
        </p:sp>
        <p:sp>
          <p:nvSpPr>
            <p:cNvPr id="51" name="Text Box 13"/>
            <p:cNvSpPr txBox="1">
              <a:spLocks noChangeArrowheads="1"/>
            </p:cNvSpPr>
            <p:nvPr/>
          </p:nvSpPr>
          <p:spPr bwMode="auto">
            <a:xfrm>
              <a:off x="3323" y="217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rPr>
                <a:t>1</a:t>
              </a:r>
            </a:p>
          </p:txBody>
        </p:sp>
        <p:sp>
          <p:nvSpPr>
            <p:cNvPr id="52" name="Text Box 14"/>
            <p:cNvSpPr txBox="1">
              <a:spLocks noChangeArrowheads="1"/>
            </p:cNvSpPr>
            <p:nvPr/>
          </p:nvSpPr>
          <p:spPr bwMode="auto">
            <a:xfrm>
              <a:off x="3552" y="241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rPr>
                <a:t>1</a:t>
              </a:r>
            </a:p>
          </p:txBody>
        </p:sp>
        <p:sp>
          <p:nvSpPr>
            <p:cNvPr id="53" name="Text Box 15"/>
            <p:cNvSpPr txBox="1">
              <a:spLocks noChangeArrowheads="1"/>
            </p:cNvSpPr>
            <p:nvPr/>
          </p:nvSpPr>
          <p:spPr bwMode="auto">
            <a:xfrm>
              <a:off x="4235" y="3042"/>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rPr>
                <a:t>1</a:t>
              </a:r>
            </a:p>
          </p:txBody>
        </p:sp>
        <p:sp>
          <p:nvSpPr>
            <p:cNvPr id="54" name="Line 16"/>
            <p:cNvSpPr>
              <a:spLocks noChangeShapeType="1"/>
            </p:cNvSpPr>
            <p:nvPr/>
          </p:nvSpPr>
          <p:spPr bwMode="auto">
            <a:xfrm flipH="1">
              <a:off x="3312" y="1920"/>
              <a:ext cx="96"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5" name="Line 17"/>
            <p:cNvSpPr>
              <a:spLocks noChangeShapeType="1"/>
            </p:cNvSpPr>
            <p:nvPr/>
          </p:nvSpPr>
          <p:spPr bwMode="auto">
            <a:xfrm flipH="1">
              <a:off x="3504" y="2121"/>
              <a:ext cx="96"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6" name="Line 18"/>
            <p:cNvSpPr>
              <a:spLocks noChangeShapeType="1"/>
            </p:cNvSpPr>
            <p:nvPr/>
          </p:nvSpPr>
          <p:spPr bwMode="auto">
            <a:xfrm flipH="1">
              <a:off x="3744" y="2361"/>
              <a:ext cx="96"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7" name="Line 19"/>
            <p:cNvSpPr>
              <a:spLocks noChangeShapeType="1"/>
            </p:cNvSpPr>
            <p:nvPr/>
          </p:nvSpPr>
          <p:spPr bwMode="auto">
            <a:xfrm flipH="1">
              <a:off x="3984" y="2649"/>
              <a:ext cx="96"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8" name="Text Box 20"/>
            <p:cNvSpPr txBox="1">
              <a:spLocks noChangeArrowheads="1"/>
            </p:cNvSpPr>
            <p:nvPr/>
          </p:nvSpPr>
          <p:spPr bwMode="auto">
            <a:xfrm>
              <a:off x="3803" y="265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rPr>
                <a:t>1</a:t>
              </a:r>
            </a:p>
          </p:txBody>
        </p:sp>
        <p:sp>
          <p:nvSpPr>
            <p:cNvPr id="59" name="Line 21"/>
            <p:cNvSpPr>
              <a:spLocks noChangeShapeType="1"/>
            </p:cNvSpPr>
            <p:nvPr/>
          </p:nvSpPr>
          <p:spPr bwMode="auto">
            <a:xfrm>
              <a:off x="3600" y="1920"/>
              <a:ext cx="96"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0" name="Line 22"/>
            <p:cNvSpPr>
              <a:spLocks noChangeShapeType="1"/>
            </p:cNvSpPr>
            <p:nvPr/>
          </p:nvSpPr>
          <p:spPr bwMode="auto">
            <a:xfrm>
              <a:off x="3792" y="2121"/>
              <a:ext cx="96"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1" name="Line 23"/>
            <p:cNvSpPr>
              <a:spLocks noChangeShapeType="1"/>
            </p:cNvSpPr>
            <p:nvPr/>
          </p:nvSpPr>
          <p:spPr bwMode="auto">
            <a:xfrm>
              <a:off x="4032" y="2361"/>
              <a:ext cx="96"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2" name="Line 24"/>
            <p:cNvSpPr>
              <a:spLocks noChangeAspect="1" noChangeShapeType="1"/>
            </p:cNvSpPr>
            <p:nvPr/>
          </p:nvSpPr>
          <p:spPr bwMode="auto">
            <a:xfrm>
              <a:off x="4272" y="2649"/>
              <a:ext cx="173" cy="17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3" name="Line 25"/>
            <p:cNvSpPr>
              <a:spLocks noChangeShapeType="1"/>
            </p:cNvSpPr>
            <p:nvPr/>
          </p:nvSpPr>
          <p:spPr bwMode="auto">
            <a:xfrm>
              <a:off x="4656" y="2985"/>
              <a:ext cx="96"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4" name="Line 26"/>
            <p:cNvSpPr>
              <a:spLocks noChangeShapeType="1"/>
            </p:cNvSpPr>
            <p:nvPr/>
          </p:nvSpPr>
          <p:spPr bwMode="auto">
            <a:xfrm flipH="1">
              <a:off x="4416" y="2985"/>
              <a:ext cx="96"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5" name="Line 27"/>
            <p:cNvSpPr>
              <a:spLocks noChangeShapeType="1"/>
            </p:cNvSpPr>
            <p:nvPr/>
          </p:nvSpPr>
          <p:spPr bwMode="auto">
            <a:xfrm>
              <a:off x="3024" y="1833"/>
              <a:ext cx="0" cy="139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6" name="Text Box 28"/>
            <p:cNvSpPr txBox="1">
              <a:spLocks noChangeArrowheads="1"/>
            </p:cNvSpPr>
            <p:nvPr/>
          </p:nvSpPr>
          <p:spPr bwMode="auto">
            <a:xfrm>
              <a:off x="2928" y="2409"/>
              <a:ext cx="191"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rPr>
                <a:t>n</a:t>
              </a:r>
            </a:p>
          </p:txBody>
        </p:sp>
        <p:sp>
          <p:nvSpPr>
            <p:cNvPr id="67" name="Text Box 29"/>
            <p:cNvSpPr txBox="1">
              <a:spLocks noChangeArrowheads="1"/>
            </p:cNvSpPr>
            <p:nvPr/>
          </p:nvSpPr>
          <p:spPr bwMode="auto">
            <a:xfrm>
              <a:off x="4944" y="1737"/>
              <a:ext cx="1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rPr>
                <a:t>n</a:t>
              </a:r>
            </a:p>
          </p:txBody>
        </p:sp>
        <p:sp>
          <p:nvSpPr>
            <p:cNvPr id="68" name="Text Box 30"/>
            <p:cNvSpPr txBox="1">
              <a:spLocks noChangeArrowheads="1"/>
            </p:cNvSpPr>
            <p:nvPr/>
          </p:nvSpPr>
          <p:spPr bwMode="auto">
            <a:xfrm>
              <a:off x="4944" y="1938"/>
              <a:ext cx="1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rPr>
                <a:t>n</a:t>
              </a:r>
            </a:p>
          </p:txBody>
        </p:sp>
        <p:sp>
          <p:nvSpPr>
            <p:cNvPr id="69" name="Text Box 31"/>
            <p:cNvSpPr txBox="1">
              <a:spLocks noChangeArrowheads="1"/>
            </p:cNvSpPr>
            <p:nvPr/>
          </p:nvSpPr>
          <p:spPr bwMode="auto">
            <a:xfrm>
              <a:off x="4944" y="2130"/>
              <a:ext cx="4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rPr>
                <a:t>n - 1</a:t>
              </a:r>
            </a:p>
          </p:txBody>
        </p:sp>
        <p:sp>
          <p:nvSpPr>
            <p:cNvPr id="70" name="Text Box 32"/>
            <p:cNvSpPr txBox="1">
              <a:spLocks noChangeArrowheads="1"/>
            </p:cNvSpPr>
            <p:nvPr/>
          </p:nvSpPr>
          <p:spPr bwMode="auto">
            <a:xfrm>
              <a:off x="4944" y="2370"/>
              <a:ext cx="4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rPr>
                <a:t>n - 2</a:t>
              </a:r>
            </a:p>
          </p:txBody>
        </p:sp>
        <p:sp>
          <p:nvSpPr>
            <p:cNvPr id="71" name="Line 33"/>
            <p:cNvSpPr>
              <a:spLocks noChangeShapeType="1"/>
            </p:cNvSpPr>
            <p:nvPr/>
          </p:nvSpPr>
          <p:spPr bwMode="auto">
            <a:xfrm>
              <a:off x="5136" y="2601"/>
              <a:ext cx="0" cy="144"/>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2" name="Text Box 34"/>
            <p:cNvSpPr txBox="1">
              <a:spLocks noChangeArrowheads="1"/>
            </p:cNvSpPr>
            <p:nvPr/>
          </p:nvSpPr>
          <p:spPr bwMode="auto">
            <a:xfrm>
              <a:off x="4992" y="279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rPr>
                <a:t>3</a:t>
              </a:r>
            </a:p>
          </p:txBody>
        </p:sp>
        <p:sp>
          <p:nvSpPr>
            <p:cNvPr id="73" name="Text Box 35"/>
            <p:cNvSpPr txBox="1">
              <a:spLocks noChangeArrowheads="1"/>
            </p:cNvSpPr>
            <p:nvPr/>
          </p:nvSpPr>
          <p:spPr bwMode="auto">
            <a:xfrm>
              <a:off x="4992" y="304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rPr>
                <a:t>2</a:t>
              </a:r>
            </a:p>
          </p:txBody>
        </p:sp>
        <p:sp>
          <p:nvSpPr>
            <p:cNvPr id="74" name="Line 36"/>
            <p:cNvSpPr>
              <a:spLocks noChangeShapeType="1"/>
            </p:cNvSpPr>
            <p:nvPr/>
          </p:nvSpPr>
          <p:spPr bwMode="auto">
            <a:xfrm>
              <a:off x="4992" y="3273"/>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5" name="Text Box 37"/>
            <p:cNvSpPr txBox="1">
              <a:spLocks noChangeArrowheads="1"/>
            </p:cNvSpPr>
            <p:nvPr/>
          </p:nvSpPr>
          <p:spPr bwMode="auto">
            <a:xfrm>
              <a:off x="4992" y="3369"/>
              <a:ext cx="4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sym typeface="Symbol" panose="05050102010706020507" pitchFamily="18" charset="2"/>
                </a:rPr>
                <a:t>(n</a:t>
              </a:r>
              <a:r>
                <a:rPr kumimoji="0" lang="en-US" altLang="en-US" sz="1800" b="0" i="0" u="none" strike="noStrike" kern="0" cap="none" spc="0" normalizeH="0" baseline="30000" noProof="0" smtClean="0">
                  <a:ln>
                    <a:noFill/>
                  </a:ln>
                  <a:solidFill>
                    <a:srgbClr val="000000"/>
                  </a:solidFill>
                  <a:effectLst/>
                  <a:uLnTx/>
                  <a:uFillTx/>
                  <a:latin typeface="Comic Sans MS" panose="030F0702030302020204" pitchFamily="66" charset="0"/>
                  <a:sym typeface="Symbol" panose="05050102010706020507" pitchFamily="18" charset="2"/>
                </a:rPr>
                <a:t>2</a:t>
              </a:r>
              <a:r>
                <a:rPr kumimoji="0" lang="en-US" altLang="en-US" sz="1800" b="0" i="0" u="none" strike="noStrike" kern="0" cap="none" spc="0" normalizeH="0" baseline="0" noProof="0" smtClean="0">
                  <a:ln>
                    <a:noFill/>
                  </a:ln>
                  <a:solidFill>
                    <a:srgbClr val="000000"/>
                  </a:solidFill>
                  <a:effectLst/>
                  <a:uLnTx/>
                  <a:uFillTx/>
                  <a:latin typeface="Comic Sans MS" panose="030F0702030302020204" pitchFamily="66" charset="0"/>
                  <a:sym typeface="Symbol" panose="05050102010706020507" pitchFamily="18" charset="2"/>
                </a:rPr>
                <a:t>)</a:t>
              </a:r>
            </a:p>
          </p:txBody>
        </p:sp>
      </p:grpSp>
    </p:spTree>
    <p:extLst>
      <p:ext uri="{BB962C8B-B14F-4D97-AF65-F5344CB8AC3E}">
        <p14:creationId xmlns:p14="http://schemas.microsoft.com/office/powerpoint/2010/main" val="129542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A899319-804B-49EA-A8A8-8732D71BDCC8}" type="datetime1">
              <a:rPr kumimoji="0" lang="en-US" sz="10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8/30/2017</a:t>
            </a:fld>
            <a:endParaRPr kumimoji="0" lang="en-US" sz="10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t>Department of Virtualization</a:t>
            </a:r>
            <a:endParaRPr kumimoji="0" lang="en-US" sz="10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4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8" name="TextBox 7"/>
          <p:cNvSpPr txBox="1"/>
          <p:nvPr/>
        </p:nvSpPr>
        <p:spPr>
          <a:xfrm>
            <a:off x="399764" y="1031966"/>
            <a:ext cx="11101245" cy="3016210"/>
          </a:xfrm>
          <a:prstGeom prst="rect">
            <a:avLst/>
          </a:prstGeom>
          <a:noFill/>
        </p:spPr>
        <p:txBody>
          <a:bodyPr wrap="square" rtlCol="0">
            <a:spAutoFit/>
          </a:bodyPr>
          <a:lstStyle/>
          <a:p>
            <a:pPr lvl="0" algn="ctr" defTabSz="457200"/>
            <a:r>
              <a:rPr lang="en-US" sz="2400" b="1" dirty="0" smtClean="0">
                <a:solidFill>
                  <a:prstClr val="black"/>
                </a:solidFill>
              </a:rPr>
              <a:t>Quicksort- Time Complexity – Best Case Analysis</a:t>
            </a:r>
            <a:endParaRPr lang="en-US" sz="2400" b="1" dirty="0">
              <a:solidFill>
                <a:prstClr val="black"/>
              </a:solidFill>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endParaRPr>
          </a:p>
          <a:p>
            <a:pPr marL="285750" lvl="0" indent="-285750" defTabSz="457200">
              <a:buFont typeface="Arial" panose="020B0604020202020204" pitchFamily="34" charset="0"/>
              <a:buChar char="•"/>
            </a:pPr>
            <a:r>
              <a:rPr lang="en-US" dirty="0" smtClean="0">
                <a:solidFill>
                  <a:prstClr val="black"/>
                </a:solidFill>
              </a:rPr>
              <a:t>Best Case Partitioning</a:t>
            </a:r>
            <a:endParaRPr lang="en-US" dirty="0">
              <a:solidFill>
                <a:prstClr val="black"/>
              </a:solidFill>
            </a:endParaRPr>
          </a:p>
          <a:p>
            <a:pPr marL="742950" lvl="1" indent="-285750" defTabSz="457200">
              <a:buFont typeface="Arial" panose="020B0604020202020204" pitchFamily="34" charset="0"/>
              <a:buChar char="•"/>
            </a:pPr>
            <a:r>
              <a:rPr lang="en-US" dirty="0" smtClean="0">
                <a:solidFill>
                  <a:prstClr val="black"/>
                </a:solidFill>
              </a:rPr>
              <a:t>Partitioning produces two regions of size n/2</a:t>
            </a:r>
          </a:p>
          <a:p>
            <a:pPr marL="742950" lvl="1" indent="-285750" defTabSz="457200">
              <a:buFont typeface="Arial" panose="020B0604020202020204" pitchFamily="34" charset="0"/>
              <a:buChar char="•"/>
            </a:pPr>
            <a:endParaRPr lang="en-US" dirty="0">
              <a:solidFill>
                <a:prstClr val="black"/>
              </a:solidFill>
            </a:endParaRPr>
          </a:p>
          <a:p>
            <a:pPr marL="285750" lvl="0" indent="-285750" defTabSz="457200">
              <a:buFont typeface="Arial" panose="020B0604020202020204" pitchFamily="34" charset="0"/>
              <a:buChar char="•"/>
            </a:pPr>
            <a:r>
              <a:rPr lang="en-US" dirty="0" smtClean="0">
                <a:solidFill>
                  <a:prstClr val="black"/>
                </a:solidFill>
              </a:rPr>
              <a:t>Recurrence: q=n/2</a:t>
            </a:r>
          </a:p>
          <a:p>
            <a:pPr marL="742950" lvl="1" indent="-285750" defTabSz="457200">
              <a:buFont typeface="Arial" panose="020B0604020202020204" pitchFamily="34" charset="0"/>
              <a:buChar char="•"/>
            </a:pPr>
            <a:r>
              <a:rPr lang="en-US" dirty="0" smtClean="0">
                <a:solidFill>
                  <a:prstClr val="black"/>
                </a:solidFill>
              </a:rPr>
              <a:t>T(n) = 2T(n/2) + </a:t>
            </a:r>
            <a:r>
              <a:rPr kumimoji="0" lang="en-US" altLang="en-US" sz="2000" b="0" i="0" u="none" strike="noStrike" kern="0" cap="none" spc="0" normalizeH="0" baseline="0" noProof="0" dirty="0" smtClean="0">
                <a:ln>
                  <a:noFill/>
                </a:ln>
                <a:solidFill>
                  <a:srgbClr val="333399"/>
                </a:solidFill>
                <a:effectLst/>
                <a:uLnTx/>
                <a:uFillTx/>
                <a:latin typeface="Arial"/>
                <a:ea typeface="+mn-ea"/>
                <a:cs typeface="+mn-cs"/>
                <a:sym typeface="Symbol" panose="05050102010706020507" pitchFamily="18" charset="2"/>
              </a:rPr>
              <a:t></a:t>
            </a:r>
            <a:r>
              <a:rPr lang="en-US" dirty="0" smtClean="0">
                <a:solidFill>
                  <a:prstClr val="black"/>
                </a:solidFill>
              </a:rPr>
              <a:t>(n)</a:t>
            </a:r>
          </a:p>
          <a:p>
            <a:pPr marL="742950" lvl="1" indent="-285750" defTabSz="457200">
              <a:buFont typeface="Arial" panose="020B0604020202020204" pitchFamily="34" charset="0"/>
              <a:buChar char="•"/>
            </a:pPr>
            <a:r>
              <a:rPr lang="en-US" dirty="0" smtClean="0">
                <a:solidFill>
                  <a:prstClr val="black"/>
                </a:solidFill>
              </a:rPr>
              <a:t>T(n) = </a:t>
            </a:r>
            <a:r>
              <a:rPr kumimoji="0" lang="en-US" altLang="en-US" sz="2000" b="0" i="0" u="none" strike="noStrike" kern="0" cap="none" spc="0" normalizeH="0" baseline="0" noProof="0" dirty="0" smtClean="0">
                <a:ln>
                  <a:noFill/>
                </a:ln>
                <a:solidFill>
                  <a:srgbClr val="333399"/>
                </a:solidFill>
                <a:effectLst/>
                <a:uLnTx/>
                <a:uFillTx/>
                <a:latin typeface="Arial"/>
                <a:ea typeface="+mn-ea"/>
                <a:cs typeface="+mn-cs"/>
                <a:sym typeface="Symbol" panose="05050102010706020507" pitchFamily="18" charset="2"/>
              </a:rPr>
              <a:t></a:t>
            </a:r>
            <a:r>
              <a:rPr lang="en-US" dirty="0" smtClean="0">
                <a:solidFill>
                  <a:prstClr val="black"/>
                </a:solidFill>
              </a:rPr>
              <a:t>(</a:t>
            </a:r>
            <a:r>
              <a:rPr lang="en-US" dirty="0" err="1" smtClean="0">
                <a:solidFill>
                  <a:prstClr val="black"/>
                </a:solidFill>
              </a:rPr>
              <a:t>nlgn</a:t>
            </a:r>
            <a:r>
              <a:rPr lang="en-US" dirty="0" smtClean="0">
                <a:solidFill>
                  <a:prstClr val="black"/>
                </a:solidFill>
              </a:rPr>
              <a:t>) (By master theorem)</a:t>
            </a:r>
          </a:p>
          <a:p>
            <a:pPr marL="1200150" lvl="2" indent="-285750" defTabSz="457200">
              <a:buFont typeface="Arial" panose="020B0604020202020204" pitchFamily="34" charset="0"/>
              <a:buChar char="•"/>
            </a:pPr>
            <a:endParaRPr lang="en-US" dirty="0" smtClean="0">
              <a:solidFill>
                <a:prstClr val="black"/>
              </a:solidFill>
            </a:endParaRPr>
          </a:p>
          <a:p>
            <a:pPr marL="1200150" lvl="2" indent="-285750" defTabSz="457200">
              <a:buFont typeface="Arial" panose="020B0604020202020204" pitchFamily="34" charset="0"/>
              <a:buChar char="•"/>
            </a:pPr>
            <a:endParaRPr lang="en-US" dirty="0">
              <a:solidFill>
                <a:prstClr val="black"/>
              </a:solidFill>
            </a:endParaRPr>
          </a:p>
        </p:txBody>
      </p:sp>
      <p:graphicFrame>
        <p:nvGraphicFramePr>
          <p:cNvPr id="40" name="Object 4"/>
          <p:cNvGraphicFramePr>
            <a:graphicFrameLocks noGrp="1" noChangeAspect="1"/>
          </p:cNvGraphicFramePr>
          <p:nvPr>
            <p:ph sz="half" idx="4294967295"/>
          </p:nvPr>
        </p:nvGraphicFramePr>
        <p:xfrm>
          <a:off x="5569079" y="2784566"/>
          <a:ext cx="6495685" cy="3459480"/>
        </p:xfrm>
        <a:graphic>
          <a:graphicData uri="http://schemas.openxmlformats.org/presentationml/2006/ole">
            <mc:AlternateContent xmlns:mc="http://schemas.openxmlformats.org/markup-compatibility/2006">
              <mc:Choice xmlns:v="urn:schemas-microsoft-com:vml" Requires="v">
                <p:oleObj spid="_x0000_s2062" name="Paint Shop Pro Image" r:id="rId3" imgW="6614634" imgH="3336585" progId="PaintShopPro">
                  <p:embed/>
                </p:oleObj>
              </mc:Choice>
              <mc:Fallback>
                <p:oleObj name="Paint Shop Pro Image" r:id="rId3" imgW="6614634" imgH="3336585" progId="PaintShopPro">
                  <p:embed/>
                  <p:pic>
                    <p:nvPicPr>
                      <p:cNvPr id="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9079" y="2784566"/>
                        <a:ext cx="6495685" cy="345948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9527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A899319-804B-49EA-A8A8-8732D71BDCC8}" type="datetime1">
              <a:rPr kumimoji="0" lang="en-US" sz="10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8/30/2017</a:t>
            </a:fld>
            <a:endParaRPr kumimoji="0" lang="en-US" sz="10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t>Department of Virtualization</a:t>
            </a:r>
            <a:endParaRPr kumimoji="0" lang="en-US" sz="10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4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8" name="TextBox 7"/>
          <p:cNvSpPr txBox="1"/>
          <p:nvPr/>
        </p:nvSpPr>
        <p:spPr>
          <a:xfrm>
            <a:off x="399764" y="1031966"/>
            <a:ext cx="11101245" cy="3570208"/>
          </a:xfrm>
          <a:prstGeom prst="rect">
            <a:avLst/>
          </a:prstGeom>
          <a:noFill/>
        </p:spPr>
        <p:txBody>
          <a:bodyPr wrap="square" rtlCol="0">
            <a:spAutoFit/>
          </a:bodyPr>
          <a:lstStyle/>
          <a:p>
            <a:pPr lvl="0" algn="ctr" defTabSz="457200"/>
            <a:r>
              <a:rPr lang="en-US" sz="2400" b="1" dirty="0" smtClean="0">
                <a:solidFill>
                  <a:prstClr val="black"/>
                </a:solidFill>
              </a:rPr>
              <a:t>Quicksort- Time Complexity – Average Case Analysis</a:t>
            </a:r>
            <a:endParaRPr lang="en-US" sz="2400" b="1" dirty="0">
              <a:solidFill>
                <a:prstClr val="black"/>
              </a:solidFill>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endParaRPr>
          </a:p>
          <a:p>
            <a:pPr marL="285750" lvl="0" indent="-285750" defTabSz="457200">
              <a:buFont typeface="Arial" panose="020B0604020202020204" pitchFamily="34" charset="0"/>
              <a:buChar char="•"/>
            </a:pPr>
            <a:r>
              <a:rPr lang="en-US" dirty="0" smtClean="0">
                <a:solidFill>
                  <a:prstClr val="black"/>
                </a:solidFill>
              </a:rPr>
              <a:t>Average Case Partitioning</a:t>
            </a:r>
            <a:endParaRPr lang="en-US" dirty="0">
              <a:solidFill>
                <a:prstClr val="black"/>
              </a:solidFill>
            </a:endParaRPr>
          </a:p>
          <a:p>
            <a:pPr marL="742950" lvl="1" indent="-285750" defTabSz="457200">
              <a:buFont typeface="Arial" panose="020B0604020202020204" pitchFamily="34" charset="0"/>
              <a:buChar char="•"/>
            </a:pPr>
            <a:r>
              <a:rPr lang="en-US" dirty="0" smtClean="0">
                <a:solidFill>
                  <a:prstClr val="black"/>
                </a:solidFill>
              </a:rPr>
              <a:t>All permutations of the input numbers are equally likely</a:t>
            </a:r>
          </a:p>
          <a:p>
            <a:pPr marL="742950" lvl="1" indent="-285750" defTabSz="457200">
              <a:buFont typeface="Arial" panose="020B0604020202020204" pitchFamily="34" charset="0"/>
              <a:buChar char="•"/>
            </a:pPr>
            <a:r>
              <a:rPr lang="en-US" dirty="0" smtClean="0">
                <a:solidFill>
                  <a:prstClr val="black"/>
                </a:solidFill>
              </a:rPr>
              <a:t>On a random input array, we will have a mix of well balanced and unbalanced splits</a:t>
            </a:r>
          </a:p>
          <a:p>
            <a:pPr marL="742950" lvl="1" indent="-285750" defTabSz="457200">
              <a:buFont typeface="Arial" panose="020B0604020202020204" pitchFamily="34" charset="0"/>
              <a:buChar char="•"/>
            </a:pPr>
            <a:r>
              <a:rPr lang="en-US" dirty="0" smtClean="0">
                <a:solidFill>
                  <a:prstClr val="black"/>
                </a:solidFill>
              </a:rPr>
              <a:t>Good and bad splits are randomly distributed across throughout the tree</a:t>
            </a:r>
          </a:p>
          <a:p>
            <a:pPr marL="742950" lvl="1" indent="-285750" defTabSz="457200">
              <a:buFont typeface="Arial" panose="020B0604020202020204" pitchFamily="34" charset="0"/>
              <a:buChar char="•"/>
            </a:pPr>
            <a:endParaRPr lang="en-US" dirty="0">
              <a:solidFill>
                <a:prstClr val="black"/>
              </a:solidFill>
            </a:endParaRPr>
          </a:p>
          <a:p>
            <a:pPr marL="285750" lvl="0" indent="-285750" defTabSz="457200">
              <a:buFont typeface="Arial" panose="020B0604020202020204" pitchFamily="34" charset="0"/>
              <a:buChar char="•"/>
            </a:pPr>
            <a:r>
              <a:rPr lang="en-US" dirty="0" smtClean="0">
                <a:solidFill>
                  <a:prstClr val="black"/>
                </a:solidFill>
              </a:rPr>
              <a:t>Recurrence: q=n/2</a:t>
            </a:r>
          </a:p>
          <a:p>
            <a:pPr marL="742950" lvl="1" indent="-285750" defTabSz="457200">
              <a:buFont typeface="Arial" panose="020B0604020202020204" pitchFamily="34" charset="0"/>
              <a:buChar char="•"/>
            </a:pPr>
            <a:r>
              <a:rPr lang="en-US" dirty="0" smtClean="0">
                <a:solidFill>
                  <a:prstClr val="black"/>
                </a:solidFill>
              </a:rPr>
              <a:t>T(n) = 2T(n/2) + </a:t>
            </a:r>
            <a:r>
              <a:rPr kumimoji="0" lang="en-US" altLang="en-US" sz="2000" b="0" i="0" u="none" strike="noStrike" kern="0" cap="none" spc="0" normalizeH="0" baseline="0" noProof="0" dirty="0" smtClean="0">
                <a:ln>
                  <a:noFill/>
                </a:ln>
                <a:solidFill>
                  <a:srgbClr val="333399"/>
                </a:solidFill>
                <a:effectLst/>
                <a:uLnTx/>
                <a:uFillTx/>
                <a:latin typeface="Arial"/>
                <a:ea typeface="+mn-ea"/>
                <a:cs typeface="+mn-cs"/>
                <a:sym typeface="Symbol" panose="05050102010706020507" pitchFamily="18" charset="2"/>
              </a:rPr>
              <a:t></a:t>
            </a:r>
            <a:r>
              <a:rPr lang="en-US" dirty="0" smtClean="0">
                <a:solidFill>
                  <a:prstClr val="black"/>
                </a:solidFill>
              </a:rPr>
              <a:t>(n)</a:t>
            </a:r>
          </a:p>
          <a:p>
            <a:pPr marL="742950" lvl="1" indent="-285750" defTabSz="457200">
              <a:buFont typeface="Arial" panose="020B0604020202020204" pitchFamily="34" charset="0"/>
              <a:buChar char="•"/>
            </a:pPr>
            <a:r>
              <a:rPr lang="en-US" dirty="0" smtClean="0">
                <a:solidFill>
                  <a:prstClr val="black"/>
                </a:solidFill>
              </a:rPr>
              <a:t>T(n) = </a:t>
            </a:r>
            <a:r>
              <a:rPr kumimoji="0" lang="en-US" altLang="en-US" sz="2000" b="0" i="0" u="none" strike="noStrike" kern="0" cap="none" spc="0" normalizeH="0" baseline="0" noProof="0" dirty="0" smtClean="0">
                <a:ln>
                  <a:noFill/>
                </a:ln>
                <a:solidFill>
                  <a:srgbClr val="333399"/>
                </a:solidFill>
                <a:effectLst/>
                <a:uLnTx/>
                <a:uFillTx/>
                <a:latin typeface="Arial"/>
                <a:ea typeface="+mn-ea"/>
                <a:cs typeface="+mn-cs"/>
                <a:sym typeface="Symbol" panose="05050102010706020507" pitchFamily="18" charset="2"/>
              </a:rPr>
              <a:t></a:t>
            </a:r>
            <a:r>
              <a:rPr lang="en-US" dirty="0" smtClean="0">
                <a:solidFill>
                  <a:prstClr val="black"/>
                </a:solidFill>
              </a:rPr>
              <a:t>(</a:t>
            </a:r>
            <a:r>
              <a:rPr lang="en-US" dirty="0" err="1" smtClean="0">
                <a:solidFill>
                  <a:prstClr val="black"/>
                </a:solidFill>
              </a:rPr>
              <a:t>nlgn</a:t>
            </a:r>
            <a:r>
              <a:rPr lang="en-US" dirty="0" smtClean="0">
                <a:solidFill>
                  <a:prstClr val="black"/>
                </a:solidFill>
              </a:rPr>
              <a:t>) (By master theorem)</a:t>
            </a:r>
          </a:p>
          <a:p>
            <a:pPr marL="1200150" lvl="2" indent="-285750" defTabSz="457200">
              <a:buFont typeface="Arial" panose="020B0604020202020204" pitchFamily="34" charset="0"/>
              <a:buChar char="•"/>
            </a:pPr>
            <a:endParaRPr lang="en-US" dirty="0" smtClean="0">
              <a:solidFill>
                <a:prstClr val="black"/>
              </a:solidFill>
            </a:endParaRPr>
          </a:p>
          <a:p>
            <a:pPr marL="1200150" lvl="2" indent="-285750" defTabSz="457200">
              <a:buFont typeface="Arial" panose="020B0604020202020204" pitchFamily="34" charset="0"/>
              <a:buChar char="•"/>
            </a:pPr>
            <a:endParaRPr lang="en-US" dirty="0">
              <a:solidFill>
                <a:prstClr val="black"/>
              </a:solidFill>
            </a:endParaRPr>
          </a:p>
        </p:txBody>
      </p:sp>
    </p:spTree>
    <p:extLst>
      <p:ext uri="{BB962C8B-B14F-4D97-AF65-F5344CB8AC3E}">
        <p14:creationId xmlns:p14="http://schemas.microsoft.com/office/powerpoint/2010/main" val="3260910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Custom 1">
      <a:dk1>
        <a:sysClr val="windowText" lastClr="000000"/>
      </a:dk1>
      <a:lt1>
        <a:sysClr val="window" lastClr="FFFFFF"/>
      </a:lt1>
      <a:dk2>
        <a:srgbClr val="146194"/>
      </a:dk2>
      <a:lt2>
        <a:srgbClr val="A4C4DE"/>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155</TotalTime>
  <Words>349</Words>
  <Application>Microsoft Office PowerPoint</Application>
  <PresentationFormat>Widescreen</PresentationFormat>
  <Paragraphs>116</Paragraphs>
  <Slides>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7</vt:i4>
      </vt:variant>
    </vt:vector>
  </HeadingPairs>
  <TitlesOfParts>
    <vt:vector size="16" baseType="lpstr">
      <vt:lpstr>Arial</vt:lpstr>
      <vt:lpstr>Calibri</vt:lpstr>
      <vt:lpstr>Century Gothic</vt:lpstr>
      <vt:lpstr>Comic Sans MS</vt:lpstr>
      <vt:lpstr>Symbol</vt:lpstr>
      <vt:lpstr>Wingdings 3</vt:lpstr>
      <vt:lpstr>Slice</vt:lpstr>
      <vt:lpstr>Equation</vt:lpstr>
      <vt:lpstr>Paint Shop Pro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GL</dc:creator>
  <cp:lastModifiedBy>Anurag Jain</cp:lastModifiedBy>
  <cp:revision>28</cp:revision>
  <dcterms:created xsi:type="dcterms:W3CDTF">2017-07-18T07:31:13Z</dcterms:created>
  <dcterms:modified xsi:type="dcterms:W3CDTF">2017-08-30T17:51:14Z</dcterms:modified>
</cp:coreProperties>
</file>