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6" r:id="rId10"/>
    <p:sldId id="267" r:id="rId11"/>
    <p:sldId id="269"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1" r:id="rId27"/>
    <p:sldId id="284" r:id="rId28"/>
    <p:sldId id="285" r:id="rId29"/>
    <p:sldId id="287" r:id="rId30"/>
    <p:sldId id="286"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16" r:id="rId49"/>
    <p:sldId id="315" r:id="rId50"/>
    <p:sldId id="305" r:id="rId51"/>
    <p:sldId id="317" r:id="rId52"/>
    <p:sldId id="318" r:id="rId53"/>
    <p:sldId id="319" r:id="rId54"/>
    <p:sldId id="320" r:id="rId55"/>
    <p:sldId id="321" r:id="rId56"/>
    <p:sldId id="322" r:id="rId57"/>
    <p:sldId id="323" r:id="rId58"/>
    <p:sldId id="306" r:id="rId59"/>
    <p:sldId id="307" r:id="rId60"/>
    <p:sldId id="308" r:id="rId61"/>
    <p:sldId id="309" r:id="rId62"/>
    <p:sldId id="310" r:id="rId63"/>
    <p:sldId id="311" r:id="rId64"/>
    <p:sldId id="312" r:id="rId65"/>
    <p:sldId id="313" r:id="rId66"/>
    <p:sldId id="314" r:id="rId6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85" d="100"/>
          <a:sy n="85" d="100"/>
        </p:scale>
        <p:origin x="858"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9/18/2018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315591517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27</a:t>
            </a:fld>
            <a:endParaRPr lang="en-US"/>
          </a:p>
        </p:txBody>
      </p:sp>
    </p:spTree>
    <p:extLst>
      <p:ext uri="{BB962C8B-B14F-4D97-AF65-F5344CB8AC3E}">
        <p14:creationId xmlns:p14="http://schemas.microsoft.com/office/powerpoint/2010/main" val="978422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 locations???</a:t>
            </a:r>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31</a:t>
            </a:fld>
            <a:endParaRPr lang="en-US"/>
          </a:p>
        </p:txBody>
      </p:sp>
    </p:spTree>
    <p:extLst>
      <p:ext uri="{BB962C8B-B14F-4D97-AF65-F5344CB8AC3E}">
        <p14:creationId xmlns:p14="http://schemas.microsoft.com/office/powerpoint/2010/main" val="219192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34</a:t>
            </a:fld>
            <a:endParaRPr lang="en-US"/>
          </a:p>
        </p:txBody>
      </p:sp>
    </p:spTree>
    <p:extLst>
      <p:ext uri="{BB962C8B-B14F-4D97-AF65-F5344CB8AC3E}">
        <p14:creationId xmlns:p14="http://schemas.microsoft.com/office/powerpoint/2010/main" val="104474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lgn="ctr"/>
            <a:fld id="{047E157E-8DCB-4F70-A0AF-5EB586A91DD4}" type="datetime1">
              <a:rPr lang="en-US" smtClean="0">
                <a:solidFill>
                  <a:srgbClr val="FFFFFF"/>
                </a:solidFill>
              </a:rPr>
              <a:pPr algn="ctr"/>
              <a:t>9/18/2018</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chemeClr val="tx2"/>
              </a:solidFill>
            </a:endParaRP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9/18/2018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606EA6-EFEA-4C30-9264-4F9291A5780D}" type="datetime1">
              <a:rPr lang="en-US" smtClean="0"/>
              <a:pPr/>
              <a:t>9/18/2018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606EA6-EFEA-4C30-9264-4F9291A5780D}" type="datetime1">
              <a:rPr lang="en-US" smtClean="0"/>
              <a:pPr/>
              <a:t>9/18/2018</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6"/>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9/18/2018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606EA6-EFEA-4C30-9264-4F9291A5780D}"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606EA6-EFEA-4C30-9264-4F9291A5780D}" type="datetime1">
              <a:rPr lang="en-US" smtClean="0"/>
              <a:pPr/>
              <a:t>9/18/2018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FADB5D-B7A0-47E3-AD2D-B1A6F8614213}" type="datetime1">
              <a:rPr lang="en-US" smtClean="0"/>
              <a:pPr/>
              <a:t>9/18/2018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9/18/2018</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9A8198-4617-485E-9585-4840B69DBBA6}"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606EA6-EFEA-4C30-9264-4F9291A5780D}" type="datetime1">
              <a:rPr lang="en-US" smtClean="0"/>
              <a:pPr/>
              <a:t>9/18/2018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4606EA6-EFEA-4C30-9264-4F9291A5780D}" type="datetime1">
              <a:rPr lang="en-US" smtClean="0"/>
              <a:pPr/>
              <a:t>9/18/2018</a:t>
            </a:fld>
            <a:endParaRPr lang="en-US" sz="1400" dirty="0">
              <a:solidFill>
                <a:schemeClr val="tx2"/>
              </a:solidFill>
            </a:endParaRPr>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pPr algn="r"/>
            <a:endParaRPr lang="en-US" sz="1400" dirty="0">
              <a:solidFill>
                <a:schemeClr val="tx2"/>
              </a:solidFill>
            </a:endParaRPr>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85800" y="438150"/>
            <a:ext cx="7848600" cy="2209800"/>
          </a:xfrm>
        </p:spPr>
        <p:txBody>
          <a:bodyPr/>
          <a:lstStyle/>
          <a:p>
            <a:r>
              <a:rPr lang="en-US" sz="4500" u="sng" dirty="0"/>
              <a:t>U</a:t>
            </a:r>
            <a:r>
              <a:rPr lang="en-US" sz="4500" u="sng" dirty="0" smtClean="0"/>
              <a:t>NIT IV: </a:t>
            </a:r>
            <a:r>
              <a:rPr lang="en-US" sz="4500" dirty="0" smtClean="0"/>
              <a:t/>
            </a:r>
            <a:br>
              <a:rPr lang="en-US" sz="4500" dirty="0" smtClean="0"/>
            </a:br>
            <a:r>
              <a:rPr lang="en-US" sz="4500" dirty="0" smtClean="0"/>
              <a:t>OPERATING SYSTEM &amp; APPLICATION SECURITY</a:t>
            </a:r>
            <a:endParaRPr lang="en-US" sz="4500" dirty="0"/>
          </a:p>
        </p:txBody>
      </p:sp>
      <p:sp>
        <p:nvSpPr>
          <p:cNvPr id="5" name="Rectangle 4"/>
          <p:cNvSpPr>
            <a:spLocks noGrp="1"/>
          </p:cNvSpPr>
          <p:nvPr>
            <p:ph type="subTitle" idx="1"/>
          </p:nvPr>
        </p:nvSpPr>
        <p:spPr>
          <a:xfrm>
            <a:off x="2590800" y="3638550"/>
            <a:ext cx="6400800" cy="131445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smtClean="0"/>
              <a:t>The main task of an RTOS is to manage the resources of the computer such that a particular operation executes in precisely same amount of time every time it occurs.</a:t>
            </a:r>
          </a:p>
          <a:p>
            <a:r>
              <a:rPr lang="en-US" dirty="0" smtClean="0"/>
              <a:t>A common example of an RTOS are the computers found on an </a:t>
            </a:r>
            <a:r>
              <a:rPr lang="en-US" b="1" dirty="0" smtClean="0"/>
              <a:t>aircraft</a:t>
            </a:r>
            <a:r>
              <a:rPr lang="en-US" dirty="0" smtClean="0"/>
              <a:t>, this is due to the critical moments when every command from the pilot must show a result immediately.</a:t>
            </a:r>
            <a:endParaRPr lang="en-US" dirty="0"/>
          </a:p>
        </p:txBody>
      </p:sp>
    </p:spTree>
    <p:extLst>
      <p:ext uri="{BB962C8B-B14F-4D97-AF65-F5344CB8AC3E}">
        <p14:creationId xmlns:p14="http://schemas.microsoft.com/office/powerpoint/2010/main" val="109321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5574" y="1200150"/>
            <a:ext cx="803285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00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Advantages</a:t>
            </a:r>
          </a:p>
          <a:p>
            <a:pPr lvl="1"/>
            <a:r>
              <a:rPr lang="en-US" dirty="0" smtClean="0"/>
              <a:t>Better throughput</a:t>
            </a:r>
          </a:p>
          <a:p>
            <a:pPr lvl="1"/>
            <a:r>
              <a:rPr lang="en-US" dirty="0" smtClean="0"/>
              <a:t>Response Time is very less</a:t>
            </a:r>
          </a:p>
          <a:p>
            <a:r>
              <a:rPr lang="en-US" b="1" dirty="0" smtClean="0"/>
              <a:t>Disadvantages</a:t>
            </a:r>
          </a:p>
          <a:p>
            <a:pPr lvl="1"/>
            <a:r>
              <a:rPr lang="en-US" dirty="0" smtClean="0"/>
              <a:t>Very costly</a:t>
            </a:r>
          </a:p>
          <a:p>
            <a:pPr lvl="1"/>
            <a:r>
              <a:rPr lang="en-US" dirty="0" smtClean="0"/>
              <a:t>Large memory required</a:t>
            </a:r>
          </a:p>
          <a:p>
            <a:endParaRPr lang="en-US" dirty="0" smtClean="0"/>
          </a:p>
          <a:p>
            <a:pPr lvl="1"/>
            <a:endParaRPr lang="en-US" dirty="0"/>
          </a:p>
        </p:txBody>
      </p:sp>
    </p:spTree>
    <p:extLst>
      <p:ext uri="{BB962C8B-B14F-4D97-AF65-F5344CB8AC3E}">
        <p14:creationId xmlns:p14="http://schemas.microsoft.com/office/powerpoint/2010/main" val="400229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Sharing Operating System</a:t>
            </a:r>
            <a:endParaRPr lang="en-US" dirty="0"/>
          </a:p>
        </p:txBody>
      </p:sp>
      <p:sp>
        <p:nvSpPr>
          <p:cNvPr id="3" name="Content Placeholder 2"/>
          <p:cNvSpPr>
            <a:spLocks noGrp="1"/>
          </p:cNvSpPr>
          <p:nvPr>
            <p:ph idx="1"/>
          </p:nvPr>
        </p:nvSpPr>
        <p:spPr/>
        <p:txBody>
          <a:bodyPr>
            <a:normAutofit fontScale="92500"/>
          </a:bodyPr>
          <a:lstStyle/>
          <a:p>
            <a:r>
              <a:rPr lang="en-US" dirty="0"/>
              <a:t>As the name itself suggests, in a time-sharing system or </a:t>
            </a:r>
            <a:r>
              <a:rPr lang="en-US" b="1" dirty="0"/>
              <a:t>multi-tasking</a:t>
            </a:r>
            <a:r>
              <a:rPr lang="en-US" dirty="0"/>
              <a:t> system, multiple jobs can be executed on a system at the same time by sharing the CPU </a:t>
            </a:r>
            <a:r>
              <a:rPr lang="en-US" b="1" dirty="0"/>
              <a:t>time </a:t>
            </a:r>
            <a:r>
              <a:rPr lang="en-US" dirty="0"/>
              <a:t>among them. </a:t>
            </a:r>
            <a:endParaRPr lang="en-US" dirty="0" smtClean="0"/>
          </a:p>
          <a:p>
            <a:r>
              <a:rPr lang="en-US" dirty="0" smtClean="0"/>
              <a:t>It </a:t>
            </a:r>
            <a:r>
              <a:rPr lang="en-US" dirty="0"/>
              <a:t>is considered to be a</a:t>
            </a:r>
            <a:r>
              <a:rPr lang="en-US" b="1" dirty="0"/>
              <a:t> </a:t>
            </a:r>
            <a:r>
              <a:rPr lang="en-US" b="1" dirty="0" smtClean="0"/>
              <a:t>logical </a:t>
            </a:r>
            <a:r>
              <a:rPr lang="en-US" dirty="0" smtClean="0"/>
              <a:t>extension </a:t>
            </a:r>
            <a:r>
              <a:rPr lang="en-US" dirty="0"/>
              <a:t>of </a:t>
            </a:r>
            <a:r>
              <a:rPr lang="en-US" b="1" dirty="0"/>
              <a:t>multiprogramming</a:t>
            </a:r>
            <a:r>
              <a:rPr lang="en-US" dirty="0"/>
              <a:t> because both does simultaneous execution but differ in their prime objectives. </a:t>
            </a:r>
            <a:endParaRPr lang="en-US" dirty="0" smtClean="0"/>
          </a:p>
          <a:p>
            <a:r>
              <a:rPr lang="en-US" dirty="0" smtClean="0"/>
              <a:t>The </a:t>
            </a:r>
            <a:r>
              <a:rPr lang="en-US" dirty="0"/>
              <a:t>main objective of time-sharing systems is to </a:t>
            </a:r>
            <a:r>
              <a:rPr lang="en-US" b="1" dirty="0"/>
              <a:t>minimize response time </a:t>
            </a:r>
            <a:r>
              <a:rPr lang="en-US" dirty="0"/>
              <a:t>but not maximizing the processor </a:t>
            </a:r>
            <a:r>
              <a:rPr lang="en-US" dirty="0" smtClean="0"/>
              <a:t>use (</a:t>
            </a:r>
            <a:r>
              <a:rPr lang="en-US" dirty="0"/>
              <a:t>which is the objective of multiprogramming systems). </a:t>
            </a:r>
            <a:br>
              <a:rPr lang="en-US" dirty="0"/>
            </a:br>
            <a:r>
              <a:rPr lang="en-US" dirty="0" err="1"/>
              <a:t>Eg</a:t>
            </a:r>
            <a:r>
              <a:rPr lang="en-US" dirty="0"/>
              <a:t>: Unix Systems</a:t>
            </a:r>
          </a:p>
          <a:p>
            <a:endParaRPr lang="en-US" dirty="0"/>
          </a:p>
        </p:txBody>
      </p:sp>
    </p:spTree>
    <p:extLst>
      <p:ext uri="{BB962C8B-B14F-4D97-AF65-F5344CB8AC3E}">
        <p14:creationId xmlns:p14="http://schemas.microsoft.com/office/powerpoint/2010/main" val="275461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00150"/>
            <a:ext cx="68580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51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i="1" dirty="0" smtClean="0"/>
              <a:t>Advantages:</a:t>
            </a:r>
            <a:endParaRPr lang="en-US" dirty="0"/>
          </a:p>
          <a:p>
            <a:pPr lvl="1"/>
            <a:r>
              <a:rPr lang="en-US" dirty="0" smtClean="0"/>
              <a:t>They </a:t>
            </a:r>
            <a:r>
              <a:rPr lang="en-US" dirty="0"/>
              <a:t>minimize the </a:t>
            </a:r>
            <a:r>
              <a:rPr lang="en-US" b="1" dirty="0"/>
              <a:t>response time</a:t>
            </a:r>
            <a:r>
              <a:rPr lang="en-US" dirty="0"/>
              <a:t> </a:t>
            </a:r>
            <a:r>
              <a:rPr lang="en-US" dirty="0" smtClean="0"/>
              <a:t>i.e</a:t>
            </a:r>
            <a:r>
              <a:rPr lang="en-US" dirty="0"/>
              <a:t>.</a:t>
            </a:r>
            <a:r>
              <a:rPr lang="en-US" dirty="0" smtClean="0"/>
              <a:t> </a:t>
            </a:r>
            <a:r>
              <a:rPr lang="en-US" dirty="0"/>
              <a:t>greater the response time, lesser is the efficiency of the </a:t>
            </a:r>
            <a:r>
              <a:rPr lang="en-US" dirty="0" smtClean="0"/>
              <a:t>system.</a:t>
            </a:r>
            <a:endParaRPr lang="en-US" dirty="0"/>
          </a:p>
          <a:p>
            <a:pPr lvl="1"/>
            <a:r>
              <a:rPr lang="en-US" dirty="0" smtClean="0"/>
              <a:t>They </a:t>
            </a:r>
            <a:r>
              <a:rPr lang="en-US" dirty="0"/>
              <a:t>reduce CPU </a:t>
            </a:r>
            <a:r>
              <a:rPr lang="en-US" b="1" dirty="0"/>
              <a:t>idle </a:t>
            </a:r>
            <a:r>
              <a:rPr lang="en-US" dirty="0"/>
              <a:t>time.</a:t>
            </a:r>
          </a:p>
          <a:p>
            <a:r>
              <a:rPr lang="en-US" b="1" i="1" dirty="0" smtClean="0"/>
              <a:t>Disadvantages:</a:t>
            </a:r>
            <a:endParaRPr lang="en-US" dirty="0"/>
          </a:p>
          <a:p>
            <a:pPr lvl="1"/>
            <a:r>
              <a:rPr lang="en-US" dirty="0" smtClean="0"/>
              <a:t>Security </a:t>
            </a:r>
            <a:r>
              <a:rPr lang="en-US" dirty="0"/>
              <a:t>and </a:t>
            </a:r>
            <a:r>
              <a:rPr lang="en-US" b="1" dirty="0"/>
              <a:t>Synchronization</a:t>
            </a:r>
            <a:r>
              <a:rPr lang="en-US" dirty="0"/>
              <a:t> must be given a greater </a:t>
            </a:r>
            <a:r>
              <a:rPr lang="en-US" dirty="0" smtClean="0"/>
              <a:t>importance.</a:t>
            </a:r>
            <a:endParaRPr lang="en-US" dirty="0"/>
          </a:p>
          <a:p>
            <a:pPr lvl="1"/>
            <a:r>
              <a:rPr lang="en-US" dirty="0" smtClean="0"/>
              <a:t>Data </a:t>
            </a:r>
            <a:r>
              <a:rPr lang="en-US" dirty="0"/>
              <a:t>communication must be enabled</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412680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Operating System</a:t>
            </a:r>
            <a:endParaRPr lang="en-US" dirty="0"/>
          </a:p>
        </p:txBody>
      </p:sp>
      <p:sp>
        <p:nvSpPr>
          <p:cNvPr id="3" name="Content Placeholder 2"/>
          <p:cNvSpPr>
            <a:spLocks noGrp="1"/>
          </p:cNvSpPr>
          <p:nvPr>
            <p:ph idx="1"/>
          </p:nvPr>
        </p:nvSpPr>
        <p:spPr/>
        <p:txBody>
          <a:bodyPr/>
          <a:lstStyle/>
          <a:p>
            <a:r>
              <a:rPr lang="en-US" dirty="0"/>
              <a:t>Network Operating System(NOS) is similar to distributed systems </a:t>
            </a:r>
            <a:r>
              <a:rPr lang="en-US" b="1" dirty="0"/>
              <a:t>but </a:t>
            </a:r>
            <a:r>
              <a:rPr lang="en-US" dirty="0"/>
              <a:t>they differ in the way they access </a:t>
            </a:r>
            <a:r>
              <a:rPr lang="en-US" dirty="0" smtClean="0"/>
              <a:t>resources.</a:t>
            </a:r>
          </a:p>
          <a:p>
            <a:r>
              <a:rPr lang="en-US" dirty="0" smtClean="0"/>
              <a:t>An </a:t>
            </a:r>
            <a:r>
              <a:rPr lang="en-US" dirty="0"/>
              <a:t>NOS need </a:t>
            </a:r>
            <a:r>
              <a:rPr lang="en-US" b="1" dirty="0"/>
              <a:t>special functions/protocols </a:t>
            </a:r>
            <a:r>
              <a:rPr lang="en-US" dirty="0"/>
              <a:t>to facilitate connectivity &amp; communication among the systems. </a:t>
            </a:r>
            <a:endParaRPr lang="en-US" dirty="0" smtClean="0"/>
          </a:p>
          <a:p>
            <a:r>
              <a:rPr lang="en-US" b="1" dirty="0" smtClean="0"/>
              <a:t>NOS</a:t>
            </a:r>
            <a:r>
              <a:rPr lang="en-US" dirty="0"/>
              <a:t> employs a </a:t>
            </a:r>
            <a:r>
              <a:rPr lang="en-US" b="1" dirty="0"/>
              <a:t>client-server model </a:t>
            </a:r>
            <a:r>
              <a:rPr lang="en-US" dirty="0" smtClean="0"/>
              <a:t>whereas a </a:t>
            </a:r>
            <a:r>
              <a:rPr lang="en-US" b="1" dirty="0" smtClean="0"/>
              <a:t>DOS</a:t>
            </a:r>
            <a:r>
              <a:rPr lang="en-US" b="1" dirty="0"/>
              <a:t> </a:t>
            </a:r>
            <a:r>
              <a:rPr lang="en-US" dirty="0"/>
              <a:t>employs a</a:t>
            </a:r>
            <a:r>
              <a:rPr lang="en-US" b="1" dirty="0"/>
              <a:t> master-slave model. </a:t>
            </a:r>
            <a:endParaRPr lang="en-US" b="1" dirty="0" smtClean="0"/>
          </a:p>
          <a:p>
            <a:r>
              <a:rPr lang="en-US" dirty="0" smtClean="0"/>
              <a:t>In</a:t>
            </a:r>
            <a:r>
              <a:rPr lang="en-US" dirty="0"/>
              <a:t> </a:t>
            </a:r>
            <a:r>
              <a:rPr lang="en-US" b="1" dirty="0"/>
              <a:t>NOS</a:t>
            </a:r>
            <a:r>
              <a:rPr lang="en-US" dirty="0"/>
              <a:t>, to process the data, it has to be transferred to the server.</a:t>
            </a:r>
          </a:p>
          <a:p>
            <a:endParaRPr lang="en-US" dirty="0"/>
          </a:p>
        </p:txBody>
      </p:sp>
    </p:spTree>
    <p:extLst>
      <p:ext uri="{BB962C8B-B14F-4D97-AF65-F5344CB8AC3E}">
        <p14:creationId xmlns:p14="http://schemas.microsoft.com/office/powerpoint/2010/main" val="2643626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NOS</a:t>
            </a:r>
            <a:endParaRPr lang="en-US" dirty="0"/>
          </a:p>
        </p:txBody>
      </p:sp>
      <p:sp>
        <p:nvSpPr>
          <p:cNvPr id="3" name="Content Placeholder 2"/>
          <p:cNvSpPr>
            <a:spLocks noGrp="1"/>
          </p:cNvSpPr>
          <p:nvPr>
            <p:ph idx="1"/>
          </p:nvPr>
        </p:nvSpPr>
        <p:spPr/>
        <p:txBody>
          <a:bodyPr/>
          <a:lstStyle/>
          <a:p>
            <a:r>
              <a:rPr lang="en-US" dirty="0" smtClean="0"/>
              <a:t>Peer-to-Peer Model</a:t>
            </a:r>
          </a:p>
          <a:p>
            <a:r>
              <a:rPr lang="en-US" dirty="0" smtClean="0"/>
              <a:t>Client Server Model</a:t>
            </a:r>
            <a:endParaRPr lang="en-US" dirty="0"/>
          </a:p>
        </p:txBody>
      </p:sp>
    </p:spTree>
    <p:extLst>
      <p:ext uri="{BB962C8B-B14F-4D97-AF65-F5344CB8AC3E}">
        <p14:creationId xmlns:p14="http://schemas.microsoft.com/office/powerpoint/2010/main" val="331669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Peer-to-Peer Model</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271587"/>
            <a:ext cx="5257800" cy="3514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925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Server Model</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504950"/>
            <a:ext cx="5562599" cy="3124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860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Operating System is an intermediary between the user and the hardware of the computer.</a:t>
            </a:r>
          </a:p>
          <a:p>
            <a:r>
              <a:rPr lang="en-US" dirty="0" smtClean="0"/>
              <a:t>The main purpose of an OS is to provide a suitable environment such that the programs can be executed effectively and conveniently.</a:t>
            </a:r>
          </a:p>
          <a:p>
            <a:endParaRPr lang="en-US" dirty="0"/>
          </a:p>
        </p:txBody>
      </p:sp>
    </p:spTree>
    <p:extLst>
      <p:ext uri="{BB962C8B-B14F-4D97-AF65-F5344CB8AC3E}">
        <p14:creationId xmlns:p14="http://schemas.microsoft.com/office/powerpoint/2010/main" val="185085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i="1" dirty="0" smtClean="0"/>
              <a:t>Objectives:</a:t>
            </a:r>
            <a:endParaRPr lang="en-US" b="1" i="1" dirty="0"/>
          </a:p>
          <a:p>
            <a:pPr lvl="1"/>
            <a:r>
              <a:rPr lang="en-US" dirty="0" smtClean="0"/>
              <a:t>Providing Security.</a:t>
            </a:r>
            <a:endParaRPr lang="en-US" dirty="0"/>
          </a:p>
          <a:p>
            <a:pPr lvl="1"/>
            <a:r>
              <a:rPr lang="en-US" dirty="0" smtClean="0"/>
              <a:t>Facilitating </a:t>
            </a:r>
            <a:r>
              <a:rPr lang="en-US" dirty="0"/>
              <a:t>user management </a:t>
            </a:r>
            <a:r>
              <a:rPr lang="en-US" dirty="0" err="1"/>
              <a:t>i.e</a:t>
            </a:r>
            <a:r>
              <a:rPr lang="en-US" dirty="0"/>
              <a:t>; logon &amp; </a:t>
            </a:r>
            <a:r>
              <a:rPr lang="en-US" dirty="0" smtClean="0"/>
              <a:t>logoff.</a:t>
            </a:r>
            <a:endParaRPr lang="en-US" dirty="0"/>
          </a:p>
          <a:p>
            <a:pPr lvl="1"/>
            <a:r>
              <a:rPr lang="en-US" dirty="0" smtClean="0"/>
              <a:t>Enabling </a:t>
            </a:r>
            <a:r>
              <a:rPr lang="en-US" dirty="0"/>
              <a:t>remote access to servers.</a:t>
            </a:r>
          </a:p>
          <a:p>
            <a:r>
              <a:rPr lang="en-US" b="1" i="1" dirty="0" smtClean="0"/>
              <a:t>Advantages:</a:t>
            </a:r>
            <a:endParaRPr lang="en-US" b="1" i="1" dirty="0"/>
          </a:p>
          <a:p>
            <a:pPr lvl="1"/>
            <a:r>
              <a:rPr lang="en-US" dirty="0" smtClean="0"/>
              <a:t>Stabilized Servers.</a:t>
            </a:r>
            <a:endParaRPr lang="en-US" dirty="0"/>
          </a:p>
          <a:p>
            <a:pPr lvl="1"/>
            <a:r>
              <a:rPr lang="en-US" dirty="0" smtClean="0"/>
              <a:t>Provides </a:t>
            </a:r>
            <a:r>
              <a:rPr lang="en-US" dirty="0"/>
              <a:t>file, print, web &amp; back-up </a:t>
            </a:r>
            <a:r>
              <a:rPr lang="en-US" dirty="0" smtClean="0"/>
              <a:t>services.</a:t>
            </a:r>
            <a:endParaRPr lang="en-US" dirty="0"/>
          </a:p>
          <a:p>
            <a:pPr lvl="1"/>
            <a:r>
              <a:rPr lang="en-US" dirty="0" smtClean="0"/>
              <a:t>Authorized </a:t>
            </a:r>
            <a:r>
              <a:rPr lang="en-US" dirty="0"/>
              <a:t>access &amp; automatic hardware detection.</a:t>
            </a:r>
          </a:p>
          <a:p>
            <a:r>
              <a:rPr lang="en-US" b="1" i="1" dirty="0" smtClean="0"/>
              <a:t>Disadvantages:</a:t>
            </a:r>
            <a:endParaRPr lang="en-US" b="1" i="1" dirty="0"/>
          </a:p>
          <a:p>
            <a:pPr lvl="1"/>
            <a:r>
              <a:rPr lang="en-US" dirty="0" smtClean="0"/>
              <a:t>Expensive </a:t>
            </a:r>
            <a:r>
              <a:rPr lang="en-US" dirty="0"/>
              <a:t>as they need to run servers </a:t>
            </a:r>
            <a:r>
              <a:rPr lang="en-US" dirty="0" smtClean="0"/>
              <a:t>continuously.</a:t>
            </a:r>
            <a:endParaRPr lang="en-US" dirty="0"/>
          </a:p>
          <a:p>
            <a:pPr lvl="1"/>
            <a:r>
              <a:rPr lang="en-US" dirty="0" smtClean="0"/>
              <a:t>Need </a:t>
            </a:r>
            <a:r>
              <a:rPr lang="en-US" dirty="0"/>
              <a:t>for regular maintenance &amp; </a:t>
            </a:r>
            <a:r>
              <a:rPr lang="en-US" dirty="0" smtClean="0"/>
              <a:t>updates.</a:t>
            </a:r>
            <a:endParaRPr lang="en-US" dirty="0"/>
          </a:p>
          <a:p>
            <a:pPr lvl="1"/>
            <a:r>
              <a:rPr lang="en-US" dirty="0" smtClean="0"/>
              <a:t>Depends </a:t>
            </a:r>
            <a:r>
              <a:rPr lang="en-US" dirty="0"/>
              <a:t>on the </a:t>
            </a:r>
            <a:r>
              <a:rPr lang="en-US" dirty="0" smtClean="0"/>
              <a:t>center </a:t>
            </a:r>
            <a:r>
              <a:rPr lang="en-US" dirty="0"/>
              <a:t>location (server) even for small operations.</a:t>
            </a:r>
          </a:p>
          <a:p>
            <a:endParaRPr lang="en-US" dirty="0"/>
          </a:p>
        </p:txBody>
      </p:sp>
    </p:spTree>
    <p:extLst>
      <p:ext uri="{BB962C8B-B14F-4D97-AF65-F5344CB8AC3E}">
        <p14:creationId xmlns:p14="http://schemas.microsoft.com/office/powerpoint/2010/main" val="332365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Operating System Protection Controls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00150"/>
            <a:ext cx="7924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3047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OS for Hardening</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38275"/>
            <a:ext cx="845820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4645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against Malwares</a:t>
            </a:r>
            <a:endParaRPr lang="en-US" dirty="0"/>
          </a:p>
        </p:txBody>
      </p:sp>
      <p:sp>
        <p:nvSpPr>
          <p:cNvPr id="3" name="Content Placeholder 2"/>
          <p:cNvSpPr>
            <a:spLocks noGrp="1"/>
          </p:cNvSpPr>
          <p:nvPr>
            <p:ph idx="1"/>
          </p:nvPr>
        </p:nvSpPr>
        <p:spPr/>
        <p:txBody>
          <a:bodyPr/>
          <a:lstStyle/>
          <a:p>
            <a:r>
              <a:rPr lang="en-US" dirty="0" smtClean="0"/>
              <a:t>The OS can be highly vulnerable to malwares, especially those which are connected to an internet network.</a:t>
            </a:r>
          </a:p>
          <a:p>
            <a:r>
              <a:rPr lang="en-US" dirty="0" smtClean="0"/>
              <a:t>Malwares can cause any computing system to crash irrespective of what kind of OS is installed on it.</a:t>
            </a:r>
          </a:p>
          <a:p>
            <a:r>
              <a:rPr lang="en-US" dirty="0" smtClean="0"/>
              <a:t>Some types of malware are:</a:t>
            </a:r>
          </a:p>
          <a:p>
            <a:pPr lvl="1"/>
            <a:r>
              <a:rPr lang="en-US" dirty="0" smtClean="0"/>
              <a:t>Virus</a:t>
            </a:r>
          </a:p>
          <a:p>
            <a:pPr lvl="1"/>
            <a:r>
              <a:rPr lang="en-US" dirty="0" smtClean="0"/>
              <a:t>Worm</a:t>
            </a:r>
          </a:p>
          <a:p>
            <a:pPr lvl="1"/>
            <a:r>
              <a:rPr lang="en-US" dirty="0" smtClean="0"/>
              <a:t>Trojans</a:t>
            </a:r>
            <a:endParaRPr lang="en-US" dirty="0"/>
          </a:p>
        </p:txBody>
      </p:sp>
    </p:spTree>
    <p:extLst>
      <p:ext uri="{BB962C8B-B14F-4D97-AF65-F5344CB8AC3E}">
        <p14:creationId xmlns:p14="http://schemas.microsoft.com/office/powerpoint/2010/main" val="362619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Solutions for Protection against Malwares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Hardware Firewall</a:t>
            </a:r>
          </a:p>
          <a:p>
            <a:pPr lvl="1"/>
            <a:r>
              <a:rPr lang="en-US" dirty="0"/>
              <a:t>A hardware firewall uses a PC-like appliance to run software that blocks unwanted outside traffic. </a:t>
            </a:r>
            <a:endParaRPr lang="en-US" dirty="0" smtClean="0"/>
          </a:p>
          <a:p>
            <a:pPr lvl="1"/>
            <a:r>
              <a:rPr lang="en-US" dirty="0" smtClean="0"/>
              <a:t>A </a:t>
            </a:r>
            <a:r>
              <a:rPr lang="en-US" dirty="0"/>
              <a:t>firewall appliance may allow the firewall administrator to simply drag and drop various rules into place. </a:t>
            </a:r>
            <a:endParaRPr lang="en-US" dirty="0" smtClean="0"/>
          </a:p>
          <a:p>
            <a:pPr lvl="1"/>
            <a:r>
              <a:rPr lang="en-US" dirty="0" smtClean="0"/>
              <a:t>For </a:t>
            </a:r>
            <a:r>
              <a:rPr lang="en-US" dirty="0"/>
              <a:t>example, if your business wishes to block all incoming traffic from particular top level domains (TLD’s), such as particular country codes, a few clicks will give the option of blocking incoming, outgoing or both types of traffic to/from those TLD’s</a:t>
            </a:r>
            <a:r>
              <a:rPr lang="en-US" dirty="0" smtClean="0"/>
              <a:t>.</a:t>
            </a:r>
          </a:p>
          <a:p>
            <a:pPr lvl="1"/>
            <a:r>
              <a:rPr lang="en-US" dirty="0"/>
              <a:t>Updating a firewall appliance with new rules to prevent evolving threats, hacks and malware is straightforward: a single update protects all machines connected on the network. </a:t>
            </a:r>
            <a:endParaRPr lang="en-US" b="1" dirty="0"/>
          </a:p>
        </p:txBody>
      </p:sp>
    </p:spTree>
    <p:extLst>
      <p:ext uri="{BB962C8B-B14F-4D97-AF65-F5344CB8AC3E}">
        <p14:creationId xmlns:p14="http://schemas.microsoft.com/office/powerpoint/2010/main" val="1265335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 for Protection against Malwares</a:t>
            </a:r>
          </a:p>
        </p:txBody>
      </p:sp>
      <p:sp>
        <p:nvSpPr>
          <p:cNvPr id="3" name="Content Placeholder 2"/>
          <p:cNvSpPr>
            <a:spLocks noGrp="1"/>
          </p:cNvSpPr>
          <p:nvPr>
            <p:ph idx="1"/>
          </p:nvPr>
        </p:nvSpPr>
        <p:spPr/>
        <p:txBody>
          <a:bodyPr>
            <a:normAutofit fontScale="92500" lnSpcReduction="20000"/>
          </a:bodyPr>
          <a:lstStyle/>
          <a:p>
            <a:r>
              <a:rPr lang="en-US" b="1" dirty="0" smtClean="0"/>
              <a:t>Software Firewall</a:t>
            </a:r>
          </a:p>
          <a:p>
            <a:pPr lvl="1"/>
            <a:r>
              <a:rPr lang="en-US" dirty="0"/>
              <a:t>S</a:t>
            </a:r>
            <a:r>
              <a:rPr lang="en-US" dirty="0" smtClean="0"/>
              <a:t>oftware </a:t>
            </a:r>
            <a:r>
              <a:rPr lang="en-US" dirty="0"/>
              <a:t>firewalls use a combination of port filtering, </a:t>
            </a:r>
            <a:r>
              <a:rPr lang="en-US" dirty="0" err="1"/>
              <a:t>stateful</a:t>
            </a:r>
            <a:r>
              <a:rPr lang="en-US" dirty="0"/>
              <a:t> packet inspection and application level filtering. </a:t>
            </a:r>
            <a:endParaRPr lang="en-US" dirty="0" smtClean="0"/>
          </a:p>
          <a:p>
            <a:pPr lvl="1"/>
            <a:r>
              <a:rPr lang="en-US" dirty="0" smtClean="0"/>
              <a:t>Such </a:t>
            </a:r>
            <a:r>
              <a:rPr lang="en-US" dirty="0"/>
              <a:t>firewalls are provided for each machine as part of the operating system – as in the case of Windows, for example – or as an application designed to run on a stand-alone PC that guards the entire network.</a:t>
            </a:r>
          </a:p>
          <a:p>
            <a:pPr lvl="1" fontAlgn="base"/>
            <a:r>
              <a:rPr lang="en-US" dirty="0" smtClean="0"/>
              <a:t>If </a:t>
            </a:r>
            <a:r>
              <a:rPr lang="en-US" dirty="0"/>
              <a:t>the firewall software detects an attempted connection that is not contained in its rules database, it can be configured to prompt the user to accept or reject the connection. </a:t>
            </a:r>
            <a:endParaRPr lang="en-US" dirty="0" smtClean="0"/>
          </a:p>
          <a:p>
            <a:pPr lvl="1" fontAlgn="base"/>
            <a:r>
              <a:rPr lang="en-US" dirty="0" smtClean="0"/>
              <a:t>Malicious </a:t>
            </a:r>
            <a:r>
              <a:rPr lang="en-US" dirty="0"/>
              <a:t>traffic, whether it is outgoing as in the case of malware on a user’s PC attempting to send data outside the network – or incoming – can be blocked.</a:t>
            </a:r>
          </a:p>
          <a:p>
            <a:pPr lvl="1"/>
            <a:endParaRPr lang="en-US" b="1" dirty="0"/>
          </a:p>
        </p:txBody>
      </p:sp>
    </p:spTree>
    <p:extLst>
      <p:ext uri="{BB962C8B-B14F-4D97-AF65-F5344CB8AC3E}">
        <p14:creationId xmlns:p14="http://schemas.microsoft.com/office/powerpoint/2010/main" val="2860228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952500"/>
          </a:xfrm>
        </p:spPr>
        <p:txBody>
          <a:bodyPr>
            <a:normAutofit fontScale="90000"/>
          </a:bodyPr>
          <a:lstStyle/>
          <a:p>
            <a:r>
              <a:rPr lang="en-US" dirty="0" smtClean="0"/>
              <a:t>Network with Hardware and Software Firewall</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63976"/>
            <a:ext cx="8229600" cy="332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66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 for Protection against Malwares</a:t>
            </a:r>
          </a:p>
        </p:txBody>
      </p:sp>
      <p:sp>
        <p:nvSpPr>
          <p:cNvPr id="3" name="Content Placeholder 2"/>
          <p:cNvSpPr>
            <a:spLocks noGrp="1"/>
          </p:cNvSpPr>
          <p:nvPr>
            <p:ph idx="1"/>
          </p:nvPr>
        </p:nvSpPr>
        <p:spPr/>
        <p:txBody>
          <a:bodyPr/>
          <a:lstStyle/>
          <a:p>
            <a:r>
              <a:rPr lang="en-US" b="1" dirty="0" smtClean="0"/>
              <a:t>Antivirus</a:t>
            </a:r>
          </a:p>
          <a:p>
            <a:pPr lvl="1"/>
            <a:r>
              <a:rPr lang="en-US" dirty="0" smtClean="0"/>
              <a:t>It is an application that is installed on the system to protect it and to scan for viruses as well as worms and </a:t>
            </a:r>
            <a:r>
              <a:rPr lang="en-US" dirty="0" err="1" smtClean="0"/>
              <a:t>trojans</a:t>
            </a:r>
            <a:r>
              <a:rPr lang="en-US" dirty="0" smtClean="0"/>
              <a:t>.</a:t>
            </a:r>
            <a:endParaRPr lang="en-US" dirty="0"/>
          </a:p>
        </p:txBody>
      </p:sp>
    </p:spTree>
    <p:extLst>
      <p:ext uri="{BB962C8B-B14F-4D97-AF65-F5344CB8AC3E}">
        <p14:creationId xmlns:p14="http://schemas.microsoft.com/office/powerpoint/2010/main" val="3313653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Solutions for Protection against Malwares</a:t>
            </a:r>
          </a:p>
        </p:txBody>
      </p:sp>
      <p:sp>
        <p:nvSpPr>
          <p:cNvPr id="3" name="Content Placeholder 2"/>
          <p:cNvSpPr>
            <a:spLocks noGrp="1"/>
          </p:cNvSpPr>
          <p:nvPr>
            <p:ph idx="1"/>
          </p:nvPr>
        </p:nvSpPr>
        <p:spPr>
          <a:xfrm>
            <a:off x="457200" y="1200150"/>
            <a:ext cx="8229600" cy="3810000"/>
          </a:xfrm>
        </p:spPr>
        <p:txBody>
          <a:bodyPr/>
          <a:lstStyle/>
          <a:p>
            <a:r>
              <a:rPr lang="en-US" b="1" dirty="0" smtClean="0"/>
              <a:t>Intrusion Detection Systems</a:t>
            </a:r>
          </a:p>
          <a:p>
            <a:pPr lvl="1"/>
            <a:r>
              <a:rPr lang="en-US" dirty="0"/>
              <a:t>An </a:t>
            </a:r>
            <a:r>
              <a:rPr lang="en-US" b="1" dirty="0"/>
              <a:t>intrusion </a:t>
            </a:r>
            <a:r>
              <a:rPr lang="en-US" dirty="0"/>
              <a:t>occurs when an attacker attempts to gain entry into or disrupt the normal operations of an information system, almost always with the </a:t>
            </a:r>
            <a:r>
              <a:rPr lang="en-US" dirty="0" smtClean="0"/>
              <a:t>intention to </a:t>
            </a:r>
            <a:r>
              <a:rPr lang="en-US" dirty="0"/>
              <a:t>harm. </a:t>
            </a:r>
          </a:p>
          <a:p>
            <a:pPr lvl="1"/>
            <a:r>
              <a:rPr lang="en-US" dirty="0"/>
              <a:t>Even when such attacks are self-propagating, as in the case of viruses and </a:t>
            </a:r>
            <a:r>
              <a:rPr lang="en-US" dirty="0" smtClean="0"/>
              <a:t>denial-of-service </a:t>
            </a:r>
            <a:r>
              <a:rPr lang="en-US" dirty="0"/>
              <a:t>attacks, they are almost always instigated by someone whose purpose is to harm an organization. </a:t>
            </a:r>
            <a:endParaRPr lang="en-US" dirty="0" smtClean="0"/>
          </a:p>
          <a:p>
            <a:pPr lvl="1"/>
            <a:r>
              <a:rPr lang="en-US" dirty="0"/>
              <a:t>Intrusion </a:t>
            </a:r>
            <a:r>
              <a:rPr lang="en-US" b="1" i="1" dirty="0"/>
              <a:t>detection </a:t>
            </a:r>
            <a:r>
              <a:rPr lang="en-US" dirty="0"/>
              <a:t>consists of procedures and systems that identify system intrusions</a:t>
            </a:r>
            <a:r>
              <a:rPr lang="en-US" dirty="0" smtClean="0"/>
              <a:t>.</a:t>
            </a:r>
            <a:endParaRPr lang="en-US" dirty="0"/>
          </a:p>
          <a:p>
            <a:pPr lvl="1"/>
            <a:endParaRPr lang="en-US" b="1" dirty="0"/>
          </a:p>
        </p:txBody>
      </p:sp>
    </p:spTree>
    <p:extLst>
      <p:ext uri="{BB962C8B-B14F-4D97-AF65-F5344CB8AC3E}">
        <p14:creationId xmlns:p14="http://schemas.microsoft.com/office/powerpoint/2010/main" val="2788070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IDSs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types of IDS:</a:t>
            </a:r>
          </a:p>
          <a:p>
            <a:pPr lvl="1"/>
            <a:r>
              <a:rPr lang="en-US" b="1" dirty="0" smtClean="0"/>
              <a:t>Host Based IDS (HIDS)</a:t>
            </a:r>
          </a:p>
          <a:p>
            <a:pPr lvl="2"/>
            <a:r>
              <a:rPr lang="en-US" dirty="0" smtClean="0"/>
              <a:t>It </a:t>
            </a:r>
            <a:r>
              <a:rPr lang="en-US" dirty="0"/>
              <a:t>resides on a particular computer or server, known as the host, and monitors activity only on that system. </a:t>
            </a:r>
          </a:p>
          <a:p>
            <a:pPr lvl="2"/>
            <a:r>
              <a:rPr lang="en-US" dirty="0" smtClean="0"/>
              <a:t>These </a:t>
            </a:r>
            <a:r>
              <a:rPr lang="en-US" dirty="0"/>
              <a:t>are also known as </a:t>
            </a:r>
            <a:r>
              <a:rPr lang="en-US" b="1" i="1" dirty="0"/>
              <a:t>system integrity verifiers </a:t>
            </a:r>
            <a:r>
              <a:rPr lang="en-US" dirty="0"/>
              <a:t>because they benchmark and monitor the status of key system files and detect when an intruder creates, modifies, or deletes monitored files. </a:t>
            </a:r>
          </a:p>
          <a:p>
            <a:pPr lvl="1"/>
            <a:r>
              <a:rPr lang="en-US" b="1" dirty="0" smtClean="0"/>
              <a:t>Network Based IDS (NIDS)</a:t>
            </a:r>
          </a:p>
          <a:p>
            <a:pPr lvl="2"/>
            <a:r>
              <a:rPr lang="en-US" dirty="0" smtClean="0"/>
              <a:t>It resides </a:t>
            </a:r>
            <a:r>
              <a:rPr lang="en-US" dirty="0"/>
              <a:t>on a computer or appliance connected to a segment of an organization’s network and monitors network traffic on that network segment, looking for indications of ongoing or successful attacks. </a:t>
            </a:r>
            <a:endParaRPr lang="en-US" dirty="0" smtClean="0"/>
          </a:p>
          <a:p>
            <a:pPr lvl="2"/>
            <a:r>
              <a:rPr lang="en-US" dirty="0" smtClean="0"/>
              <a:t>When it identifies </a:t>
            </a:r>
            <a:r>
              <a:rPr lang="en-US" dirty="0"/>
              <a:t>activity that it is programmed to recognize as an attack, it responds by sending notifications to administrators. </a:t>
            </a:r>
          </a:p>
          <a:p>
            <a:pPr lvl="2"/>
            <a:endParaRPr lang="en-US" dirty="0"/>
          </a:p>
        </p:txBody>
      </p:sp>
    </p:spTree>
    <p:extLst>
      <p:ext uri="{BB962C8B-B14F-4D97-AF65-F5344CB8AC3E}">
        <p14:creationId xmlns:p14="http://schemas.microsoft.com/office/powerpoint/2010/main" val="38454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Operating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These are the systems in which</a:t>
            </a:r>
            <a:r>
              <a:rPr lang="en-US" b="1" dirty="0"/>
              <a:t> data </a:t>
            </a:r>
            <a:r>
              <a:rPr lang="en-US" dirty="0"/>
              <a:t>is stored and processed on many machines which are connected by some network. To make it more simple, distributed systems are a collection of several separate(individual) </a:t>
            </a:r>
            <a:r>
              <a:rPr lang="en-US" dirty="0" smtClean="0"/>
              <a:t>systems which </a:t>
            </a:r>
            <a:r>
              <a:rPr lang="en-US" b="1" dirty="0" smtClean="0"/>
              <a:t>communicate</a:t>
            </a:r>
            <a:r>
              <a:rPr lang="en-US" dirty="0"/>
              <a:t> </a:t>
            </a:r>
            <a:r>
              <a:rPr lang="en-US" dirty="0" smtClean="0"/>
              <a:t>(through </a:t>
            </a:r>
            <a:r>
              <a:rPr lang="en-US" dirty="0"/>
              <a:t>a LAN or WAN)</a:t>
            </a:r>
            <a:r>
              <a:rPr lang="en-US" b="1" dirty="0"/>
              <a:t> and cooperate</a:t>
            </a:r>
            <a:r>
              <a:rPr lang="en-US" dirty="0"/>
              <a:t> with each other (using some software) in order to provide the users, access to various resources that the system maintains. </a:t>
            </a:r>
            <a:endParaRPr lang="en-US" dirty="0" smtClean="0"/>
          </a:p>
          <a:p>
            <a:r>
              <a:rPr lang="en-US" dirty="0" smtClean="0"/>
              <a:t>One</a:t>
            </a:r>
            <a:r>
              <a:rPr lang="en-US" dirty="0"/>
              <a:t> </a:t>
            </a:r>
            <a:r>
              <a:rPr lang="en-US" b="1" dirty="0"/>
              <a:t>important</a:t>
            </a:r>
            <a:r>
              <a:rPr lang="en-US" dirty="0"/>
              <a:t> point to note about distributed systems is that they are </a:t>
            </a:r>
            <a:r>
              <a:rPr lang="en-US" b="1" dirty="0"/>
              <a:t>loosely-coupled </a:t>
            </a:r>
            <a:r>
              <a:rPr lang="en-US" dirty="0" err="1"/>
              <a:t>i.e</a:t>
            </a:r>
            <a:r>
              <a:rPr lang="en-US" dirty="0"/>
              <a:t>; hardware and software may communicate with each other but they need not depend upon each other. </a:t>
            </a:r>
          </a:p>
          <a:p>
            <a:r>
              <a:rPr lang="en-US" dirty="0" err="1" smtClean="0"/>
              <a:t>Eg</a:t>
            </a:r>
            <a:r>
              <a:rPr lang="en-US" dirty="0"/>
              <a:t>: Solaris Operating System</a:t>
            </a:r>
          </a:p>
          <a:p>
            <a:endParaRPr lang="en-US" dirty="0"/>
          </a:p>
        </p:txBody>
      </p:sp>
    </p:spTree>
    <p:extLst>
      <p:ext uri="{BB962C8B-B14F-4D97-AF65-F5344CB8AC3E}">
        <p14:creationId xmlns:p14="http://schemas.microsoft.com/office/powerpoint/2010/main" val="390154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42950"/>
            <a:ext cx="792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176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for you….??</a:t>
            </a:r>
            <a:endParaRPr lang="en-US"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200150"/>
            <a:ext cx="815339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0422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r>
              <a:rPr lang="en-US" i="1" dirty="0" smtClean="0"/>
              <a:t>Location </a:t>
            </a:r>
            <a:r>
              <a:rPr lang="en-US" i="1" dirty="0"/>
              <a:t>1: Behind each external firewall, in the network DMZ (location 1) </a:t>
            </a:r>
          </a:p>
          <a:p>
            <a:r>
              <a:rPr lang="en-US" i="1" dirty="0"/>
              <a:t>Location 2: Outside an external firewall (location 2)</a:t>
            </a:r>
          </a:p>
          <a:p>
            <a:r>
              <a:rPr lang="en-US" i="1" dirty="0"/>
              <a:t>Location 3: On major network backbones (location 3) </a:t>
            </a:r>
          </a:p>
          <a:p>
            <a:r>
              <a:rPr lang="en-US" i="1" dirty="0"/>
              <a:t>Location 4: On critical subnets (location 4) </a:t>
            </a:r>
            <a:endParaRPr lang="en-US" dirty="0"/>
          </a:p>
          <a:p>
            <a:endParaRPr lang="en-US" dirty="0"/>
          </a:p>
        </p:txBody>
      </p:sp>
    </p:spTree>
    <p:extLst>
      <p:ext uri="{BB962C8B-B14F-4D97-AF65-F5344CB8AC3E}">
        <p14:creationId xmlns:p14="http://schemas.microsoft.com/office/powerpoint/2010/main" val="1049908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28750"/>
            <a:ext cx="72390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639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Application Security?</a:t>
            </a:r>
            <a:endParaRPr lang="en-US" dirty="0"/>
          </a:p>
        </p:txBody>
      </p:sp>
      <p:sp>
        <p:nvSpPr>
          <p:cNvPr id="3" name="Content Placeholder 2"/>
          <p:cNvSpPr>
            <a:spLocks noGrp="1"/>
          </p:cNvSpPr>
          <p:nvPr>
            <p:ph idx="1"/>
          </p:nvPr>
        </p:nvSpPr>
        <p:spPr/>
        <p:txBody>
          <a:bodyPr>
            <a:normAutofit/>
          </a:bodyPr>
          <a:lstStyle/>
          <a:p>
            <a:r>
              <a:rPr lang="en-US" dirty="0" smtClean="0"/>
              <a:t>The workstations and servers in an organization also run certain services and application. The services on the server such as, email, media servers and web services particularly are vulnerable to attack and exploitation.</a:t>
            </a:r>
          </a:p>
          <a:p>
            <a:r>
              <a:rPr lang="en-US" dirty="0" smtClean="0"/>
              <a:t>So there is a need of hardening these applications as well, such that exploitation becomes almost impossible.</a:t>
            </a:r>
          </a:p>
          <a:p>
            <a:r>
              <a:rPr lang="en-US" b="1" dirty="0"/>
              <a:t>Application security</a:t>
            </a:r>
            <a:r>
              <a:rPr lang="en-US" dirty="0"/>
              <a:t> encompasses measures taken to improve the </a:t>
            </a:r>
            <a:r>
              <a:rPr lang="en-US" b="1" dirty="0"/>
              <a:t>security</a:t>
            </a:r>
            <a:r>
              <a:rPr lang="en-US" dirty="0"/>
              <a:t> of an </a:t>
            </a:r>
            <a:r>
              <a:rPr lang="en-US" b="1" dirty="0"/>
              <a:t>application</a:t>
            </a:r>
            <a:r>
              <a:rPr lang="en-US" dirty="0"/>
              <a:t> often by finding, fixing and preventing </a:t>
            </a:r>
            <a:r>
              <a:rPr lang="en-US" b="1" dirty="0"/>
              <a:t>security</a:t>
            </a:r>
            <a:r>
              <a:rPr lang="en-US" dirty="0"/>
              <a:t> vulnerabilities.</a:t>
            </a:r>
          </a:p>
          <a:p>
            <a:endParaRPr lang="en-US" dirty="0" smtClean="0"/>
          </a:p>
          <a:p>
            <a:endParaRPr lang="en-US" dirty="0"/>
          </a:p>
        </p:txBody>
      </p:sp>
    </p:spTree>
    <p:extLst>
      <p:ext uri="{BB962C8B-B14F-4D97-AF65-F5344CB8AC3E}">
        <p14:creationId xmlns:p14="http://schemas.microsoft.com/office/powerpoint/2010/main" val="476344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in Application</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90650"/>
            <a:ext cx="8077199"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8977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Security Technique 1</a:t>
            </a:r>
            <a:endParaRPr lang="en-US" dirty="0"/>
          </a:p>
        </p:txBody>
      </p:sp>
      <p:sp>
        <p:nvSpPr>
          <p:cNvPr id="3" name="Content Placeholder 2"/>
          <p:cNvSpPr>
            <a:spLocks noGrp="1"/>
          </p:cNvSpPr>
          <p:nvPr>
            <p:ph idx="1"/>
          </p:nvPr>
        </p:nvSpPr>
        <p:spPr/>
        <p:txBody>
          <a:bodyPr>
            <a:normAutofit lnSpcReduction="10000"/>
          </a:bodyPr>
          <a:lstStyle/>
          <a:p>
            <a:r>
              <a:rPr lang="en-US" b="1" dirty="0" smtClean="0"/>
              <a:t>Fuzzing</a:t>
            </a:r>
          </a:p>
          <a:p>
            <a:pPr lvl="1"/>
            <a:r>
              <a:rPr lang="en-US" dirty="0"/>
              <a:t>Fuzz testing (fuzzing) is a </a:t>
            </a:r>
            <a:r>
              <a:rPr lang="en-US" dirty="0" smtClean="0"/>
              <a:t>technique </a:t>
            </a:r>
            <a:r>
              <a:rPr lang="en-US" dirty="0"/>
              <a:t>used to discover coding errors and security loopholes in software, operating systems or </a:t>
            </a:r>
            <a:r>
              <a:rPr lang="en-US" dirty="0" smtClean="0"/>
              <a:t>networks.</a:t>
            </a:r>
          </a:p>
          <a:p>
            <a:pPr lvl="1"/>
            <a:r>
              <a:rPr lang="en-US" dirty="0" smtClean="0"/>
              <a:t>It </a:t>
            </a:r>
            <a:r>
              <a:rPr lang="en-US" dirty="0"/>
              <a:t>involves inputting </a:t>
            </a:r>
            <a:r>
              <a:rPr lang="en-US" dirty="0" smtClean="0"/>
              <a:t>large </a:t>
            </a:r>
            <a:r>
              <a:rPr lang="en-US" dirty="0"/>
              <a:t>amounts of random data, called </a:t>
            </a:r>
            <a:r>
              <a:rPr lang="en-US" b="1" dirty="0"/>
              <a:t>fuzz</a:t>
            </a:r>
            <a:r>
              <a:rPr lang="en-US" dirty="0"/>
              <a:t>, to the test </a:t>
            </a:r>
            <a:r>
              <a:rPr lang="en-US" dirty="0" smtClean="0"/>
              <a:t>application </a:t>
            </a:r>
            <a:r>
              <a:rPr lang="en-US" dirty="0"/>
              <a:t>in an attempt to make it crash. </a:t>
            </a:r>
            <a:endParaRPr lang="en-US" dirty="0" smtClean="0"/>
          </a:p>
          <a:p>
            <a:pPr lvl="1"/>
            <a:r>
              <a:rPr lang="en-US" dirty="0" smtClean="0"/>
              <a:t>If </a:t>
            </a:r>
            <a:r>
              <a:rPr lang="en-US" dirty="0"/>
              <a:t>a vulnerability is found, a software tool called a </a:t>
            </a:r>
            <a:r>
              <a:rPr lang="en-US" b="1" dirty="0" err="1"/>
              <a:t>fuzzer</a:t>
            </a:r>
            <a:r>
              <a:rPr lang="en-US" dirty="0"/>
              <a:t> can be used to identify potential causes</a:t>
            </a:r>
            <a:r>
              <a:rPr lang="en-US" dirty="0" smtClean="0"/>
              <a:t>.</a:t>
            </a:r>
          </a:p>
          <a:p>
            <a:pPr lvl="1"/>
            <a:r>
              <a:rPr lang="en-US" b="1" i="1" dirty="0" smtClean="0"/>
              <a:t>“Fuzzing is the process of sending intentionally invalid data to a product in the hopes of triggering an error condition or fault. These error conditions can lead to exploitable vulnerabilities.”</a:t>
            </a:r>
            <a:r>
              <a:rPr lang="en-US" dirty="0" smtClean="0"/>
              <a:t>                 						–HD Moore</a:t>
            </a:r>
            <a:endParaRPr lang="en-US" dirty="0"/>
          </a:p>
        </p:txBody>
      </p:sp>
    </p:spTree>
    <p:extLst>
      <p:ext uri="{BB962C8B-B14F-4D97-AF65-F5344CB8AC3E}">
        <p14:creationId xmlns:p14="http://schemas.microsoft.com/office/powerpoint/2010/main" val="2423556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504950"/>
            <a:ext cx="70866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033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 Technique </a:t>
            </a:r>
            <a:r>
              <a:rPr lang="en-US" dirty="0" smtClean="0"/>
              <a:t>2</a:t>
            </a:r>
            <a:endParaRPr lang="en-US" dirty="0"/>
          </a:p>
        </p:txBody>
      </p:sp>
      <p:sp>
        <p:nvSpPr>
          <p:cNvPr id="3" name="Content Placeholder 2"/>
          <p:cNvSpPr>
            <a:spLocks noGrp="1"/>
          </p:cNvSpPr>
          <p:nvPr>
            <p:ph idx="1"/>
          </p:nvPr>
        </p:nvSpPr>
        <p:spPr/>
        <p:txBody>
          <a:bodyPr/>
          <a:lstStyle/>
          <a:p>
            <a:r>
              <a:rPr lang="en-US" b="1" dirty="0" smtClean="0"/>
              <a:t>Cross Site Request Forgery (CSRF or XSRF)</a:t>
            </a:r>
          </a:p>
          <a:p>
            <a:pPr lvl="1"/>
            <a:r>
              <a:rPr lang="en-US" dirty="0" smtClean="0"/>
              <a:t>A CSRF attack forces a logged-on victim’s browser to send a forged HTTP request, including the victim’s session cookie and any other automatically included authentication information, to a vulnerable website or web application.</a:t>
            </a:r>
          </a:p>
          <a:p>
            <a:pPr lvl="1"/>
            <a:r>
              <a:rPr lang="en-US" dirty="0" smtClean="0"/>
              <a:t>This allows the attacker to force the victim’s browser to generate requests the vulnerable application thinks are legitimate requests from the victim.</a:t>
            </a:r>
          </a:p>
          <a:p>
            <a:pPr lvl="1"/>
            <a:r>
              <a:rPr lang="en-US" dirty="0" smtClean="0"/>
              <a:t>Also known as XSRF, session riding and one-click attack, involves unauthorized commands coming from a trusted user to the website.</a:t>
            </a:r>
            <a:endParaRPr lang="en-US" dirty="0"/>
          </a:p>
        </p:txBody>
      </p:sp>
    </p:spTree>
    <p:extLst>
      <p:ext uri="{BB962C8B-B14F-4D97-AF65-F5344CB8AC3E}">
        <p14:creationId xmlns:p14="http://schemas.microsoft.com/office/powerpoint/2010/main" val="3351936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95412"/>
            <a:ext cx="76962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12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85875"/>
            <a:ext cx="67818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0723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 Technique </a:t>
            </a:r>
            <a:r>
              <a:rPr lang="en-US" dirty="0" smtClean="0"/>
              <a:t>3</a:t>
            </a:r>
            <a:endParaRPr lang="en-US" dirty="0"/>
          </a:p>
        </p:txBody>
      </p:sp>
      <p:sp>
        <p:nvSpPr>
          <p:cNvPr id="3" name="Content Placeholder 2"/>
          <p:cNvSpPr>
            <a:spLocks noGrp="1"/>
          </p:cNvSpPr>
          <p:nvPr>
            <p:ph idx="1"/>
          </p:nvPr>
        </p:nvSpPr>
        <p:spPr/>
        <p:txBody>
          <a:bodyPr>
            <a:normAutofit lnSpcReduction="10000"/>
          </a:bodyPr>
          <a:lstStyle/>
          <a:p>
            <a:r>
              <a:rPr lang="en-US" b="1" dirty="0" smtClean="0"/>
              <a:t>Application Configuration Baselining</a:t>
            </a:r>
          </a:p>
          <a:p>
            <a:pPr lvl="1" fontAlgn="base"/>
            <a:r>
              <a:rPr lang="en-US" b="1" dirty="0" smtClean="0"/>
              <a:t>Baselining </a:t>
            </a:r>
            <a:r>
              <a:rPr lang="en-US" dirty="0"/>
              <a:t>is the act of measuring and rating the performance of a network in real-time situations. </a:t>
            </a:r>
          </a:p>
          <a:p>
            <a:pPr lvl="1" fontAlgn="base"/>
            <a:r>
              <a:rPr lang="en-US" dirty="0"/>
              <a:t>Providing </a:t>
            </a:r>
            <a:r>
              <a:rPr lang="en-US" dirty="0" smtClean="0"/>
              <a:t>a </a:t>
            </a:r>
            <a:r>
              <a:rPr lang="en-US" dirty="0"/>
              <a:t>baseline requires testing and </a:t>
            </a:r>
            <a:r>
              <a:rPr lang="en-US" b="1" dirty="0"/>
              <a:t>reporting</a:t>
            </a:r>
            <a:r>
              <a:rPr lang="en-US" dirty="0"/>
              <a:t> of the physical connectivity, normal network  utilization, protocol usage, peak network utilization, and average throughput of the network </a:t>
            </a:r>
            <a:r>
              <a:rPr lang="en-US" dirty="0" smtClean="0"/>
              <a:t>usage as well as with applications.</a:t>
            </a:r>
            <a:endParaRPr lang="en-US" dirty="0"/>
          </a:p>
          <a:p>
            <a:pPr lvl="1" fontAlgn="base"/>
            <a:r>
              <a:rPr lang="en-US" dirty="0"/>
              <a:t>Once a </a:t>
            </a:r>
            <a:r>
              <a:rPr lang="en-US" dirty="0" smtClean="0"/>
              <a:t>baseline </a:t>
            </a:r>
            <a:r>
              <a:rPr lang="en-US" dirty="0"/>
              <a:t>has been established, this information is then used by companies and organizations to determine both present and future network upgrade needs as well as assist in making changes to ensure their current network is optimized for peak performance.</a:t>
            </a:r>
          </a:p>
          <a:p>
            <a:pPr lvl="1"/>
            <a:endParaRPr lang="en-US" b="1" dirty="0"/>
          </a:p>
        </p:txBody>
      </p:sp>
    </p:spTree>
    <p:extLst>
      <p:ext uri="{BB962C8B-B14F-4D97-AF65-F5344CB8AC3E}">
        <p14:creationId xmlns:p14="http://schemas.microsoft.com/office/powerpoint/2010/main" val="346068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Security Technique </a:t>
            </a:r>
            <a:r>
              <a:rPr lang="en-US" dirty="0" smtClean="0"/>
              <a:t>4</a:t>
            </a:r>
            <a:endParaRPr lang="en-US" dirty="0"/>
          </a:p>
        </p:txBody>
      </p:sp>
      <p:sp>
        <p:nvSpPr>
          <p:cNvPr id="3" name="Content Placeholder 2"/>
          <p:cNvSpPr>
            <a:spLocks noGrp="1"/>
          </p:cNvSpPr>
          <p:nvPr>
            <p:ph idx="1"/>
          </p:nvPr>
        </p:nvSpPr>
        <p:spPr/>
        <p:txBody>
          <a:bodyPr/>
          <a:lstStyle/>
          <a:p>
            <a:r>
              <a:rPr lang="en-US" b="1" dirty="0" smtClean="0"/>
              <a:t>Application Patch Management</a:t>
            </a:r>
          </a:p>
          <a:p>
            <a:pPr lvl="1"/>
            <a:r>
              <a:rPr lang="en-US" dirty="0" smtClean="0"/>
              <a:t>Just as one needs the Operating system patches up-to-date, because they often fix security problems that are discovered with the OS, you need to do the same with application patches for the same purpose.</a:t>
            </a:r>
            <a:r>
              <a:rPr lang="en-US" b="1" dirty="0" smtClean="0"/>
              <a:t> </a:t>
            </a:r>
            <a:endParaRPr lang="en-US" b="1" dirty="0"/>
          </a:p>
        </p:txBody>
      </p:sp>
    </p:spTree>
    <p:extLst>
      <p:ext uri="{BB962C8B-B14F-4D97-AF65-F5344CB8AC3E}">
        <p14:creationId xmlns:p14="http://schemas.microsoft.com/office/powerpoint/2010/main" val="3715188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Security Tools</a:t>
            </a:r>
            <a:endParaRPr lang="en-US" dirty="0"/>
          </a:p>
        </p:txBody>
      </p:sp>
      <p:sp>
        <p:nvSpPr>
          <p:cNvPr id="3" name="Content Placeholder 2"/>
          <p:cNvSpPr>
            <a:spLocks noGrp="1"/>
          </p:cNvSpPr>
          <p:nvPr>
            <p:ph idx="1"/>
          </p:nvPr>
        </p:nvSpPr>
        <p:spPr/>
        <p:txBody>
          <a:bodyPr/>
          <a:lstStyle/>
          <a:p>
            <a:r>
              <a:rPr lang="en-US" dirty="0" smtClean="0"/>
              <a:t>Big-IP Application Security Manager</a:t>
            </a:r>
          </a:p>
          <a:p>
            <a:r>
              <a:rPr lang="en-US" dirty="0" smtClean="0"/>
              <a:t>IBM Security </a:t>
            </a:r>
            <a:r>
              <a:rPr lang="en-US" dirty="0" err="1" smtClean="0"/>
              <a:t>AppScan</a:t>
            </a:r>
            <a:r>
              <a:rPr lang="en-US" dirty="0" smtClean="0"/>
              <a:t> Scanner</a:t>
            </a:r>
          </a:p>
          <a:p>
            <a:r>
              <a:rPr lang="en-US" dirty="0" err="1" smtClean="0"/>
              <a:t>Cenzic</a:t>
            </a:r>
            <a:r>
              <a:rPr lang="en-US" dirty="0" smtClean="0"/>
              <a:t> Hailstorm Scanner</a:t>
            </a:r>
          </a:p>
          <a:p>
            <a:r>
              <a:rPr lang="en-US" dirty="0" err="1" smtClean="0"/>
              <a:t>QualysGuard</a:t>
            </a:r>
            <a:r>
              <a:rPr lang="en-US" dirty="0" smtClean="0"/>
              <a:t> WAS</a:t>
            </a:r>
          </a:p>
          <a:p>
            <a:r>
              <a:rPr lang="en-US" dirty="0" err="1" smtClean="0"/>
              <a:t>WhiteHat</a:t>
            </a:r>
            <a:r>
              <a:rPr lang="en-US" dirty="0" smtClean="0"/>
              <a:t> Sentinel</a:t>
            </a:r>
            <a:endParaRPr lang="en-US" dirty="0"/>
          </a:p>
        </p:txBody>
      </p:sp>
    </p:spTree>
    <p:extLst>
      <p:ext uri="{BB962C8B-B14F-4D97-AF65-F5344CB8AC3E}">
        <p14:creationId xmlns:p14="http://schemas.microsoft.com/office/powerpoint/2010/main" val="264046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Software Development</a:t>
            </a: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00150"/>
            <a:ext cx="8153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969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Secure Software development Phases 1</a:t>
            </a:r>
            <a:endParaRPr 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8153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157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Software development Phases </a:t>
            </a:r>
            <a:r>
              <a:rPr lang="en-US" dirty="0" smtClean="0"/>
              <a:t>2</a:t>
            </a:r>
            <a:endParaRPr lang="en-US" dirty="0"/>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8077199"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113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Database</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80010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65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Services</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Provides file sharing</a:t>
            </a:r>
          </a:p>
          <a:p>
            <a:r>
              <a:rPr lang="en-US" dirty="0" smtClean="0"/>
              <a:t>Authenticates users</a:t>
            </a:r>
          </a:p>
          <a:p>
            <a:r>
              <a:rPr lang="en-US" dirty="0" smtClean="0"/>
              <a:t>Provides services such as Email, Access to the internet, print services, etc.</a:t>
            </a:r>
          </a:p>
          <a:p>
            <a:r>
              <a:rPr lang="en-US" dirty="0" smtClean="0"/>
              <a:t>Control access to services and sharing.</a:t>
            </a:r>
          </a:p>
          <a:p>
            <a:r>
              <a:rPr lang="en-US" dirty="0" smtClean="0"/>
              <a:t>Various </a:t>
            </a:r>
            <a:r>
              <a:rPr lang="en-US" smtClean="0"/>
              <a:t>Directory services </a:t>
            </a:r>
            <a:r>
              <a:rPr lang="en-US" dirty="0" smtClean="0"/>
              <a:t>are:</a:t>
            </a:r>
          </a:p>
          <a:p>
            <a:pPr lvl="1"/>
            <a:r>
              <a:rPr lang="en-US" dirty="0" smtClean="0"/>
              <a:t>Lightweight Directory Access Protocol (LDAP) (open industry standard application protocol) </a:t>
            </a:r>
          </a:p>
          <a:p>
            <a:pPr lvl="1"/>
            <a:r>
              <a:rPr lang="en-US" dirty="0" smtClean="0"/>
              <a:t>Active Directory (By Microsoft for windows domain networks)</a:t>
            </a:r>
          </a:p>
          <a:p>
            <a:pPr lvl="1"/>
            <a:r>
              <a:rPr lang="en-US" dirty="0" err="1" smtClean="0"/>
              <a:t>eDirectory</a:t>
            </a:r>
            <a:r>
              <a:rPr lang="en-US" dirty="0" smtClean="0"/>
              <a:t> (by NetIQ)</a:t>
            </a:r>
            <a:endParaRPr lang="en-US" dirty="0"/>
          </a:p>
        </p:txBody>
      </p:sp>
    </p:spTree>
    <p:extLst>
      <p:ext uri="{BB962C8B-B14F-4D97-AF65-F5344CB8AC3E}">
        <p14:creationId xmlns:p14="http://schemas.microsoft.com/office/powerpoint/2010/main" val="3329749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LDAP</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09712"/>
            <a:ext cx="838200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591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Directory</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00150"/>
            <a:ext cx="6781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58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i="1" dirty="0" smtClean="0"/>
              <a:t>Objectives:</a:t>
            </a:r>
            <a:endParaRPr lang="en-US" dirty="0"/>
          </a:p>
          <a:p>
            <a:pPr lvl="1"/>
            <a:r>
              <a:rPr lang="en-US" dirty="0" smtClean="0"/>
              <a:t>Making </a:t>
            </a:r>
            <a:r>
              <a:rPr lang="en-US" dirty="0"/>
              <a:t>resources easily </a:t>
            </a:r>
            <a:r>
              <a:rPr lang="en-US" dirty="0" smtClean="0"/>
              <a:t>available.</a:t>
            </a:r>
            <a:endParaRPr lang="en-US" dirty="0"/>
          </a:p>
          <a:p>
            <a:pPr lvl="1"/>
            <a:r>
              <a:rPr lang="en-US" dirty="0" smtClean="0"/>
              <a:t>Open </a:t>
            </a:r>
            <a:r>
              <a:rPr lang="en-US" dirty="0"/>
              <a:t>&amp; </a:t>
            </a:r>
            <a:r>
              <a:rPr lang="en-US" dirty="0" smtClean="0"/>
              <a:t>Scalable.</a:t>
            </a:r>
            <a:endParaRPr lang="en-US" dirty="0"/>
          </a:p>
          <a:p>
            <a:pPr lvl="1"/>
            <a:r>
              <a:rPr lang="en-US" dirty="0" smtClean="0"/>
              <a:t>Distribution </a:t>
            </a:r>
            <a:r>
              <a:rPr lang="en-US" dirty="0"/>
              <a:t>transparency </a:t>
            </a:r>
            <a:r>
              <a:rPr lang="en-US" dirty="0" err="1"/>
              <a:t>i.e</a:t>
            </a:r>
            <a:r>
              <a:rPr lang="en-US" dirty="0"/>
              <a:t>; the fact that the resources are distributed must be hidden</a:t>
            </a:r>
            <a:r>
              <a:rPr lang="en-US" dirty="0" smtClean="0"/>
              <a:t>.</a:t>
            </a:r>
            <a:endParaRPr lang="en-US" dirty="0"/>
          </a:p>
          <a:p>
            <a:r>
              <a:rPr lang="en-US" b="1" i="1" dirty="0" smtClean="0"/>
              <a:t>Advantages:</a:t>
            </a:r>
            <a:endParaRPr lang="en-US" b="1" i="1" dirty="0"/>
          </a:p>
          <a:p>
            <a:pPr lvl="1"/>
            <a:r>
              <a:rPr lang="en-US" dirty="0" smtClean="0"/>
              <a:t>Reduced </a:t>
            </a:r>
            <a:r>
              <a:rPr lang="en-US" dirty="0"/>
              <a:t>load on the host </a:t>
            </a:r>
            <a:r>
              <a:rPr lang="en-US" dirty="0" smtClean="0"/>
              <a:t>computer.</a:t>
            </a:r>
            <a:endParaRPr lang="en-US" dirty="0"/>
          </a:p>
          <a:p>
            <a:pPr lvl="1"/>
            <a:r>
              <a:rPr lang="en-US" dirty="0" smtClean="0"/>
              <a:t>Reduced </a:t>
            </a:r>
            <a:r>
              <a:rPr lang="en-US" dirty="0"/>
              <a:t>delay in data </a:t>
            </a:r>
            <a:r>
              <a:rPr lang="en-US" dirty="0" smtClean="0"/>
              <a:t>processing.</a:t>
            </a:r>
            <a:endParaRPr lang="en-US" dirty="0"/>
          </a:p>
          <a:p>
            <a:pPr lvl="1"/>
            <a:r>
              <a:rPr lang="en-US" dirty="0" smtClean="0"/>
              <a:t>Better </a:t>
            </a:r>
            <a:r>
              <a:rPr lang="en-US" dirty="0"/>
              <a:t>service to the users</a:t>
            </a:r>
            <a:r>
              <a:rPr lang="en-US" dirty="0" smtClean="0"/>
              <a:t>.</a:t>
            </a:r>
            <a:endParaRPr lang="en-US" dirty="0"/>
          </a:p>
          <a:p>
            <a:r>
              <a:rPr lang="en-US" b="1" i="1" dirty="0" smtClean="0"/>
              <a:t>Disadvantages:</a:t>
            </a:r>
            <a:endParaRPr lang="en-US" b="1" i="1" dirty="0"/>
          </a:p>
          <a:p>
            <a:pPr lvl="1"/>
            <a:r>
              <a:rPr lang="en-US" dirty="0" smtClean="0"/>
              <a:t>Network Security.</a:t>
            </a:r>
          </a:p>
          <a:p>
            <a:pPr lvl="1"/>
            <a:r>
              <a:rPr lang="en-US" dirty="0" smtClean="0"/>
              <a:t>Network complexity.</a:t>
            </a:r>
            <a:endParaRPr lang="en-US" dirty="0"/>
          </a:p>
          <a:p>
            <a:pPr lvl="1"/>
            <a:r>
              <a:rPr lang="en-US" dirty="0" smtClean="0"/>
              <a:t>Unpredictability</a:t>
            </a:r>
            <a:r>
              <a:rPr lang="en-US" dirty="0"/>
              <a:t>.</a:t>
            </a:r>
          </a:p>
          <a:p>
            <a:endParaRPr lang="en-US" dirty="0"/>
          </a:p>
        </p:txBody>
      </p:sp>
    </p:spTree>
    <p:extLst>
      <p:ext uri="{BB962C8B-B14F-4D97-AF65-F5344CB8AC3E}">
        <p14:creationId xmlns:p14="http://schemas.microsoft.com/office/powerpoint/2010/main" val="1870813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in Database</a:t>
            </a:r>
            <a:endParaRPr lang="en-US" dirty="0"/>
          </a:p>
        </p:txBody>
      </p:sp>
      <p:sp>
        <p:nvSpPr>
          <p:cNvPr id="3" name="Content Placeholder 2"/>
          <p:cNvSpPr>
            <a:spLocks noGrp="1"/>
          </p:cNvSpPr>
          <p:nvPr>
            <p:ph idx="1"/>
          </p:nvPr>
        </p:nvSpPr>
        <p:spPr/>
        <p:txBody>
          <a:bodyPr/>
          <a:lstStyle/>
          <a:p>
            <a:r>
              <a:rPr lang="en-US" dirty="0" smtClean="0"/>
              <a:t>Failures due to deployment</a:t>
            </a:r>
          </a:p>
          <a:p>
            <a:r>
              <a:rPr lang="en-US" dirty="0" smtClean="0"/>
              <a:t>Leakage of data</a:t>
            </a:r>
          </a:p>
          <a:p>
            <a:r>
              <a:rPr lang="en-US" dirty="0" smtClean="0"/>
              <a:t>Database backup are stolen</a:t>
            </a:r>
          </a:p>
          <a:p>
            <a:r>
              <a:rPr lang="en-US" dirty="0" smtClean="0"/>
              <a:t>Database abuse</a:t>
            </a:r>
          </a:p>
          <a:p>
            <a:r>
              <a:rPr lang="en-US" dirty="0" smtClean="0"/>
              <a:t>Hopscotch</a:t>
            </a:r>
          </a:p>
          <a:p>
            <a:r>
              <a:rPr lang="en-US" dirty="0" smtClean="0"/>
              <a:t>SQL Injections</a:t>
            </a:r>
          </a:p>
          <a:p>
            <a:r>
              <a:rPr lang="en-US" dirty="0" smtClean="0"/>
              <a:t>Key Management</a:t>
            </a:r>
            <a:endParaRPr lang="en-US" dirty="0"/>
          </a:p>
        </p:txBody>
      </p:sp>
    </p:spTree>
    <p:extLst>
      <p:ext uri="{BB962C8B-B14F-4D97-AF65-F5344CB8AC3E}">
        <p14:creationId xmlns:p14="http://schemas.microsoft.com/office/powerpoint/2010/main" val="1483172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Failures</a:t>
            </a:r>
            <a:endParaRPr lang="en-US" dirty="0"/>
          </a:p>
        </p:txBody>
      </p:sp>
      <p:sp>
        <p:nvSpPr>
          <p:cNvPr id="3" name="Content Placeholder 2"/>
          <p:cNvSpPr>
            <a:spLocks noGrp="1"/>
          </p:cNvSpPr>
          <p:nvPr>
            <p:ph idx="1"/>
          </p:nvPr>
        </p:nvSpPr>
        <p:spPr/>
        <p:txBody>
          <a:bodyPr/>
          <a:lstStyle/>
          <a:p>
            <a:r>
              <a:rPr lang="en-US" dirty="0"/>
              <a:t>The most common cause of database vulnerabilities is a lack of due care at the moment they are </a:t>
            </a:r>
            <a:r>
              <a:rPr lang="en-US" dirty="0" smtClean="0"/>
              <a:t>deployed.</a:t>
            </a:r>
          </a:p>
          <a:p>
            <a:r>
              <a:rPr lang="en-US" dirty="0" smtClean="0"/>
              <a:t>Although </a:t>
            </a:r>
            <a:r>
              <a:rPr lang="en-US" dirty="0"/>
              <a:t>any given database is tested for functionality and to make sure it is doing what the databases is designed to do, very few checks are made to check the database is not doing things it should not be doing.</a:t>
            </a:r>
          </a:p>
        </p:txBody>
      </p:sp>
    </p:spTree>
    <p:extLst>
      <p:ext uri="{BB962C8B-B14F-4D97-AF65-F5344CB8AC3E}">
        <p14:creationId xmlns:p14="http://schemas.microsoft.com/office/powerpoint/2010/main" val="1188218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Leaks</a:t>
            </a:r>
            <a:endParaRPr lang="en-US" dirty="0"/>
          </a:p>
        </p:txBody>
      </p:sp>
      <p:sp>
        <p:nvSpPr>
          <p:cNvPr id="3" name="Content Placeholder 2"/>
          <p:cNvSpPr>
            <a:spLocks noGrp="1"/>
          </p:cNvSpPr>
          <p:nvPr>
            <p:ph idx="1"/>
          </p:nvPr>
        </p:nvSpPr>
        <p:spPr/>
        <p:txBody>
          <a:bodyPr/>
          <a:lstStyle/>
          <a:p>
            <a:r>
              <a:rPr lang="en-US" dirty="0"/>
              <a:t>Databases may be considered a "back end" part of the office and secure from Internet-based threats (and so data doesn't have to be encrypted), but this is not the </a:t>
            </a:r>
            <a:r>
              <a:rPr lang="en-US" dirty="0" smtClean="0"/>
              <a:t>case.</a:t>
            </a:r>
          </a:p>
          <a:p>
            <a:r>
              <a:rPr lang="en-US" dirty="0" smtClean="0"/>
              <a:t>Databases </a:t>
            </a:r>
            <a:r>
              <a:rPr lang="en-US" dirty="0"/>
              <a:t>also contain a networking interface, and so hackers are able to capture this type of traffic to exploit it. To avoid such a pitfall, administrators should use SSL- or TLS-encrypted communication platforms.</a:t>
            </a:r>
          </a:p>
        </p:txBody>
      </p:sp>
    </p:spTree>
    <p:extLst>
      <p:ext uri="{BB962C8B-B14F-4D97-AF65-F5344CB8AC3E}">
        <p14:creationId xmlns:p14="http://schemas.microsoft.com/office/powerpoint/2010/main" val="3686328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Stolen Database Backups</a:t>
            </a:r>
            <a:endParaRPr lang="en-US" dirty="0"/>
          </a:p>
        </p:txBody>
      </p:sp>
      <p:sp>
        <p:nvSpPr>
          <p:cNvPr id="3" name="Content Placeholder 2"/>
          <p:cNvSpPr>
            <a:spLocks noGrp="1"/>
          </p:cNvSpPr>
          <p:nvPr>
            <p:ph idx="1"/>
          </p:nvPr>
        </p:nvSpPr>
        <p:spPr/>
        <p:txBody>
          <a:bodyPr/>
          <a:lstStyle/>
          <a:p>
            <a:r>
              <a:rPr lang="en-US" dirty="0"/>
              <a:t>External attackers who infiltrate systems to steal data are one threat, but what about those inside the </a:t>
            </a:r>
            <a:r>
              <a:rPr lang="en-US" dirty="0" smtClean="0"/>
              <a:t>corporation?</a:t>
            </a:r>
          </a:p>
          <a:p>
            <a:r>
              <a:rPr lang="en-US" dirty="0" smtClean="0"/>
              <a:t>The insiders </a:t>
            </a:r>
            <a:r>
              <a:rPr lang="en-US" dirty="0"/>
              <a:t>are also likely to steal archives — including database backups — whether for money, profit or revenge. </a:t>
            </a:r>
            <a:endParaRPr lang="en-US" dirty="0" smtClean="0"/>
          </a:p>
          <a:p>
            <a:r>
              <a:rPr lang="en-US" dirty="0" smtClean="0"/>
              <a:t>This </a:t>
            </a:r>
            <a:r>
              <a:rPr lang="en-US" dirty="0"/>
              <a:t>is a common problem for the modern enterprise, and businesses should consider encrypting archives to mitigate the insider-risk.</a:t>
            </a:r>
          </a:p>
        </p:txBody>
      </p:sp>
    </p:spTree>
    <p:extLst>
      <p:ext uri="{BB962C8B-B14F-4D97-AF65-F5344CB8AC3E}">
        <p14:creationId xmlns:p14="http://schemas.microsoft.com/office/powerpoint/2010/main" val="3593923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Abuse of database features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 </a:t>
            </a:r>
            <a:r>
              <a:rPr lang="en-US" dirty="0"/>
              <a:t>database exploit </a:t>
            </a:r>
            <a:r>
              <a:rPr lang="en-US" dirty="0" smtClean="0"/>
              <a:t>has </a:t>
            </a:r>
            <a:r>
              <a:rPr lang="en-US" dirty="0"/>
              <a:t>been based on the misuse of a standard database feature. </a:t>
            </a:r>
            <a:endParaRPr lang="en-US" dirty="0" smtClean="0"/>
          </a:p>
          <a:p>
            <a:r>
              <a:rPr lang="en-US" dirty="0" smtClean="0"/>
              <a:t>For </a:t>
            </a:r>
            <a:r>
              <a:rPr lang="en-US" dirty="0"/>
              <a:t>example, a hacker can gain access through legitimate credentials before forcing the service to run arbitrary </a:t>
            </a:r>
            <a:r>
              <a:rPr lang="en-US" dirty="0" smtClean="0"/>
              <a:t>code.</a:t>
            </a:r>
          </a:p>
          <a:p>
            <a:r>
              <a:rPr lang="en-US" dirty="0" smtClean="0"/>
              <a:t>Although </a:t>
            </a:r>
            <a:r>
              <a:rPr lang="en-US" dirty="0"/>
              <a:t>complex, in many cases, this access was gained through simple flaws that allow such systems to be taken advantage of or bypassed completely. </a:t>
            </a:r>
            <a:endParaRPr lang="en-US" dirty="0" smtClean="0"/>
          </a:p>
          <a:p>
            <a:r>
              <a:rPr lang="en-US" dirty="0" smtClean="0"/>
              <a:t>Future </a:t>
            </a:r>
            <a:r>
              <a:rPr lang="en-US" dirty="0"/>
              <a:t>abuse can be limited by removing unnecessary tools — not by destroying the possibility of zero-day exploits, but by at least shrinking the surface area hackers can study to launch an attack.</a:t>
            </a:r>
          </a:p>
        </p:txBody>
      </p:sp>
    </p:spTree>
    <p:extLst>
      <p:ext uri="{BB962C8B-B14F-4D97-AF65-F5344CB8AC3E}">
        <p14:creationId xmlns:p14="http://schemas.microsoft.com/office/powerpoint/2010/main" val="31881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Hopscotch</a:t>
            </a:r>
            <a:endParaRPr lang="en-US" dirty="0"/>
          </a:p>
        </p:txBody>
      </p:sp>
      <p:sp>
        <p:nvSpPr>
          <p:cNvPr id="3" name="Content Placeholder 2"/>
          <p:cNvSpPr>
            <a:spLocks noGrp="1"/>
          </p:cNvSpPr>
          <p:nvPr>
            <p:ph idx="1"/>
          </p:nvPr>
        </p:nvSpPr>
        <p:spPr/>
        <p:txBody>
          <a:bodyPr>
            <a:normAutofit fontScale="92500" lnSpcReduction="10000"/>
          </a:bodyPr>
          <a:lstStyle/>
          <a:p>
            <a:r>
              <a:rPr lang="en-US" dirty="0"/>
              <a:t>Rather than taking advantage of buffer overflow and gaining complete access to a database in the first stage, cybercriminals often play a game of </a:t>
            </a:r>
            <a:r>
              <a:rPr lang="en-US" b="1" i="1" dirty="0"/>
              <a:t>Hopscotch: finding a weakness within the infrastructure that can be used as leverage for more serious attacks until they reach the back-end database system</a:t>
            </a:r>
            <a:r>
              <a:rPr lang="en-US" dirty="0"/>
              <a:t>. </a:t>
            </a:r>
            <a:endParaRPr lang="en-US" dirty="0" smtClean="0"/>
          </a:p>
          <a:p>
            <a:r>
              <a:rPr lang="en-US" dirty="0" smtClean="0"/>
              <a:t>For </a:t>
            </a:r>
            <a:r>
              <a:rPr lang="en-US" dirty="0"/>
              <a:t>example, a hacker may worm their way through your accounts department before hitting the credit card processing arena. Unless every department has the same standard of control, creating separate administrator accounts and segregating systems can help mitigate the risk.</a:t>
            </a:r>
          </a:p>
        </p:txBody>
      </p:sp>
    </p:spTree>
    <p:extLst>
      <p:ext uri="{BB962C8B-B14F-4D97-AF65-F5344CB8AC3E}">
        <p14:creationId xmlns:p14="http://schemas.microsoft.com/office/powerpoint/2010/main" val="2293522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Injections</a:t>
            </a:r>
            <a:endParaRPr lang="en-US" dirty="0"/>
          </a:p>
        </p:txBody>
      </p:sp>
      <p:sp>
        <p:nvSpPr>
          <p:cNvPr id="3" name="Content Placeholder 2"/>
          <p:cNvSpPr>
            <a:spLocks noGrp="1"/>
          </p:cNvSpPr>
          <p:nvPr>
            <p:ph idx="1"/>
          </p:nvPr>
        </p:nvSpPr>
        <p:spPr/>
        <p:txBody>
          <a:bodyPr>
            <a:normAutofit fontScale="92500"/>
          </a:bodyPr>
          <a:lstStyle/>
          <a:p>
            <a:r>
              <a:rPr lang="en-US" dirty="0"/>
              <a:t>A popular method for hackers to take, SQL injections remain a critical problem in the protection of enterprise databases. </a:t>
            </a:r>
            <a:endParaRPr lang="en-US" dirty="0" smtClean="0"/>
          </a:p>
          <a:p>
            <a:r>
              <a:rPr lang="en-US" dirty="0" smtClean="0"/>
              <a:t>Applications </a:t>
            </a:r>
            <a:r>
              <a:rPr lang="en-US" dirty="0"/>
              <a:t>are attacked by injections, and the database administrator is left to clean up the mess caused by unclean variables and malicious code which is inserted into strings, later passed to an instance of SQL server for parsing and execution. </a:t>
            </a:r>
            <a:endParaRPr lang="en-US" dirty="0" smtClean="0"/>
          </a:p>
          <a:p>
            <a:r>
              <a:rPr lang="en-US" dirty="0" smtClean="0"/>
              <a:t>The </a:t>
            </a:r>
            <a:r>
              <a:rPr lang="en-US" dirty="0"/>
              <a:t>best ways to protect against these threats are to protect web-facing databases with firewalls and to test input variables for SQL injection during development.</a:t>
            </a:r>
          </a:p>
        </p:txBody>
      </p:sp>
    </p:spTree>
    <p:extLst>
      <p:ext uri="{BB962C8B-B14F-4D97-AF65-F5344CB8AC3E}">
        <p14:creationId xmlns:p14="http://schemas.microsoft.com/office/powerpoint/2010/main" val="2895561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Management</a:t>
            </a:r>
            <a:endParaRPr lang="en-US" dirty="0"/>
          </a:p>
        </p:txBody>
      </p:sp>
      <p:sp>
        <p:nvSpPr>
          <p:cNvPr id="3" name="Content Placeholder 2"/>
          <p:cNvSpPr>
            <a:spLocks noGrp="1"/>
          </p:cNvSpPr>
          <p:nvPr>
            <p:ph idx="1"/>
          </p:nvPr>
        </p:nvSpPr>
        <p:spPr/>
        <p:txBody>
          <a:bodyPr/>
          <a:lstStyle/>
          <a:p>
            <a:r>
              <a:rPr lang="en-US" dirty="0"/>
              <a:t>Key management systems are meant to keep keys safe, but the research team often found encryption keys stored on company disk drives. </a:t>
            </a:r>
            <a:endParaRPr lang="en-US" dirty="0" smtClean="0"/>
          </a:p>
          <a:p>
            <a:r>
              <a:rPr lang="en-US" dirty="0" smtClean="0"/>
              <a:t>Database </a:t>
            </a:r>
            <a:r>
              <a:rPr lang="en-US" dirty="0"/>
              <a:t>administrators sometimes falsely believe these keys have to be left on the disk because of database failures, but this isn't true — and placing such keys in an unprotected state can leave systems vulnerable to attack.</a:t>
            </a:r>
          </a:p>
        </p:txBody>
      </p:sp>
    </p:spTree>
    <p:extLst>
      <p:ext uri="{BB962C8B-B14F-4D97-AF65-F5344CB8AC3E}">
        <p14:creationId xmlns:p14="http://schemas.microsoft.com/office/powerpoint/2010/main" val="2865330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Securing the Database</a:t>
            </a:r>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00150"/>
            <a:ext cx="7772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354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Security Techniques</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81534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08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Operating System</a:t>
            </a:r>
            <a:endParaRPr lang="en-US" dirty="0"/>
          </a:p>
        </p:txBody>
      </p:sp>
      <p:sp>
        <p:nvSpPr>
          <p:cNvPr id="3" name="Content Placeholder 2"/>
          <p:cNvSpPr>
            <a:spLocks noGrp="1"/>
          </p:cNvSpPr>
          <p:nvPr>
            <p:ph idx="1"/>
          </p:nvPr>
        </p:nvSpPr>
        <p:spPr/>
        <p:txBody>
          <a:bodyPr/>
          <a:lstStyle/>
          <a:p>
            <a:r>
              <a:rPr lang="en-US" dirty="0"/>
              <a:t>In this, jobs which are of similar type are grouped together and treated as a </a:t>
            </a:r>
            <a:r>
              <a:rPr lang="en-US" b="1" dirty="0"/>
              <a:t>batch.</a:t>
            </a:r>
            <a:r>
              <a:rPr lang="en-US" dirty="0"/>
              <a:t> Now, they are stored on the Punch card (a stiff paper in which digital data is stored and represented using some specific sequence of holes) which will be submitted to the system for processing. </a:t>
            </a:r>
            <a:endParaRPr lang="en-US" dirty="0" smtClean="0"/>
          </a:p>
          <a:p>
            <a:r>
              <a:rPr lang="en-US" dirty="0" smtClean="0"/>
              <a:t>The </a:t>
            </a:r>
            <a:r>
              <a:rPr lang="en-US" dirty="0"/>
              <a:t>system will then perform all the required operations in a </a:t>
            </a:r>
            <a:r>
              <a:rPr lang="en-US" b="1" dirty="0"/>
              <a:t>sequence.</a:t>
            </a:r>
            <a:r>
              <a:rPr lang="en-US" dirty="0"/>
              <a:t> So, we consider this as a type of Serial </a:t>
            </a:r>
            <a:r>
              <a:rPr lang="en-US" dirty="0" smtClean="0"/>
              <a:t>processing.</a:t>
            </a:r>
          </a:p>
          <a:p>
            <a:r>
              <a:rPr lang="en-US" dirty="0" err="1" smtClean="0"/>
              <a:t>Eg</a:t>
            </a:r>
            <a:r>
              <a:rPr lang="en-US" dirty="0"/>
              <a:t>: Bank Statements</a:t>
            </a:r>
          </a:p>
          <a:p>
            <a:endParaRPr lang="en-US" dirty="0"/>
          </a:p>
        </p:txBody>
      </p:sp>
    </p:spTree>
    <p:extLst>
      <p:ext uri="{BB962C8B-B14F-4D97-AF65-F5344CB8AC3E}">
        <p14:creationId xmlns:p14="http://schemas.microsoft.com/office/powerpoint/2010/main" val="2079908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Security</a:t>
            </a:r>
            <a:endParaRPr 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57300"/>
            <a:ext cx="80772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394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Security Assessment</a:t>
            </a:r>
            <a:endParaRPr lang="en-US"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00150"/>
            <a:ext cx="7848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2540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Application Security</a:t>
            </a:r>
            <a:endParaRPr lang="en-US"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00151"/>
            <a:ext cx="7629525" cy="345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8371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Threats and Risks on Mobile Applications</a:t>
            </a:r>
            <a:endParaRPr lang="en-US"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57312"/>
            <a:ext cx="80772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2265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security Risks</a:t>
            </a:r>
            <a:endParaRPr lang="en-US" dirty="0"/>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00150"/>
            <a:ext cx="7848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1259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Preventing Vulnerabilities</a:t>
            </a:r>
            <a:endParaRPr lang="en-US" dirty="0"/>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352550"/>
            <a:ext cx="8153399"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11605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endParaRPr lang="en-US" dirty="0" smtClean="0"/>
          </a:p>
          <a:p>
            <a:pPr marL="0" indent="0" algn="ctr">
              <a:buNone/>
            </a:pPr>
            <a:r>
              <a:rPr lang="en-US" sz="4000" dirty="0" smtClean="0"/>
              <a:t>Thank You!!!!</a:t>
            </a:r>
            <a:endParaRPr lang="en-US" sz="4000" dirty="0"/>
          </a:p>
        </p:txBody>
      </p:sp>
    </p:spTree>
    <p:extLst>
      <p:ext uri="{BB962C8B-B14F-4D97-AF65-F5344CB8AC3E}">
        <p14:creationId xmlns:p14="http://schemas.microsoft.com/office/powerpoint/2010/main" val="1765819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76350"/>
            <a:ext cx="73914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98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i="1" dirty="0"/>
              <a:t>Advantages: </a:t>
            </a:r>
            <a:endParaRPr lang="en-US" dirty="0"/>
          </a:p>
          <a:p>
            <a:pPr lvl="1"/>
            <a:r>
              <a:rPr lang="en-US" dirty="0" smtClean="0"/>
              <a:t>Suppose </a:t>
            </a:r>
            <a:r>
              <a:rPr lang="en-US" dirty="0"/>
              <a:t>a job takes a very long time(1 day or so). Then, such processes can be performed even in the </a:t>
            </a:r>
            <a:r>
              <a:rPr lang="en-US" b="1" dirty="0"/>
              <a:t>absence</a:t>
            </a:r>
            <a:r>
              <a:rPr lang="en-US" dirty="0"/>
              <a:t> of </a:t>
            </a:r>
            <a:r>
              <a:rPr lang="en-US" dirty="0" smtClean="0"/>
              <a:t>humans.</a:t>
            </a:r>
            <a:endParaRPr lang="en-US" dirty="0"/>
          </a:p>
          <a:p>
            <a:pPr lvl="1"/>
            <a:r>
              <a:rPr lang="en-US" dirty="0" smtClean="0"/>
              <a:t>They </a:t>
            </a:r>
            <a:r>
              <a:rPr lang="en-US" dirty="0"/>
              <a:t>doesn't require any </a:t>
            </a:r>
            <a:r>
              <a:rPr lang="en-US" b="1" dirty="0"/>
              <a:t>special </a:t>
            </a:r>
            <a:r>
              <a:rPr lang="en-US" dirty="0"/>
              <a:t>hardware and system support to input data.</a:t>
            </a:r>
          </a:p>
          <a:p>
            <a:r>
              <a:rPr lang="en-US" b="1" i="1" dirty="0" smtClean="0"/>
              <a:t>Disadvantages:</a:t>
            </a:r>
            <a:endParaRPr lang="en-US" dirty="0"/>
          </a:p>
          <a:p>
            <a:pPr lvl="1"/>
            <a:r>
              <a:rPr lang="en-US" dirty="0" smtClean="0"/>
              <a:t>It </a:t>
            </a:r>
            <a:r>
              <a:rPr lang="en-US" dirty="0"/>
              <a:t>is very difficult to </a:t>
            </a:r>
            <a:r>
              <a:rPr lang="en-US" b="1" dirty="0"/>
              <a:t>debug</a:t>
            </a:r>
            <a:r>
              <a:rPr lang="en-US" dirty="0"/>
              <a:t> batch </a:t>
            </a:r>
            <a:r>
              <a:rPr lang="en-US" dirty="0" smtClean="0"/>
              <a:t>systems.</a:t>
            </a:r>
            <a:endParaRPr lang="en-US" dirty="0"/>
          </a:p>
          <a:p>
            <a:pPr lvl="1"/>
            <a:r>
              <a:rPr lang="en-US" dirty="0" smtClean="0"/>
              <a:t>Lack </a:t>
            </a:r>
            <a:r>
              <a:rPr lang="en-US" dirty="0"/>
              <a:t>of </a:t>
            </a:r>
            <a:r>
              <a:rPr lang="en-US" b="1" dirty="0"/>
              <a:t>interaction</a:t>
            </a:r>
            <a:r>
              <a:rPr lang="en-US" dirty="0"/>
              <a:t> between user and operating </a:t>
            </a:r>
            <a:r>
              <a:rPr lang="en-US" dirty="0" smtClean="0"/>
              <a:t>system.</a:t>
            </a:r>
            <a:endParaRPr lang="en-US" dirty="0"/>
          </a:p>
          <a:p>
            <a:pPr lvl="1"/>
            <a:r>
              <a:rPr lang="en-US" dirty="0" smtClean="0"/>
              <a:t>Suppose </a:t>
            </a:r>
            <a:r>
              <a:rPr lang="en-US" dirty="0"/>
              <a:t>an error occurs in one of the jobs of a batch. Then, all the </a:t>
            </a:r>
            <a:r>
              <a:rPr lang="en-US" b="1" dirty="0"/>
              <a:t>remaining</a:t>
            </a:r>
            <a:r>
              <a:rPr lang="en-US" dirty="0"/>
              <a:t> jobs get affected </a:t>
            </a:r>
            <a:r>
              <a:rPr lang="en-US" dirty="0" err="1"/>
              <a:t>i.e</a:t>
            </a:r>
            <a:r>
              <a:rPr lang="en-US" dirty="0"/>
              <a:t>; they have to wait until the error is resolved.</a:t>
            </a:r>
          </a:p>
          <a:p>
            <a:endParaRPr lang="en-US" dirty="0"/>
          </a:p>
        </p:txBody>
      </p:sp>
    </p:spTree>
    <p:extLst>
      <p:ext uri="{BB962C8B-B14F-4D97-AF65-F5344CB8AC3E}">
        <p14:creationId xmlns:p14="http://schemas.microsoft.com/office/powerpoint/2010/main" val="1846357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Operating System </a:t>
            </a:r>
            <a:endParaRPr lang="en-US" dirty="0"/>
          </a:p>
        </p:txBody>
      </p:sp>
      <p:sp>
        <p:nvSpPr>
          <p:cNvPr id="3" name="Content Placeholder 2"/>
          <p:cNvSpPr>
            <a:spLocks noGrp="1"/>
          </p:cNvSpPr>
          <p:nvPr>
            <p:ph idx="1"/>
          </p:nvPr>
        </p:nvSpPr>
        <p:spPr/>
        <p:txBody>
          <a:bodyPr/>
          <a:lstStyle/>
          <a:p>
            <a:r>
              <a:rPr lang="en-US" dirty="0"/>
              <a:t>A </a:t>
            </a:r>
            <a:r>
              <a:rPr lang="en-US" b="1" dirty="0"/>
              <a:t>real</a:t>
            </a:r>
            <a:r>
              <a:rPr lang="en-US" dirty="0"/>
              <a:t>-</a:t>
            </a:r>
            <a:r>
              <a:rPr lang="en-US" b="1" dirty="0"/>
              <a:t>time</a:t>
            </a:r>
            <a:r>
              <a:rPr lang="en-US" dirty="0"/>
              <a:t> operating system (</a:t>
            </a:r>
            <a:r>
              <a:rPr lang="en-US" b="1" dirty="0"/>
              <a:t>RTOS</a:t>
            </a:r>
            <a:r>
              <a:rPr lang="en-US" dirty="0"/>
              <a:t>) is an operating system (</a:t>
            </a:r>
            <a:r>
              <a:rPr lang="en-US" b="1" dirty="0"/>
              <a:t>OS</a:t>
            </a:r>
            <a:r>
              <a:rPr lang="en-US" dirty="0"/>
              <a:t>) intended to serve </a:t>
            </a:r>
            <a:r>
              <a:rPr lang="en-US" b="1" dirty="0"/>
              <a:t>real</a:t>
            </a:r>
            <a:r>
              <a:rPr lang="en-US" dirty="0"/>
              <a:t>-</a:t>
            </a:r>
            <a:r>
              <a:rPr lang="en-US" b="1" dirty="0"/>
              <a:t>time</a:t>
            </a:r>
            <a:r>
              <a:rPr lang="en-US" dirty="0"/>
              <a:t> applications that process data as it comes in, typically without buffer delays. </a:t>
            </a:r>
            <a:endParaRPr lang="en-US" dirty="0" smtClean="0"/>
          </a:p>
          <a:p>
            <a:r>
              <a:rPr lang="en-US" dirty="0" smtClean="0"/>
              <a:t>Processing</a:t>
            </a:r>
            <a:r>
              <a:rPr lang="en-US" dirty="0"/>
              <a:t> </a:t>
            </a:r>
            <a:r>
              <a:rPr lang="en-US" b="1" dirty="0"/>
              <a:t>time</a:t>
            </a:r>
            <a:r>
              <a:rPr lang="en-US" dirty="0"/>
              <a:t> requirements (including any </a:t>
            </a:r>
            <a:r>
              <a:rPr lang="en-US" b="1" dirty="0"/>
              <a:t>OS</a:t>
            </a:r>
            <a:r>
              <a:rPr lang="en-US" dirty="0"/>
              <a:t> delay) are measured in tenths of seconds or shorter increments of </a:t>
            </a:r>
            <a:r>
              <a:rPr lang="en-US" b="1" dirty="0"/>
              <a:t>time</a:t>
            </a:r>
            <a:r>
              <a:rPr lang="en-US" dirty="0" smtClean="0"/>
              <a:t>.</a:t>
            </a:r>
          </a:p>
          <a:p>
            <a:r>
              <a:rPr lang="en-US" dirty="0"/>
              <a:t>Such applications include embedded </a:t>
            </a:r>
            <a:r>
              <a:rPr lang="en-US" b="1" dirty="0"/>
              <a:t>systems</a:t>
            </a:r>
            <a:r>
              <a:rPr lang="en-US" dirty="0"/>
              <a:t>, industrial robots, scientific research equipment and others.</a:t>
            </a:r>
          </a:p>
        </p:txBody>
      </p:sp>
    </p:spTree>
    <p:extLst>
      <p:ext uri="{BB962C8B-B14F-4D97-AF65-F5344CB8AC3E}">
        <p14:creationId xmlns:p14="http://schemas.microsoft.com/office/powerpoint/2010/main" val="2830668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2015</Words>
  <Application>Microsoft Office PowerPoint</Application>
  <PresentationFormat>On-screen Show (16:9)</PresentationFormat>
  <Paragraphs>214</Paragraphs>
  <Slides>66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Calibri</vt:lpstr>
      <vt:lpstr>Clarity</vt:lpstr>
      <vt:lpstr>UNIT IV:  OPERATING SYSTEM &amp; APPLICATION SECURITY</vt:lpstr>
      <vt:lpstr>PowerPoint Presentation</vt:lpstr>
      <vt:lpstr>Distributed Operating System</vt:lpstr>
      <vt:lpstr>PowerPoint Presentation</vt:lpstr>
      <vt:lpstr>PowerPoint Presentation</vt:lpstr>
      <vt:lpstr>Batch Operating System</vt:lpstr>
      <vt:lpstr>PowerPoint Presentation</vt:lpstr>
      <vt:lpstr>PowerPoint Presentation</vt:lpstr>
      <vt:lpstr>Real Time Operating System </vt:lpstr>
      <vt:lpstr>PowerPoint Presentation</vt:lpstr>
      <vt:lpstr>PowerPoint Presentation</vt:lpstr>
      <vt:lpstr>PowerPoint Presentation</vt:lpstr>
      <vt:lpstr>Time Sharing Operating System</vt:lpstr>
      <vt:lpstr>PowerPoint Presentation</vt:lpstr>
      <vt:lpstr>PowerPoint Presentation</vt:lpstr>
      <vt:lpstr>Network Operating System</vt:lpstr>
      <vt:lpstr>Types of NOS</vt:lpstr>
      <vt:lpstr>Peer-to-Peer Model</vt:lpstr>
      <vt:lpstr>Client Server Model</vt:lpstr>
      <vt:lpstr>PowerPoint Presentation</vt:lpstr>
      <vt:lpstr>Operating System Protection Controls</vt:lpstr>
      <vt:lpstr>Updating OS for Hardening</vt:lpstr>
      <vt:lpstr>Protecting against Malwares</vt:lpstr>
      <vt:lpstr>Solutions for Protection against Malwares</vt:lpstr>
      <vt:lpstr>Solutions for Protection against Malwares</vt:lpstr>
      <vt:lpstr>Network with Hardware and Software Firewall</vt:lpstr>
      <vt:lpstr>Solutions for Protection against Malwares</vt:lpstr>
      <vt:lpstr>Solutions for Protection against Malwares</vt:lpstr>
      <vt:lpstr>Types of IDSs</vt:lpstr>
      <vt:lpstr>PowerPoint Presentation</vt:lpstr>
      <vt:lpstr>Task for you….??</vt:lpstr>
      <vt:lpstr>Solution: </vt:lpstr>
      <vt:lpstr>PowerPoint Presentation</vt:lpstr>
      <vt:lpstr>What is Application Security?</vt:lpstr>
      <vt:lpstr>Vulnerabilities in Application</vt:lpstr>
      <vt:lpstr>Application Security Technique 1</vt:lpstr>
      <vt:lpstr>PowerPoint Presentation</vt:lpstr>
      <vt:lpstr>Application Security Technique 2</vt:lpstr>
      <vt:lpstr>PowerPoint Presentation</vt:lpstr>
      <vt:lpstr>Application Security Technique 3</vt:lpstr>
      <vt:lpstr>Application Security Technique 4</vt:lpstr>
      <vt:lpstr>Application Security Tools</vt:lpstr>
      <vt:lpstr>Secure Software Development</vt:lpstr>
      <vt:lpstr>Secure Software development Phases 1</vt:lpstr>
      <vt:lpstr>Secure Software development Phases 2</vt:lpstr>
      <vt:lpstr>Introduction to Database</vt:lpstr>
      <vt:lpstr>Directory Services</vt:lpstr>
      <vt:lpstr>LDAP</vt:lpstr>
      <vt:lpstr>Active Directory</vt:lpstr>
      <vt:lpstr>Vulnerabilities in Database</vt:lpstr>
      <vt:lpstr>Deployment Failures</vt:lpstr>
      <vt:lpstr>Data Leaks</vt:lpstr>
      <vt:lpstr>Stolen Database Backups</vt:lpstr>
      <vt:lpstr>Abuse of database features</vt:lpstr>
      <vt:lpstr>Hopscotch</vt:lpstr>
      <vt:lpstr>SQL Injections</vt:lpstr>
      <vt:lpstr>Key Management</vt:lpstr>
      <vt:lpstr>Securing the Database</vt:lpstr>
      <vt:lpstr>Database Security Techniques</vt:lpstr>
      <vt:lpstr>Web Application Security</vt:lpstr>
      <vt:lpstr>Web Application Security Assessment</vt:lpstr>
      <vt:lpstr>Mobile Application Security</vt:lpstr>
      <vt:lpstr>Threats and Risks on Mobile Applications</vt:lpstr>
      <vt:lpstr>Potential security Risks</vt:lpstr>
      <vt:lpstr>Preventing Vulnerabilities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2017-11-17T08:45:00Z</dcterms:created>
  <dcterms:modified xsi:type="dcterms:W3CDTF">2018-09-18T04:22:31Z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